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311" r:id="rId2"/>
    <p:sldId id="259" r:id="rId3"/>
    <p:sldId id="261" r:id="rId4"/>
    <p:sldId id="312" r:id="rId5"/>
    <p:sldId id="262" r:id="rId6"/>
    <p:sldId id="310" r:id="rId7"/>
    <p:sldId id="357" r:id="rId8"/>
    <p:sldId id="313" r:id="rId9"/>
    <p:sldId id="272" r:id="rId10"/>
    <p:sldId id="315" r:id="rId11"/>
    <p:sldId id="305" r:id="rId12"/>
    <p:sldId id="358" r:id="rId13"/>
    <p:sldId id="274" r:id="rId14"/>
    <p:sldId id="314" r:id="rId15"/>
    <p:sldId id="321" r:id="rId16"/>
    <p:sldId id="288" r:id="rId17"/>
    <p:sldId id="304" r:id="rId18"/>
    <p:sldId id="291" r:id="rId19"/>
    <p:sldId id="302" r:id="rId20"/>
    <p:sldId id="293" r:id="rId21"/>
    <p:sldId id="295" r:id="rId22"/>
    <p:sldId id="318" r:id="rId23"/>
    <p:sldId id="322" r:id="rId24"/>
    <p:sldId id="294" r:id="rId25"/>
    <p:sldId id="301" r:id="rId26"/>
    <p:sldId id="275" r:id="rId27"/>
    <p:sldId id="271" r:id="rId28"/>
    <p:sldId id="362" r:id="rId29"/>
    <p:sldId id="283" r:id="rId30"/>
    <p:sldId id="281" r:id="rId31"/>
    <p:sldId id="284" r:id="rId32"/>
    <p:sldId id="320" r:id="rId33"/>
    <p:sldId id="276" r:id="rId34"/>
    <p:sldId id="285" r:id="rId35"/>
    <p:sldId id="363" r:id="rId36"/>
    <p:sldId id="359" r:id="rId37"/>
    <p:sldId id="360" r:id="rId38"/>
    <p:sldId id="361" r:id="rId39"/>
    <p:sldId id="296"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6" autoAdjust="0"/>
    <p:restoredTop sz="77849" autoAdjust="0"/>
  </p:normalViewPr>
  <p:slideViewPr>
    <p:cSldViewPr snapToGrid="0" snapToObjects="1">
      <p:cViewPr varScale="1">
        <p:scale>
          <a:sx n="93" d="100"/>
          <a:sy n="93" d="100"/>
        </p:scale>
        <p:origin x="696" y="200"/>
      </p:cViewPr>
      <p:guideLst/>
    </p:cSldViewPr>
  </p:slid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88627-8972-4D35-BA6C-D383C17D1738}" type="datetimeFigureOut">
              <a:rPr lang="zh-CN" altLang="en-US" smtClean="0"/>
              <a:t>2020/3/8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04A3D-1242-4A9F-A0AB-3D30AAB7B9C1}" type="slidenum">
              <a:rPr lang="zh-CN" altLang="en-US" smtClean="0"/>
              <a:t>‹#›</a:t>
            </a:fld>
            <a:endParaRPr lang="zh-CN" altLang="en-US"/>
          </a:p>
        </p:txBody>
      </p:sp>
    </p:spTree>
    <p:extLst>
      <p:ext uri="{BB962C8B-B14F-4D97-AF65-F5344CB8AC3E}">
        <p14:creationId xmlns:p14="http://schemas.microsoft.com/office/powerpoint/2010/main" val="358685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E204A3D-1242-4A9F-A0AB-3D30AAB7B9C1}" type="slidenum">
              <a:rPr lang="zh-CN" altLang="en-US" smtClean="0"/>
              <a:t>1</a:t>
            </a:fld>
            <a:endParaRPr lang="zh-CN" altLang="en-US"/>
          </a:p>
        </p:txBody>
      </p:sp>
    </p:spTree>
    <p:extLst>
      <p:ext uri="{BB962C8B-B14F-4D97-AF65-F5344CB8AC3E}">
        <p14:creationId xmlns:p14="http://schemas.microsoft.com/office/powerpoint/2010/main" val="2701668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kern="1200" dirty="0">
                <a:solidFill>
                  <a:schemeClr val="tx1"/>
                </a:solidFill>
                <a:effectLst/>
                <a:latin typeface="+mn-lt"/>
                <a:ea typeface="+mn-ea"/>
                <a:cs typeface="+mn-cs"/>
              </a:rPr>
              <a:t>Despite the great performance potential of two emerging OpenCL features, we still identify two challenges. </a:t>
            </a:r>
          </a:p>
          <a:p>
            <a:endParaRPr lang="en" altLang="zh-CN" dirty="0"/>
          </a:p>
          <a:p>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mn-lt"/>
                <a:ea typeface="+mn-ea"/>
                <a:cs typeface="+mn-cs"/>
              </a:rPr>
              <a:t>First,</a:t>
            </a:r>
            <a:r>
              <a:rPr lang="zh-CN" altLang="en-US" sz="1200" b="1" kern="1200" dirty="0">
                <a:solidFill>
                  <a:schemeClr val="tx1"/>
                </a:solidFill>
                <a:effectLst/>
                <a:latin typeface="+mn-lt"/>
                <a:ea typeface="+mn-ea"/>
                <a:cs typeface="+mn-cs"/>
              </a:rPr>
              <a:t> </a:t>
            </a:r>
            <a:r>
              <a:rPr lang="en-US" altLang="zh-CN" sz="1200" b="1" kern="1200" dirty="0">
                <a:solidFill>
                  <a:schemeClr val="tx1"/>
                </a:solidFill>
                <a:effectLst/>
                <a:latin typeface="+mn-lt"/>
                <a:ea typeface="+mn-ea"/>
                <a:cs typeface="+mn-cs"/>
              </a:rPr>
              <a:t>The</a:t>
            </a:r>
            <a:r>
              <a:rPr lang="zh-CN" altLang="en-US" sz="1200" b="1" kern="1200" dirty="0">
                <a:solidFill>
                  <a:schemeClr val="tx1"/>
                </a:solidFill>
                <a:effectLst/>
                <a:latin typeface="+mn-lt"/>
                <a:ea typeface="+mn-ea"/>
                <a:cs typeface="+mn-cs"/>
              </a:rPr>
              <a:t> </a:t>
            </a:r>
            <a:r>
              <a:rPr lang="en-US" altLang="zh-CN" sz="1200" b="1" kern="1200" dirty="0">
                <a:solidFill>
                  <a:schemeClr val="tx1"/>
                </a:solidFill>
                <a:effectLst/>
                <a:latin typeface="+mn-lt"/>
                <a:ea typeface="+mn-ea"/>
                <a:cs typeface="+mn-cs"/>
              </a:rPr>
              <a:t>two</a:t>
            </a:r>
            <a:r>
              <a:rPr lang="zh-CN" altLang="en-US" sz="1200" b="1" kern="1200" dirty="0">
                <a:solidFill>
                  <a:schemeClr val="tx1"/>
                </a:solidFill>
                <a:effectLst/>
                <a:latin typeface="+mn-lt"/>
                <a:ea typeface="+mn-ea"/>
                <a:cs typeface="+mn-cs"/>
              </a:rPr>
              <a:t> </a:t>
            </a:r>
            <a:r>
              <a:rPr lang="en-US" altLang="zh-CN" sz="1200" b="1" kern="1200" dirty="0">
                <a:solidFill>
                  <a:schemeClr val="tx1"/>
                </a:solidFill>
                <a:effectLst/>
                <a:latin typeface="+mn-lt"/>
                <a:ea typeface="+mn-ea"/>
                <a:cs typeface="+mn-cs"/>
              </a:rPr>
              <a:t>features</a:t>
            </a:r>
            <a:r>
              <a:rPr lang="zh-CN" altLang="en-US" sz="1200" b="1" kern="1200" dirty="0">
                <a:solidFill>
                  <a:schemeClr val="tx1"/>
                </a:solidFill>
                <a:effectLst/>
                <a:latin typeface="+mn-lt"/>
                <a:ea typeface="+mn-ea"/>
                <a:cs typeface="+mn-cs"/>
              </a:rPr>
              <a:t> </a:t>
            </a:r>
            <a:r>
              <a:rPr lang="en" altLang="zh-CN" sz="1200" b="1" kern="1200" dirty="0">
                <a:solidFill>
                  <a:schemeClr val="tx1"/>
                </a:solidFill>
                <a:effectLst/>
                <a:latin typeface="+mn-lt"/>
                <a:ea typeface="+mn-ea"/>
                <a:cs typeface="+mn-cs"/>
              </a:rPr>
              <a:t>increase the design space</a:t>
            </a:r>
            <a:r>
              <a:rPr lang="en" altLang="zh-CN"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Enabled by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two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features</a:t>
            </a:r>
            <a:r>
              <a:rPr lang="e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have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four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high-level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OpenCL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execution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models.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Because</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the OpenCL application can be</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executed in </a:t>
            </a:r>
            <a:r>
              <a:rPr lang="en" altLang="zh-CN" sz="1200" kern="1200" dirty="0" err="1">
                <a:solidFill>
                  <a:schemeClr val="tx1"/>
                </a:solidFill>
                <a:effectLst/>
                <a:latin typeface="+mn-lt"/>
                <a:ea typeface="+mn-ea"/>
                <a:cs typeface="+mn-cs"/>
              </a:rPr>
              <a:t>NDRange</a:t>
            </a:r>
            <a:r>
              <a:rPr lang="en" altLang="zh-CN" sz="1200" kern="1200" dirty="0">
                <a:solidFill>
                  <a:schemeClr val="tx1"/>
                </a:solidFill>
                <a:effectLst/>
                <a:latin typeface="+mn-lt"/>
                <a:ea typeface="+mn-ea"/>
                <a:cs typeface="+mn-cs"/>
              </a:rPr>
              <a:t> or SWI kernels</a:t>
            </a:r>
            <a:r>
              <a:rPr lang="en-US" altLang="zh-CN" sz="1200" kern="1200" dirty="0">
                <a:solidFill>
                  <a:schemeClr val="tx1"/>
                </a:solidFill>
                <a:effectLst/>
                <a:latin typeface="+mn-lt"/>
                <a:ea typeface="+mn-ea"/>
                <a:cs typeface="+mn-cs"/>
              </a:rPr>
              <a:t>,</a:t>
            </a:r>
            <a:r>
              <a:rPr lang="en" altLang="zh-CN" sz="1200" kern="1200" dirty="0">
                <a:solidFill>
                  <a:schemeClr val="tx1"/>
                </a:solidFill>
                <a:effectLst/>
                <a:latin typeface="+mn-lt"/>
                <a:ea typeface="+mn-ea"/>
                <a:cs typeface="+mn-cs"/>
              </a:rPr>
              <a:t> with or without OpenCL channels. </a:t>
            </a:r>
            <a:endParaRPr lang="en" altLang="zh-CN" dirty="0"/>
          </a:p>
          <a:p>
            <a:r>
              <a:rPr lang="en-US" altLang="zh-CN" sz="1200" kern="1200" dirty="0">
                <a:solidFill>
                  <a:schemeClr val="tx1"/>
                </a:solidFill>
                <a:effectLst/>
                <a:latin typeface="+mn-lt"/>
                <a:ea typeface="+mn-ea"/>
                <a:cs typeface="+mn-cs"/>
              </a:rPr>
              <a:t>Then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for</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each execution model, we can apply a number of conventional optimization methods to improve the performance. </a:t>
            </a:r>
          </a:p>
          <a:p>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a:t>
            </a:r>
            <a:r>
              <a:rPr lang="en" altLang="zh-CN" sz="1200" kern="1200" dirty="0">
                <a:solidFill>
                  <a:schemeClr val="tx1"/>
                </a:solidFill>
                <a:effectLst/>
                <a:latin typeface="+mn-lt"/>
                <a:ea typeface="+mn-ea"/>
                <a:cs typeface="+mn-cs"/>
              </a:rPr>
              <a:t>ach optimization method may have different pragmas</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So</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we need to explore a huge design space </a:t>
            </a:r>
            <a:r>
              <a:rPr lang="en-US" altLang="zh-CN" sz="1200" kern="1200" dirty="0">
                <a:solidFill>
                  <a:schemeClr val="tx1"/>
                </a:solidFill>
                <a:effectLst/>
                <a:latin typeface="+mn-lt"/>
                <a:ea typeface="+mn-ea"/>
                <a:cs typeface="+mn-cs"/>
              </a:rPr>
              <a:t>for</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each execution model</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The second challenge is that the current Intel tool takes extremely long time to synthesize a single solution.</a:t>
            </a:r>
          </a:p>
          <a:p>
            <a:r>
              <a:rPr lang="en" altLang="zh-CN"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 </a:t>
            </a:r>
            <a:endParaRPr lang="en" altLang="zh-CN" sz="1200" kern="1200" dirty="0">
              <a:solidFill>
                <a:schemeClr val="tx1"/>
              </a:solidFill>
              <a:effectLst/>
              <a:latin typeface="+mn-lt"/>
              <a:ea typeface="+mn-ea"/>
              <a:cs typeface="+mn-cs"/>
            </a:endParaRPr>
          </a:p>
          <a:p>
            <a:endParaRPr lang="en" altLang="zh-CN" dirty="0"/>
          </a:p>
          <a:p>
            <a:endParaRPr lang="en" altLang="zh-CN" b="1" dirty="0"/>
          </a:p>
          <a:p>
            <a:endParaRPr kumimoji="1" lang="zh-CN" altLang="en-US" dirty="0"/>
          </a:p>
        </p:txBody>
      </p:sp>
      <p:sp>
        <p:nvSpPr>
          <p:cNvPr id="4" name="灯片编号占位符 3"/>
          <p:cNvSpPr>
            <a:spLocks noGrp="1"/>
          </p:cNvSpPr>
          <p:nvPr>
            <p:ph type="sldNum" sz="quarter" idx="5"/>
          </p:nvPr>
        </p:nvSpPr>
        <p:spPr/>
        <p:txBody>
          <a:bodyPr/>
          <a:lstStyle/>
          <a:p>
            <a:fld id="{0E204A3D-1242-4A9F-A0AB-3D30AAB7B9C1}" type="slidenum">
              <a:rPr lang="zh-CN" altLang="en-US" smtClean="0"/>
              <a:t>10</a:t>
            </a:fld>
            <a:endParaRPr lang="zh-CN" altLang="en-US"/>
          </a:p>
        </p:txBody>
      </p:sp>
    </p:spTree>
    <p:extLst>
      <p:ext uri="{BB962C8B-B14F-4D97-AF65-F5344CB8AC3E}">
        <p14:creationId xmlns:p14="http://schemas.microsoft.com/office/powerpoint/2010/main" val="422748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a:r>
              <a:rPr lang="en-US" altLang="zh-CN" b="1" dirty="0"/>
              <a:t>We</a:t>
            </a:r>
            <a:r>
              <a:rPr lang="zh-CN" altLang="en-US" b="1" dirty="0"/>
              <a:t> </a:t>
            </a:r>
            <a:r>
              <a:rPr lang="en-US" altLang="zh-CN" b="1" dirty="0"/>
              <a:t>observe</a:t>
            </a:r>
            <a:r>
              <a:rPr lang="zh-CN" altLang="en-US" b="1" dirty="0"/>
              <a:t> </a:t>
            </a:r>
            <a:r>
              <a:rPr lang="en-US" altLang="zh-CN" b="1" dirty="0"/>
              <a:t>that</a:t>
            </a:r>
            <a:r>
              <a:rPr lang="zh-CN" altLang="en-US" b="1" dirty="0"/>
              <a:t> </a:t>
            </a:r>
            <a:r>
              <a:rPr lang="en-US" altLang="zh-CN" b="1" baseline="0" dirty="0"/>
              <a:t>different</a:t>
            </a:r>
            <a:r>
              <a:rPr lang="en-US" altLang="zh-CN" b="1" dirty="0"/>
              <a:t> execution models</a:t>
            </a:r>
            <a:r>
              <a:rPr lang="en-US" altLang="zh-CN" b="1" baseline="0" dirty="0"/>
              <a:t> </a:t>
            </a:r>
            <a:r>
              <a:rPr lang="en-US" altLang="zh-CN" b="1" dirty="0"/>
              <a:t>can significantly affect</a:t>
            </a:r>
            <a:r>
              <a:rPr lang="zh-CN" altLang="en-US" b="1" dirty="0"/>
              <a:t> </a:t>
            </a:r>
            <a:r>
              <a:rPr lang="en-US" altLang="zh-CN" b="1" dirty="0"/>
              <a:t>the</a:t>
            </a:r>
            <a:r>
              <a:rPr lang="zh-CN" altLang="en-US" b="1" dirty="0"/>
              <a:t> </a:t>
            </a:r>
            <a:r>
              <a:rPr lang="en-US" altLang="zh-CN" b="1" dirty="0"/>
              <a:t>performance</a:t>
            </a:r>
            <a:r>
              <a:rPr lang="en-US" altLang="zh-CN" b="1" baseline="0" dirty="0"/>
              <a:t>.</a:t>
            </a:r>
            <a:endParaRPr lang="en-US" altLang="zh-CN" b="1" dirty="0"/>
          </a:p>
          <a:p>
            <a:pPr marL="0"/>
            <a:r>
              <a:rPr lang="en-US" altLang="zh-CN" b="1" dirty="0"/>
              <a:t>The figure shows the performance</a:t>
            </a:r>
            <a:r>
              <a:rPr lang="en-US" altLang="zh-CN" b="1" baseline="0" dirty="0"/>
              <a:t> of the most suitable and unsuitable execution models for eight applications over baseline.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Then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we argue that the execution model should be decided first, as it determines the potential of other conventional optimizations.</a:t>
            </a:r>
          </a:p>
          <a:p>
            <a:pPr marL="0"/>
            <a:endParaRPr lang="en-US" altLang="zh-CN" baseline="0" dirty="0"/>
          </a:p>
          <a:p>
            <a:pPr marL="0"/>
            <a:endParaRPr lang="zh-CN" altLang="en-US" dirty="0"/>
          </a:p>
        </p:txBody>
      </p:sp>
      <p:sp>
        <p:nvSpPr>
          <p:cNvPr id="4" name="灯片编号占位符 3"/>
          <p:cNvSpPr>
            <a:spLocks noGrp="1"/>
          </p:cNvSpPr>
          <p:nvPr>
            <p:ph type="sldNum" sz="quarter" idx="10"/>
          </p:nvPr>
        </p:nvSpPr>
        <p:spPr/>
        <p:txBody>
          <a:bodyPr/>
          <a:lstStyle/>
          <a:p>
            <a:fld id="{0E204A3D-1242-4A9F-A0AB-3D30AAB7B9C1}" type="slidenum">
              <a:rPr lang="zh-CN" altLang="en-US" smtClean="0"/>
              <a:t>11</a:t>
            </a:fld>
            <a:endParaRPr lang="zh-CN" altLang="en-US"/>
          </a:p>
        </p:txBody>
      </p:sp>
    </p:spTree>
    <p:extLst>
      <p:ext uri="{BB962C8B-B14F-4D97-AF65-F5344CB8AC3E}">
        <p14:creationId xmlns:p14="http://schemas.microsoft.com/office/powerpoint/2010/main" val="1524388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06A79A-48AC-6344-A926-7E6ABD53936B}" type="slidenum">
              <a:rPr lang="en-US" smtClean="0"/>
              <a:t>12</a:t>
            </a:fld>
            <a:endParaRPr lang="en-US"/>
          </a:p>
        </p:txBody>
      </p:sp>
    </p:spTree>
    <p:extLst>
      <p:ext uri="{BB962C8B-B14F-4D97-AF65-F5344CB8AC3E}">
        <p14:creationId xmlns:p14="http://schemas.microsoft.com/office/powerpoint/2010/main" val="3480113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E204A3D-1242-4A9F-A0AB-3D30AAB7B9C1}" type="slidenum">
              <a:rPr lang="zh-CN" altLang="en-US" smtClean="0"/>
              <a:t>13</a:t>
            </a:fld>
            <a:endParaRPr lang="zh-CN" altLang="en-US"/>
          </a:p>
        </p:txBody>
      </p:sp>
    </p:spTree>
    <p:extLst>
      <p:ext uri="{BB962C8B-B14F-4D97-AF65-F5344CB8AC3E}">
        <p14:creationId xmlns:p14="http://schemas.microsoft.com/office/powerpoint/2010/main" val="1050704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a:t>
            </a:r>
            <a:r>
              <a:rPr lang="en" altLang="zh-CN" sz="1200" kern="1200" dirty="0" err="1">
                <a:solidFill>
                  <a:schemeClr val="tx1"/>
                </a:solidFill>
                <a:effectLst/>
                <a:latin typeface="+mn-lt"/>
                <a:ea typeface="+mn-ea"/>
                <a:cs typeface="+mn-cs"/>
              </a:rPr>
              <a:t>igure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shows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our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framework</a:t>
            </a:r>
            <a:r>
              <a:rPr lang="e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It</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consists of two components: </a:t>
            </a:r>
            <a:r>
              <a:rPr lang="en" altLang="zh-CN" sz="1200" b="1" kern="1200" dirty="0">
                <a:solidFill>
                  <a:schemeClr val="tx1"/>
                </a:solidFill>
                <a:effectLst/>
                <a:latin typeface="+mn-lt"/>
                <a:ea typeface="+mn-ea"/>
                <a:cs typeface="+mn-cs"/>
              </a:rPr>
              <a:t>OpenCL pattern recognition </a:t>
            </a:r>
            <a:r>
              <a:rPr lang="en" altLang="zh-CN" sz="1200" kern="1200" dirty="0">
                <a:solidFill>
                  <a:schemeClr val="tx1"/>
                </a:solidFill>
                <a:effectLst/>
                <a:latin typeface="+mn-lt"/>
                <a:ea typeface="+mn-ea"/>
                <a:cs typeface="+mn-cs"/>
              </a:rPr>
              <a:t>and </a:t>
            </a:r>
            <a:r>
              <a:rPr lang="en" altLang="zh-CN" sz="1200" b="1" kern="1200" dirty="0">
                <a:solidFill>
                  <a:schemeClr val="tx1"/>
                </a:solidFill>
                <a:effectLst/>
                <a:latin typeface="+mn-lt"/>
                <a:ea typeface="+mn-ea"/>
                <a:cs typeface="+mn-cs"/>
              </a:rPr>
              <a:t>execution model prediction</a:t>
            </a:r>
            <a:r>
              <a:rPr lang="en-US" altLang="zh-CN"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First,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OpenCL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pattern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recognition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component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analyzes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input</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OpenCL kernel and host code</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automatically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identify</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three typical </a:t>
            </a:r>
            <a:r>
              <a:rPr lang="en-US" altLang="zh-CN" sz="1200" kern="1200" dirty="0">
                <a:solidFill>
                  <a:schemeClr val="tx1"/>
                </a:solidFill>
                <a:effectLst/>
                <a:latin typeface="+mn-lt"/>
                <a:ea typeface="+mn-ea"/>
                <a:cs typeface="+mn-cs"/>
              </a:rPr>
              <a:t>OpenCL</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patterns</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i="1" kern="1200" dirty="0">
                <a:solidFill>
                  <a:schemeClr val="tx1"/>
                </a:solidFill>
                <a:effectLst/>
                <a:latin typeface="+mn-lt"/>
                <a:ea typeface="+mn-ea"/>
                <a:cs typeface="+mn-cs"/>
              </a:rPr>
              <a:t>Atomic Operation </a:t>
            </a:r>
            <a:r>
              <a:rPr lang="en" altLang="zh-CN" sz="1200" kern="1200" dirty="0">
                <a:solidFill>
                  <a:schemeClr val="tx1"/>
                </a:solidFill>
                <a:effectLst/>
                <a:latin typeface="+mn-lt"/>
                <a:ea typeface="+mn-ea"/>
                <a:cs typeface="+mn-cs"/>
              </a:rPr>
              <a:t>(AO), </a:t>
            </a:r>
            <a:r>
              <a:rPr lang="en" altLang="zh-CN" sz="1200" i="1" kern="1200" dirty="0">
                <a:solidFill>
                  <a:schemeClr val="tx1"/>
                </a:solidFill>
                <a:effectLst/>
                <a:latin typeface="+mn-lt"/>
                <a:ea typeface="+mn-ea"/>
                <a:cs typeface="+mn-cs"/>
              </a:rPr>
              <a:t>Multi-Pass Scheme </a:t>
            </a:r>
            <a:r>
              <a:rPr lang="en" altLang="zh-CN" sz="1200" kern="1200" dirty="0">
                <a:solidFill>
                  <a:schemeClr val="tx1"/>
                </a:solidFill>
                <a:effectLst/>
                <a:latin typeface="+mn-lt"/>
                <a:ea typeface="+mn-ea"/>
                <a:cs typeface="+mn-cs"/>
              </a:rPr>
              <a:t>(MPS) and </a:t>
            </a:r>
            <a:r>
              <a:rPr lang="en" altLang="zh-CN" sz="1200" i="1" kern="1200" dirty="0">
                <a:solidFill>
                  <a:schemeClr val="tx1"/>
                </a:solidFill>
                <a:effectLst/>
                <a:latin typeface="+mn-lt"/>
                <a:ea typeface="+mn-ea"/>
                <a:cs typeface="+mn-cs"/>
              </a:rPr>
              <a:t>Kernel-to- Kernel Communication </a:t>
            </a:r>
            <a:r>
              <a:rPr lang="en" altLang="zh-CN" sz="1200" kern="1200" dirty="0">
                <a:solidFill>
                  <a:schemeClr val="tx1"/>
                </a:solidFill>
                <a:effectLst/>
                <a:latin typeface="+mn-lt"/>
                <a:ea typeface="+mn-ea"/>
                <a:cs typeface="+mn-cs"/>
              </a:rPr>
              <a:t>(KKC)</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often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occur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GPUs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are worth to revisit on FPGAs, as their performance can be significantly improved with the help of two emerging OpenCL features</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can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output</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the presence and absence of three OpenCL patterns to the </a:t>
            </a:r>
            <a:r>
              <a:rPr lang="en-US" altLang="zh-CN" sz="1200" kern="1200" dirty="0">
                <a:solidFill>
                  <a:schemeClr val="tx1"/>
                </a:solidFill>
                <a:effectLst/>
                <a:latin typeface="+mn-lt"/>
                <a:ea typeface="+mn-ea"/>
                <a:cs typeface="+mn-cs"/>
              </a:rPr>
              <a:t>next</a:t>
            </a:r>
            <a:r>
              <a:rPr lang="en" altLang="zh-CN" sz="1200" kern="1200" dirty="0">
                <a:solidFill>
                  <a:schemeClr val="tx1"/>
                </a:solidFill>
                <a:effectLst/>
                <a:latin typeface="+mn-lt"/>
                <a:ea typeface="+mn-ea"/>
                <a:cs typeface="+mn-cs"/>
              </a:rPr>
              <a:t> component.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execution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model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prediction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component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predicts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most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suitable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execution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model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based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presence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absence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three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patterns.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following,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will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talk</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about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two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component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respectively.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E204A3D-1242-4A9F-A0AB-3D30AAB7B9C1}" type="slidenum">
              <a:rPr lang="zh-CN" altLang="en-US" smtClean="0"/>
              <a:t>14</a:t>
            </a:fld>
            <a:endParaRPr lang="zh-CN" altLang="en-US"/>
          </a:p>
        </p:txBody>
      </p:sp>
    </p:spTree>
    <p:extLst>
      <p:ext uri="{BB962C8B-B14F-4D97-AF65-F5344CB8AC3E}">
        <p14:creationId xmlns:p14="http://schemas.microsoft.com/office/powerpoint/2010/main" val="550517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E204A3D-1242-4A9F-A0AB-3D30AAB7B9C1}" type="slidenum">
              <a:rPr lang="zh-CN" altLang="en-US" smtClean="0"/>
              <a:t>15</a:t>
            </a:fld>
            <a:endParaRPr lang="zh-CN" altLang="en-US"/>
          </a:p>
        </p:txBody>
      </p:sp>
    </p:spTree>
    <p:extLst>
      <p:ext uri="{BB962C8B-B14F-4D97-AF65-F5344CB8AC3E}">
        <p14:creationId xmlns:p14="http://schemas.microsoft.com/office/powerpoint/2010/main" val="3786418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Before</a:t>
            </a:r>
            <a:r>
              <a:rPr lang="zh-CN" altLang="en-US" dirty="0"/>
              <a:t> </a:t>
            </a:r>
            <a:r>
              <a:rPr lang="en-US" altLang="zh-CN" dirty="0"/>
              <a:t>talking</a:t>
            </a:r>
            <a:r>
              <a:rPr lang="zh-CN" altLang="en-US" dirty="0"/>
              <a:t> </a:t>
            </a:r>
            <a:r>
              <a:rPr lang="en-US" altLang="zh-CN" dirty="0"/>
              <a:t>about</a:t>
            </a:r>
            <a:r>
              <a:rPr lang="zh-CN" altLang="en-US" dirty="0"/>
              <a:t> </a:t>
            </a:r>
            <a:r>
              <a:rPr lang="en-US" altLang="zh-CN" dirty="0"/>
              <a:t>the</a:t>
            </a:r>
            <a:r>
              <a:rPr lang="zh-CN" altLang="en-US" dirty="0"/>
              <a:t> </a:t>
            </a:r>
            <a:r>
              <a:rPr lang="en-US" altLang="zh-CN" dirty="0"/>
              <a:t>first</a:t>
            </a:r>
            <a:r>
              <a:rPr lang="zh-CN" altLang="en-US" dirty="0"/>
              <a:t> </a:t>
            </a:r>
            <a:r>
              <a:rPr lang="en-US" altLang="zh-CN" dirty="0"/>
              <a:t>component</a:t>
            </a:r>
            <a:r>
              <a:rPr lang="zh-CN" altLang="en-US" dirty="0"/>
              <a:t> </a:t>
            </a:r>
            <a:r>
              <a:rPr lang="en-US" altLang="zh-CN" dirty="0"/>
              <a:t>OpenCL</a:t>
            </a:r>
            <a:r>
              <a:rPr lang="zh-CN" altLang="en-US" dirty="0"/>
              <a:t> </a:t>
            </a:r>
            <a:r>
              <a:rPr lang="en-US" altLang="zh-CN" dirty="0"/>
              <a:t>pattern</a:t>
            </a:r>
            <a:r>
              <a:rPr lang="zh-CN" altLang="en-US" dirty="0"/>
              <a:t> </a:t>
            </a:r>
            <a:r>
              <a:rPr lang="en-US" altLang="zh-CN" dirty="0"/>
              <a:t>recognition,</a:t>
            </a:r>
            <a:r>
              <a:rPr lang="zh-CN" altLang="en-US" dirty="0"/>
              <a:t> </a:t>
            </a:r>
            <a:r>
              <a:rPr lang="en-US" altLang="zh-CN" dirty="0"/>
              <a:t>we</a:t>
            </a:r>
            <a:r>
              <a:rPr lang="zh-CN" altLang="en-US" dirty="0"/>
              <a:t> </a:t>
            </a:r>
            <a:r>
              <a:rPr lang="en-US" altLang="zh-CN" dirty="0"/>
              <a:t>first</a:t>
            </a:r>
            <a:r>
              <a:rPr lang="zh-CN" altLang="en-US" dirty="0"/>
              <a:t> </a:t>
            </a:r>
            <a:r>
              <a:rPr lang="en-US" altLang="zh-CN" dirty="0"/>
              <a:t>discuss</a:t>
            </a:r>
            <a:r>
              <a:rPr lang="zh-CN" altLang="en-US" dirty="0"/>
              <a:t> </a:t>
            </a:r>
            <a:r>
              <a:rPr lang="en-US" altLang="zh-CN" dirty="0"/>
              <a:t>the</a:t>
            </a:r>
            <a:r>
              <a:rPr lang="zh-CN" altLang="en-US" dirty="0"/>
              <a:t> </a:t>
            </a:r>
            <a:r>
              <a:rPr lang="en-US" altLang="zh-CN" dirty="0"/>
              <a:t>three</a:t>
            </a:r>
            <a:r>
              <a:rPr lang="zh-CN" altLang="en-US" dirty="0"/>
              <a:t> </a:t>
            </a:r>
            <a:r>
              <a:rPr lang="en-US" altLang="zh-CN" dirty="0"/>
              <a:t>OpenCL</a:t>
            </a:r>
            <a:r>
              <a:rPr lang="zh-CN" altLang="en-US" dirty="0"/>
              <a:t> </a:t>
            </a:r>
            <a:r>
              <a:rPr lang="en-US" altLang="zh-CN" dirty="0"/>
              <a:t>pattern.</a:t>
            </a:r>
          </a:p>
          <a:p>
            <a:endParaRPr lang="en-US" altLang="zh-CN" dirty="0"/>
          </a:p>
          <a:p>
            <a:r>
              <a:rPr lang="en-US" altLang="zh-CN" dirty="0"/>
              <a:t>First we talk</a:t>
            </a:r>
            <a:r>
              <a:rPr lang="en-US" altLang="zh-CN" baseline="0" dirty="0"/>
              <a:t> about the atomic operations.</a:t>
            </a:r>
          </a:p>
          <a:p>
            <a:endParaRPr lang="en-US" altLang="zh-CN" baseline="0" dirty="0"/>
          </a:p>
          <a:p>
            <a:r>
              <a:rPr lang="en-US" altLang="zh-CN" sz="1200" b="0" i="0" u="none" strike="noStrike" kern="1200" baseline="0" dirty="0">
                <a:solidFill>
                  <a:schemeClr val="tx1"/>
                </a:solidFill>
                <a:latin typeface="+mn-lt"/>
                <a:ea typeface="+mn-ea"/>
                <a:cs typeface="+mn-cs"/>
              </a:rPr>
              <a:t>In NDR kernels, when multiple work items try to update the same memory location, AOs are required to guarantee the memory consistency. </a:t>
            </a:r>
          </a:p>
          <a:p>
            <a:r>
              <a:rPr lang="en-US" altLang="zh-CN" sz="1200" b="0" i="0" u="none" strike="noStrike" kern="1200" baseline="0" dirty="0">
                <a:solidFill>
                  <a:schemeClr val="tx1"/>
                </a:solidFill>
                <a:latin typeface="+mn-lt"/>
                <a:ea typeface="+mn-ea"/>
                <a:cs typeface="+mn-cs"/>
              </a:rPr>
              <a:t>Take as an example the simplified histogram, as shown in the figure. Each work item update the shared histogram atomically.</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AO provides improved programmability for GPUs. But there are three issues on FPGAs. </a:t>
            </a:r>
          </a:p>
          <a:p>
            <a:r>
              <a:rPr lang="en-US" altLang="zh-CN" sz="1200" b="0" i="0" u="none" strike="noStrike" kern="1200" baseline="0" dirty="0">
                <a:solidFill>
                  <a:schemeClr val="tx1"/>
                </a:solidFill>
                <a:latin typeface="+mn-lt"/>
                <a:ea typeface="+mn-ea"/>
                <a:cs typeface="+mn-cs"/>
              </a:rPr>
              <a:t>First, </a:t>
            </a:r>
            <a:r>
              <a:rPr lang="en-US" altLang="zh-CN" sz="1200" b="1" i="0" u="none" strike="noStrike" kern="1200" baseline="0" dirty="0">
                <a:solidFill>
                  <a:schemeClr val="tx1"/>
                </a:solidFill>
                <a:latin typeface="+mn-lt"/>
                <a:ea typeface="+mn-ea"/>
                <a:cs typeface="+mn-cs"/>
              </a:rPr>
              <a:t>the mechanism of AOs is complex</a:t>
            </a:r>
            <a:r>
              <a:rPr lang="en-US" altLang="zh-CN" sz="1200" b="0" i="0" u="none" strike="noStrike" kern="1200" baseline="0" dirty="0">
                <a:solidFill>
                  <a:schemeClr val="tx1"/>
                </a:solidFill>
                <a:latin typeface="+mn-lt"/>
                <a:ea typeface="+mn-ea"/>
                <a:cs typeface="+mn-cs"/>
              </a:rPr>
              <a:t>, so a large amount of FPGA resources is required. </a:t>
            </a:r>
          </a:p>
          <a:p>
            <a:r>
              <a:rPr lang="en-US" altLang="zh-CN" sz="1200" b="0" i="0" u="none" strike="noStrike" kern="1200" baseline="0" dirty="0">
                <a:solidFill>
                  <a:schemeClr val="tx1"/>
                </a:solidFill>
                <a:latin typeface="+mn-lt"/>
                <a:ea typeface="+mn-ea"/>
                <a:cs typeface="+mn-cs"/>
              </a:rPr>
              <a:t>Second, with AOs in our kernel, </a:t>
            </a:r>
            <a:r>
              <a:rPr lang="en-US" altLang="zh-CN" sz="1200" b="1" i="0" u="none" strike="noStrike" kern="1200" baseline="0" dirty="0">
                <a:solidFill>
                  <a:schemeClr val="tx1"/>
                </a:solidFill>
                <a:latin typeface="+mn-lt"/>
                <a:ea typeface="+mn-ea"/>
                <a:cs typeface="+mn-cs"/>
              </a:rPr>
              <a:t>all the memory transactions, including both atomic and normal memory transactions</a:t>
            </a:r>
            <a:r>
              <a:rPr lang="en-US" altLang="zh-CN" sz="1200" b="0" i="0" u="none" strike="noStrike" kern="1200" baseline="0" dirty="0">
                <a:solidFill>
                  <a:schemeClr val="tx1"/>
                </a:solidFill>
                <a:latin typeface="+mn-lt"/>
                <a:ea typeface="+mn-ea"/>
                <a:cs typeface="+mn-cs"/>
              </a:rPr>
              <a:t>, have to enter the atomic module to guarantee the correct execution, leading to longer memory access latency and lower memory bandwidth.</a:t>
            </a:r>
          </a:p>
          <a:p>
            <a:r>
              <a:rPr lang="en-US" altLang="zh-CN" sz="1200" b="0" i="0" u="none" strike="noStrike" kern="1200" baseline="0" dirty="0">
                <a:solidFill>
                  <a:schemeClr val="tx1"/>
                </a:solidFill>
                <a:latin typeface="+mn-lt"/>
                <a:ea typeface="+mn-ea"/>
                <a:cs typeface="+mn-cs"/>
              </a:rPr>
              <a:t>Third, </a:t>
            </a:r>
            <a:r>
              <a:rPr lang="en-US" altLang="zh-CN" sz="1200" b="1" i="0" u="none" strike="noStrike" kern="1200" baseline="0" dirty="0">
                <a:solidFill>
                  <a:schemeClr val="tx1"/>
                </a:solidFill>
                <a:latin typeface="+mn-lt"/>
                <a:ea typeface="+mn-ea"/>
                <a:cs typeface="+mn-cs"/>
              </a:rPr>
              <a:t>the frequency of the kernel is lower</a:t>
            </a:r>
            <a:r>
              <a:rPr lang="en-US" altLang="zh-CN" sz="1200" b="0" i="0" u="none" strike="noStrike" kern="1200" baseline="0" dirty="0">
                <a:solidFill>
                  <a:schemeClr val="tx1"/>
                </a:solidFill>
                <a:latin typeface="+mn-lt"/>
                <a:ea typeface="+mn-ea"/>
                <a:cs typeface="+mn-cs"/>
              </a:rPr>
              <a:t>, leading to lower performance.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We conclude that AO is not a good fit on FPGAs.</a:t>
            </a:r>
            <a:endParaRPr lang="zh-CN" altLang="en-US" dirty="0"/>
          </a:p>
        </p:txBody>
      </p:sp>
      <p:sp>
        <p:nvSpPr>
          <p:cNvPr id="4" name="灯片编号占位符 3"/>
          <p:cNvSpPr>
            <a:spLocks noGrp="1"/>
          </p:cNvSpPr>
          <p:nvPr>
            <p:ph type="sldNum" sz="quarter" idx="10"/>
          </p:nvPr>
        </p:nvSpPr>
        <p:spPr/>
        <p:txBody>
          <a:bodyPr/>
          <a:lstStyle/>
          <a:p>
            <a:fld id="{0E204A3D-1242-4A9F-A0AB-3D30AAB7B9C1}" type="slidenum">
              <a:rPr lang="zh-CN" altLang="en-US" smtClean="0"/>
              <a:t>16</a:t>
            </a:fld>
            <a:endParaRPr lang="zh-CN" altLang="en-US"/>
          </a:p>
        </p:txBody>
      </p:sp>
    </p:spTree>
    <p:extLst>
      <p:ext uri="{BB962C8B-B14F-4D97-AF65-F5344CB8AC3E}">
        <p14:creationId xmlns:p14="http://schemas.microsoft.com/office/powerpoint/2010/main" val="2876035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To</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eliminate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need</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of</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AO,</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we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can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use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SWI kernel.</a:t>
            </a:r>
          </a:p>
          <a:p>
            <a:r>
              <a:rPr lang="en-US" altLang="zh-CN" sz="1200" b="0" i="0" u="none" strike="noStrike" kern="1200" baseline="0" dirty="0">
                <a:solidFill>
                  <a:schemeClr val="tx1"/>
                </a:solidFill>
                <a:latin typeface="+mn-lt"/>
                <a:ea typeface="+mn-ea"/>
                <a:cs typeface="+mn-cs"/>
              </a:rPr>
              <a:t>Because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it uses one single work-item, so it can avoid conflicts among multiple work-items.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histogram application using</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SWI</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kernel</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is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shown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in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figure,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it</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only</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needs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normal</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memory</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operations.</a:t>
            </a:r>
          </a:p>
        </p:txBody>
      </p:sp>
      <p:sp>
        <p:nvSpPr>
          <p:cNvPr id="4" name="灯片编号占位符 3"/>
          <p:cNvSpPr>
            <a:spLocks noGrp="1"/>
          </p:cNvSpPr>
          <p:nvPr>
            <p:ph type="sldNum" sz="quarter" idx="10"/>
          </p:nvPr>
        </p:nvSpPr>
        <p:spPr/>
        <p:txBody>
          <a:bodyPr/>
          <a:lstStyle/>
          <a:p>
            <a:fld id="{0E204A3D-1242-4A9F-A0AB-3D30AAB7B9C1}" type="slidenum">
              <a:rPr lang="zh-CN" altLang="en-US" smtClean="0"/>
              <a:t>17</a:t>
            </a:fld>
            <a:endParaRPr lang="zh-CN" altLang="en-US"/>
          </a:p>
        </p:txBody>
      </p:sp>
    </p:spTree>
    <p:extLst>
      <p:ext uri="{BB962C8B-B14F-4D97-AF65-F5344CB8AC3E}">
        <p14:creationId xmlns:p14="http://schemas.microsoft.com/office/powerpoint/2010/main" val="3160029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Next we talk about the multi-pass scheme.</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MPS is widely adopted to use many</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cores in CPUs/GPUs to increase the overall parallelism at the cost of more memory traffic.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Take as an example the simplified prefix sum, as shown in the figure. We perform the prefix sum on the input array of size 16. </a:t>
            </a:r>
          </a:p>
          <a:p>
            <a:r>
              <a:rPr lang="en-US" altLang="zh-CN" sz="1200" b="0" i="0" u="none" strike="noStrike" kern="1200" baseline="0" dirty="0">
                <a:solidFill>
                  <a:schemeClr val="tx1"/>
                </a:solidFill>
                <a:latin typeface="+mn-lt"/>
                <a:ea typeface="+mn-ea"/>
                <a:cs typeface="+mn-cs"/>
              </a:rPr>
              <a:t>In Step 1, four WGs execute concurrently. Each WG performs the prefix sum on its own part of data and stores its local sum. </a:t>
            </a:r>
          </a:p>
          <a:p>
            <a:r>
              <a:rPr lang="en-US" altLang="zh-CN" sz="1200" b="0" i="0" u="none" strike="noStrike" kern="1200" baseline="0" dirty="0">
                <a:solidFill>
                  <a:schemeClr val="tx1"/>
                </a:solidFill>
                <a:latin typeface="+mn-lt"/>
                <a:ea typeface="+mn-ea"/>
                <a:cs typeface="+mn-cs"/>
              </a:rPr>
              <a:t>In Step 2, one WG to computes the prefix sum on local sum and store. </a:t>
            </a:r>
          </a:p>
          <a:p>
            <a:r>
              <a:rPr lang="en-US" altLang="zh-CN" sz="1200" b="0" i="0" u="none" strike="noStrike" kern="1200" baseline="0" dirty="0">
                <a:solidFill>
                  <a:schemeClr val="tx1"/>
                </a:solidFill>
                <a:latin typeface="+mn-lt"/>
                <a:ea typeface="+mn-ea"/>
                <a:cs typeface="+mn-cs"/>
              </a:rPr>
              <a:t>In Step 3, each WG performs vector addition and produces the final prefix sum.</a:t>
            </a:r>
          </a:p>
          <a:p>
            <a:endParaRPr lang="en-US" altLang="zh-CN" sz="1200" b="0" i="0" u="none" strike="noStrike" kern="1200" baseline="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0E204A3D-1242-4A9F-A0AB-3D30AAB7B9C1}" type="slidenum">
              <a:rPr lang="zh-CN" altLang="en-US" smtClean="0"/>
              <a:t>18</a:t>
            </a:fld>
            <a:endParaRPr lang="zh-CN" altLang="en-US"/>
          </a:p>
        </p:txBody>
      </p:sp>
    </p:spTree>
    <p:extLst>
      <p:ext uri="{BB962C8B-B14F-4D97-AF65-F5344CB8AC3E}">
        <p14:creationId xmlns:p14="http://schemas.microsoft.com/office/powerpoint/2010/main" val="2948527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We observe that </a:t>
            </a:r>
            <a:r>
              <a:rPr lang="en-US" altLang="zh-CN" sz="1200" b="1" i="0" u="none" strike="noStrike" kern="1200" baseline="0" dirty="0">
                <a:solidFill>
                  <a:schemeClr val="tx1"/>
                </a:solidFill>
                <a:latin typeface="+mn-lt"/>
                <a:ea typeface="+mn-ea"/>
                <a:cs typeface="+mn-cs"/>
              </a:rPr>
              <a:t>MPS requires more memory traffic to implement an algorithm</a:t>
            </a:r>
            <a:r>
              <a:rPr lang="en-US" altLang="zh-CN" sz="1200" b="0" i="0" u="none" strike="noStrike" kern="1200" baseline="0" dirty="0">
                <a:solidFill>
                  <a:schemeClr val="tx1"/>
                </a:solidFill>
                <a:latin typeface="+mn-lt"/>
                <a:ea typeface="+mn-ea"/>
                <a:cs typeface="+mn-cs"/>
              </a:rPr>
              <a:t>.</a:t>
            </a:r>
          </a:p>
          <a:p>
            <a:r>
              <a:rPr lang="en-US" altLang="zh-CN" sz="1200" b="0" i="0" u="none" strike="noStrike" kern="1200" baseline="0" dirty="0">
                <a:solidFill>
                  <a:schemeClr val="tx1"/>
                </a:solidFill>
                <a:latin typeface="+mn-lt"/>
                <a:ea typeface="+mn-ea"/>
                <a:cs typeface="+mn-cs"/>
              </a:rPr>
              <a:t>It works pretty well on GPUs, because the memory bandwidth of GPUs is high.</a:t>
            </a:r>
          </a:p>
          <a:p>
            <a:r>
              <a:rPr lang="en-US" altLang="zh-CN" sz="1200" b="0" i="0" u="none" strike="noStrike" kern="1200" baseline="0" dirty="0">
                <a:solidFill>
                  <a:schemeClr val="tx1"/>
                </a:solidFill>
                <a:latin typeface="+mn-lt"/>
                <a:ea typeface="+mn-ea"/>
                <a:cs typeface="+mn-cs"/>
              </a:rPr>
              <a:t>But we predict that MPS is not a good fit on FPGAs due to their low memory bandwidth.</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To</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avoid</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MPS,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we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can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use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SWI kernel, which</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means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 multiple-pass algorithm can be implemented in a single-pass approach, as shown in the figure.</a:t>
            </a:r>
          </a:p>
          <a:p>
            <a:r>
              <a:rPr lang="en-US" altLang="zh-CN" sz="1200" b="0" i="0" u="none" strike="noStrike" kern="1200" baseline="0" dirty="0">
                <a:solidFill>
                  <a:schemeClr val="tx1"/>
                </a:solidFill>
                <a:latin typeface="+mn-lt"/>
                <a:ea typeface="+mn-ea"/>
                <a:cs typeface="+mn-cs"/>
              </a:rPr>
              <a:t>Then the memory traffic is reduced.</a:t>
            </a:r>
            <a:endParaRPr lang="zh-CN" altLang="en-US" dirty="0"/>
          </a:p>
        </p:txBody>
      </p:sp>
      <p:sp>
        <p:nvSpPr>
          <p:cNvPr id="4" name="灯片编号占位符 3"/>
          <p:cNvSpPr>
            <a:spLocks noGrp="1"/>
          </p:cNvSpPr>
          <p:nvPr>
            <p:ph type="sldNum" sz="quarter" idx="10"/>
          </p:nvPr>
        </p:nvSpPr>
        <p:spPr/>
        <p:txBody>
          <a:bodyPr/>
          <a:lstStyle/>
          <a:p>
            <a:fld id="{0E204A3D-1242-4A9F-A0AB-3D30AAB7B9C1}" type="slidenum">
              <a:rPr lang="zh-CN" altLang="en-US" smtClean="0"/>
              <a:t>19</a:t>
            </a:fld>
            <a:endParaRPr lang="zh-CN" altLang="en-US"/>
          </a:p>
        </p:txBody>
      </p:sp>
    </p:spTree>
    <p:extLst>
      <p:ext uri="{BB962C8B-B14F-4D97-AF65-F5344CB8AC3E}">
        <p14:creationId xmlns:p14="http://schemas.microsoft.com/office/powerpoint/2010/main" val="211247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E204A3D-1242-4A9F-A0AB-3D30AAB7B9C1}" type="slidenum">
              <a:rPr lang="zh-CN" altLang="en-US" smtClean="0"/>
              <a:t>2</a:t>
            </a:fld>
            <a:endParaRPr lang="zh-CN" altLang="en-US"/>
          </a:p>
        </p:txBody>
      </p:sp>
    </p:spTree>
    <p:extLst>
      <p:ext uri="{BB962C8B-B14F-4D97-AF65-F5344CB8AC3E}">
        <p14:creationId xmlns:p14="http://schemas.microsoft.com/office/powerpoint/2010/main" val="2211832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Next we talk about kernel-to-kernel communication.</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On GPUs, the communication between producer/consumer kernels is done via global memory:</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after the producer kernel writes some data to the global memory, the consumer kernel reads the data from global memory, as shown in the figure.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There is no physical communication path between any two GPU cores, but GPUs have massive thread-level parallelism and high memory bandwidth, so this method works well on GPUs.</a:t>
            </a:r>
          </a:p>
          <a:p>
            <a:r>
              <a:rPr lang="en-US" altLang="zh-CN" sz="1200" b="1" i="0" u="none" strike="noStrike" kern="1200" baseline="0" dirty="0">
                <a:solidFill>
                  <a:schemeClr val="tx1"/>
                </a:solidFill>
                <a:latin typeface="+mn-lt"/>
                <a:ea typeface="+mn-ea"/>
                <a:cs typeface="+mn-cs"/>
              </a:rPr>
              <a:t>However, the memory bandwidth is low on FPGAs, so the communication via external memory is expensive.</a:t>
            </a:r>
          </a:p>
        </p:txBody>
      </p:sp>
      <p:sp>
        <p:nvSpPr>
          <p:cNvPr id="4" name="灯片编号占位符 3"/>
          <p:cNvSpPr>
            <a:spLocks noGrp="1"/>
          </p:cNvSpPr>
          <p:nvPr>
            <p:ph type="sldNum" sz="quarter" idx="10"/>
          </p:nvPr>
        </p:nvSpPr>
        <p:spPr/>
        <p:txBody>
          <a:bodyPr/>
          <a:lstStyle/>
          <a:p>
            <a:fld id="{0E204A3D-1242-4A9F-A0AB-3D30AAB7B9C1}" type="slidenum">
              <a:rPr lang="zh-CN" altLang="en-US" smtClean="0"/>
              <a:t>20</a:t>
            </a:fld>
            <a:endParaRPr lang="zh-CN" altLang="en-US"/>
          </a:p>
        </p:txBody>
      </p:sp>
    </p:spTree>
    <p:extLst>
      <p:ext uri="{BB962C8B-B14F-4D97-AF65-F5344CB8AC3E}">
        <p14:creationId xmlns:p14="http://schemas.microsoft.com/office/powerpoint/2010/main" val="1386027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But</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we can use the OpenCL channel in a way that the producer kernel directly send data to the consumer kernel, thus reducing the number of memory accesses. </a:t>
            </a:r>
          </a:p>
          <a:p>
            <a:r>
              <a:rPr lang="en-US" altLang="zh-CN" sz="1200" b="0" i="0" u="none" strike="noStrike" kern="1200" baseline="0" dirty="0">
                <a:solidFill>
                  <a:schemeClr val="tx1"/>
                </a:solidFill>
                <a:latin typeface="+mn-lt"/>
                <a:ea typeface="+mn-ea"/>
                <a:cs typeface="+mn-cs"/>
              </a:rPr>
              <a:t>Besides, both kernels can execute concurrently.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That is to say, we can achieve not only intra-kernel parallelism (i.e., pipelined) but also inter-kernel parallelism (i.e., concurrent kernel execution).</a:t>
            </a:r>
            <a:endParaRPr lang="zh-CN" altLang="en-US" dirty="0"/>
          </a:p>
        </p:txBody>
      </p:sp>
      <p:sp>
        <p:nvSpPr>
          <p:cNvPr id="4" name="灯片编号占位符 3"/>
          <p:cNvSpPr>
            <a:spLocks noGrp="1"/>
          </p:cNvSpPr>
          <p:nvPr>
            <p:ph type="sldNum" sz="quarter" idx="10"/>
          </p:nvPr>
        </p:nvSpPr>
        <p:spPr/>
        <p:txBody>
          <a:bodyPr/>
          <a:lstStyle/>
          <a:p>
            <a:fld id="{0E204A3D-1242-4A9F-A0AB-3D30AAB7B9C1}" type="slidenum">
              <a:rPr lang="zh-CN" altLang="en-US" smtClean="0"/>
              <a:t>21</a:t>
            </a:fld>
            <a:endParaRPr lang="zh-CN" altLang="en-US"/>
          </a:p>
        </p:txBody>
      </p:sp>
    </p:spTree>
    <p:extLst>
      <p:ext uri="{BB962C8B-B14F-4D97-AF65-F5344CB8AC3E}">
        <p14:creationId xmlns:p14="http://schemas.microsoft.com/office/powerpoint/2010/main" val="1613224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Then</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we propose </a:t>
            </a:r>
            <a:r>
              <a:rPr lang="en-US" altLang="zh-CN" sz="1200" kern="1200" dirty="0">
                <a:solidFill>
                  <a:schemeClr val="tx1"/>
                </a:solidFill>
                <a:effectLst/>
                <a:latin typeface="+mn-lt"/>
                <a:ea typeface="+mn-ea"/>
                <a:cs typeface="+mn-cs"/>
              </a:rPr>
              <a:t>an</a:t>
            </a:r>
            <a:r>
              <a:rPr lang="en" altLang="zh-CN" sz="1200" kern="1200" dirty="0">
                <a:solidFill>
                  <a:schemeClr val="tx1"/>
                </a:solidFill>
                <a:effectLst/>
                <a:latin typeface="+mn-lt"/>
                <a:ea typeface="+mn-ea"/>
                <a:cs typeface="+mn-cs"/>
              </a:rPr>
              <a:t> LLVM-based OpenCL pattern recognition mechanism</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order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automatically identify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KKC</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The recognition of the pattern AO is quite straightforward, </a:t>
            </a:r>
            <a:r>
              <a:rPr lang="en" altLang="zh-CN" sz="1200" b="1" kern="1200" dirty="0">
                <a:solidFill>
                  <a:schemeClr val="tx1"/>
                </a:solidFill>
                <a:effectLst/>
                <a:latin typeface="+mn-lt"/>
                <a:ea typeface="+mn-ea"/>
                <a:cs typeface="+mn-cs"/>
              </a:rPr>
              <a:t>as each atomic instruction is converted to a</a:t>
            </a:r>
            <a:r>
              <a:rPr lang="en-US" altLang="zh-CN" sz="1200" b="1" kern="1200" dirty="0">
                <a:solidFill>
                  <a:schemeClr val="tx1"/>
                </a:solidFill>
                <a:effectLst/>
                <a:latin typeface="+mn-lt"/>
                <a:ea typeface="+mn-ea"/>
                <a:cs typeface="+mn-cs"/>
              </a:rPr>
              <a:t>n</a:t>
            </a:r>
            <a:r>
              <a:rPr lang="en" altLang="zh-CN" sz="1200" b="1" kern="1200" dirty="0">
                <a:solidFill>
                  <a:schemeClr val="tx1"/>
                </a:solidFill>
                <a:effectLst/>
                <a:latin typeface="+mn-lt"/>
                <a:ea typeface="+mn-ea"/>
                <a:cs typeface="+mn-cs"/>
              </a:rPr>
              <a:t> LLVM IR instruction</a:t>
            </a:r>
            <a:r>
              <a:rPr lang="en" altLang="zh-CN"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a:t>
            </a:r>
            <a:r>
              <a:rPr lang="en" altLang="zh-CN" sz="1200" kern="1200" dirty="0">
                <a:solidFill>
                  <a:schemeClr val="tx1"/>
                </a:solidFill>
                <a:effectLst/>
                <a:latin typeface="+mn-lt"/>
                <a:ea typeface="+mn-ea"/>
                <a:cs typeface="+mn-cs"/>
              </a:rPr>
              <a:t>e develop an LLVM pass </a:t>
            </a:r>
            <a:r>
              <a:rPr lang="en" altLang="zh-CN" sz="1200" kern="1200" dirty="0" err="1">
                <a:solidFill>
                  <a:schemeClr val="tx1"/>
                </a:solidFill>
                <a:effectLst/>
                <a:latin typeface="+mn-lt"/>
                <a:ea typeface="+mn-ea"/>
                <a:cs typeface="+mn-cs"/>
              </a:rPr>
              <a:t>HasAO</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to recognize AO instructions in the OpenCL kernel code. </a:t>
            </a: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kern="1200" dirty="0">
                <a:solidFill>
                  <a:schemeClr val="tx1"/>
                </a:solidFill>
                <a:effectLst/>
                <a:latin typeface="+mn-lt"/>
                <a:ea typeface="+mn-ea"/>
                <a:cs typeface="+mn-cs"/>
              </a:rPr>
              <a:t>Next</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we</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will</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talk</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about</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more</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complicated</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patterns,</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KKC</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and</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MPS.</a:t>
            </a:r>
            <a:endParaRPr lang="e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E204A3D-1242-4A9F-A0AB-3D30AAB7B9C1}" type="slidenum">
              <a:rPr lang="zh-CN" altLang="en-US" smtClean="0"/>
              <a:t>22</a:t>
            </a:fld>
            <a:endParaRPr lang="zh-CN" altLang="en-US"/>
          </a:p>
        </p:txBody>
      </p:sp>
    </p:spTree>
    <p:extLst>
      <p:ext uri="{BB962C8B-B14F-4D97-AF65-F5344CB8AC3E}">
        <p14:creationId xmlns:p14="http://schemas.microsoft.com/office/powerpoint/2010/main" val="3750722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E204A3D-1242-4A9F-A0AB-3D30AAB7B9C1}" type="slidenum">
              <a:rPr lang="zh-CN" altLang="en-US" smtClean="0"/>
              <a:t>23</a:t>
            </a:fld>
            <a:endParaRPr lang="zh-CN" altLang="en-US"/>
          </a:p>
        </p:txBody>
      </p:sp>
    </p:spTree>
    <p:extLst>
      <p:ext uri="{BB962C8B-B14F-4D97-AF65-F5344CB8AC3E}">
        <p14:creationId xmlns:p14="http://schemas.microsoft.com/office/powerpoint/2010/main" val="3079565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goal</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of</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this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component</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is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to</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predict</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most</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suitable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execution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model</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based</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on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presence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or</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absence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of</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three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OpenCL</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pattern.</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Our prediction has two parts. The first part is a direct prediction,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as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shown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in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table. </a:t>
            </a:r>
          </a:p>
          <a:p>
            <a:r>
              <a:rPr lang="en-US" altLang="zh-CN" sz="1200" b="0" i="0" u="none" strike="noStrike" kern="1200" baseline="0" dirty="0">
                <a:solidFill>
                  <a:schemeClr val="tx1"/>
                </a:solidFill>
                <a:latin typeface="+mn-lt"/>
                <a:ea typeface="+mn-ea"/>
                <a:cs typeface="+mn-cs"/>
              </a:rPr>
              <a:t>Intuitively, an OpenCL application with AO and MPS benefits from the SWI kernel, while an OpenCL kernel with KKC benefits from the OpenCL channel.</a:t>
            </a:r>
          </a:p>
        </p:txBody>
      </p:sp>
      <p:sp>
        <p:nvSpPr>
          <p:cNvPr id="4" name="灯片编号占位符 3"/>
          <p:cNvSpPr>
            <a:spLocks noGrp="1"/>
          </p:cNvSpPr>
          <p:nvPr>
            <p:ph type="sldNum" sz="quarter" idx="10"/>
          </p:nvPr>
        </p:nvSpPr>
        <p:spPr/>
        <p:txBody>
          <a:bodyPr/>
          <a:lstStyle/>
          <a:p>
            <a:fld id="{0E204A3D-1242-4A9F-A0AB-3D30AAB7B9C1}" type="slidenum">
              <a:rPr lang="zh-CN" altLang="en-US" smtClean="0"/>
              <a:t>24</a:t>
            </a:fld>
            <a:endParaRPr lang="zh-CN" altLang="en-US"/>
          </a:p>
        </p:txBody>
      </p:sp>
    </p:spTree>
    <p:extLst>
      <p:ext uri="{BB962C8B-B14F-4D97-AF65-F5344CB8AC3E}">
        <p14:creationId xmlns:p14="http://schemas.microsoft.com/office/powerpoint/2010/main" val="3738181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The second part is the potential evolution of SWI.</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When the original prediction is SWI execution model, we may potentially evolve the SWI execution model to the SWI+C execution model for higher computing parallelism, if the following two conditions are satisfied.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First, Sufficient FPGA Resources. </a:t>
            </a:r>
          </a:p>
          <a:p>
            <a:r>
              <a:rPr lang="en-US" altLang="zh-CN" sz="1200" b="0" i="0" u="none" strike="noStrike" kern="1200" baseline="0" dirty="0">
                <a:solidFill>
                  <a:schemeClr val="tx1"/>
                </a:solidFill>
                <a:latin typeface="+mn-lt"/>
                <a:ea typeface="+mn-ea"/>
                <a:cs typeface="+mn-cs"/>
              </a:rPr>
              <a:t>SWI+C needs more than one SWI kernel, thus requiring more FPGA resources to implement.</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Second,</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 SWI Kernel is Compute-Bound. </a:t>
            </a:r>
          </a:p>
          <a:p>
            <a:r>
              <a:rPr lang="en-US" altLang="zh-CN" sz="1200" b="0" i="0" u="none" strike="noStrike" kern="1200" baseline="0" dirty="0">
                <a:solidFill>
                  <a:schemeClr val="tx1"/>
                </a:solidFill>
                <a:latin typeface="+mn-lt"/>
                <a:ea typeface="+mn-ea"/>
                <a:cs typeface="+mn-cs"/>
              </a:rPr>
              <a:t>The evolution happens only when the original SWI kernel is compute-bound. For memory-bound kernels, further replication cannot alleviate the existing memory bottleneck. </a:t>
            </a:r>
            <a:r>
              <a:rPr lang="en-US" altLang="zh-CN" sz="1200" b="1" i="0" u="none" strike="noStrike" kern="1200" baseline="0" dirty="0">
                <a:solidFill>
                  <a:schemeClr val="tx1"/>
                </a:solidFill>
                <a:latin typeface="+mn-lt"/>
                <a:ea typeface="+mn-ea"/>
                <a:cs typeface="+mn-cs"/>
              </a:rPr>
              <a:t>We also present an analytical model in order to determine whether or not the targeted SWI kernel is compute-bound.</a:t>
            </a:r>
          </a:p>
        </p:txBody>
      </p:sp>
      <p:sp>
        <p:nvSpPr>
          <p:cNvPr id="4" name="灯片编号占位符 3"/>
          <p:cNvSpPr>
            <a:spLocks noGrp="1"/>
          </p:cNvSpPr>
          <p:nvPr>
            <p:ph type="sldNum" sz="quarter" idx="10"/>
          </p:nvPr>
        </p:nvSpPr>
        <p:spPr/>
        <p:txBody>
          <a:bodyPr/>
          <a:lstStyle/>
          <a:p>
            <a:fld id="{0E204A3D-1242-4A9F-A0AB-3D30AAB7B9C1}" type="slidenum">
              <a:rPr lang="zh-CN" altLang="en-US" smtClean="0"/>
              <a:t>25</a:t>
            </a:fld>
            <a:endParaRPr lang="zh-CN" altLang="en-US"/>
          </a:p>
        </p:txBody>
      </p:sp>
    </p:spTree>
    <p:extLst>
      <p:ext uri="{BB962C8B-B14F-4D97-AF65-F5344CB8AC3E}">
        <p14:creationId xmlns:p14="http://schemas.microsoft.com/office/powerpoint/2010/main" val="105186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E204A3D-1242-4A9F-A0AB-3D30AAB7B9C1}" type="slidenum">
              <a:rPr lang="zh-CN" altLang="en-US" smtClean="0"/>
              <a:t>26</a:t>
            </a:fld>
            <a:endParaRPr lang="zh-CN" altLang="en-US"/>
          </a:p>
        </p:txBody>
      </p:sp>
    </p:spTree>
    <p:extLst>
      <p:ext uri="{BB962C8B-B14F-4D97-AF65-F5344CB8AC3E}">
        <p14:creationId xmlns:p14="http://schemas.microsoft.com/office/powerpoint/2010/main" val="2816261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kern="1200" dirty="0">
                <a:solidFill>
                  <a:schemeClr val="tx1"/>
                </a:solidFill>
                <a:effectLst/>
                <a:latin typeface="+mn-lt"/>
                <a:ea typeface="+mn-ea"/>
                <a:cs typeface="+mn-cs"/>
              </a:rPr>
              <a:t>Here is our platform and benchmarks.</a:t>
            </a:r>
          </a:p>
          <a:p>
            <a:r>
              <a:rPr lang="en" altLang="zh-CN" sz="1200" kern="1200" dirty="0">
                <a:solidFill>
                  <a:schemeClr val="tx1"/>
                </a:solidFill>
                <a:effectLst/>
                <a:latin typeface="+mn-lt"/>
                <a:ea typeface="+mn-ea"/>
                <a:cs typeface="+mn-cs"/>
              </a:rPr>
              <a:t>We use 11 OpenCL applications, where seven applications are from Chai benchmark suite. They are highly optimized for GPUs. They serve as our baseline in this paper. </a:t>
            </a:r>
            <a:endParaRPr lang="en" altLang="zh-CN" dirty="0"/>
          </a:p>
          <a:p>
            <a:r>
              <a:rPr lang="zh-CN" altLang="en-US" dirty="0"/>
              <a:t> </a:t>
            </a:r>
          </a:p>
        </p:txBody>
      </p:sp>
      <p:sp>
        <p:nvSpPr>
          <p:cNvPr id="4" name="灯片编号占位符 3"/>
          <p:cNvSpPr>
            <a:spLocks noGrp="1"/>
          </p:cNvSpPr>
          <p:nvPr>
            <p:ph type="sldNum" sz="quarter" idx="10"/>
          </p:nvPr>
        </p:nvSpPr>
        <p:spPr/>
        <p:txBody>
          <a:bodyPr/>
          <a:lstStyle/>
          <a:p>
            <a:fld id="{0E204A3D-1242-4A9F-A0AB-3D30AAB7B9C1}" type="slidenum">
              <a:rPr lang="zh-CN" altLang="en-US" smtClean="0"/>
              <a:t>27</a:t>
            </a:fld>
            <a:endParaRPr lang="zh-CN" altLang="en-US"/>
          </a:p>
        </p:txBody>
      </p:sp>
    </p:spTree>
    <p:extLst>
      <p:ext uri="{BB962C8B-B14F-4D97-AF65-F5344CB8AC3E}">
        <p14:creationId xmlns:p14="http://schemas.microsoft.com/office/powerpoint/2010/main" val="3750334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b="0" kern="1200" dirty="0">
                <a:solidFill>
                  <a:schemeClr val="tx1"/>
                </a:solidFill>
                <a:effectLst/>
                <a:latin typeface="+mn-lt"/>
                <a:ea typeface="+mn-ea"/>
                <a:cs typeface="+mn-cs"/>
              </a:rPr>
              <a:t>Comparison Methodology.</a:t>
            </a:r>
          </a:p>
          <a:p>
            <a:r>
              <a:rPr lang="en" altLang="zh-CN" sz="1200" kern="1200" dirty="0">
                <a:solidFill>
                  <a:schemeClr val="tx1"/>
                </a:solidFill>
                <a:effectLst/>
                <a:latin typeface="+mn-lt"/>
                <a:ea typeface="+mn-ea"/>
                <a:cs typeface="+mn-cs"/>
              </a:rPr>
              <a:t>Our evaluations mainly validate the following two hypotheses. </a:t>
            </a:r>
          </a:p>
          <a:p>
            <a:endParaRPr lang="en" altLang="zh-CN" sz="1200" kern="1200" dirty="0">
              <a:solidFill>
                <a:schemeClr val="tx1"/>
              </a:solidFill>
              <a:effectLst/>
              <a:latin typeface="+mn-lt"/>
              <a:ea typeface="+mn-ea"/>
              <a:cs typeface="+mn-cs"/>
            </a:endParaRPr>
          </a:p>
          <a:p>
            <a:r>
              <a:rPr lang="en" altLang="zh-CN" sz="1200" kern="1200" dirty="0">
                <a:solidFill>
                  <a:schemeClr val="tx1"/>
                </a:solidFill>
                <a:effectLst/>
                <a:latin typeface="+mn-lt"/>
                <a:ea typeface="+mn-ea"/>
                <a:cs typeface="+mn-cs"/>
              </a:rPr>
              <a:t>First, different execution models lead to significant performance differences</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In particular, we first explore the optimization combinations for each execution model of each OpenCL application,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second quantitatively compare the highest speedup that each execution model can achieve</a:t>
            </a:r>
            <a:r>
              <a:rPr lang="en-US" altLang="zh-CN"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Second,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validate that </a:t>
            </a:r>
            <a:r>
              <a:rPr lang="en" altLang="zh-CN" sz="1200" kern="1200" dirty="0" err="1">
                <a:solidFill>
                  <a:schemeClr val="tx1"/>
                </a:solidFill>
                <a:effectLst/>
                <a:latin typeface="+mn-lt"/>
                <a:ea typeface="+mn-ea"/>
                <a:cs typeface="+mn-cs"/>
              </a:rPr>
              <a:t>Boyi</a:t>
            </a:r>
            <a:r>
              <a:rPr lang="en" altLang="zh-CN" sz="1200" kern="1200" dirty="0">
                <a:solidFill>
                  <a:schemeClr val="tx1"/>
                </a:solidFill>
                <a:effectLst/>
                <a:latin typeface="+mn-lt"/>
                <a:ea typeface="+mn-ea"/>
                <a:cs typeface="+mn-cs"/>
              </a:rPr>
              <a:t> can predict the most suitable execution model for each OpenCL application. </a:t>
            </a:r>
            <a:endParaRPr lang="en" altLang="zh-CN" dirty="0"/>
          </a:p>
          <a:p>
            <a:endParaRPr lang="zh-CN" altLang="en-US" dirty="0"/>
          </a:p>
        </p:txBody>
      </p:sp>
      <p:sp>
        <p:nvSpPr>
          <p:cNvPr id="4" name="灯片编号占位符 3"/>
          <p:cNvSpPr>
            <a:spLocks noGrp="1"/>
          </p:cNvSpPr>
          <p:nvPr>
            <p:ph type="sldNum" sz="quarter" idx="10"/>
          </p:nvPr>
        </p:nvSpPr>
        <p:spPr/>
        <p:txBody>
          <a:bodyPr/>
          <a:lstStyle/>
          <a:p>
            <a:fld id="{0E204A3D-1242-4A9F-A0AB-3D30AAB7B9C1}" type="slidenum">
              <a:rPr lang="zh-CN" altLang="en-US" smtClean="0"/>
              <a:t>28</a:t>
            </a:fld>
            <a:endParaRPr lang="zh-CN" altLang="en-US"/>
          </a:p>
        </p:txBody>
      </p:sp>
    </p:spTree>
    <p:extLst>
      <p:ext uri="{BB962C8B-B14F-4D97-AF65-F5344CB8AC3E}">
        <p14:creationId xmlns:p14="http://schemas.microsoft.com/office/powerpoint/2010/main" val="1222109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Now we validate the first hypothesis, different execution model leads to significantly different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First, we quantitatively compare the highest speedup that each execution model can achieve.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The table shows for each execution model the number of optimization combinations we have tried and the maximum speedup over the baseline. Empty slot indicates that the particular execution model cannot be successfully implemented due to the limitation of OpenCL channel.</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We make two observations. </a:t>
            </a:r>
          </a:p>
          <a:p>
            <a:endParaRPr lang="en-US" altLang="zh-CN" sz="1200" b="0" i="0" u="none" strike="noStrike" kern="1200" baseline="0" dirty="0">
              <a:solidFill>
                <a:schemeClr val="tx1"/>
              </a:solidFill>
              <a:latin typeface="+mn-lt"/>
              <a:ea typeface="+mn-ea"/>
              <a:cs typeface="+mn-cs"/>
            </a:endParaRPr>
          </a:p>
          <a:p>
            <a:r>
              <a:rPr lang="en-US" altLang="zh-CN" sz="1200" b="1" i="0" u="none" strike="noStrike" kern="1200" baseline="0" dirty="0">
                <a:solidFill>
                  <a:schemeClr val="tx1"/>
                </a:solidFill>
                <a:latin typeface="+mn-lt"/>
                <a:ea typeface="+mn-ea"/>
                <a:cs typeface="+mn-cs"/>
              </a:rPr>
              <a:t>First, different execution models result in significant performance differences. </a:t>
            </a:r>
          </a:p>
          <a:p>
            <a:endParaRPr lang="en-US" altLang="zh-CN" sz="1200" b="1" i="0" u="none" strike="noStrike" kern="1200" baseline="0" dirty="0">
              <a:solidFill>
                <a:schemeClr val="tx1"/>
              </a:solidFill>
              <a:latin typeface="+mn-lt"/>
              <a:ea typeface="+mn-ea"/>
              <a:cs typeface="+mn-cs"/>
            </a:endParaRPr>
          </a:p>
          <a:p>
            <a:r>
              <a:rPr lang="en-US" altLang="zh-CN" sz="1200" b="1" i="0" u="none" strike="noStrike" kern="1200" baseline="0" dirty="0">
                <a:solidFill>
                  <a:schemeClr val="tx1"/>
                </a:solidFill>
                <a:latin typeface="+mn-lt"/>
                <a:ea typeface="+mn-ea"/>
                <a:cs typeface="+mn-cs"/>
              </a:rPr>
              <a:t>Second, different OpenCL applications require different execution models to achieve the best performance.</a:t>
            </a:r>
          </a:p>
          <a:p>
            <a:endParaRPr lang="en-US" altLang="zh-CN" sz="1200" b="1"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We conclude that it is critical to decide the most suitable execution model when optimizing OpenCL applications on FPGA.</a:t>
            </a:r>
            <a:endParaRPr lang="zh-CN" altLang="en-US" dirty="0"/>
          </a:p>
        </p:txBody>
      </p:sp>
      <p:sp>
        <p:nvSpPr>
          <p:cNvPr id="4" name="灯片编号占位符 3"/>
          <p:cNvSpPr>
            <a:spLocks noGrp="1"/>
          </p:cNvSpPr>
          <p:nvPr>
            <p:ph type="sldNum" sz="quarter" idx="10"/>
          </p:nvPr>
        </p:nvSpPr>
        <p:spPr/>
        <p:txBody>
          <a:bodyPr/>
          <a:lstStyle/>
          <a:p>
            <a:fld id="{0E204A3D-1242-4A9F-A0AB-3D30AAB7B9C1}" type="slidenum">
              <a:rPr lang="zh-CN" altLang="en-US" smtClean="0"/>
              <a:t>29</a:t>
            </a:fld>
            <a:endParaRPr lang="zh-CN" altLang="en-US"/>
          </a:p>
        </p:txBody>
      </p:sp>
    </p:spTree>
    <p:extLst>
      <p:ext uri="{BB962C8B-B14F-4D97-AF65-F5344CB8AC3E}">
        <p14:creationId xmlns:p14="http://schemas.microsoft.com/office/powerpoint/2010/main" val="213682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What is OpenCL? </a:t>
            </a:r>
            <a:r>
              <a:rPr lang="en-US" altLang="zh-CN" dirty="0"/>
              <a:t>OpenCL stands for </a:t>
            </a:r>
            <a:r>
              <a:rPr lang="en-US" altLang="zh-CN" i="1" dirty="0"/>
              <a:t>Open Computing Language</a:t>
            </a:r>
            <a:r>
              <a:rPr lang="en-US" altLang="zh-CN"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OpenCL has been developed for heterogeneous computing environments</a:t>
            </a:r>
            <a:r>
              <a:rPr lang="en-US" altLang="zh-CN" baseline="0" dirty="0"/>
              <a:t> </a:t>
            </a:r>
            <a:r>
              <a:rPr lang="en-US" altLang="zh-CN" dirty="0"/>
              <a:t>with a host-accelerator execution model. In particular</a:t>
            </a:r>
            <a:r>
              <a:rPr lang="en-US" altLang="zh-CN" baseline="0" dirty="0"/>
              <a:t>, CPU runs the host code and GPU/FPGA runs the kernel code.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p:txBody>
      </p:sp>
      <p:sp>
        <p:nvSpPr>
          <p:cNvPr id="4" name="灯片编号占位符 3"/>
          <p:cNvSpPr>
            <a:spLocks noGrp="1"/>
          </p:cNvSpPr>
          <p:nvPr>
            <p:ph type="sldNum" sz="quarter" idx="10"/>
          </p:nvPr>
        </p:nvSpPr>
        <p:spPr/>
        <p:txBody>
          <a:bodyPr/>
          <a:lstStyle/>
          <a:p>
            <a:fld id="{0E204A3D-1242-4A9F-A0AB-3D30AAB7B9C1}" type="slidenum">
              <a:rPr lang="zh-CN" altLang="en-US" smtClean="0"/>
              <a:t>3</a:t>
            </a:fld>
            <a:endParaRPr lang="zh-CN" altLang="en-US"/>
          </a:p>
        </p:txBody>
      </p:sp>
    </p:spTree>
    <p:extLst>
      <p:ext uri="{BB962C8B-B14F-4D97-AF65-F5344CB8AC3E}">
        <p14:creationId xmlns:p14="http://schemas.microsoft.com/office/powerpoint/2010/main" val="1114203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For each application, we explore sufficient number of</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optimization combinations for each execution model, such that the near-to-optimal optimization combination is included for each execution model.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We take KM as an example. The figure shows the speedup of each optimization combination over the baseline for each execution model. </a:t>
            </a:r>
          </a:p>
          <a:p>
            <a:r>
              <a:rPr lang="en-US" altLang="zh-CN" sz="1200" b="0" i="0" u="none" strike="noStrike" kern="1200" baseline="0" dirty="0">
                <a:solidFill>
                  <a:schemeClr val="tx1"/>
                </a:solidFill>
                <a:latin typeface="+mn-lt"/>
                <a:ea typeface="+mn-ea"/>
                <a:cs typeface="+mn-cs"/>
              </a:rPr>
              <a:t>The baseline is GPU code from </a:t>
            </a:r>
            <a:r>
              <a:rPr lang="en-US" altLang="zh-CN" sz="1200" b="0" i="0" u="none" strike="noStrike" kern="1200" baseline="0" dirty="0" err="1">
                <a:solidFill>
                  <a:schemeClr val="tx1"/>
                </a:solidFill>
                <a:latin typeface="+mn-lt"/>
                <a:ea typeface="+mn-ea"/>
                <a:cs typeface="+mn-cs"/>
              </a:rPr>
              <a:t>Rodinia</a:t>
            </a:r>
            <a:r>
              <a:rPr lang="en-US" altLang="zh-CN" sz="1200" b="0" i="0" u="none" strike="noStrike" kern="1200" baseline="0" dirty="0">
                <a:solidFill>
                  <a:schemeClr val="tx1"/>
                </a:solidFill>
                <a:latin typeface="+mn-lt"/>
                <a:ea typeface="+mn-ea"/>
                <a:cs typeface="+mn-cs"/>
              </a:rPr>
              <a:t>. </a:t>
            </a:r>
          </a:p>
          <a:p>
            <a:r>
              <a:rPr lang="en-US" altLang="zh-CN" sz="1200" b="0" i="0" u="none" strike="noStrike" kern="1200" baseline="0" dirty="0">
                <a:solidFill>
                  <a:schemeClr val="tx1"/>
                </a:solidFill>
                <a:latin typeface="+mn-lt"/>
                <a:ea typeface="+mn-ea"/>
                <a:cs typeface="+mn-cs"/>
              </a:rPr>
              <a:t>The X-axis shows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optimization combinations under four execution models. 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figure just shows a subset of optimization combinations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for each optimization combination due to space limit. </a:t>
            </a:r>
          </a:p>
          <a:p>
            <a:endParaRPr lang="en-US" altLang="zh-CN" sz="1200" b="0" i="0" u="none" strike="noStrike" kern="1200" baseline="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0E204A3D-1242-4A9F-A0AB-3D30AAB7B9C1}" type="slidenum">
              <a:rPr lang="zh-CN" altLang="en-US" smtClean="0"/>
              <a:t>30</a:t>
            </a:fld>
            <a:endParaRPr lang="zh-CN" altLang="en-US"/>
          </a:p>
        </p:txBody>
      </p:sp>
    </p:spTree>
    <p:extLst>
      <p:ext uri="{BB962C8B-B14F-4D97-AF65-F5344CB8AC3E}">
        <p14:creationId xmlns:p14="http://schemas.microsoft.com/office/powerpoint/2010/main" val="2518506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Now we validate the second hypothesis.  For each OpenCL application, the prediction of execution model matches the experimental result.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The table shows the predicted execution model, and the actual execution model that achieves the best performance in our experiments.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We can observe that the prediction of execution model almost matches the real experimental result, except for RSCD.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For RSCD, its AO is executed after one loop whose trip count is 5922, so it has trivial impact on the overall performance. From the performance’s perspective, we can consider RSCD does not contain AO. As such, the predicted execution model match the actual execution model. </a:t>
            </a:r>
            <a:endParaRPr lang="zh-CN" altLang="en-US" dirty="0"/>
          </a:p>
        </p:txBody>
      </p:sp>
      <p:sp>
        <p:nvSpPr>
          <p:cNvPr id="4" name="灯片编号占位符 3"/>
          <p:cNvSpPr>
            <a:spLocks noGrp="1"/>
          </p:cNvSpPr>
          <p:nvPr>
            <p:ph type="sldNum" sz="quarter" idx="10"/>
          </p:nvPr>
        </p:nvSpPr>
        <p:spPr/>
        <p:txBody>
          <a:bodyPr/>
          <a:lstStyle/>
          <a:p>
            <a:fld id="{0E204A3D-1242-4A9F-A0AB-3D30AAB7B9C1}" type="slidenum">
              <a:rPr lang="zh-CN" altLang="en-US" smtClean="0"/>
              <a:t>31</a:t>
            </a:fld>
            <a:endParaRPr lang="zh-CN" altLang="en-US"/>
          </a:p>
        </p:txBody>
      </p:sp>
    </p:spTree>
    <p:extLst>
      <p:ext uri="{BB962C8B-B14F-4D97-AF65-F5344CB8AC3E}">
        <p14:creationId xmlns:p14="http://schemas.microsoft.com/office/powerpoint/2010/main" val="310145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To validate the efficiency of </a:t>
            </a:r>
            <a:r>
              <a:rPr lang="en" altLang="zh-CN" sz="1200" kern="1200" dirty="0" err="1">
                <a:solidFill>
                  <a:schemeClr val="tx1"/>
                </a:solidFill>
                <a:effectLst/>
                <a:latin typeface="+mn-lt"/>
                <a:ea typeface="+mn-ea"/>
                <a:cs typeface="+mn-cs"/>
              </a:rPr>
              <a:t>Boyi</a:t>
            </a:r>
            <a:r>
              <a:rPr lang="en" altLang="zh-CN" sz="1200" kern="1200" dirty="0">
                <a:solidFill>
                  <a:schemeClr val="tx1"/>
                </a:solidFill>
                <a:effectLst/>
                <a:latin typeface="+mn-lt"/>
                <a:ea typeface="+mn-ea"/>
                <a:cs typeface="+mn-cs"/>
              </a:rPr>
              <a:t>, we also compare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 performance of our optimal implementation </a:t>
            </a:r>
            <a:r>
              <a:rPr lang="en" altLang="zh-CN" sz="1200" kern="1200" dirty="0">
                <a:solidFill>
                  <a:schemeClr val="tx1"/>
                </a:solidFill>
                <a:effectLst/>
                <a:latin typeface="+mn-lt"/>
                <a:ea typeface="+mn-ea"/>
                <a:cs typeface="+mn-cs"/>
              </a:rPr>
              <a:t>to existing works t</a:t>
            </a:r>
            <a:r>
              <a:rPr lang="en-US" altLang="zh-CN" sz="1200" kern="1200" dirty="0">
                <a:solidFill>
                  <a:schemeClr val="tx1"/>
                </a:solidFill>
                <a:effectLst/>
                <a:latin typeface="+mn-lt"/>
                <a:ea typeface="+mn-ea"/>
                <a:cs typeface="+mn-cs"/>
              </a:rPr>
              <a:t>ha</a:t>
            </a:r>
            <a:r>
              <a:rPr lang="en" altLang="zh-CN" sz="1200" kern="1200" dirty="0">
                <a:solidFill>
                  <a:schemeClr val="tx1"/>
                </a:solidFill>
                <a:effectLst/>
                <a:latin typeface="+mn-lt"/>
                <a:ea typeface="+mn-ea"/>
                <a:cs typeface="+mn-cs"/>
              </a:rPr>
              <a:t>t are state-of-the-art.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table</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shows the execution time of six applications under the optimal optimization combination and the comparison to the existing implementations on FPGAs. In particular, one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work</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ICPE’19</a:t>
            </a:r>
            <a:r>
              <a:rPr lang="en" altLang="zh-CN" sz="1200" kern="1200" dirty="0">
                <a:solidFill>
                  <a:schemeClr val="tx1"/>
                </a:solidFill>
                <a:effectLst/>
                <a:latin typeface="+mn-lt"/>
                <a:ea typeface="+mn-ea"/>
                <a:cs typeface="+mn-cs"/>
              </a:rPr>
              <a:t> runs the </a:t>
            </a:r>
            <a:r>
              <a:rPr lang="en-US" altLang="zh-CN" sz="1200" kern="1200" dirty="0">
                <a:solidFill>
                  <a:schemeClr val="tx1"/>
                </a:solidFill>
                <a:effectLst/>
                <a:latin typeface="+mn-lt"/>
                <a:ea typeface="+mn-ea"/>
                <a:cs typeface="+mn-cs"/>
              </a:rPr>
              <a:t>first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four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applications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Chai</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benchmark</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using a CPU-FPGA co-processing approach. We re</a:t>
            </a:r>
            <a:r>
              <a:rPr lang="en-US" altLang="zh-CN" sz="1200" kern="1200" dirty="0">
                <a:solidFill>
                  <a:schemeClr val="tx1"/>
                </a:solidFill>
                <a:effectLst/>
                <a:latin typeface="+mn-lt"/>
                <a:ea typeface="+mn-ea"/>
                <a:cs typeface="+mn-cs"/>
              </a:rPr>
              <a:t>-</a:t>
            </a:r>
            <a:r>
              <a:rPr lang="en" altLang="zh-CN" sz="1200" kern="1200" dirty="0">
                <a:solidFill>
                  <a:schemeClr val="tx1"/>
                </a:solidFill>
                <a:effectLst/>
                <a:latin typeface="+mn-lt"/>
                <a:ea typeface="+mn-ea"/>
                <a:cs typeface="+mn-cs"/>
              </a:rPr>
              <a:t>implement their best optimization combination on our platform.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our code achieves 1.5-38.3x higher throughput </a:t>
            </a:r>
            <a:r>
              <a:rPr lang="en-US" altLang="zh-CN" sz="1200" kern="1200" dirty="0">
                <a:solidFill>
                  <a:schemeClr val="tx1"/>
                </a:solidFill>
                <a:effectLst/>
                <a:latin typeface="+mn-lt"/>
                <a:ea typeface="+mn-ea"/>
                <a:cs typeface="+mn-cs"/>
              </a:rPr>
              <a:t>than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their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work</a:t>
            </a:r>
            <a:r>
              <a:rPr lang="en" altLang="zh-CN" sz="1200" kern="1200" dirty="0">
                <a:solidFill>
                  <a:schemeClr val="tx1"/>
                </a:solidFill>
                <a:effectLst/>
                <a:latin typeface="+mn-lt"/>
                <a:ea typeface="+mn-ea"/>
                <a:cs typeface="+mn-cs"/>
              </a:rPr>
              <a:t>, indicating the efficiency of </a:t>
            </a:r>
            <a:r>
              <a:rPr lang="en" altLang="zh-CN" sz="1200" kern="1200" dirty="0" err="1">
                <a:solidFill>
                  <a:schemeClr val="tx1"/>
                </a:solidFill>
                <a:effectLst/>
                <a:latin typeface="+mn-lt"/>
                <a:ea typeface="+mn-ea"/>
                <a:cs typeface="+mn-cs"/>
              </a:rPr>
              <a:t>Boyi</a:t>
            </a:r>
            <a:r>
              <a:rPr lang="en" altLang="zh-CN"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E204A3D-1242-4A9F-A0AB-3D30AAB7B9C1}" type="slidenum">
              <a:rPr lang="zh-CN" altLang="en-US" smtClean="0"/>
              <a:t>32</a:t>
            </a:fld>
            <a:endParaRPr lang="zh-CN" altLang="en-US"/>
          </a:p>
        </p:txBody>
      </p:sp>
    </p:spTree>
    <p:extLst>
      <p:ext uri="{BB962C8B-B14F-4D97-AF65-F5344CB8AC3E}">
        <p14:creationId xmlns:p14="http://schemas.microsoft.com/office/powerpoint/2010/main" val="977750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E204A3D-1242-4A9F-A0AB-3D30AAB7B9C1}" type="slidenum">
              <a:rPr lang="zh-CN" altLang="en-US" smtClean="0"/>
              <a:t>33</a:t>
            </a:fld>
            <a:endParaRPr lang="zh-CN" altLang="en-US"/>
          </a:p>
        </p:txBody>
      </p:sp>
    </p:spTree>
    <p:extLst>
      <p:ext uri="{BB962C8B-B14F-4D97-AF65-F5344CB8AC3E}">
        <p14:creationId xmlns:p14="http://schemas.microsoft.com/office/powerpoint/2010/main" val="2061903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E204A3D-1242-4A9F-A0AB-3D30AAB7B9C1}" type="slidenum">
              <a:rPr lang="zh-CN" altLang="en-US" smtClean="0"/>
              <a:t>34</a:t>
            </a:fld>
            <a:endParaRPr lang="zh-CN" altLang="en-US"/>
          </a:p>
        </p:txBody>
      </p:sp>
    </p:spTree>
    <p:extLst>
      <p:ext uri="{BB962C8B-B14F-4D97-AF65-F5344CB8AC3E}">
        <p14:creationId xmlns:p14="http://schemas.microsoft.com/office/powerpoint/2010/main" val="3188890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204A3D-1242-4A9F-A0AB-3D30AAB7B9C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41220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Then</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we propose </a:t>
            </a:r>
            <a:r>
              <a:rPr lang="en-US" altLang="zh-CN" sz="1200" kern="1200" dirty="0">
                <a:solidFill>
                  <a:schemeClr val="tx1"/>
                </a:solidFill>
                <a:effectLst/>
                <a:latin typeface="+mn-lt"/>
                <a:ea typeface="+mn-ea"/>
                <a:cs typeface="+mn-cs"/>
              </a:rPr>
              <a:t>an</a:t>
            </a:r>
            <a:r>
              <a:rPr lang="en" altLang="zh-CN" sz="1200" kern="1200" dirty="0">
                <a:solidFill>
                  <a:schemeClr val="tx1"/>
                </a:solidFill>
                <a:effectLst/>
                <a:latin typeface="+mn-lt"/>
                <a:ea typeface="+mn-ea"/>
                <a:cs typeface="+mn-cs"/>
              </a:rPr>
              <a:t> LLVM-based OpenCL pattern recognition mechanism</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order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automatically identify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KKC</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The recognition of the pattern AO is quite straightforward, as each atomic instruction is converted to a</a:t>
            </a:r>
            <a:r>
              <a:rPr lang="en-US" altLang="zh-CN" sz="1200" kern="1200" dirty="0">
                <a:solidFill>
                  <a:schemeClr val="tx1"/>
                </a:solidFill>
                <a:effectLst/>
                <a:latin typeface="+mn-lt"/>
                <a:ea typeface="+mn-ea"/>
                <a:cs typeface="+mn-cs"/>
              </a:rPr>
              <a:t>n</a:t>
            </a:r>
            <a:r>
              <a:rPr lang="en" altLang="zh-CN" sz="1200" kern="1200" dirty="0">
                <a:solidFill>
                  <a:schemeClr val="tx1"/>
                </a:solidFill>
                <a:effectLst/>
                <a:latin typeface="+mn-lt"/>
                <a:ea typeface="+mn-ea"/>
                <a:cs typeface="+mn-cs"/>
              </a:rPr>
              <a:t> LLVM IR instruction.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a:t>
            </a:r>
            <a:r>
              <a:rPr lang="en" altLang="zh-CN" sz="1200" kern="1200" dirty="0">
                <a:solidFill>
                  <a:schemeClr val="tx1"/>
                </a:solidFill>
                <a:effectLst/>
                <a:latin typeface="+mn-lt"/>
                <a:ea typeface="+mn-ea"/>
                <a:cs typeface="+mn-cs"/>
              </a:rPr>
              <a:t>e develop an LLVM pass </a:t>
            </a:r>
            <a:r>
              <a:rPr lang="en" altLang="zh-CN" sz="1200" kern="1200" dirty="0" err="1">
                <a:solidFill>
                  <a:schemeClr val="tx1"/>
                </a:solidFill>
                <a:effectLst/>
                <a:latin typeface="+mn-lt"/>
                <a:ea typeface="+mn-ea"/>
                <a:cs typeface="+mn-cs"/>
              </a:rPr>
              <a:t>HasAO</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to recognize AO instructions in the OpenCL kernel code. </a:t>
            </a: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200" kern="1200" dirty="0">
                <a:solidFill>
                  <a:schemeClr val="tx1"/>
                </a:solidFill>
                <a:effectLst/>
                <a:latin typeface="+mn-lt"/>
                <a:ea typeface="+mn-ea"/>
                <a:cs typeface="+mn-cs"/>
              </a:rPr>
              <a:t>Next</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we</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will</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talk</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about</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more</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complicated</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patterns,</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KKC</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and</a:t>
            </a:r>
            <a:r>
              <a:rPr kumimoji="1" lang="zh-CN" altLang="en-US" sz="1200" kern="1200" dirty="0">
                <a:solidFill>
                  <a:schemeClr val="tx1"/>
                </a:solidFill>
                <a:effectLst/>
                <a:latin typeface="+mn-lt"/>
                <a:ea typeface="+mn-ea"/>
                <a:cs typeface="+mn-cs"/>
              </a:rPr>
              <a:t> </a:t>
            </a:r>
            <a:r>
              <a:rPr kumimoji="1" lang="en-US" altLang="zh-CN" sz="1200" kern="1200" dirty="0">
                <a:solidFill>
                  <a:schemeClr val="tx1"/>
                </a:solidFill>
                <a:effectLst/>
                <a:latin typeface="+mn-lt"/>
                <a:ea typeface="+mn-ea"/>
                <a:cs typeface="+mn-cs"/>
              </a:rPr>
              <a:t>MPS.</a:t>
            </a:r>
            <a:endParaRPr lang="e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E204A3D-1242-4A9F-A0AB-3D30AAB7B9C1}" type="slidenum">
              <a:rPr lang="zh-CN" altLang="en-US" smtClean="0"/>
              <a:t>36</a:t>
            </a:fld>
            <a:endParaRPr lang="zh-CN" altLang="en-US"/>
          </a:p>
        </p:txBody>
      </p:sp>
    </p:spTree>
    <p:extLst>
      <p:ext uri="{BB962C8B-B14F-4D97-AF65-F5344CB8AC3E}">
        <p14:creationId xmlns:p14="http://schemas.microsoft.com/office/powerpoint/2010/main" val="2283274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need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consider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three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conditions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R1</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R2</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R3</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for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KKC</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recognition.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Accordingly,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design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four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LLVM</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passes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analysis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input OpenCL kernel and host code, </a:t>
            </a:r>
            <a:r>
              <a:rPr lang="en-US" altLang="zh-CN" sz="1200" kern="1200" dirty="0">
                <a:solidFill>
                  <a:schemeClr val="tx1"/>
                </a:solidFill>
                <a:effectLst/>
                <a:latin typeface="+mn-lt"/>
                <a:ea typeface="+mn-ea"/>
                <a:cs typeface="+mn-cs"/>
              </a:rPr>
              <a:t>as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shown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figure.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blue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squares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represent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LLVM</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passes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run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over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OpenCL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kernel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code,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while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green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ones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represent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passes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run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over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host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code.</a:t>
            </a:r>
          </a:p>
          <a:p>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first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condition</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R1</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that</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The OpenCL Application Has Two or More OpenCL Kernels. </a:t>
            </a:r>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And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pass</a:t>
            </a:r>
            <a:r>
              <a:rPr lang="zh-CN" altLang="en-US"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NumOfKernels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designed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determine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value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of</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#Kernels.</a:t>
            </a:r>
          </a:p>
          <a:p>
            <a:endParaRPr lang="en-US" altLang="zh-CN" sz="1200" kern="1200" dirty="0">
              <a:solidFill>
                <a:schemeClr val="tx1"/>
              </a:solidFill>
              <a:effectLst/>
              <a:latin typeface="+mn-lt"/>
              <a:ea typeface="+mn-ea"/>
              <a:cs typeface="+mn-cs"/>
            </a:endParaRPr>
          </a:p>
          <a:p>
            <a:r>
              <a:rPr lang="en" altLang="zh-CN" sz="1200" kern="1200" dirty="0">
                <a:solidFill>
                  <a:schemeClr val="tx1"/>
                </a:solidFill>
                <a:effectLst/>
                <a:latin typeface="+mn-lt"/>
                <a:ea typeface="+mn-ea"/>
                <a:cs typeface="+mn-cs"/>
              </a:rPr>
              <a:t>R2: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Second</a:t>
            </a:r>
            <a:r>
              <a:rPr lang="en" altLang="zh-CN" sz="1200" kern="1200" dirty="0">
                <a:solidFill>
                  <a:schemeClr val="tx1"/>
                </a:solidFill>
                <a:effectLst/>
                <a:latin typeface="+mn-lt"/>
                <a:ea typeface="+mn-ea"/>
                <a:cs typeface="+mn-cs"/>
              </a:rPr>
              <a:t> Kernel Reads from the Same Buffer Object (in Global Memory) as the </a:t>
            </a:r>
            <a:r>
              <a:rPr lang="en-US" altLang="zh-CN" sz="1200" kern="1200" dirty="0">
                <a:solidFill>
                  <a:schemeClr val="tx1"/>
                </a:solidFill>
                <a:effectLst/>
                <a:latin typeface="+mn-lt"/>
                <a:ea typeface="+mn-ea"/>
                <a:cs typeface="+mn-cs"/>
              </a:rPr>
              <a:t>First</a:t>
            </a:r>
            <a:r>
              <a:rPr lang="en" altLang="zh-CN" sz="1200" kern="1200" dirty="0">
                <a:solidFill>
                  <a:schemeClr val="tx1"/>
                </a:solidFill>
                <a:effectLst/>
                <a:latin typeface="+mn-lt"/>
                <a:ea typeface="+mn-ea"/>
                <a:cs typeface="+mn-cs"/>
              </a:rPr>
              <a:t> Kernel Writes to. </a:t>
            </a:r>
          </a:p>
          <a:p>
            <a:r>
              <a:rPr lang="en" altLang="zh-CN" sz="1200" kern="1200" dirty="0">
                <a:solidFill>
                  <a:schemeClr val="tx1"/>
                </a:solidFill>
                <a:effectLst/>
                <a:latin typeface="+mn-lt"/>
                <a:ea typeface="+mn-ea"/>
                <a:cs typeface="+mn-cs"/>
              </a:rPr>
              <a:t>The pass </a:t>
            </a:r>
            <a:r>
              <a:rPr lang="en" altLang="zh-CN" sz="1200" kern="1200" dirty="0" err="1">
                <a:solidFill>
                  <a:schemeClr val="tx1"/>
                </a:solidFill>
                <a:effectLst/>
                <a:latin typeface="+mn-lt"/>
                <a:ea typeface="+mn-ea"/>
                <a:cs typeface="+mn-cs"/>
              </a:rPr>
              <a:t>IsSameBuf</a:t>
            </a:r>
            <a:r>
              <a:rPr lang="en" altLang="zh-CN" sz="1200" kern="1200" dirty="0">
                <a:solidFill>
                  <a:schemeClr val="tx1"/>
                </a:solidFill>
                <a:effectLst/>
                <a:latin typeface="+mn-lt"/>
                <a:ea typeface="+mn-ea"/>
                <a:cs typeface="+mn-cs"/>
              </a:rPr>
              <a:t> runs over the input host code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determine each triplet (buffer, k1, k2) satisfying the condition: two kernels k1 and k2 access the same buffer object buffer. </a:t>
            </a:r>
            <a:endParaRPr lang="en" altLang="zh-CN" dirty="0"/>
          </a:p>
          <a:p>
            <a:r>
              <a:rPr lang="en" altLang="zh-CN" sz="1200" kern="1200" dirty="0">
                <a:solidFill>
                  <a:schemeClr val="tx1"/>
                </a:solidFill>
                <a:effectLst/>
                <a:latin typeface="+mn-lt"/>
                <a:ea typeface="+mn-ea"/>
                <a:cs typeface="+mn-cs"/>
              </a:rPr>
              <a:t>The pass </a:t>
            </a:r>
            <a:r>
              <a:rPr lang="en" altLang="zh-CN" sz="1200" kern="1200" dirty="0" err="1">
                <a:solidFill>
                  <a:schemeClr val="tx1"/>
                </a:solidFill>
                <a:effectLst/>
                <a:latin typeface="+mn-lt"/>
                <a:ea typeface="+mn-ea"/>
                <a:cs typeface="+mn-cs"/>
              </a:rPr>
              <a:t>IsRdWr</a:t>
            </a:r>
            <a:r>
              <a:rPr lang="en" altLang="zh-CN" sz="1200" kern="1200" dirty="0">
                <a:solidFill>
                  <a:schemeClr val="tx1"/>
                </a:solidFill>
                <a:effectLst/>
                <a:latin typeface="+mn-lt"/>
                <a:ea typeface="+mn-ea"/>
                <a:cs typeface="+mn-cs"/>
              </a:rPr>
              <a:t> runs over the input kernel code to determine whether </a:t>
            </a:r>
            <a:r>
              <a:rPr lang="en-US" altLang="zh-CN" sz="1200" kern="1200" dirty="0">
                <a:solidFill>
                  <a:schemeClr val="tx1"/>
                </a:solidFill>
                <a:effectLst/>
                <a:latin typeface="+mn-lt"/>
                <a:ea typeface="+mn-ea"/>
                <a:cs typeface="+mn-cs"/>
              </a:rPr>
              <a:t>k1</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writes data to the buffer object buffer while </a:t>
            </a:r>
            <a:r>
              <a:rPr lang="en-US" altLang="zh-CN" sz="1200" kern="1200" dirty="0">
                <a:solidFill>
                  <a:schemeClr val="tx1"/>
                </a:solidFill>
                <a:effectLst/>
                <a:latin typeface="+mn-lt"/>
                <a:ea typeface="+mn-ea"/>
                <a:cs typeface="+mn-cs"/>
              </a:rPr>
              <a:t>k2</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reads data from buffer. </a:t>
            </a:r>
          </a:p>
          <a:p>
            <a:endParaRPr lang="en" altLang="zh-CN" dirty="0"/>
          </a:p>
          <a:p>
            <a:r>
              <a:rPr lang="en" altLang="zh-CN" sz="1200" kern="1200" dirty="0">
                <a:solidFill>
                  <a:schemeClr val="tx1"/>
                </a:solidFill>
                <a:effectLst/>
                <a:latin typeface="+mn-lt"/>
                <a:ea typeface="+mn-ea"/>
                <a:cs typeface="+mn-cs"/>
              </a:rPr>
              <a:t>R3: Two Kernels Access the Buffer Object Following the Same Memory Access Pattern (MAP).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pass </a:t>
            </a:r>
            <a:r>
              <a:rPr lang="en" altLang="zh-CN" sz="1200" kern="1200" dirty="0" err="1">
                <a:solidFill>
                  <a:schemeClr val="tx1"/>
                </a:solidFill>
                <a:effectLst/>
                <a:latin typeface="+mn-lt"/>
                <a:ea typeface="+mn-ea"/>
                <a:cs typeface="+mn-cs"/>
              </a:rPr>
              <a:t>IsSameMAP</a:t>
            </a:r>
            <a:r>
              <a:rPr lang="en" altLang="zh-CN" sz="1200" kern="1200" dirty="0">
                <a:solidFill>
                  <a:schemeClr val="tx1"/>
                </a:solidFill>
                <a:effectLst/>
                <a:latin typeface="+mn-lt"/>
                <a:ea typeface="+mn-ea"/>
                <a:cs typeface="+mn-cs"/>
              </a:rPr>
              <a:t> takes all the </a:t>
            </a:r>
            <a:r>
              <a:rPr lang="en" altLang="zh-CN" sz="1200" kern="1200" dirty="0" err="1">
                <a:solidFill>
                  <a:schemeClr val="tx1"/>
                </a:solidFill>
                <a:effectLst/>
                <a:latin typeface="+mn-lt"/>
                <a:ea typeface="+mn-ea"/>
                <a:cs typeface="+mn-cs"/>
              </a:rPr>
              <a:t>BufferTriplets</a:t>
            </a:r>
            <a:r>
              <a:rPr lang="en" altLang="zh-CN" sz="1200" kern="1200" dirty="0">
                <a:solidFill>
                  <a:schemeClr val="tx1"/>
                </a:solidFill>
                <a:effectLst/>
                <a:latin typeface="+mn-lt"/>
                <a:ea typeface="+mn-ea"/>
                <a:cs typeface="+mn-cs"/>
              </a:rPr>
              <a:t> as input to </a:t>
            </a:r>
            <a:r>
              <a:rPr lang="en-US" altLang="zh-CN" sz="1200" kern="1200" dirty="0">
                <a:solidFill>
                  <a:schemeClr val="tx1"/>
                </a:solidFill>
                <a:effectLst/>
                <a:latin typeface="+mn-lt"/>
                <a:ea typeface="+mn-ea"/>
                <a:cs typeface="+mn-cs"/>
              </a:rPr>
              <a:t>determine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R3.</a:t>
            </a:r>
            <a:endParaRPr lang="en" altLang="zh-CN" dirty="0"/>
          </a:p>
        </p:txBody>
      </p:sp>
      <p:sp>
        <p:nvSpPr>
          <p:cNvPr id="4" name="灯片编号占位符 3"/>
          <p:cNvSpPr>
            <a:spLocks noGrp="1"/>
          </p:cNvSpPr>
          <p:nvPr>
            <p:ph type="sldNum" sz="quarter" idx="5"/>
          </p:nvPr>
        </p:nvSpPr>
        <p:spPr/>
        <p:txBody>
          <a:bodyPr/>
          <a:lstStyle/>
          <a:p>
            <a:fld id="{0E204A3D-1242-4A9F-A0AB-3D30AAB7B9C1}" type="slidenum">
              <a:rPr lang="zh-CN" altLang="en-US" smtClean="0"/>
              <a:t>37</a:t>
            </a:fld>
            <a:endParaRPr lang="zh-CN" altLang="en-US"/>
          </a:p>
        </p:txBody>
      </p:sp>
    </p:spTree>
    <p:extLst>
      <p:ext uri="{BB962C8B-B14F-4D97-AF65-F5344CB8AC3E}">
        <p14:creationId xmlns:p14="http://schemas.microsoft.com/office/powerpoint/2010/main" val="17138159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KKC</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recognition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more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complicated,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need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consider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four</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conditions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R1</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R2</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R4</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Accordingly,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design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six</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passes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analysis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input OpenCL kernel and host code</a:t>
            </a:r>
            <a:r>
              <a:rPr lang="en-US" altLang="zh-CN" sz="1200" kern="1200" dirty="0">
                <a:solidFill>
                  <a:schemeClr val="tx1"/>
                </a:solidFill>
                <a:effectLst/>
                <a:latin typeface="+mn-lt"/>
                <a:ea typeface="+mn-ea"/>
                <a:cs typeface="+mn-cs"/>
              </a:rPr>
              <a:t>.</a:t>
            </a:r>
          </a:p>
          <a:p>
            <a:endParaRPr lang="en-US" altLang="zh-CN" sz="1200" kern="1200" dirty="0">
              <a:solidFill>
                <a:schemeClr val="tx1"/>
              </a:solidFill>
              <a:effectLst/>
              <a:latin typeface="+mn-lt"/>
              <a:ea typeface="+mn-ea"/>
              <a:cs typeface="+mn-cs"/>
            </a:endParaRPr>
          </a:p>
          <a:p>
            <a:r>
              <a:rPr lang="en" altLang="zh-CN" sz="1200" kern="1200" dirty="0">
                <a:solidFill>
                  <a:schemeClr val="tx1"/>
                </a:solidFill>
                <a:effectLst/>
                <a:latin typeface="+mn-lt"/>
                <a:ea typeface="+mn-ea"/>
                <a:cs typeface="+mn-cs"/>
              </a:rPr>
              <a:t>Just like the pattern KKC, MPS can exist only when R1 and R2 are met. So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a:t>
            </a:r>
            <a:r>
              <a:rPr lang="en" altLang="zh-CN" sz="1200" kern="1200" dirty="0">
                <a:solidFill>
                  <a:schemeClr val="tx1"/>
                </a:solidFill>
                <a:effectLst/>
                <a:latin typeface="+mn-lt"/>
                <a:ea typeface="+mn-ea"/>
                <a:cs typeface="+mn-cs"/>
              </a:rPr>
              <a:t>e adopt the same three passes from </a:t>
            </a:r>
            <a:r>
              <a:rPr lang="en-US" altLang="zh-CN" sz="1200" kern="1200" dirty="0">
                <a:solidFill>
                  <a:schemeClr val="tx1"/>
                </a:solidFill>
                <a:effectLst/>
                <a:latin typeface="+mn-lt"/>
                <a:ea typeface="+mn-ea"/>
                <a:cs typeface="+mn-cs"/>
              </a:rPr>
              <a:t>KKC</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recognition</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and obtain the </a:t>
            </a:r>
            <a:r>
              <a:rPr lang="en" altLang="zh-CN" sz="1200" kern="1200" dirty="0" err="1">
                <a:solidFill>
                  <a:schemeClr val="tx1"/>
                </a:solidFill>
                <a:effectLst/>
                <a:latin typeface="+mn-lt"/>
                <a:ea typeface="+mn-ea"/>
                <a:cs typeface="+mn-cs"/>
              </a:rPr>
              <a:t>BufferTriplets</a:t>
            </a:r>
            <a:r>
              <a:rPr lang="en" altLang="zh-CN" sz="1200" kern="1200" dirty="0">
                <a:solidFill>
                  <a:schemeClr val="tx1"/>
                </a:solidFill>
                <a:effectLst/>
                <a:latin typeface="+mn-lt"/>
                <a:ea typeface="+mn-ea"/>
                <a:cs typeface="+mn-cs"/>
              </a:rPr>
              <a:t>. </a:t>
            </a:r>
          </a:p>
          <a:p>
            <a:endParaRPr lang="en" altLang="zh-CN" dirty="0"/>
          </a:p>
          <a:p>
            <a:r>
              <a:rPr lang="en" altLang="zh-CN" sz="1200" kern="1200" dirty="0">
                <a:solidFill>
                  <a:schemeClr val="tx1"/>
                </a:solidFill>
                <a:effectLst/>
                <a:latin typeface="+mn-lt"/>
                <a:ea typeface="+mn-ea"/>
                <a:cs typeface="+mn-cs"/>
              </a:rPr>
              <a:t>Then</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R4</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that</a:t>
            </a:r>
            <a:r>
              <a:rPr lang="en" altLang="zh-CN" sz="1200" kern="1200" dirty="0">
                <a:solidFill>
                  <a:schemeClr val="tx1"/>
                </a:solidFill>
                <a:effectLst/>
                <a:latin typeface="+mn-lt"/>
                <a:ea typeface="+mn-ea"/>
                <a:cs typeface="+mn-cs"/>
              </a:rPr>
              <a:t> Two Kernels Execute Sequentially. </a:t>
            </a:r>
          </a:p>
          <a:p>
            <a:r>
              <a:rPr lang="en" altLang="zh-CN" sz="1200" kern="1200" dirty="0">
                <a:solidFill>
                  <a:schemeClr val="tx1"/>
                </a:solidFill>
                <a:effectLst/>
                <a:latin typeface="+mn-lt"/>
                <a:ea typeface="+mn-ea"/>
                <a:cs typeface="+mn-cs"/>
              </a:rPr>
              <a:t>R4 is opposite to R3. </a:t>
            </a:r>
            <a:r>
              <a:rPr lang="en-US" altLang="zh-CN" sz="1200" kern="1200" dirty="0">
                <a:solidFill>
                  <a:schemeClr val="tx1"/>
                </a:solidFill>
                <a:effectLst/>
                <a:latin typeface="+mn-lt"/>
                <a:ea typeface="+mn-ea"/>
                <a:cs typeface="+mn-cs"/>
              </a:rPr>
              <a:t>so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get</a:t>
            </a:r>
            <a:r>
              <a:rPr lang="zh-CN" altLang="en-US"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SeqTriplets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which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are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these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triplets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not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satisfy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R3.</a:t>
            </a:r>
          </a:p>
          <a:p>
            <a:endParaRPr lang="en" altLang="zh-CN" sz="1200" kern="1200" dirty="0">
              <a:solidFill>
                <a:schemeClr val="tx1"/>
              </a:solidFill>
              <a:effectLst/>
              <a:latin typeface="+mn-lt"/>
              <a:ea typeface="+mn-ea"/>
              <a:cs typeface="+mn-cs"/>
            </a:endParaRPr>
          </a:p>
          <a:p>
            <a:r>
              <a:rPr lang="en" altLang="zh-CN" sz="1200" kern="1200" dirty="0">
                <a:solidFill>
                  <a:schemeClr val="tx1"/>
                </a:solidFill>
                <a:effectLst/>
                <a:latin typeface="+mn-lt"/>
                <a:ea typeface="+mn-ea"/>
                <a:cs typeface="+mn-cs"/>
              </a:rPr>
              <a:t>R5:The Intermediate Buffer Objects are Not Needed when the OpenCL Application is Mapped to One Work-Group.</a:t>
            </a:r>
          </a:p>
          <a:p>
            <a:r>
              <a:rPr lang="en-US" altLang="zh-CN" sz="1200" kern="1200" dirty="0">
                <a:solidFill>
                  <a:schemeClr val="tx1"/>
                </a:solidFill>
                <a:effectLst/>
                <a:latin typeface="+mn-lt"/>
                <a:ea typeface="+mn-ea"/>
                <a:cs typeface="+mn-cs"/>
              </a:rPr>
              <a:t>The key idea is to examine the situation of each of the R4SeqTriplets when the number of work-groups becomes one.</a:t>
            </a:r>
            <a:endParaRPr lang="e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E204A3D-1242-4A9F-A0AB-3D30AAB7B9C1}" type="slidenum">
              <a:rPr lang="zh-CN" altLang="en-US" smtClean="0"/>
              <a:t>38</a:t>
            </a:fld>
            <a:endParaRPr lang="zh-CN" altLang="en-US"/>
          </a:p>
        </p:txBody>
      </p:sp>
    </p:spTree>
    <p:extLst>
      <p:ext uri="{BB962C8B-B14F-4D97-AF65-F5344CB8AC3E}">
        <p14:creationId xmlns:p14="http://schemas.microsoft.com/office/powerpoint/2010/main" val="24224610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Then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we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move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to</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second</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component</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execution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model</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prediction.</a:t>
            </a:r>
            <a:r>
              <a:rPr lang="zh-CN" altLang="en-US" sz="1200" b="0" i="0" u="none" strike="noStrike" kern="1200" baseline="0" dirty="0">
                <a:solidFill>
                  <a:schemeClr val="tx1"/>
                </a:solidFill>
                <a:latin typeface="+mn-lt"/>
                <a:ea typeface="+mn-ea"/>
                <a:cs typeface="+mn-cs"/>
              </a:rPr>
              <a:t> </a:t>
            </a:r>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So</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before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that,</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we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revisit</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four</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execution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models.</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we analyze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their programmability, computing parallelism and memory traffic</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respectively</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for</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each</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execution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model. The table shows a general comparison results.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Generally,</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we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can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see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that</a:t>
            </a:r>
            <a:r>
              <a:rPr lang="zh-CN" altLang="en-US" sz="1200" b="0" i="0" u="none" strike="noStrike" kern="1200" baseline="0" dirty="0">
                <a:solidFill>
                  <a:schemeClr val="tx1"/>
                </a:solidFill>
                <a:latin typeface="+mn-lt"/>
                <a:ea typeface="+mn-ea"/>
                <a:cs typeface="+mn-cs"/>
              </a:rPr>
              <a:t> </a:t>
            </a:r>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NDR</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can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achieve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higher</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computing</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parallelism.</a:t>
            </a:r>
          </a:p>
          <a:p>
            <a:r>
              <a:rPr lang="en-US" altLang="zh-CN" sz="1200" b="0" i="0" u="none" strike="noStrike" kern="1200" baseline="0" dirty="0">
                <a:solidFill>
                  <a:schemeClr val="tx1"/>
                </a:solidFill>
                <a:latin typeface="+mn-lt"/>
                <a:ea typeface="+mn-ea"/>
                <a:cs typeface="+mn-cs"/>
              </a:rPr>
              <a:t>SWI</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is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more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easy</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to</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program</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and</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requires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a</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lower</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memory</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traffic.</a:t>
            </a:r>
          </a:p>
          <a:p>
            <a:r>
              <a:rPr lang="en-US" altLang="zh-CN" sz="1200" b="0" i="0" u="none" strike="noStrike" kern="1200" baseline="0" dirty="0">
                <a:solidFill>
                  <a:schemeClr val="tx1"/>
                </a:solidFill>
                <a:latin typeface="+mn-lt"/>
                <a:ea typeface="+mn-ea"/>
                <a:cs typeface="+mn-cs"/>
              </a:rPr>
              <a:t>OpenCL</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channel</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increases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programming</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difficulty,</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reduce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memory</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traffic</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and</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lead</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to</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a</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higher</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computing</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parallelism.</a:t>
            </a:r>
          </a:p>
          <a:p>
            <a:endParaRPr lang="en-US" altLang="zh-CN" sz="1200" b="0" i="0" u="none" strike="noStrike" kern="1200" baseline="0" dirty="0">
              <a:solidFill>
                <a:schemeClr val="tx1"/>
              </a:solidFill>
              <a:latin typeface="+mn-lt"/>
              <a:ea typeface="+mn-ea"/>
              <a:cs typeface="+mn-cs"/>
            </a:endParaRPr>
          </a:p>
          <a:p>
            <a:endParaRPr lang="en-US" altLang="zh-CN" sz="1200" b="0" i="0" u="none" strike="noStrike" kern="1200" baseline="0" dirty="0">
              <a:solidFill>
                <a:schemeClr val="tx1"/>
              </a:solidFill>
              <a:latin typeface="+mn-lt"/>
              <a:ea typeface="+mn-ea"/>
              <a:cs typeface="+mn-cs"/>
            </a:endParaRPr>
          </a:p>
          <a:p>
            <a:endParaRPr lang="en-US" altLang="zh-CN" sz="1200" b="0" i="0" u="none" strike="noStrike" kern="1200" baseline="0" dirty="0">
              <a:solidFill>
                <a:schemeClr val="tx1"/>
              </a:solidFill>
              <a:latin typeface="+mn-lt"/>
              <a:ea typeface="+mn-ea"/>
              <a:cs typeface="+mn-cs"/>
            </a:endParaRPr>
          </a:p>
          <a:p>
            <a:endParaRPr lang="en-US" altLang="zh-CN" sz="1200" b="0" i="0" u="none" strike="noStrike" kern="1200" baseline="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0E204A3D-1242-4A9F-A0AB-3D30AAB7B9C1}" type="slidenum">
              <a:rPr lang="zh-CN" altLang="en-US" smtClean="0"/>
              <a:t>39</a:t>
            </a:fld>
            <a:endParaRPr lang="zh-CN" altLang="en-US"/>
          </a:p>
        </p:txBody>
      </p:sp>
    </p:spTree>
    <p:extLst>
      <p:ext uri="{BB962C8B-B14F-4D97-AF65-F5344CB8AC3E}">
        <p14:creationId xmlns:p14="http://schemas.microsoft.com/office/powerpoint/2010/main" val="2153628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Originally, the FPGA </a:t>
            </a:r>
            <a:r>
              <a:rPr lang="en-US" altLang="zh-CN" sz="1200" b="1" i="0" u="none" strike="noStrike" kern="1200" baseline="0" dirty="0">
                <a:solidFill>
                  <a:schemeClr val="tx1"/>
                </a:solidFill>
                <a:latin typeface="+mn-lt"/>
                <a:ea typeface="+mn-ea"/>
                <a:cs typeface="+mn-cs"/>
              </a:rPr>
              <a:t>has distributed resource features</a:t>
            </a:r>
            <a:r>
              <a:rPr lang="en-US" altLang="zh-CN" sz="1200" b="0" i="0" u="none" strike="noStrike" kern="1200" baseline="0" dirty="0">
                <a:solidFill>
                  <a:schemeClr val="tx1"/>
                </a:solidFill>
                <a:latin typeface="+mn-lt"/>
                <a:ea typeface="+mn-ea"/>
                <a:cs typeface="+mn-cs"/>
              </a:rPr>
              <a:t>,</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as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shown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in 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left</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figure</a:t>
            </a:r>
            <a:r>
              <a:rPr lang="en-US" altLang="zh-CN" sz="1200" b="1" i="0" u="none" strike="noStrike" kern="1200" baseline="0" dirty="0">
                <a:solidFill>
                  <a:schemeClr val="tx1"/>
                </a:solidFill>
                <a:latin typeface="+mn-lt"/>
                <a:ea typeface="+mn-ea"/>
                <a:cs typeface="+mn-cs"/>
              </a:rPr>
              <a:t>,</a:t>
            </a:r>
            <a:r>
              <a:rPr lang="zh-CN" altLang="en-US" sz="1200" b="1" i="0" u="none" strike="noStrike" kern="1200" baseline="0" dirty="0">
                <a:solidFill>
                  <a:schemeClr val="tx1"/>
                </a:solidFill>
                <a:latin typeface="+mn-lt"/>
                <a:ea typeface="+mn-ea"/>
                <a:cs typeface="+mn-cs"/>
              </a:rPr>
              <a:t> </a:t>
            </a:r>
            <a:r>
              <a:rPr lang="en-US" altLang="zh-CN" sz="1200" b="1" i="0" u="none" strike="noStrike" kern="1200" baseline="0" dirty="0">
                <a:solidFill>
                  <a:schemeClr val="tx1"/>
                </a:solidFill>
                <a:latin typeface="+mn-lt"/>
                <a:ea typeface="+mn-ea"/>
                <a:cs typeface="+mn-cs"/>
              </a:rPr>
              <a:t>logic blocks, DSP blocks and memory blocks</a:t>
            </a:r>
            <a:r>
              <a:rPr lang="en-US" altLang="zh-CN" sz="1200" b="0" i="0" u="none" strike="noStrike" kern="1200" baseline="0" dirty="0">
                <a:solidFill>
                  <a:schemeClr val="tx1"/>
                </a:solidFill>
                <a:latin typeface="+mn-lt"/>
                <a:ea typeface="+mn-ea"/>
                <a:cs typeface="+mn-cs"/>
              </a:rPr>
              <a:t>. </a:t>
            </a:r>
          </a:p>
          <a:p>
            <a:r>
              <a:rPr lang="en-US" altLang="zh-CN" sz="1200" b="0" i="0" u="none" strike="noStrike" kern="1200" baseline="0" dirty="0">
                <a:solidFill>
                  <a:schemeClr val="tx1"/>
                </a:solidFill>
                <a:latin typeface="+mn-lt"/>
                <a:ea typeface="+mn-ea"/>
                <a:cs typeface="+mn-cs"/>
              </a:rPr>
              <a:t>From the hardware centric point of view, FPGA can be used to achieve </a:t>
            </a:r>
            <a:r>
              <a:rPr lang="en-US" altLang="zh-CN" sz="1200" b="1" i="0" u="none" strike="noStrike" kern="1200" baseline="0" dirty="0">
                <a:solidFill>
                  <a:schemeClr val="tx1"/>
                </a:solidFill>
                <a:latin typeface="+mn-lt"/>
                <a:ea typeface="+mn-ea"/>
                <a:cs typeface="+mn-cs"/>
              </a:rPr>
              <a:t>fine-grained parallelism</a:t>
            </a:r>
            <a:r>
              <a:rPr lang="en-US" altLang="zh-CN" sz="1200" b="0" i="0" u="none" strike="noStrike" kern="1200" baseline="0" dirty="0">
                <a:solidFill>
                  <a:schemeClr val="tx1"/>
                </a:solidFill>
                <a:latin typeface="+mn-lt"/>
                <a:ea typeface="+mn-ea"/>
                <a:cs typeface="+mn-cs"/>
              </a:rPr>
              <a:t>. </a:t>
            </a:r>
          </a:p>
          <a:p>
            <a:r>
              <a:rPr lang="en-US" altLang="zh-CN" sz="1200" b="0" i="0" u="none" strike="noStrike" kern="1200" baseline="0" dirty="0">
                <a:solidFill>
                  <a:schemeClr val="tx1"/>
                </a:solidFill>
                <a:latin typeface="+mn-lt"/>
                <a:ea typeface="+mn-ea"/>
                <a:cs typeface="+mn-cs"/>
              </a:rPr>
              <a:t>However, users need to program FPGA </a:t>
            </a:r>
            <a:r>
              <a:rPr lang="en-US" altLang="zh-CN" sz="1200" b="1" i="0" u="none" strike="noStrike" kern="1200" baseline="0" dirty="0">
                <a:solidFill>
                  <a:schemeClr val="tx1"/>
                </a:solidFill>
                <a:latin typeface="+mn-lt"/>
                <a:ea typeface="+mn-ea"/>
                <a:cs typeface="+mn-cs"/>
              </a:rPr>
              <a:t>with HDL, which</a:t>
            </a:r>
            <a:r>
              <a:rPr lang="zh-CN" altLang="en-US" sz="1200" b="1" i="0" u="none" strike="noStrike" kern="1200" baseline="0" dirty="0">
                <a:solidFill>
                  <a:schemeClr val="tx1"/>
                </a:solidFill>
                <a:latin typeface="+mn-lt"/>
                <a:ea typeface="+mn-ea"/>
                <a:cs typeface="+mn-cs"/>
              </a:rPr>
              <a:t> </a:t>
            </a:r>
            <a:r>
              <a:rPr lang="en-US" altLang="zh-CN" sz="1200" b="1" i="0" u="none" strike="noStrike" kern="1200" baseline="0" dirty="0">
                <a:solidFill>
                  <a:schemeClr val="tx1"/>
                </a:solidFill>
                <a:latin typeface="+mn-lt"/>
                <a:ea typeface="+mn-ea"/>
                <a:cs typeface="+mn-cs"/>
              </a:rPr>
              <a:t>is cycle-sensitive and error-prone</a:t>
            </a:r>
            <a:r>
              <a:rPr lang="en-US" altLang="zh-CN" sz="1200" b="0" i="0" u="none" strike="noStrike" kern="1200" baseline="0" dirty="0">
                <a:solidFill>
                  <a:schemeClr val="tx1"/>
                </a:solidFill>
                <a:latin typeface="+mn-lt"/>
                <a:ea typeface="+mn-ea"/>
                <a:cs typeface="+mn-cs"/>
              </a:rPr>
              <a:t>.</a:t>
            </a:r>
            <a:r>
              <a:rPr lang="zh-CN" altLang="en-US" sz="1200" b="0" i="0" u="none" strike="noStrike" kern="1200" baseline="0" dirty="0">
                <a:solidFill>
                  <a:schemeClr val="tx1"/>
                </a:solidFill>
                <a:latin typeface="+mn-lt"/>
                <a:ea typeface="+mn-ea"/>
                <a:cs typeface="+mn-cs"/>
              </a:rPr>
              <a:t> </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With the</a:t>
            </a:r>
            <a:r>
              <a:rPr lang="zh-CN" altLang="en-US" baseline="0" dirty="0"/>
              <a:t> </a:t>
            </a:r>
            <a:r>
              <a:rPr lang="en-US" altLang="zh-CN" baseline="0" dirty="0"/>
              <a:t>end-to-end</a:t>
            </a:r>
            <a:r>
              <a:rPr lang="zh-CN" altLang="en-US" baseline="0" dirty="0"/>
              <a:t> </a:t>
            </a:r>
            <a:r>
              <a:rPr lang="en-US" altLang="zh-CN" baseline="0" dirty="0"/>
              <a:t>Intel</a:t>
            </a:r>
            <a:r>
              <a:rPr lang="zh-CN" altLang="en-US" baseline="0" dirty="0"/>
              <a:t> </a:t>
            </a:r>
            <a:r>
              <a:rPr lang="en-US" altLang="zh-CN" baseline="0" dirty="0"/>
              <a:t>OpenCL SDK, the FPGA resources are organized in the </a:t>
            </a:r>
            <a:r>
              <a:rPr lang="en-US" altLang="zh-CN" b="1" baseline="0" dirty="0"/>
              <a:t>OpenCL hierarchy, </a:t>
            </a:r>
            <a:r>
              <a:rPr lang="en-US" altLang="zh-CN" baseline="0" dirty="0"/>
              <a:t>as shown in the right figure.</a:t>
            </a:r>
            <a:endParaRPr lang="en-US" altLang="zh-CN"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From the software centric point of view, the FPGA is viewed as a parallel architecture. The global memory is implemented with external DDR.</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Local memory is implemented with memory blocks, and pipeline is implemented with </a:t>
            </a:r>
            <a:r>
              <a:rPr lang="en-US" altLang="zh-CN" sz="1200" b="0" i="0" u="none" strike="noStrike" kern="1200" baseline="0" dirty="0" err="1">
                <a:solidFill>
                  <a:schemeClr val="tx1"/>
                </a:solidFill>
                <a:latin typeface="+mn-lt"/>
                <a:ea typeface="+mn-ea"/>
                <a:cs typeface="+mn-cs"/>
              </a:rPr>
              <a:t>dsp</a:t>
            </a:r>
            <a:r>
              <a:rPr lang="en-US" altLang="zh-CN" sz="1200" b="0" i="0" u="none" strike="noStrike" kern="1200" baseline="0" dirty="0">
                <a:solidFill>
                  <a:schemeClr val="tx1"/>
                </a:solidFill>
                <a:latin typeface="+mn-lt"/>
                <a:ea typeface="+mn-ea"/>
                <a:cs typeface="+mn-cs"/>
              </a:rPr>
              <a:t> blocks, memory blocks and logic blocks.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And</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now users can program FPGA with OpenCL for</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a</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much</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better</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programmability.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0E204A3D-1242-4A9F-A0AB-3D30AAB7B9C1}" type="slidenum">
              <a:rPr lang="zh-CN" altLang="en-US" smtClean="0"/>
              <a:t>4</a:t>
            </a:fld>
            <a:endParaRPr lang="zh-CN" altLang="en-US"/>
          </a:p>
        </p:txBody>
      </p:sp>
    </p:spTree>
    <p:extLst>
      <p:ext uri="{BB962C8B-B14F-4D97-AF65-F5344CB8AC3E}">
        <p14:creationId xmlns:p14="http://schemas.microsoft.com/office/powerpoint/2010/main" val="3515162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conventional</a:t>
            </a:r>
            <a:r>
              <a:rPr lang="zh-CN" altLang="en-US"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NDRange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kernel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default OpenCL kernel model</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which</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US" altLang="zh-CN" sz="1200" b="1" kern="1200" dirty="0">
                <a:solidFill>
                  <a:schemeClr val="tx1"/>
                </a:solidFill>
                <a:effectLst/>
                <a:latin typeface="+mn-lt"/>
                <a:ea typeface="+mn-ea"/>
                <a:cs typeface="+mn-cs"/>
              </a:rPr>
              <a:t>originally</a:t>
            </a:r>
            <a:r>
              <a:rPr lang="zh-CN" altLang="en-US" sz="1200" b="1" kern="1200" dirty="0">
                <a:solidFill>
                  <a:schemeClr val="tx1"/>
                </a:solidFill>
                <a:effectLst/>
                <a:latin typeface="+mn-lt"/>
                <a:ea typeface="+mn-ea"/>
                <a:cs typeface="+mn-cs"/>
              </a:rPr>
              <a:t> </a:t>
            </a:r>
            <a:r>
              <a:rPr lang="en-US" altLang="zh-CN" sz="1200" b="1" kern="1200" dirty="0">
                <a:solidFill>
                  <a:schemeClr val="tx1"/>
                </a:solidFill>
                <a:effectLst/>
                <a:latin typeface="+mn-lt"/>
                <a:ea typeface="+mn-ea"/>
                <a:cs typeface="+mn-cs"/>
              </a:rPr>
              <a:t>designed</a:t>
            </a:r>
            <a:r>
              <a:rPr lang="zh-CN" altLang="en-US" sz="1200" b="1" kern="1200" dirty="0">
                <a:solidFill>
                  <a:schemeClr val="tx1"/>
                </a:solidFill>
                <a:effectLst/>
                <a:latin typeface="+mn-lt"/>
                <a:ea typeface="+mn-ea"/>
                <a:cs typeface="+mn-cs"/>
              </a:rPr>
              <a:t> </a:t>
            </a:r>
            <a:r>
              <a:rPr lang="en-US" altLang="zh-CN" sz="1200" b="1" kern="1200" dirty="0">
                <a:solidFill>
                  <a:schemeClr val="tx1"/>
                </a:solidFill>
                <a:effectLst/>
                <a:latin typeface="+mn-lt"/>
                <a:ea typeface="+mn-ea"/>
                <a:cs typeface="+mn-cs"/>
              </a:rPr>
              <a:t>for</a:t>
            </a:r>
            <a:r>
              <a:rPr lang="zh-CN" altLang="en-US" sz="1200" b="1" kern="1200" dirty="0">
                <a:solidFill>
                  <a:schemeClr val="tx1"/>
                </a:solidFill>
                <a:effectLst/>
                <a:latin typeface="+mn-lt"/>
                <a:ea typeface="+mn-ea"/>
                <a:cs typeface="+mn-cs"/>
              </a:rPr>
              <a:t> </a:t>
            </a:r>
            <a:r>
              <a:rPr lang="en-US" altLang="zh-CN" sz="1200" b="1" kern="1200" dirty="0">
                <a:solidFill>
                  <a:schemeClr val="tx1"/>
                </a:solidFill>
                <a:effectLst/>
                <a:latin typeface="+mn-lt"/>
                <a:ea typeface="+mn-ea"/>
                <a:cs typeface="+mn-cs"/>
              </a:rPr>
              <a:t>GPUs</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how</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does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work?</a:t>
            </a: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Usually</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OpenCL divides a problem into equal partitions, with the granularity of a </a:t>
            </a:r>
            <a:r>
              <a:rPr lang="en" altLang="zh-CN" sz="1200" i="1" kern="1200" dirty="0">
                <a:solidFill>
                  <a:schemeClr val="tx1"/>
                </a:solidFill>
                <a:effectLst/>
                <a:latin typeface="+mn-lt"/>
                <a:ea typeface="+mn-ea"/>
                <a:cs typeface="+mn-cs"/>
              </a:rPr>
              <a:t>work-item</a:t>
            </a:r>
            <a:r>
              <a:rPr lang="en-US" altLang="zh-CN" sz="1200" kern="1200" dirty="0">
                <a:solidFill>
                  <a:schemeClr val="tx1"/>
                </a:solidFill>
                <a:effectLst/>
                <a:latin typeface="+mn-lt"/>
                <a:ea typeface="+mn-ea"/>
                <a:cs typeface="+mn-cs"/>
              </a:rPr>
              <a:t>.</a:t>
            </a:r>
            <a:r>
              <a:rPr lang="e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Work-item</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is</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the basic unit of execution.</a:t>
            </a: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As</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shown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figure,</a:t>
            </a:r>
            <a:r>
              <a:rPr lang="zh-CN" altLang="en-US" sz="1200" kern="1200" dirty="0">
                <a:solidFill>
                  <a:schemeClr val="tx1"/>
                </a:solidFill>
                <a:effectLst/>
                <a:latin typeface="+mn-lt"/>
                <a:ea typeface="+mn-ea"/>
                <a:cs typeface="+mn-cs"/>
              </a:rPr>
              <a:t> </a:t>
            </a:r>
            <a:r>
              <a:rPr lang="en-US" altLang="zh-CN" sz="1200" b="0" i="0" u="none" strike="noStrike" kern="1200" baseline="0" dirty="0">
                <a:solidFill>
                  <a:schemeClr val="tx1"/>
                </a:solidFill>
                <a:effectLst/>
                <a:latin typeface="+mn-lt"/>
                <a:ea typeface="+mn-ea"/>
                <a:cs typeface="+mn-cs"/>
              </a:rPr>
              <a:t>e</a:t>
            </a:r>
            <a:r>
              <a:rPr lang="en-US" altLang="zh-CN" sz="1200" b="0" i="0" u="none" strike="noStrike" kern="1200" baseline="0" dirty="0">
                <a:solidFill>
                  <a:schemeClr val="tx1"/>
                </a:solidFill>
                <a:latin typeface="+mn-lt"/>
                <a:ea typeface="+mn-ea"/>
                <a:cs typeface="+mn-cs"/>
              </a:rPr>
              <a:t>ach work-item</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will go into the kernel pipeline and operate on different subset of data according to its 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So the execution is just similar to GPU processing,</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parallel</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threads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can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be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executed</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on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different</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GPU</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cores.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And</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it achieves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explicit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multi-threaded</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parallelism</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by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executing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the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same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operation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multiple</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concurrently</a:t>
            </a:r>
            <a:r>
              <a:rPr lang="en-US" altLang="zh-CN"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And</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how</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conventional</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OpenCL</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performs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on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an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FPGA?</a:t>
            </a:r>
          </a:p>
          <a:p>
            <a:endParaRPr lang="zh-CN" altLang="en-US" dirty="0"/>
          </a:p>
        </p:txBody>
      </p:sp>
      <p:sp>
        <p:nvSpPr>
          <p:cNvPr id="4" name="灯片编号占位符 3"/>
          <p:cNvSpPr>
            <a:spLocks noGrp="1"/>
          </p:cNvSpPr>
          <p:nvPr>
            <p:ph type="sldNum" sz="quarter" idx="10"/>
          </p:nvPr>
        </p:nvSpPr>
        <p:spPr/>
        <p:txBody>
          <a:bodyPr/>
          <a:lstStyle/>
          <a:p>
            <a:fld id="{0E204A3D-1242-4A9F-A0AB-3D30AAB7B9C1}" type="slidenum">
              <a:rPr lang="zh-CN" altLang="en-US" smtClean="0"/>
              <a:t>5</a:t>
            </a:fld>
            <a:endParaRPr lang="zh-CN" altLang="en-US"/>
          </a:p>
        </p:txBody>
      </p:sp>
    </p:spTree>
    <p:extLst>
      <p:ext uri="{BB962C8B-B14F-4D97-AF65-F5344CB8AC3E}">
        <p14:creationId xmlns:p14="http://schemas.microsoft.com/office/powerpoint/2010/main" val="173344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Due to </a:t>
            </a:r>
            <a:r>
              <a:rPr lang="en-US" altLang="zh-CN" baseline="0" dirty="0"/>
              <a:t>the architecture differences between GPU and FPGA, conventional</a:t>
            </a:r>
            <a:r>
              <a:rPr lang="zh-CN" altLang="en-US" baseline="0" dirty="0"/>
              <a:t> </a:t>
            </a:r>
            <a:r>
              <a:rPr lang="en-US" altLang="zh-CN" baseline="0" dirty="0"/>
              <a:t>OpenCL</a:t>
            </a:r>
            <a:r>
              <a:rPr lang="zh-CN" altLang="en-US" baseline="0" dirty="0"/>
              <a:t> </a:t>
            </a:r>
            <a:r>
              <a:rPr lang="en-US" altLang="zh-CN" sz="1200" b="0" i="0" u="none" strike="noStrike" kern="1200" baseline="0" dirty="0">
                <a:solidFill>
                  <a:schemeClr val="tx1"/>
                </a:solidFill>
                <a:latin typeface="+mn-lt"/>
                <a:ea typeface="+mn-ea"/>
                <a:cs typeface="+mn-cs"/>
              </a:rPr>
              <a:t>cannot always represent FPGA architecture in an efficient manner.</a:t>
            </a:r>
            <a:r>
              <a:rPr lang="zh-CN" altLang="en-US" sz="1200" b="0" i="0" u="none" strike="noStrike" kern="1200" baseline="0" dirty="0">
                <a:solidFill>
                  <a:schemeClr val="tx1"/>
                </a:solidFill>
                <a:latin typeface="+mn-lt"/>
                <a:ea typeface="+mn-ea"/>
                <a:cs typeface="+mn-cs"/>
              </a:rPr>
              <a:t> </a:t>
            </a: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figure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shows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performance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ratio</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over</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baseline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for</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seven</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OpenCL</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applications.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left</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bar</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represents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speedup</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of</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best</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conventional</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OpenCL</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kernel</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which</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already</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employs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best-effort</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optimizations.</a:t>
            </a:r>
            <a:r>
              <a:rPr lang="zh-CN" altLang="en-US" sz="1200" b="0" i="0" u="none" strike="noStrike" kern="1200" baseline="0" dirty="0">
                <a:solidFill>
                  <a:schemeClr val="tx1"/>
                </a:solidFill>
                <a:latin typeface="+mn-lt"/>
                <a:ea typeface="+mn-ea"/>
                <a:cs typeface="+mn-cs"/>
              </a:rPr>
              <a:t> </a:t>
            </a:r>
            <a:r>
              <a:rPr lang="en-US" altLang="zh-CN" sz="1200" b="1" i="0" u="none" strike="noStrike" kern="1200" baseline="0" dirty="0">
                <a:solidFill>
                  <a:schemeClr val="tx1"/>
                </a:solidFill>
                <a:latin typeface="+mn-lt"/>
                <a:ea typeface="+mn-ea"/>
                <a:cs typeface="+mn-cs"/>
              </a:rPr>
              <a:t>And</a:t>
            </a:r>
            <a:r>
              <a:rPr lang="zh-CN" altLang="en-US" sz="1200" b="1" i="0" u="none" strike="noStrike" kern="1200" baseline="0" dirty="0">
                <a:solidFill>
                  <a:schemeClr val="tx1"/>
                </a:solidFill>
                <a:latin typeface="+mn-lt"/>
                <a:ea typeface="+mn-ea"/>
                <a:cs typeface="+mn-cs"/>
              </a:rPr>
              <a:t> </a:t>
            </a:r>
            <a:r>
              <a:rPr lang="en-US" altLang="zh-CN" sz="1200" b="1" i="0" u="none" strike="noStrike" kern="1200" baseline="0" dirty="0">
                <a:solidFill>
                  <a:schemeClr val="tx1"/>
                </a:solidFill>
                <a:latin typeface="+mn-lt"/>
                <a:ea typeface="+mn-ea"/>
                <a:cs typeface="+mn-cs"/>
              </a:rPr>
              <a:t>the</a:t>
            </a:r>
            <a:r>
              <a:rPr lang="zh-CN" altLang="en-US" sz="1200" b="1" i="0" u="none" strike="noStrike" kern="1200" baseline="0" dirty="0">
                <a:solidFill>
                  <a:schemeClr val="tx1"/>
                </a:solidFill>
                <a:latin typeface="+mn-lt"/>
                <a:ea typeface="+mn-ea"/>
                <a:cs typeface="+mn-cs"/>
              </a:rPr>
              <a:t> </a:t>
            </a:r>
            <a:r>
              <a:rPr lang="en-US" altLang="zh-CN" sz="1200" b="1" i="0" u="none" strike="noStrike" kern="1200" baseline="0" dirty="0">
                <a:solidFill>
                  <a:schemeClr val="tx1"/>
                </a:solidFill>
                <a:latin typeface="+mn-lt"/>
                <a:ea typeface="+mn-ea"/>
                <a:cs typeface="+mn-cs"/>
              </a:rPr>
              <a:t>right</a:t>
            </a:r>
            <a:r>
              <a:rPr lang="zh-CN" altLang="en-US" sz="1200" b="1" i="0" u="none" strike="noStrike" kern="1200" baseline="0" dirty="0">
                <a:solidFill>
                  <a:schemeClr val="tx1"/>
                </a:solidFill>
                <a:latin typeface="+mn-lt"/>
                <a:ea typeface="+mn-ea"/>
                <a:cs typeface="+mn-cs"/>
              </a:rPr>
              <a:t> </a:t>
            </a:r>
            <a:r>
              <a:rPr lang="en-US" altLang="zh-CN" sz="1200" b="1" i="0" u="none" strike="noStrike" kern="1200" baseline="0" dirty="0">
                <a:solidFill>
                  <a:schemeClr val="tx1"/>
                </a:solidFill>
                <a:latin typeface="+mn-lt"/>
                <a:ea typeface="+mn-ea"/>
                <a:cs typeface="+mn-cs"/>
              </a:rPr>
              <a:t>bar</a:t>
            </a:r>
            <a:r>
              <a:rPr lang="zh-CN" altLang="en-US" sz="1200" b="1" i="0" u="none" strike="noStrike" kern="1200" baseline="0" dirty="0">
                <a:solidFill>
                  <a:schemeClr val="tx1"/>
                </a:solidFill>
                <a:latin typeface="+mn-lt"/>
                <a:ea typeface="+mn-ea"/>
                <a:cs typeface="+mn-cs"/>
              </a:rPr>
              <a:t> </a:t>
            </a:r>
            <a:r>
              <a:rPr lang="en-US" altLang="zh-CN" sz="1200" b="1" i="0" u="none" strike="noStrike" kern="1200" baseline="0" dirty="0">
                <a:solidFill>
                  <a:schemeClr val="tx1"/>
                </a:solidFill>
                <a:latin typeface="+mn-lt"/>
                <a:ea typeface="+mn-ea"/>
                <a:cs typeface="+mn-cs"/>
              </a:rPr>
              <a:t>represents</a:t>
            </a:r>
            <a:r>
              <a:rPr lang="zh-CN" altLang="en-US" sz="1200" b="1" i="0" u="none" strike="noStrike" kern="1200" baseline="0" dirty="0">
                <a:solidFill>
                  <a:schemeClr val="tx1"/>
                </a:solidFill>
                <a:latin typeface="+mn-lt"/>
                <a:ea typeface="+mn-ea"/>
                <a:cs typeface="+mn-cs"/>
              </a:rPr>
              <a:t> </a:t>
            </a:r>
            <a:r>
              <a:rPr lang="en-US" altLang="zh-CN" sz="1200" b="1" i="0" u="none" strike="noStrike" kern="1200" baseline="0" dirty="0">
                <a:solidFill>
                  <a:schemeClr val="tx1"/>
                </a:solidFill>
                <a:latin typeface="+mn-lt"/>
                <a:ea typeface="+mn-ea"/>
                <a:cs typeface="+mn-cs"/>
              </a:rPr>
              <a:t>the</a:t>
            </a:r>
            <a:r>
              <a:rPr lang="zh-CN" altLang="en-US" sz="1200" b="1" i="0" u="none" strike="noStrike" kern="1200" baseline="0" dirty="0">
                <a:solidFill>
                  <a:schemeClr val="tx1"/>
                </a:solidFill>
                <a:latin typeface="+mn-lt"/>
                <a:ea typeface="+mn-ea"/>
                <a:cs typeface="+mn-cs"/>
              </a:rPr>
              <a:t> </a:t>
            </a:r>
            <a:r>
              <a:rPr lang="en-US" altLang="zh-CN" sz="1200" b="1" i="0" u="none" strike="noStrike" kern="1200" baseline="0" dirty="0">
                <a:solidFill>
                  <a:schemeClr val="tx1"/>
                </a:solidFill>
                <a:latin typeface="+mn-lt"/>
                <a:ea typeface="+mn-ea"/>
                <a:cs typeface="+mn-cs"/>
              </a:rPr>
              <a:t>speedup</a:t>
            </a:r>
            <a:r>
              <a:rPr lang="zh-CN" altLang="en-US" sz="1200" b="1" i="0" u="none" strike="noStrike" kern="1200" baseline="0" dirty="0">
                <a:solidFill>
                  <a:schemeClr val="tx1"/>
                </a:solidFill>
                <a:latin typeface="+mn-lt"/>
                <a:ea typeface="+mn-ea"/>
                <a:cs typeface="+mn-cs"/>
              </a:rPr>
              <a:t> </a:t>
            </a:r>
            <a:r>
              <a:rPr lang="en-US" altLang="zh-CN" sz="1200" b="1" i="0" u="none" strike="noStrike" kern="1200" baseline="0" dirty="0">
                <a:solidFill>
                  <a:schemeClr val="tx1"/>
                </a:solidFill>
                <a:latin typeface="+mn-lt"/>
                <a:ea typeface="+mn-ea"/>
                <a:cs typeface="+mn-cs"/>
              </a:rPr>
              <a:t>of</a:t>
            </a:r>
            <a:r>
              <a:rPr lang="zh-CN" altLang="en-US" sz="1200" b="1" i="0" u="none" strike="noStrike" kern="1200" baseline="0" dirty="0">
                <a:solidFill>
                  <a:schemeClr val="tx1"/>
                </a:solidFill>
                <a:latin typeface="+mn-lt"/>
                <a:ea typeface="+mn-ea"/>
                <a:cs typeface="+mn-cs"/>
              </a:rPr>
              <a:t> </a:t>
            </a:r>
            <a:r>
              <a:rPr lang="en-US" altLang="zh-CN" sz="1200" b="1" i="0" u="none" strike="noStrike" kern="1200" baseline="0" dirty="0">
                <a:solidFill>
                  <a:schemeClr val="tx1"/>
                </a:solidFill>
                <a:latin typeface="+mn-lt"/>
                <a:ea typeface="+mn-ea"/>
                <a:cs typeface="+mn-cs"/>
              </a:rPr>
              <a:t>the</a:t>
            </a:r>
            <a:r>
              <a:rPr lang="zh-CN" altLang="en-US" sz="1200" b="1" i="0" u="none" strike="noStrike" kern="1200" baseline="0" dirty="0">
                <a:solidFill>
                  <a:schemeClr val="tx1"/>
                </a:solidFill>
                <a:latin typeface="+mn-lt"/>
                <a:ea typeface="+mn-ea"/>
                <a:cs typeface="+mn-cs"/>
              </a:rPr>
              <a:t> </a:t>
            </a:r>
            <a:r>
              <a:rPr lang="en-US" altLang="zh-CN" sz="1200" b="1" i="0" u="none" strike="noStrike" kern="1200" baseline="0" dirty="0">
                <a:solidFill>
                  <a:schemeClr val="tx1"/>
                </a:solidFill>
                <a:latin typeface="+mn-lt"/>
                <a:ea typeface="+mn-ea"/>
                <a:cs typeface="+mn-cs"/>
              </a:rPr>
              <a:t>optimal</a:t>
            </a:r>
            <a:r>
              <a:rPr lang="zh-CN" altLang="en-US" sz="1200" b="1" i="0" u="none" strike="noStrike" kern="1200" baseline="0" dirty="0">
                <a:solidFill>
                  <a:schemeClr val="tx1"/>
                </a:solidFill>
                <a:latin typeface="+mn-lt"/>
                <a:ea typeface="+mn-ea"/>
                <a:cs typeface="+mn-cs"/>
              </a:rPr>
              <a:t> </a:t>
            </a:r>
            <a:r>
              <a:rPr lang="en-US" altLang="zh-CN" sz="1200" b="1" i="0" u="none" strike="noStrike" kern="1200" baseline="0" dirty="0">
                <a:solidFill>
                  <a:schemeClr val="tx1"/>
                </a:solidFill>
                <a:latin typeface="+mn-lt"/>
                <a:ea typeface="+mn-ea"/>
                <a:cs typeface="+mn-cs"/>
              </a:rPr>
              <a:t>optimization</a:t>
            </a:r>
            <a:r>
              <a:rPr lang="zh-CN" altLang="en-US" sz="1200" b="1" i="0" u="none" strike="noStrike" kern="1200" baseline="0" dirty="0">
                <a:solidFill>
                  <a:schemeClr val="tx1"/>
                </a:solidFill>
                <a:latin typeface="+mn-lt"/>
                <a:ea typeface="+mn-ea"/>
                <a:cs typeface="+mn-cs"/>
              </a:rPr>
              <a:t> </a:t>
            </a:r>
            <a:r>
              <a:rPr lang="en-US" altLang="zh-CN" sz="1200" b="1" i="0" u="none" strike="noStrike" kern="1200" baseline="0" dirty="0">
                <a:solidFill>
                  <a:schemeClr val="tx1"/>
                </a:solidFill>
                <a:latin typeface="+mn-lt"/>
                <a:ea typeface="+mn-ea"/>
                <a:cs typeface="+mn-cs"/>
              </a:rPr>
              <a:t>combinations</a:t>
            </a:r>
            <a:r>
              <a:rPr lang="en-US" altLang="zh-CN" sz="1200" b="0" i="0" u="none" strike="noStrike" kern="1200" baseline="0" dirty="0">
                <a:solidFill>
                  <a:schemeClr val="tx1"/>
                </a:solidFill>
                <a:latin typeface="+mn-lt"/>
                <a:ea typeface="+mn-ea"/>
                <a:cs typeface="+mn-cs"/>
              </a:rPr>
              <a:t>.</a:t>
            </a:r>
            <a:r>
              <a:rPr lang="en" altLang="zh-CN" sz="1200" kern="1200" dirty="0">
                <a:solidFill>
                  <a:schemeClr val="tx1"/>
                </a:solidFill>
                <a:effectLst/>
                <a:latin typeface="+mn-lt"/>
                <a:ea typeface="+mn-ea"/>
                <a:cs typeface="+mn-cs"/>
              </a:rPr>
              <a:t> We can </a:t>
            </a:r>
            <a:r>
              <a:rPr lang="en-US" altLang="zh-CN" sz="1200" kern="1200" dirty="0">
                <a:solidFill>
                  <a:schemeClr val="tx1"/>
                </a:solidFill>
                <a:effectLst/>
                <a:latin typeface="+mn-lt"/>
                <a:ea typeface="+mn-ea"/>
                <a:cs typeface="+mn-cs"/>
              </a:rPr>
              <a:t>see</a:t>
            </a:r>
            <a:r>
              <a:rPr lang="en" altLang="zh-CN" sz="1200" kern="1200" dirty="0">
                <a:solidFill>
                  <a:schemeClr val="tx1"/>
                </a:solidFill>
                <a:effectLst/>
                <a:latin typeface="+mn-lt"/>
                <a:ea typeface="+mn-ea"/>
                <a:cs typeface="+mn-cs"/>
              </a:rPr>
              <a:t> that the performance difference can reach </a:t>
            </a:r>
            <a:r>
              <a:rPr lang="en-US" altLang="zh-CN" sz="1200" kern="1200" dirty="0">
                <a:solidFill>
                  <a:schemeClr val="tx1"/>
                </a:solidFill>
                <a:effectLst/>
                <a:latin typeface="+mn-lt"/>
                <a:ea typeface="+mn-ea"/>
                <a:cs typeface="+mn-cs"/>
              </a:rPr>
              <a:t>up</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21x</a:t>
            </a:r>
            <a:r>
              <a:rPr lang="en" altLang="zh-CN" sz="1200" kern="1200" dirty="0">
                <a:solidFill>
                  <a:schemeClr val="tx1"/>
                </a:solidFill>
                <a:effectLst/>
                <a:latin typeface="+mn-lt"/>
                <a:ea typeface="+mn-ea"/>
                <a:cs typeface="+mn-cs"/>
              </a:rPr>
              <a:t>. </a:t>
            </a: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kern="1200" dirty="0">
                <a:solidFill>
                  <a:schemeClr val="tx1"/>
                </a:solidFill>
                <a:effectLst/>
                <a:latin typeface="+mn-lt"/>
                <a:ea typeface="+mn-ea"/>
                <a:cs typeface="+mn-cs"/>
              </a:rPr>
              <a:t>So</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conventional</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OpenCL</a:t>
            </a:r>
            <a:r>
              <a:rPr lang="zh-CN" altLang="en-US" sz="1200" kern="1200" dirty="0">
                <a:solidFill>
                  <a:schemeClr val="tx1"/>
                </a:solidFill>
                <a:effectLst/>
                <a:latin typeface="+mn-lt"/>
                <a:ea typeface="+mn-ea"/>
                <a:cs typeface="+mn-cs"/>
              </a:rPr>
              <a:t> </a:t>
            </a:r>
            <a:r>
              <a:rPr lang="en" altLang="zh-CN" sz="1200" kern="1200" dirty="0">
                <a:solidFill>
                  <a:schemeClr val="tx1"/>
                </a:solidFill>
                <a:effectLst/>
                <a:latin typeface="+mn-lt"/>
                <a:ea typeface="+mn-ea"/>
                <a:cs typeface="+mn-cs"/>
              </a:rPr>
              <a:t>cannot fully harvest the performance potential of FPGAs. However, things are changed with t</a:t>
            </a:r>
            <a:r>
              <a:rPr lang="en-US" altLang="zh-CN" sz="1200" kern="1200" dirty="0">
                <a:solidFill>
                  <a:schemeClr val="tx1"/>
                </a:solidFill>
                <a:effectLst/>
                <a:latin typeface="+mn-lt"/>
                <a:ea typeface="+mn-ea"/>
                <a:cs typeface="+mn-cs"/>
              </a:rPr>
              <a:t>wo new features of </a:t>
            </a:r>
            <a:r>
              <a:rPr lang="en-US" altLang="zh-CN" sz="1200" kern="1200" dirty="0" err="1">
                <a:solidFill>
                  <a:schemeClr val="tx1"/>
                </a:solidFill>
                <a:effectLst/>
                <a:latin typeface="+mn-lt"/>
                <a:ea typeface="+mn-ea"/>
                <a:cs typeface="+mn-cs"/>
              </a:rPr>
              <a:t>Opencl</a:t>
            </a:r>
            <a:r>
              <a:rPr lang="en-US" altLang="zh-CN" sz="1200" kern="1200" dirty="0">
                <a:solidFill>
                  <a:schemeClr val="tx1"/>
                </a:solidFill>
                <a:effectLst/>
                <a:latin typeface="+mn-lt"/>
                <a:ea typeface="+mn-ea"/>
                <a:cs typeface="+mn-cs"/>
              </a:rPr>
              <a:t>.</a:t>
            </a:r>
            <a:endParaRPr lang="en" altLang="zh-CN" dirty="0"/>
          </a:p>
          <a:p>
            <a:endParaRPr kumimoji="1" lang="zh-CN" altLang="en-US" dirty="0"/>
          </a:p>
        </p:txBody>
      </p:sp>
      <p:sp>
        <p:nvSpPr>
          <p:cNvPr id="4" name="灯片编号占位符 3"/>
          <p:cNvSpPr>
            <a:spLocks noGrp="1"/>
          </p:cNvSpPr>
          <p:nvPr>
            <p:ph type="sldNum" sz="quarter" idx="5"/>
          </p:nvPr>
        </p:nvSpPr>
        <p:spPr/>
        <p:txBody>
          <a:bodyPr/>
          <a:lstStyle/>
          <a:p>
            <a:fld id="{0E204A3D-1242-4A9F-A0AB-3D30AAB7B9C1}" type="slidenum">
              <a:rPr lang="zh-CN" altLang="en-US" smtClean="0"/>
              <a:t>6</a:t>
            </a:fld>
            <a:endParaRPr lang="zh-CN" altLang="en-US"/>
          </a:p>
        </p:txBody>
      </p:sp>
    </p:spTree>
    <p:extLst>
      <p:ext uri="{BB962C8B-B14F-4D97-AF65-F5344CB8AC3E}">
        <p14:creationId xmlns:p14="http://schemas.microsoft.com/office/powerpoint/2010/main" val="1386696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06A79A-48AC-6344-A926-7E6ABD53936B}" type="slidenum">
              <a:rPr lang="en-US" smtClean="0"/>
              <a:t>7</a:t>
            </a:fld>
            <a:endParaRPr lang="en-US"/>
          </a:p>
        </p:txBody>
      </p:sp>
    </p:spTree>
    <p:extLst>
      <p:ext uri="{BB962C8B-B14F-4D97-AF65-F5344CB8AC3E}">
        <p14:creationId xmlns:p14="http://schemas.microsoft.com/office/powerpoint/2010/main" val="1976046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ea typeface="+mn-ea"/>
                <a:cs typeface="+mn-cs"/>
              </a:rPr>
              <a:t>First we talk about SWI kernel.</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The</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SWI</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model</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executes the kernel in only one CU that contains only one work-item. </a:t>
            </a:r>
          </a:p>
          <a:p>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The different operations are performed one after the other as shown in the figure. </a:t>
            </a:r>
          </a:p>
          <a:p>
            <a:r>
              <a:rPr lang="en-US" altLang="zh-CN" sz="1200" b="0" i="0" u="none" strike="noStrike" kern="1200" baseline="0" dirty="0">
                <a:solidFill>
                  <a:schemeClr val="tx1"/>
                </a:solidFill>
                <a:latin typeface="+mn-lt"/>
                <a:ea typeface="+mn-ea"/>
                <a:cs typeface="+mn-cs"/>
              </a:rPr>
              <a:t>The OpenCL SDK analyses loops and determines pipelined parallelism at the compilation time. </a:t>
            </a:r>
          </a:p>
          <a:p>
            <a:r>
              <a:rPr lang="en-US" altLang="zh-CN" sz="1200" b="0" i="0" u="none" strike="noStrike" kern="1200" baseline="0" dirty="0">
                <a:solidFill>
                  <a:schemeClr val="tx1"/>
                </a:solidFill>
                <a:latin typeface="+mn-lt"/>
                <a:ea typeface="+mn-ea"/>
                <a:cs typeface="+mn-cs"/>
              </a:rPr>
              <a:t>So it closely matches the traditional deep-pipelined nature of FPGA and achieves parallelism from the loops by executing multiple operations on different data concurrently.</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a:solidFill>
                <a:schemeClr val="tx1"/>
              </a:solidFill>
              <a:latin typeface="+mn-lt"/>
              <a:ea typeface="+mn-ea"/>
              <a:cs typeface="+mn-cs"/>
            </a:endParaRPr>
          </a:p>
          <a:p>
            <a:endParaRPr lang="en-US" altLang="zh-CN" dirty="0"/>
          </a:p>
        </p:txBody>
      </p:sp>
      <p:sp>
        <p:nvSpPr>
          <p:cNvPr id="4" name="灯片编号占位符 3"/>
          <p:cNvSpPr>
            <a:spLocks noGrp="1"/>
          </p:cNvSpPr>
          <p:nvPr>
            <p:ph type="sldNum" sz="quarter" idx="10"/>
          </p:nvPr>
        </p:nvSpPr>
        <p:spPr/>
        <p:txBody>
          <a:bodyPr/>
          <a:lstStyle/>
          <a:p>
            <a:fld id="{0E204A3D-1242-4A9F-A0AB-3D30AAB7B9C1}" type="slidenum">
              <a:rPr lang="zh-CN" altLang="en-US" smtClean="0"/>
              <a:t>8</a:t>
            </a:fld>
            <a:endParaRPr lang="zh-CN" altLang="en-US"/>
          </a:p>
        </p:txBody>
      </p:sp>
    </p:spTree>
    <p:extLst>
      <p:ext uri="{BB962C8B-B14F-4D97-AF65-F5344CB8AC3E}">
        <p14:creationId xmlns:p14="http://schemas.microsoft.com/office/powerpoint/2010/main" val="50461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Next we talk about OpenCL channel.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OpenCL channel can be used to pass data between two OpenCL kernels via on-chip FIFO buffers instead of global memory accessing.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So there are two advantages.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First, it can synchronize the kernels with high efficiency and low latency.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Second, the number of global memory accesses is significantly reduced.</a:t>
            </a:r>
            <a:endParaRPr lang="en-US" altLang="zh-CN" dirty="0"/>
          </a:p>
        </p:txBody>
      </p:sp>
      <p:sp>
        <p:nvSpPr>
          <p:cNvPr id="4" name="灯片编号占位符 3"/>
          <p:cNvSpPr>
            <a:spLocks noGrp="1"/>
          </p:cNvSpPr>
          <p:nvPr>
            <p:ph type="sldNum" sz="quarter" idx="10"/>
          </p:nvPr>
        </p:nvSpPr>
        <p:spPr/>
        <p:txBody>
          <a:bodyPr/>
          <a:lstStyle/>
          <a:p>
            <a:fld id="{0E204A3D-1242-4A9F-A0AB-3D30AAB7B9C1}" type="slidenum">
              <a:rPr lang="zh-CN" altLang="en-US" smtClean="0"/>
              <a:t>9</a:t>
            </a:fld>
            <a:endParaRPr lang="zh-CN" altLang="en-US"/>
          </a:p>
        </p:txBody>
      </p:sp>
    </p:spTree>
    <p:extLst>
      <p:ext uri="{BB962C8B-B14F-4D97-AF65-F5344CB8AC3E}">
        <p14:creationId xmlns:p14="http://schemas.microsoft.com/office/powerpoint/2010/main" val="1492605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dirty="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9E96EAEF-47F6-3C44-96FF-2C1176D1B93D}" type="datetimeFigureOut">
              <a:rPr kumimoji="1" lang="zh-CN" altLang="en-US" smtClean="0"/>
              <a:t>2020/3/8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B9234CD5-592E-0F45-BF03-27D1BDC3D712}" type="slidenum">
              <a:rPr kumimoji="1" lang="zh-CN" altLang="en-US" smtClean="0"/>
              <a:t>‹#›</a:t>
            </a:fld>
            <a:endParaRPr kumimoji="1" lang="zh-CN" altLang="en-US"/>
          </a:p>
        </p:txBody>
      </p:sp>
      <p:sp>
        <p:nvSpPr>
          <p:cNvPr id="7" name="文本框 6">
            <a:extLst>
              <a:ext uri="{FF2B5EF4-FFF2-40B4-BE49-F238E27FC236}">
                <a16:creationId xmlns:a16="http://schemas.microsoft.com/office/drawing/2014/main" id="{128BA978-16A6-D64C-B821-07936DE7B4B3}"/>
              </a:ext>
            </a:extLst>
          </p:cNvPr>
          <p:cNvSpPr txBox="1"/>
          <p:nvPr userDrawn="1"/>
        </p:nvSpPr>
        <p:spPr>
          <a:xfrm>
            <a:off x="2219093" y="1739590"/>
            <a:ext cx="184731" cy="369332"/>
          </a:xfrm>
          <a:prstGeom prst="rect">
            <a:avLst/>
          </a:prstGeom>
          <a:noFill/>
        </p:spPr>
        <p:txBody>
          <a:bodyPr wrap="none" rtlCol="0">
            <a:spAutoFit/>
          </a:bodyPr>
          <a:lstStyle/>
          <a:p>
            <a:endParaRPr kumimoji="1" lang="zh-CN" altLang="en-US" dirty="0"/>
          </a:p>
        </p:txBody>
      </p:sp>
    </p:spTree>
    <p:extLst>
      <p:ext uri="{BB962C8B-B14F-4D97-AF65-F5344CB8AC3E}">
        <p14:creationId xmlns:p14="http://schemas.microsoft.com/office/powerpoint/2010/main" val="412841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E96EAEF-47F6-3C44-96FF-2C1176D1B93D}" type="datetimeFigureOut">
              <a:rPr kumimoji="1" lang="zh-CN" altLang="en-US" smtClean="0"/>
              <a:t>2020/3/8</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B9234CD5-592E-0F45-BF03-27D1BDC3D712}" type="slidenum">
              <a:rPr kumimoji="1" lang="zh-CN" altLang="en-US" smtClean="0"/>
              <a:t>‹#›</a:t>
            </a:fld>
            <a:endParaRPr kumimoji="1" lang="zh-CN" altLang="en-US"/>
          </a:p>
        </p:txBody>
      </p:sp>
    </p:spTree>
    <p:extLst>
      <p:ext uri="{BB962C8B-B14F-4D97-AF65-F5344CB8AC3E}">
        <p14:creationId xmlns:p14="http://schemas.microsoft.com/office/powerpoint/2010/main" val="338721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96EAEF-47F6-3C44-96FF-2C1176D1B93D}" type="datetimeFigureOut">
              <a:rPr kumimoji="1" lang="zh-CN" altLang="en-US" smtClean="0"/>
              <a:t>2020/3/8</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B9234CD5-592E-0F45-BF03-27D1BDC3D712}" type="slidenum">
              <a:rPr kumimoji="1" lang="zh-CN" altLang="en-US" smtClean="0"/>
              <a:t>‹#›</a:t>
            </a:fld>
            <a:endParaRPr kumimoji="1" lang="zh-CN" altLang="en-US"/>
          </a:p>
        </p:txBody>
      </p:sp>
    </p:spTree>
    <p:extLst>
      <p:ext uri="{BB962C8B-B14F-4D97-AF65-F5344CB8AC3E}">
        <p14:creationId xmlns:p14="http://schemas.microsoft.com/office/powerpoint/2010/main" val="370266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
第二级
第三级
第四级
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9E96EAEF-47F6-3C44-96FF-2C1176D1B93D}" type="datetimeFigureOut">
              <a:rPr kumimoji="1" lang="zh-CN" altLang="en-US" smtClean="0"/>
              <a:t>2020/3/8</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B9234CD5-592E-0F45-BF03-27D1BDC3D712}" type="slidenum">
              <a:rPr kumimoji="1" lang="zh-CN" altLang="en-US" smtClean="0"/>
              <a:t>‹#›</a:t>
            </a:fld>
            <a:endParaRPr kumimoji="1" lang="zh-CN" altLang="en-US"/>
          </a:p>
        </p:txBody>
      </p:sp>
    </p:spTree>
    <p:extLst>
      <p:ext uri="{BB962C8B-B14F-4D97-AF65-F5344CB8AC3E}">
        <p14:creationId xmlns:p14="http://schemas.microsoft.com/office/powerpoint/2010/main" val="201118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9E96EAEF-47F6-3C44-96FF-2C1176D1B93D}" type="datetimeFigureOut">
              <a:rPr kumimoji="1" lang="zh-CN" altLang="en-US" smtClean="0"/>
              <a:t>2020/3/8</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B9234CD5-592E-0F45-BF03-27D1BDC3D712}" type="slidenum">
              <a:rPr kumimoji="1" lang="zh-CN" altLang="en-US" smtClean="0"/>
              <a:t>‹#›</a:t>
            </a:fld>
            <a:endParaRPr kumimoji="1" lang="zh-CN" altLang="en-US"/>
          </a:p>
        </p:txBody>
      </p:sp>
    </p:spTree>
    <p:extLst>
      <p:ext uri="{BB962C8B-B14F-4D97-AF65-F5344CB8AC3E}">
        <p14:creationId xmlns:p14="http://schemas.microsoft.com/office/powerpoint/2010/main" val="410333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9E96EAEF-47F6-3C44-96FF-2C1176D1B93D}" type="datetimeFigureOut">
              <a:rPr kumimoji="1" lang="zh-CN" altLang="en-US" smtClean="0"/>
              <a:t>2020/3/8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B9234CD5-592E-0F45-BF03-27D1BDC3D712}" type="slidenum">
              <a:rPr kumimoji="1" lang="zh-CN" altLang="en-US" smtClean="0"/>
              <a:t>‹#›</a:t>
            </a:fld>
            <a:endParaRPr kumimoji="1" lang="zh-CN" altLang="en-US"/>
          </a:p>
        </p:txBody>
      </p:sp>
    </p:spTree>
    <p:extLst>
      <p:ext uri="{BB962C8B-B14F-4D97-AF65-F5344CB8AC3E}">
        <p14:creationId xmlns:p14="http://schemas.microsoft.com/office/powerpoint/2010/main" val="369710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9E96EAEF-47F6-3C44-96FF-2C1176D1B93D}" type="datetimeFigureOut">
              <a:rPr kumimoji="1" lang="zh-CN" altLang="en-US" smtClean="0"/>
              <a:t>2020/3/8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B9234CD5-592E-0F45-BF03-27D1BDC3D712}" type="slidenum">
              <a:rPr kumimoji="1" lang="zh-CN" altLang="en-US" smtClean="0"/>
              <a:t>‹#›</a:t>
            </a:fld>
            <a:endParaRPr kumimoji="1" lang="zh-CN" altLang="en-US"/>
          </a:p>
        </p:txBody>
      </p:sp>
    </p:spTree>
    <p:extLst>
      <p:ext uri="{BB962C8B-B14F-4D97-AF65-F5344CB8AC3E}">
        <p14:creationId xmlns:p14="http://schemas.microsoft.com/office/powerpoint/2010/main" val="152847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01">
    <p:spTree>
      <p:nvGrpSpPr>
        <p:cNvPr id="1" name=""/>
        <p:cNvGrpSpPr/>
        <p:nvPr/>
      </p:nvGrpSpPr>
      <p:grpSpPr>
        <a:xfrm>
          <a:off x="0" y="0"/>
          <a:ext cx="0" cy="0"/>
          <a:chOff x="0" y="0"/>
          <a:chExt cx="0" cy="0"/>
        </a:xfrm>
      </p:grpSpPr>
      <p:sp>
        <p:nvSpPr>
          <p:cNvPr id="29" name="Title 1"/>
          <p:cNvSpPr>
            <a:spLocks noGrp="1"/>
          </p:cNvSpPr>
          <p:nvPr>
            <p:ph type="ctrTitle"/>
          </p:nvPr>
        </p:nvSpPr>
        <p:spPr>
          <a:xfrm>
            <a:off x="386518" y="466665"/>
            <a:ext cx="8370529" cy="483487"/>
          </a:xfrm>
        </p:spPr>
        <p:txBody>
          <a:bodyPr anchor="b">
            <a:normAutofit/>
          </a:bodyPr>
          <a:lstStyle>
            <a:lvl1pPr algn="l">
              <a:defRPr sz="2400"/>
            </a:lvl1pPr>
          </a:lstStyle>
          <a:p>
            <a:r>
              <a:rPr lang="en-US" dirty="0"/>
              <a:t>Click to edit Master title style</a:t>
            </a:r>
            <a:endParaRPr lang="en-GB" dirty="0"/>
          </a:p>
        </p:txBody>
      </p:sp>
      <p:grpSp>
        <p:nvGrpSpPr>
          <p:cNvPr id="24" name="Group 23"/>
          <p:cNvGrpSpPr/>
          <p:nvPr userDrawn="1"/>
        </p:nvGrpSpPr>
        <p:grpSpPr>
          <a:xfrm>
            <a:off x="504592" y="1072164"/>
            <a:ext cx="718862" cy="70548"/>
            <a:chOff x="1373786" y="1322305"/>
            <a:chExt cx="958482" cy="70548"/>
          </a:xfrm>
        </p:grpSpPr>
        <p:sp>
          <p:nvSpPr>
            <p:cNvPr id="25" name="Oval 24"/>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26" name="Oval 25"/>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27" name="Oval 26"/>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28" name="Oval 27"/>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sp>
          <p:nvSpPr>
            <p:cNvPr id="30" name="Oval 29"/>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grpSp>
    </p:spTree>
    <p:extLst>
      <p:ext uri="{BB962C8B-B14F-4D97-AF65-F5344CB8AC3E}">
        <p14:creationId xmlns:p14="http://schemas.microsoft.com/office/powerpoint/2010/main" val="15022255"/>
      </p:ext>
    </p:extLst>
  </p:cSld>
  <p:clrMapOvr>
    <a:masterClrMapping/>
  </p:clrMapOvr>
  <p:extLst>
    <p:ext uri="{DCECCB84-F9BA-43D5-87BE-67443E8EF086}">
      <p15:sldGuideLst xmlns:p15="http://schemas.microsoft.com/office/powerpoint/2012/main">
        <p15:guide id="1" orient="horz" pos="2160">
          <p15:clr>
            <a:srgbClr val="FBAE40"/>
          </p15:clr>
        </p15:guide>
        <p15:guide id="2" pos="325">
          <p15:clr>
            <a:srgbClr val="FBAE40"/>
          </p15:clr>
        </p15:guide>
        <p15:guide id="3" pos="735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i="1"/>
            </a:lvl1pPr>
          </a:lstStyle>
          <a:p>
            <a:r>
              <a:rPr lang="zh-CN" altLang="en-US" dirty="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9E96EAEF-47F6-3C44-96FF-2C1176D1B93D}" type="datetimeFigureOut">
              <a:rPr kumimoji="1" lang="zh-CN" altLang="en-US" smtClean="0"/>
              <a:t>2020/3/8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B9234CD5-592E-0F45-BF03-27D1BDC3D712}" type="slidenum">
              <a:rPr kumimoji="1" lang="zh-CN" altLang="en-US" smtClean="0"/>
              <a:t>‹#›</a:t>
            </a:fld>
            <a:endParaRPr kumimoji="1" lang="zh-CN" altLang="en-US"/>
          </a:p>
        </p:txBody>
      </p:sp>
      <p:sp>
        <p:nvSpPr>
          <p:cNvPr id="7" name="文本框 6">
            <a:extLst>
              <a:ext uri="{FF2B5EF4-FFF2-40B4-BE49-F238E27FC236}">
                <a16:creationId xmlns:a16="http://schemas.microsoft.com/office/drawing/2014/main" id="{128BA978-16A6-D64C-B821-07936DE7B4B3}"/>
              </a:ext>
            </a:extLst>
          </p:cNvPr>
          <p:cNvSpPr txBox="1"/>
          <p:nvPr userDrawn="1"/>
        </p:nvSpPr>
        <p:spPr>
          <a:xfrm>
            <a:off x="2219093" y="1739590"/>
            <a:ext cx="184731" cy="369332"/>
          </a:xfrm>
          <a:prstGeom prst="rect">
            <a:avLst/>
          </a:prstGeom>
          <a:noFill/>
        </p:spPr>
        <p:txBody>
          <a:bodyPr wrap="none" rtlCol="0">
            <a:spAutoFit/>
          </a:bodyPr>
          <a:lstStyle/>
          <a:p>
            <a:endParaRPr kumimoji="1" lang="zh-CN" altLang="en-US" dirty="0"/>
          </a:p>
        </p:txBody>
      </p:sp>
    </p:spTree>
    <p:extLst>
      <p:ext uri="{BB962C8B-B14F-4D97-AF65-F5344CB8AC3E}">
        <p14:creationId xmlns:p14="http://schemas.microsoft.com/office/powerpoint/2010/main" val="38827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9144000" cy="1966525"/>
          </a:xfrm>
        </p:spPr>
        <p:txBody>
          <a:bodyPr anchor="ctr">
            <a:normAutofit/>
          </a:bodyPr>
          <a:lstStyle>
            <a:lvl1pPr algn="ctr">
              <a:defRPr sz="4400" i="1"/>
            </a:lvl1pPr>
          </a:lstStyle>
          <a:p>
            <a:r>
              <a:rPr lang="zh-CN" altLang="en-US" dirty="0"/>
              <a:t>单击此处编辑母版标题样式</a:t>
            </a:r>
            <a:endParaRPr lang="en-US" dirty="0"/>
          </a:p>
        </p:txBody>
      </p:sp>
      <p:sp>
        <p:nvSpPr>
          <p:cNvPr id="3" name="Subtitle 2"/>
          <p:cNvSpPr>
            <a:spLocks noGrp="1"/>
          </p:cNvSpPr>
          <p:nvPr>
            <p:ph type="subTitle" idx="1"/>
          </p:nvPr>
        </p:nvSpPr>
        <p:spPr>
          <a:xfrm>
            <a:off x="1143000" y="3200400"/>
            <a:ext cx="6858000" cy="2057400"/>
          </a:xfrm>
        </p:spPr>
        <p:txBody>
          <a:bodyPr anchor="ctr"/>
          <a:lstStyle>
            <a:lvl1pPr marL="0" indent="0" algn="ctr">
              <a:buNone/>
              <a:defRPr sz="2400">
                <a:solidFill>
                  <a:schemeClr val="accent3">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9E96EAEF-47F6-3C44-96FF-2C1176D1B93D}" type="datetimeFigureOut">
              <a:rPr kumimoji="1" lang="zh-CN" altLang="en-US" smtClean="0"/>
              <a:t>2020/3/8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B9234CD5-592E-0F45-BF03-27D1BDC3D712}" type="slidenum">
              <a:rPr kumimoji="1" lang="zh-CN" altLang="en-US" smtClean="0"/>
              <a:t>‹#›</a:t>
            </a:fld>
            <a:endParaRPr kumimoji="1" lang="zh-CN" altLang="en-US"/>
          </a:p>
        </p:txBody>
      </p:sp>
      <p:sp>
        <p:nvSpPr>
          <p:cNvPr id="7" name="文本框 6">
            <a:extLst>
              <a:ext uri="{FF2B5EF4-FFF2-40B4-BE49-F238E27FC236}">
                <a16:creationId xmlns:a16="http://schemas.microsoft.com/office/drawing/2014/main" id="{128BA978-16A6-D64C-B821-07936DE7B4B3}"/>
              </a:ext>
            </a:extLst>
          </p:cNvPr>
          <p:cNvSpPr txBox="1"/>
          <p:nvPr userDrawn="1"/>
        </p:nvSpPr>
        <p:spPr>
          <a:xfrm>
            <a:off x="2219093" y="1739590"/>
            <a:ext cx="184731" cy="369332"/>
          </a:xfrm>
          <a:prstGeom prst="rect">
            <a:avLst/>
          </a:prstGeom>
          <a:noFill/>
        </p:spPr>
        <p:txBody>
          <a:bodyPr wrap="none" rtlCol="0">
            <a:spAutoFit/>
          </a:bodyPr>
          <a:lstStyle/>
          <a:p>
            <a:endParaRPr kumimoji="1" lang="zh-CN" altLang="en-US" dirty="0"/>
          </a:p>
        </p:txBody>
      </p:sp>
    </p:spTree>
    <p:extLst>
      <p:ext uri="{BB962C8B-B14F-4D97-AF65-F5344CB8AC3E}">
        <p14:creationId xmlns:p14="http://schemas.microsoft.com/office/powerpoint/2010/main" val="401873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9144000" cy="979486"/>
          </a:xfrm>
        </p:spPr>
        <p:txBody>
          <a:bodyPr anchor="ctr">
            <a:normAutofit/>
          </a:bodyPr>
          <a:lstStyle>
            <a:lvl1pPr algn="ctr">
              <a:defRPr sz="4400" i="1"/>
            </a:lvl1pPr>
          </a:lstStyle>
          <a:p>
            <a:r>
              <a:rPr lang="zh-CN" altLang="en-US" dirty="0"/>
              <a:t>单击此处编辑母版标题样式</a:t>
            </a:r>
            <a:endParaRPr lang="en-US" dirty="0"/>
          </a:p>
        </p:txBody>
      </p:sp>
      <p:sp>
        <p:nvSpPr>
          <p:cNvPr id="3" name="Subtitle 2"/>
          <p:cNvSpPr>
            <a:spLocks noGrp="1"/>
          </p:cNvSpPr>
          <p:nvPr>
            <p:ph type="subTitle" idx="1"/>
          </p:nvPr>
        </p:nvSpPr>
        <p:spPr>
          <a:xfrm>
            <a:off x="1143000" y="3200400"/>
            <a:ext cx="6858000" cy="2057400"/>
          </a:xfrm>
        </p:spPr>
        <p:txBody>
          <a:bodyPr anchor="ct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9E96EAEF-47F6-3C44-96FF-2C1176D1B93D}" type="datetimeFigureOut">
              <a:rPr kumimoji="1" lang="zh-CN" altLang="en-US" smtClean="0"/>
              <a:t>2020/3/8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B9234CD5-592E-0F45-BF03-27D1BDC3D712}" type="slidenum">
              <a:rPr kumimoji="1" lang="zh-CN" altLang="en-US" smtClean="0"/>
              <a:t>‹#›</a:t>
            </a:fld>
            <a:endParaRPr kumimoji="1" lang="zh-CN" altLang="en-US"/>
          </a:p>
        </p:txBody>
      </p:sp>
      <p:sp>
        <p:nvSpPr>
          <p:cNvPr id="7" name="文本框 6">
            <a:extLst>
              <a:ext uri="{FF2B5EF4-FFF2-40B4-BE49-F238E27FC236}">
                <a16:creationId xmlns:a16="http://schemas.microsoft.com/office/drawing/2014/main" id="{128BA978-16A6-D64C-B821-07936DE7B4B3}"/>
              </a:ext>
            </a:extLst>
          </p:cNvPr>
          <p:cNvSpPr txBox="1"/>
          <p:nvPr userDrawn="1"/>
        </p:nvSpPr>
        <p:spPr>
          <a:xfrm>
            <a:off x="2219093" y="1739590"/>
            <a:ext cx="184731" cy="369332"/>
          </a:xfrm>
          <a:prstGeom prst="rect">
            <a:avLst/>
          </a:prstGeom>
          <a:noFill/>
        </p:spPr>
        <p:txBody>
          <a:bodyPr wrap="none" rtlCol="0">
            <a:spAutoFit/>
          </a:bodyPr>
          <a:lstStyle/>
          <a:p>
            <a:endParaRPr kumimoji="1" lang="zh-CN" altLang="en-US" dirty="0"/>
          </a:p>
        </p:txBody>
      </p:sp>
      <p:sp>
        <p:nvSpPr>
          <p:cNvPr id="9" name="内容占位符 8">
            <a:extLst>
              <a:ext uri="{FF2B5EF4-FFF2-40B4-BE49-F238E27FC236}">
                <a16:creationId xmlns:a16="http://schemas.microsoft.com/office/drawing/2014/main" id="{7047C99E-201D-7940-A38A-441047EF3547}"/>
              </a:ext>
            </a:extLst>
          </p:cNvPr>
          <p:cNvSpPr>
            <a:spLocks noGrp="1"/>
          </p:cNvSpPr>
          <p:nvPr>
            <p:ph sz="quarter" idx="13" hasCustomPrompt="1"/>
          </p:nvPr>
        </p:nvSpPr>
        <p:spPr>
          <a:xfrm>
            <a:off x="0" y="2101849"/>
            <a:ext cx="9143999" cy="975888"/>
          </a:xfrm>
        </p:spPr>
        <p:txBody>
          <a:bodyPr anchor="ctr">
            <a:normAutofit/>
          </a:bodyPr>
          <a:lstStyle>
            <a:lvl1pPr marL="0" indent="0" algn="ctr">
              <a:buNone/>
              <a:defRPr sz="2400">
                <a:latin typeface="+mj-lt"/>
              </a:defRPr>
            </a:lvl1pPr>
          </a:lstStyle>
          <a:p>
            <a:r>
              <a:rPr kumimoji="1" lang="en-US" altLang="zh-CN" dirty="0"/>
              <a:t>subtitle</a:t>
            </a:r>
            <a:endParaRPr kumimoji="1" lang="zh-CN" altLang="en-US" dirty="0"/>
          </a:p>
        </p:txBody>
      </p:sp>
    </p:spTree>
    <p:extLst>
      <p:ext uri="{BB962C8B-B14F-4D97-AF65-F5344CB8AC3E}">
        <p14:creationId xmlns:p14="http://schemas.microsoft.com/office/powerpoint/2010/main" val="338911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00"/>
            </a:lvl1pPr>
          </a:lstStyle>
          <a:p>
            <a:pPr lvl="0"/>
            <a:r>
              <a:rPr lang="zh-CN" altLang="en-US" dirty="0"/>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9E96EAEF-47F6-3C44-96FF-2C1176D1B93D}" type="datetimeFigureOut">
              <a:rPr kumimoji="1" lang="zh-CN" altLang="en-US" smtClean="0"/>
              <a:t>2020/3/8</a:t>
            </a:fld>
            <a:endParaRPr kumimoji="1" lang="zh-CN" altLang="en-US"/>
          </a:p>
        </p:txBody>
      </p:sp>
      <p:sp>
        <p:nvSpPr>
          <p:cNvPr id="5" name="Footer Placeholder 4"/>
          <p:cNvSpPr>
            <a:spLocks noGrp="1"/>
          </p:cNvSpPr>
          <p:nvPr>
            <p:ph type="ftr" sz="quarter" idx="11"/>
          </p:nvPr>
        </p:nvSpPr>
        <p:spPr/>
        <p:txBody>
          <a:bodyPr/>
          <a:lstStyle/>
          <a:p>
            <a:endParaRPr kumimoji="1" lang="zh-CN" altLang="en-US" dirty="0"/>
          </a:p>
        </p:txBody>
      </p:sp>
      <p:sp>
        <p:nvSpPr>
          <p:cNvPr id="6" name="Slide Number Placeholder 5"/>
          <p:cNvSpPr>
            <a:spLocks noGrp="1"/>
          </p:cNvSpPr>
          <p:nvPr>
            <p:ph type="sldNum" sz="quarter" idx="12"/>
          </p:nvPr>
        </p:nvSpPr>
        <p:spPr/>
        <p:txBody>
          <a:bodyPr/>
          <a:lstStyle/>
          <a:p>
            <a:fld id="{B9234CD5-592E-0F45-BF03-27D1BDC3D712}" type="slidenum">
              <a:rPr kumimoji="1" lang="zh-CN" altLang="en-US" smtClean="0"/>
              <a:t>‹#›</a:t>
            </a:fld>
            <a:endParaRPr kumimoji="1" lang="zh-CN" altLang="en-US" dirty="0"/>
          </a:p>
        </p:txBody>
      </p:sp>
      <p:sp>
        <p:nvSpPr>
          <p:cNvPr id="7" name="Title 1"/>
          <p:cNvSpPr>
            <a:spLocks noGrp="1"/>
          </p:cNvSpPr>
          <p:nvPr>
            <p:ph type="title"/>
          </p:nvPr>
        </p:nvSpPr>
        <p:spPr>
          <a:xfrm>
            <a:off x="628650" y="365126"/>
            <a:ext cx="7886700" cy="1325563"/>
          </a:xfrm>
        </p:spPr>
        <p:txBody>
          <a:bodyPr/>
          <a:lstStyle/>
          <a:p>
            <a:r>
              <a:rPr lang="zh-CN" altLang="en-US" dirty="0"/>
              <a:t>单击此处编辑母版标题样式</a:t>
            </a:r>
            <a:endParaRPr lang="en-US" dirty="0"/>
          </a:p>
        </p:txBody>
      </p:sp>
    </p:spTree>
    <p:extLst>
      <p:ext uri="{BB962C8B-B14F-4D97-AF65-F5344CB8AC3E}">
        <p14:creationId xmlns:p14="http://schemas.microsoft.com/office/powerpoint/2010/main" val="210164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a:xfrm>
            <a:off x="628650" y="1847851"/>
            <a:ext cx="7886700" cy="4351338"/>
          </a:xfrm>
        </p:spPr>
        <p:txBody>
          <a:bodyPr>
            <a:normAutofit/>
          </a:bodyPr>
          <a:lstStyle>
            <a:lvl1pPr>
              <a:defRPr sz="3200"/>
            </a:lvl1pPr>
          </a:lstStyle>
          <a:p>
            <a:pPr lvl="0"/>
            <a:r>
              <a:rPr lang="zh-CN" altLang="en-US" dirty="0"/>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9E96EAEF-47F6-3C44-96FF-2C1176D1B93D}" type="datetimeFigureOut">
              <a:rPr kumimoji="1" lang="zh-CN" altLang="en-US" smtClean="0"/>
              <a:t>2020/3/8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B9234CD5-592E-0F45-BF03-27D1BDC3D712}" type="slidenum">
              <a:rPr kumimoji="1" lang="zh-CN" altLang="en-US" smtClean="0"/>
              <a:t>‹#›</a:t>
            </a:fld>
            <a:endParaRPr kumimoji="1" lang="zh-CN" altLang="en-US"/>
          </a:p>
        </p:txBody>
      </p:sp>
    </p:spTree>
    <p:extLst>
      <p:ext uri="{BB962C8B-B14F-4D97-AF65-F5344CB8AC3E}">
        <p14:creationId xmlns:p14="http://schemas.microsoft.com/office/powerpoint/2010/main" val="33774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9E96EAEF-47F6-3C44-96FF-2C1176D1B93D}" type="datetimeFigureOut">
              <a:rPr kumimoji="1" lang="zh-CN" altLang="en-US" smtClean="0"/>
              <a:t>2020/3/8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B9234CD5-592E-0F45-BF03-27D1BDC3D712}" type="slidenum">
              <a:rPr kumimoji="1" lang="zh-CN" altLang="en-US" smtClean="0"/>
              <a:t>‹#›</a:t>
            </a:fld>
            <a:endParaRPr kumimoji="1" lang="zh-CN" altLang="en-US"/>
          </a:p>
        </p:txBody>
      </p:sp>
    </p:spTree>
    <p:extLst>
      <p:ext uri="{BB962C8B-B14F-4D97-AF65-F5344CB8AC3E}">
        <p14:creationId xmlns:p14="http://schemas.microsoft.com/office/powerpoint/2010/main" val="131957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
第二级
第三级
第四级
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9E96EAEF-47F6-3C44-96FF-2C1176D1B93D}" type="datetimeFigureOut">
              <a:rPr kumimoji="1" lang="zh-CN" altLang="en-US" smtClean="0"/>
              <a:t>2020/3/8</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B9234CD5-592E-0F45-BF03-27D1BDC3D712}" type="slidenum">
              <a:rPr kumimoji="1" lang="zh-CN" altLang="en-US" smtClean="0"/>
              <a:t>‹#›</a:t>
            </a:fld>
            <a:endParaRPr kumimoji="1" lang="zh-CN" altLang="en-US"/>
          </a:p>
        </p:txBody>
      </p:sp>
    </p:spTree>
    <p:extLst>
      <p:ext uri="{BB962C8B-B14F-4D97-AF65-F5344CB8AC3E}">
        <p14:creationId xmlns:p14="http://schemas.microsoft.com/office/powerpoint/2010/main" val="354615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
第二级
第三级
第四级
第五级</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
第二级
第三级
第四级
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
第二级
第三级
第四级
第五级</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
第二级
第三级
第四级
第五级</a:t>
            </a:r>
            <a:endParaRPr lang="en-US" dirty="0"/>
          </a:p>
        </p:txBody>
      </p:sp>
      <p:sp>
        <p:nvSpPr>
          <p:cNvPr id="7" name="Date Placeholder 6"/>
          <p:cNvSpPr>
            <a:spLocks noGrp="1"/>
          </p:cNvSpPr>
          <p:nvPr>
            <p:ph type="dt" sz="half" idx="10"/>
          </p:nvPr>
        </p:nvSpPr>
        <p:spPr/>
        <p:txBody>
          <a:bodyPr/>
          <a:lstStyle/>
          <a:p>
            <a:fld id="{9E96EAEF-47F6-3C44-96FF-2C1176D1B93D}" type="datetimeFigureOut">
              <a:rPr kumimoji="1" lang="zh-CN" altLang="en-US" smtClean="0"/>
              <a:t>2020/3/8</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B9234CD5-592E-0F45-BF03-27D1BDC3D712}" type="slidenum">
              <a:rPr kumimoji="1" lang="zh-CN" altLang="en-US" smtClean="0"/>
              <a:t>‹#›</a:t>
            </a:fld>
            <a:endParaRPr kumimoji="1" lang="zh-CN" altLang="en-US"/>
          </a:p>
        </p:txBody>
      </p:sp>
    </p:spTree>
    <p:extLst>
      <p:ext uri="{BB962C8B-B14F-4D97-AF65-F5344CB8AC3E}">
        <p14:creationId xmlns:p14="http://schemas.microsoft.com/office/powerpoint/2010/main" val="150372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239049" y="1847851"/>
            <a:ext cx="8665902" cy="4351338"/>
          </a:xfrm>
          <a:prstGeom prst="rect">
            <a:avLst/>
          </a:prstGeom>
        </p:spPr>
        <p:txBody>
          <a:bodyPr vert="horz" lIns="91440" tIns="45720" rIns="91440" bIns="45720" rtlCol="0">
            <a:normAutofit/>
          </a:bodyPr>
          <a:lstStyle/>
          <a:p>
            <a:pPr lvl="0"/>
            <a:r>
              <a:rPr lang="zh-CN" altLang="en-US" dirty="0"/>
              <a:t>编辑母版文本样式
第二级
第三级
第四级
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6EAEF-47F6-3C44-96FF-2C1176D1B93D}" type="datetimeFigureOut">
              <a:rPr kumimoji="1" lang="zh-CN" altLang="en-US" smtClean="0"/>
              <a:t>2020/3/8</a:t>
            </a:fld>
            <a:endParaRPr kumimoji="1"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34CD5-592E-0F45-BF03-27D1BDC3D712}" type="slidenum">
              <a:rPr kumimoji="1" lang="zh-CN" altLang="en-US" smtClean="0"/>
              <a:t>‹#›</a:t>
            </a:fld>
            <a:endParaRPr kumimoji="1" lang="zh-CN" altLang="en-US"/>
          </a:p>
        </p:txBody>
      </p:sp>
    </p:spTree>
    <p:extLst>
      <p:ext uri="{BB962C8B-B14F-4D97-AF65-F5344CB8AC3E}">
        <p14:creationId xmlns:p14="http://schemas.microsoft.com/office/powerpoint/2010/main" val="2725513517"/>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73" r:id="rId4"/>
    <p:sldLayoutId id="2147483662" r:id="rId5"/>
    <p:sldLayoutId id="2147483675"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package" Target="../embeddings/Microsoft_Visio___1.vsdx"/><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36A35B-BFF2-9842-AE3C-EB6FA8E4C720}"/>
              </a:ext>
            </a:extLst>
          </p:cNvPr>
          <p:cNvSpPr>
            <a:spLocks noGrp="1"/>
          </p:cNvSpPr>
          <p:nvPr>
            <p:ph type="ctrTitle"/>
          </p:nvPr>
        </p:nvSpPr>
        <p:spPr>
          <a:xfrm>
            <a:off x="0" y="1234519"/>
            <a:ext cx="9144000" cy="1966525"/>
          </a:xfrm>
        </p:spPr>
        <p:txBody>
          <a:bodyPr>
            <a:normAutofit fontScale="90000"/>
          </a:bodyPr>
          <a:lstStyle/>
          <a:p>
            <a:r>
              <a:rPr lang="en-US" dirty="0" err="1"/>
              <a:t>Boyi</a:t>
            </a:r>
            <a:r>
              <a:rPr lang="en-US" dirty="0"/>
              <a:t>: A Systematic Framework for Automatically Deciding the Right Execution Model of OpenCL Applications on FPGAs</a:t>
            </a:r>
            <a:endParaRPr kumimoji="1" lang="zh-CN" altLang="en-US" dirty="0"/>
          </a:p>
        </p:txBody>
      </p:sp>
      <p:sp>
        <p:nvSpPr>
          <p:cNvPr id="3" name="副标题 2">
            <a:extLst>
              <a:ext uri="{FF2B5EF4-FFF2-40B4-BE49-F238E27FC236}">
                <a16:creationId xmlns:a16="http://schemas.microsoft.com/office/drawing/2014/main" id="{A7AFD626-93EE-6841-8027-2CC442303705}"/>
              </a:ext>
            </a:extLst>
          </p:cNvPr>
          <p:cNvSpPr>
            <a:spLocks noGrp="1"/>
          </p:cNvSpPr>
          <p:nvPr>
            <p:ph type="subTitle" idx="1"/>
          </p:nvPr>
        </p:nvSpPr>
        <p:spPr>
          <a:xfrm>
            <a:off x="427512" y="3429000"/>
            <a:ext cx="8217724" cy="3098800"/>
          </a:xfrm>
        </p:spPr>
        <p:txBody>
          <a:bodyPr>
            <a:normAutofit lnSpcReduction="10000"/>
          </a:bodyPr>
          <a:lstStyle/>
          <a:p>
            <a:r>
              <a:rPr kumimoji="1" lang="en-US" altLang="zh-CN" sz="2000" dirty="0" err="1"/>
              <a:t>Jiantong</a:t>
            </a:r>
            <a:r>
              <a:rPr kumimoji="1" lang="zh-CN" altLang="en-US" sz="2000" dirty="0"/>
              <a:t> </a:t>
            </a:r>
            <a:r>
              <a:rPr kumimoji="1" lang="en-US" altLang="zh-CN" sz="2000" dirty="0"/>
              <a:t>Jiang (</a:t>
            </a:r>
            <a:r>
              <a:rPr kumimoji="1" lang="en-US" altLang="zh-CN" sz="2000" i="1" dirty="0"/>
              <a:t>Northeastern University, China</a:t>
            </a:r>
            <a:r>
              <a:rPr kumimoji="1" lang="en-US" altLang="zh-CN" sz="2000" dirty="0"/>
              <a:t>),</a:t>
            </a:r>
          </a:p>
          <a:p>
            <a:r>
              <a:rPr kumimoji="1" lang="en-US" altLang="zh-CN" sz="2000" dirty="0"/>
              <a:t>Zeke</a:t>
            </a:r>
            <a:r>
              <a:rPr kumimoji="1" lang="zh-CN" altLang="en-US" sz="2000" dirty="0"/>
              <a:t> </a:t>
            </a:r>
            <a:r>
              <a:rPr kumimoji="1" lang="en-US" altLang="zh-CN" sz="2000" dirty="0"/>
              <a:t>Wang (</a:t>
            </a:r>
            <a:r>
              <a:rPr kumimoji="1" lang="en-US" altLang="zh-CN" sz="2000" i="1" dirty="0"/>
              <a:t>Zhejiang University, China</a:t>
            </a:r>
            <a:r>
              <a:rPr kumimoji="1" lang="en-US" altLang="zh-CN" sz="2000" dirty="0"/>
              <a:t>),</a:t>
            </a:r>
            <a:r>
              <a:rPr lang="en" altLang="zh-CN" sz="2000" dirty="0"/>
              <a:t> </a:t>
            </a:r>
          </a:p>
          <a:p>
            <a:r>
              <a:rPr kumimoji="1" lang="en-US" altLang="zh-CN" sz="2000" dirty="0" err="1"/>
              <a:t>Xue</a:t>
            </a:r>
            <a:r>
              <a:rPr kumimoji="1" lang="zh-CN" altLang="en-US" sz="2000" dirty="0"/>
              <a:t> </a:t>
            </a:r>
            <a:r>
              <a:rPr kumimoji="1" lang="en-US" altLang="zh-CN" sz="2000" dirty="0"/>
              <a:t>Liu (</a:t>
            </a:r>
            <a:r>
              <a:rPr kumimoji="1" lang="en-US" altLang="zh-CN" sz="2000" i="1" dirty="0"/>
              <a:t>Northeastern University, China</a:t>
            </a:r>
            <a:r>
              <a:rPr kumimoji="1" lang="en-US" altLang="zh-CN" sz="2000" dirty="0"/>
              <a:t>),</a:t>
            </a:r>
          </a:p>
          <a:p>
            <a:r>
              <a:rPr lang="en" altLang="zh-CN" sz="2000" dirty="0"/>
              <a:t>Juan Gómez-Luna</a:t>
            </a:r>
            <a:r>
              <a:rPr lang="zh-CN" altLang="en-US" sz="2000" dirty="0"/>
              <a:t> </a:t>
            </a:r>
            <a:r>
              <a:rPr lang="en-US" altLang="zh-CN" sz="2000" dirty="0"/>
              <a:t>(</a:t>
            </a:r>
            <a:r>
              <a:rPr lang="en-US" altLang="zh-CN" sz="2000" i="1" dirty="0"/>
              <a:t>ETH</a:t>
            </a:r>
            <a:r>
              <a:rPr lang="zh-CN" altLang="en-US" sz="2000" i="1" dirty="0"/>
              <a:t> </a:t>
            </a:r>
            <a:r>
              <a:rPr lang="en" altLang="zh-CN" sz="2000" i="1" dirty="0"/>
              <a:t>Zürich, Switzerland</a:t>
            </a:r>
            <a:r>
              <a:rPr lang="en-US" altLang="zh-CN" sz="2000" dirty="0"/>
              <a:t>),</a:t>
            </a:r>
          </a:p>
          <a:p>
            <a:r>
              <a:rPr kumimoji="1" lang="en-US" altLang="zh-CN" sz="2000" dirty="0"/>
              <a:t>Nan</a:t>
            </a:r>
            <a:r>
              <a:rPr kumimoji="1" lang="zh-CN" altLang="en-US" sz="2000" dirty="0"/>
              <a:t> </a:t>
            </a:r>
            <a:r>
              <a:rPr kumimoji="1" lang="en-US" altLang="zh-CN" sz="2000" dirty="0"/>
              <a:t>Guan</a:t>
            </a:r>
            <a:r>
              <a:rPr kumimoji="1" lang="zh-CN" altLang="en-US" sz="2000" dirty="0"/>
              <a:t> </a:t>
            </a:r>
            <a:r>
              <a:rPr kumimoji="1" lang="en-US" altLang="zh-CN" sz="2000" dirty="0"/>
              <a:t>(</a:t>
            </a:r>
            <a:r>
              <a:rPr lang="en-US" sz="2000" i="1" dirty="0"/>
              <a:t>Hong Kong Polytechnic University</a:t>
            </a:r>
            <a:r>
              <a:rPr kumimoji="1" lang="en-US" altLang="zh-CN" sz="2000" dirty="0"/>
              <a:t>),</a:t>
            </a:r>
            <a:r>
              <a:rPr kumimoji="1" lang="zh-CN" altLang="en-US" sz="2000" dirty="0"/>
              <a:t> </a:t>
            </a:r>
            <a:endParaRPr kumimoji="1" lang="en-US" altLang="zh-CN" sz="2000" dirty="0"/>
          </a:p>
          <a:p>
            <a:r>
              <a:rPr kumimoji="1" lang="en-US" altLang="zh-CN" sz="2000" dirty="0" err="1"/>
              <a:t>Qingxu</a:t>
            </a:r>
            <a:r>
              <a:rPr kumimoji="1" lang="zh-CN" altLang="en-US" sz="2000" dirty="0"/>
              <a:t> </a:t>
            </a:r>
            <a:r>
              <a:rPr kumimoji="1" lang="en-US" altLang="zh-CN" sz="2000" dirty="0"/>
              <a:t>Deng</a:t>
            </a:r>
            <a:r>
              <a:rPr kumimoji="1" lang="zh-CN" altLang="en-US" sz="2000" dirty="0"/>
              <a:t> </a:t>
            </a:r>
            <a:r>
              <a:rPr kumimoji="1" lang="en-US" altLang="zh-CN" sz="2000" dirty="0"/>
              <a:t>(</a:t>
            </a:r>
            <a:r>
              <a:rPr kumimoji="1" lang="en-US" altLang="zh-CN" sz="2000" i="1" dirty="0"/>
              <a:t>Northeastern University, China</a:t>
            </a:r>
            <a:r>
              <a:rPr kumimoji="1" lang="en-US" altLang="zh-CN" sz="2000" dirty="0"/>
              <a:t>),</a:t>
            </a:r>
          </a:p>
          <a:p>
            <a:r>
              <a:rPr kumimoji="1" lang="en-US" altLang="zh-CN" sz="2000" dirty="0"/>
              <a:t>Wei</a:t>
            </a:r>
            <a:r>
              <a:rPr kumimoji="1" lang="zh-CN" altLang="en-US" sz="2000" dirty="0"/>
              <a:t> </a:t>
            </a:r>
            <a:r>
              <a:rPr kumimoji="1" lang="en-US" altLang="zh-CN" sz="2000" dirty="0"/>
              <a:t>Zhang</a:t>
            </a:r>
            <a:r>
              <a:rPr kumimoji="1" lang="zh-CN" altLang="en-US" sz="2000" dirty="0"/>
              <a:t> </a:t>
            </a:r>
            <a:r>
              <a:rPr kumimoji="1" lang="en-US" altLang="zh-CN" sz="2000" dirty="0"/>
              <a:t>(Hong Kong University of Science and Technology),</a:t>
            </a:r>
            <a:r>
              <a:rPr kumimoji="1" lang="zh-CN" altLang="en-US" sz="2000" dirty="0"/>
              <a:t> </a:t>
            </a:r>
            <a:endParaRPr kumimoji="1" lang="en-US" altLang="zh-CN" sz="2000" dirty="0"/>
          </a:p>
          <a:p>
            <a:r>
              <a:rPr kumimoji="1" lang="en-US" altLang="zh-CN" sz="2000" dirty="0" err="1"/>
              <a:t>Onur</a:t>
            </a:r>
            <a:r>
              <a:rPr kumimoji="1" lang="zh-CN" altLang="en-US" sz="2000" dirty="0"/>
              <a:t> </a:t>
            </a:r>
            <a:r>
              <a:rPr kumimoji="1" lang="en-US" altLang="zh-CN" sz="2000" dirty="0" err="1"/>
              <a:t>Mutlu</a:t>
            </a:r>
            <a:r>
              <a:rPr kumimoji="1" lang="zh-CN" altLang="en-US" sz="2000" dirty="0"/>
              <a:t> </a:t>
            </a:r>
            <a:r>
              <a:rPr kumimoji="1" lang="en-US" altLang="zh-CN" sz="2000" dirty="0"/>
              <a:t>(ETH</a:t>
            </a:r>
            <a:r>
              <a:rPr kumimoji="1" lang="zh-CN" altLang="en-US" sz="2000" dirty="0"/>
              <a:t> </a:t>
            </a:r>
            <a:r>
              <a:rPr lang="en" altLang="zh-CN" sz="2000" dirty="0"/>
              <a:t>Zürich</a:t>
            </a:r>
            <a:r>
              <a:rPr lang="en" altLang="zh-CN" sz="2000" i="1" dirty="0"/>
              <a:t> , Switzerland</a:t>
            </a:r>
            <a:r>
              <a:rPr kumimoji="1" lang="en-US" altLang="zh-CN" sz="2000" dirty="0"/>
              <a:t>)</a:t>
            </a:r>
            <a:endParaRPr kumimoji="1" lang="zh-CN" altLang="en-US" sz="2000" dirty="0"/>
          </a:p>
        </p:txBody>
      </p:sp>
    </p:spTree>
    <p:extLst>
      <p:ext uri="{BB962C8B-B14F-4D97-AF65-F5344CB8AC3E}">
        <p14:creationId xmlns:p14="http://schemas.microsoft.com/office/powerpoint/2010/main" val="152295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D13109DE-E1BE-8842-971F-00AF789CB81A}"/>
              </a:ext>
            </a:extLst>
          </p:cNvPr>
          <p:cNvSpPr>
            <a:spLocks noGrp="1"/>
          </p:cNvSpPr>
          <p:nvPr>
            <p:ph idx="1"/>
          </p:nvPr>
        </p:nvSpPr>
        <p:spPr>
          <a:xfrm>
            <a:off x="239048" y="1847850"/>
            <a:ext cx="8904951" cy="4645023"/>
          </a:xfrm>
        </p:spPr>
        <p:txBody>
          <a:bodyPr>
            <a:normAutofit/>
          </a:bodyPr>
          <a:lstStyle/>
          <a:p>
            <a:r>
              <a:rPr kumimoji="1" lang="en-US" altLang="zh-CN" sz="2800" dirty="0"/>
              <a:t>Two</a:t>
            </a:r>
            <a:r>
              <a:rPr kumimoji="1" lang="zh-CN" altLang="en-US" sz="2800" dirty="0"/>
              <a:t> </a:t>
            </a:r>
            <a:r>
              <a:rPr kumimoji="1" lang="en-US" altLang="zh-CN" sz="2800" dirty="0"/>
              <a:t>OpenCL features</a:t>
            </a:r>
            <a:r>
              <a:rPr kumimoji="1" lang="zh-CN" altLang="en-US" sz="2800" dirty="0"/>
              <a:t> </a:t>
            </a:r>
            <a:r>
              <a:rPr kumimoji="1" lang="en-US" altLang="zh-CN" sz="2800" dirty="0"/>
              <a:t>exponentially</a:t>
            </a:r>
            <a:r>
              <a:rPr kumimoji="1" lang="zh-CN" altLang="en-US" sz="2800" dirty="0"/>
              <a:t> </a:t>
            </a:r>
            <a:r>
              <a:rPr kumimoji="1" lang="en-US" altLang="zh-CN" sz="2800" dirty="0"/>
              <a:t>increase</a:t>
            </a:r>
            <a:r>
              <a:rPr kumimoji="1" lang="zh-CN" altLang="en-US" sz="2800" dirty="0"/>
              <a:t> </a:t>
            </a:r>
            <a:r>
              <a:rPr kumimoji="1" lang="en-US" altLang="zh-CN" sz="2800" dirty="0"/>
              <a:t>design</a:t>
            </a:r>
            <a:r>
              <a:rPr kumimoji="1" lang="zh-CN" altLang="en-US" sz="2800" dirty="0"/>
              <a:t> </a:t>
            </a:r>
            <a:r>
              <a:rPr kumimoji="1" lang="en-US" altLang="zh-CN" sz="2800" dirty="0"/>
              <a:t>space.</a:t>
            </a:r>
          </a:p>
          <a:p>
            <a:pPr lvl="1"/>
            <a:r>
              <a:rPr kumimoji="1" lang="en-US" altLang="zh-CN" dirty="0"/>
              <a:t>Enabled</a:t>
            </a:r>
            <a:r>
              <a:rPr kumimoji="1" lang="zh-CN" altLang="en-US" dirty="0"/>
              <a:t> </a:t>
            </a:r>
            <a:r>
              <a:rPr kumimoji="1" lang="en-US" altLang="zh-CN" dirty="0"/>
              <a:t>by</a:t>
            </a:r>
            <a:r>
              <a:rPr kumimoji="1" lang="zh-CN" altLang="en-US" dirty="0"/>
              <a:t> </a:t>
            </a:r>
            <a:r>
              <a:rPr kumimoji="1" lang="en-US" altLang="zh-CN" dirty="0"/>
              <a:t>two</a:t>
            </a:r>
            <a:r>
              <a:rPr kumimoji="1" lang="zh-CN" altLang="en-US" dirty="0"/>
              <a:t> </a:t>
            </a:r>
            <a:r>
              <a:rPr kumimoji="1" lang="en-US" altLang="zh-CN" dirty="0"/>
              <a:t>features,</a:t>
            </a:r>
            <a:r>
              <a:rPr kumimoji="1" lang="zh-CN" altLang="en-US" dirty="0"/>
              <a:t> </a:t>
            </a:r>
            <a:r>
              <a:rPr kumimoji="1" lang="en-US" altLang="zh-CN" dirty="0"/>
              <a:t>we</a:t>
            </a:r>
            <a:r>
              <a:rPr kumimoji="1" lang="zh-CN" altLang="en-US" dirty="0"/>
              <a:t> </a:t>
            </a:r>
            <a:r>
              <a:rPr kumimoji="1" lang="en-US" altLang="zh-CN" dirty="0"/>
              <a:t>have</a:t>
            </a:r>
            <a:r>
              <a:rPr kumimoji="1" lang="zh-CN" altLang="en-US" dirty="0"/>
              <a:t> </a:t>
            </a:r>
            <a:r>
              <a:rPr kumimoji="1" lang="en-US" altLang="zh-CN" dirty="0"/>
              <a:t>four</a:t>
            </a:r>
            <a:r>
              <a:rPr kumimoji="1" lang="zh-CN" altLang="en-US" dirty="0"/>
              <a:t> </a:t>
            </a:r>
            <a:r>
              <a:rPr kumimoji="1" lang="en-US" altLang="zh-CN" dirty="0"/>
              <a:t>OpenCL</a:t>
            </a:r>
            <a:r>
              <a:rPr kumimoji="1" lang="zh-CN" altLang="en-US" dirty="0"/>
              <a:t> </a:t>
            </a:r>
            <a:r>
              <a:rPr kumimoji="1" lang="en-US" altLang="zh-CN" dirty="0"/>
              <a:t>execution</a:t>
            </a:r>
            <a:r>
              <a:rPr kumimoji="1" lang="zh-CN" altLang="en-US" dirty="0"/>
              <a:t> </a:t>
            </a:r>
            <a:r>
              <a:rPr kumimoji="1" lang="en-US" altLang="zh-CN" dirty="0"/>
              <a:t>models:</a:t>
            </a:r>
          </a:p>
          <a:p>
            <a:pPr lvl="1"/>
            <a:endParaRPr kumimoji="1" lang="en-US" altLang="zh-CN" dirty="0"/>
          </a:p>
          <a:p>
            <a:pPr lvl="1"/>
            <a:r>
              <a:rPr kumimoji="1" lang="en-US" altLang="zh-CN" dirty="0"/>
              <a:t>For</a:t>
            </a:r>
            <a:r>
              <a:rPr kumimoji="1" lang="zh-CN" altLang="en-US" dirty="0"/>
              <a:t> </a:t>
            </a:r>
            <a:r>
              <a:rPr kumimoji="1" lang="en-US" altLang="zh-CN" dirty="0"/>
              <a:t>each</a:t>
            </a:r>
            <a:r>
              <a:rPr kumimoji="1" lang="zh-CN" altLang="en-US" dirty="0"/>
              <a:t> </a:t>
            </a:r>
            <a:r>
              <a:rPr kumimoji="1" lang="en-US" altLang="zh-CN" dirty="0"/>
              <a:t>execution</a:t>
            </a:r>
            <a:r>
              <a:rPr kumimoji="1" lang="zh-CN" altLang="en-US" dirty="0"/>
              <a:t> </a:t>
            </a:r>
            <a:r>
              <a:rPr kumimoji="1" lang="en-US" altLang="zh-CN" dirty="0"/>
              <a:t>model,</a:t>
            </a:r>
            <a:r>
              <a:rPr kumimoji="1" lang="zh-CN" altLang="en-US" dirty="0"/>
              <a:t> </a:t>
            </a:r>
            <a:r>
              <a:rPr kumimoji="1" lang="en-US" altLang="zh-CN" dirty="0"/>
              <a:t>we</a:t>
            </a:r>
            <a:r>
              <a:rPr kumimoji="1" lang="zh-CN" altLang="en-US" dirty="0"/>
              <a:t> </a:t>
            </a:r>
            <a:r>
              <a:rPr kumimoji="1" lang="en-US" altLang="zh-CN" dirty="0"/>
              <a:t>have</a:t>
            </a:r>
            <a:r>
              <a:rPr kumimoji="1" lang="zh-CN" altLang="en-US" dirty="0"/>
              <a:t> </a:t>
            </a:r>
            <a:r>
              <a:rPr kumimoji="1" lang="en-US" altLang="zh-CN" dirty="0"/>
              <a:t>at</a:t>
            </a:r>
            <a:r>
              <a:rPr kumimoji="1" lang="zh-CN" altLang="en-US" dirty="0"/>
              <a:t> </a:t>
            </a:r>
            <a:r>
              <a:rPr kumimoji="1" lang="en-US" altLang="zh-CN" dirty="0"/>
              <a:t>least</a:t>
            </a:r>
            <a:r>
              <a:rPr kumimoji="1" lang="zh-CN" altLang="en-US" dirty="0"/>
              <a:t> </a:t>
            </a:r>
            <a:r>
              <a:rPr kumimoji="1" lang="en-US" altLang="zh-CN" dirty="0"/>
              <a:t>six</a:t>
            </a:r>
            <a:r>
              <a:rPr kumimoji="1" lang="zh-CN" altLang="en-US" dirty="0"/>
              <a:t> </a:t>
            </a:r>
            <a:r>
              <a:rPr kumimoji="1" lang="en-US" altLang="zh-CN" dirty="0"/>
              <a:t>optimization</a:t>
            </a:r>
            <a:r>
              <a:rPr kumimoji="1" lang="zh-CN" altLang="en-US" dirty="0"/>
              <a:t> </a:t>
            </a:r>
            <a:r>
              <a:rPr kumimoji="1" lang="en-US" altLang="zh-CN" dirty="0"/>
              <a:t>methods:</a:t>
            </a:r>
          </a:p>
          <a:p>
            <a:pPr lvl="1"/>
            <a:endParaRPr kumimoji="1" lang="en-US" altLang="zh-CN" dirty="0"/>
          </a:p>
          <a:p>
            <a:pPr lvl="1"/>
            <a:r>
              <a:rPr kumimoji="1" lang="en-US" altLang="zh-CN" dirty="0"/>
              <a:t>For</a:t>
            </a:r>
            <a:r>
              <a:rPr kumimoji="1" lang="zh-CN" altLang="en-US" dirty="0"/>
              <a:t> </a:t>
            </a:r>
            <a:r>
              <a:rPr kumimoji="1" lang="en-US" altLang="zh-CN" dirty="0"/>
              <a:t>each</a:t>
            </a:r>
            <a:r>
              <a:rPr kumimoji="1" lang="zh-CN" altLang="en-US" dirty="0"/>
              <a:t> </a:t>
            </a:r>
            <a:r>
              <a:rPr kumimoji="1" lang="en-US" altLang="zh-CN" dirty="0"/>
              <a:t>optimization</a:t>
            </a:r>
            <a:r>
              <a:rPr kumimoji="1" lang="zh-CN" altLang="en-US" dirty="0"/>
              <a:t> </a:t>
            </a:r>
            <a:r>
              <a:rPr kumimoji="1" lang="en-US" altLang="zh-CN" dirty="0"/>
              <a:t>method,</a:t>
            </a:r>
            <a:r>
              <a:rPr kumimoji="1" lang="zh-CN" altLang="en-US" dirty="0"/>
              <a:t> </a:t>
            </a:r>
            <a:r>
              <a:rPr kumimoji="1" lang="en-US" altLang="zh-CN" dirty="0"/>
              <a:t>we</a:t>
            </a:r>
            <a:r>
              <a:rPr kumimoji="1" lang="zh-CN" altLang="en-US" dirty="0"/>
              <a:t> </a:t>
            </a:r>
            <a:r>
              <a:rPr kumimoji="1" lang="en-US" altLang="zh-CN" dirty="0"/>
              <a:t>have</a:t>
            </a:r>
            <a:r>
              <a:rPr kumimoji="1" lang="zh-CN" altLang="en-US" dirty="0"/>
              <a:t> </a:t>
            </a:r>
            <a:r>
              <a:rPr kumimoji="1" lang="en-US" altLang="zh-CN" dirty="0"/>
              <a:t>different</a:t>
            </a:r>
            <a:r>
              <a:rPr kumimoji="1" lang="zh-CN" altLang="en-US" dirty="0"/>
              <a:t> </a:t>
            </a:r>
            <a:r>
              <a:rPr kumimoji="1" lang="en-US" altLang="zh-CN" dirty="0"/>
              <a:t>pragmas.</a:t>
            </a:r>
          </a:p>
        </p:txBody>
      </p:sp>
      <p:sp>
        <p:nvSpPr>
          <p:cNvPr id="3" name="标题 2">
            <a:extLst>
              <a:ext uri="{FF2B5EF4-FFF2-40B4-BE49-F238E27FC236}">
                <a16:creationId xmlns:a16="http://schemas.microsoft.com/office/drawing/2014/main" id="{94EC8BAA-0C4B-244C-BC6E-D6EA63AE1B55}"/>
              </a:ext>
            </a:extLst>
          </p:cNvPr>
          <p:cNvSpPr>
            <a:spLocks noGrp="1"/>
          </p:cNvSpPr>
          <p:nvPr>
            <p:ph type="title"/>
          </p:nvPr>
        </p:nvSpPr>
        <p:spPr/>
        <p:txBody>
          <a:bodyPr/>
          <a:lstStyle/>
          <a:p>
            <a:r>
              <a:rPr kumimoji="1" lang="en-US" altLang="zh-CN" dirty="0"/>
              <a:t>Challenges</a:t>
            </a:r>
            <a:endParaRPr kumimoji="1" lang="zh-CN" altLang="en-US" dirty="0"/>
          </a:p>
        </p:txBody>
      </p:sp>
      <p:grpSp>
        <p:nvGrpSpPr>
          <p:cNvPr id="17" name="组合 16">
            <a:extLst>
              <a:ext uri="{FF2B5EF4-FFF2-40B4-BE49-F238E27FC236}">
                <a16:creationId xmlns:a16="http://schemas.microsoft.com/office/drawing/2014/main" id="{7AEC8945-656E-2F4A-AB41-BD0E4191DAA9}"/>
              </a:ext>
            </a:extLst>
          </p:cNvPr>
          <p:cNvGrpSpPr/>
          <p:nvPr/>
        </p:nvGrpSpPr>
        <p:grpSpPr>
          <a:xfrm>
            <a:off x="2185593" y="2761584"/>
            <a:ext cx="6213073" cy="370038"/>
            <a:chOff x="2302277" y="3428247"/>
            <a:chExt cx="6213073" cy="370038"/>
          </a:xfrm>
        </p:grpSpPr>
        <p:sp>
          <p:nvSpPr>
            <p:cNvPr id="5" name="Content Placeholder 2">
              <a:extLst>
                <a:ext uri="{FF2B5EF4-FFF2-40B4-BE49-F238E27FC236}">
                  <a16:creationId xmlns:a16="http://schemas.microsoft.com/office/drawing/2014/main" id="{796D12F6-1ADB-6E4F-A06B-BCBA77F21121}"/>
                </a:ext>
              </a:extLst>
            </p:cNvPr>
            <p:cNvSpPr txBox="1">
              <a:spLocks/>
            </p:cNvSpPr>
            <p:nvPr/>
          </p:nvSpPr>
          <p:spPr>
            <a:xfrm>
              <a:off x="2302277" y="3428247"/>
              <a:ext cx="1212830" cy="370038"/>
            </a:xfrm>
            <a:prstGeom prst="rect">
              <a:avLst/>
            </a:prstGeom>
            <a:solidFill>
              <a:schemeClr val="accent2"/>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err="1">
                  <a:solidFill>
                    <a:schemeClr val="bg1"/>
                  </a:solidFill>
                  <a:latin typeface="Baskerville Old Face" panose="02020602080505020303" pitchFamily="18" charset="0"/>
                </a:rPr>
                <a:t>NDRange</a:t>
              </a:r>
              <a:endParaRPr lang="en-US" sz="2000" dirty="0">
                <a:solidFill>
                  <a:schemeClr val="bg1"/>
                </a:solidFill>
                <a:latin typeface="Baskerville Old Face" panose="02020602080505020303" pitchFamily="18" charset="0"/>
              </a:endParaRPr>
            </a:p>
          </p:txBody>
        </p:sp>
        <p:sp>
          <p:nvSpPr>
            <p:cNvPr id="6" name="Content Placeholder 2">
              <a:extLst>
                <a:ext uri="{FF2B5EF4-FFF2-40B4-BE49-F238E27FC236}">
                  <a16:creationId xmlns:a16="http://schemas.microsoft.com/office/drawing/2014/main" id="{9D6FD97E-D55E-E148-B2E1-D01F239FE661}"/>
                </a:ext>
              </a:extLst>
            </p:cNvPr>
            <p:cNvSpPr txBox="1">
              <a:spLocks/>
            </p:cNvSpPr>
            <p:nvPr/>
          </p:nvSpPr>
          <p:spPr>
            <a:xfrm>
              <a:off x="3645917" y="3428247"/>
              <a:ext cx="686492" cy="370038"/>
            </a:xfrm>
            <a:prstGeom prst="rect">
              <a:avLst/>
            </a:prstGeom>
            <a:solidFill>
              <a:schemeClr val="accent4"/>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bg1"/>
                  </a:solidFill>
                  <a:latin typeface="Baskerville Old Face" panose="02020602080505020303" pitchFamily="18" charset="0"/>
                </a:rPr>
                <a:t>SWI</a:t>
              </a:r>
            </a:p>
          </p:txBody>
        </p:sp>
        <p:sp>
          <p:nvSpPr>
            <p:cNvPr id="7" name="Content Placeholder 2">
              <a:extLst>
                <a:ext uri="{FF2B5EF4-FFF2-40B4-BE49-F238E27FC236}">
                  <a16:creationId xmlns:a16="http://schemas.microsoft.com/office/drawing/2014/main" id="{33028E5D-10A7-5E4D-9BEE-351A7AE9D46B}"/>
                </a:ext>
              </a:extLst>
            </p:cNvPr>
            <p:cNvSpPr txBox="1">
              <a:spLocks/>
            </p:cNvSpPr>
            <p:nvPr/>
          </p:nvSpPr>
          <p:spPr>
            <a:xfrm>
              <a:off x="4463219" y="3428247"/>
              <a:ext cx="2192414" cy="370038"/>
            </a:xfrm>
            <a:prstGeom prst="rect">
              <a:avLst/>
            </a:prstGeom>
            <a:solidFill>
              <a:schemeClr val="accent5"/>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err="1">
                  <a:solidFill>
                    <a:schemeClr val="bg1"/>
                  </a:solidFill>
                  <a:latin typeface="Baskerville Old Face" panose="02020602080505020303" pitchFamily="18" charset="0"/>
                </a:rPr>
                <a:t>NDRange+Channel</a:t>
              </a:r>
              <a:endParaRPr lang="en-US" sz="2000" dirty="0">
                <a:solidFill>
                  <a:schemeClr val="bg1"/>
                </a:solidFill>
                <a:latin typeface="Baskerville Old Face" panose="02020602080505020303" pitchFamily="18" charset="0"/>
              </a:endParaRPr>
            </a:p>
          </p:txBody>
        </p:sp>
        <p:sp>
          <p:nvSpPr>
            <p:cNvPr id="8" name="Content Placeholder 2">
              <a:extLst>
                <a:ext uri="{FF2B5EF4-FFF2-40B4-BE49-F238E27FC236}">
                  <a16:creationId xmlns:a16="http://schemas.microsoft.com/office/drawing/2014/main" id="{373A7A78-CC3B-C543-BB0F-1B8407B5D7D7}"/>
                </a:ext>
              </a:extLst>
            </p:cNvPr>
            <p:cNvSpPr txBox="1">
              <a:spLocks/>
            </p:cNvSpPr>
            <p:nvPr/>
          </p:nvSpPr>
          <p:spPr>
            <a:xfrm>
              <a:off x="6786443" y="3428247"/>
              <a:ext cx="1728907" cy="370038"/>
            </a:xfrm>
            <a:prstGeom prst="rect">
              <a:avLst/>
            </a:prstGeom>
            <a:solidFill>
              <a:schemeClr val="accent6"/>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err="1">
                  <a:solidFill>
                    <a:schemeClr val="bg1"/>
                  </a:solidFill>
                  <a:latin typeface="Baskerville Old Face" panose="02020602080505020303" pitchFamily="18" charset="0"/>
                </a:rPr>
                <a:t>SWI+Channel</a:t>
              </a:r>
              <a:endParaRPr lang="en-US" sz="2000" dirty="0">
                <a:solidFill>
                  <a:schemeClr val="bg1"/>
                </a:solidFill>
                <a:latin typeface="Baskerville Old Face" panose="02020602080505020303" pitchFamily="18" charset="0"/>
              </a:endParaRPr>
            </a:p>
          </p:txBody>
        </p:sp>
      </p:grpSp>
      <p:grpSp>
        <p:nvGrpSpPr>
          <p:cNvPr id="18" name="组合 17">
            <a:extLst>
              <a:ext uri="{FF2B5EF4-FFF2-40B4-BE49-F238E27FC236}">
                <a16:creationId xmlns:a16="http://schemas.microsoft.com/office/drawing/2014/main" id="{FAEC4393-2167-C24D-B998-1222D8FA8BAB}"/>
              </a:ext>
            </a:extLst>
          </p:cNvPr>
          <p:cNvGrpSpPr/>
          <p:nvPr/>
        </p:nvGrpSpPr>
        <p:grpSpPr>
          <a:xfrm>
            <a:off x="2185593" y="3793666"/>
            <a:ext cx="6139954" cy="376695"/>
            <a:chOff x="2369846" y="4567043"/>
            <a:chExt cx="6139954" cy="376695"/>
          </a:xfrm>
        </p:grpSpPr>
        <p:sp>
          <p:nvSpPr>
            <p:cNvPr id="10" name="Content Placeholder 2">
              <a:extLst>
                <a:ext uri="{FF2B5EF4-FFF2-40B4-BE49-F238E27FC236}">
                  <a16:creationId xmlns:a16="http://schemas.microsoft.com/office/drawing/2014/main" id="{F1F9E89D-A890-AA49-B2AD-D64A8BB7C353}"/>
                </a:ext>
              </a:extLst>
            </p:cNvPr>
            <p:cNvSpPr txBox="1">
              <a:spLocks/>
            </p:cNvSpPr>
            <p:nvPr/>
          </p:nvSpPr>
          <p:spPr>
            <a:xfrm>
              <a:off x="2369846" y="4571612"/>
              <a:ext cx="858904" cy="370038"/>
            </a:xfrm>
            <a:prstGeom prst="rect">
              <a:avLst/>
            </a:prstGeom>
            <a:solidFill>
              <a:schemeClr val="accent2"/>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000" dirty="0">
                  <a:solidFill>
                    <a:schemeClr val="bg1"/>
                  </a:solidFill>
                  <a:latin typeface="Baskerville Old Face" panose="02020602080505020303" pitchFamily="18" charset="0"/>
                </a:rPr>
                <a:t>SM</a:t>
              </a:r>
              <a:endParaRPr lang="en-US" sz="2000" dirty="0">
                <a:solidFill>
                  <a:schemeClr val="bg1"/>
                </a:solidFill>
                <a:latin typeface="Baskerville Old Face" panose="02020602080505020303" pitchFamily="18" charset="0"/>
              </a:endParaRPr>
            </a:p>
          </p:txBody>
        </p:sp>
        <p:sp>
          <p:nvSpPr>
            <p:cNvPr id="11" name="Content Placeholder 2">
              <a:extLst>
                <a:ext uri="{FF2B5EF4-FFF2-40B4-BE49-F238E27FC236}">
                  <a16:creationId xmlns:a16="http://schemas.microsoft.com/office/drawing/2014/main" id="{7F1E3515-3257-AF4E-9864-7099049927B2}"/>
                </a:ext>
              </a:extLst>
            </p:cNvPr>
            <p:cNvSpPr txBox="1">
              <a:spLocks/>
            </p:cNvSpPr>
            <p:nvPr/>
          </p:nvSpPr>
          <p:spPr>
            <a:xfrm>
              <a:off x="3420041" y="4567043"/>
              <a:ext cx="858904" cy="370038"/>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000" dirty="0">
                  <a:solidFill>
                    <a:schemeClr val="bg1"/>
                  </a:solidFill>
                  <a:latin typeface="Baskerville Old Face" panose="02020602080505020303" pitchFamily="18" charset="0"/>
                </a:rPr>
                <a:t>MC</a:t>
              </a:r>
              <a:endParaRPr lang="en-US" sz="2000" dirty="0">
                <a:solidFill>
                  <a:schemeClr val="bg1"/>
                </a:solidFill>
                <a:latin typeface="Baskerville Old Face" panose="02020602080505020303" pitchFamily="18" charset="0"/>
              </a:endParaRPr>
            </a:p>
          </p:txBody>
        </p:sp>
        <p:sp>
          <p:nvSpPr>
            <p:cNvPr id="12" name="Content Placeholder 2">
              <a:extLst>
                <a:ext uri="{FF2B5EF4-FFF2-40B4-BE49-F238E27FC236}">
                  <a16:creationId xmlns:a16="http://schemas.microsoft.com/office/drawing/2014/main" id="{E47E4053-153D-3645-9E56-874A75B7DB90}"/>
                </a:ext>
              </a:extLst>
            </p:cNvPr>
            <p:cNvSpPr txBox="1">
              <a:spLocks/>
            </p:cNvSpPr>
            <p:nvPr/>
          </p:nvSpPr>
          <p:spPr>
            <a:xfrm>
              <a:off x="4470236" y="4573700"/>
              <a:ext cx="858904" cy="370038"/>
            </a:xfrm>
            <a:prstGeom prst="rect">
              <a:avLst/>
            </a:prstGeom>
            <a:solidFill>
              <a:schemeClr val="accent5"/>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000" dirty="0">
                  <a:solidFill>
                    <a:schemeClr val="bg1"/>
                  </a:solidFill>
                  <a:latin typeface="Baskerville Old Face" panose="02020602080505020303" pitchFamily="18" charset="0"/>
                </a:rPr>
                <a:t>PM</a:t>
              </a:r>
              <a:endParaRPr lang="en-US" sz="2000" dirty="0">
                <a:solidFill>
                  <a:schemeClr val="bg1"/>
                </a:solidFill>
                <a:latin typeface="Baskerville Old Face" panose="02020602080505020303" pitchFamily="18" charset="0"/>
              </a:endParaRPr>
            </a:p>
          </p:txBody>
        </p:sp>
        <p:sp>
          <p:nvSpPr>
            <p:cNvPr id="14" name="Content Placeholder 2">
              <a:extLst>
                <a:ext uri="{FF2B5EF4-FFF2-40B4-BE49-F238E27FC236}">
                  <a16:creationId xmlns:a16="http://schemas.microsoft.com/office/drawing/2014/main" id="{1A2049E3-1965-C24C-88EE-E0666E296253}"/>
                </a:ext>
              </a:extLst>
            </p:cNvPr>
            <p:cNvSpPr txBox="1">
              <a:spLocks/>
            </p:cNvSpPr>
            <p:nvPr/>
          </p:nvSpPr>
          <p:spPr>
            <a:xfrm>
              <a:off x="5520431" y="4567043"/>
              <a:ext cx="858904" cy="370038"/>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000" dirty="0">
                  <a:solidFill>
                    <a:schemeClr val="bg1"/>
                  </a:solidFill>
                  <a:latin typeface="Baskerville Old Face" panose="02020602080505020303" pitchFamily="18" charset="0"/>
                </a:rPr>
                <a:t>UL</a:t>
              </a:r>
              <a:endParaRPr lang="en-US" sz="2000" dirty="0">
                <a:solidFill>
                  <a:schemeClr val="bg1"/>
                </a:solidFill>
                <a:latin typeface="Baskerville Old Face" panose="02020602080505020303" pitchFamily="18" charset="0"/>
              </a:endParaRPr>
            </a:p>
          </p:txBody>
        </p:sp>
        <p:sp>
          <p:nvSpPr>
            <p:cNvPr id="15" name="Content Placeholder 2">
              <a:extLst>
                <a:ext uri="{FF2B5EF4-FFF2-40B4-BE49-F238E27FC236}">
                  <a16:creationId xmlns:a16="http://schemas.microsoft.com/office/drawing/2014/main" id="{5BCA93B0-8E72-EC40-85A4-2857A39A07B7}"/>
                </a:ext>
              </a:extLst>
            </p:cNvPr>
            <p:cNvSpPr txBox="1">
              <a:spLocks/>
            </p:cNvSpPr>
            <p:nvPr/>
          </p:nvSpPr>
          <p:spPr>
            <a:xfrm>
              <a:off x="6570673" y="4567043"/>
              <a:ext cx="858904" cy="370038"/>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000" dirty="0">
                  <a:solidFill>
                    <a:schemeClr val="bg1"/>
                  </a:solidFill>
                  <a:latin typeface="Baskerville Old Face" panose="02020602080505020303" pitchFamily="18" charset="0"/>
                </a:rPr>
                <a:t>SIMD</a:t>
              </a:r>
              <a:endParaRPr lang="en-US" sz="2000" dirty="0">
                <a:solidFill>
                  <a:schemeClr val="bg1"/>
                </a:solidFill>
                <a:latin typeface="Baskerville Old Face" panose="02020602080505020303" pitchFamily="18" charset="0"/>
              </a:endParaRPr>
            </a:p>
          </p:txBody>
        </p:sp>
        <p:sp>
          <p:nvSpPr>
            <p:cNvPr id="16" name="Content Placeholder 2">
              <a:extLst>
                <a:ext uri="{FF2B5EF4-FFF2-40B4-BE49-F238E27FC236}">
                  <a16:creationId xmlns:a16="http://schemas.microsoft.com/office/drawing/2014/main" id="{EBD57397-CBAF-924E-AA13-B4D1226603EF}"/>
                </a:ext>
              </a:extLst>
            </p:cNvPr>
            <p:cNvSpPr txBox="1">
              <a:spLocks/>
            </p:cNvSpPr>
            <p:nvPr/>
          </p:nvSpPr>
          <p:spPr>
            <a:xfrm>
              <a:off x="7650896" y="4567043"/>
              <a:ext cx="858904" cy="370038"/>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2000" dirty="0">
                  <a:solidFill>
                    <a:schemeClr val="bg1"/>
                  </a:solidFill>
                  <a:latin typeface="Baskerville Old Face" panose="02020602080505020303" pitchFamily="18" charset="0"/>
                </a:rPr>
                <a:t>CU</a:t>
              </a:r>
              <a:endParaRPr lang="en-US" sz="2000" dirty="0">
                <a:solidFill>
                  <a:schemeClr val="bg1"/>
                </a:solidFill>
                <a:latin typeface="Baskerville Old Face" panose="02020602080505020303" pitchFamily="18" charset="0"/>
              </a:endParaRPr>
            </a:p>
          </p:txBody>
        </p:sp>
      </p:grpSp>
      <p:sp>
        <p:nvSpPr>
          <p:cNvPr id="19" name="左中括号 18">
            <a:extLst>
              <a:ext uri="{FF2B5EF4-FFF2-40B4-BE49-F238E27FC236}">
                <a16:creationId xmlns:a16="http://schemas.microsoft.com/office/drawing/2014/main" id="{405AACB1-2104-244A-AE55-7EC0E9A700E3}"/>
              </a:ext>
            </a:extLst>
          </p:cNvPr>
          <p:cNvSpPr/>
          <p:nvPr/>
        </p:nvSpPr>
        <p:spPr>
          <a:xfrm>
            <a:off x="532765" y="2463801"/>
            <a:ext cx="212569" cy="1968500"/>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0" name="Content Placeholder 2">
            <a:extLst>
              <a:ext uri="{FF2B5EF4-FFF2-40B4-BE49-F238E27FC236}">
                <a16:creationId xmlns:a16="http://schemas.microsoft.com/office/drawing/2014/main" id="{5C2AE459-BEC1-B241-9538-B8467C4B3800}"/>
              </a:ext>
            </a:extLst>
          </p:cNvPr>
          <p:cNvSpPr txBox="1">
            <a:spLocks/>
          </p:cNvSpPr>
          <p:nvPr/>
        </p:nvSpPr>
        <p:spPr>
          <a:xfrm>
            <a:off x="304634" y="5380774"/>
            <a:ext cx="6745617" cy="48109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N" sz="2800" dirty="0">
                <a:solidFill>
                  <a:srgbClr val="FF0000"/>
                </a:solidFill>
                <a:latin typeface="Baskerville Old Face" panose="02020602080505020303" pitchFamily="18" charset="0"/>
              </a:rPr>
              <a:t>The</a:t>
            </a:r>
            <a:r>
              <a:rPr lang="en-US" sz="2800" dirty="0">
                <a:solidFill>
                  <a:srgbClr val="FF0000"/>
                </a:solidFill>
                <a:latin typeface="Baskerville Old Face" panose="02020602080505020303" pitchFamily="18" charset="0"/>
              </a:rPr>
              <a:t> compilation time is extremely long!</a:t>
            </a:r>
          </a:p>
        </p:txBody>
      </p:sp>
    </p:spTree>
    <p:extLst>
      <p:ext uri="{BB962C8B-B14F-4D97-AF65-F5344CB8AC3E}">
        <p14:creationId xmlns:p14="http://schemas.microsoft.com/office/powerpoint/2010/main" val="302550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nodeType="clickEffect">
                                  <p:stCondLst>
                                    <p:cond delay="0"/>
                                  </p:stCondLst>
                                  <p:childTnLst>
                                    <p:animClr clrSpc="rgb" dir="cw">
                                      <p:cBhvr override="childStyle">
                                        <p:cTn id="41" dur="2000" fill="hold"/>
                                        <p:tgtEl>
                                          <p:spTgt spid="2">
                                            <p:txEl>
                                              <p:pRg st="0" end="0"/>
                                            </p:txEl>
                                          </p:spTgt>
                                        </p:tgtEl>
                                        <p:attrNameLst>
                                          <p:attrName>style.color</p:attrName>
                                        </p:attrNameLst>
                                      </p:cBhvr>
                                      <p:to>
                                        <a:schemeClr val="accent2"/>
                                      </p:to>
                                    </p:animClr>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anim calcmode="lin" valueType="num">
                                      <p:cBhvr>
                                        <p:cTn id="47" dur="500" fill="hold"/>
                                        <p:tgtEl>
                                          <p:spTgt spid="20"/>
                                        </p:tgtEl>
                                        <p:attrNameLst>
                                          <p:attrName>ppt_x</p:attrName>
                                        </p:attrNameLst>
                                      </p:cBhvr>
                                      <p:tavLst>
                                        <p:tav tm="0">
                                          <p:val>
                                            <p:strVal val="#ppt_x"/>
                                          </p:val>
                                        </p:tav>
                                        <p:tav tm="100000">
                                          <p:val>
                                            <p:strVal val="#ppt_x"/>
                                          </p:val>
                                        </p:tav>
                                      </p:tavLst>
                                    </p:anim>
                                    <p:anim calcmode="lin" valueType="num">
                                      <p:cBhvr>
                                        <p:cTn id="4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3BF77541-64A2-5E42-9F5D-E45B7295051F}"/>
              </a:ext>
            </a:extLst>
          </p:cNvPr>
          <p:cNvPicPr>
            <a:picLocks noChangeAspect="1"/>
          </p:cNvPicPr>
          <p:nvPr/>
        </p:nvPicPr>
        <p:blipFill>
          <a:blip r:embed="rId3"/>
          <a:stretch>
            <a:fillRect/>
          </a:stretch>
        </p:blipFill>
        <p:spPr>
          <a:xfrm>
            <a:off x="1650998" y="3659189"/>
            <a:ext cx="5842000" cy="2540000"/>
          </a:xfrm>
          <a:prstGeom prst="rect">
            <a:avLst/>
          </a:prstGeom>
        </p:spPr>
      </p:pic>
      <p:sp>
        <p:nvSpPr>
          <p:cNvPr id="2" name="标题 1"/>
          <p:cNvSpPr>
            <a:spLocks noGrp="1"/>
          </p:cNvSpPr>
          <p:nvPr>
            <p:ph type="title"/>
          </p:nvPr>
        </p:nvSpPr>
        <p:spPr>
          <a:xfrm>
            <a:off x="519041" y="365126"/>
            <a:ext cx="8105917" cy="1325563"/>
          </a:xfrm>
        </p:spPr>
        <p:txBody>
          <a:bodyPr/>
          <a:lstStyle/>
          <a:p>
            <a:r>
              <a:rPr lang="en-US" dirty="0">
                <a:ea typeface="+mn-lt"/>
                <a:cs typeface="+mn-lt"/>
              </a:rPr>
              <a:t>Effect</a:t>
            </a:r>
            <a:r>
              <a:rPr lang="zh-CN" altLang="en-US" dirty="0">
                <a:ea typeface="+mn-lt"/>
                <a:cs typeface="+mn-lt"/>
              </a:rPr>
              <a:t> </a:t>
            </a:r>
            <a:r>
              <a:rPr lang="en-US" dirty="0">
                <a:ea typeface="+mn-lt"/>
                <a:cs typeface="+mn-lt"/>
              </a:rPr>
              <a:t>of</a:t>
            </a:r>
            <a:r>
              <a:rPr lang="zh-CN" altLang="en-US">
                <a:ea typeface="+mn-lt"/>
                <a:cs typeface="+mn-lt"/>
              </a:rPr>
              <a:t> Four </a:t>
            </a:r>
            <a:r>
              <a:rPr lang="en-US" dirty="0">
                <a:ea typeface="+mn-lt"/>
                <a:cs typeface="+mn-lt"/>
              </a:rPr>
              <a:t>Execution Models</a:t>
            </a:r>
          </a:p>
        </p:txBody>
      </p:sp>
      <p:sp>
        <p:nvSpPr>
          <p:cNvPr id="3" name="内容占位符 2"/>
          <p:cNvSpPr>
            <a:spLocks noGrp="1"/>
          </p:cNvSpPr>
          <p:nvPr>
            <p:ph idx="1"/>
          </p:nvPr>
        </p:nvSpPr>
        <p:spPr/>
        <p:txBody>
          <a:bodyPr>
            <a:normAutofit/>
          </a:bodyPr>
          <a:lstStyle/>
          <a:p>
            <a:r>
              <a:rPr lang="en-US" altLang="zh-CN" dirty="0"/>
              <a:t>Different</a:t>
            </a:r>
            <a:r>
              <a:rPr lang="zh-CN" altLang="en-US" dirty="0"/>
              <a:t> </a:t>
            </a:r>
            <a:r>
              <a:rPr lang="en-US" altLang="zh-CN" dirty="0"/>
              <a:t>execution</a:t>
            </a:r>
            <a:r>
              <a:rPr lang="zh-CN" altLang="en-US" dirty="0"/>
              <a:t> </a:t>
            </a:r>
            <a:r>
              <a:rPr lang="en-US" altLang="zh-CN" dirty="0"/>
              <a:t>models</a:t>
            </a:r>
            <a:r>
              <a:rPr lang="zh-CN" altLang="en-US" dirty="0"/>
              <a:t> </a:t>
            </a:r>
            <a:r>
              <a:rPr lang="en-US" altLang="zh-CN" dirty="0"/>
              <a:t>can</a:t>
            </a:r>
            <a:r>
              <a:rPr lang="zh-CN" altLang="en-US" dirty="0"/>
              <a:t> </a:t>
            </a:r>
            <a:r>
              <a:rPr lang="en-US" altLang="zh-CN" dirty="0"/>
              <a:t>significantly</a:t>
            </a:r>
            <a:r>
              <a:rPr lang="zh-CN" altLang="en-US" dirty="0"/>
              <a:t> </a:t>
            </a:r>
            <a:r>
              <a:rPr lang="en-US" altLang="zh-CN" dirty="0"/>
              <a:t>affect</a:t>
            </a:r>
            <a:r>
              <a:rPr lang="zh-CN" altLang="en-US" dirty="0"/>
              <a:t> </a:t>
            </a:r>
            <a:r>
              <a:rPr lang="en-US" altLang="zh-CN" dirty="0"/>
              <a:t>the</a:t>
            </a:r>
            <a:r>
              <a:rPr lang="zh-CN" altLang="en-US" dirty="0"/>
              <a:t> </a:t>
            </a:r>
            <a:r>
              <a:rPr lang="en-US" altLang="zh-CN" dirty="0"/>
              <a:t>performance.</a:t>
            </a:r>
          </a:p>
        </p:txBody>
      </p:sp>
      <p:grpSp>
        <p:nvGrpSpPr>
          <p:cNvPr id="10" name="组合 9">
            <a:extLst>
              <a:ext uri="{FF2B5EF4-FFF2-40B4-BE49-F238E27FC236}">
                <a16:creationId xmlns:a16="http://schemas.microsoft.com/office/drawing/2014/main" id="{F7A064D6-2166-684F-B139-83B1564E2710}"/>
              </a:ext>
            </a:extLst>
          </p:cNvPr>
          <p:cNvGrpSpPr/>
          <p:nvPr/>
        </p:nvGrpSpPr>
        <p:grpSpPr>
          <a:xfrm>
            <a:off x="949164" y="2846209"/>
            <a:ext cx="7245667" cy="425629"/>
            <a:chOff x="1066179" y="2878707"/>
            <a:chExt cx="7245667" cy="425629"/>
          </a:xfrm>
        </p:grpSpPr>
        <p:sp>
          <p:nvSpPr>
            <p:cNvPr id="19" name="Content Placeholder 2">
              <a:extLst>
                <a:ext uri="{FF2B5EF4-FFF2-40B4-BE49-F238E27FC236}">
                  <a16:creationId xmlns:a16="http://schemas.microsoft.com/office/drawing/2014/main" id="{6566C590-D62B-B54B-BAE7-0EBB86104B23}"/>
                </a:ext>
              </a:extLst>
            </p:cNvPr>
            <p:cNvSpPr txBox="1">
              <a:spLocks/>
            </p:cNvSpPr>
            <p:nvPr/>
          </p:nvSpPr>
          <p:spPr>
            <a:xfrm>
              <a:off x="1066179" y="2878707"/>
              <a:ext cx="1408291" cy="425629"/>
            </a:xfrm>
            <a:prstGeom prst="rect">
              <a:avLst/>
            </a:prstGeom>
            <a:solidFill>
              <a:schemeClr val="accent2"/>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err="1">
                  <a:solidFill>
                    <a:schemeClr val="bg1"/>
                  </a:solidFill>
                  <a:latin typeface="Baskerville Old Face" panose="02020602080505020303" pitchFamily="18" charset="0"/>
                </a:rPr>
                <a:t>NDRange</a:t>
              </a:r>
              <a:endParaRPr lang="en-US" sz="2400" dirty="0">
                <a:solidFill>
                  <a:schemeClr val="bg1"/>
                </a:solidFill>
                <a:latin typeface="Baskerville Old Face" panose="02020602080505020303" pitchFamily="18" charset="0"/>
              </a:endParaRPr>
            </a:p>
          </p:txBody>
        </p:sp>
        <p:sp>
          <p:nvSpPr>
            <p:cNvPr id="20" name="Content Placeholder 2">
              <a:extLst>
                <a:ext uri="{FF2B5EF4-FFF2-40B4-BE49-F238E27FC236}">
                  <a16:creationId xmlns:a16="http://schemas.microsoft.com/office/drawing/2014/main" id="{C307ABE9-4DCF-994D-B84C-A1C0D435E2E2}"/>
                </a:ext>
              </a:extLst>
            </p:cNvPr>
            <p:cNvSpPr txBox="1">
              <a:spLocks/>
            </p:cNvSpPr>
            <p:nvPr/>
          </p:nvSpPr>
          <p:spPr>
            <a:xfrm>
              <a:off x="2624298" y="2878707"/>
              <a:ext cx="777793" cy="425629"/>
            </a:xfrm>
            <a:prstGeom prst="rect">
              <a:avLst/>
            </a:prstGeom>
            <a:solidFill>
              <a:schemeClr val="accent4"/>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1"/>
                  </a:solidFill>
                  <a:latin typeface="Baskerville Old Face" panose="02020602080505020303" pitchFamily="18" charset="0"/>
                </a:rPr>
                <a:t>SWI</a:t>
              </a:r>
            </a:p>
          </p:txBody>
        </p:sp>
        <p:sp>
          <p:nvSpPr>
            <p:cNvPr id="21" name="Content Placeholder 2">
              <a:extLst>
                <a:ext uri="{FF2B5EF4-FFF2-40B4-BE49-F238E27FC236}">
                  <a16:creationId xmlns:a16="http://schemas.microsoft.com/office/drawing/2014/main" id="{D9A87335-2092-7541-8EE1-18D063443056}"/>
                </a:ext>
              </a:extLst>
            </p:cNvPr>
            <p:cNvSpPr txBox="1">
              <a:spLocks/>
            </p:cNvSpPr>
            <p:nvPr/>
          </p:nvSpPr>
          <p:spPr>
            <a:xfrm>
              <a:off x="3551919" y="2878707"/>
              <a:ext cx="2647626" cy="425629"/>
            </a:xfrm>
            <a:prstGeom prst="rect">
              <a:avLst/>
            </a:prstGeom>
            <a:solidFill>
              <a:schemeClr val="accent5"/>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err="1">
                  <a:solidFill>
                    <a:schemeClr val="bg1"/>
                  </a:solidFill>
                  <a:latin typeface="Baskerville Old Face" panose="02020602080505020303" pitchFamily="18" charset="0"/>
                </a:rPr>
                <a:t>NDRange+Channel</a:t>
              </a:r>
              <a:endParaRPr lang="en-US" sz="2400" dirty="0">
                <a:solidFill>
                  <a:schemeClr val="bg1"/>
                </a:solidFill>
                <a:latin typeface="Baskerville Old Face" panose="02020602080505020303" pitchFamily="18" charset="0"/>
              </a:endParaRPr>
            </a:p>
          </p:txBody>
        </p:sp>
        <p:sp>
          <p:nvSpPr>
            <p:cNvPr id="22" name="Content Placeholder 2">
              <a:extLst>
                <a:ext uri="{FF2B5EF4-FFF2-40B4-BE49-F238E27FC236}">
                  <a16:creationId xmlns:a16="http://schemas.microsoft.com/office/drawing/2014/main" id="{70DB9254-B6BC-0A4B-919E-890C1B61C047}"/>
                </a:ext>
              </a:extLst>
            </p:cNvPr>
            <p:cNvSpPr txBox="1">
              <a:spLocks/>
            </p:cNvSpPr>
            <p:nvPr/>
          </p:nvSpPr>
          <p:spPr>
            <a:xfrm>
              <a:off x="6349373" y="2878707"/>
              <a:ext cx="1962473" cy="425629"/>
            </a:xfrm>
            <a:prstGeom prst="rect">
              <a:avLst/>
            </a:prstGeom>
            <a:solidFill>
              <a:schemeClr val="accent6"/>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err="1">
                  <a:solidFill>
                    <a:schemeClr val="bg1"/>
                  </a:solidFill>
                  <a:latin typeface="Baskerville Old Face" panose="02020602080505020303" pitchFamily="18" charset="0"/>
                </a:rPr>
                <a:t>SWI+Channel</a:t>
              </a:r>
              <a:endParaRPr lang="en-US" sz="2400" dirty="0">
                <a:solidFill>
                  <a:schemeClr val="bg1"/>
                </a:solidFill>
                <a:latin typeface="Baskerville Old Face" panose="02020602080505020303" pitchFamily="18" charset="0"/>
              </a:endParaRPr>
            </a:p>
          </p:txBody>
        </p:sp>
      </p:grpSp>
      <p:sp>
        <p:nvSpPr>
          <p:cNvPr id="23" name="Content Placeholder 2">
            <a:extLst>
              <a:ext uri="{FF2B5EF4-FFF2-40B4-BE49-F238E27FC236}">
                <a16:creationId xmlns:a16="http://schemas.microsoft.com/office/drawing/2014/main" id="{16B55DBB-EDCF-5A48-A835-B1F19E9A58EB}"/>
              </a:ext>
            </a:extLst>
          </p:cNvPr>
          <p:cNvSpPr txBox="1">
            <a:spLocks/>
          </p:cNvSpPr>
          <p:nvPr/>
        </p:nvSpPr>
        <p:spPr>
          <a:xfrm>
            <a:off x="2175939" y="4927602"/>
            <a:ext cx="5165556" cy="425629"/>
          </a:xfrm>
          <a:prstGeom prst="rect">
            <a:avLst/>
          </a:prstGeom>
          <a:solidFill>
            <a:schemeClr val="accent4">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dirty="0">
                <a:solidFill>
                  <a:srgbClr val="FF0000"/>
                </a:solidFill>
                <a:latin typeface="Baskerville Old Face" panose="02020602080505020303" pitchFamily="18" charset="0"/>
              </a:rPr>
              <a:t>Execution</a:t>
            </a:r>
            <a:r>
              <a:rPr lang="zh-CN" altLang="en-US" sz="2400" dirty="0">
                <a:solidFill>
                  <a:srgbClr val="FF0000"/>
                </a:solidFill>
                <a:latin typeface="Baskerville Old Face" panose="02020602080505020303" pitchFamily="18" charset="0"/>
              </a:rPr>
              <a:t> </a:t>
            </a:r>
            <a:r>
              <a:rPr lang="en-US" altLang="zh-CN" sz="2400" dirty="0">
                <a:solidFill>
                  <a:srgbClr val="FF0000"/>
                </a:solidFill>
                <a:latin typeface="Baskerville Old Face" panose="02020602080505020303" pitchFamily="18" charset="0"/>
              </a:rPr>
              <a:t>model</a:t>
            </a:r>
            <a:r>
              <a:rPr lang="zh-CN" altLang="en-US" sz="2400" dirty="0">
                <a:solidFill>
                  <a:srgbClr val="FF0000"/>
                </a:solidFill>
                <a:latin typeface="Baskerville Old Face" panose="02020602080505020303" pitchFamily="18" charset="0"/>
              </a:rPr>
              <a:t> </a:t>
            </a:r>
            <a:r>
              <a:rPr lang="en-US" altLang="zh-CN" sz="2400" dirty="0">
                <a:solidFill>
                  <a:srgbClr val="FF0000"/>
                </a:solidFill>
                <a:latin typeface="Baskerville Old Face" panose="02020602080505020303" pitchFamily="18" charset="0"/>
              </a:rPr>
              <a:t>should</a:t>
            </a:r>
            <a:r>
              <a:rPr lang="zh-CN" altLang="en-US" sz="2400" dirty="0">
                <a:solidFill>
                  <a:srgbClr val="FF0000"/>
                </a:solidFill>
                <a:latin typeface="Baskerville Old Face" panose="02020602080505020303" pitchFamily="18" charset="0"/>
              </a:rPr>
              <a:t> </a:t>
            </a:r>
            <a:r>
              <a:rPr lang="en-US" altLang="zh-CN" sz="2400" dirty="0">
                <a:solidFill>
                  <a:srgbClr val="FF0000"/>
                </a:solidFill>
                <a:latin typeface="Baskerville Old Face" panose="02020602080505020303" pitchFamily="18" charset="0"/>
              </a:rPr>
              <a:t>be</a:t>
            </a:r>
            <a:r>
              <a:rPr lang="zh-CN" altLang="en-US" sz="2400" dirty="0">
                <a:solidFill>
                  <a:srgbClr val="FF0000"/>
                </a:solidFill>
                <a:latin typeface="Baskerville Old Face" panose="02020602080505020303" pitchFamily="18" charset="0"/>
              </a:rPr>
              <a:t> </a:t>
            </a:r>
            <a:r>
              <a:rPr lang="en-US" altLang="zh-CN" sz="2400" dirty="0">
                <a:solidFill>
                  <a:srgbClr val="FF0000"/>
                </a:solidFill>
                <a:latin typeface="Baskerville Old Face" panose="02020602080505020303" pitchFamily="18" charset="0"/>
              </a:rPr>
              <a:t>decided</a:t>
            </a:r>
            <a:r>
              <a:rPr lang="zh-CN" altLang="en-US" sz="2400" dirty="0">
                <a:solidFill>
                  <a:srgbClr val="FF0000"/>
                </a:solidFill>
                <a:latin typeface="Baskerville Old Face" panose="02020602080505020303" pitchFamily="18" charset="0"/>
              </a:rPr>
              <a:t> </a:t>
            </a:r>
            <a:r>
              <a:rPr lang="en-US" altLang="zh-CN" sz="2400" dirty="0">
                <a:solidFill>
                  <a:srgbClr val="FF0000"/>
                </a:solidFill>
                <a:latin typeface="Baskerville Old Face" panose="02020602080505020303" pitchFamily="18" charset="0"/>
              </a:rPr>
              <a:t>first.</a:t>
            </a:r>
            <a:endParaRPr lang="en-US" sz="2400" dirty="0">
              <a:solidFill>
                <a:srgbClr val="FF0000"/>
              </a:solidFill>
              <a:latin typeface="Baskerville Old Face" panose="02020602080505020303" pitchFamily="18" charset="0"/>
            </a:endParaRPr>
          </a:p>
        </p:txBody>
      </p:sp>
    </p:spTree>
    <p:extLst>
      <p:ext uri="{BB962C8B-B14F-4D97-AF65-F5344CB8AC3E}">
        <p14:creationId xmlns:p14="http://schemas.microsoft.com/office/powerpoint/2010/main" val="391035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29A35C-8CF6-0547-BFD5-F110AFACD01B}"/>
              </a:ext>
            </a:extLst>
          </p:cNvPr>
          <p:cNvSpPr/>
          <p:nvPr/>
        </p:nvSpPr>
        <p:spPr>
          <a:xfrm>
            <a:off x="0" y="0"/>
            <a:ext cx="914399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83EC7FFB-F4AF-2544-A1F7-898CE7FC4DE6}"/>
              </a:ext>
            </a:extLst>
          </p:cNvPr>
          <p:cNvSpPr txBox="1"/>
          <p:nvPr/>
        </p:nvSpPr>
        <p:spPr>
          <a:xfrm>
            <a:off x="777239" y="1086653"/>
            <a:ext cx="8140701" cy="2554545"/>
          </a:xfrm>
          <a:prstGeom prst="rect">
            <a:avLst/>
          </a:prstGeom>
          <a:noFill/>
        </p:spPr>
        <p:txBody>
          <a:bodyPr wrap="square" rtlCol="0">
            <a:spAutoFit/>
          </a:bodyPr>
          <a:lstStyle/>
          <a:p>
            <a:r>
              <a:rPr kumimoji="1" lang="en-US" altLang="zh-CN" sz="3200" dirty="0">
                <a:solidFill>
                  <a:schemeClr val="bg1"/>
                </a:solidFill>
              </a:rPr>
              <a:t>Can</a:t>
            </a:r>
            <a:r>
              <a:rPr kumimoji="1" lang="zh-CN" altLang="en-US" sz="3200" dirty="0">
                <a:solidFill>
                  <a:schemeClr val="bg1"/>
                </a:solidFill>
              </a:rPr>
              <a:t> </a:t>
            </a:r>
            <a:r>
              <a:rPr kumimoji="1" lang="en-US" altLang="zh-CN" sz="3200" dirty="0">
                <a:solidFill>
                  <a:schemeClr val="bg1"/>
                </a:solidFill>
              </a:rPr>
              <a:t>we</a:t>
            </a:r>
            <a:r>
              <a:rPr kumimoji="1" lang="zh-CN" altLang="en-US" sz="3200" dirty="0">
                <a:solidFill>
                  <a:schemeClr val="bg1"/>
                </a:solidFill>
              </a:rPr>
              <a:t> </a:t>
            </a:r>
            <a:r>
              <a:rPr kumimoji="1" lang="en-US" altLang="zh-CN" sz="3200" dirty="0">
                <a:solidFill>
                  <a:schemeClr val="bg1"/>
                </a:solidFill>
              </a:rPr>
              <a:t>explicitly</a:t>
            </a:r>
            <a:r>
              <a:rPr kumimoji="1" lang="zh-CN" altLang="en-US" sz="3200" dirty="0">
                <a:solidFill>
                  <a:schemeClr val="bg1"/>
                </a:solidFill>
              </a:rPr>
              <a:t> </a:t>
            </a:r>
            <a:r>
              <a:rPr kumimoji="1" lang="en-US" altLang="zh-CN" sz="3200" dirty="0">
                <a:solidFill>
                  <a:schemeClr val="bg1"/>
                </a:solidFill>
              </a:rPr>
              <a:t>determine</a:t>
            </a:r>
            <a:r>
              <a:rPr kumimoji="1" lang="zh-CN" altLang="en-US" sz="3200" dirty="0">
                <a:solidFill>
                  <a:schemeClr val="bg1"/>
                </a:solidFill>
              </a:rPr>
              <a:t> </a:t>
            </a:r>
            <a:r>
              <a:rPr kumimoji="1" lang="en-US" altLang="zh-CN" sz="3200" dirty="0">
                <a:solidFill>
                  <a:schemeClr val="accent5"/>
                </a:solidFill>
              </a:rPr>
              <a:t>the</a:t>
            </a:r>
            <a:r>
              <a:rPr kumimoji="1" lang="zh-CN" altLang="en-US" sz="3200" dirty="0">
                <a:solidFill>
                  <a:schemeClr val="accent5"/>
                </a:solidFill>
              </a:rPr>
              <a:t> </a:t>
            </a:r>
            <a:r>
              <a:rPr kumimoji="1" lang="en-US" altLang="zh-CN" sz="3200" dirty="0">
                <a:solidFill>
                  <a:schemeClr val="accent5"/>
                </a:solidFill>
              </a:rPr>
              <a:t>most</a:t>
            </a:r>
            <a:r>
              <a:rPr kumimoji="1" lang="zh-CN" altLang="en-US" sz="3200" dirty="0">
                <a:solidFill>
                  <a:schemeClr val="accent5"/>
                </a:solidFill>
              </a:rPr>
              <a:t> </a:t>
            </a:r>
            <a:r>
              <a:rPr kumimoji="1" lang="en-US" altLang="zh-CN" sz="3200" dirty="0">
                <a:solidFill>
                  <a:schemeClr val="accent5"/>
                </a:solidFill>
              </a:rPr>
              <a:t>suitable</a:t>
            </a:r>
            <a:r>
              <a:rPr kumimoji="1" lang="zh-CN" altLang="en-US" sz="3200" dirty="0">
                <a:solidFill>
                  <a:schemeClr val="accent5"/>
                </a:solidFill>
              </a:rPr>
              <a:t> </a:t>
            </a:r>
            <a:r>
              <a:rPr kumimoji="1" lang="en-US" altLang="zh-CN" sz="3200" dirty="0">
                <a:solidFill>
                  <a:schemeClr val="accent5"/>
                </a:solidFill>
              </a:rPr>
              <a:t>execution</a:t>
            </a:r>
            <a:r>
              <a:rPr kumimoji="1" lang="zh-CN" altLang="en-US" sz="3200" dirty="0">
                <a:solidFill>
                  <a:schemeClr val="accent5"/>
                </a:solidFill>
              </a:rPr>
              <a:t> </a:t>
            </a:r>
            <a:r>
              <a:rPr kumimoji="1" lang="en-US" altLang="zh-CN" sz="3200" dirty="0">
                <a:solidFill>
                  <a:schemeClr val="accent5"/>
                </a:solidFill>
              </a:rPr>
              <a:t>model </a:t>
            </a:r>
            <a:r>
              <a:rPr kumimoji="1" lang="en-US" altLang="zh-CN" sz="3200" dirty="0">
                <a:solidFill>
                  <a:schemeClr val="bg1"/>
                </a:solidFill>
              </a:rPr>
              <a:t>(i.e.,</a:t>
            </a:r>
            <a:r>
              <a:rPr kumimoji="1" lang="zh-CN" altLang="en-US" sz="3200" dirty="0">
                <a:solidFill>
                  <a:schemeClr val="bg1"/>
                </a:solidFill>
              </a:rPr>
              <a:t> </a:t>
            </a:r>
            <a:r>
              <a:rPr kumimoji="1" lang="en-US" altLang="zh-CN" sz="3200" dirty="0">
                <a:solidFill>
                  <a:srgbClr val="FF0000"/>
                </a:solidFill>
              </a:rPr>
              <a:t>whether</a:t>
            </a:r>
            <a:r>
              <a:rPr kumimoji="1" lang="zh-CN" altLang="en-US" sz="3200" dirty="0">
                <a:solidFill>
                  <a:srgbClr val="FF0000"/>
                </a:solidFill>
              </a:rPr>
              <a:t> </a:t>
            </a:r>
            <a:r>
              <a:rPr kumimoji="1" lang="en-US" altLang="zh-CN" sz="3200" dirty="0">
                <a:solidFill>
                  <a:srgbClr val="FF0000"/>
                </a:solidFill>
              </a:rPr>
              <a:t>or</a:t>
            </a:r>
            <a:r>
              <a:rPr kumimoji="1" lang="zh-CN" altLang="en-US" sz="3200" dirty="0">
                <a:solidFill>
                  <a:srgbClr val="FF0000"/>
                </a:solidFill>
              </a:rPr>
              <a:t> </a:t>
            </a:r>
            <a:r>
              <a:rPr kumimoji="1" lang="en-US" altLang="zh-CN" sz="3200" dirty="0">
                <a:solidFill>
                  <a:srgbClr val="FF0000"/>
                </a:solidFill>
              </a:rPr>
              <a:t>not</a:t>
            </a:r>
            <a:r>
              <a:rPr kumimoji="1" lang="zh-CN" altLang="en-US" sz="3200" dirty="0">
                <a:solidFill>
                  <a:srgbClr val="FF0000"/>
                </a:solidFill>
              </a:rPr>
              <a:t> </a:t>
            </a:r>
            <a:r>
              <a:rPr kumimoji="1" lang="en-US" altLang="zh-CN" sz="3200" dirty="0">
                <a:solidFill>
                  <a:srgbClr val="FF0000"/>
                </a:solidFill>
              </a:rPr>
              <a:t>to</a:t>
            </a:r>
            <a:r>
              <a:rPr kumimoji="1" lang="zh-CN" altLang="en-US" sz="3200" dirty="0">
                <a:solidFill>
                  <a:srgbClr val="FF0000"/>
                </a:solidFill>
              </a:rPr>
              <a:t> </a:t>
            </a:r>
            <a:r>
              <a:rPr kumimoji="1" lang="en-US" altLang="zh-CN" sz="3200" dirty="0">
                <a:solidFill>
                  <a:srgbClr val="FF0000"/>
                </a:solidFill>
              </a:rPr>
              <a:t>use</a:t>
            </a:r>
            <a:r>
              <a:rPr kumimoji="1" lang="zh-CN" altLang="en-US" sz="3200" dirty="0">
                <a:solidFill>
                  <a:srgbClr val="FF0000"/>
                </a:solidFill>
              </a:rPr>
              <a:t> </a:t>
            </a:r>
            <a:r>
              <a:rPr kumimoji="1" lang="en-US" altLang="zh-CN" sz="3200" dirty="0">
                <a:solidFill>
                  <a:srgbClr val="FF0000"/>
                </a:solidFill>
              </a:rPr>
              <a:t>two</a:t>
            </a:r>
            <a:r>
              <a:rPr kumimoji="1" lang="zh-CN" altLang="en-US" sz="3200" dirty="0">
                <a:solidFill>
                  <a:srgbClr val="FF0000"/>
                </a:solidFill>
              </a:rPr>
              <a:t> </a:t>
            </a:r>
            <a:r>
              <a:rPr kumimoji="1" lang="en-US" altLang="zh-CN" sz="3200" dirty="0">
                <a:solidFill>
                  <a:srgbClr val="FF0000"/>
                </a:solidFill>
              </a:rPr>
              <a:t>OpenCL</a:t>
            </a:r>
            <a:r>
              <a:rPr kumimoji="1" lang="zh-CN" altLang="en-US" sz="3200" dirty="0">
                <a:solidFill>
                  <a:srgbClr val="FF0000"/>
                </a:solidFill>
              </a:rPr>
              <a:t> </a:t>
            </a:r>
            <a:r>
              <a:rPr kumimoji="1" lang="en-US" altLang="zh-CN" sz="3200" dirty="0">
                <a:solidFill>
                  <a:srgbClr val="FF0000"/>
                </a:solidFill>
              </a:rPr>
              <a:t>features</a:t>
            </a:r>
            <a:r>
              <a:rPr kumimoji="1" lang="en-US" altLang="zh-CN" sz="3200" dirty="0">
                <a:solidFill>
                  <a:schemeClr val="bg1"/>
                </a:solidFill>
              </a:rPr>
              <a:t>)</a:t>
            </a:r>
            <a:r>
              <a:rPr kumimoji="1" lang="zh-CN" altLang="en-US" sz="3200" dirty="0">
                <a:solidFill>
                  <a:schemeClr val="bg1"/>
                </a:solidFill>
              </a:rPr>
              <a:t> </a:t>
            </a:r>
            <a:r>
              <a:rPr kumimoji="1" lang="en-US" altLang="zh-CN" sz="3200" dirty="0">
                <a:solidFill>
                  <a:schemeClr val="bg1"/>
                </a:solidFill>
              </a:rPr>
              <a:t>to</a:t>
            </a:r>
            <a:r>
              <a:rPr kumimoji="1" lang="zh-CN" altLang="en-US" sz="3200" dirty="0">
                <a:solidFill>
                  <a:schemeClr val="bg1"/>
                </a:solidFill>
              </a:rPr>
              <a:t> </a:t>
            </a:r>
            <a:r>
              <a:rPr kumimoji="1" lang="en-US" altLang="zh-CN" sz="3200" dirty="0">
                <a:solidFill>
                  <a:schemeClr val="bg1"/>
                </a:solidFill>
              </a:rPr>
              <a:t>optimize</a:t>
            </a:r>
            <a:r>
              <a:rPr kumimoji="1" lang="zh-CN" altLang="en-US" sz="3200" dirty="0">
                <a:solidFill>
                  <a:schemeClr val="bg1"/>
                </a:solidFill>
              </a:rPr>
              <a:t> </a:t>
            </a:r>
            <a:r>
              <a:rPr kumimoji="1" lang="en-US" altLang="zh-CN" sz="3200" dirty="0">
                <a:solidFill>
                  <a:schemeClr val="bg1"/>
                </a:solidFill>
              </a:rPr>
              <a:t>OpenCL</a:t>
            </a:r>
            <a:r>
              <a:rPr kumimoji="1" lang="zh-CN" altLang="en-US" sz="3200" dirty="0">
                <a:solidFill>
                  <a:schemeClr val="bg1"/>
                </a:solidFill>
              </a:rPr>
              <a:t> </a:t>
            </a:r>
            <a:r>
              <a:rPr kumimoji="1" lang="en-US" altLang="zh-CN" sz="3200" dirty="0">
                <a:solidFill>
                  <a:schemeClr val="bg1"/>
                </a:solidFill>
              </a:rPr>
              <a:t>programs</a:t>
            </a:r>
            <a:r>
              <a:rPr kumimoji="1" lang="zh-CN" altLang="en-US" sz="3200" dirty="0">
                <a:solidFill>
                  <a:schemeClr val="bg1"/>
                </a:solidFill>
              </a:rPr>
              <a:t> </a:t>
            </a:r>
            <a:r>
              <a:rPr kumimoji="1" lang="en-US" altLang="zh-CN" sz="3200" dirty="0">
                <a:solidFill>
                  <a:schemeClr val="bg1"/>
                </a:solidFill>
              </a:rPr>
              <a:t>on</a:t>
            </a:r>
            <a:r>
              <a:rPr kumimoji="1" lang="zh-CN" altLang="en-US" sz="3200" dirty="0">
                <a:solidFill>
                  <a:schemeClr val="bg1"/>
                </a:solidFill>
              </a:rPr>
              <a:t> </a:t>
            </a:r>
            <a:r>
              <a:rPr kumimoji="1" lang="en-US" altLang="zh-CN" sz="3200" dirty="0">
                <a:solidFill>
                  <a:schemeClr val="bg1"/>
                </a:solidFill>
              </a:rPr>
              <a:t>FPGAs?</a:t>
            </a:r>
          </a:p>
          <a:p>
            <a:endParaRPr kumimoji="1" lang="zh-CN" altLang="en-US" sz="3200" dirty="0">
              <a:solidFill>
                <a:schemeClr val="bg1"/>
              </a:solidFill>
            </a:endParaRPr>
          </a:p>
        </p:txBody>
      </p:sp>
      <p:sp>
        <p:nvSpPr>
          <p:cNvPr id="2" name="Rectangle 1">
            <a:extLst>
              <a:ext uri="{FF2B5EF4-FFF2-40B4-BE49-F238E27FC236}">
                <a16:creationId xmlns:a16="http://schemas.microsoft.com/office/drawing/2014/main" id="{EB7BDA6E-0E02-AD44-817F-EEB499DA294B}"/>
              </a:ext>
            </a:extLst>
          </p:cNvPr>
          <p:cNvSpPr/>
          <p:nvPr/>
        </p:nvSpPr>
        <p:spPr>
          <a:xfrm>
            <a:off x="871728" y="4189242"/>
            <a:ext cx="7808976" cy="1569660"/>
          </a:xfrm>
          <a:prstGeom prst="rect">
            <a:avLst/>
          </a:prstGeom>
        </p:spPr>
        <p:txBody>
          <a:bodyPr wrap="square">
            <a:spAutoFit/>
          </a:bodyPr>
          <a:lstStyle/>
          <a:p>
            <a:r>
              <a:rPr kumimoji="1" lang="en-US" altLang="zh-CN" sz="3200" dirty="0">
                <a:solidFill>
                  <a:schemeClr val="bg1"/>
                </a:solidFill>
              </a:rPr>
              <a:t>We</a:t>
            </a:r>
            <a:r>
              <a:rPr kumimoji="1" lang="zh-CN" altLang="en-US" sz="3200" dirty="0">
                <a:solidFill>
                  <a:schemeClr val="bg1"/>
                </a:solidFill>
              </a:rPr>
              <a:t> </a:t>
            </a:r>
            <a:r>
              <a:rPr kumimoji="1" lang="en-US" altLang="zh-CN" sz="3200" dirty="0">
                <a:solidFill>
                  <a:schemeClr val="bg1"/>
                </a:solidFill>
              </a:rPr>
              <a:t>provide</a:t>
            </a:r>
            <a:r>
              <a:rPr kumimoji="1" lang="zh-CN" altLang="en-US" sz="3200" dirty="0">
                <a:solidFill>
                  <a:schemeClr val="bg1"/>
                </a:solidFill>
              </a:rPr>
              <a:t> </a:t>
            </a:r>
            <a:r>
              <a:rPr kumimoji="1" lang="en-US" altLang="zh-CN" sz="3200" dirty="0">
                <a:solidFill>
                  <a:schemeClr val="bg1"/>
                </a:solidFill>
              </a:rPr>
              <a:t>a</a:t>
            </a:r>
            <a:r>
              <a:rPr kumimoji="1" lang="zh-CN" altLang="en-US" sz="3200" dirty="0">
                <a:solidFill>
                  <a:schemeClr val="bg1"/>
                </a:solidFill>
              </a:rPr>
              <a:t> </a:t>
            </a:r>
            <a:r>
              <a:rPr kumimoji="1" lang="en-US" altLang="zh-CN" sz="3200" dirty="0">
                <a:solidFill>
                  <a:schemeClr val="bg1"/>
                </a:solidFill>
              </a:rPr>
              <a:t>systematic</a:t>
            </a:r>
            <a:r>
              <a:rPr kumimoji="1" lang="zh-CN" altLang="en-US" sz="3200" dirty="0">
                <a:solidFill>
                  <a:schemeClr val="bg1"/>
                </a:solidFill>
              </a:rPr>
              <a:t> </a:t>
            </a:r>
            <a:r>
              <a:rPr kumimoji="1" lang="en-US" altLang="zh-CN" sz="3200" dirty="0">
                <a:solidFill>
                  <a:schemeClr val="bg1"/>
                </a:solidFill>
              </a:rPr>
              <a:t>framework</a:t>
            </a:r>
            <a:r>
              <a:rPr kumimoji="1" lang="zh-CN" altLang="en-US" sz="3200" dirty="0">
                <a:solidFill>
                  <a:schemeClr val="bg1"/>
                </a:solidFill>
              </a:rPr>
              <a:t> </a:t>
            </a:r>
            <a:r>
              <a:rPr kumimoji="1" lang="en-US" altLang="zh-CN" sz="3200" dirty="0" err="1">
                <a:solidFill>
                  <a:schemeClr val="bg1"/>
                </a:solidFill>
              </a:rPr>
              <a:t>Boyi</a:t>
            </a:r>
            <a:r>
              <a:rPr kumimoji="1" lang="en-US" altLang="zh-CN" sz="3200" dirty="0">
                <a:solidFill>
                  <a:schemeClr val="bg1"/>
                </a:solidFill>
              </a:rPr>
              <a:t> to</a:t>
            </a:r>
            <a:r>
              <a:rPr kumimoji="1" lang="zh-CN" altLang="en-US" sz="3200" dirty="0">
                <a:solidFill>
                  <a:schemeClr val="bg1"/>
                </a:solidFill>
              </a:rPr>
              <a:t> </a:t>
            </a:r>
            <a:r>
              <a:rPr kumimoji="1" lang="en-US" altLang="zh-CN" sz="3200" dirty="0">
                <a:solidFill>
                  <a:schemeClr val="bg1"/>
                </a:solidFill>
              </a:rPr>
              <a:t>automatically determine the most suitable execution model.</a:t>
            </a:r>
            <a:endParaRPr kumimoji="1" lang="zh-CN" altLang="en-US" sz="3200" dirty="0">
              <a:solidFill>
                <a:schemeClr val="bg1"/>
              </a:solidFill>
            </a:endParaRPr>
          </a:p>
        </p:txBody>
      </p:sp>
    </p:spTree>
    <p:extLst>
      <p:ext uri="{BB962C8B-B14F-4D97-AF65-F5344CB8AC3E}">
        <p14:creationId xmlns:p14="http://schemas.microsoft.com/office/powerpoint/2010/main" val="364481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44CBAC-8B53-D043-8550-40E5523FFDC0}"/>
              </a:ext>
            </a:extLst>
          </p:cNvPr>
          <p:cNvSpPr>
            <a:spLocks noGrp="1"/>
          </p:cNvSpPr>
          <p:nvPr>
            <p:ph type="title"/>
          </p:nvPr>
        </p:nvSpPr>
        <p:spPr/>
        <p:txBody>
          <a:bodyPr/>
          <a:lstStyle/>
          <a:p>
            <a:r>
              <a:rPr kumimoji="1" lang="en-US" altLang="zh-CN" dirty="0"/>
              <a:t>Outline</a:t>
            </a:r>
            <a:endParaRPr kumimoji="1" lang="zh-CN" altLang="en-US" dirty="0"/>
          </a:p>
        </p:txBody>
      </p:sp>
      <p:sp>
        <p:nvSpPr>
          <p:cNvPr id="3" name="内容占位符 2">
            <a:extLst>
              <a:ext uri="{FF2B5EF4-FFF2-40B4-BE49-F238E27FC236}">
                <a16:creationId xmlns:a16="http://schemas.microsoft.com/office/drawing/2014/main" id="{9ED1FA7D-C054-D949-A437-F21D8B68690D}"/>
              </a:ext>
            </a:extLst>
          </p:cNvPr>
          <p:cNvSpPr>
            <a:spLocks noGrp="1"/>
          </p:cNvSpPr>
          <p:nvPr>
            <p:ph idx="1"/>
          </p:nvPr>
        </p:nvSpPr>
        <p:spPr/>
        <p:txBody>
          <a:bodyPr/>
          <a:lstStyle/>
          <a:p>
            <a:r>
              <a:rPr kumimoji="1" lang="en-US" altLang="zh-CN" dirty="0"/>
              <a:t>Background</a:t>
            </a:r>
            <a:r>
              <a:rPr kumimoji="1" lang="zh-CN" altLang="en-US" dirty="0"/>
              <a:t> </a:t>
            </a:r>
            <a:r>
              <a:rPr kumimoji="1" lang="en-US" altLang="zh-CN" dirty="0"/>
              <a:t>and Motivations</a:t>
            </a:r>
          </a:p>
          <a:p>
            <a:r>
              <a:rPr kumimoji="1" lang="en-US" altLang="zh-CN" dirty="0">
                <a:solidFill>
                  <a:srgbClr val="FF0000"/>
                </a:solidFill>
              </a:rPr>
              <a:t>Our</a:t>
            </a:r>
            <a:r>
              <a:rPr kumimoji="1" lang="zh-CN" altLang="en-US" dirty="0">
                <a:solidFill>
                  <a:srgbClr val="FF0000"/>
                </a:solidFill>
              </a:rPr>
              <a:t> </a:t>
            </a:r>
            <a:r>
              <a:rPr kumimoji="1" lang="en-US" altLang="zh-CN" dirty="0">
                <a:solidFill>
                  <a:srgbClr val="FF0000"/>
                </a:solidFill>
              </a:rPr>
              <a:t>Solution</a:t>
            </a:r>
          </a:p>
          <a:p>
            <a:pPr lvl="1">
              <a:buFont typeface="Wingdings" pitchFamily="2" charset="2"/>
              <a:buChar char="Ø"/>
            </a:pPr>
            <a:r>
              <a:rPr kumimoji="1" lang="zh-CN" altLang="en-US" dirty="0"/>
              <a:t> </a:t>
            </a:r>
            <a:r>
              <a:rPr kumimoji="1" lang="en-US" altLang="zh-CN" dirty="0"/>
              <a:t>OpenCL</a:t>
            </a:r>
            <a:r>
              <a:rPr kumimoji="1" lang="zh-CN" altLang="en-US" dirty="0"/>
              <a:t> </a:t>
            </a:r>
            <a:r>
              <a:rPr kumimoji="1" lang="en-US" altLang="zh-CN" dirty="0"/>
              <a:t>Pattern</a:t>
            </a:r>
            <a:r>
              <a:rPr kumimoji="1" lang="zh-CN" altLang="en-US" dirty="0"/>
              <a:t> </a:t>
            </a:r>
            <a:r>
              <a:rPr kumimoji="1" lang="en-US" altLang="zh-CN" dirty="0"/>
              <a:t>Recognition</a:t>
            </a:r>
          </a:p>
          <a:p>
            <a:pPr lvl="1">
              <a:buFont typeface="Wingdings" pitchFamily="2" charset="2"/>
              <a:buChar char="Ø"/>
            </a:pPr>
            <a:r>
              <a:rPr kumimoji="1" lang="zh-CN" altLang="en-US" dirty="0"/>
              <a:t> </a:t>
            </a:r>
            <a:r>
              <a:rPr kumimoji="1" lang="en-US" altLang="zh-CN" dirty="0"/>
              <a:t>Execution</a:t>
            </a:r>
            <a:r>
              <a:rPr kumimoji="1" lang="zh-CN" altLang="en-US" dirty="0"/>
              <a:t> </a:t>
            </a:r>
            <a:r>
              <a:rPr kumimoji="1" lang="en-US" altLang="zh-CN" dirty="0"/>
              <a:t>Model</a:t>
            </a:r>
            <a:r>
              <a:rPr kumimoji="1" lang="zh-CN" altLang="en-US" dirty="0"/>
              <a:t> </a:t>
            </a:r>
            <a:r>
              <a:rPr kumimoji="1" lang="en-US" altLang="zh-CN" dirty="0"/>
              <a:t>Prediction</a:t>
            </a:r>
          </a:p>
          <a:p>
            <a:r>
              <a:rPr kumimoji="1" lang="en-US" altLang="zh-CN" dirty="0"/>
              <a:t>Experiment</a:t>
            </a:r>
          </a:p>
          <a:p>
            <a:r>
              <a:rPr kumimoji="1" lang="en-US" altLang="zh-CN" dirty="0"/>
              <a:t>Conclusion</a:t>
            </a:r>
          </a:p>
        </p:txBody>
      </p:sp>
    </p:spTree>
    <p:extLst>
      <p:ext uri="{BB962C8B-B14F-4D97-AF65-F5344CB8AC3E}">
        <p14:creationId xmlns:p14="http://schemas.microsoft.com/office/powerpoint/2010/main" val="276515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p:spPr>
        <p:txBody>
          <a:bodyPr/>
          <a:lstStyle/>
          <a:p>
            <a:r>
              <a:rPr lang="en-US" altLang="zh-CN" dirty="0"/>
              <a:t>Architecture of </a:t>
            </a:r>
            <a:r>
              <a:rPr lang="en-US" altLang="zh-CN" dirty="0" err="1"/>
              <a:t>Boyi</a:t>
            </a:r>
            <a:endParaRPr lang="zh-CN" altLang="en-US" dirty="0"/>
          </a:p>
        </p:txBody>
      </p:sp>
      <p:sp>
        <p:nvSpPr>
          <p:cNvPr id="14" name="内容占位符 2">
            <a:extLst>
              <a:ext uri="{FF2B5EF4-FFF2-40B4-BE49-F238E27FC236}">
                <a16:creationId xmlns:a16="http://schemas.microsoft.com/office/drawing/2014/main" id="{10EEA660-3EF5-624F-A59C-7168925D9B6E}"/>
              </a:ext>
            </a:extLst>
          </p:cNvPr>
          <p:cNvSpPr txBox="1">
            <a:spLocks/>
          </p:cNvSpPr>
          <p:nvPr/>
        </p:nvSpPr>
        <p:spPr>
          <a:xfrm>
            <a:off x="628650" y="1654315"/>
            <a:ext cx="8665902" cy="1785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800" dirty="0" err="1">
                <a:latin typeface="Baskerville Old Face" panose="02020602080505020303" pitchFamily="18" charset="0"/>
              </a:rPr>
              <a:t>Boyi</a:t>
            </a:r>
            <a:r>
              <a:rPr lang="zh-CN" altLang="en-US" sz="2800" dirty="0">
                <a:latin typeface="Baskerville Old Face" panose="02020602080505020303" pitchFamily="18" charset="0"/>
              </a:rPr>
              <a:t> </a:t>
            </a:r>
            <a:r>
              <a:rPr lang="en-US" altLang="zh-CN" sz="2800" dirty="0">
                <a:latin typeface="Baskerville Old Face" panose="02020602080505020303" pitchFamily="18" charset="0"/>
              </a:rPr>
              <a:t>explicitly</a:t>
            </a:r>
            <a:r>
              <a:rPr lang="zh-CN" altLang="en-US" sz="2800" dirty="0">
                <a:latin typeface="Baskerville Old Face" panose="02020602080505020303" pitchFamily="18" charset="0"/>
              </a:rPr>
              <a:t> </a:t>
            </a:r>
            <a:r>
              <a:rPr lang="en-US" altLang="zh-CN" sz="2800" dirty="0">
                <a:latin typeface="Baskerville Old Face" panose="02020602080505020303" pitchFamily="18" charset="0"/>
              </a:rPr>
              <a:t>determines</a:t>
            </a:r>
            <a:r>
              <a:rPr lang="zh-CN" altLang="en-US" sz="2800" dirty="0">
                <a:latin typeface="Baskerville Old Face" panose="02020602080505020303" pitchFamily="18" charset="0"/>
              </a:rPr>
              <a:t> </a:t>
            </a:r>
            <a:r>
              <a:rPr lang="en-US" altLang="zh-CN" sz="2800" dirty="0">
                <a:latin typeface="Baskerville Old Face" panose="02020602080505020303" pitchFamily="18" charset="0"/>
              </a:rPr>
              <a:t>the</a:t>
            </a:r>
            <a:r>
              <a:rPr lang="zh-CN" altLang="en-US" sz="2800" dirty="0">
                <a:latin typeface="Baskerville Old Face" panose="02020602080505020303" pitchFamily="18" charset="0"/>
              </a:rPr>
              <a:t> </a:t>
            </a:r>
            <a:r>
              <a:rPr lang="en-US" altLang="zh-CN" sz="2800" dirty="0">
                <a:latin typeface="Baskerville Old Face" panose="02020602080505020303" pitchFamily="18" charset="0"/>
              </a:rPr>
              <a:t>most</a:t>
            </a:r>
            <a:r>
              <a:rPr lang="zh-CN" altLang="en-US" sz="2800" dirty="0">
                <a:latin typeface="Baskerville Old Face" panose="02020602080505020303" pitchFamily="18" charset="0"/>
              </a:rPr>
              <a:t> </a:t>
            </a:r>
            <a:r>
              <a:rPr lang="en-US" altLang="zh-CN" sz="2800" dirty="0">
                <a:latin typeface="Baskerville Old Face" panose="02020602080505020303" pitchFamily="18" charset="0"/>
              </a:rPr>
              <a:t>suitable</a:t>
            </a:r>
            <a:r>
              <a:rPr lang="zh-CN" altLang="en-US" sz="2800" dirty="0">
                <a:latin typeface="Baskerville Old Face" panose="02020602080505020303" pitchFamily="18" charset="0"/>
              </a:rPr>
              <a:t> </a:t>
            </a:r>
            <a:r>
              <a:rPr lang="en-US" altLang="zh-CN" sz="2800" dirty="0">
                <a:latin typeface="Baskerville Old Face" panose="02020602080505020303" pitchFamily="18" charset="0"/>
              </a:rPr>
              <a:t>execution</a:t>
            </a:r>
            <a:r>
              <a:rPr lang="zh-CN" altLang="en-US" sz="2800" dirty="0">
                <a:latin typeface="Baskerville Old Face" panose="02020602080505020303" pitchFamily="18" charset="0"/>
              </a:rPr>
              <a:t> </a:t>
            </a:r>
            <a:r>
              <a:rPr lang="en-US" altLang="zh-CN" sz="2800" dirty="0">
                <a:latin typeface="Baskerville Old Face" panose="02020602080505020303" pitchFamily="18" charset="0"/>
              </a:rPr>
              <a:t>model</a:t>
            </a:r>
            <a:r>
              <a:rPr lang="zh-CN" altLang="en-US" sz="2800" dirty="0">
                <a:latin typeface="Baskerville Old Face" panose="02020602080505020303" pitchFamily="18" charset="0"/>
              </a:rPr>
              <a:t> </a:t>
            </a:r>
            <a:r>
              <a:rPr lang="en-US" altLang="zh-CN" sz="2800" dirty="0">
                <a:latin typeface="Baskerville Old Face" panose="02020602080505020303" pitchFamily="18" charset="0"/>
              </a:rPr>
              <a:t>to</a:t>
            </a:r>
            <a:r>
              <a:rPr lang="zh-CN" altLang="en-US" sz="2800" dirty="0">
                <a:latin typeface="Baskerville Old Face" panose="02020602080505020303" pitchFamily="18" charset="0"/>
              </a:rPr>
              <a:t> </a:t>
            </a:r>
            <a:r>
              <a:rPr lang="en-US" altLang="zh-CN" sz="2800" dirty="0">
                <a:latin typeface="Baskerville Old Face" panose="02020602080505020303" pitchFamily="18" charset="0"/>
              </a:rPr>
              <a:t>optimize</a:t>
            </a:r>
            <a:r>
              <a:rPr lang="zh-CN" altLang="en-US" sz="2800" dirty="0">
                <a:latin typeface="Baskerville Old Face" panose="02020602080505020303" pitchFamily="18" charset="0"/>
              </a:rPr>
              <a:t> </a:t>
            </a:r>
            <a:r>
              <a:rPr lang="en-US" altLang="zh-CN" sz="2800" dirty="0">
                <a:latin typeface="Baskerville Old Face" panose="02020602080505020303" pitchFamily="18" charset="0"/>
              </a:rPr>
              <a:t>OpenCL</a:t>
            </a:r>
            <a:r>
              <a:rPr lang="zh-CN" altLang="en-US" sz="2800" dirty="0">
                <a:latin typeface="Baskerville Old Face" panose="02020602080505020303" pitchFamily="18" charset="0"/>
              </a:rPr>
              <a:t> </a:t>
            </a:r>
            <a:r>
              <a:rPr lang="en-US" altLang="zh-CN" sz="2800" dirty="0">
                <a:latin typeface="Baskerville Old Face" panose="02020602080505020303" pitchFamily="18" charset="0"/>
              </a:rPr>
              <a:t>programs</a:t>
            </a:r>
            <a:r>
              <a:rPr lang="zh-CN" altLang="en-US" sz="2800" dirty="0">
                <a:latin typeface="Baskerville Old Face" panose="02020602080505020303" pitchFamily="18" charset="0"/>
              </a:rPr>
              <a:t> </a:t>
            </a:r>
            <a:r>
              <a:rPr lang="en-US" altLang="zh-CN" sz="2800" dirty="0">
                <a:latin typeface="Baskerville Old Face" panose="02020602080505020303" pitchFamily="18" charset="0"/>
              </a:rPr>
              <a:t>on</a:t>
            </a:r>
            <a:r>
              <a:rPr lang="zh-CN" altLang="en-US" sz="2800" dirty="0">
                <a:latin typeface="Baskerville Old Face" panose="02020602080505020303" pitchFamily="18" charset="0"/>
              </a:rPr>
              <a:t> </a:t>
            </a:r>
            <a:r>
              <a:rPr lang="en-US" altLang="zh-CN" sz="2800" dirty="0">
                <a:latin typeface="Baskerville Old Face" panose="02020602080505020303" pitchFamily="18" charset="0"/>
              </a:rPr>
              <a:t>FPGAs.</a:t>
            </a:r>
          </a:p>
          <a:p>
            <a:pPr lvl="1"/>
            <a:r>
              <a:rPr lang="en-US" altLang="zh-CN" sz="2000" dirty="0">
                <a:latin typeface="Baskerville Old Face" panose="02020602080505020303" pitchFamily="18" charset="0"/>
              </a:rPr>
              <a:t>OpenCL Pattern Recognition</a:t>
            </a:r>
          </a:p>
          <a:p>
            <a:pPr lvl="1"/>
            <a:r>
              <a:rPr lang="en-US" altLang="zh-CN" sz="2000" dirty="0">
                <a:latin typeface="Baskerville Old Face" panose="02020602080505020303" pitchFamily="18" charset="0"/>
              </a:rPr>
              <a:t>Execution Model Prediction</a:t>
            </a:r>
          </a:p>
        </p:txBody>
      </p:sp>
      <p:sp>
        <p:nvSpPr>
          <p:cNvPr id="65" name="矩形 64">
            <a:extLst>
              <a:ext uri="{FF2B5EF4-FFF2-40B4-BE49-F238E27FC236}">
                <a16:creationId xmlns:a16="http://schemas.microsoft.com/office/drawing/2014/main" id="{293F0341-0CFB-484B-A804-467A37A9E4E1}"/>
              </a:ext>
            </a:extLst>
          </p:cNvPr>
          <p:cNvSpPr/>
          <p:nvPr/>
        </p:nvSpPr>
        <p:spPr>
          <a:xfrm>
            <a:off x="4670960" y="3583810"/>
            <a:ext cx="2966774" cy="2101834"/>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64" name="矩形 63">
            <a:extLst>
              <a:ext uri="{FF2B5EF4-FFF2-40B4-BE49-F238E27FC236}">
                <a16:creationId xmlns:a16="http://schemas.microsoft.com/office/drawing/2014/main" id="{00709C49-EE77-0844-813A-CBFB913C6F6E}"/>
              </a:ext>
            </a:extLst>
          </p:cNvPr>
          <p:cNvSpPr/>
          <p:nvPr/>
        </p:nvSpPr>
        <p:spPr>
          <a:xfrm>
            <a:off x="1342084" y="3583810"/>
            <a:ext cx="3100834" cy="210183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a:extLst>
              <a:ext uri="{FF2B5EF4-FFF2-40B4-BE49-F238E27FC236}">
                <a16:creationId xmlns:a16="http://schemas.microsoft.com/office/drawing/2014/main" id="{F0FA9D97-EAD4-064B-8129-A2261E75FE80}"/>
              </a:ext>
            </a:extLst>
          </p:cNvPr>
          <p:cNvSpPr/>
          <p:nvPr/>
        </p:nvSpPr>
        <p:spPr>
          <a:xfrm>
            <a:off x="1400942" y="4453115"/>
            <a:ext cx="850900" cy="4762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400" dirty="0"/>
              <a:t>Clang</a:t>
            </a:r>
            <a:r>
              <a:rPr kumimoji="1" lang="zh-CN" altLang="en-US" sz="1400" dirty="0"/>
              <a:t> </a:t>
            </a:r>
            <a:r>
              <a:rPr kumimoji="1" lang="en-US" altLang="zh-CN" sz="1400" dirty="0"/>
              <a:t>Frontend</a:t>
            </a:r>
          </a:p>
        </p:txBody>
      </p:sp>
      <p:cxnSp>
        <p:nvCxnSpPr>
          <p:cNvPr id="10" name="直线箭头连接符 9">
            <a:extLst>
              <a:ext uri="{FF2B5EF4-FFF2-40B4-BE49-F238E27FC236}">
                <a16:creationId xmlns:a16="http://schemas.microsoft.com/office/drawing/2014/main" id="{1BCAFFF6-00BA-B146-91E4-1009EF6697EC}"/>
              </a:ext>
            </a:extLst>
          </p:cNvPr>
          <p:cNvCxnSpPr>
            <a:cxnSpLocks/>
          </p:cNvCxnSpPr>
          <p:nvPr/>
        </p:nvCxnSpPr>
        <p:spPr>
          <a:xfrm>
            <a:off x="2251842" y="4685645"/>
            <a:ext cx="696656" cy="268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文本框 15">
            <a:extLst>
              <a:ext uri="{FF2B5EF4-FFF2-40B4-BE49-F238E27FC236}">
                <a16:creationId xmlns:a16="http://schemas.microsoft.com/office/drawing/2014/main" id="{F8C12318-6657-134B-93CA-FA21F9B7B78D}"/>
              </a:ext>
            </a:extLst>
          </p:cNvPr>
          <p:cNvSpPr txBox="1"/>
          <p:nvPr/>
        </p:nvSpPr>
        <p:spPr>
          <a:xfrm>
            <a:off x="2207754" y="4446946"/>
            <a:ext cx="573445" cy="523220"/>
          </a:xfrm>
          <a:prstGeom prst="rect">
            <a:avLst/>
          </a:prstGeom>
          <a:noFill/>
        </p:spPr>
        <p:txBody>
          <a:bodyPr wrap="square" rtlCol="0">
            <a:spAutoFit/>
          </a:bodyPr>
          <a:lstStyle/>
          <a:p>
            <a:pPr algn="ctr"/>
            <a:r>
              <a:rPr kumimoji="1" lang="en-US" altLang="zh-CN" sz="1400" dirty="0"/>
              <a:t>LLVM</a:t>
            </a:r>
            <a:r>
              <a:rPr kumimoji="1" lang="zh-CN" altLang="en-US" sz="1400" dirty="0"/>
              <a:t> </a:t>
            </a:r>
            <a:r>
              <a:rPr kumimoji="1" lang="en-US" altLang="zh-CN" sz="1400" dirty="0"/>
              <a:t>IR</a:t>
            </a:r>
            <a:endParaRPr kumimoji="1" lang="zh-CN" altLang="en-US" sz="1400" dirty="0"/>
          </a:p>
        </p:txBody>
      </p:sp>
      <p:sp>
        <p:nvSpPr>
          <p:cNvPr id="23" name="矩形 22">
            <a:extLst>
              <a:ext uri="{FF2B5EF4-FFF2-40B4-BE49-F238E27FC236}">
                <a16:creationId xmlns:a16="http://schemas.microsoft.com/office/drawing/2014/main" id="{09AA1599-7143-D74F-A122-4F15355672F9}"/>
              </a:ext>
            </a:extLst>
          </p:cNvPr>
          <p:cNvSpPr/>
          <p:nvPr/>
        </p:nvSpPr>
        <p:spPr>
          <a:xfrm>
            <a:off x="4778740" y="5089709"/>
            <a:ext cx="1239184" cy="4762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1400" dirty="0"/>
              <a:t>Direct</a:t>
            </a:r>
            <a:r>
              <a:rPr kumimoji="1" lang="zh-CN" altLang="en-US" sz="1400" dirty="0"/>
              <a:t> </a:t>
            </a:r>
            <a:r>
              <a:rPr kumimoji="1" lang="en-US" altLang="zh-CN" sz="1400" dirty="0"/>
              <a:t>Prediction</a:t>
            </a:r>
          </a:p>
        </p:txBody>
      </p:sp>
      <p:sp>
        <p:nvSpPr>
          <p:cNvPr id="24" name="矩形 23">
            <a:extLst>
              <a:ext uri="{FF2B5EF4-FFF2-40B4-BE49-F238E27FC236}">
                <a16:creationId xmlns:a16="http://schemas.microsoft.com/office/drawing/2014/main" id="{0F2DE10D-5B70-9941-86A2-9FB121B42C96}"/>
              </a:ext>
            </a:extLst>
          </p:cNvPr>
          <p:cNvSpPr/>
          <p:nvPr/>
        </p:nvSpPr>
        <p:spPr>
          <a:xfrm>
            <a:off x="6305512" y="5089709"/>
            <a:ext cx="1239183" cy="4762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1400" dirty="0"/>
              <a:t>Potential</a:t>
            </a:r>
            <a:r>
              <a:rPr kumimoji="1" lang="zh-CN" altLang="en-US" sz="1400" dirty="0"/>
              <a:t> </a:t>
            </a:r>
            <a:r>
              <a:rPr kumimoji="1" lang="en-US" altLang="zh-CN" sz="1400" dirty="0"/>
              <a:t>Evolution</a:t>
            </a:r>
          </a:p>
        </p:txBody>
      </p:sp>
      <p:grpSp>
        <p:nvGrpSpPr>
          <p:cNvPr id="31" name="组合 30">
            <a:extLst>
              <a:ext uri="{FF2B5EF4-FFF2-40B4-BE49-F238E27FC236}">
                <a16:creationId xmlns:a16="http://schemas.microsoft.com/office/drawing/2014/main" id="{DDEEFBA6-D378-E74B-B260-8AEED4E1593C}"/>
              </a:ext>
            </a:extLst>
          </p:cNvPr>
          <p:cNvGrpSpPr/>
          <p:nvPr/>
        </p:nvGrpSpPr>
        <p:grpSpPr>
          <a:xfrm>
            <a:off x="4741999" y="3685621"/>
            <a:ext cx="1961322" cy="1144568"/>
            <a:chOff x="4625009" y="2949800"/>
            <a:chExt cx="1961322" cy="1144568"/>
          </a:xfrm>
        </p:grpSpPr>
        <p:sp>
          <p:nvSpPr>
            <p:cNvPr id="29" name="圆角矩形 28">
              <a:extLst>
                <a:ext uri="{FF2B5EF4-FFF2-40B4-BE49-F238E27FC236}">
                  <a16:creationId xmlns:a16="http://schemas.microsoft.com/office/drawing/2014/main" id="{DCF054A9-DACF-DE41-B914-1FD930DD2DF0}"/>
                </a:ext>
              </a:extLst>
            </p:cNvPr>
            <p:cNvSpPr/>
            <p:nvPr/>
          </p:nvSpPr>
          <p:spPr>
            <a:xfrm>
              <a:off x="4625009" y="2949800"/>
              <a:ext cx="1961322" cy="11445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nchorCtr="0"/>
            <a:lstStyle/>
            <a:p>
              <a:pPr algn="ctr"/>
              <a:r>
                <a:rPr kumimoji="1" lang="en-US" altLang="zh-CN" sz="1400" dirty="0"/>
                <a:t>Four</a:t>
              </a:r>
              <a:r>
                <a:rPr kumimoji="1" lang="zh-CN" altLang="en-US" sz="1400" dirty="0"/>
                <a:t> </a:t>
              </a:r>
              <a:r>
                <a:rPr kumimoji="1" lang="en-US" altLang="zh-CN" sz="1400" dirty="0"/>
                <a:t>Execution</a:t>
              </a:r>
              <a:r>
                <a:rPr kumimoji="1" lang="zh-CN" altLang="en-US" sz="1400" dirty="0"/>
                <a:t> </a:t>
              </a:r>
              <a:r>
                <a:rPr kumimoji="1" lang="en-US" altLang="zh-CN" sz="1400" dirty="0"/>
                <a:t>Models</a:t>
              </a:r>
              <a:endParaRPr kumimoji="1" lang="zh-CN" altLang="en-US" sz="1400" dirty="0"/>
            </a:p>
          </p:txBody>
        </p:sp>
        <p:grpSp>
          <p:nvGrpSpPr>
            <p:cNvPr id="30" name="组合 29">
              <a:extLst>
                <a:ext uri="{FF2B5EF4-FFF2-40B4-BE49-F238E27FC236}">
                  <a16:creationId xmlns:a16="http://schemas.microsoft.com/office/drawing/2014/main" id="{319B9F37-D1A9-1248-86D1-E08C765E49D8}"/>
                </a:ext>
              </a:extLst>
            </p:cNvPr>
            <p:cNvGrpSpPr/>
            <p:nvPr/>
          </p:nvGrpSpPr>
          <p:grpSpPr>
            <a:xfrm>
              <a:off x="4915048" y="3337228"/>
              <a:ext cx="1510411" cy="624919"/>
              <a:chOff x="4915048" y="3337228"/>
              <a:chExt cx="1510411" cy="624919"/>
            </a:xfrm>
          </p:grpSpPr>
          <p:sp>
            <p:nvSpPr>
              <p:cNvPr id="25" name="圆角矩形 24">
                <a:extLst>
                  <a:ext uri="{FF2B5EF4-FFF2-40B4-BE49-F238E27FC236}">
                    <a16:creationId xmlns:a16="http://schemas.microsoft.com/office/drawing/2014/main" id="{73A7A733-2B82-F140-829B-E8FB0D2D16DA}"/>
                  </a:ext>
                </a:extLst>
              </p:cNvPr>
              <p:cNvSpPr/>
              <p:nvPr/>
            </p:nvSpPr>
            <p:spPr>
              <a:xfrm>
                <a:off x="4915048" y="3337228"/>
                <a:ext cx="543339" cy="2463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t>NDR</a:t>
                </a:r>
                <a:endParaRPr kumimoji="1" lang="zh-CN" altLang="en-US" sz="1400" dirty="0"/>
              </a:p>
            </p:txBody>
          </p:sp>
          <p:sp>
            <p:nvSpPr>
              <p:cNvPr id="26" name="圆角矩形 25">
                <a:extLst>
                  <a:ext uri="{FF2B5EF4-FFF2-40B4-BE49-F238E27FC236}">
                    <a16:creationId xmlns:a16="http://schemas.microsoft.com/office/drawing/2014/main" id="{A0821083-E84A-534A-9037-BF18FF848389}"/>
                  </a:ext>
                </a:extLst>
              </p:cNvPr>
              <p:cNvSpPr/>
              <p:nvPr/>
            </p:nvSpPr>
            <p:spPr>
              <a:xfrm>
                <a:off x="4915048" y="3715797"/>
                <a:ext cx="543339" cy="2463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t>SWI</a:t>
                </a:r>
                <a:endParaRPr kumimoji="1" lang="zh-CN" altLang="en-US" sz="1400" dirty="0"/>
              </a:p>
            </p:txBody>
          </p:sp>
          <p:sp>
            <p:nvSpPr>
              <p:cNvPr id="27" name="圆角矩形 26">
                <a:extLst>
                  <a:ext uri="{FF2B5EF4-FFF2-40B4-BE49-F238E27FC236}">
                    <a16:creationId xmlns:a16="http://schemas.microsoft.com/office/drawing/2014/main" id="{C5811839-7180-9F42-A829-33925DC66AAE}"/>
                  </a:ext>
                </a:extLst>
              </p:cNvPr>
              <p:cNvSpPr/>
              <p:nvPr/>
            </p:nvSpPr>
            <p:spPr>
              <a:xfrm>
                <a:off x="5605670" y="3337228"/>
                <a:ext cx="819789" cy="2463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t>NDR</a:t>
                </a:r>
                <a:r>
                  <a:rPr kumimoji="1" lang="zh-CN" altLang="en-US" sz="1400" dirty="0"/>
                  <a:t> </a:t>
                </a:r>
                <a:r>
                  <a:rPr kumimoji="1" lang="en-US" altLang="zh-CN" sz="1400" dirty="0"/>
                  <a:t>+</a:t>
                </a:r>
                <a:r>
                  <a:rPr kumimoji="1" lang="zh-CN" altLang="en-US" sz="1400" dirty="0"/>
                  <a:t> </a:t>
                </a:r>
                <a:r>
                  <a:rPr kumimoji="1" lang="en-US" altLang="zh-CN" sz="1400" dirty="0"/>
                  <a:t>C</a:t>
                </a:r>
                <a:endParaRPr kumimoji="1" lang="zh-CN" altLang="en-US" sz="1400" dirty="0"/>
              </a:p>
            </p:txBody>
          </p:sp>
          <p:sp>
            <p:nvSpPr>
              <p:cNvPr id="28" name="圆角矩形 27">
                <a:extLst>
                  <a:ext uri="{FF2B5EF4-FFF2-40B4-BE49-F238E27FC236}">
                    <a16:creationId xmlns:a16="http://schemas.microsoft.com/office/drawing/2014/main" id="{0D46917A-7FF5-4749-8018-9B4CD9F30395}"/>
                  </a:ext>
                </a:extLst>
              </p:cNvPr>
              <p:cNvSpPr/>
              <p:nvPr/>
            </p:nvSpPr>
            <p:spPr>
              <a:xfrm>
                <a:off x="5605670" y="3715797"/>
                <a:ext cx="819789" cy="2463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t>SWI</a:t>
                </a:r>
                <a:r>
                  <a:rPr kumimoji="1" lang="zh-CN" altLang="en-US" sz="1400" dirty="0"/>
                  <a:t> </a:t>
                </a:r>
                <a:r>
                  <a:rPr kumimoji="1" lang="en-US" altLang="zh-CN" sz="1400" dirty="0"/>
                  <a:t>+</a:t>
                </a:r>
                <a:r>
                  <a:rPr kumimoji="1" lang="zh-CN" altLang="en-US" sz="1400" dirty="0"/>
                  <a:t> </a:t>
                </a:r>
                <a:r>
                  <a:rPr kumimoji="1" lang="en-US" altLang="zh-CN" sz="1400" dirty="0"/>
                  <a:t>C</a:t>
                </a:r>
                <a:endParaRPr kumimoji="1" lang="zh-CN" altLang="en-US" sz="1400" dirty="0"/>
              </a:p>
            </p:txBody>
          </p:sp>
        </p:grpSp>
      </p:grpSp>
      <p:cxnSp>
        <p:nvCxnSpPr>
          <p:cNvPr id="36" name="直线箭头连接符 35">
            <a:extLst>
              <a:ext uri="{FF2B5EF4-FFF2-40B4-BE49-F238E27FC236}">
                <a16:creationId xmlns:a16="http://schemas.microsoft.com/office/drawing/2014/main" id="{80B747B2-9E2D-D948-A7BD-86F21D973E6D}"/>
              </a:ext>
            </a:extLst>
          </p:cNvPr>
          <p:cNvCxnSpPr>
            <a:cxnSpLocks/>
          </p:cNvCxnSpPr>
          <p:nvPr/>
        </p:nvCxnSpPr>
        <p:spPr>
          <a:xfrm flipV="1">
            <a:off x="4336752" y="5327834"/>
            <a:ext cx="426748" cy="2796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A34CFBDD-DA4D-0A4B-B55D-E2B6154FDDBC}"/>
              </a:ext>
            </a:extLst>
          </p:cNvPr>
          <p:cNvCxnSpPr>
            <a:cxnSpLocks/>
          </p:cNvCxnSpPr>
          <p:nvPr/>
        </p:nvCxnSpPr>
        <p:spPr>
          <a:xfrm>
            <a:off x="6017924" y="5327834"/>
            <a:ext cx="2875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直线箭头连接符 41">
            <a:extLst>
              <a:ext uri="{FF2B5EF4-FFF2-40B4-BE49-F238E27FC236}">
                <a16:creationId xmlns:a16="http://schemas.microsoft.com/office/drawing/2014/main" id="{6115634B-9532-094C-8D8E-7CEBDFF76A2B}"/>
              </a:ext>
            </a:extLst>
          </p:cNvPr>
          <p:cNvCxnSpPr>
            <a:cxnSpLocks/>
          </p:cNvCxnSpPr>
          <p:nvPr/>
        </p:nvCxnSpPr>
        <p:spPr>
          <a:xfrm>
            <a:off x="5398332" y="4830189"/>
            <a:ext cx="0" cy="2595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3" name="文本框 52">
            <a:extLst>
              <a:ext uri="{FF2B5EF4-FFF2-40B4-BE49-F238E27FC236}">
                <a16:creationId xmlns:a16="http://schemas.microsoft.com/office/drawing/2014/main" id="{F63CB698-09F3-284C-9E52-8CC09C015E6A}"/>
              </a:ext>
            </a:extLst>
          </p:cNvPr>
          <p:cNvSpPr txBox="1"/>
          <p:nvPr/>
        </p:nvSpPr>
        <p:spPr>
          <a:xfrm>
            <a:off x="6925104" y="3881347"/>
            <a:ext cx="862793" cy="307777"/>
          </a:xfrm>
          <a:prstGeom prst="rect">
            <a:avLst/>
          </a:prstGeom>
          <a:noFill/>
        </p:spPr>
        <p:txBody>
          <a:bodyPr wrap="square" rtlCol="0">
            <a:spAutoFit/>
          </a:bodyPr>
          <a:lstStyle/>
          <a:p>
            <a:r>
              <a:rPr kumimoji="1" lang="en-US" altLang="zh-CN" sz="1400" dirty="0"/>
              <a:t>SWI</a:t>
            </a:r>
            <a:endParaRPr kumimoji="1" lang="zh-CN" altLang="en-US" sz="1400" dirty="0"/>
          </a:p>
        </p:txBody>
      </p:sp>
      <p:sp>
        <p:nvSpPr>
          <p:cNvPr id="56" name="文本框 55">
            <a:extLst>
              <a:ext uri="{FF2B5EF4-FFF2-40B4-BE49-F238E27FC236}">
                <a16:creationId xmlns:a16="http://schemas.microsoft.com/office/drawing/2014/main" id="{533E3302-D13B-C349-80A4-718DDC334FBB}"/>
              </a:ext>
            </a:extLst>
          </p:cNvPr>
          <p:cNvSpPr txBox="1"/>
          <p:nvPr/>
        </p:nvSpPr>
        <p:spPr>
          <a:xfrm>
            <a:off x="6925105" y="4267705"/>
            <a:ext cx="862793" cy="523220"/>
          </a:xfrm>
          <a:prstGeom prst="rect">
            <a:avLst/>
          </a:prstGeom>
          <a:noFill/>
        </p:spPr>
        <p:txBody>
          <a:bodyPr wrap="square" rtlCol="0">
            <a:spAutoFit/>
          </a:bodyPr>
          <a:lstStyle/>
          <a:p>
            <a:r>
              <a:rPr kumimoji="1" lang="en-US" altLang="zh-CN" sz="1400" dirty="0"/>
              <a:t>OpenCL</a:t>
            </a:r>
            <a:r>
              <a:rPr kumimoji="1" lang="zh-CN" altLang="en-US" sz="1400" dirty="0"/>
              <a:t> </a:t>
            </a:r>
            <a:r>
              <a:rPr kumimoji="1" lang="en-US" altLang="zh-CN" sz="1400" dirty="0"/>
              <a:t>Channel</a:t>
            </a:r>
            <a:endParaRPr kumimoji="1" lang="zh-CN" altLang="en-US" sz="1400" dirty="0"/>
          </a:p>
        </p:txBody>
      </p:sp>
      <p:cxnSp>
        <p:nvCxnSpPr>
          <p:cNvPr id="57" name="直线箭头连接符 56">
            <a:extLst>
              <a:ext uri="{FF2B5EF4-FFF2-40B4-BE49-F238E27FC236}">
                <a16:creationId xmlns:a16="http://schemas.microsoft.com/office/drawing/2014/main" id="{99F07E34-59ED-9749-8DA3-2474FDD697AE}"/>
              </a:ext>
            </a:extLst>
          </p:cNvPr>
          <p:cNvCxnSpPr>
            <a:cxnSpLocks/>
          </p:cNvCxnSpPr>
          <p:nvPr/>
        </p:nvCxnSpPr>
        <p:spPr>
          <a:xfrm flipH="1" flipV="1">
            <a:off x="6703321" y="4035235"/>
            <a:ext cx="221783"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直线箭头连接符 59">
            <a:extLst>
              <a:ext uri="{FF2B5EF4-FFF2-40B4-BE49-F238E27FC236}">
                <a16:creationId xmlns:a16="http://schemas.microsoft.com/office/drawing/2014/main" id="{F785320A-4623-7B4B-BAFA-922DD5C4F119}"/>
              </a:ext>
            </a:extLst>
          </p:cNvPr>
          <p:cNvCxnSpPr>
            <a:cxnSpLocks/>
          </p:cNvCxnSpPr>
          <p:nvPr/>
        </p:nvCxnSpPr>
        <p:spPr>
          <a:xfrm flipH="1">
            <a:off x="6703321" y="4529315"/>
            <a:ext cx="22178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3BDEA156-7B23-5D46-8239-A77BEA7D2218}"/>
              </a:ext>
            </a:extLst>
          </p:cNvPr>
          <p:cNvCxnSpPr>
            <a:cxnSpLocks/>
          </p:cNvCxnSpPr>
          <p:nvPr/>
        </p:nvCxnSpPr>
        <p:spPr>
          <a:xfrm>
            <a:off x="4345209" y="4685645"/>
            <a:ext cx="418291" cy="3678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3637EA8C-18B8-A142-89BA-091A74074422}"/>
              </a:ext>
            </a:extLst>
          </p:cNvPr>
          <p:cNvCxnSpPr>
            <a:cxnSpLocks/>
          </p:cNvCxnSpPr>
          <p:nvPr/>
        </p:nvCxnSpPr>
        <p:spPr>
          <a:xfrm>
            <a:off x="4356535" y="4016136"/>
            <a:ext cx="406965" cy="10373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2" name="文本框 71">
            <a:extLst>
              <a:ext uri="{FF2B5EF4-FFF2-40B4-BE49-F238E27FC236}">
                <a16:creationId xmlns:a16="http://schemas.microsoft.com/office/drawing/2014/main" id="{5B195107-35C7-0B48-9DA4-E23AD8BE7712}"/>
              </a:ext>
            </a:extLst>
          </p:cNvPr>
          <p:cNvSpPr txBox="1"/>
          <p:nvPr/>
        </p:nvSpPr>
        <p:spPr>
          <a:xfrm>
            <a:off x="1482744" y="3154680"/>
            <a:ext cx="2819513" cy="369332"/>
          </a:xfrm>
          <a:prstGeom prst="rect">
            <a:avLst/>
          </a:prstGeom>
          <a:noFill/>
        </p:spPr>
        <p:txBody>
          <a:bodyPr wrap="square" rtlCol="0">
            <a:spAutoFit/>
          </a:bodyPr>
          <a:lstStyle/>
          <a:p>
            <a:pPr algn="ctr"/>
            <a:r>
              <a:rPr kumimoji="1" lang="en-US" altLang="zh-CN" u="sng" dirty="0"/>
              <a:t>OpenCL</a:t>
            </a:r>
            <a:r>
              <a:rPr kumimoji="1" lang="zh-CN" altLang="en-US" u="sng" dirty="0"/>
              <a:t> </a:t>
            </a:r>
            <a:r>
              <a:rPr kumimoji="1" lang="en-US" altLang="zh-CN" u="sng" dirty="0"/>
              <a:t>Pattern</a:t>
            </a:r>
            <a:r>
              <a:rPr kumimoji="1" lang="zh-CN" altLang="en-US" u="sng" dirty="0"/>
              <a:t> </a:t>
            </a:r>
            <a:r>
              <a:rPr kumimoji="1" lang="en-US" altLang="zh-CN" u="sng" dirty="0"/>
              <a:t>Recognition</a:t>
            </a:r>
            <a:endParaRPr kumimoji="1" lang="zh-CN" altLang="en-US" u="sng" dirty="0"/>
          </a:p>
        </p:txBody>
      </p:sp>
      <p:sp>
        <p:nvSpPr>
          <p:cNvPr id="73" name="文本框 72">
            <a:extLst>
              <a:ext uri="{FF2B5EF4-FFF2-40B4-BE49-F238E27FC236}">
                <a16:creationId xmlns:a16="http://schemas.microsoft.com/office/drawing/2014/main" id="{138FBD5A-BD6D-9E46-935B-9320BD93C01C}"/>
              </a:ext>
            </a:extLst>
          </p:cNvPr>
          <p:cNvSpPr txBox="1"/>
          <p:nvPr/>
        </p:nvSpPr>
        <p:spPr>
          <a:xfrm>
            <a:off x="4751961" y="3148712"/>
            <a:ext cx="2819513" cy="369332"/>
          </a:xfrm>
          <a:prstGeom prst="rect">
            <a:avLst/>
          </a:prstGeom>
          <a:noFill/>
        </p:spPr>
        <p:txBody>
          <a:bodyPr wrap="square" rtlCol="0">
            <a:spAutoFit/>
          </a:bodyPr>
          <a:lstStyle/>
          <a:p>
            <a:pPr algn="ctr"/>
            <a:r>
              <a:rPr kumimoji="1" lang="en-US" altLang="zh-CN" u="sng" dirty="0"/>
              <a:t>Execution</a:t>
            </a:r>
            <a:r>
              <a:rPr kumimoji="1" lang="zh-CN" altLang="en-US" u="sng" dirty="0"/>
              <a:t> </a:t>
            </a:r>
            <a:r>
              <a:rPr kumimoji="1" lang="en-US" altLang="zh-CN" u="sng" dirty="0"/>
              <a:t>Model</a:t>
            </a:r>
            <a:r>
              <a:rPr kumimoji="1" lang="zh-CN" altLang="en-US" u="sng" dirty="0"/>
              <a:t> </a:t>
            </a:r>
            <a:r>
              <a:rPr kumimoji="1" lang="en-US" altLang="zh-CN" u="sng" dirty="0"/>
              <a:t>Prediction</a:t>
            </a:r>
            <a:endParaRPr kumimoji="1" lang="zh-CN" altLang="en-US" u="sng" dirty="0"/>
          </a:p>
        </p:txBody>
      </p:sp>
      <p:sp>
        <p:nvSpPr>
          <p:cNvPr id="74" name="文本框 73">
            <a:extLst>
              <a:ext uri="{FF2B5EF4-FFF2-40B4-BE49-F238E27FC236}">
                <a16:creationId xmlns:a16="http://schemas.microsoft.com/office/drawing/2014/main" id="{07E6CD0D-E235-604C-AAA7-158DD9A7DEB9}"/>
              </a:ext>
            </a:extLst>
          </p:cNvPr>
          <p:cNvSpPr txBox="1"/>
          <p:nvPr/>
        </p:nvSpPr>
        <p:spPr>
          <a:xfrm>
            <a:off x="178855" y="3857006"/>
            <a:ext cx="1327448" cy="523220"/>
          </a:xfrm>
          <a:prstGeom prst="rect">
            <a:avLst/>
          </a:prstGeom>
          <a:noFill/>
        </p:spPr>
        <p:txBody>
          <a:bodyPr wrap="square" rtlCol="0">
            <a:spAutoFit/>
          </a:bodyPr>
          <a:lstStyle/>
          <a:p>
            <a:r>
              <a:rPr kumimoji="1" lang="en-US" altLang="zh-CN" sz="1400" dirty="0"/>
              <a:t>OpenCL</a:t>
            </a:r>
            <a:r>
              <a:rPr kumimoji="1" lang="zh-CN" altLang="en-US" sz="1400" dirty="0"/>
              <a:t> </a:t>
            </a:r>
            <a:r>
              <a:rPr kumimoji="1" lang="en-US" altLang="zh-CN" sz="1400" dirty="0"/>
              <a:t>Kernel</a:t>
            </a:r>
            <a:r>
              <a:rPr kumimoji="1" lang="zh-CN" altLang="en-US" sz="1400" dirty="0"/>
              <a:t> </a:t>
            </a:r>
            <a:r>
              <a:rPr kumimoji="1" lang="en-US" altLang="zh-CN" sz="1400" dirty="0"/>
              <a:t>Source</a:t>
            </a:r>
            <a:r>
              <a:rPr kumimoji="1" lang="zh-CN" altLang="en-US" sz="1400" dirty="0"/>
              <a:t> </a:t>
            </a:r>
            <a:r>
              <a:rPr kumimoji="1" lang="en-US" altLang="zh-CN" sz="1400" dirty="0"/>
              <a:t>Code</a:t>
            </a:r>
            <a:endParaRPr kumimoji="1" lang="zh-CN" altLang="en-US" sz="1400" dirty="0"/>
          </a:p>
        </p:txBody>
      </p:sp>
      <p:sp>
        <p:nvSpPr>
          <p:cNvPr id="75" name="文本框 74">
            <a:extLst>
              <a:ext uri="{FF2B5EF4-FFF2-40B4-BE49-F238E27FC236}">
                <a16:creationId xmlns:a16="http://schemas.microsoft.com/office/drawing/2014/main" id="{7C820B3A-2AF5-A642-A963-63979777EBFA}"/>
              </a:ext>
            </a:extLst>
          </p:cNvPr>
          <p:cNvSpPr txBox="1"/>
          <p:nvPr/>
        </p:nvSpPr>
        <p:spPr>
          <a:xfrm>
            <a:off x="178855" y="5018195"/>
            <a:ext cx="1327448" cy="523220"/>
          </a:xfrm>
          <a:prstGeom prst="rect">
            <a:avLst/>
          </a:prstGeom>
          <a:noFill/>
        </p:spPr>
        <p:txBody>
          <a:bodyPr wrap="square" rtlCol="0">
            <a:spAutoFit/>
          </a:bodyPr>
          <a:lstStyle/>
          <a:p>
            <a:r>
              <a:rPr kumimoji="1" lang="en-US" altLang="zh-CN" sz="1400" dirty="0"/>
              <a:t>Host</a:t>
            </a:r>
            <a:r>
              <a:rPr kumimoji="1" lang="zh-CN" altLang="en-US" sz="1400" dirty="0"/>
              <a:t> </a:t>
            </a:r>
            <a:r>
              <a:rPr kumimoji="1" lang="en-US" altLang="zh-CN" sz="1400" dirty="0"/>
              <a:t>C/C++</a:t>
            </a:r>
            <a:r>
              <a:rPr kumimoji="1" lang="zh-CN" altLang="en-US" sz="1400" dirty="0"/>
              <a:t> </a:t>
            </a:r>
            <a:r>
              <a:rPr kumimoji="1" lang="en-US" altLang="zh-CN" sz="1400" dirty="0"/>
              <a:t>Source</a:t>
            </a:r>
            <a:r>
              <a:rPr kumimoji="1" lang="zh-CN" altLang="en-US" sz="1400" dirty="0"/>
              <a:t> </a:t>
            </a:r>
            <a:r>
              <a:rPr kumimoji="1" lang="en-US" altLang="zh-CN" sz="1400" dirty="0"/>
              <a:t>Code</a:t>
            </a:r>
            <a:endParaRPr kumimoji="1" lang="zh-CN" altLang="en-US" sz="1400" dirty="0"/>
          </a:p>
        </p:txBody>
      </p:sp>
      <p:sp>
        <p:nvSpPr>
          <p:cNvPr id="76" name="文本框 75">
            <a:extLst>
              <a:ext uri="{FF2B5EF4-FFF2-40B4-BE49-F238E27FC236}">
                <a16:creationId xmlns:a16="http://schemas.microsoft.com/office/drawing/2014/main" id="{53B22010-9C0D-EB46-BC53-8EE14670D8A6}"/>
              </a:ext>
            </a:extLst>
          </p:cNvPr>
          <p:cNvSpPr txBox="1"/>
          <p:nvPr/>
        </p:nvSpPr>
        <p:spPr>
          <a:xfrm>
            <a:off x="7592571" y="5066224"/>
            <a:ext cx="1418294" cy="523220"/>
          </a:xfrm>
          <a:prstGeom prst="rect">
            <a:avLst/>
          </a:prstGeom>
          <a:noFill/>
        </p:spPr>
        <p:txBody>
          <a:bodyPr wrap="square" rtlCol="0">
            <a:spAutoFit/>
          </a:bodyPr>
          <a:lstStyle/>
          <a:p>
            <a:r>
              <a:rPr kumimoji="1" lang="en-US" altLang="zh-CN" sz="1400" dirty="0"/>
              <a:t>Most</a:t>
            </a:r>
            <a:r>
              <a:rPr kumimoji="1" lang="zh-CN" altLang="en-US" sz="1400" dirty="0"/>
              <a:t> </a:t>
            </a:r>
            <a:r>
              <a:rPr kumimoji="1" lang="en-US" altLang="zh-CN" sz="1400" dirty="0"/>
              <a:t>Suitable</a:t>
            </a:r>
            <a:r>
              <a:rPr kumimoji="1" lang="zh-CN" altLang="en-US" sz="1400" dirty="0"/>
              <a:t> </a:t>
            </a:r>
            <a:r>
              <a:rPr kumimoji="1" lang="en-US" altLang="zh-CN" sz="1400" dirty="0"/>
              <a:t>Execution</a:t>
            </a:r>
            <a:r>
              <a:rPr kumimoji="1" lang="zh-CN" altLang="en-US" sz="1400" dirty="0"/>
              <a:t> </a:t>
            </a:r>
            <a:r>
              <a:rPr kumimoji="1" lang="en-US" altLang="zh-CN" sz="1400" dirty="0"/>
              <a:t>Model</a:t>
            </a:r>
            <a:endParaRPr kumimoji="1" lang="zh-CN" altLang="en-US" sz="1400" dirty="0"/>
          </a:p>
        </p:txBody>
      </p:sp>
      <p:cxnSp>
        <p:nvCxnSpPr>
          <p:cNvPr id="77" name="直线箭头连接符 76">
            <a:extLst>
              <a:ext uri="{FF2B5EF4-FFF2-40B4-BE49-F238E27FC236}">
                <a16:creationId xmlns:a16="http://schemas.microsoft.com/office/drawing/2014/main" id="{B78C45D8-C099-3E44-BA90-27079854EA40}"/>
              </a:ext>
            </a:extLst>
          </p:cNvPr>
          <p:cNvCxnSpPr>
            <a:cxnSpLocks/>
          </p:cNvCxnSpPr>
          <p:nvPr/>
        </p:nvCxnSpPr>
        <p:spPr>
          <a:xfrm>
            <a:off x="7544695" y="5327834"/>
            <a:ext cx="12818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直线箭头连接符 80">
            <a:extLst>
              <a:ext uri="{FF2B5EF4-FFF2-40B4-BE49-F238E27FC236}">
                <a16:creationId xmlns:a16="http://schemas.microsoft.com/office/drawing/2014/main" id="{46529A73-9E79-6041-A173-1F088C510890}"/>
              </a:ext>
            </a:extLst>
          </p:cNvPr>
          <p:cNvCxnSpPr>
            <a:cxnSpLocks/>
          </p:cNvCxnSpPr>
          <p:nvPr/>
        </p:nvCxnSpPr>
        <p:spPr>
          <a:xfrm>
            <a:off x="1294093" y="4162318"/>
            <a:ext cx="532299" cy="290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50851B94-2FDD-3249-B841-6E7E895B75BF}"/>
              </a:ext>
            </a:extLst>
          </p:cNvPr>
          <p:cNvCxnSpPr>
            <a:cxnSpLocks/>
          </p:cNvCxnSpPr>
          <p:nvPr/>
        </p:nvCxnSpPr>
        <p:spPr>
          <a:xfrm flipV="1">
            <a:off x="1293578" y="4929365"/>
            <a:ext cx="532814" cy="3201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2" name="矩形 121">
            <a:extLst>
              <a:ext uri="{FF2B5EF4-FFF2-40B4-BE49-F238E27FC236}">
                <a16:creationId xmlns:a16="http://schemas.microsoft.com/office/drawing/2014/main" id="{DEAB56D9-69EA-1E43-AF83-CD420FABCADE}"/>
              </a:ext>
            </a:extLst>
          </p:cNvPr>
          <p:cNvSpPr/>
          <p:nvPr/>
        </p:nvSpPr>
        <p:spPr>
          <a:xfrm>
            <a:off x="2924801" y="5095074"/>
            <a:ext cx="1411951" cy="4762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400" dirty="0"/>
              <a:t>KKC</a:t>
            </a:r>
            <a:r>
              <a:rPr kumimoji="1" lang="zh-CN" altLang="en-US" sz="1400" dirty="0"/>
              <a:t> </a:t>
            </a:r>
            <a:r>
              <a:rPr kumimoji="1" lang="en-US" altLang="zh-CN" sz="1400" dirty="0"/>
              <a:t>Recognition</a:t>
            </a:r>
          </a:p>
        </p:txBody>
      </p:sp>
      <p:cxnSp>
        <p:nvCxnSpPr>
          <p:cNvPr id="17" name="直线箭头连接符 16">
            <a:extLst>
              <a:ext uri="{FF2B5EF4-FFF2-40B4-BE49-F238E27FC236}">
                <a16:creationId xmlns:a16="http://schemas.microsoft.com/office/drawing/2014/main" id="{09F8AA1D-BB89-0D40-847E-70198C22F8DA}"/>
              </a:ext>
            </a:extLst>
          </p:cNvPr>
          <p:cNvCxnSpPr>
            <a:cxnSpLocks/>
          </p:cNvCxnSpPr>
          <p:nvPr/>
        </p:nvCxnSpPr>
        <p:spPr>
          <a:xfrm>
            <a:off x="2781199" y="4708556"/>
            <a:ext cx="143602" cy="6246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7" name="矩形 126">
            <a:extLst>
              <a:ext uri="{FF2B5EF4-FFF2-40B4-BE49-F238E27FC236}">
                <a16:creationId xmlns:a16="http://schemas.microsoft.com/office/drawing/2014/main" id="{8EA0AA13-323C-9F42-AAF8-2BBBCA8C8288}"/>
              </a:ext>
            </a:extLst>
          </p:cNvPr>
          <p:cNvSpPr/>
          <p:nvPr/>
        </p:nvSpPr>
        <p:spPr>
          <a:xfrm>
            <a:off x="2933258" y="4447520"/>
            <a:ext cx="1411951" cy="4762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400" dirty="0"/>
              <a:t>MPS</a:t>
            </a:r>
            <a:r>
              <a:rPr kumimoji="1" lang="zh-CN" altLang="en-US" sz="1400" dirty="0"/>
              <a:t> </a:t>
            </a:r>
            <a:r>
              <a:rPr kumimoji="1" lang="en-US" altLang="zh-CN" sz="1400" dirty="0"/>
              <a:t>Recognition</a:t>
            </a:r>
          </a:p>
        </p:txBody>
      </p:sp>
      <p:sp>
        <p:nvSpPr>
          <p:cNvPr id="130" name="矩形 129">
            <a:extLst>
              <a:ext uri="{FF2B5EF4-FFF2-40B4-BE49-F238E27FC236}">
                <a16:creationId xmlns:a16="http://schemas.microsoft.com/office/drawing/2014/main" id="{8CA5CBF2-D14E-444D-8705-84DF720C2AC2}"/>
              </a:ext>
            </a:extLst>
          </p:cNvPr>
          <p:cNvSpPr/>
          <p:nvPr/>
        </p:nvSpPr>
        <p:spPr>
          <a:xfrm>
            <a:off x="2944584" y="3778011"/>
            <a:ext cx="1411951" cy="4762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400" dirty="0"/>
              <a:t>AO</a:t>
            </a:r>
            <a:r>
              <a:rPr kumimoji="1" lang="zh-CN" altLang="en-US" sz="1400" dirty="0"/>
              <a:t> </a:t>
            </a:r>
            <a:r>
              <a:rPr kumimoji="1" lang="en-US" altLang="zh-CN" sz="1400" dirty="0"/>
              <a:t>Recognition</a:t>
            </a:r>
          </a:p>
        </p:txBody>
      </p:sp>
      <p:cxnSp>
        <p:nvCxnSpPr>
          <p:cNvPr id="18" name="直线箭头连接符 17">
            <a:extLst>
              <a:ext uri="{FF2B5EF4-FFF2-40B4-BE49-F238E27FC236}">
                <a16:creationId xmlns:a16="http://schemas.microsoft.com/office/drawing/2014/main" id="{7D19ECC9-09EE-D54C-950B-31DBC5AA66BE}"/>
              </a:ext>
            </a:extLst>
          </p:cNvPr>
          <p:cNvCxnSpPr>
            <a:cxnSpLocks/>
          </p:cNvCxnSpPr>
          <p:nvPr/>
        </p:nvCxnSpPr>
        <p:spPr>
          <a:xfrm flipV="1">
            <a:off x="2781199" y="4016136"/>
            <a:ext cx="163385" cy="6924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3" name="Content Placeholder 2">
            <a:extLst>
              <a:ext uri="{FF2B5EF4-FFF2-40B4-BE49-F238E27FC236}">
                <a16:creationId xmlns:a16="http://schemas.microsoft.com/office/drawing/2014/main" id="{7AA61EE5-BB6A-C649-806E-EA40FCF6808F}"/>
              </a:ext>
            </a:extLst>
          </p:cNvPr>
          <p:cNvSpPr txBox="1">
            <a:spLocks/>
          </p:cNvSpPr>
          <p:nvPr/>
        </p:nvSpPr>
        <p:spPr>
          <a:xfrm>
            <a:off x="1261633" y="5741755"/>
            <a:ext cx="6597176" cy="1013739"/>
          </a:xfrm>
          <a:prstGeom prst="rect">
            <a:avLst/>
          </a:prstGeom>
          <a:no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600" dirty="0">
                <a:solidFill>
                  <a:schemeClr val="accent5"/>
                </a:solidFill>
                <a:latin typeface="Baskerville Old Face"/>
                <a:ea typeface="等线"/>
              </a:rPr>
              <a:t>AO: Atomic</a:t>
            </a:r>
            <a:r>
              <a:rPr lang="zh-CN" altLang="en-US" sz="1600" dirty="0">
                <a:solidFill>
                  <a:schemeClr val="accent5"/>
                </a:solidFill>
                <a:latin typeface="Baskerville Old Face"/>
                <a:ea typeface="等线"/>
              </a:rPr>
              <a:t> </a:t>
            </a:r>
            <a:r>
              <a:rPr lang="en-US" altLang="zh-CN" sz="1600" dirty="0">
                <a:solidFill>
                  <a:schemeClr val="accent5"/>
                </a:solidFill>
                <a:latin typeface="Baskerville Old Face"/>
                <a:ea typeface="等线"/>
              </a:rPr>
              <a:t>Operation</a:t>
            </a:r>
            <a:endParaRPr lang="zh-CN" altLang="en-US" sz="1600" dirty="0">
              <a:solidFill>
                <a:schemeClr val="accent5"/>
              </a:solidFill>
              <a:latin typeface="Baskerville Old Face"/>
              <a:ea typeface="等线"/>
            </a:endParaRPr>
          </a:p>
          <a:p>
            <a:pPr marL="0" indent="0">
              <a:buNone/>
            </a:pPr>
            <a:r>
              <a:rPr lang="en-US" altLang="zh-CN" sz="1600" dirty="0">
                <a:solidFill>
                  <a:schemeClr val="accent5"/>
                </a:solidFill>
                <a:latin typeface="Baskerville Old Face"/>
                <a:ea typeface="等线"/>
              </a:rPr>
              <a:t>MPS: Multi-Pass</a:t>
            </a:r>
            <a:r>
              <a:rPr lang="zh-CN" altLang="en-US" sz="1600" dirty="0">
                <a:solidFill>
                  <a:schemeClr val="accent5"/>
                </a:solidFill>
                <a:latin typeface="Baskerville Old Face"/>
                <a:ea typeface="等线"/>
              </a:rPr>
              <a:t> </a:t>
            </a:r>
            <a:r>
              <a:rPr lang="en-US" altLang="zh-CN" sz="1600" dirty="0">
                <a:solidFill>
                  <a:schemeClr val="accent5"/>
                </a:solidFill>
                <a:latin typeface="Baskerville Old Face"/>
                <a:ea typeface="等线"/>
              </a:rPr>
              <a:t>Scheme</a:t>
            </a:r>
            <a:endParaRPr lang="en-US" dirty="0">
              <a:solidFill>
                <a:schemeClr val="accent5"/>
              </a:solidFill>
              <a:latin typeface="Calibri" panose="020F0502020204030204"/>
              <a:ea typeface="等线"/>
              <a:cs typeface="Calibri" panose="020F0502020204030204"/>
            </a:endParaRPr>
          </a:p>
          <a:p>
            <a:pPr marL="0" indent="0">
              <a:buNone/>
            </a:pPr>
            <a:r>
              <a:rPr lang="en-US" altLang="zh-CN" sz="1600" dirty="0">
                <a:solidFill>
                  <a:schemeClr val="accent5"/>
                </a:solidFill>
                <a:latin typeface="Baskerville Old Face"/>
                <a:ea typeface="等线"/>
              </a:rPr>
              <a:t>KKC: Kernel-to-Kernel</a:t>
            </a:r>
            <a:r>
              <a:rPr lang="zh-CN" altLang="en-US" sz="1600" dirty="0">
                <a:solidFill>
                  <a:schemeClr val="accent5"/>
                </a:solidFill>
                <a:latin typeface="Baskerville Old Face"/>
                <a:ea typeface="等线"/>
              </a:rPr>
              <a:t> </a:t>
            </a:r>
            <a:r>
              <a:rPr lang="en-US" altLang="zh-CN" sz="1600" dirty="0">
                <a:solidFill>
                  <a:schemeClr val="accent5"/>
                </a:solidFill>
                <a:latin typeface="Baskerville Old Face"/>
                <a:ea typeface="等线"/>
              </a:rPr>
              <a:t>Communication</a:t>
            </a:r>
            <a:endParaRPr lang="en-US" dirty="0">
              <a:solidFill>
                <a:schemeClr val="accent5"/>
              </a:solidFill>
              <a:cs typeface="Calibri"/>
            </a:endParaRPr>
          </a:p>
        </p:txBody>
      </p:sp>
    </p:spTree>
    <p:extLst>
      <p:ext uri="{BB962C8B-B14F-4D97-AF65-F5344CB8AC3E}">
        <p14:creationId xmlns:p14="http://schemas.microsoft.com/office/powerpoint/2010/main" val="285766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wipe(up)">
                                      <p:cBhvr>
                                        <p:cTn id="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44CBAC-8B53-D043-8550-40E5523FFDC0}"/>
              </a:ext>
            </a:extLst>
          </p:cNvPr>
          <p:cNvSpPr>
            <a:spLocks noGrp="1"/>
          </p:cNvSpPr>
          <p:nvPr>
            <p:ph type="title"/>
          </p:nvPr>
        </p:nvSpPr>
        <p:spPr/>
        <p:txBody>
          <a:bodyPr/>
          <a:lstStyle/>
          <a:p>
            <a:r>
              <a:rPr kumimoji="1" lang="en-US" altLang="zh-CN" dirty="0"/>
              <a:t>Outline</a:t>
            </a:r>
            <a:endParaRPr kumimoji="1" lang="zh-CN" altLang="en-US" dirty="0"/>
          </a:p>
        </p:txBody>
      </p:sp>
      <p:sp>
        <p:nvSpPr>
          <p:cNvPr id="3" name="内容占位符 2">
            <a:extLst>
              <a:ext uri="{FF2B5EF4-FFF2-40B4-BE49-F238E27FC236}">
                <a16:creationId xmlns:a16="http://schemas.microsoft.com/office/drawing/2014/main" id="{9ED1FA7D-C054-D949-A437-F21D8B68690D}"/>
              </a:ext>
            </a:extLst>
          </p:cNvPr>
          <p:cNvSpPr>
            <a:spLocks noGrp="1"/>
          </p:cNvSpPr>
          <p:nvPr>
            <p:ph idx="1"/>
          </p:nvPr>
        </p:nvSpPr>
        <p:spPr/>
        <p:txBody>
          <a:bodyPr/>
          <a:lstStyle/>
          <a:p>
            <a:r>
              <a:rPr kumimoji="1" lang="en-US" altLang="zh-CN" dirty="0"/>
              <a:t>Background</a:t>
            </a:r>
            <a:r>
              <a:rPr kumimoji="1" lang="zh-CN" altLang="en-US" dirty="0"/>
              <a:t> </a:t>
            </a:r>
            <a:r>
              <a:rPr kumimoji="1" lang="en-US" altLang="zh-CN" dirty="0"/>
              <a:t>and Motivations</a:t>
            </a:r>
          </a:p>
          <a:p>
            <a:r>
              <a:rPr kumimoji="1" lang="en-US" altLang="zh-CN" dirty="0"/>
              <a:t>Our</a:t>
            </a:r>
            <a:r>
              <a:rPr kumimoji="1" lang="zh-CN" altLang="en-US" dirty="0"/>
              <a:t> </a:t>
            </a:r>
            <a:r>
              <a:rPr kumimoji="1" lang="en-US" altLang="zh-CN" dirty="0"/>
              <a:t>Solution</a:t>
            </a:r>
          </a:p>
          <a:p>
            <a:pPr lvl="1">
              <a:buFont typeface="Wingdings" pitchFamily="2" charset="2"/>
              <a:buChar char="Ø"/>
            </a:pPr>
            <a:r>
              <a:rPr kumimoji="1" lang="zh-CN" altLang="en-US" dirty="0">
                <a:solidFill>
                  <a:srgbClr val="FF0000"/>
                </a:solidFill>
              </a:rPr>
              <a:t> </a:t>
            </a:r>
            <a:r>
              <a:rPr kumimoji="1" lang="en-US" altLang="zh-CN" dirty="0">
                <a:solidFill>
                  <a:srgbClr val="FF0000"/>
                </a:solidFill>
              </a:rPr>
              <a:t>OpenCL</a:t>
            </a:r>
            <a:r>
              <a:rPr kumimoji="1" lang="zh-CN" altLang="en-US" dirty="0">
                <a:solidFill>
                  <a:srgbClr val="FF0000"/>
                </a:solidFill>
              </a:rPr>
              <a:t> </a:t>
            </a:r>
            <a:r>
              <a:rPr kumimoji="1" lang="en-US" altLang="zh-CN" dirty="0">
                <a:solidFill>
                  <a:srgbClr val="FF0000"/>
                </a:solidFill>
              </a:rPr>
              <a:t>Pattern</a:t>
            </a:r>
            <a:r>
              <a:rPr kumimoji="1" lang="zh-CN" altLang="en-US" dirty="0">
                <a:solidFill>
                  <a:srgbClr val="FF0000"/>
                </a:solidFill>
              </a:rPr>
              <a:t> </a:t>
            </a:r>
            <a:r>
              <a:rPr kumimoji="1" lang="en-US" altLang="zh-CN" dirty="0">
                <a:solidFill>
                  <a:srgbClr val="FF0000"/>
                </a:solidFill>
              </a:rPr>
              <a:t>Recognition</a:t>
            </a:r>
          </a:p>
          <a:p>
            <a:pPr lvl="1">
              <a:buFont typeface="Wingdings" pitchFamily="2" charset="2"/>
              <a:buChar char="Ø"/>
            </a:pPr>
            <a:r>
              <a:rPr kumimoji="1" lang="zh-CN" altLang="en-US" dirty="0"/>
              <a:t> </a:t>
            </a:r>
            <a:r>
              <a:rPr kumimoji="1" lang="en-US" altLang="zh-CN" dirty="0"/>
              <a:t>Execution</a:t>
            </a:r>
            <a:r>
              <a:rPr kumimoji="1" lang="zh-CN" altLang="en-US" dirty="0"/>
              <a:t> </a:t>
            </a:r>
            <a:r>
              <a:rPr kumimoji="1" lang="en-US" altLang="zh-CN" dirty="0"/>
              <a:t>Model</a:t>
            </a:r>
            <a:r>
              <a:rPr kumimoji="1" lang="zh-CN" altLang="en-US" dirty="0"/>
              <a:t> </a:t>
            </a:r>
            <a:r>
              <a:rPr kumimoji="1" lang="en-US" altLang="zh-CN" dirty="0"/>
              <a:t>Prediction</a:t>
            </a:r>
          </a:p>
          <a:p>
            <a:r>
              <a:rPr kumimoji="1" lang="en-US" altLang="zh-CN" dirty="0"/>
              <a:t>Experiment</a:t>
            </a:r>
          </a:p>
          <a:p>
            <a:r>
              <a:rPr kumimoji="1" lang="en-US" altLang="zh-CN" dirty="0"/>
              <a:t>Conclusion</a:t>
            </a:r>
          </a:p>
        </p:txBody>
      </p:sp>
    </p:spTree>
    <p:extLst>
      <p:ext uri="{BB962C8B-B14F-4D97-AF65-F5344CB8AC3E}">
        <p14:creationId xmlns:p14="http://schemas.microsoft.com/office/powerpoint/2010/main" val="217159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矩形 142"/>
          <p:cNvSpPr/>
          <p:nvPr/>
        </p:nvSpPr>
        <p:spPr>
          <a:xfrm>
            <a:off x="1619678" y="3879563"/>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5</a:t>
            </a:r>
            <a:endParaRPr lang="zh-CN" altLang="en-US" dirty="0"/>
          </a:p>
        </p:txBody>
      </p:sp>
      <p:sp>
        <p:nvSpPr>
          <p:cNvPr id="3" name="内容占位符 2"/>
          <p:cNvSpPr>
            <a:spLocks noGrp="1"/>
          </p:cNvSpPr>
          <p:nvPr>
            <p:ph idx="1"/>
          </p:nvPr>
        </p:nvSpPr>
        <p:spPr>
          <a:xfrm>
            <a:off x="628649" y="1690689"/>
            <a:ext cx="7886701" cy="4508500"/>
          </a:xfrm>
        </p:spPr>
        <p:txBody>
          <a:bodyPr/>
          <a:lstStyle/>
          <a:p>
            <a:pPr marL="0" indent="0">
              <a:buNone/>
            </a:pPr>
            <a:r>
              <a:rPr lang="en-US" altLang="zh-CN" dirty="0"/>
              <a:t> </a:t>
            </a:r>
          </a:p>
          <a:p>
            <a:endParaRPr lang="en-US" altLang="zh-CN" dirty="0"/>
          </a:p>
          <a:p>
            <a:endParaRPr lang="en-US" altLang="zh-CN" dirty="0"/>
          </a:p>
          <a:p>
            <a:endParaRPr lang="en-US" altLang="zh-CN" dirty="0"/>
          </a:p>
          <a:p>
            <a:endParaRPr lang="en-US" altLang="zh-CN" dirty="0"/>
          </a:p>
          <a:p>
            <a:endParaRPr lang="en-US" altLang="zh-CN" dirty="0"/>
          </a:p>
          <a:p>
            <a:r>
              <a:rPr lang="en-US" altLang="zh-CN" sz="2400" dirty="0"/>
              <a:t>Issues on FPGAs:</a:t>
            </a:r>
            <a:endParaRPr lang="zh-CN" altLang="en-US" sz="2400" dirty="0"/>
          </a:p>
        </p:txBody>
      </p:sp>
      <p:sp>
        <p:nvSpPr>
          <p:cNvPr id="2" name="标题 1"/>
          <p:cNvSpPr>
            <a:spLocks noGrp="1"/>
          </p:cNvSpPr>
          <p:nvPr>
            <p:ph type="title"/>
          </p:nvPr>
        </p:nvSpPr>
        <p:spPr>
          <a:xfrm>
            <a:off x="628650" y="365126"/>
            <a:ext cx="7886700" cy="1325563"/>
          </a:xfrm>
        </p:spPr>
        <p:txBody>
          <a:bodyPr/>
          <a:lstStyle/>
          <a:p>
            <a:r>
              <a:rPr lang="en-US" altLang="zh-CN" sz="3200" dirty="0">
                <a:ea typeface="等线 Light"/>
              </a:rPr>
              <a:t>OpenCL Pattern:</a:t>
            </a:r>
            <a:r>
              <a:rPr lang="en-US" altLang="zh-CN" dirty="0">
                <a:ea typeface="等线 Light"/>
              </a:rPr>
              <a:t> Atomic Operation</a:t>
            </a:r>
            <a:endParaRPr lang="zh-CN" altLang="en-US" dirty="0">
              <a:ea typeface="等线 Light"/>
            </a:endParaRPr>
          </a:p>
        </p:txBody>
      </p:sp>
      <p:sp>
        <p:nvSpPr>
          <p:cNvPr id="5" name="Content Placeholder 2"/>
          <p:cNvSpPr txBox="1">
            <a:spLocks/>
          </p:cNvSpPr>
          <p:nvPr/>
        </p:nvSpPr>
        <p:spPr>
          <a:xfrm>
            <a:off x="1336178" y="1541761"/>
            <a:ext cx="1149016"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Input data</a:t>
            </a:r>
          </a:p>
        </p:txBody>
      </p:sp>
      <p:sp>
        <p:nvSpPr>
          <p:cNvPr id="14" name="圆角矩形 13"/>
          <p:cNvSpPr/>
          <p:nvPr/>
        </p:nvSpPr>
        <p:spPr>
          <a:xfrm>
            <a:off x="2884949" y="2795248"/>
            <a:ext cx="1201584" cy="867034"/>
          </a:xfrm>
          <a:prstGeom prst="round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Hash function</a:t>
            </a:r>
            <a:endParaRPr lang="zh-CN" altLang="en-US" dirty="0"/>
          </a:p>
        </p:txBody>
      </p:sp>
      <p:sp>
        <p:nvSpPr>
          <p:cNvPr id="15" name="Content Placeholder 2"/>
          <p:cNvSpPr txBox="1">
            <a:spLocks/>
          </p:cNvSpPr>
          <p:nvPr/>
        </p:nvSpPr>
        <p:spPr>
          <a:xfrm>
            <a:off x="6159860" y="1530312"/>
            <a:ext cx="1261021"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Histogram</a:t>
            </a:r>
          </a:p>
        </p:txBody>
      </p:sp>
      <p:sp>
        <p:nvSpPr>
          <p:cNvPr id="17" name="矩形 16"/>
          <p:cNvSpPr/>
          <p:nvPr/>
        </p:nvSpPr>
        <p:spPr>
          <a:xfrm>
            <a:off x="6131201" y="1893403"/>
            <a:ext cx="1280217" cy="397043"/>
          </a:xfrm>
          <a:prstGeom prst="rect">
            <a:avLst/>
          </a:prstGeom>
          <a:solidFill>
            <a:schemeClr val="accent6"/>
          </a:solidFill>
          <a:ln w="28575">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p:sp>
        <p:nvSpPr>
          <p:cNvPr id="18" name="矩形 17"/>
          <p:cNvSpPr/>
          <p:nvPr/>
        </p:nvSpPr>
        <p:spPr>
          <a:xfrm>
            <a:off x="6131200" y="3481573"/>
            <a:ext cx="1280217" cy="397043"/>
          </a:xfrm>
          <a:prstGeom prst="rect">
            <a:avLst/>
          </a:prstGeom>
          <a:solidFill>
            <a:schemeClr val="accent6"/>
          </a:solidFill>
          <a:ln w="28575">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p:sp>
        <p:nvSpPr>
          <p:cNvPr id="19" name="矩形 18"/>
          <p:cNvSpPr/>
          <p:nvPr/>
        </p:nvSpPr>
        <p:spPr>
          <a:xfrm>
            <a:off x="6135931" y="2687488"/>
            <a:ext cx="1280217" cy="397043"/>
          </a:xfrm>
          <a:prstGeom prst="rect">
            <a:avLst/>
          </a:prstGeom>
          <a:solidFill>
            <a:schemeClr val="accent6"/>
          </a:solidFill>
          <a:ln w="28575">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p:sp>
        <p:nvSpPr>
          <p:cNvPr id="20" name="矩形 19"/>
          <p:cNvSpPr/>
          <p:nvPr/>
        </p:nvSpPr>
        <p:spPr>
          <a:xfrm>
            <a:off x="6131199" y="4294978"/>
            <a:ext cx="1280217" cy="397043"/>
          </a:xfrm>
          <a:prstGeom prst="rect">
            <a:avLst/>
          </a:prstGeom>
          <a:solidFill>
            <a:schemeClr val="accent6"/>
          </a:solidFill>
          <a:ln w="28575">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p:sp>
        <p:nvSpPr>
          <p:cNvPr id="21" name="Content Placeholder 2"/>
          <p:cNvSpPr txBox="1">
            <a:spLocks/>
          </p:cNvSpPr>
          <p:nvPr/>
        </p:nvSpPr>
        <p:spPr>
          <a:xfrm>
            <a:off x="7411416" y="1921085"/>
            <a:ext cx="423543"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0</a:t>
            </a:r>
          </a:p>
        </p:txBody>
      </p:sp>
      <p:sp>
        <p:nvSpPr>
          <p:cNvPr id="22" name="Content Placeholder 2"/>
          <p:cNvSpPr txBox="1">
            <a:spLocks/>
          </p:cNvSpPr>
          <p:nvPr/>
        </p:nvSpPr>
        <p:spPr>
          <a:xfrm>
            <a:off x="7420881" y="2714872"/>
            <a:ext cx="423543"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1</a:t>
            </a:r>
          </a:p>
        </p:txBody>
      </p:sp>
      <p:sp>
        <p:nvSpPr>
          <p:cNvPr id="23" name="Content Placeholder 2"/>
          <p:cNvSpPr txBox="1">
            <a:spLocks/>
          </p:cNvSpPr>
          <p:nvPr/>
        </p:nvSpPr>
        <p:spPr>
          <a:xfrm>
            <a:off x="7416148" y="3508957"/>
            <a:ext cx="423543"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2</a:t>
            </a:r>
          </a:p>
        </p:txBody>
      </p:sp>
      <p:sp>
        <p:nvSpPr>
          <p:cNvPr id="24" name="Content Placeholder 2"/>
          <p:cNvSpPr txBox="1">
            <a:spLocks/>
          </p:cNvSpPr>
          <p:nvPr/>
        </p:nvSpPr>
        <p:spPr>
          <a:xfrm>
            <a:off x="7416148" y="4304542"/>
            <a:ext cx="423543"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3</a:t>
            </a:r>
          </a:p>
        </p:txBody>
      </p:sp>
      <p:sp>
        <p:nvSpPr>
          <p:cNvPr id="4" name="矩形 3"/>
          <p:cNvSpPr/>
          <p:nvPr/>
        </p:nvSpPr>
        <p:spPr>
          <a:xfrm>
            <a:off x="1616396" y="1893403"/>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1</a:t>
            </a:r>
            <a:endParaRPr lang="zh-CN" altLang="en-US" dirty="0"/>
          </a:p>
        </p:txBody>
      </p:sp>
      <p:sp>
        <p:nvSpPr>
          <p:cNvPr id="25" name="Content Placeholder 2"/>
          <p:cNvSpPr txBox="1">
            <a:spLocks/>
          </p:cNvSpPr>
          <p:nvPr/>
        </p:nvSpPr>
        <p:spPr>
          <a:xfrm>
            <a:off x="1280645" y="1902348"/>
            <a:ext cx="335746"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0</a:t>
            </a:r>
          </a:p>
        </p:txBody>
      </p:sp>
      <p:sp>
        <p:nvSpPr>
          <p:cNvPr id="32" name="矩形 31"/>
          <p:cNvSpPr/>
          <p:nvPr/>
        </p:nvSpPr>
        <p:spPr>
          <a:xfrm>
            <a:off x="1616396" y="2290445"/>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6</a:t>
            </a:r>
            <a:endParaRPr lang="zh-CN" altLang="en-US" dirty="0"/>
          </a:p>
        </p:txBody>
      </p:sp>
      <p:sp>
        <p:nvSpPr>
          <p:cNvPr id="33" name="Content Placeholder 2"/>
          <p:cNvSpPr txBox="1">
            <a:spLocks/>
          </p:cNvSpPr>
          <p:nvPr/>
        </p:nvSpPr>
        <p:spPr>
          <a:xfrm>
            <a:off x="1280645" y="2299390"/>
            <a:ext cx="335746"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1</a:t>
            </a:r>
          </a:p>
        </p:txBody>
      </p:sp>
      <p:sp>
        <p:nvSpPr>
          <p:cNvPr id="35" name="矩形 34"/>
          <p:cNvSpPr/>
          <p:nvPr/>
        </p:nvSpPr>
        <p:spPr>
          <a:xfrm>
            <a:off x="1616879" y="2687486"/>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4</a:t>
            </a:r>
            <a:endParaRPr lang="zh-CN" altLang="en-US" dirty="0"/>
          </a:p>
        </p:txBody>
      </p:sp>
      <p:sp>
        <p:nvSpPr>
          <p:cNvPr id="36" name="Content Placeholder 2"/>
          <p:cNvSpPr txBox="1">
            <a:spLocks/>
          </p:cNvSpPr>
          <p:nvPr/>
        </p:nvSpPr>
        <p:spPr>
          <a:xfrm>
            <a:off x="1280645" y="2696431"/>
            <a:ext cx="336229"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2</a:t>
            </a:r>
          </a:p>
        </p:txBody>
      </p:sp>
      <p:sp>
        <p:nvSpPr>
          <p:cNvPr id="38" name="矩形 37"/>
          <p:cNvSpPr/>
          <p:nvPr/>
        </p:nvSpPr>
        <p:spPr>
          <a:xfrm>
            <a:off x="1616879" y="3080507"/>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7</a:t>
            </a:r>
            <a:endParaRPr lang="zh-CN" altLang="en-US" dirty="0"/>
          </a:p>
        </p:txBody>
      </p:sp>
      <p:sp>
        <p:nvSpPr>
          <p:cNvPr id="39" name="Content Placeholder 2"/>
          <p:cNvSpPr txBox="1">
            <a:spLocks/>
          </p:cNvSpPr>
          <p:nvPr/>
        </p:nvSpPr>
        <p:spPr>
          <a:xfrm>
            <a:off x="1280645" y="3089452"/>
            <a:ext cx="336229"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3</a:t>
            </a:r>
          </a:p>
        </p:txBody>
      </p:sp>
      <p:sp>
        <p:nvSpPr>
          <p:cNvPr id="41" name="矩形 40"/>
          <p:cNvSpPr/>
          <p:nvPr/>
        </p:nvSpPr>
        <p:spPr>
          <a:xfrm>
            <a:off x="1615913" y="3482521"/>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2</a:t>
            </a:r>
            <a:endParaRPr lang="zh-CN" altLang="en-US" dirty="0"/>
          </a:p>
        </p:txBody>
      </p:sp>
      <p:sp>
        <p:nvSpPr>
          <p:cNvPr id="42" name="Content Placeholder 2"/>
          <p:cNvSpPr txBox="1">
            <a:spLocks/>
          </p:cNvSpPr>
          <p:nvPr/>
        </p:nvSpPr>
        <p:spPr>
          <a:xfrm>
            <a:off x="1280645" y="3491466"/>
            <a:ext cx="335263"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4</a:t>
            </a:r>
          </a:p>
        </p:txBody>
      </p:sp>
      <p:sp>
        <p:nvSpPr>
          <p:cNvPr id="44" name="矩形 43"/>
          <p:cNvSpPr/>
          <p:nvPr/>
        </p:nvSpPr>
        <p:spPr>
          <a:xfrm>
            <a:off x="1615913" y="3879563"/>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5</a:t>
            </a:r>
            <a:endParaRPr lang="zh-CN" altLang="en-US" dirty="0"/>
          </a:p>
        </p:txBody>
      </p:sp>
      <p:sp>
        <p:nvSpPr>
          <p:cNvPr id="45" name="Content Placeholder 2"/>
          <p:cNvSpPr txBox="1">
            <a:spLocks/>
          </p:cNvSpPr>
          <p:nvPr/>
        </p:nvSpPr>
        <p:spPr>
          <a:xfrm>
            <a:off x="1280645" y="3888508"/>
            <a:ext cx="335263"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5</a:t>
            </a:r>
          </a:p>
        </p:txBody>
      </p:sp>
      <p:sp>
        <p:nvSpPr>
          <p:cNvPr id="47" name="矩形 46"/>
          <p:cNvSpPr/>
          <p:nvPr/>
        </p:nvSpPr>
        <p:spPr>
          <a:xfrm>
            <a:off x="1616396" y="4276604"/>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9</a:t>
            </a:r>
            <a:endParaRPr lang="zh-CN" altLang="en-US" dirty="0"/>
          </a:p>
        </p:txBody>
      </p:sp>
      <p:sp>
        <p:nvSpPr>
          <p:cNvPr id="48" name="Content Placeholder 2"/>
          <p:cNvSpPr txBox="1">
            <a:spLocks/>
          </p:cNvSpPr>
          <p:nvPr/>
        </p:nvSpPr>
        <p:spPr>
          <a:xfrm>
            <a:off x="1280645" y="4285549"/>
            <a:ext cx="335746"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6</a:t>
            </a:r>
          </a:p>
        </p:txBody>
      </p:sp>
      <p:sp>
        <p:nvSpPr>
          <p:cNvPr id="50" name="矩形 49"/>
          <p:cNvSpPr/>
          <p:nvPr/>
        </p:nvSpPr>
        <p:spPr>
          <a:xfrm>
            <a:off x="1616879" y="4681603"/>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0</a:t>
            </a:r>
            <a:endParaRPr lang="zh-CN" altLang="en-US" dirty="0"/>
          </a:p>
        </p:txBody>
      </p:sp>
      <p:sp>
        <p:nvSpPr>
          <p:cNvPr id="51" name="Content Placeholder 2"/>
          <p:cNvSpPr txBox="1">
            <a:spLocks/>
          </p:cNvSpPr>
          <p:nvPr/>
        </p:nvSpPr>
        <p:spPr>
          <a:xfrm>
            <a:off x="1280645" y="4678570"/>
            <a:ext cx="335746"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7</a:t>
            </a:r>
          </a:p>
        </p:txBody>
      </p:sp>
      <p:sp>
        <p:nvSpPr>
          <p:cNvPr id="62" name="Content Placeholder 2"/>
          <p:cNvSpPr txBox="1">
            <a:spLocks/>
          </p:cNvSpPr>
          <p:nvPr/>
        </p:nvSpPr>
        <p:spPr>
          <a:xfrm>
            <a:off x="4301553" y="1542491"/>
            <a:ext cx="1280522"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Hash index</a:t>
            </a:r>
          </a:p>
        </p:txBody>
      </p:sp>
      <p:sp>
        <p:nvSpPr>
          <p:cNvPr id="52" name="椭圆 51"/>
          <p:cNvSpPr/>
          <p:nvPr/>
        </p:nvSpPr>
        <p:spPr>
          <a:xfrm>
            <a:off x="3270771" y="3089452"/>
            <a:ext cx="429939" cy="3790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1</a:t>
            </a:r>
            <a:endParaRPr lang="zh-CN" altLang="en-US" dirty="0"/>
          </a:p>
        </p:txBody>
      </p:sp>
      <p:sp>
        <p:nvSpPr>
          <p:cNvPr id="63" name="椭圆 62"/>
          <p:cNvSpPr/>
          <p:nvPr/>
        </p:nvSpPr>
        <p:spPr>
          <a:xfrm>
            <a:off x="3265789" y="3085056"/>
            <a:ext cx="429939" cy="3790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2</a:t>
            </a:r>
            <a:endParaRPr lang="zh-CN" altLang="en-US" dirty="0"/>
          </a:p>
        </p:txBody>
      </p:sp>
      <p:sp>
        <p:nvSpPr>
          <p:cNvPr id="64" name="椭圆 63"/>
          <p:cNvSpPr/>
          <p:nvPr/>
        </p:nvSpPr>
        <p:spPr>
          <a:xfrm>
            <a:off x="3265789" y="3086945"/>
            <a:ext cx="429939" cy="3790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0</a:t>
            </a:r>
            <a:endParaRPr lang="zh-CN" altLang="en-US" dirty="0"/>
          </a:p>
        </p:txBody>
      </p:sp>
      <p:sp>
        <p:nvSpPr>
          <p:cNvPr id="65" name="椭圆 64"/>
          <p:cNvSpPr/>
          <p:nvPr/>
        </p:nvSpPr>
        <p:spPr>
          <a:xfrm>
            <a:off x="3265791" y="3094420"/>
            <a:ext cx="429939" cy="3790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3</a:t>
            </a:r>
            <a:endParaRPr lang="zh-CN" altLang="en-US" dirty="0"/>
          </a:p>
        </p:txBody>
      </p:sp>
      <p:sp>
        <p:nvSpPr>
          <p:cNvPr id="66" name="椭圆 65"/>
          <p:cNvSpPr/>
          <p:nvPr/>
        </p:nvSpPr>
        <p:spPr>
          <a:xfrm>
            <a:off x="3270771" y="3094250"/>
            <a:ext cx="429939" cy="3790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2</a:t>
            </a:r>
            <a:endParaRPr lang="zh-CN" altLang="en-US" dirty="0"/>
          </a:p>
        </p:txBody>
      </p:sp>
      <p:sp>
        <p:nvSpPr>
          <p:cNvPr id="67" name="椭圆 66"/>
          <p:cNvSpPr/>
          <p:nvPr/>
        </p:nvSpPr>
        <p:spPr>
          <a:xfrm>
            <a:off x="3265791" y="3091743"/>
            <a:ext cx="429939" cy="3790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1</a:t>
            </a:r>
            <a:endParaRPr lang="zh-CN" altLang="en-US" dirty="0"/>
          </a:p>
        </p:txBody>
      </p:sp>
      <p:sp>
        <p:nvSpPr>
          <p:cNvPr id="76" name="椭圆 75"/>
          <p:cNvSpPr/>
          <p:nvPr/>
        </p:nvSpPr>
        <p:spPr>
          <a:xfrm>
            <a:off x="3265791" y="3086775"/>
            <a:ext cx="429939" cy="3790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1</a:t>
            </a:r>
            <a:endParaRPr lang="zh-CN" altLang="en-US" dirty="0"/>
          </a:p>
        </p:txBody>
      </p:sp>
      <p:sp>
        <p:nvSpPr>
          <p:cNvPr id="77" name="椭圆 76"/>
          <p:cNvSpPr/>
          <p:nvPr/>
        </p:nvSpPr>
        <p:spPr>
          <a:xfrm>
            <a:off x="3265791" y="3091743"/>
            <a:ext cx="429939" cy="3790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0</a:t>
            </a:r>
            <a:endParaRPr lang="zh-CN" altLang="en-US" dirty="0"/>
          </a:p>
        </p:txBody>
      </p:sp>
      <p:sp>
        <p:nvSpPr>
          <p:cNvPr id="82" name="Content Placeholder 2"/>
          <p:cNvSpPr txBox="1">
            <a:spLocks/>
          </p:cNvSpPr>
          <p:nvPr/>
        </p:nvSpPr>
        <p:spPr>
          <a:xfrm>
            <a:off x="2648163" y="4283872"/>
            <a:ext cx="1736281" cy="42562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Baskerville Old Face" panose="02020602080505020303" pitchFamily="18" charset="0"/>
              </a:rPr>
              <a:t>8 work-items</a:t>
            </a:r>
          </a:p>
        </p:txBody>
      </p:sp>
      <p:sp>
        <p:nvSpPr>
          <p:cNvPr id="91" name="椭圆 90"/>
          <p:cNvSpPr/>
          <p:nvPr/>
        </p:nvSpPr>
        <p:spPr>
          <a:xfrm>
            <a:off x="5745911" y="1768694"/>
            <a:ext cx="1195786" cy="6327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5745911" y="3352921"/>
            <a:ext cx="1195786" cy="6327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5745911" y="2552569"/>
            <a:ext cx="1601734" cy="6327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5" name="直接箭头连接符 94"/>
          <p:cNvCxnSpPr>
            <a:cxnSpLocks/>
            <a:stCxn id="91" idx="2"/>
          </p:cNvCxnSpPr>
          <p:nvPr/>
        </p:nvCxnSpPr>
        <p:spPr>
          <a:xfrm flipH="1">
            <a:off x="4646756" y="2085077"/>
            <a:ext cx="1099155" cy="1803431"/>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a:stCxn id="93" idx="2"/>
          </p:cNvCxnSpPr>
          <p:nvPr/>
        </p:nvCxnSpPr>
        <p:spPr>
          <a:xfrm flipH="1">
            <a:off x="4772690" y="2868952"/>
            <a:ext cx="973221" cy="998288"/>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a:stCxn id="92" idx="2"/>
          </p:cNvCxnSpPr>
          <p:nvPr/>
        </p:nvCxnSpPr>
        <p:spPr>
          <a:xfrm flipH="1">
            <a:off x="4819050" y="3669304"/>
            <a:ext cx="926861" cy="241004"/>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7" name="Content Placeholder 2"/>
          <p:cNvSpPr txBox="1">
            <a:spLocks/>
          </p:cNvSpPr>
          <p:nvPr/>
        </p:nvSpPr>
        <p:spPr>
          <a:xfrm>
            <a:off x="4183207" y="3912815"/>
            <a:ext cx="1225326" cy="42562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rPr>
              <a:t>Conflict</a:t>
            </a:r>
          </a:p>
        </p:txBody>
      </p:sp>
      <p:sp>
        <p:nvSpPr>
          <p:cNvPr id="117" name="Content Placeholder 2"/>
          <p:cNvSpPr txBox="1">
            <a:spLocks/>
          </p:cNvSpPr>
          <p:nvPr/>
        </p:nvSpPr>
        <p:spPr>
          <a:xfrm>
            <a:off x="1616879" y="5423090"/>
            <a:ext cx="3798850" cy="42562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rPr>
              <a:t>Noticeable resource overhead</a:t>
            </a:r>
          </a:p>
        </p:txBody>
      </p:sp>
      <p:sp>
        <p:nvSpPr>
          <p:cNvPr id="118" name="Content Placeholder 2"/>
          <p:cNvSpPr txBox="1">
            <a:spLocks/>
          </p:cNvSpPr>
          <p:nvPr/>
        </p:nvSpPr>
        <p:spPr>
          <a:xfrm>
            <a:off x="1615908" y="5763115"/>
            <a:ext cx="4091019" cy="4247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rPr>
              <a:t>Long latency and low bandwidth</a:t>
            </a:r>
          </a:p>
        </p:txBody>
      </p:sp>
      <p:sp>
        <p:nvSpPr>
          <p:cNvPr id="119" name="Content Placeholder 2"/>
          <p:cNvSpPr txBox="1">
            <a:spLocks/>
          </p:cNvSpPr>
          <p:nvPr/>
        </p:nvSpPr>
        <p:spPr>
          <a:xfrm>
            <a:off x="1615907" y="6117256"/>
            <a:ext cx="2157378" cy="4247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rPr>
              <a:t>Low frequency</a:t>
            </a:r>
          </a:p>
        </p:txBody>
      </p:sp>
      <p:sp>
        <p:nvSpPr>
          <p:cNvPr id="115" name="Content Placeholder 2"/>
          <p:cNvSpPr txBox="1">
            <a:spLocks/>
          </p:cNvSpPr>
          <p:nvPr/>
        </p:nvSpPr>
        <p:spPr>
          <a:xfrm>
            <a:off x="4086533" y="6190354"/>
            <a:ext cx="4399382" cy="424732"/>
          </a:xfrm>
          <a:prstGeom prst="rect">
            <a:avLst/>
          </a:prstGeom>
          <a:solidFill>
            <a:schemeClr val="accent4">
              <a:lumMod val="60000"/>
              <a:lumOff val="4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dirty="0">
                <a:solidFill>
                  <a:srgbClr val="FF0000"/>
                </a:solidFill>
                <a:latin typeface="Baskerville Old Face" panose="02020602080505020303" pitchFamily="18" charset="0"/>
                <a:sym typeface="Wingdings" pitchFamily="2" charset="2"/>
              </a:rPr>
              <a:t></a:t>
            </a:r>
            <a:r>
              <a:rPr lang="zh-CN" altLang="en-US" sz="2400" dirty="0">
                <a:solidFill>
                  <a:srgbClr val="FF0000"/>
                </a:solidFill>
                <a:latin typeface="Baskerville Old Face" panose="02020602080505020303" pitchFamily="18" charset="0"/>
                <a:sym typeface="Wingdings" pitchFamily="2" charset="2"/>
              </a:rPr>
              <a:t> </a:t>
            </a:r>
            <a:r>
              <a:rPr lang="en-US" sz="2400" dirty="0">
                <a:solidFill>
                  <a:srgbClr val="FF0000"/>
                </a:solidFill>
                <a:latin typeface="Baskerville Old Face" panose="02020602080505020303" pitchFamily="18" charset="0"/>
              </a:rPr>
              <a:t>AO is not a good fit on FPGA</a:t>
            </a:r>
            <a:r>
              <a:rPr lang="en-US" altLang="zh-CN" sz="2400" dirty="0">
                <a:solidFill>
                  <a:srgbClr val="FF0000"/>
                </a:solidFill>
                <a:latin typeface="Baskerville Old Face" panose="02020602080505020303" pitchFamily="18" charset="0"/>
              </a:rPr>
              <a:t>s</a:t>
            </a:r>
            <a:r>
              <a:rPr lang="en-US" sz="2400" dirty="0">
                <a:solidFill>
                  <a:srgbClr val="FF0000"/>
                </a:solidFill>
                <a:latin typeface="Baskerville Old Face" panose="02020602080505020303" pitchFamily="18" charset="0"/>
              </a:rPr>
              <a:t>.</a:t>
            </a:r>
          </a:p>
        </p:txBody>
      </p:sp>
      <p:sp>
        <p:nvSpPr>
          <p:cNvPr id="138" name="矩形 137"/>
          <p:cNvSpPr/>
          <p:nvPr/>
        </p:nvSpPr>
        <p:spPr>
          <a:xfrm>
            <a:off x="1620161" y="1893403"/>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1</a:t>
            </a:r>
            <a:endParaRPr lang="zh-CN" altLang="en-US" dirty="0"/>
          </a:p>
        </p:txBody>
      </p:sp>
      <p:sp>
        <p:nvSpPr>
          <p:cNvPr id="139" name="矩形 138"/>
          <p:cNvSpPr/>
          <p:nvPr/>
        </p:nvSpPr>
        <p:spPr>
          <a:xfrm>
            <a:off x="1620161" y="2290445"/>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6</a:t>
            </a:r>
            <a:endParaRPr lang="zh-CN" altLang="en-US" dirty="0"/>
          </a:p>
        </p:txBody>
      </p:sp>
      <p:sp>
        <p:nvSpPr>
          <p:cNvPr id="140" name="矩形 139"/>
          <p:cNvSpPr/>
          <p:nvPr/>
        </p:nvSpPr>
        <p:spPr>
          <a:xfrm>
            <a:off x="1620644" y="2687486"/>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4</a:t>
            </a:r>
            <a:endParaRPr lang="zh-CN" altLang="en-US" dirty="0"/>
          </a:p>
        </p:txBody>
      </p:sp>
      <p:sp>
        <p:nvSpPr>
          <p:cNvPr id="141" name="矩形 140"/>
          <p:cNvSpPr/>
          <p:nvPr/>
        </p:nvSpPr>
        <p:spPr>
          <a:xfrm>
            <a:off x="1620644" y="3080507"/>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7</a:t>
            </a:r>
            <a:endParaRPr lang="zh-CN" altLang="en-US" dirty="0"/>
          </a:p>
        </p:txBody>
      </p:sp>
      <p:sp>
        <p:nvSpPr>
          <p:cNvPr id="142" name="矩形 141"/>
          <p:cNvSpPr/>
          <p:nvPr/>
        </p:nvSpPr>
        <p:spPr>
          <a:xfrm>
            <a:off x="1619678" y="3482521"/>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2</a:t>
            </a:r>
            <a:endParaRPr lang="zh-CN" altLang="en-US" dirty="0"/>
          </a:p>
        </p:txBody>
      </p:sp>
      <p:sp>
        <p:nvSpPr>
          <p:cNvPr id="144" name="矩形 143"/>
          <p:cNvSpPr/>
          <p:nvPr/>
        </p:nvSpPr>
        <p:spPr>
          <a:xfrm>
            <a:off x="1620161" y="4276604"/>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9</a:t>
            </a:r>
            <a:endParaRPr lang="zh-CN" altLang="en-US" dirty="0"/>
          </a:p>
        </p:txBody>
      </p:sp>
      <p:sp>
        <p:nvSpPr>
          <p:cNvPr id="145" name="矩形 144"/>
          <p:cNvSpPr/>
          <p:nvPr/>
        </p:nvSpPr>
        <p:spPr>
          <a:xfrm>
            <a:off x="1620644" y="4681603"/>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0</a:t>
            </a:r>
            <a:endParaRPr lang="zh-CN" altLang="en-US" dirty="0"/>
          </a:p>
        </p:txBody>
      </p:sp>
    </p:spTree>
    <p:extLst>
      <p:ext uri="{BB962C8B-B14F-4D97-AF65-F5344CB8AC3E}">
        <p14:creationId xmlns:p14="http://schemas.microsoft.com/office/powerpoint/2010/main" val="371719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path" presetSubtype="0" accel="50000" decel="50000" fill="hold" grpId="0" nodeType="clickEffect">
                                  <p:stCondLst>
                                    <p:cond delay="0"/>
                                  </p:stCondLst>
                                  <p:childTnLst>
                                    <p:animMotion origin="layout" path="M 2.22222E-6 -2.59259E-6 L 0.08576 -2.59259E-6 C 0.12413 -2.59259E-6 0.17153 0.04491 0.17153 0.08172 L 0.17153 0.16366 " pathEditMode="relative" rAng="0" ptsTypes="AAAA">
                                      <p:cBhvr>
                                        <p:cTn id="11" dur="2000" fill="hold"/>
                                        <p:tgtEl>
                                          <p:spTgt spid="4"/>
                                        </p:tgtEl>
                                        <p:attrNameLst>
                                          <p:attrName>ppt_x</p:attrName>
                                          <p:attrName>ppt_y</p:attrName>
                                        </p:attrNameLst>
                                      </p:cBhvr>
                                      <p:rCtr x="8576" y="8171"/>
                                    </p:animMotion>
                                  </p:childTnLst>
                                </p:cTn>
                              </p:par>
                              <p:par>
                                <p:cTn id="12" presetID="50" presetClass="path" presetSubtype="0" accel="50000" decel="50000" fill="hold" grpId="0" nodeType="withEffect">
                                  <p:stCondLst>
                                    <p:cond delay="0"/>
                                  </p:stCondLst>
                                  <p:childTnLst>
                                    <p:animMotion origin="layout" path="M 2.22222E-6 -2.96296E-6 L 0.08576 -2.96296E-6 C 0.12413 -2.96296E-6 0.17153 0.02917 0.17153 0.05278 L 0.17153 0.10579 " pathEditMode="relative" rAng="0" ptsTypes="AAAA">
                                      <p:cBhvr>
                                        <p:cTn id="13" dur="2000" fill="hold"/>
                                        <p:tgtEl>
                                          <p:spTgt spid="32"/>
                                        </p:tgtEl>
                                        <p:attrNameLst>
                                          <p:attrName>ppt_x</p:attrName>
                                          <p:attrName>ppt_y</p:attrName>
                                        </p:attrNameLst>
                                      </p:cBhvr>
                                      <p:rCtr x="8576" y="5278"/>
                                    </p:animMotion>
                                  </p:childTnLst>
                                </p:cTn>
                              </p:par>
                              <p:par>
                                <p:cTn id="14" presetID="50" presetClass="path" presetSubtype="0" accel="50000" decel="50000" fill="hold" grpId="0" nodeType="withEffect">
                                  <p:stCondLst>
                                    <p:cond delay="0"/>
                                  </p:stCondLst>
                                  <p:childTnLst>
                                    <p:animMotion origin="layout" path="M 2.22222E-6 -3.33333E-6 L 0.08576 -3.33333E-6 C 0.12413 -3.33333E-6 0.17153 0.01273 0.17153 0.02315 L 0.17153 0.0463 " pathEditMode="relative" rAng="0" ptsTypes="AAAA">
                                      <p:cBhvr>
                                        <p:cTn id="15" dur="2000" fill="hold"/>
                                        <p:tgtEl>
                                          <p:spTgt spid="35"/>
                                        </p:tgtEl>
                                        <p:attrNameLst>
                                          <p:attrName>ppt_x</p:attrName>
                                          <p:attrName>ppt_y</p:attrName>
                                        </p:attrNameLst>
                                      </p:cBhvr>
                                      <p:rCtr x="8576" y="2315"/>
                                    </p:animMotion>
                                  </p:childTnLst>
                                </p:cTn>
                              </p:par>
                              <p:par>
                                <p:cTn id="16" presetID="42" presetClass="path" presetSubtype="0" accel="50000" decel="50000" fill="hold" grpId="0" nodeType="withEffect">
                                  <p:stCondLst>
                                    <p:cond delay="0"/>
                                  </p:stCondLst>
                                  <p:childTnLst>
                                    <p:animMotion origin="layout" path="M 2.22222E-6 7.40741E-7 L 0.1684 -0.00926 " pathEditMode="relative" rAng="0" ptsTypes="AA">
                                      <p:cBhvr>
                                        <p:cTn id="17" dur="2000" fill="hold"/>
                                        <p:tgtEl>
                                          <p:spTgt spid="38"/>
                                        </p:tgtEl>
                                        <p:attrNameLst>
                                          <p:attrName>ppt_x</p:attrName>
                                          <p:attrName>ppt_y</p:attrName>
                                        </p:attrNameLst>
                                      </p:cBhvr>
                                      <p:rCtr x="8420" y="-463"/>
                                    </p:animMotion>
                                  </p:childTnLst>
                                </p:cTn>
                              </p:par>
                              <p:par>
                                <p:cTn id="18" presetID="50" presetClass="path" presetSubtype="0" accel="50000" decel="50000" fill="hold" grpId="0" nodeType="withEffect">
                                  <p:stCondLst>
                                    <p:cond delay="0"/>
                                  </p:stCondLst>
                                  <p:childTnLst>
                                    <p:animMotion origin="layout" path="M -4.16667E-6 4.44444E-6 L 0.08421 4.44444E-6 C 0.12205 4.44444E-6 0.16858 -0.01899 0.16858 -0.03403 L 0.16858 -0.06806 " pathEditMode="relative" rAng="0" ptsTypes="AAAA">
                                      <p:cBhvr>
                                        <p:cTn id="19" dur="2000" fill="hold"/>
                                        <p:tgtEl>
                                          <p:spTgt spid="41"/>
                                        </p:tgtEl>
                                        <p:attrNameLst>
                                          <p:attrName>ppt_x</p:attrName>
                                          <p:attrName>ppt_y</p:attrName>
                                        </p:attrNameLst>
                                      </p:cBhvr>
                                      <p:rCtr x="8420" y="-3403"/>
                                    </p:animMotion>
                                  </p:childTnLst>
                                </p:cTn>
                              </p:par>
                              <p:par>
                                <p:cTn id="20" presetID="50" presetClass="path" presetSubtype="0" accel="50000" decel="50000" fill="hold" grpId="0" nodeType="withEffect">
                                  <p:stCondLst>
                                    <p:cond delay="0"/>
                                  </p:stCondLst>
                                  <p:childTnLst>
                                    <p:animMotion origin="layout" path="M -4.16667E-6 4.07407E-6 L 0.08421 4.07407E-6 C 0.12205 4.07407E-6 0.16858 -0.03426 0.16858 -0.06181 L 0.16858 -0.12338 " pathEditMode="relative" rAng="0" ptsTypes="AAAA">
                                      <p:cBhvr>
                                        <p:cTn id="21" dur="2000" fill="hold"/>
                                        <p:tgtEl>
                                          <p:spTgt spid="44"/>
                                        </p:tgtEl>
                                        <p:attrNameLst>
                                          <p:attrName>ppt_x</p:attrName>
                                          <p:attrName>ppt_y</p:attrName>
                                        </p:attrNameLst>
                                      </p:cBhvr>
                                      <p:rCtr x="8420" y="-6181"/>
                                    </p:animMotion>
                                  </p:childTnLst>
                                </p:cTn>
                              </p:par>
                              <p:par>
                                <p:cTn id="22" presetID="50" presetClass="path" presetSubtype="0" accel="50000" decel="50000" fill="hold" grpId="0" nodeType="withEffect">
                                  <p:stCondLst>
                                    <p:cond delay="0"/>
                                  </p:stCondLst>
                                  <p:childTnLst>
                                    <p:animMotion origin="layout" path="M 2.22222E-6 3.7037E-6 L 0.0842 3.7037E-6 C 0.12187 3.7037E-6 0.1684 -0.04954 0.1684 -0.08982 L 0.1684 -0.1794 " pathEditMode="relative" rAng="0" ptsTypes="AAAA">
                                      <p:cBhvr>
                                        <p:cTn id="23" dur="2000" fill="hold"/>
                                        <p:tgtEl>
                                          <p:spTgt spid="47"/>
                                        </p:tgtEl>
                                        <p:attrNameLst>
                                          <p:attrName>ppt_x</p:attrName>
                                          <p:attrName>ppt_y</p:attrName>
                                        </p:attrNameLst>
                                      </p:cBhvr>
                                      <p:rCtr x="8420" y="-8981"/>
                                    </p:animMotion>
                                  </p:childTnLst>
                                </p:cTn>
                              </p:par>
                              <p:par>
                                <p:cTn id="24" presetID="50" presetClass="path" presetSubtype="0" accel="50000" decel="50000" fill="hold" grpId="0" nodeType="withEffect">
                                  <p:stCondLst>
                                    <p:cond delay="0"/>
                                  </p:stCondLst>
                                  <p:childTnLst>
                                    <p:animMotion origin="layout" path="M 2.22222E-6 -4.07407E-6 L 0.0842 -4.07407E-6 C 0.12187 -4.07407E-6 0.1684 -0.06643 0.1684 -0.12013 L 0.1684 -0.24027 " pathEditMode="relative" rAng="0" ptsTypes="AAAA">
                                      <p:cBhvr>
                                        <p:cTn id="25" dur="2000" fill="hold"/>
                                        <p:tgtEl>
                                          <p:spTgt spid="50"/>
                                        </p:tgtEl>
                                        <p:attrNameLst>
                                          <p:attrName>ppt_x</p:attrName>
                                          <p:attrName>ppt_y</p:attrName>
                                        </p:attrNameLst>
                                      </p:cBhvr>
                                      <p:rCtr x="8420" y="-12014"/>
                                    </p:animMotion>
                                  </p:childTnLst>
                                </p:cTn>
                              </p:par>
                            </p:childTnLst>
                          </p:cTn>
                        </p:par>
                        <p:par>
                          <p:cTn id="26" fill="hold">
                            <p:stCondLst>
                              <p:cond delay="2000"/>
                            </p:stCondLst>
                            <p:childTnLst>
                              <p:par>
                                <p:cTn id="27" presetID="1" presetClass="exit" presetSubtype="0" fill="hold" grpId="1" nodeType="afterEffect">
                                  <p:stCondLst>
                                    <p:cond delay="0"/>
                                  </p:stCondLst>
                                  <p:childTnLst>
                                    <p:set>
                                      <p:cBhvr>
                                        <p:cTn id="28" dur="1" fill="hold">
                                          <p:stCondLst>
                                            <p:cond delay="9"/>
                                          </p:stCondLst>
                                        </p:cTn>
                                        <p:tgtEl>
                                          <p:spTgt spid="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9"/>
                                          </p:stCondLst>
                                        </p:cTn>
                                        <p:tgtEl>
                                          <p:spTgt spid="3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9"/>
                                          </p:stCondLst>
                                        </p:cTn>
                                        <p:tgtEl>
                                          <p:spTgt spid="3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9"/>
                                          </p:stCondLst>
                                        </p:cTn>
                                        <p:tgtEl>
                                          <p:spTgt spid="3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9"/>
                                          </p:stCondLst>
                                        </p:cTn>
                                        <p:tgtEl>
                                          <p:spTgt spid="4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9"/>
                                          </p:stCondLst>
                                        </p:cTn>
                                        <p:tgtEl>
                                          <p:spTgt spid="4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9"/>
                                          </p:stCondLst>
                                        </p:cTn>
                                        <p:tgtEl>
                                          <p:spTgt spid="4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9"/>
                                          </p:stCondLst>
                                        </p:cTn>
                                        <p:tgtEl>
                                          <p:spTgt spid="50"/>
                                        </p:tgtEl>
                                        <p:attrNameLst>
                                          <p:attrName>style.visibility</p:attrName>
                                        </p:attrNameLst>
                                      </p:cBhvr>
                                      <p:to>
                                        <p:strVal val="hidden"/>
                                      </p:to>
                                    </p:set>
                                  </p:childTnLst>
                                </p:cTn>
                              </p:par>
                              <p:par>
                                <p:cTn id="43" presetID="10" presetClass="entr" presetSubtype="0" fill="hold" grpId="2"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10"/>
                                        <p:tgtEl>
                                          <p:spTgt spid="52"/>
                                        </p:tgtEl>
                                      </p:cBhvr>
                                    </p:animEffect>
                                  </p:childTnLst>
                                </p:cTn>
                              </p:par>
                              <p:par>
                                <p:cTn id="46" presetID="10" presetClass="entr" presetSubtype="0" fill="hold" grpId="2"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10"/>
                                        <p:tgtEl>
                                          <p:spTgt spid="63"/>
                                        </p:tgtEl>
                                      </p:cBhvr>
                                    </p:animEffect>
                                  </p:childTnLst>
                                </p:cTn>
                              </p:par>
                              <p:par>
                                <p:cTn id="49" presetID="10" presetClass="entr" presetSubtype="0" fill="hold" grpId="2"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
                                        <p:tgtEl>
                                          <p:spTgt spid="64"/>
                                        </p:tgtEl>
                                      </p:cBhvr>
                                    </p:animEffect>
                                  </p:childTnLst>
                                </p:cTn>
                              </p:par>
                              <p:par>
                                <p:cTn id="52" presetID="10" presetClass="entr" presetSubtype="0" fill="hold" grpId="2"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10"/>
                                        <p:tgtEl>
                                          <p:spTgt spid="65"/>
                                        </p:tgtEl>
                                      </p:cBhvr>
                                    </p:animEffect>
                                  </p:childTnLst>
                                </p:cTn>
                              </p:par>
                              <p:par>
                                <p:cTn id="55" presetID="10" presetClass="entr" presetSubtype="0" fill="hold" grpId="2"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10"/>
                                        <p:tgtEl>
                                          <p:spTgt spid="66"/>
                                        </p:tgtEl>
                                      </p:cBhvr>
                                    </p:animEffect>
                                  </p:childTnLst>
                                </p:cTn>
                              </p:par>
                              <p:par>
                                <p:cTn id="58" presetID="10" presetClass="entr" presetSubtype="0" fill="hold" grpId="2"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10"/>
                                        <p:tgtEl>
                                          <p:spTgt spid="67"/>
                                        </p:tgtEl>
                                      </p:cBhvr>
                                    </p:animEffect>
                                  </p:childTnLst>
                                </p:cTn>
                              </p:par>
                              <p:par>
                                <p:cTn id="61" presetID="10" presetClass="entr" presetSubtype="0" fill="hold" grpId="2" nodeType="with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10"/>
                                        <p:tgtEl>
                                          <p:spTgt spid="76"/>
                                        </p:tgtEl>
                                      </p:cBhvr>
                                    </p:animEffect>
                                  </p:childTnLst>
                                </p:cTn>
                              </p:par>
                              <p:par>
                                <p:cTn id="64" presetID="10" presetClass="entr" presetSubtype="0" fill="hold" grpId="2" nodeType="with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10"/>
                                        <p:tgtEl>
                                          <p:spTgt spid="77"/>
                                        </p:tgtEl>
                                      </p:cBhvr>
                                    </p:animEffect>
                                  </p:childTnLst>
                                </p:cTn>
                              </p:par>
                            </p:childTnLst>
                          </p:cTn>
                        </p:par>
                        <p:par>
                          <p:cTn id="67" fill="hold">
                            <p:stCondLst>
                              <p:cond delay="2010"/>
                            </p:stCondLst>
                            <p:childTnLst>
                              <p:par>
                                <p:cTn id="68" presetID="50" presetClass="path" presetSubtype="0" accel="50000" decel="50000" fill="hold" grpId="0" nodeType="afterEffect">
                                  <p:stCondLst>
                                    <p:cond delay="0"/>
                                  </p:stCondLst>
                                  <p:childTnLst>
                                    <p:animMotion origin="layout" path="M -0.00053 -0.00926 L 0.07935 -0.00926 C 0.11511 -0.00926 0.15922 -0.05463 0.15922 -0.09144 L 0.15922 -0.17361 " pathEditMode="fixed" rAng="0" ptsTypes="AAAA">
                                      <p:cBhvr>
                                        <p:cTn id="69" dur="2000" fill="hold"/>
                                        <p:tgtEl>
                                          <p:spTgt spid="52"/>
                                        </p:tgtEl>
                                        <p:attrNameLst>
                                          <p:attrName>ppt_x</p:attrName>
                                          <p:attrName>ppt_y</p:attrName>
                                        </p:attrNameLst>
                                      </p:cBhvr>
                                      <p:rCtr x="7986" y="-8218"/>
                                    </p:animMotion>
                                  </p:childTnLst>
                                </p:cTn>
                              </p:par>
                              <p:par>
                                <p:cTn id="70" presetID="50" presetClass="path" presetSubtype="0" accel="50000" decel="50000" fill="hold" grpId="0" nodeType="withEffect">
                                  <p:stCondLst>
                                    <p:cond delay="0"/>
                                  </p:stCondLst>
                                  <p:childTnLst>
                                    <p:animMotion origin="layout" path="M 5.83333E-6 -0.00856 L 0.07987 -0.00856 C 0.11563 -0.00856 0.15973 -0.03796 0.15973 -0.0618 L 0.15973 -0.11504 " pathEditMode="fixed" rAng="0" ptsTypes="AAAA">
                                      <p:cBhvr>
                                        <p:cTn id="71" dur="2000" fill="hold"/>
                                        <p:tgtEl>
                                          <p:spTgt spid="63"/>
                                        </p:tgtEl>
                                        <p:attrNameLst>
                                          <p:attrName>ppt_x</p:attrName>
                                          <p:attrName>ppt_y</p:attrName>
                                        </p:attrNameLst>
                                      </p:cBhvr>
                                      <p:rCtr x="7986" y="-5324"/>
                                    </p:animMotion>
                                  </p:childTnLst>
                                </p:cTn>
                              </p:par>
                              <p:par>
                                <p:cTn id="72" presetID="50" presetClass="path" presetSubtype="0" accel="50000" decel="50000" fill="hold" grpId="0" nodeType="withEffect">
                                  <p:stCondLst>
                                    <p:cond delay="0"/>
                                  </p:stCondLst>
                                  <p:childTnLst>
                                    <p:animMotion origin="layout" path="M 5.83333E-6 -0.00903 L 0.08039 -0.00903 C 0.11633 -0.00903 0.16077 -0.02246 0.16077 -0.03334 L 0.16077 -0.05741 " pathEditMode="fixed" rAng="0" ptsTypes="AAAA">
                                      <p:cBhvr>
                                        <p:cTn id="73" dur="2000" fill="hold"/>
                                        <p:tgtEl>
                                          <p:spTgt spid="64"/>
                                        </p:tgtEl>
                                        <p:attrNameLst>
                                          <p:attrName>ppt_x</p:attrName>
                                          <p:attrName>ppt_y</p:attrName>
                                        </p:attrNameLst>
                                      </p:cBhvr>
                                      <p:rCtr x="8038" y="-2431"/>
                                    </p:animMotion>
                                  </p:childTnLst>
                                </p:cTn>
                              </p:par>
                              <p:par>
                                <p:cTn id="74" presetID="42" presetClass="path" presetSubtype="0" accel="50000" decel="50000" fill="hold" grpId="0" nodeType="withEffect">
                                  <p:stCondLst>
                                    <p:cond delay="0"/>
                                  </p:stCondLst>
                                  <p:childTnLst>
                                    <p:animMotion origin="layout" path="M 5.83333E-6 -0.00995 L 0.15989 -0.00139 " pathEditMode="fixed" rAng="0" ptsTypes="AA">
                                      <p:cBhvr>
                                        <p:cTn id="75" dur="2000" fill="hold"/>
                                        <p:tgtEl>
                                          <p:spTgt spid="65"/>
                                        </p:tgtEl>
                                        <p:attrNameLst>
                                          <p:attrName>ppt_x</p:attrName>
                                          <p:attrName>ppt_y</p:attrName>
                                        </p:attrNameLst>
                                      </p:cBhvr>
                                      <p:rCtr x="7986" y="417"/>
                                    </p:animMotion>
                                  </p:childTnLst>
                                </p:cTn>
                              </p:par>
                              <p:par>
                                <p:cTn id="76" presetID="50" presetClass="path" presetSubtype="0" accel="50000" decel="50000" fill="hold" grpId="0" nodeType="withEffect">
                                  <p:stCondLst>
                                    <p:cond delay="0"/>
                                  </p:stCondLst>
                                  <p:childTnLst>
                                    <p:animMotion origin="layout" path="M -0.00052 -0.00996 L 0.07934 -0.00996 C 0.1151 -0.00996 0.1592 0.0081 0.1592 0.02291 L 0.1592 0.05601 " pathEditMode="fixed" rAng="0" ptsTypes="AAAA">
                                      <p:cBhvr>
                                        <p:cTn id="77" dur="2000" fill="hold"/>
                                        <p:tgtEl>
                                          <p:spTgt spid="66"/>
                                        </p:tgtEl>
                                        <p:attrNameLst>
                                          <p:attrName>ppt_x</p:attrName>
                                          <p:attrName>ppt_y</p:attrName>
                                        </p:attrNameLst>
                                      </p:cBhvr>
                                      <p:rCtr x="7986" y="3287"/>
                                    </p:animMotion>
                                  </p:childTnLst>
                                </p:cTn>
                              </p:par>
                              <p:par>
                                <p:cTn id="78" presetID="50" presetClass="path" presetSubtype="0" accel="50000" decel="50000" fill="hold" grpId="0" nodeType="withEffect">
                                  <p:stCondLst>
                                    <p:cond delay="0"/>
                                  </p:stCondLst>
                                  <p:childTnLst>
                                    <p:animMotion origin="layout" path="M 5.83333E-6 -0.00972 L 0.07987 -0.00972 C 0.11563 -0.00972 0.15973 0.02523 0.15973 0.05371 L 0.15973 0.11713 " pathEditMode="fixed" rAng="0" ptsTypes="AAAA">
                                      <p:cBhvr>
                                        <p:cTn id="79" dur="2000" fill="hold"/>
                                        <p:tgtEl>
                                          <p:spTgt spid="67"/>
                                        </p:tgtEl>
                                        <p:attrNameLst>
                                          <p:attrName>ppt_x</p:attrName>
                                          <p:attrName>ppt_y</p:attrName>
                                        </p:attrNameLst>
                                      </p:cBhvr>
                                      <p:rCtr x="7986" y="6343"/>
                                    </p:animMotion>
                                  </p:childTnLst>
                                </p:cTn>
                              </p:par>
                              <p:par>
                                <p:cTn id="80" presetID="50" presetClass="path" presetSubtype="0" accel="50000" decel="50000" fill="hold" grpId="0" nodeType="withEffect">
                                  <p:stCondLst>
                                    <p:cond delay="0"/>
                                  </p:stCondLst>
                                  <p:childTnLst>
                                    <p:animMotion origin="layout" path="M 5.83333E-6 -0.0088 L 0.07969 -0.0088 C 0.11563 -0.0088 0.15973 0.04166 0.15973 0.08264 L 0.15973 0.17453 " pathEditMode="fixed" rAng="0" ptsTypes="AAAA">
                                      <p:cBhvr>
                                        <p:cTn id="81" dur="2000" fill="hold"/>
                                        <p:tgtEl>
                                          <p:spTgt spid="76"/>
                                        </p:tgtEl>
                                        <p:attrNameLst>
                                          <p:attrName>ppt_x</p:attrName>
                                          <p:attrName>ppt_y</p:attrName>
                                        </p:attrNameLst>
                                      </p:cBhvr>
                                      <p:rCtr x="7986" y="9167"/>
                                    </p:animMotion>
                                  </p:childTnLst>
                                </p:cTn>
                              </p:par>
                              <p:par>
                                <p:cTn id="82" presetID="50" presetClass="path" presetSubtype="0" accel="50000" decel="50000" fill="hold" grpId="0" nodeType="withEffect">
                                  <p:stCondLst>
                                    <p:cond delay="0"/>
                                  </p:stCondLst>
                                  <p:childTnLst>
                                    <p:animMotion origin="layout" path="M 5.83333E-6 -0.00973 L 0.07987 -0.00973 C 0.11563 -0.00973 0.15973 0.05647 0.15973 0.11018 L 0.15973 0.23033 " pathEditMode="fixed" rAng="0" ptsTypes="AAAA">
                                      <p:cBhvr>
                                        <p:cTn id="83" dur="2000" fill="hold"/>
                                        <p:tgtEl>
                                          <p:spTgt spid="77"/>
                                        </p:tgtEl>
                                        <p:attrNameLst>
                                          <p:attrName>ppt_x</p:attrName>
                                          <p:attrName>ppt_y</p:attrName>
                                        </p:attrNameLst>
                                      </p:cBhvr>
                                      <p:rCtr x="7986" y="11991"/>
                                    </p:animMotion>
                                  </p:childTnLst>
                                </p:cTn>
                              </p:par>
                            </p:childTnLst>
                          </p:cTn>
                        </p:par>
                      </p:childTnLst>
                    </p:cTn>
                  </p:par>
                  <p:par>
                    <p:cTn id="84" fill="hold">
                      <p:stCondLst>
                        <p:cond delay="indefinite"/>
                      </p:stCondLst>
                      <p:childTnLst>
                        <p:par>
                          <p:cTn id="85" fill="hold">
                            <p:stCondLst>
                              <p:cond delay="0"/>
                            </p:stCondLst>
                            <p:childTnLst>
                              <p:par>
                                <p:cTn id="86" presetID="50" presetClass="path" presetSubtype="0" accel="50000" decel="50000" fill="hold" grpId="1" nodeType="clickEffect">
                                  <p:stCondLst>
                                    <p:cond delay="0"/>
                                  </p:stCondLst>
                                  <p:childTnLst>
                                    <p:animMotion origin="layout" path="M 0.15921 -0.17361 L 0.22449 -0.17361 C 0.25365 -0.17361 0.28976 -0.14167 0.28976 -0.11551 L 0.28976 -0.05741 " pathEditMode="fixed" rAng="0" ptsTypes="AAAA">
                                      <p:cBhvr>
                                        <p:cTn id="87" dur="2000" fill="hold"/>
                                        <p:tgtEl>
                                          <p:spTgt spid="52"/>
                                        </p:tgtEl>
                                        <p:attrNameLst>
                                          <p:attrName>ppt_x</p:attrName>
                                          <p:attrName>ppt_y</p:attrName>
                                        </p:attrNameLst>
                                      </p:cBhvr>
                                      <p:rCtr x="6528" y="5810"/>
                                    </p:animMotion>
                                  </p:childTnLst>
                                </p:cTn>
                              </p:par>
                              <p:par>
                                <p:cTn id="88" presetID="50" presetClass="path" presetSubtype="0" accel="50000" decel="50000" fill="hold" grpId="1" nodeType="withEffect">
                                  <p:stCondLst>
                                    <p:cond delay="0"/>
                                  </p:stCondLst>
                                  <p:childTnLst>
                                    <p:animMotion origin="layout" path="M 0.15973 -0.11504 L 0.22448 -0.11504 C 0.25348 -0.11504 0.28924 -0.06736 0.28924 -0.02824 L 0.28924 0.05857 " pathEditMode="fixed" rAng="0" ptsTypes="AAAA">
                                      <p:cBhvr>
                                        <p:cTn id="89" dur="2000" fill="hold"/>
                                        <p:tgtEl>
                                          <p:spTgt spid="63"/>
                                        </p:tgtEl>
                                        <p:attrNameLst>
                                          <p:attrName>ppt_x</p:attrName>
                                          <p:attrName>ppt_y</p:attrName>
                                        </p:attrNameLst>
                                      </p:cBhvr>
                                      <p:rCtr x="6476" y="8681"/>
                                    </p:animMotion>
                                  </p:childTnLst>
                                </p:cTn>
                              </p:par>
                              <p:par>
                                <p:cTn id="90" presetID="50" presetClass="path" presetSubtype="0" accel="50000" decel="50000" fill="hold" grpId="1" nodeType="withEffect">
                                  <p:stCondLst>
                                    <p:cond delay="0"/>
                                  </p:stCondLst>
                                  <p:childTnLst>
                                    <p:animMotion origin="layout" path="M 0.16077 -0.05741 L 0.2257 -0.05741 C 0.25487 -0.05741 0.2908 -0.08889 0.2908 -0.11412 L 0.2908 -0.17084 " pathEditMode="fixed" rAng="0" ptsTypes="AAAA">
                                      <p:cBhvr>
                                        <p:cTn id="91" dur="2000" fill="hold"/>
                                        <p:tgtEl>
                                          <p:spTgt spid="64"/>
                                        </p:tgtEl>
                                        <p:attrNameLst>
                                          <p:attrName>ppt_x</p:attrName>
                                          <p:attrName>ppt_y</p:attrName>
                                        </p:attrNameLst>
                                      </p:cBhvr>
                                      <p:rCtr x="6493" y="-5671"/>
                                    </p:animMotion>
                                  </p:childTnLst>
                                </p:cTn>
                              </p:par>
                              <p:par>
                                <p:cTn id="92" presetID="50" presetClass="path" presetSubtype="0" accel="50000" decel="50000" fill="hold" grpId="1" nodeType="withEffect">
                                  <p:stCondLst>
                                    <p:cond delay="0"/>
                                  </p:stCondLst>
                                  <p:childTnLst>
                                    <p:animMotion origin="layout" path="M 0.15989 -0.00139 L 0.22483 -0.00139 C 0.254 -0.00139 0.28994 0.04699 0.28994 0.08658 L 0.28994 0.17454 " pathEditMode="fixed" rAng="0" ptsTypes="AAAA">
                                      <p:cBhvr>
                                        <p:cTn id="93" dur="2000" fill="hold"/>
                                        <p:tgtEl>
                                          <p:spTgt spid="65"/>
                                        </p:tgtEl>
                                        <p:attrNameLst>
                                          <p:attrName>ppt_x</p:attrName>
                                          <p:attrName>ppt_y</p:attrName>
                                        </p:attrNameLst>
                                      </p:cBhvr>
                                      <p:rCtr x="6493" y="8796"/>
                                    </p:animMotion>
                                  </p:childTnLst>
                                </p:cTn>
                              </p:par>
                              <p:par>
                                <p:cTn id="94" presetID="42" presetClass="path" presetSubtype="0" accel="50000" decel="50000" fill="hold" grpId="1" nodeType="withEffect">
                                  <p:stCondLst>
                                    <p:cond delay="0"/>
                                  </p:stCondLst>
                                  <p:childTnLst>
                                    <p:animMotion origin="layout" path="M 0.15937 0.05649 L 0.33628 0.05624 " pathEditMode="fixed" rAng="0" ptsTypes="AA">
                                      <p:cBhvr>
                                        <p:cTn id="95" dur="2000" fill="hold"/>
                                        <p:tgtEl>
                                          <p:spTgt spid="66"/>
                                        </p:tgtEl>
                                        <p:attrNameLst>
                                          <p:attrName>ppt_x</p:attrName>
                                          <p:attrName>ppt_y</p:attrName>
                                        </p:attrNameLst>
                                      </p:cBhvr>
                                      <p:rCtr x="8837" y="-23"/>
                                    </p:animMotion>
                                  </p:childTnLst>
                                </p:cTn>
                              </p:par>
                              <p:par>
                                <p:cTn id="96" presetID="50" presetClass="path" presetSubtype="0" accel="50000" decel="50000" fill="hold" grpId="1" nodeType="withEffect">
                                  <p:stCondLst>
                                    <p:cond delay="0"/>
                                  </p:stCondLst>
                                  <p:childTnLst>
                                    <p:animMotion origin="layout" path="M 0.15973 0.11713 L 0.2481 0.11713 C 0.28785 0.11713 0.33664 0.06898 0.33664 0.03009 L 0.33664 -0.05671 " pathEditMode="fixed" rAng="0" ptsTypes="AAAA">
                                      <p:cBhvr>
                                        <p:cTn id="97" dur="2000" fill="hold"/>
                                        <p:tgtEl>
                                          <p:spTgt spid="67"/>
                                        </p:tgtEl>
                                        <p:attrNameLst>
                                          <p:attrName>ppt_x</p:attrName>
                                          <p:attrName>ppt_y</p:attrName>
                                        </p:attrNameLst>
                                      </p:cBhvr>
                                      <p:rCtr x="8837" y="-8704"/>
                                    </p:animMotion>
                                  </p:childTnLst>
                                </p:cTn>
                              </p:par>
                              <p:par>
                                <p:cTn id="98" presetID="50" presetClass="path" presetSubtype="0" accel="50000" decel="50000" fill="hold" grpId="1" nodeType="withEffect">
                                  <p:stCondLst>
                                    <p:cond delay="0"/>
                                  </p:stCondLst>
                                  <p:childTnLst>
                                    <p:animMotion origin="layout" path="M 0.15973 0.17453 L 0.27205 0.17453 C 0.3224 0.17453 0.38455 0.11064 0.38455 0.05879 L 0.38455 -0.05672 " pathEditMode="fixed" rAng="0" ptsTypes="AAAA">
                                      <p:cBhvr>
                                        <p:cTn id="99" dur="2000" fill="hold"/>
                                        <p:tgtEl>
                                          <p:spTgt spid="76"/>
                                        </p:tgtEl>
                                        <p:attrNameLst>
                                          <p:attrName>ppt_x</p:attrName>
                                          <p:attrName>ppt_y</p:attrName>
                                        </p:attrNameLst>
                                      </p:cBhvr>
                                      <p:rCtr x="11233" y="-11574"/>
                                    </p:animMotion>
                                  </p:childTnLst>
                                </p:cTn>
                              </p:par>
                              <p:par>
                                <p:cTn id="100" presetID="50" presetClass="path" presetSubtype="0" accel="50000" decel="50000" fill="hold" grpId="1" nodeType="withEffect">
                                  <p:stCondLst>
                                    <p:cond delay="0"/>
                                  </p:stCondLst>
                                  <p:childTnLst>
                                    <p:animMotion origin="layout" path="M 0.15973 0.23033 L 0.2481 0.23033 C 0.28785 0.23033 0.33664 0.11897 0.33664 0.0287 L 0.33664 -0.17269 " pathEditMode="fixed" rAng="0" ptsTypes="AAAA">
                                      <p:cBhvr>
                                        <p:cTn id="101" dur="2000" fill="hold"/>
                                        <p:tgtEl>
                                          <p:spTgt spid="77"/>
                                        </p:tgtEl>
                                        <p:attrNameLst>
                                          <p:attrName>ppt_x</p:attrName>
                                          <p:attrName>ppt_y</p:attrName>
                                        </p:attrNameLst>
                                      </p:cBhvr>
                                      <p:rCtr x="8837" y="-20162"/>
                                    </p:animMotion>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grpId="0" nodeType="clickEffect">
                                  <p:stCondLst>
                                    <p:cond delay="0"/>
                                  </p:stCondLst>
                                  <p:childTnLst>
                                    <p:set>
                                      <p:cBhvr>
                                        <p:cTn id="105" dur="1" fill="hold">
                                          <p:stCondLst>
                                            <p:cond delay="0"/>
                                          </p:stCondLst>
                                        </p:cTn>
                                        <p:tgtEl>
                                          <p:spTgt spid="91"/>
                                        </p:tgtEl>
                                        <p:attrNameLst>
                                          <p:attrName>style.visibility</p:attrName>
                                        </p:attrNameLst>
                                      </p:cBhvr>
                                      <p:to>
                                        <p:strVal val="visible"/>
                                      </p:to>
                                    </p:set>
                                    <p:animEffect transition="in" filter="wheel(1)">
                                      <p:cBhvr>
                                        <p:cTn id="106" dur="500"/>
                                        <p:tgtEl>
                                          <p:spTgt spid="91"/>
                                        </p:tgtEl>
                                      </p:cBhvr>
                                    </p:animEffect>
                                  </p:childTnLst>
                                </p:cTn>
                              </p:par>
                              <p:par>
                                <p:cTn id="107" presetID="21" presetClass="entr" presetSubtype="1" fill="hold" grpId="0" nodeType="withEffect">
                                  <p:stCondLst>
                                    <p:cond delay="0"/>
                                  </p:stCondLst>
                                  <p:childTnLst>
                                    <p:set>
                                      <p:cBhvr>
                                        <p:cTn id="108" dur="1" fill="hold">
                                          <p:stCondLst>
                                            <p:cond delay="0"/>
                                          </p:stCondLst>
                                        </p:cTn>
                                        <p:tgtEl>
                                          <p:spTgt spid="93"/>
                                        </p:tgtEl>
                                        <p:attrNameLst>
                                          <p:attrName>style.visibility</p:attrName>
                                        </p:attrNameLst>
                                      </p:cBhvr>
                                      <p:to>
                                        <p:strVal val="visible"/>
                                      </p:to>
                                    </p:set>
                                    <p:animEffect transition="in" filter="wheel(1)">
                                      <p:cBhvr>
                                        <p:cTn id="109" dur="500"/>
                                        <p:tgtEl>
                                          <p:spTgt spid="93"/>
                                        </p:tgtEl>
                                      </p:cBhvr>
                                    </p:animEffect>
                                  </p:childTnLst>
                                </p:cTn>
                              </p:par>
                              <p:par>
                                <p:cTn id="110" presetID="21" presetClass="entr" presetSubtype="1" fill="hold" grpId="0" nodeType="withEffect">
                                  <p:stCondLst>
                                    <p:cond delay="0"/>
                                  </p:stCondLst>
                                  <p:childTnLst>
                                    <p:set>
                                      <p:cBhvr>
                                        <p:cTn id="111" dur="1" fill="hold">
                                          <p:stCondLst>
                                            <p:cond delay="0"/>
                                          </p:stCondLst>
                                        </p:cTn>
                                        <p:tgtEl>
                                          <p:spTgt spid="92"/>
                                        </p:tgtEl>
                                        <p:attrNameLst>
                                          <p:attrName>style.visibility</p:attrName>
                                        </p:attrNameLst>
                                      </p:cBhvr>
                                      <p:to>
                                        <p:strVal val="visible"/>
                                      </p:to>
                                    </p:set>
                                    <p:animEffect transition="in" filter="wheel(1)">
                                      <p:cBhvr>
                                        <p:cTn id="112" dur="500"/>
                                        <p:tgtEl>
                                          <p:spTgt spid="92"/>
                                        </p:tgtEl>
                                      </p:cBhvr>
                                    </p:animEffect>
                                  </p:childTnLst>
                                </p:cTn>
                              </p:par>
                            </p:childTnLst>
                          </p:cTn>
                        </p:par>
                        <p:par>
                          <p:cTn id="113" fill="hold">
                            <p:stCondLst>
                              <p:cond delay="500"/>
                            </p:stCondLst>
                            <p:childTnLst>
                              <p:par>
                                <p:cTn id="114" presetID="22" presetClass="entr" presetSubtype="1"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up)">
                                      <p:cBhvr>
                                        <p:cTn id="116" dur="500"/>
                                        <p:tgtEl>
                                          <p:spTgt spid="95"/>
                                        </p:tgtEl>
                                      </p:cBhvr>
                                    </p:animEffect>
                                  </p:childTnLst>
                                </p:cTn>
                              </p:par>
                              <p:par>
                                <p:cTn id="117" presetID="22" presetClass="entr" presetSubtype="1" fill="hold" nodeType="with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up)">
                                      <p:cBhvr>
                                        <p:cTn id="119" dur="500"/>
                                        <p:tgtEl>
                                          <p:spTgt spid="101"/>
                                        </p:tgtEl>
                                      </p:cBhvr>
                                    </p:animEffect>
                                  </p:childTnLst>
                                </p:cTn>
                              </p:par>
                              <p:par>
                                <p:cTn id="120" presetID="22" presetClass="entr" presetSubtype="1" fill="hold" nodeType="withEffect">
                                  <p:stCondLst>
                                    <p:cond delay="0"/>
                                  </p:stCondLst>
                                  <p:childTnLst>
                                    <p:set>
                                      <p:cBhvr>
                                        <p:cTn id="121" dur="1" fill="hold">
                                          <p:stCondLst>
                                            <p:cond delay="0"/>
                                          </p:stCondLst>
                                        </p:cTn>
                                        <p:tgtEl>
                                          <p:spTgt spid="104"/>
                                        </p:tgtEl>
                                        <p:attrNameLst>
                                          <p:attrName>style.visibility</p:attrName>
                                        </p:attrNameLst>
                                      </p:cBhvr>
                                      <p:to>
                                        <p:strVal val="visible"/>
                                      </p:to>
                                    </p:set>
                                    <p:animEffect transition="in" filter="wipe(up)">
                                      <p:cBhvr>
                                        <p:cTn id="122" dur="500"/>
                                        <p:tgtEl>
                                          <p:spTgt spid="104"/>
                                        </p:tgtEl>
                                      </p:cBhvr>
                                    </p:animEffect>
                                  </p:childTnLst>
                                </p:cTn>
                              </p:par>
                            </p:childTnLst>
                          </p:cTn>
                        </p:par>
                        <p:par>
                          <p:cTn id="123" fill="hold">
                            <p:stCondLst>
                              <p:cond delay="1000"/>
                            </p:stCondLst>
                            <p:childTnLst>
                              <p:par>
                                <p:cTn id="124" presetID="22" presetClass="entr" presetSubtype="1"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Effect transition="in" filter="wipe(up)">
                                      <p:cBhvr>
                                        <p:cTn id="126" dur="500"/>
                                        <p:tgtEl>
                                          <p:spTgt spid="10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3">
                                            <p:txEl>
                                              <p:pRg st="6" end="6"/>
                                            </p:txEl>
                                          </p:spTgt>
                                        </p:tgtEl>
                                        <p:attrNameLst>
                                          <p:attrName>style.visibility</p:attrName>
                                        </p:attrNameLst>
                                      </p:cBhvr>
                                      <p:to>
                                        <p:strVal val="visible"/>
                                      </p:to>
                                    </p:set>
                                    <p:animEffect transition="in" filter="fade">
                                      <p:cBhvr>
                                        <p:cTn id="131" dur="500"/>
                                        <p:tgtEl>
                                          <p:spTgt spid="3">
                                            <p:txEl>
                                              <p:pRg st="6" end="6"/>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17"/>
                                        </p:tgtEl>
                                        <p:attrNameLst>
                                          <p:attrName>style.visibility</p:attrName>
                                        </p:attrNameLst>
                                      </p:cBhvr>
                                      <p:to>
                                        <p:strVal val="visible"/>
                                      </p:to>
                                    </p:set>
                                    <p:animEffect transition="in" filter="fade">
                                      <p:cBhvr>
                                        <p:cTn id="136" dur="500"/>
                                        <p:tgtEl>
                                          <p:spTgt spid="11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118"/>
                                        </p:tgtEl>
                                        <p:attrNameLst>
                                          <p:attrName>style.visibility</p:attrName>
                                        </p:attrNameLst>
                                      </p:cBhvr>
                                      <p:to>
                                        <p:strVal val="visible"/>
                                      </p:to>
                                    </p:set>
                                    <p:animEffect transition="in" filter="fade">
                                      <p:cBhvr>
                                        <p:cTn id="141" dur="500"/>
                                        <p:tgtEl>
                                          <p:spTgt spid="118"/>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119"/>
                                        </p:tgtEl>
                                        <p:attrNameLst>
                                          <p:attrName>style.visibility</p:attrName>
                                        </p:attrNameLst>
                                      </p:cBhvr>
                                      <p:to>
                                        <p:strVal val="visible"/>
                                      </p:to>
                                    </p:set>
                                    <p:animEffect transition="in" filter="fade">
                                      <p:cBhvr>
                                        <p:cTn id="146" dur="500"/>
                                        <p:tgtEl>
                                          <p:spTgt spid="119"/>
                                        </p:tgtEl>
                                      </p:cBhvr>
                                    </p:animEffect>
                                  </p:childTnLst>
                                </p:cTn>
                              </p:par>
                            </p:childTnLst>
                          </p:cTn>
                        </p:par>
                      </p:childTnLst>
                    </p:cTn>
                  </p:par>
                  <p:par>
                    <p:cTn id="147" fill="hold">
                      <p:stCondLst>
                        <p:cond delay="indefinite"/>
                      </p:stCondLst>
                      <p:childTnLst>
                        <p:par>
                          <p:cTn id="148" fill="hold">
                            <p:stCondLst>
                              <p:cond delay="0"/>
                            </p:stCondLst>
                            <p:childTnLst>
                              <p:par>
                                <p:cTn id="149" presetID="23" presetClass="entr" presetSubtype="16" fill="hold" grpId="0" nodeType="clickEffect">
                                  <p:stCondLst>
                                    <p:cond delay="0"/>
                                  </p:stCondLst>
                                  <p:childTnLst>
                                    <p:set>
                                      <p:cBhvr>
                                        <p:cTn id="150" dur="1" fill="hold">
                                          <p:stCondLst>
                                            <p:cond delay="0"/>
                                          </p:stCondLst>
                                        </p:cTn>
                                        <p:tgtEl>
                                          <p:spTgt spid="115"/>
                                        </p:tgtEl>
                                        <p:attrNameLst>
                                          <p:attrName>style.visibility</p:attrName>
                                        </p:attrNameLst>
                                      </p:cBhvr>
                                      <p:to>
                                        <p:strVal val="visible"/>
                                      </p:to>
                                    </p:set>
                                    <p:anim calcmode="lin" valueType="num">
                                      <p:cBhvr>
                                        <p:cTn id="151" dur="500" fill="hold"/>
                                        <p:tgtEl>
                                          <p:spTgt spid="115"/>
                                        </p:tgtEl>
                                        <p:attrNameLst>
                                          <p:attrName>ppt_w</p:attrName>
                                        </p:attrNameLst>
                                      </p:cBhvr>
                                      <p:tavLst>
                                        <p:tav tm="0">
                                          <p:val>
                                            <p:fltVal val="0"/>
                                          </p:val>
                                        </p:tav>
                                        <p:tav tm="100000">
                                          <p:val>
                                            <p:strVal val="#ppt_w"/>
                                          </p:val>
                                        </p:tav>
                                      </p:tavLst>
                                    </p:anim>
                                    <p:anim calcmode="lin" valueType="num">
                                      <p:cBhvr>
                                        <p:cTn id="152" dur="500" fill="hold"/>
                                        <p:tgtEl>
                                          <p:spTgt spid="1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2" grpId="0" animBg="1"/>
      <p:bldP spid="32" grpId="1" animBg="1"/>
      <p:bldP spid="35" grpId="0" animBg="1"/>
      <p:bldP spid="35" grpId="1" animBg="1"/>
      <p:bldP spid="38" grpId="0" animBg="1"/>
      <p:bldP spid="38" grpId="1" animBg="1"/>
      <p:bldP spid="41" grpId="0" animBg="1"/>
      <p:bldP spid="41" grpId="1" animBg="1"/>
      <p:bldP spid="44" grpId="0" animBg="1"/>
      <p:bldP spid="44" grpId="1" animBg="1"/>
      <p:bldP spid="47" grpId="0" animBg="1"/>
      <p:bldP spid="47" grpId="1" animBg="1"/>
      <p:bldP spid="50" grpId="0" animBg="1"/>
      <p:bldP spid="50" grpId="1" animBg="1"/>
      <p:bldP spid="52" grpId="0" animBg="1"/>
      <p:bldP spid="52" grpId="1" animBg="1"/>
      <p:bldP spid="52" grpId="2" animBg="1"/>
      <p:bldP spid="63" grpId="0" animBg="1"/>
      <p:bldP spid="63" grpId="1" animBg="1"/>
      <p:bldP spid="63" grpId="2" animBg="1"/>
      <p:bldP spid="64" grpId="0" animBg="1"/>
      <p:bldP spid="64" grpId="1" animBg="1"/>
      <p:bldP spid="64" grpId="2" animBg="1"/>
      <p:bldP spid="65" grpId="0" animBg="1"/>
      <p:bldP spid="65" grpId="1" animBg="1"/>
      <p:bldP spid="65" grpId="2" animBg="1"/>
      <p:bldP spid="66" grpId="0" animBg="1"/>
      <p:bldP spid="66" grpId="1" animBg="1"/>
      <p:bldP spid="66" grpId="2" animBg="1"/>
      <p:bldP spid="67" grpId="0" animBg="1"/>
      <p:bldP spid="67" grpId="1" animBg="1"/>
      <p:bldP spid="67" grpId="2" animBg="1"/>
      <p:bldP spid="76" grpId="0" animBg="1"/>
      <p:bldP spid="76" grpId="1" animBg="1"/>
      <p:bldP spid="76" grpId="2" animBg="1"/>
      <p:bldP spid="77" grpId="0" animBg="1"/>
      <p:bldP spid="77" grpId="1" animBg="1"/>
      <p:bldP spid="77" grpId="2" animBg="1"/>
      <p:bldP spid="82" grpId="0"/>
      <p:bldP spid="91" grpId="0" animBg="1"/>
      <p:bldP spid="92" grpId="0" animBg="1"/>
      <p:bldP spid="93" grpId="0" animBg="1"/>
      <p:bldP spid="107" grpId="0"/>
      <p:bldP spid="117" grpId="0"/>
      <p:bldP spid="118" grpId="0"/>
      <p:bldP spid="119" grpId="0"/>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矩形 104"/>
          <p:cNvSpPr/>
          <p:nvPr/>
        </p:nvSpPr>
        <p:spPr>
          <a:xfrm>
            <a:off x="1619678" y="4611155"/>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5</a:t>
            </a:r>
            <a:endParaRPr lang="zh-CN" altLang="en-US" dirty="0"/>
          </a:p>
        </p:txBody>
      </p:sp>
      <p:sp>
        <p:nvSpPr>
          <p:cNvPr id="2" name="标题 1"/>
          <p:cNvSpPr>
            <a:spLocks noGrp="1"/>
          </p:cNvSpPr>
          <p:nvPr>
            <p:ph type="title"/>
          </p:nvPr>
        </p:nvSpPr>
        <p:spPr>
          <a:xfrm>
            <a:off x="628650" y="365126"/>
            <a:ext cx="7886700" cy="1325563"/>
          </a:xfrm>
        </p:spPr>
        <p:txBody>
          <a:bodyPr/>
          <a:lstStyle/>
          <a:p>
            <a:r>
              <a:rPr lang="en-US" altLang="zh-CN" sz="3200" dirty="0">
                <a:ea typeface="等线 Light"/>
              </a:rPr>
              <a:t>OpenCL Pattern:</a:t>
            </a:r>
            <a:r>
              <a:rPr lang="en-US" altLang="zh-CN" dirty="0">
                <a:ea typeface="等线 Light"/>
              </a:rPr>
              <a:t> Atomic Operation</a:t>
            </a:r>
            <a:endParaRPr lang="zh-CN" altLang="en-US" dirty="0">
              <a:ea typeface="等线 Light"/>
            </a:endParaRPr>
          </a:p>
        </p:txBody>
      </p:sp>
      <p:sp>
        <p:nvSpPr>
          <p:cNvPr id="3" name="内容占位符 2"/>
          <p:cNvSpPr>
            <a:spLocks noGrp="1"/>
          </p:cNvSpPr>
          <p:nvPr>
            <p:ph idx="1"/>
          </p:nvPr>
        </p:nvSpPr>
        <p:spPr>
          <a:xfrm>
            <a:off x="628649" y="1847851"/>
            <a:ext cx="7886701" cy="4351338"/>
          </a:xfrm>
        </p:spPr>
        <p:txBody>
          <a:bodyPr>
            <a:normAutofit/>
          </a:bodyPr>
          <a:lstStyle/>
          <a:p>
            <a:r>
              <a:rPr lang="en-US" altLang="zh-CN" sz="2400" dirty="0"/>
              <a:t>Potential on FPGAs:</a:t>
            </a:r>
            <a:endParaRPr lang="zh-CN" altLang="en-US" sz="2400" dirty="0"/>
          </a:p>
        </p:txBody>
      </p:sp>
      <p:sp>
        <p:nvSpPr>
          <p:cNvPr id="56" name="Content Placeholder 2"/>
          <p:cNvSpPr txBox="1">
            <a:spLocks/>
          </p:cNvSpPr>
          <p:nvPr/>
        </p:nvSpPr>
        <p:spPr>
          <a:xfrm>
            <a:off x="1336178" y="2273353"/>
            <a:ext cx="1149016"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Input data</a:t>
            </a:r>
          </a:p>
        </p:txBody>
      </p:sp>
      <p:sp>
        <p:nvSpPr>
          <p:cNvPr id="57" name="圆角矩形 56"/>
          <p:cNvSpPr/>
          <p:nvPr/>
        </p:nvSpPr>
        <p:spPr>
          <a:xfrm>
            <a:off x="2884949" y="3526840"/>
            <a:ext cx="1201584" cy="867034"/>
          </a:xfrm>
          <a:prstGeom prst="roundRect">
            <a:avLst/>
          </a:prstGeom>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Hash function</a:t>
            </a:r>
            <a:endParaRPr lang="zh-CN" altLang="en-US" dirty="0"/>
          </a:p>
        </p:txBody>
      </p:sp>
      <p:sp>
        <p:nvSpPr>
          <p:cNvPr id="58" name="Content Placeholder 2"/>
          <p:cNvSpPr txBox="1">
            <a:spLocks/>
          </p:cNvSpPr>
          <p:nvPr/>
        </p:nvSpPr>
        <p:spPr>
          <a:xfrm>
            <a:off x="6159860" y="2261904"/>
            <a:ext cx="1261021"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Histogram</a:t>
            </a:r>
          </a:p>
        </p:txBody>
      </p:sp>
      <p:sp>
        <p:nvSpPr>
          <p:cNvPr id="59" name="矩形 58"/>
          <p:cNvSpPr/>
          <p:nvPr/>
        </p:nvSpPr>
        <p:spPr>
          <a:xfrm>
            <a:off x="6131201" y="2624995"/>
            <a:ext cx="1280217" cy="397043"/>
          </a:xfrm>
          <a:prstGeom prst="rect">
            <a:avLst/>
          </a:prstGeom>
          <a:solidFill>
            <a:schemeClr val="accent6"/>
          </a:solidFill>
          <a:ln w="28575">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p:sp>
        <p:nvSpPr>
          <p:cNvPr id="60" name="矩形 59"/>
          <p:cNvSpPr/>
          <p:nvPr/>
        </p:nvSpPr>
        <p:spPr>
          <a:xfrm>
            <a:off x="6131200" y="4213165"/>
            <a:ext cx="1280217" cy="397043"/>
          </a:xfrm>
          <a:prstGeom prst="rect">
            <a:avLst/>
          </a:prstGeom>
          <a:solidFill>
            <a:schemeClr val="accent6"/>
          </a:solidFill>
          <a:ln w="28575">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p:sp>
        <p:nvSpPr>
          <p:cNvPr id="61" name="矩形 60"/>
          <p:cNvSpPr/>
          <p:nvPr/>
        </p:nvSpPr>
        <p:spPr>
          <a:xfrm>
            <a:off x="6135931" y="3419080"/>
            <a:ext cx="1280217" cy="397043"/>
          </a:xfrm>
          <a:prstGeom prst="rect">
            <a:avLst/>
          </a:prstGeom>
          <a:solidFill>
            <a:schemeClr val="accent6"/>
          </a:solidFill>
          <a:ln w="28575">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p:sp>
        <p:nvSpPr>
          <p:cNvPr id="62" name="矩形 61"/>
          <p:cNvSpPr/>
          <p:nvPr/>
        </p:nvSpPr>
        <p:spPr>
          <a:xfrm>
            <a:off x="6131199" y="5026570"/>
            <a:ext cx="1280217" cy="397043"/>
          </a:xfrm>
          <a:prstGeom prst="rect">
            <a:avLst/>
          </a:prstGeom>
          <a:solidFill>
            <a:schemeClr val="accent6"/>
          </a:solidFill>
          <a:ln w="28575">
            <a:solidFill>
              <a:schemeClr val="accent6">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p:sp>
        <p:nvSpPr>
          <p:cNvPr id="63" name="Content Placeholder 2"/>
          <p:cNvSpPr txBox="1">
            <a:spLocks/>
          </p:cNvSpPr>
          <p:nvPr/>
        </p:nvSpPr>
        <p:spPr>
          <a:xfrm>
            <a:off x="7411416" y="2652677"/>
            <a:ext cx="423543"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0</a:t>
            </a:r>
          </a:p>
        </p:txBody>
      </p:sp>
      <p:sp>
        <p:nvSpPr>
          <p:cNvPr id="64" name="Content Placeholder 2"/>
          <p:cNvSpPr txBox="1">
            <a:spLocks/>
          </p:cNvSpPr>
          <p:nvPr/>
        </p:nvSpPr>
        <p:spPr>
          <a:xfrm>
            <a:off x="7420881" y="3446464"/>
            <a:ext cx="423543"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1</a:t>
            </a:r>
          </a:p>
        </p:txBody>
      </p:sp>
      <p:sp>
        <p:nvSpPr>
          <p:cNvPr id="65" name="Content Placeholder 2"/>
          <p:cNvSpPr txBox="1">
            <a:spLocks/>
          </p:cNvSpPr>
          <p:nvPr/>
        </p:nvSpPr>
        <p:spPr>
          <a:xfrm>
            <a:off x="7416148" y="4240549"/>
            <a:ext cx="423543"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2</a:t>
            </a:r>
          </a:p>
        </p:txBody>
      </p:sp>
      <p:sp>
        <p:nvSpPr>
          <p:cNvPr id="66" name="Content Placeholder 2"/>
          <p:cNvSpPr txBox="1">
            <a:spLocks/>
          </p:cNvSpPr>
          <p:nvPr/>
        </p:nvSpPr>
        <p:spPr>
          <a:xfrm>
            <a:off x="7416148" y="5036134"/>
            <a:ext cx="423543"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3</a:t>
            </a:r>
          </a:p>
        </p:txBody>
      </p:sp>
      <p:sp>
        <p:nvSpPr>
          <p:cNvPr id="67" name="矩形 66"/>
          <p:cNvSpPr/>
          <p:nvPr/>
        </p:nvSpPr>
        <p:spPr>
          <a:xfrm>
            <a:off x="1616396" y="2624995"/>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1</a:t>
            </a:r>
            <a:endParaRPr lang="zh-CN" altLang="en-US" dirty="0"/>
          </a:p>
        </p:txBody>
      </p:sp>
      <p:sp>
        <p:nvSpPr>
          <p:cNvPr id="68" name="Content Placeholder 2"/>
          <p:cNvSpPr txBox="1">
            <a:spLocks/>
          </p:cNvSpPr>
          <p:nvPr/>
        </p:nvSpPr>
        <p:spPr>
          <a:xfrm>
            <a:off x="1280645" y="2633940"/>
            <a:ext cx="335746"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0</a:t>
            </a:r>
          </a:p>
        </p:txBody>
      </p:sp>
      <p:sp>
        <p:nvSpPr>
          <p:cNvPr id="69" name="矩形 68"/>
          <p:cNvSpPr/>
          <p:nvPr/>
        </p:nvSpPr>
        <p:spPr>
          <a:xfrm>
            <a:off x="1616396" y="3022037"/>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6</a:t>
            </a:r>
            <a:endParaRPr lang="zh-CN" altLang="en-US" dirty="0"/>
          </a:p>
        </p:txBody>
      </p:sp>
      <p:sp>
        <p:nvSpPr>
          <p:cNvPr id="70" name="Content Placeholder 2"/>
          <p:cNvSpPr txBox="1">
            <a:spLocks/>
          </p:cNvSpPr>
          <p:nvPr/>
        </p:nvSpPr>
        <p:spPr>
          <a:xfrm>
            <a:off x="1280645" y="3030982"/>
            <a:ext cx="335746"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1</a:t>
            </a:r>
          </a:p>
        </p:txBody>
      </p:sp>
      <p:sp>
        <p:nvSpPr>
          <p:cNvPr id="71" name="矩形 70"/>
          <p:cNvSpPr/>
          <p:nvPr/>
        </p:nvSpPr>
        <p:spPr>
          <a:xfrm>
            <a:off x="1616879" y="3419078"/>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4</a:t>
            </a:r>
            <a:endParaRPr lang="zh-CN" altLang="en-US" dirty="0"/>
          </a:p>
        </p:txBody>
      </p:sp>
      <p:sp>
        <p:nvSpPr>
          <p:cNvPr id="72" name="Content Placeholder 2"/>
          <p:cNvSpPr txBox="1">
            <a:spLocks/>
          </p:cNvSpPr>
          <p:nvPr/>
        </p:nvSpPr>
        <p:spPr>
          <a:xfrm>
            <a:off x="1280645" y="3428023"/>
            <a:ext cx="336229"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2</a:t>
            </a:r>
          </a:p>
        </p:txBody>
      </p:sp>
      <p:sp>
        <p:nvSpPr>
          <p:cNvPr id="73" name="矩形 72"/>
          <p:cNvSpPr/>
          <p:nvPr/>
        </p:nvSpPr>
        <p:spPr>
          <a:xfrm>
            <a:off x="1616879" y="3812099"/>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7</a:t>
            </a:r>
            <a:endParaRPr lang="zh-CN" altLang="en-US" dirty="0"/>
          </a:p>
        </p:txBody>
      </p:sp>
      <p:sp>
        <p:nvSpPr>
          <p:cNvPr id="74" name="Content Placeholder 2"/>
          <p:cNvSpPr txBox="1">
            <a:spLocks/>
          </p:cNvSpPr>
          <p:nvPr/>
        </p:nvSpPr>
        <p:spPr>
          <a:xfrm>
            <a:off x="1280645" y="3821044"/>
            <a:ext cx="336229"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3</a:t>
            </a:r>
          </a:p>
        </p:txBody>
      </p:sp>
      <p:sp>
        <p:nvSpPr>
          <p:cNvPr id="75" name="矩形 74"/>
          <p:cNvSpPr/>
          <p:nvPr/>
        </p:nvSpPr>
        <p:spPr>
          <a:xfrm>
            <a:off x="1615913" y="4214113"/>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2</a:t>
            </a:r>
            <a:endParaRPr lang="zh-CN" altLang="en-US" dirty="0"/>
          </a:p>
        </p:txBody>
      </p:sp>
      <p:sp>
        <p:nvSpPr>
          <p:cNvPr id="76" name="Content Placeholder 2"/>
          <p:cNvSpPr txBox="1">
            <a:spLocks/>
          </p:cNvSpPr>
          <p:nvPr/>
        </p:nvSpPr>
        <p:spPr>
          <a:xfrm>
            <a:off x="1280645" y="4223058"/>
            <a:ext cx="335263"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4</a:t>
            </a:r>
          </a:p>
        </p:txBody>
      </p:sp>
      <p:sp>
        <p:nvSpPr>
          <p:cNvPr id="77" name="矩形 76"/>
          <p:cNvSpPr/>
          <p:nvPr/>
        </p:nvSpPr>
        <p:spPr>
          <a:xfrm>
            <a:off x="1615913" y="4611155"/>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5</a:t>
            </a:r>
            <a:endParaRPr lang="zh-CN" altLang="en-US" dirty="0"/>
          </a:p>
        </p:txBody>
      </p:sp>
      <p:sp>
        <p:nvSpPr>
          <p:cNvPr id="78" name="Content Placeholder 2"/>
          <p:cNvSpPr txBox="1">
            <a:spLocks/>
          </p:cNvSpPr>
          <p:nvPr/>
        </p:nvSpPr>
        <p:spPr>
          <a:xfrm>
            <a:off x="1280645" y="4620100"/>
            <a:ext cx="335263"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5</a:t>
            </a:r>
          </a:p>
        </p:txBody>
      </p:sp>
      <p:sp>
        <p:nvSpPr>
          <p:cNvPr id="79" name="矩形 78"/>
          <p:cNvSpPr/>
          <p:nvPr/>
        </p:nvSpPr>
        <p:spPr>
          <a:xfrm>
            <a:off x="1616396" y="5008196"/>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9</a:t>
            </a:r>
            <a:endParaRPr lang="zh-CN" altLang="en-US" dirty="0"/>
          </a:p>
        </p:txBody>
      </p:sp>
      <p:sp>
        <p:nvSpPr>
          <p:cNvPr id="80" name="Content Placeholder 2"/>
          <p:cNvSpPr txBox="1">
            <a:spLocks/>
          </p:cNvSpPr>
          <p:nvPr/>
        </p:nvSpPr>
        <p:spPr>
          <a:xfrm>
            <a:off x="1280645" y="5017141"/>
            <a:ext cx="335746"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6</a:t>
            </a:r>
          </a:p>
        </p:txBody>
      </p:sp>
      <p:sp>
        <p:nvSpPr>
          <p:cNvPr id="81" name="矩形 80"/>
          <p:cNvSpPr/>
          <p:nvPr/>
        </p:nvSpPr>
        <p:spPr>
          <a:xfrm>
            <a:off x="1616879" y="5413195"/>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0</a:t>
            </a:r>
            <a:endParaRPr lang="zh-CN" altLang="en-US" dirty="0"/>
          </a:p>
        </p:txBody>
      </p:sp>
      <p:sp>
        <p:nvSpPr>
          <p:cNvPr id="82" name="Content Placeholder 2"/>
          <p:cNvSpPr txBox="1">
            <a:spLocks/>
          </p:cNvSpPr>
          <p:nvPr/>
        </p:nvSpPr>
        <p:spPr>
          <a:xfrm>
            <a:off x="1280645" y="5410162"/>
            <a:ext cx="335746"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7</a:t>
            </a:r>
          </a:p>
        </p:txBody>
      </p:sp>
      <p:sp>
        <p:nvSpPr>
          <p:cNvPr id="83" name="Content Placeholder 2"/>
          <p:cNvSpPr txBox="1">
            <a:spLocks/>
          </p:cNvSpPr>
          <p:nvPr/>
        </p:nvSpPr>
        <p:spPr>
          <a:xfrm>
            <a:off x="4301553" y="2274083"/>
            <a:ext cx="1280522"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Hash index</a:t>
            </a:r>
          </a:p>
        </p:txBody>
      </p:sp>
      <p:sp>
        <p:nvSpPr>
          <p:cNvPr id="84" name="椭圆 83"/>
          <p:cNvSpPr/>
          <p:nvPr/>
        </p:nvSpPr>
        <p:spPr>
          <a:xfrm>
            <a:off x="3270771" y="3821044"/>
            <a:ext cx="429939" cy="3790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1</a:t>
            </a:r>
            <a:endParaRPr lang="zh-CN" altLang="en-US" dirty="0"/>
          </a:p>
        </p:txBody>
      </p:sp>
      <p:sp>
        <p:nvSpPr>
          <p:cNvPr id="85" name="椭圆 84"/>
          <p:cNvSpPr/>
          <p:nvPr/>
        </p:nvSpPr>
        <p:spPr>
          <a:xfrm>
            <a:off x="3265789" y="3816648"/>
            <a:ext cx="429939" cy="3790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2</a:t>
            </a:r>
            <a:endParaRPr lang="zh-CN" altLang="en-US" dirty="0"/>
          </a:p>
        </p:txBody>
      </p:sp>
      <p:sp>
        <p:nvSpPr>
          <p:cNvPr id="86" name="椭圆 85"/>
          <p:cNvSpPr/>
          <p:nvPr/>
        </p:nvSpPr>
        <p:spPr>
          <a:xfrm>
            <a:off x="3265789" y="3818537"/>
            <a:ext cx="429939" cy="3790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0</a:t>
            </a:r>
            <a:endParaRPr lang="zh-CN" altLang="en-US" dirty="0"/>
          </a:p>
        </p:txBody>
      </p:sp>
      <p:sp>
        <p:nvSpPr>
          <p:cNvPr id="87" name="椭圆 86"/>
          <p:cNvSpPr/>
          <p:nvPr/>
        </p:nvSpPr>
        <p:spPr>
          <a:xfrm>
            <a:off x="3265791" y="3826012"/>
            <a:ext cx="429939" cy="3790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3</a:t>
            </a:r>
            <a:endParaRPr lang="zh-CN" altLang="en-US" dirty="0"/>
          </a:p>
        </p:txBody>
      </p:sp>
      <p:sp>
        <p:nvSpPr>
          <p:cNvPr id="88" name="椭圆 87"/>
          <p:cNvSpPr/>
          <p:nvPr/>
        </p:nvSpPr>
        <p:spPr>
          <a:xfrm>
            <a:off x="3270771" y="3825842"/>
            <a:ext cx="429939" cy="3790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2</a:t>
            </a:r>
            <a:endParaRPr lang="zh-CN" altLang="en-US" dirty="0"/>
          </a:p>
        </p:txBody>
      </p:sp>
      <p:sp>
        <p:nvSpPr>
          <p:cNvPr id="89" name="椭圆 88"/>
          <p:cNvSpPr/>
          <p:nvPr/>
        </p:nvSpPr>
        <p:spPr>
          <a:xfrm>
            <a:off x="3265791" y="3823335"/>
            <a:ext cx="429939" cy="3790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1</a:t>
            </a:r>
            <a:endParaRPr lang="zh-CN" altLang="en-US" dirty="0"/>
          </a:p>
        </p:txBody>
      </p:sp>
      <p:sp>
        <p:nvSpPr>
          <p:cNvPr id="90" name="椭圆 89"/>
          <p:cNvSpPr/>
          <p:nvPr/>
        </p:nvSpPr>
        <p:spPr>
          <a:xfrm>
            <a:off x="3265791" y="3818367"/>
            <a:ext cx="429939" cy="3790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1</a:t>
            </a:r>
            <a:endParaRPr lang="zh-CN" altLang="en-US" dirty="0"/>
          </a:p>
        </p:txBody>
      </p:sp>
      <p:sp>
        <p:nvSpPr>
          <p:cNvPr id="91" name="椭圆 90"/>
          <p:cNvSpPr/>
          <p:nvPr/>
        </p:nvSpPr>
        <p:spPr>
          <a:xfrm>
            <a:off x="3265791" y="3823335"/>
            <a:ext cx="429939" cy="3790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0</a:t>
            </a:r>
            <a:endParaRPr lang="zh-CN" altLang="en-US" dirty="0"/>
          </a:p>
        </p:txBody>
      </p:sp>
      <p:sp>
        <p:nvSpPr>
          <p:cNvPr id="100" name="矩形 99"/>
          <p:cNvSpPr/>
          <p:nvPr/>
        </p:nvSpPr>
        <p:spPr>
          <a:xfrm>
            <a:off x="1620161" y="2624995"/>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1</a:t>
            </a:r>
            <a:endParaRPr lang="zh-CN" altLang="en-US" dirty="0"/>
          </a:p>
        </p:txBody>
      </p:sp>
      <p:sp>
        <p:nvSpPr>
          <p:cNvPr id="101" name="矩形 100"/>
          <p:cNvSpPr/>
          <p:nvPr/>
        </p:nvSpPr>
        <p:spPr>
          <a:xfrm>
            <a:off x="1620161" y="3022037"/>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6</a:t>
            </a:r>
            <a:endParaRPr lang="zh-CN" altLang="en-US" dirty="0"/>
          </a:p>
        </p:txBody>
      </p:sp>
      <p:sp>
        <p:nvSpPr>
          <p:cNvPr id="102" name="矩形 101"/>
          <p:cNvSpPr/>
          <p:nvPr/>
        </p:nvSpPr>
        <p:spPr>
          <a:xfrm>
            <a:off x="1620644" y="3419078"/>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4</a:t>
            </a:r>
            <a:endParaRPr lang="zh-CN" altLang="en-US" dirty="0"/>
          </a:p>
        </p:txBody>
      </p:sp>
      <p:sp>
        <p:nvSpPr>
          <p:cNvPr id="103" name="矩形 102"/>
          <p:cNvSpPr/>
          <p:nvPr/>
        </p:nvSpPr>
        <p:spPr>
          <a:xfrm>
            <a:off x="1620644" y="3812099"/>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7</a:t>
            </a:r>
            <a:endParaRPr lang="zh-CN" altLang="en-US" dirty="0"/>
          </a:p>
        </p:txBody>
      </p:sp>
      <p:sp>
        <p:nvSpPr>
          <p:cNvPr id="104" name="矩形 103"/>
          <p:cNvSpPr/>
          <p:nvPr/>
        </p:nvSpPr>
        <p:spPr>
          <a:xfrm>
            <a:off x="1619678" y="4214113"/>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2</a:t>
            </a:r>
            <a:endParaRPr lang="zh-CN" altLang="en-US" dirty="0"/>
          </a:p>
        </p:txBody>
      </p:sp>
      <p:sp>
        <p:nvSpPr>
          <p:cNvPr id="106" name="矩形 105"/>
          <p:cNvSpPr/>
          <p:nvPr/>
        </p:nvSpPr>
        <p:spPr>
          <a:xfrm>
            <a:off x="1620161" y="5008196"/>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9</a:t>
            </a:r>
            <a:endParaRPr lang="zh-CN" altLang="en-US" dirty="0"/>
          </a:p>
        </p:txBody>
      </p:sp>
      <p:sp>
        <p:nvSpPr>
          <p:cNvPr id="107" name="矩形 106"/>
          <p:cNvSpPr/>
          <p:nvPr/>
        </p:nvSpPr>
        <p:spPr>
          <a:xfrm>
            <a:off x="1620644" y="5413195"/>
            <a:ext cx="589547" cy="397043"/>
          </a:xfrm>
          <a:prstGeom prst="rect">
            <a:avLst/>
          </a:prstGeom>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0</a:t>
            </a:r>
            <a:endParaRPr lang="zh-CN" altLang="en-US" dirty="0"/>
          </a:p>
        </p:txBody>
      </p:sp>
    </p:spTree>
    <p:extLst>
      <p:ext uri="{BB962C8B-B14F-4D97-AF65-F5344CB8AC3E}">
        <p14:creationId xmlns:p14="http://schemas.microsoft.com/office/powerpoint/2010/main" val="379025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2.22222E-6 4.44444E-6 L 0.08576 4.44444E-6 C 0.12413 4.44444E-6 0.17153 0.0449 0.17153 0.08171 L 0.17153 0.16365 " pathEditMode="relative" rAng="0" ptsTypes="AAAA">
                                      <p:cBhvr>
                                        <p:cTn id="6" dur="500" fill="hold"/>
                                        <p:tgtEl>
                                          <p:spTgt spid="67"/>
                                        </p:tgtEl>
                                        <p:attrNameLst>
                                          <p:attrName>ppt_x</p:attrName>
                                          <p:attrName>ppt_y</p:attrName>
                                        </p:attrNameLst>
                                      </p:cBhvr>
                                      <p:rCtr x="8576" y="8171"/>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9"/>
                                          </p:stCondLst>
                                        </p:cTn>
                                        <p:tgtEl>
                                          <p:spTgt spid="67"/>
                                        </p:tgtEl>
                                        <p:attrNameLst>
                                          <p:attrName>style.visibility</p:attrName>
                                        </p:attrNameLst>
                                      </p:cBhvr>
                                      <p:to>
                                        <p:strVal val="hidden"/>
                                      </p:to>
                                    </p:set>
                                  </p:childTnLst>
                                </p:cTn>
                              </p:par>
                              <p:par>
                                <p:cTn id="10" presetID="10" presetClass="entr" presetSubtype="0" fill="hold" grpId="1"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
                                        <p:tgtEl>
                                          <p:spTgt spid="84"/>
                                        </p:tgtEl>
                                      </p:cBhvr>
                                    </p:animEffect>
                                  </p:childTnLst>
                                </p:cTn>
                              </p:par>
                            </p:childTnLst>
                          </p:cTn>
                        </p:par>
                        <p:par>
                          <p:cTn id="13" fill="hold">
                            <p:stCondLst>
                              <p:cond delay="510"/>
                            </p:stCondLst>
                            <p:childTnLst>
                              <p:par>
                                <p:cTn id="14" presetID="50" presetClass="path" presetSubtype="0" accel="50000" decel="50000" fill="hold" grpId="0" nodeType="afterEffect">
                                  <p:stCondLst>
                                    <p:cond delay="0"/>
                                  </p:stCondLst>
                                  <p:childTnLst>
                                    <p:animMotion origin="layout" path="M -0.00052 -0.0037 L 0.14427 -0.0037 C 0.2092 -0.0037 0.28941 -0.01898 0.28941 -0.03148 L 0.28941 -0.05856 " pathEditMode="relative" rAng="0" ptsTypes="AAAA">
                                      <p:cBhvr>
                                        <p:cTn id="15" dur="500" fill="hold"/>
                                        <p:tgtEl>
                                          <p:spTgt spid="84"/>
                                        </p:tgtEl>
                                        <p:attrNameLst>
                                          <p:attrName>ppt_x</p:attrName>
                                          <p:attrName>ppt_y</p:attrName>
                                        </p:attrNameLst>
                                      </p:cBhvr>
                                      <p:rCtr x="14497" y="-2755"/>
                                    </p:animMotion>
                                  </p:childTnLst>
                                </p:cTn>
                              </p:par>
                              <p:par>
                                <p:cTn id="16" presetID="50" presetClass="path" presetSubtype="0" accel="50000" decel="50000" fill="hold" grpId="0" nodeType="withEffect">
                                  <p:stCondLst>
                                    <p:cond delay="0"/>
                                  </p:stCondLst>
                                  <p:childTnLst>
                                    <p:animMotion origin="layout" path="M 2.22222E-6 4.07407E-6 L 0.08576 4.07407E-6 C 0.12413 4.07407E-6 0.17153 0.02916 0.17153 0.05277 L 0.17153 0.10578 " pathEditMode="relative" rAng="0" ptsTypes="AAAA">
                                      <p:cBhvr>
                                        <p:cTn id="17" dur="500" fill="hold"/>
                                        <p:tgtEl>
                                          <p:spTgt spid="69"/>
                                        </p:tgtEl>
                                        <p:attrNameLst>
                                          <p:attrName>ppt_x</p:attrName>
                                          <p:attrName>ppt_y</p:attrName>
                                        </p:attrNameLst>
                                      </p:cBhvr>
                                      <p:rCtr x="8576" y="5278"/>
                                    </p:animMotion>
                                  </p:childTnLst>
                                </p:cTn>
                              </p:par>
                            </p:childTnLst>
                          </p:cTn>
                        </p:par>
                        <p:par>
                          <p:cTn id="18" fill="hold">
                            <p:stCondLst>
                              <p:cond delay="1010"/>
                            </p:stCondLst>
                            <p:childTnLst>
                              <p:par>
                                <p:cTn id="19" presetID="1" presetClass="exit" presetSubtype="0" fill="hold" grpId="1" nodeType="afterEffect">
                                  <p:stCondLst>
                                    <p:cond delay="0"/>
                                  </p:stCondLst>
                                  <p:childTnLst>
                                    <p:set>
                                      <p:cBhvr>
                                        <p:cTn id="20" dur="1" fill="hold">
                                          <p:stCondLst>
                                            <p:cond delay="9"/>
                                          </p:stCondLst>
                                        </p:cTn>
                                        <p:tgtEl>
                                          <p:spTgt spid="69"/>
                                        </p:tgtEl>
                                        <p:attrNameLst>
                                          <p:attrName>style.visibility</p:attrName>
                                        </p:attrNameLst>
                                      </p:cBhvr>
                                      <p:to>
                                        <p:strVal val="hidden"/>
                                      </p:to>
                                    </p:set>
                                  </p:childTnLst>
                                </p:cTn>
                              </p:par>
                              <p:par>
                                <p:cTn id="21" presetID="10" presetClass="entr" presetSubtype="0" fill="hold" grpId="1" nodeType="with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10"/>
                                        <p:tgtEl>
                                          <p:spTgt spid="85"/>
                                        </p:tgtEl>
                                      </p:cBhvr>
                                    </p:animEffect>
                                  </p:childTnLst>
                                </p:cTn>
                              </p:par>
                            </p:childTnLst>
                          </p:cTn>
                        </p:par>
                        <p:par>
                          <p:cTn id="24" fill="hold">
                            <p:stCondLst>
                              <p:cond delay="1020"/>
                            </p:stCondLst>
                            <p:childTnLst>
                              <p:par>
                                <p:cTn id="25" presetID="50" presetClass="path" presetSubtype="0" accel="50000" decel="50000" fill="hold" grpId="0" nodeType="afterEffect">
                                  <p:stCondLst>
                                    <p:cond delay="0"/>
                                  </p:stCondLst>
                                  <p:childTnLst>
                                    <p:animMotion origin="layout" path="M 4.44444E-6 -0.00185 L 0.14427 -0.00185 C 0.20902 -0.00185 0.28941 0.01412 0.28941 0.02824 L 0.28941 0.05949 " pathEditMode="relative" rAng="0" ptsTypes="AAAA">
                                      <p:cBhvr>
                                        <p:cTn id="26" dur="500" fill="hold"/>
                                        <p:tgtEl>
                                          <p:spTgt spid="85"/>
                                        </p:tgtEl>
                                        <p:attrNameLst>
                                          <p:attrName>ppt_x</p:attrName>
                                          <p:attrName>ppt_y</p:attrName>
                                        </p:attrNameLst>
                                      </p:cBhvr>
                                      <p:rCtr x="14462" y="3056"/>
                                    </p:animMotion>
                                  </p:childTnLst>
                                </p:cTn>
                              </p:par>
                              <p:par>
                                <p:cTn id="27" presetID="50" presetClass="path" presetSubtype="0" accel="50000" decel="50000" fill="hold" grpId="0" nodeType="withEffect">
                                  <p:stCondLst>
                                    <p:cond delay="0"/>
                                  </p:stCondLst>
                                  <p:childTnLst>
                                    <p:animMotion origin="layout" path="M 2.22222E-6 3.7037E-6 L 0.08576 3.7037E-6 C 0.12413 3.7037E-6 0.17153 0.01273 0.17153 0.02314 L 0.17153 0.04629 " pathEditMode="relative" rAng="0" ptsTypes="AAAA">
                                      <p:cBhvr>
                                        <p:cTn id="28" dur="500" fill="hold"/>
                                        <p:tgtEl>
                                          <p:spTgt spid="71"/>
                                        </p:tgtEl>
                                        <p:attrNameLst>
                                          <p:attrName>ppt_x</p:attrName>
                                          <p:attrName>ppt_y</p:attrName>
                                        </p:attrNameLst>
                                      </p:cBhvr>
                                      <p:rCtr x="8576" y="2315"/>
                                    </p:animMotion>
                                  </p:childTnLst>
                                </p:cTn>
                              </p:par>
                            </p:childTnLst>
                          </p:cTn>
                        </p:par>
                        <p:par>
                          <p:cTn id="29" fill="hold">
                            <p:stCondLst>
                              <p:cond delay="1520"/>
                            </p:stCondLst>
                            <p:childTnLst>
                              <p:par>
                                <p:cTn id="30" presetID="1" presetClass="exit" presetSubtype="0" fill="hold" grpId="1" nodeType="afterEffect">
                                  <p:stCondLst>
                                    <p:cond delay="0"/>
                                  </p:stCondLst>
                                  <p:childTnLst>
                                    <p:set>
                                      <p:cBhvr>
                                        <p:cTn id="31" dur="1" fill="hold">
                                          <p:stCondLst>
                                            <p:cond delay="9"/>
                                          </p:stCondLst>
                                        </p:cTn>
                                        <p:tgtEl>
                                          <p:spTgt spid="71"/>
                                        </p:tgtEl>
                                        <p:attrNameLst>
                                          <p:attrName>style.visibility</p:attrName>
                                        </p:attrNameLst>
                                      </p:cBhvr>
                                      <p:to>
                                        <p:strVal val="hidden"/>
                                      </p:to>
                                    </p:set>
                                  </p:childTnLst>
                                </p:cTn>
                              </p:par>
                              <p:par>
                                <p:cTn id="32" presetID="10" presetClass="entr" presetSubtype="0" fill="hold" grpId="1" nodeType="with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fade">
                                      <p:cBhvr>
                                        <p:cTn id="34" dur="10"/>
                                        <p:tgtEl>
                                          <p:spTgt spid="86"/>
                                        </p:tgtEl>
                                      </p:cBhvr>
                                    </p:animEffect>
                                  </p:childTnLst>
                                </p:cTn>
                              </p:par>
                            </p:childTnLst>
                          </p:cTn>
                        </p:par>
                        <p:par>
                          <p:cTn id="35" fill="hold">
                            <p:stCondLst>
                              <p:cond delay="1530"/>
                            </p:stCondLst>
                            <p:childTnLst>
                              <p:par>
                                <p:cTn id="36" presetID="50" presetClass="path" presetSubtype="0" accel="50000" decel="50000" fill="hold" grpId="0" nodeType="afterEffect">
                                  <p:stCondLst>
                                    <p:cond delay="0"/>
                                  </p:stCondLst>
                                  <p:childTnLst>
                                    <p:animMotion origin="layout" path="M 4.44444E-6 -0.00255 L 0.14461 -0.00255 C 0.20937 -0.00255 0.28958 -0.05046 0.28958 -0.08912 L 0.28958 -0.17454 " pathEditMode="relative" rAng="0" ptsTypes="AAAA">
                                      <p:cBhvr>
                                        <p:cTn id="37" dur="500" fill="hold"/>
                                        <p:tgtEl>
                                          <p:spTgt spid="86"/>
                                        </p:tgtEl>
                                        <p:attrNameLst>
                                          <p:attrName>ppt_x</p:attrName>
                                          <p:attrName>ppt_y</p:attrName>
                                        </p:attrNameLst>
                                      </p:cBhvr>
                                      <p:rCtr x="14479" y="-8611"/>
                                    </p:animMotion>
                                  </p:childTnLst>
                                </p:cTn>
                              </p:par>
                              <p:par>
                                <p:cTn id="38" presetID="42" presetClass="path" presetSubtype="0" accel="50000" decel="50000" fill="hold" grpId="0" nodeType="withEffect">
                                  <p:stCondLst>
                                    <p:cond delay="0"/>
                                  </p:stCondLst>
                                  <p:childTnLst>
                                    <p:animMotion origin="layout" path="M 2.22222E-6 -2.22222E-6 L 0.1684 -0.00926 " pathEditMode="relative" rAng="0" ptsTypes="AA">
                                      <p:cBhvr>
                                        <p:cTn id="39" dur="500" fill="hold"/>
                                        <p:tgtEl>
                                          <p:spTgt spid="73"/>
                                        </p:tgtEl>
                                        <p:attrNameLst>
                                          <p:attrName>ppt_x</p:attrName>
                                          <p:attrName>ppt_y</p:attrName>
                                        </p:attrNameLst>
                                      </p:cBhvr>
                                      <p:rCtr x="8420" y="-463"/>
                                    </p:animMotion>
                                  </p:childTnLst>
                                </p:cTn>
                              </p:par>
                            </p:childTnLst>
                          </p:cTn>
                        </p:par>
                        <p:par>
                          <p:cTn id="40" fill="hold">
                            <p:stCondLst>
                              <p:cond delay="2030"/>
                            </p:stCondLst>
                            <p:childTnLst>
                              <p:par>
                                <p:cTn id="41" presetID="1" presetClass="exit" presetSubtype="0" fill="hold" grpId="1" nodeType="afterEffect">
                                  <p:stCondLst>
                                    <p:cond delay="0"/>
                                  </p:stCondLst>
                                  <p:childTnLst>
                                    <p:set>
                                      <p:cBhvr>
                                        <p:cTn id="42" dur="1" fill="hold">
                                          <p:stCondLst>
                                            <p:cond delay="9"/>
                                          </p:stCondLst>
                                        </p:cTn>
                                        <p:tgtEl>
                                          <p:spTgt spid="73"/>
                                        </p:tgtEl>
                                        <p:attrNameLst>
                                          <p:attrName>style.visibility</p:attrName>
                                        </p:attrNameLst>
                                      </p:cBhvr>
                                      <p:to>
                                        <p:strVal val="hidden"/>
                                      </p:to>
                                    </p:set>
                                  </p:childTnLst>
                                </p:cTn>
                              </p:par>
                              <p:par>
                                <p:cTn id="43" presetID="10" presetClass="entr" presetSubtype="0" fill="hold" grpId="1" nodeType="with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fade">
                                      <p:cBhvr>
                                        <p:cTn id="45" dur="10"/>
                                        <p:tgtEl>
                                          <p:spTgt spid="87"/>
                                        </p:tgtEl>
                                      </p:cBhvr>
                                    </p:animEffect>
                                  </p:childTnLst>
                                </p:cTn>
                              </p:par>
                            </p:childTnLst>
                          </p:cTn>
                        </p:par>
                        <p:par>
                          <p:cTn id="46" fill="hold">
                            <p:stCondLst>
                              <p:cond delay="2040"/>
                            </p:stCondLst>
                            <p:childTnLst>
                              <p:par>
                                <p:cTn id="47" presetID="42" presetClass="path" presetSubtype="0" accel="50000" decel="50000" fill="hold" grpId="0" nodeType="afterEffect">
                                  <p:stCondLst>
                                    <p:cond delay="0"/>
                                  </p:stCondLst>
                                  <p:childTnLst>
                                    <p:animMotion origin="layout" path="M 4.44444E-6 -0.00996 L 0.28941 0.17569 " pathEditMode="relative" rAng="0" ptsTypes="AA">
                                      <p:cBhvr>
                                        <p:cTn id="48" dur="500" fill="hold"/>
                                        <p:tgtEl>
                                          <p:spTgt spid="87"/>
                                        </p:tgtEl>
                                        <p:attrNameLst>
                                          <p:attrName>ppt_x</p:attrName>
                                          <p:attrName>ppt_y</p:attrName>
                                        </p:attrNameLst>
                                      </p:cBhvr>
                                      <p:rCtr x="14462" y="9282"/>
                                    </p:animMotion>
                                  </p:childTnLst>
                                </p:cTn>
                              </p:par>
                              <p:par>
                                <p:cTn id="49" presetID="50" presetClass="path" presetSubtype="0" accel="50000" decel="50000" fill="hold" grpId="0" nodeType="withEffect">
                                  <p:stCondLst>
                                    <p:cond delay="0"/>
                                  </p:stCondLst>
                                  <p:childTnLst>
                                    <p:animMotion origin="layout" path="M -4.16667E-6 1.48148E-6 L 0.08421 1.48148E-6 C 0.12205 1.48148E-6 0.16858 -0.01898 0.16858 -0.03403 L 0.16858 -0.06806 " pathEditMode="relative" rAng="0" ptsTypes="AAAA">
                                      <p:cBhvr>
                                        <p:cTn id="50" dur="500" fill="hold"/>
                                        <p:tgtEl>
                                          <p:spTgt spid="75"/>
                                        </p:tgtEl>
                                        <p:attrNameLst>
                                          <p:attrName>ppt_x</p:attrName>
                                          <p:attrName>ppt_y</p:attrName>
                                        </p:attrNameLst>
                                      </p:cBhvr>
                                      <p:rCtr x="8420" y="-3403"/>
                                    </p:animMotion>
                                  </p:childTnLst>
                                </p:cTn>
                              </p:par>
                            </p:childTnLst>
                          </p:cTn>
                        </p:par>
                        <p:par>
                          <p:cTn id="51" fill="hold">
                            <p:stCondLst>
                              <p:cond delay="2540"/>
                            </p:stCondLst>
                            <p:childTnLst>
                              <p:par>
                                <p:cTn id="52" presetID="1" presetClass="exit" presetSubtype="0" fill="hold" grpId="1" nodeType="afterEffect">
                                  <p:stCondLst>
                                    <p:cond delay="0"/>
                                  </p:stCondLst>
                                  <p:childTnLst>
                                    <p:set>
                                      <p:cBhvr>
                                        <p:cTn id="53" dur="1" fill="hold">
                                          <p:stCondLst>
                                            <p:cond delay="9"/>
                                          </p:stCondLst>
                                        </p:cTn>
                                        <p:tgtEl>
                                          <p:spTgt spid="75"/>
                                        </p:tgtEl>
                                        <p:attrNameLst>
                                          <p:attrName>style.visibility</p:attrName>
                                        </p:attrNameLst>
                                      </p:cBhvr>
                                      <p:to>
                                        <p:strVal val="hidden"/>
                                      </p:to>
                                    </p:set>
                                  </p:childTnLst>
                                </p:cTn>
                              </p:par>
                              <p:par>
                                <p:cTn id="54" presetID="10" presetClass="entr" presetSubtype="0" fill="hold" grpId="1" nodeType="with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fade">
                                      <p:cBhvr>
                                        <p:cTn id="56" dur="10"/>
                                        <p:tgtEl>
                                          <p:spTgt spid="88"/>
                                        </p:tgtEl>
                                      </p:cBhvr>
                                    </p:animEffect>
                                  </p:childTnLst>
                                </p:cTn>
                              </p:par>
                            </p:childTnLst>
                          </p:cTn>
                        </p:par>
                        <p:par>
                          <p:cTn id="57" fill="hold">
                            <p:stCondLst>
                              <p:cond delay="2550"/>
                            </p:stCondLst>
                            <p:childTnLst>
                              <p:par>
                                <p:cTn id="58" presetID="50" presetClass="path" presetSubtype="0" accel="50000" decel="50000" fill="hold" grpId="0" nodeType="afterEffect">
                                  <p:stCondLst>
                                    <p:cond delay="0"/>
                                  </p:stCondLst>
                                  <p:childTnLst>
                                    <p:animMotion origin="layout" path="M 0.17639 -0.0088 L 0.25625 -0.0088 C 0.29201 -0.0088 0.33611 0.00926 0.33611 0.02407 L 0.33611 0.05717 " pathEditMode="relative" rAng="0" ptsTypes="AAAA">
                                      <p:cBhvr>
                                        <p:cTn id="59" dur="500" fill="hold"/>
                                        <p:tgtEl>
                                          <p:spTgt spid="88"/>
                                        </p:tgtEl>
                                        <p:attrNameLst>
                                          <p:attrName>ppt_x</p:attrName>
                                          <p:attrName>ppt_y</p:attrName>
                                        </p:attrNameLst>
                                      </p:cBhvr>
                                      <p:rCtr x="7986" y="3287"/>
                                    </p:animMotion>
                                  </p:childTnLst>
                                </p:cTn>
                              </p:par>
                              <p:par>
                                <p:cTn id="60" presetID="50" presetClass="path" presetSubtype="0" accel="50000" decel="50000" fill="hold" grpId="0" nodeType="withEffect">
                                  <p:stCondLst>
                                    <p:cond delay="0"/>
                                  </p:stCondLst>
                                  <p:childTnLst>
                                    <p:animMotion origin="layout" path="M -4.16667E-6 1.11111E-6 L 0.08421 1.11111E-6 C 0.12205 1.11111E-6 0.16858 -0.03426 0.16858 -0.06181 L 0.16858 -0.12338 " pathEditMode="relative" rAng="0" ptsTypes="AAAA">
                                      <p:cBhvr>
                                        <p:cTn id="61" dur="500" fill="hold"/>
                                        <p:tgtEl>
                                          <p:spTgt spid="77"/>
                                        </p:tgtEl>
                                        <p:attrNameLst>
                                          <p:attrName>ppt_x</p:attrName>
                                          <p:attrName>ppt_y</p:attrName>
                                        </p:attrNameLst>
                                      </p:cBhvr>
                                      <p:rCtr x="8420" y="-6181"/>
                                    </p:animMotion>
                                  </p:childTnLst>
                                </p:cTn>
                              </p:par>
                            </p:childTnLst>
                          </p:cTn>
                        </p:par>
                        <p:par>
                          <p:cTn id="62" fill="hold">
                            <p:stCondLst>
                              <p:cond delay="3050"/>
                            </p:stCondLst>
                            <p:childTnLst>
                              <p:par>
                                <p:cTn id="63" presetID="1" presetClass="exit" presetSubtype="0" fill="hold" grpId="1" nodeType="afterEffect">
                                  <p:stCondLst>
                                    <p:cond delay="0"/>
                                  </p:stCondLst>
                                  <p:childTnLst>
                                    <p:set>
                                      <p:cBhvr>
                                        <p:cTn id="64" dur="1" fill="hold">
                                          <p:stCondLst>
                                            <p:cond delay="9"/>
                                          </p:stCondLst>
                                        </p:cTn>
                                        <p:tgtEl>
                                          <p:spTgt spid="77"/>
                                        </p:tgtEl>
                                        <p:attrNameLst>
                                          <p:attrName>style.visibility</p:attrName>
                                        </p:attrNameLst>
                                      </p:cBhvr>
                                      <p:to>
                                        <p:strVal val="hidden"/>
                                      </p:to>
                                    </p:set>
                                  </p:childTnLst>
                                </p:cTn>
                              </p:par>
                              <p:par>
                                <p:cTn id="65" presetID="10" presetClass="entr" presetSubtype="0" fill="hold" grpId="1" nodeType="with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10"/>
                                        <p:tgtEl>
                                          <p:spTgt spid="89"/>
                                        </p:tgtEl>
                                      </p:cBhvr>
                                    </p:animEffect>
                                  </p:childTnLst>
                                </p:cTn>
                              </p:par>
                            </p:childTnLst>
                          </p:cTn>
                        </p:par>
                        <p:par>
                          <p:cTn id="68" fill="hold">
                            <p:stCondLst>
                              <p:cond delay="3060"/>
                            </p:stCondLst>
                            <p:childTnLst>
                              <p:par>
                                <p:cTn id="69" presetID="50" presetClass="path" presetSubtype="0" accel="50000" decel="50000" fill="hold" grpId="0" nodeType="afterEffect">
                                  <p:stCondLst>
                                    <p:cond delay="0"/>
                                  </p:stCondLst>
                                  <p:childTnLst>
                                    <p:animMotion origin="layout" path="M 4.44444E-6 0.00162 L 0.16857 0.00162 C 0.24409 0.00162 0.33732 -0.01551 0.33732 -0.0287 L 0.33732 -0.05902 " pathEditMode="relative" rAng="0" ptsTypes="AAAA">
                                      <p:cBhvr>
                                        <p:cTn id="70" dur="500" fill="hold"/>
                                        <p:tgtEl>
                                          <p:spTgt spid="89"/>
                                        </p:tgtEl>
                                        <p:attrNameLst>
                                          <p:attrName>ppt_x</p:attrName>
                                          <p:attrName>ppt_y</p:attrName>
                                        </p:attrNameLst>
                                      </p:cBhvr>
                                      <p:rCtr x="16858" y="-3032"/>
                                    </p:animMotion>
                                  </p:childTnLst>
                                </p:cTn>
                              </p:par>
                              <p:par>
                                <p:cTn id="71" presetID="50" presetClass="path" presetSubtype="0" accel="50000" decel="50000" fill="hold" grpId="0" nodeType="withEffect">
                                  <p:stCondLst>
                                    <p:cond delay="0"/>
                                  </p:stCondLst>
                                  <p:childTnLst>
                                    <p:animMotion origin="layout" path="M 2.22222E-6 7.40741E-7 L 0.0842 7.40741E-7 C 0.12187 7.40741E-7 0.1684 -0.04954 0.1684 -0.08982 L 0.1684 -0.1794 " pathEditMode="relative" rAng="0" ptsTypes="AAAA">
                                      <p:cBhvr>
                                        <p:cTn id="72" dur="500" fill="hold"/>
                                        <p:tgtEl>
                                          <p:spTgt spid="79"/>
                                        </p:tgtEl>
                                        <p:attrNameLst>
                                          <p:attrName>ppt_x</p:attrName>
                                          <p:attrName>ppt_y</p:attrName>
                                        </p:attrNameLst>
                                      </p:cBhvr>
                                      <p:rCtr x="8420" y="-8981"/>
                                    </p:animMotion>
                                  </p:childTnLst>
                                </p:cTn>
                              </p:par>
                            </p:childTnLst>
                          </p:cTn>
                        </p:par>
                        <p:par>
                          <p:cTn id="73" fill="hold">
                            <p:stCondLst>
                              <p:cond delay="3560"/>
                            </p:stCondLst>
                            <p:childTnLst>
                              <p:par>
                                <p:cTn id="74" presetID="1" presetClass="exit" presetSubtype="0" fill="hold" grpId="1" nodeType="afterEffect">
                                  <p:stCondLst>
                                    <p:cond delay="0"/>
                                  </p:stCondLst>
                                  <p:childTnLst>
                                    <p:set>
                                      <p:cBhvr>
                                        <p:cTn id="75" dur="1" fill="hold">
                                          <p:stCondLst>
                                            <p:cond delay="9"/>
                                          </p:stCondLst>
                                        </p:cTn>
                                        <p:tgtEl>
                                          <p:spTgt spid="79"/>
                                        </p:tgtEl>
                                        <p:attrNameLst>
                                          <p:attrName>style.visibility</p:attrName>
                                        </p:attrNameLst>
                                      </p:cBhvr>
                                      <p:to>
                                        <p:strVal val="hidden"/>
                                      </p:to>
                                    </p:set>
                                  </p:childTnLst>
                                </p:cTn>
                              </p:par>
                              <p:par>
                                <p:cTn id="76" presetID="10" presetClass="entr" presetSubtype="0" fill="hold" grpId="1" nodeType="with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
                                        <p:tgtEl>
                                          <p:spTgt spid="90"/>
                                        </p:tgtEl>
                                      </p:cBhvr>
                                    </p:animEffect>
                                  </p:childTnLst>
                                </p:cTn>
                              </p:par>
                            </p:childTnLst>
                          </p:cTn>
                        </p:par>
                        <p:par>
                          <p:cTn id="79" fill="hold">
                            <p:stCondLst>
                              <p:cond delay="3570"/>
                            </p:stCondLst>
                            <p:childTnLst>
                              <p:par>
                                <p:cTn id="80" presetID="50" presetClass="path" presetSubtype="0" accel="50000" decel="50000" fill="hold" grpId="0" nodeType="afterEffect">
                                  <p:stCondLst>
                                    <p:cond delay="0"/>
                                  </p:stCondLst>
                                  <p:childTnLst>
                                    <p:animMotion origin="layout" path="M 4.44444E-6 -0.01065 L 0.19201 -0.01065 C 0.27864 -0.01065 0.38507 -0.02384 0.38507 -0.03449 L 0.38507 -0.0581 " pathEditMode="relative" rAng="0" ptsTypes="AAAA">
                                      <p:cBhvr>
                                        <p:cTn id="81" dur="500" fill="hold"/>
                                        <p:tgtEl>
                                          <p:spTgt spid="90"/>
                                        </p:tgtEl>
                                        <p:attrNameLst>
                                          <p:attrName>ppt_x</p:attrName>
                                          <p:attrName>ppt_y</p:attrName>
                                        </p:attrNameLst>
                                      </p:cBhvr>
                                      <p:rCtr x="19253" y="-2384"/>
                                    </p:animMotion>
                                  </p:childTnLst>
                                </p:cTn>
                              </p:par>
                              <p:par>
                                <p:cTn id="82" presetID="50" presetClass="path" presetSubtype="0" accel="50000" decel="50000" fill="hold" grpId="0" nodeType="withEffect">
                                  <p:stCondLst>
                                    <p:cond delay="0"/>
                                  </p:stCondLst>
                                  <p:childTnLst>
                                    <p:animMotion origin="layout" path="M 2.22222E-6 2.96296E-6 L 0.0842 2.96296E-6 C 0.12187 2.96296E-6 0.1684 -0.06644 0.1684 -0.12014 L 0.1684 -0.24028 " pathEditMode="relative" rAng="0" ptsTypes="AAAA">
                                      <p:cBhvr>
                                        <p:cTn id="83" dur="500" fill="hold"/>
                                        <p:tgtEl>
                                          <p:spTgt spid="81"/>
                                        </p:tgtEl>
                                        <p:attrNameLst>
                                          <p:attrName>ppt_x</p:attrName>
                                          <p:attrName>ppt_y</p:attrName>
                                        </p:attrNameLst>
                                      </p:cBhvr>
                                      <p:rCtr x="8420" y="-12014"/>
                                    </p:animMotion>
                                  </p:childTnLst>
                                </p:cTn>
                              </p:par>
                            </p:childTnLst>
                          </p:cTn>
                        </p:par>
                        <p:par>
                          <p:cTn id="84" fill="hold">
                            <p:stCondLst>
                              <p:cond delay="4070"/>
                            </p:stCondLst>
                            <p:childTnLst>
                              <p:par>
                                <p:cTn id="85" presetID="1" presetClass="exit" presetSubtype="0" fill="hold" grpId="1" nodeType="afterEffect">
                                  <p:stCondLst>
                                    <p:cond delay="0"/>
                                  </p:stCondLst>
                                  <p:childTnLst>
                                    <p:set>
                                      <p:cBhvr>
                                        <p:cTn id="86" dur="1" fill="hold">
                                          <p:stCondLst>
                                            <p:cond delay="9"/>
                                          </p:stCondLst>
                                        </p:cTn>
                                        <p:tgtEl>
                                          <p:spTgt spid="81"/>
                                        </p:tgtEl>
                                        <p:attrNameLst>
                                          <p:attrName>style.visibility</p:attrName>
                                        </p:attrNameLst>
                                      </p:cBhvr>
                                      <p:to>
                                        <p:strVal val="hidden"/>
                                      </p:to>
                                    </p:set>
                                  </p:childTnLst>
                                </p:cTn>
                              </p:par>
                              <p:par>
                                <p:cTn id="87" presetID="10" presetClass="entr" presetSubtype="0" fill="hold" grpId="1" nodeType="withEffect">
                                  <p:stCondLst>
                                    <p:cond delay="0"/>
                                  </p:stCondLst>
                                  <p:childTnLst>
                                    <p:set>
                                      <p:cBhvr>
                                        <p:cTn id="88" dur="1" fill="hold">
                                          <p:stCondLst>
                                            <p:cond delay="0"/>
                                          </p:stCondLst>
                                        </p:cTn>
                                        <p:tgtEl>
                                          <p:spTgt spid="91"/>
                                        </p:tgtEl>
                                        <p:attrNameLst>
                                          <p:attrName>style.visibility</p:attrName>
                                        </p:attrNameLst>
                                      </p:cBhvr>
                                      <p:to>
                                        <p:strVal val="visible"/>
                                      </p:to>
                                    </p:set>
                                    <p:animEffect transition="in" filter="fade">
                                      <p:cBhvr>
                                        <p:cTn id="89" dur="10"/>
                                        <p:tgtEl>
                                          <p:spTgt spid="91"/>
                                        </p:tgtEl>
                                      </p:cBhvr>
                                    </p:animEffect>
                                  </p:childTnLst>
                                </p:cTn>
                              </p:par>
                            </p:childTnLst>
                          </p:cTn>
                        </p:par>
                        <p:par>
                          <p:cTn id="90" fill="hold">
                            <p:stCondLst>
                              <p:cond delay="4080"/>
                            </p:stCondLst>
                            <p:childTnLst>
                              <p:par>
                                <p:cTn id="91" presetID="50" presetClass="path" presetSubtype="0" accel="50000" decel="50000" fill="hold" grpId="0" nodeType="afterEffect">
                                  <p:stCondLst>
                                    <p:cond delay="0"/>
                                  </p:stCondLst>
                                  <p:childTnLst>
                                    <p:animMotion origin="layout" path="M 4.44444E-6 -0.00926 L 0.16892 -0.00926 C 0.24461 -0.00926 0.33802 -0.05439 0.33802 -0.09097 L 0.33802 -0.17245 " pathEditMode="relative" rAng="0" ptsTypes="AAAA">
                                      <p:cBhvr>
                                        <p:cTn id="92" dur="500" fill="hold"/>
                                        <p:tgtEl>
                                          <p:spTgt spid="91"/>
                                        </p:tgtEl>
                                        <p:attrNameLst>
                                          <p:attrName>ppt_x</p:attrName>
                                          <p:attrName>ppt_y</p:attrName>
                                        </p:attrNameLst>
                                      </p:cBhvr>
                                      <p:rCtr x="16892" y="-81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9" grpId="0" animBg="1"/>
      <p:bldP spid="69" grpId="1" animBg="1"/>
      <p:bldP spid="71" grpId="0" animBg="1"/>
      <p:bldP spid="71" grpId="1" animBg="1"/>
      <p:bldP spid="73" grpId="0" animBg="1"/>
      <p:bldP spid="73" grpId="1" animBg="1"/>
      <p:bldP spid="75" grpId="0" animBg="1"/>
      <p:bldP spid="75" grpId="1" animBg="1"/>
      <p:bldP spid="77" grpId="0" animBg="1"/>
      <p:bldP spid="77" grpId="1" animBg="1"/>
      <p:bldP spid="79" grpId="0" animBg="1"/>
      <p:bldP spid="79" grpId="1" animBg="1"/>
      <p:bldP spid="81" grpId="0" animBg="1"/>
      <p:bldP spid="81"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p:spPr>
        <p:txBody>
          <a:bodyPr/>
          <a:lstStyle/>
          <a:p>
            <a:r>
              <a:rPr lang="en-US" altLang="zh-CN" sz="3200" dirty="0">
                <a:ea typeface="等线 Light"/>
              </a:rPr>
              <a:t>OpenCL Pattern:</a:t>
            </a:r>
            <a:r>
              <a:rPr lang="en-US" altLang="zh-CN" dirty="0">
                <a:ea typeface="等线 Light"/>
              </a:rPr>
              <a:t> Multi-Pass Scheme</a:t>
            </a:r>
            <a:endParaRPr lang="zh-CN" altLang="en-US" dirty="0">
              <a:ea typeface="等线 Light"/>
            </a:endParaRPr>
          </a:p>
        </p:txBody>
      </p:sp>
      <p:sp>
        <p:nvSpPr>
          <p:cNvPr id="22" name="Content Placeholder 2"/>
          <p:cNvSpPr txBox="1">
            <a:spLocks/>
          </p:cNvSpPr>
          <p:nvPr/>
        </p:nvSpPr>
        <p:spPr>
          <a:xfrm>
            <a:off x="239049" y="2425527"/>
            <a:ext cx="961503"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in</a:t>
            </a:r>
          </a:p>
        </p:txBody>
      </p:sp>
      <p:sp>
        <p:nvSpPr>
          <p:cNvPr id="60" name="矩形 59"/>
          <p:cNvSpPr>
            <a:spLocks noChangeAspect="1"/>
          </p:cNvSpPr>
          <p:nvPr/>
        </p:nvSpPr>
        <p:spPr>
          <a:xfrm>
            <a:off x="7071575" y="2371726"/>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6</a:t>
            </a:r>
            <a:endParaRPr lang="zh-CN" altLang="en-US" dirty="0"/>
          </a:p>
        </p:txBody>
      </p:sp>
      <p:sp>
        <p:nvSpPr>
          <p:cNvPr id="61" name="矩形 60"/>
          <p:cNvSpPr>
            <a:spLocks noChangeAspect="1"/>
          </p:cNvSpPr>
          <p:nvPr/>
        </p:nvSpPr>
        <p:spPr>
          <a:xfrm>
            <a:off x="7529919" y="2372342"/>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0</a:t>
            </a:r>
            <a:endParaRPr lang="zh-CN" altLang="en-US" dirty="0"/>
          </a:p>
        </p:txBody>
      </p:sp>
      <p:sp>
        <p:nvSpPr>
          <p:cNvPr id="62" name="矩形 61"/>
          <p:cNvSpPr>
            <a:spLocks noChangeAspect="1"/>
          </p:cNvSpPr>
          <p:nvPr/>
        </p:nvSpPr>
        <p:spPr>
          <a:xfrm>
            <a:off x="7988263" y="2371726"/>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2</a:t>
            </a:r>
            <a:endParaRPr lang="zh-CN" altLang="en-US" dirty="0"/>
          </a:p>
        </p:txBody>
      </p:sp>
      <p:sp>
        <p:nvSpPr>
          <p:cNvPr id="63" name="矩形 62"/>
          <p:cNvSpPr>
            <a:spLocks noChangeAspect="1"/>
          </p:cNvSpPr>
          <p:nvPr/>
        </p:nvSpPr>
        <p:spPr>
          <a:xfrm>
            <a:off x="8446607" y="2372342"/>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3</a:t>
            </a:r>
            <a:endParaRPr lang="zh-CN" altLang="en-US" dirty="0"/>
          </a:p>
        </p:txBody>
      </p:sp>
      <p:sp>
        <p:nvSpPr>
          <p:cNvPr id="64" name="矩形 63"/>
          <p:cNvSpPr>
            <a:spLocks noChangeAspect="1"/>
          </p:cNvSpPr>
          <p:nvPr/>
        </p:nvSpPr>
        <p:spPr>
          <a:xfrm>
            <a:off x="5117565" y="2367492"/>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1</a:t>
            </a:r>
            <a:endParaRPr lang="zh-CN" altLang="en-US" dirty="0"/>
          </a:p>
        </p:txBody>
      </p:sp>
      <p:sp>
        <p:nvSpPr>
          <p:cNvPr id="65" name="矩形 64"/>
          <p:cNvSpPr>
            <a:spLocks noChangeAspect="1"/>
          </p:cNvSpPr>
          <p:nvPr/>
        </p:nvSpPr>
        <p:spPr>
          <a:xfrm>
            <a:off x="5575909" y="2368108"/>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4</a:t>
            </a:r>
            <a:endParaRPr lang="zh-CN" altLang="en-US" dirty="0"/>
          </a:p>
        </p:txBody>
      </p:sp>
      <p:sp>
        <p:nvSpPr>
          <p:cNvPr id="66" name="矩形 65"/>
          <p:cNvSpPr>
            <a:spLocks noChangeAspect="1"/>
          </p:cNvSpPr>
          <p:nvPr/>
        </p:nvSpPr>
        <p:spPr>
          <a:xfrm>
            <a:off x="6034253" y="2367492"/>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3</a:t>
            </a:r>
            <a:endParaRPr lang="zh-CN" altLang="en-US" dirty="0"/>
          </a:p>
        </p:txBody>
      </p:sp>
      <p:sp>
        <p:nvSpPr>
          <p:cNvPr id="67" name="矩形 66"/>
          <p:cNvSpPr>
            <a:spLocks noChangeAspect="1"/>
          </p:cNvSpPr>
          <p:nvPr/>
        </p:nvSpPr>
        <p:spPr>
          <a:xfrm>
            <a:off x="6492597" y="2368108"/>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5</a:t>
            </a:r>
            <a:endParaRPr lang="zh-CN" altLang="en-US" dirty="0"/>
          </a:p>
        </p:txBody>
      </p:sp>
      <p:sp>
        <p:nvSpPr>
          <p:cNvPr id="68" name="矩形 67"/>
          <p:cNvSpPr>
            <a:spLocks noChangeAspect="1"/>
          </p:cNvSpPr>
          <p:nvPr/>
        </p:nvSpPr>
        <p:spPr>
          <a:xfrm>
            <a:off x="3163555" y="2371726"/>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2</a:t>
            </a:r>
            <a:endParaRPr lang="zh-CN" altLang="en-US" dirty="0"/>
          </a:p>
        </p:txBody>
      </p:sp>
      <p:sp>
        <p:nvSpPr>
          <p:cNvPr id="69" name="矩形 68"/>
          <p:cNvSpPr>
            <a:spLocks noChangeAspect="1"/>
          </p:cNvSpPr>
          <p:nvPr/>
        </p:nvSpPr>
        <p:spPr>
          <a:xfrm>
            <a:off x="3621899" y="2372342"/>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8</a:t>
            </a:r>
            <a:endParaRPr lang="zh-CN" altLang="en-US" dirty="0"/>
          </a:p>
        </p:txBody>
      </p:sp>
      <p:sp>
        <p:nvSpPr>
          <p:cNvPr id="70" name="矩形 69"/>
          <p:cNvSpPr>
            <a:spLocks noChangeAspect="1"/>
          </p:cNvSpPr>
          <p:nvPr/>
        </p:nvSpPr>
        <p:spPr>
          <a:xfrm>
            <a:off x="4080243" y="2371726"/>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9</a:t>
            </a:r>
            <a:endParaRPr lang="zh-CN" altLang="en-US" dirty="0"/>
          </a:p>
        </p:txBody>
      </p:sp>
      <p:sp>
        <p:nvSpPr>
          <p:cNvPr id="71" name="矩形 70"/>
          <p:cNvSpPr>
            <a:spLocks noChangeAspect="1"/>
          </p:cNvSpPr>
          <p:nvPr/>
        </p:nvSpPr>
        <p:spPr>
          <a:xfrm>
            <a:off x="4538587" y="2372342"/>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0</a:t>
            </a:r>
            <a:endParaRPr lang="zh-CN" altLang="en-US" dirty="0"/>
          </a:p>
        </p:txBody>
      </p:sp>
      <p:sp>
        <p:nvSpPr>
          <p:cNvPr id="72" name="矩形 71"/>
          <p:cNvSpPr>
            <a:spLocks noChangeAspect="1"/>
          </p:cNvSpPr>
          <p:nvPr/>
        </p:nvSpPr>
        <p:spPr>
          <a:xfrm>
            <a:off x="1209545" y="2371726"/>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1</a:t>
            </a:r>
            <a:endParaRPr lang="zh-CN" altLang="en-US" dirty="0"/>
          </a:p>
        </p:txBody>
      </p:sp>
      <p:sp>
        <p:nvSpPr>
          <p:cNvPr id="73" name="矩形 72"/>
          <p:cNvSpPr>
            <a:spLocks noChangeAspect="1"/>
          </p:cNvSpPr>
          <p:nvPr/>
        </p:nvSpPr>
        <p:spPr>
          <a:xfrm>
            <a:off x="1667889" y="2372342"/>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6</a:t>
            </a:r>
            <a:endParaRPr lang="zh-CN" altLang="en-US" dirty="0"/>
          </a:p>
        </p:txBody>
      </p:sp>
      <p:sp>
        <p:nvSpPr>
          <p:cNvPr id="74" name="矩形 73"/>
          <p:cNvSpPr>
            <a:spLocks noChangeAspect="1"/>
          </p:cNvSpPr>
          <p:nvPr/>
        </p:nvSpPr>
        <p:spPr>
          <a:xfrm>
            <a:off x="2126233" y="2371726"/>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4</a:t>
            </a:r>
            <a:endParaRPr lang="zh-CN" altLang="en-US" dirty="0"/>
          </a:p>
        </p:txBody>
      </p:sp>
      <p:sp>
        <p:nvSpPr>
          <p:cNvPr id="75" name="矩形 74"/>
          <p:cNvSpPr>
            <a:spLocks noChangeAspect="1"/>
          </p:cNvSpPr>
          <p:nvPr/>
        </p:nvSpPr>
        <p:spPr>
          <a:xfrm>
            <a:off x="2584577" y="2372342"/>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7</a:t>
            </a:r>
            <a:endParaRPr lang="zh-CN" altLang="en-US" dirty="0"/>
          </a:p>
        </p:txBody>
      </p:sp>
      <p:grpSp>
        <p:nvGrpSpPr>
          <p:cNvPr id="227" name="组合 226"/>
          <p:cNvGrpSpPr/>
          <p:nvPr/>
        </p:nvGrpSpPr>
        <p:grpSpPr>
          <a:xfrm>
            <a:off x="239049" y="3205692"/>
            <a:ext cx="8665902" cy="463194"/>
            <a:chOff x="239049" y="3205692"/>
            <a:chExt cx="8665902" cy="463194"/>
          </a:xfrm>
        </p:grpSpPr>
        <p:sp>
          <p:nvSpPr>
            <p:cNvPr id="76" name="矩形 75"/>
            <p:cNvSpPr>
              <a:spLocks noChangeAspect="1"/>
            </p:cNvSpPr>
            <p:nvPr/>
          </p:nvSpPr>
          <p:spPr>
            <a:xfrm>
              <a:off x="7071575" y="3209926"/>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0</a:t>
              </a:r>
              <a:endParaRPr lang="zh-CN" altLang="en-US" dirty="0"/>
            </a:p>
          </p:txBody>
        </p:sp>
        <p:sp>
          <p:nvSpPr>
            <p:cNvPr id="77" name="矩形 76"/>
            <p:cNvSpPr>
              <a:spLocks noChangeAspect="1"/>
            </p:cNvSpPr>
            <p:nvPr/>
          </p:nvSpPr>
          <p:spPr>
            <a:xfrm>
              <a:off x="7529919" y="3210542"/>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6</a:t>
              </a:r>
              <a:endParaRPr lang="zh-CN" altLang="en-US" dirty="0"/>
            </a:p>
          </p:txBody>
        </p:sp>
        <p:sp>
          <p:nvSpPr>
            <p:cNvPr id="78" name="矩形 77"/>
            <p:cNvSpPr>
              <a:spLocks noChangeAspect="1"/>
            </p:cNvSpPr>
            <p:nvPr/>
          </p:nvSpPr>
          <p:spPr>
            <a:xfrm>
              <a:off x="7988263" y="3209926"/>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6</a:t>
              </a:r>
              <a:endParaRPr lang="zh-CN" altLang="en-US" dirty="0"/>
            </a:p>
          </p:txBody>
        </p:sp>
        <p:sp>
          <p:nvSpPr>
            <p:cNvPr id="79" name="矩形 78"/>
            <p:cNvSpPr>
              <a:spLocks noChangeAspect="1"/>
            </p:cNvSpPr>
            <p:nvPr/>
          </p:nvSpPr>
          <p:spPr>
            <a:xfrm>
              <a:off x="8446607" y="3210542"/>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8</a:t>
              </a:r>
              <a:endParaRPr lang="zh-CN" altLang="en-US" dirty="0"/>
            </a:p>
          </p:txBody>
        </p:sp>
        <p:sp>
          <p:nvSpPr>
            <p:cNvPr id="80" name="矩形 79"/>
            <p:cNvSpPr>
              <a:spLocks noChangeAspect="1"/>
            </p:cNvSpPr>
            <p:nvPr/>
          </p:nvSpPr>
          <p:spPr>
            <a:xfrm>
              <a:off x="5117565" y="3205692"/>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0</a:t>
              </a:r>
              <a:endParaRPr lang="zh-CN" altLang="en-US" dirty="0"/>
            </a:p>
          </p:txBody>
        </p:sp>
        <p:sp>
          <p:nvSpPr>
            <p:cNvPr id="81" name="矩形 80"/>
            <p:cNvSpPr>
              <a:spLocks noChangeAspect="1"/>
            </p:cNvSpPr>
            <p:nvPr/>
          </p:nvSpPr>
          <p:spPr>
            <a:xfrm>
              <a:off x="5575909" y="3206308"/>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1</a:t>
              </a:r>
              <a:endParaRPr lang="zh-CN" altLang="en-US" dirty="0"/>
            </a:p>
          </p:txBody>
        </p:sp>
        <p:sp>
          <p:nvSpPr>
            <p:cNvPr id="82" name="矩形 81"/>
            <p:cNvSpPr>
              <a:spLocks noChangeAspect="1"/>
            </p:cNvSpPr>
            <p:nvPr/>
          </p:nvSpPr>
          <p:spPr>
            <a:xfrm>
              <a:off x="6034253" y="3205692"/>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5</a:t>
              </a:r>
              <a:endParaRPr lang="zh-CN" altLang="en-US" dirty="0"/>
            </a:p>
          </p:txBody>
        </p:sp>
        <p:sp>
          <p:nvSpPr>
            <p:cNvPr id="83" name="矩形 82"/>
            <p:cNvSpPr>
              <a:spLocks noChangeAspect="1"/>
            </p:cNvSpPr>
            <p:nvPr/>
          </p:nvSpPr>
          <p:spPr>
            <a:xfrm>
              <a:off x="6492597" y="3206308"/>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8</a:t>
              </a:r>
              <a:endParaRPr lang="zh-CN" altLang="en-US" dirty="0"/>
            </a:p>
          </p:txBody>
        </p:sp>
        <p:sp>
          <p:nvSpPr>
            <p:cNvPr id="84" name="矩形 83"/>
            <p:cNvSpPr>
              <a:spLocks noChangeAspect="1"/>
            </p:cNvSpPr>
            <p:nvPr/>
          </p:nvSpPr>
          <p:spPr>
            <a:xfrm>
              <a:off x="3163555" y="3209926"/>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0</a:t>
              </a:r>
              <a:endParaRPr lang="zh-CN" altLang="en-US" dirty="0"/>
            </a:p>
          </p:txBody>
        </p:sp>
        <p:sp>
          <p:nvSpPr>
            <p:cNvPr id="85" name="矩形 84"/>
            <p:cNvSpPr>
              <a:spLocks noChangeAspect="1"/>
            </p:cNvSpPr>
            <p:nvPr/>
          </p:nvSpPr>
          <p:spPr>
            <a:xfrm>
              <a:off x="3621899" y="3210542"/>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2</a:t>
              </a:r>
              <a:endParaRPr lang="zh-CN" altLang="en-US" dirty="0"/>
            </a:p>
          </p:txBody>
        </p:sp>
        <p:sp>
          <p:nvSpPr>
            <p:cNvPr id="86" name="矩形 85"/>
            <p:cNvSpPr>
              <a:spLocks noChangeAspect="1"/>
            </p:cNvSpPr>
            <p:nvPr/>
          </p:nvSpPr>
          <p:spPr>
            <a:xfrm>
              <a:off x="4080243" y="3209926"/>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10</a:t>
              </a:r>
              <a:endParaRPr lang="zh-CN" altLang="en-US" dirty="0"/>
            </a:p>
          </p:txBody>
        </p:sp>
        <p:sp>
          <p:nvSpPr>
            <p:cNvPr id="87" name="矩形 86"/>
            <p:cNvSpPr>
              <a:spLocks noChangeAspect="1"/>
            </p:cNvSpPr>
            <p:nvPr/>
          </p:nvSpPr>
          <p:spPr>
            <a:xfrm>
              <a:off x="4538587" y="3210542"/>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19</a:t>
              </a:r>
              <a:endParaRPr lang="zh-CN" altLang="en-US" dirty="0"/>
            </a:p>
          </p:txBody>
        </p:sp>
        <p:sp>
          <p:nvSpPr>
            <p:cNvPr id="88" name="矩形 87"/>
            <p:cNvSpPr>
              <a:spLocks noChangeAspect="1"/>
            </p:cNvSpPr>
            <p:nvPr/>
          </p:nvSpPr>
          <p:spPr>
            <a:xfrm>
              <a:off x="1209545" y="3209926"/>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0</a:t>
              </a:r>
              <a:endParaRPr lang="zh-CN" altLang="en-US" dirty="0"/>
            </a:p>
          </p:txBody>
        </p:sp>
        <p:sp>
          <p:nvSpPr>
            <p:cNvPr id="89" name="矩形 88"/>
            <p:cNvSpPr>
              <a:spLocks noChangeAspect="1"/>
            </p:cNvSpPr>
            <p:nvPr/>
          </p:nvSpPr>
          <p:spPr>
            <a:xfrm>
              <a:off x="1667889" y="3210542"/>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1</a:t>
              </a:r>
              <a:endParaRPr lang="zh-CN" altLang="en-US" dirty="0"/>
            </a:p>
          </p:txBody>
        </p:sp>
        <p:sp>
          <p:nvSpPr>
            <p:cNvPr id="90" name="矩形 89"/>
            <p:cNvSpPr>
              <a:spLocks noChangeAspect="1"/>
            </p:cNvSpPr>
            <p:nvPr/>
          </p:nvSpPr>
          <p:spPr>
            <a:xfrm>
              <a:off x="2126233" y="3209926"/>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7</a:t>
              </a:r>
              <a:endParaRPr lang="zh-CN" altLang="en-US" dirty="0"/>
            </a:p>
          </p:txBody>
        </p:sp>
        <p:sp>
          <p:nvSpPr>
            <p:cNvPr id="91" name="矩形 90"/>
            <p:cNvSpPr>
              <a:spLocks noChangeAspect="1"/>
            </p:cNvSpPr>
            <p:nvPr/>
          </p:nvSpPr>
          <p:spPr>
            <a:xfrm>
              <a:off x="2584577" y="3210542"/>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600" dirty="0"/>
                <a:t>11</a:t>
              </a:r>
              <a:endParaRPr lang="zh-CN" altLang="en-US" sz="1600" dirty="0"/>
            </a:p>
          </p:txBody>
        </p:sp>
        <p:sp>
          <p:nvSpPr>
            <p:cNvPr id="92" name="Content Placeholder 2"/>
            <p:cNvSpPr txBox="1">
              <a:spLocks/>
            </p:cNvSpPr>
            <p:nvPr/>
          </p:nvSpPr>
          <p:spPr>
            <a:xfrm>
              <a:off x="239049" y="3263727"/>
              <a:ext cx="961503"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out</a:t>
              </a:r>
            </a:p>
          </p:txBody>
        </p:sp>
      </p:grpSp>
      <p:grpSp>
        <p:nvGrpSpPr>
          <p:cNvPr id="228" name="组合 227"/>
          <p:cNvGrpSpPr/>
          <p:nvPr/>
        </p:nvGrpSpPr>
        <p:grpSpPr>
          <a:xfrm>
            <a:off x="239049" y="3728859"/>
            <a:ext cx="8665902" cy="462578"/>
            <a:chOff x="239049" y="3728859"/>
            <a:chExt cx="8665902" cy="462578"/>
          </a:xfrm>
        </p:grpSpPr>
        <p:sp>
          <p:nvSpPr>
            <p:cNvPr id="96" name="矩形 95"/>
            <p:cNvSpPr>
              <a:spLocks noChangeAspect="1"/>
            </p:cNvSpPr>
            <p:nvPr/>
          </p:nvSpPr>
          <p:spPr>
            <a:xfrm>
              <a:off x="8446607" y="3733093"/>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11</a:t>
              </a:r>
              <a:endParaRPr lang="zh-CN" altLang="en-US" dirty="0"/>
            </a:p>
          </p:txBody>
        </p:sp>
        <p:sp>
          <p:nvSpPr>
            <p:cNvPr id="100" name="矩形 99"/>
            <p:cNvSpPr>
              <a:spLocks noChangeAspect="1"/>
            </p:cNvSpPr>
            <p:nvPr/>
          </p:nvSpPr>
          <p:spPr>
            <a:xfrm>
              <a:off x="6492597" y="3728859"/>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13</a:t>
              </a:r>
              <a:endParaRPr lang="zh-CN" altLang="en-US" dirty="0"/>
            </a:p>
          </p:txBody>
        </p:sp>
        <p:sp>
          <p:nvSpPr>
            <p:cNvPr id="104" name="矩形 103"/>
            <p:cNvSpPr>
              <a:spLocks noChangeAspect="1"/>
            </p:cNvSpPr>
            <p:nvPr/>
          </p:nvSpPr>
          <p:spPr>
            <a:xfrm>
              <a:off x="4538587" y="3733093"/>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19</a:t>
              </a:r>
              <a:endParaRPr lang="zh-CN" altLang="en-US" dirty="0"/>
            </a:p>
          </p:txBody>
        </p:sp>
        <p:sp>
          <p:nvSpPr>
            <p:cNvPr id="108" name="矩形 107"/>
            <p:cNvSpPr>
              <a:spLocks noChangeAspect="1"/>
            </p:cNvSpPr>
            <p:nvPr/>
          </p:nvSpPr>
          <p:spPr>
            <a:xfrm>
              <a:off x="2584577" y="3733093"/>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600" dirty="0"/>
                <a:t>18</a:t>
              </a:r>
              <a:endParaRPr lang="zh-CN" altLang="en-US" sz="1600" dirty="0"/>
            </a:p>
          </p:txBody>
        </p:sp>
        <p:sp>
          <p:nvSpPr>
            <p:cNvPr id="109" name="Content Placeholder 2"/>
            <p:cNvSpPr txBox="1">
              <a:spLocks/>
            </p:cNvSpPr>
            <p:nvPr/>
          </p:nvSpPr>
          <p:spPr>
            <a:xfrm>
              <a:off x="239049" y="3786278"/>
              <a:ext cx="1180176"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err="1"/>
                <a:t>local_sum</a:t>
              </a:r>
              <a:endParaRPr lang="en-US" sz="1800" dirty="0"/>
            </a:p>
          </p:txBody>
        </p:sp>
      </p:grpSp>
      <p:sp>
        <p:nvSpPr>
          <p:cNvPr id="110" name="Content Placeholder 2"/>
          <p:cNvSpPr txBox="1">
            <a:spLocks/>
          </p:cNvSpPr>
          <p:nvPr/>
        </p:nvSpPr>
        <p:spPr>
          <a:xfrm>
            <a:off x="3343726" y="1842204"/>
            <a:ext cx="2848066" cy="42562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Baskerville Old Face" panose="02020602080505020303" pitchFamily="18" charset="0"/>
              </a:rPr>
              <a:t>Step 1: 4 work-groups</a:t>
            </a:r>
          </a:p>
        </p:txBody>
      </p:sp>
      <p:grpSp>
        <p:nvGrpSpPr>
          <p:cNvPr id="406" name="组合 405"/>
          <p:cNvGrpSpPr/>
          <p:nvPr/>
        </p:nvGrpSpPr>
        <p:grpSpPr>
          <a:xfrm>
            <a:off x="239049" y="4511378"/>
            <a:ext cx="8665902" cy="462578"/>
            <a:chOff x="239049" y="4511378"/>
            <a:chExt cx="8665902" cy="462578"/>
          </a:xfrm>
        </p:grpSpPr>
        <p:sp>
          <p:nvSpPr>
            <p:cNvPr id="114" name="矩形 113"/>
            <p:cNvSpPr>
              <a:spLocks noChangeAspect="1"/>
            </p:cNvSpPr>
            <p:nvPr/>
          </p:nvSpPr>
          <p:spPr>
            <a:xfrm>
              <a:off x="8446607" y="4515612"/>
              <a:ext cx="458344" cy="4583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50</a:t>
              </a:r>
              <a:endParaRPr lang="zh-CN" altLang="en-US" dirty="0"/>
            </a:p>
          </p:txBody>
        </p:sp>
        <p:sp>
          <p:nvSpPr>
            <p:cNvPr id="118" name="矩形 117"/>
            <p:cNvSpPr>
              <a:spLocks noChangeAspect="1"/>
            </p:cNvSpPr>
            <p:nvPr/>
          </p:nvSpPr>
          <p:spPr>
            <a:xfrm>
              <a:off x="6492597" y="4511378"/>
              <a:ext cx="458344" cy="4583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37</a:t>
              </a:r>
              <a:endParaRPr lang="zh-CN" altLang="en-US" dirty="0"/>
            </a:p>
          </p:txBody>
        </p:sp>
        <p:sp>
          <p:nvSpPr>
            <p:cNvPr id="122" name="矩形 121"/>
            <p:cNvSpPr>
              <a:spLocks noChangeAspect="1"/>
            </p:cNvSpPr>
            <p:nvPr/>
          </p:nvSpPr>
          <p:spPr>
            <a:xfrm>
              <a:off x="4538587" y="4515612"/>
              <a:ext cx="458344" cy="4583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18</a:t>
              </a:r>
              <a:endParaRPr lang="zh-CN" altLang="en-US" dirty="0"/>
            </a:p>
          </p:txBody>
        </p:sp>
        <p:sp>
          <p:nvSpPr>
            <p:cNvPr id="126" name="矩形 125"/>
            <p:cNvSpPr>
              <a:spLocks noChangeAspect="1"/>
            </p:cNvSpPr>
            <p:nvPr/>
          </p:nvSpPr>
          <p:spPr>
            <a:xfrm>
              <a:off x="2584577" y="4515612"/>
              <a:ext cx="458344" cy="4583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600" dirty="0"/>
                <a:t>0</a:t>
              </a:r>
              <a:endParaRPr lang="zh-CN" altLang="en-US" sz="1600" dirty="0"/>
            </a:p>
          </p:txBody>
        </p:sp>
        <p:sp>
          <p:nvSpPr>
            <p:cNvPr id="127" name="Content Placeholder 2"/>
            <p:cNvSpPr txBox="1">
              <a:spLocks/>
            </p:cNvSpPr>
            <p:nvPr/>
          </p:nvSpPr>
          <p:spPr>
            <a:xfrm>
              <a:off x="239049" y="4568797"/>
              <a:ext cx="1046826"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1800" dirty="0" err="1"/>
                <a:t>pre_sum</a:t>
              </a:r>
              <a:endParaRPr lang="en-US" sz="1800" dirty="0"/>
            </a:p>
          </p:txBody>
        </p:sp>
      </p:grpSp>
      <p:grpSp>
        <p:nvGrpSpPr>
          <p:cNvPr id="458" name="组合 457"/>
          <p:cNvGrpSpPr/>
          <p:nvPr/>
        </p:nvGrpSpPr>
        <p:grpSpPr>
          <a:xfrm>
            <a:off x="239049" y="5296125"/>
            <a:ext cx="8665902" cy="463194"/>
            <a:chOff x="239049" y="5296125"/>
            <a:chExt cx="8665902" cy="463194"/>
          </a:xfrm>
        </p:grpSpPr>
        <p:sp>
          <p:nvSpPr>
            <p:cNvPr id="128" name="矩形 127"/>
            <p:cNvSpPr>
              <a:spLocks noChangeAspect="1"/>
            </p:cNvSpPr>
            <p:nvPr/>
          </p:nvSpPr>
          <p:spPr>
            <a:xfrm>
              <a:off x="7071575" y="5300359"/>
              <a:ext cx="458344" cy="458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50</a:t>
              </a:r>
              <a:endParaRPr lang="zh-CN" altLang="en-US" dirty="0"/>
            </a:p>
          </p:txBody>
        </p:sp>
        <p:sp>
          <p:nvSpPr>
            <p:cNvPr id="129" name="矩形 128"/>
            <p:cNvSpPr>
              <a:spLocks noChangeAspect="1"/>
            </p:cNvSpPr>
            <p:nvPr/>
          </p:nvSpPr>
          <p:spPr>
            <a:xfrm>
              <a:off x="7529919" y="5300975"/>
              <a:ext cx="458344" cy="458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56</a:t>
              </a:r>
              <a:endParaRPr lang="zh-CN" altLang="en-US" dirty="0"/>
            </a:p>
          </p:txBody>
        </p:sp>
        <p:sp>
          <p:nvSpPr>
            <p:cNvPr id="130" name="矩形 129"/>
            <p:cNvSpPr>
              <a:spLocks noChangeAspect="1"/>
            </p:cNvSpPr>
            <p:nvPr/>
          </p:nvSpPr>
          <p:spPr>
            <a:xfrm>
              <a:off x="7988263" y="5300359"/>
              <a:ext cx="458344" cy="458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56</a:t>
              </a:r>
              <a:endParaRPr lang="zh-CN" altLang="en-US" dirty="0"/>
            </a:p>
          </p:txBody>
        </p:sp>
        <p:sp>
          <p:nvSpPr>
            <p:cNvPr id="131" name="矩形 130"/>
            <p:cNvSpPr>
              <a:spLocks noChangeAspect="1"/>
            </p:cNvSpPr>
            <p:nvPr/>
          </p:nvSpPr>
          <p:spPr>
            <a:xfrm>
              <a:off x="8446607" y="5300975"/>
              <a:ext cx="458344" cy="458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58</a:t>
              </a:r>
              <a:endParaRPr lang="zh-CN" altLang="en-US" dirty="0"/>
            </a:p>
          </p:txBody>
        </p:sp>
        <p:sp>
          <p:nvSpPr>
            <p:cNvPr id="132" name="矩形 131"/>
            <p:cNvSpPr>
              <a:spLocks noChangeAspect="1"/>
            </p:cNvSpPr>
            <p:nvPr/>
          </p:nvSpPr>
          <p:spPr>
            <a:xfrm>
              <a:off x="5117565" y="5296125"/>
              <a:ext cx="458344" cy="458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37</a:t>
              </a:r>
              <a:endParaRPr lang="zh-CN" altLang="en-US" dirty="0"/>
            </a:p>
          </p:txBody>
        </p:sp>
        <p:sp>
          <p:nvSpPr>
            <p:cNvPr id="133" name="矩形 132"/>
            <p:cNvSpPr>
              <a:spLocks noChangeAspect="1"/>
            </p:cNvSpPr>
            <p:nvPr/>
          </p:nvSpPr>
          <p:spPr>
            <a:xfrm>
              <a:off x="5575909" y="5296741"/>
              <a:ext cx="458344" cy="458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38</a:t>
              </a:r>
              <a:endParaRPr lang="zh-CN" altLang="en-US" dirty="0"/>
            </a:p>
          </p:txBody>
        </p:sp>
        <p:sp>
          <p:nvSpPr>
            <p:cNvPr id="134" name="矩形 133"/>
            <p:cNvSpPr>
              <a:spLocks noChangeAspect="1"/>
            </p:cNvSpPr>
            <p:nvPr/>
          </p:nvSpPr>
          <p:spPr>
            <a:xfrm>
              <a:off x="6034253" y="5296125"/>
              <a:ext cx="458344" cy="458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42</a:t>
              </a:r>
              <a:endParaRPr lang="zh-CN" altLang="en-US" dirty="0"/>
            </a:p>
          </p:txBody>
        </p:sp>
        <p:sp>
          <p:nvSpPr>
            <p:cNvPr id="135" name="矩形 134"/>
            <p:cNvSpPr>
              <a:spLocks noChangeAspect="1"/>
            </p:cNvSpPr>
            <p:nvPr/>
          </p:nvSpPr>
          <p:spPr>
            <a:xfrm>
              <a:off x="6492597" y="5296741"/>
              <a:ext cx="458344" cy="458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45</a:t>
              </a:r>
              <a:endParaRPr lang="zh-CN" altLang="en-US" dirty="0"/>
            </a:p>
          </p:txBody>
        </p:sp>
        <p:sp>
          <p:nvSpPr>
            <p:cNvPr id="136" name="矩形 135"/>
            <p:cNvSpPr>
              <a:spLocks noChangeAspect="1"/>
            </p:cNvSpPr>
            <p:nvPr/>
          </p:nvSpPr>
          <p:spPr>
            <a:xfrm>
              <a:off x="3163555" y="5300359"/>
              <a:ext cx="458344" cy="458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18</a:t>
              </a:r>
              <a:endParaRPr lang="zh-CN" altLang="en-US" dirty="0"/>
            </a:p>
          </p:txBody>
        </p:sp>
        <p:sp>
          <p:nvSpPr>
            <p:cNvPr id="137" name="矩形 136"/>
            <p:cNvSpPr>
              <a:spLocks noChangeAspect="1"/>
            </p:cNvSpPr>
            <p:nvPr/>
          </p:nvSpPr>
          <p:spPr>
            <a:xfrm>
              <a:off x="3621899" y="5300975"/>
              <a:ext cx="458344" cy="458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20</a:t>
              </a:r>
              <a:endParaRPr lang="zh-CN" altLang="en-US" dirty="0"/>
            </a:p>
          </p:txBody>
        </p:sp>
        <p:sp>
          <p:nvSpPr>
            <p:cNvPr id="138" name="矩形 137"/>
            <p:cNvSpPr>
              <a:spLocks noChangeAspect="1"/>
            </p:cNvSpPr>
            <p:nvPr/>
          </p:nvSpPr>
          <p:spPr>
            <a:xfrm>
              <a:off x="4080243" y="5300359"/>
              <a:ext cx="458344" cy="458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28</a:t>
              </a:r>
              <a:endParaRPr lang="zh-CN" altLang="en-US" dirty="0"/>
            </a:p>
          </p:txBody>
        </p:sp>
        <p:sp>
          <p:nvSpPr>
            <p:cNvPr id="139" name="矩形 138"/>
            <p:cNvSpPr>
              <a:spLocks noChangeAspect="1"/>
            </p:cNvSpPr>
            <p:nvPr/>
          </p:nvSpPr>
          <p:spPr>
            <a:xfrm>
              <a:off x="4538587" y="5300975"/>
              <a:ext cx="458344" cy="458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37</a:t>
              </a:r>
              <a:endParaRPr lang="zh-CN" altLang="en-US" dirty="0"/>
            </a:p>
          </p:txBody>
        </p:sp>
        <p:sp>
          <p:nvSpPr>
            <p:cNvPr id="140" name="矩形 139"/>
            <p:cNvSpPr>
              <a:spLocks noChangeAspect="1"/>
            </p:cNvSpPr>
            <p:nvPr/>
          </p:nvSpPr>
          <p:spPr>
            <a:xfrm>
              <a:off x="1209545" y="5300359"/>
              <a:ext cx="458344" cy="458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0</a:t>
              </a:r>
              <a:endParaRPr lang="zh-CN" altLang="en-US" dirty="0"/>
            </a:p>
          </p:txBody>
        </p:sp>
        <p:sp>
          <p:nvSpPr>
            <p:cNvPr id="141" name="矩形 140"/>
            <p:cNvSpPr>
              <a:spLocks noChangeAspect="1"/>
            </p:cNvSpPr>
            <p:nvPr/>
          </p:nvSpPr>
          <p:spPr>
            <a:xfrm>
              <a:off x="1667889" y="5300975"/>
              <a:ext cx="458344" cy="458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1</a:t>
              </a:r>
              <a:endParaRPr lang="zh-CN" altLang="en-US" dirty="0"/>
            </a:p>
          </p:txBody>
        </p:sp>
        <p:sp>
          <p:nvSpPr>
            <p:cNvPr id="142" name="矩形 141"/>
            <p:cNvSpPr>
              <a:spLocks noChangeAspect="1"/>
            </p:cNvSpPr>
            <p:nvPr/>
          </p:nvSpPr>
          <p:spPr>
            <a:xfrm>
              <a:off x="2126233" y="5300359"/>
              <a:ext cx="458344" cy="458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7</a:t>
              </a:r>
              <a:endParaRPr lang="zh-CN" altLang="en-US" dirty="0"/>
            </a:p>
          </p:txBody>
        </p:sp>
        <p:sp>
          <p:nvSpPr>
            <p:cNvPr id="143" name="矩形 142"/>
            <p:cNvSpPr>
              <a:spLocks noChangeAspect="1"/>
            </p:cNvSpPr>
            <p:nvPr/>
          </p:nvSpPr>
          <p:spPr>
            <a:xfrm>
              <a:off x="2584577" y="5300975"/>
              <a:ext cx="458344" cy="458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t>11</a:t>
              </a:r>
              <a:endParaRPr lang="zh-CN" altLang="en-US" sz="1600" dirty="0"/>
            </a:p>
          </p:txBody>
        </p:sp>
        <p:sp>
          <p:nvSpPr>
            <p:cNvPr id="144" name="Content Placeholder 2"/>
            <p:cNvSpPr txBox="1">
              <a:spLocks/>
            </p:cNvSpPr>
            <p:nvPr/>
          </p:nvSpPr>
          <p:spPr>
            <a:xfrm>
              <a:off x="239049" y="5354160"/>
              <a:ext cx="961503"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out</a:t>
              </a:r>
            </a:p>
          </p:txBody>
        </p:sp>
      </p:grpSp>
      <p:cxnSp>
        <p:nvCxnSpPr>
          <p:cNvPr id="146" name="直接箭头连接符 145"/>
          <p:cNvCxnSpPr>
            <a:stCxn id="72" idx="2"/>
            <a:endCxn id="88" idx="0"/>
          </p:cNvCxnSpPr>
          <p:nvPr/>
        </p:nvCxnSpPr>
        <p:spPr>
          <a:xfrm>
            <a:off x="1438717" y="2830070"/>
            <a:ext cx="0" cy="379856"/>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0" name="直接箭头连接符 149"/>
          <p:cNvCxnSpPr>
            <a:stCxn id="73" idx="2"/>
            <a:endCxn id="89" idx="0"/>
          </p:cNvCxnSpPr>
          <p:nvPr/>
        </p:nvCxnSpPr>
        <p:spPr>
          <a:xfrm>
            <a:off x="1897061" y="2830686"/>
            <a:ext cx="0" cy="379856"/>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3" name="直接箭头连接符 152"/>
          <p:cNvCxnSpPr>
            <a:stCxn id="74" idx="2"/>
            <a:endCxn id="90" idx="0"/>
          </p:cNvCxnSpPr>
          <p:nvPr/>
        </p:nvCxnSpPr>
        <p:spPr>
          <a:xfrm>
            <a:off x="2355405" y="2830070"/>
            <a:ext cx="0" cy="379856"/>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9" name="直接箭头连接符 158"/>
          <p:cNvCxnSpPr>
            <a:stCxn id="75" idx="2"/>
            <a:endCxn id="91" idx="0"/>
          </p:cNvCxnSpPr>
          <p:nvPr/>
        </p:nvCxnSpPr>
        <p:spPr>
          <a:xfrm>
            <a:off x="2813749" y="2830686"/>
            <a:ext cx="0" cy="379856"/>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3" name="直接箭头连接符 162"/>
          <p:cNvCxnSpPr>
            <a:stCxn id="68" idx="2"/>
            <a:endCxn id="84" idx="0"/>
          </p:cNvCxnSpPr>
          <p:nvPr/>
        </p:nvCxnSpPr>
        <p:spPr>
          <a:xfrm>
            <a:off x="3392727" y="2830070"/>
            <a:ext cx="0" cy="379856"/>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6" name="直接箭头连接符 165"/>
          <p:cNvCxnSpPr>
            <a:stCxn id="69" idx="2"/>
            <a:endCxn id="85" idx="0"/>
          </p:cNvCxnSpPr>
          <p:nvPr/>
        </p:nvCxnSpPr>
        <p:spPr>
          <a:xfrm>
            <a:off x="3851071" y="2830686"/>
            <a:ext cx="0" cy="379856"/>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3" name="直接箭头连接符 172"/>
          <p:cNvCxnSpPr>
            <a:endCxn id="80" idx="0"/>
          </p:cNvCxnSpPr>
          <p:nvPr/>
        </p:nvCxnSpPr>
        <p:spPr>
          <a:xfrm>
            <a:off x="5346737" y="2836333"/>
            <a:ext cx="0" cy="369359"/>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4" name="直接箭头连接符 173"/>
          <p:cNvCxnSpPr>
            <a:endCxn id="81" idx="0"/>
          </p:cNvCxnSpPr>
          <p:nvPr/>
        </p:nvCxnSpPr>
        <p:spPr>
          <a:xfrm>
            <a:off x="5805081" y="2836333"/>
            <a:ext cx="0" cy="369975"/>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5" name="直接箭头连接符 174"/>
          <p:cNvCxnSpPr>
            <a:endCxn id="82" idx="0"/>
          </p:cNvCxnSpPr>
          <p:nvPr/>
        </p:nvCxnSpPr>
        <p:spPr>
          <a:xfrm>
            <a:off x="6263425" y="2836333"/>
            <a:ext cx="0" cy="369359"/>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6" name="直接箭头连接符 175"/>
          <p:cNvCxnSpPr>
            <a:stCxn id="67" idx="2"/>
            <a:endCxn id="83" idx="0"/>
          </p:cNvCxnSpPr>
          <p:nvPr/>
        </p:nvCxnSpPr>
        <p:spPr>
          <a:xfrm>
            <a:off x="6721769" y="2826452"/>
            <a:ext cx="0" cy="379856"/>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1" name="直接箭头连接符 180"/>
          <p:cNvCxnSpPr>
            <a:stCxn id="60" idx="2"/>
            <a:endCxn id="76" idx="0"/>
          </p:cNvCxnSpPr>
          <p:nvPr/>
        </p:nvCxnSpPr>
        <p:spPr>
          <a:xfrm>
            <a:off x="7300747" y="2830070"/>
            <a:ext cx="0" cy="379856"/>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2" name="直接箭头连接符 181"/>
          <p:cNvCxnSpPr>
            <a:stCxn id="367" idx="2"/>
            <a:endCxn id="77" idx="0"/>
          </p:cNvCxnSpPr>
          <p:nvPr/>
        </p:nvCxnSpPr>
        <p:spPr>
          <a:xfrm>
            <a:off x="7759091" y="2830686"/>
            <a:ext cx="0" cy="379856"/>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3" name="直接箭头连接符 182"/>
          <p:cNvCxnSpPr>
            <a:stCxn id="368" idx="2"/>
            <a:endCxn id="78" idx="0"/>
          </p:cNvCxnSpPr>
          <p:nvPr/>
        </p:nvCxnSpPr>
        <p:spPr>
          <a:xfrm>
            <a:off x="8217435" y="2830070"/>
            <a:ext cx="0" cy="379856"/>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4" name="直接箭头连接符 183"/>
          <p:cNvCxnSpPr>
            <a:endCxn id="79" idx="0"/>
          </p:cNvCxnSpPr>
          <p:nvPr/>
        </p:nvCxnSpPr>
        <p:spPr>
          <a:xfrm>
            <a:off x="8675779" y="2836333"/>
            <a:ext cx="0" cy="374209"/>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1" name="直接箭头连接符 190"/>
          <p:cNvCxnSpPr>
            <a:endCxn id="86" idx="0"/>
          </p:cNvCxnSpPr>
          <p:nvPr/>
        </p:nvCxnSpPr>
        <p:spPr>
          <a:xfrm>
            <a:off x="4309415" y="2831302"/>
            <a:ext cx="0" cy="378624"/>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2" name="直接箭头连接符 191"/>
          <p:cNvCxnSpPr>
            <a:endCxn id="87" idx="0"/>
          </p:cNvCxnSpPr>
          <p:nvPr/>
        </p:nvCxnSpPr>
        <p:spPr>
          <a:xfrm>
            <a:off x="4767759" y="2836333"/>
            <a:ext cx="0" cy="374209"/>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6" name="Content Placeholder 2"/>
          <p:cNvSpPr txBox="1">
            <a:spLocks/>
          </p:cNvSpPr>
          <p:nvPr/>
        </p:nvSpPr>
        <p:spPr>
          <a:xfrm>
            <a:off x="3343726" y="1842203"/>
            <a:ext cx="2848066" cy="42562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Baskerville Old Face" panose="02020602080505020303" pitchFamily="18" charset="0"/>
              </a:rPr>
              <a:t>Step 2: 1 work-group</a:t>
            </a:r>
          </a:p>
        </p:txBody>
      </p:sp>
      <p:sp>
        <p:nvSpPr>
          <p:cNvPr id="365" name="Content Placeholder 2"/>
          <p:cNvSpPr txBox="1">
            <a:spLocks/>
          </p:cNvSpPr>
          <p:nvPr/>
        </p:nvSpPr>
        <p:spPr>
          <a:xfrm>
            <a:off x="239049" y="2425527"/>
            <a:ext cx="961503"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in</a:t>
            </a:r>
          </a:p>
        </p:txBody>
      </p:sp>
      <p:sp>
        <p:nvSpPr>
          <p:cNvPr id="366" name="矩形 365"/>
          <p:cNvSpPr>
            <a:spLocks noChangeAspect="1"/>
          </p:cNvSpPr>
          <p:nvPr/>
        </p:nvSpPr>
        <p:spPr>
          <a:xfrm>
            <a:off x="7071575" y="2371726"/>
            <a:ext cx="458344" cy="458344"/>
          </a:xfrm>
          <a:prstGeom prst="rect">
            <a:avLst/>
          </a:prstGeom>
          <a:solidFill>
            <a:schemeClr val="accent5">
              <a:alpha val="25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6</a:t>
            </a:r>
            <a:endParaRPr lang="zh-CN" altLang="en-US" dirty="0"/>
          </a:p>
        </p:txBody>
      </p:sp>
      <p:sp>
        <p:nvSpPr>
          <p:cNvPr id="367" name="矩形 366"/>
          <p:cNvSpPr>
            <a:spLocks noChangeAspect="1"/>
          </p:cNvSpPr>
          <p:nvPr/>
        </p:nvSpPr>
        <p:spPr>
          <a:xfrm>
            <a:off x="7529919" y="2372342"/>
            <a:ext cx="458344" cy="458344"/>
          </a:xfrm>
          <a:prstGeom prst="rect">
            <a:avLst/>
          </a:prstGeom>
          <a:solidFill>
            <a:schemeClr val="accent5">
              <a:alpha val="25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0</a:t>
            </a:r>
            <a:endParaRPr lang="zh-CN" altLang="en-US" dirty="0"/>
          </a:p>
        </p:txBody>
      </p:sp>
      <p:sp>
        <p:nvSpPr>
          <p:cNvPr id="368" name="矩形 367"/>
          <p:cNvSpPr>
            <a:spLocks noChangeAspect="1"/>
          </p:cNvSpPr>
          <p:nvPr/>
        </p:nvSpPr>
        <p:spPr>
          <a:xfrm>
            <a:off x="7988263" y="2371726"/>
            <a:ext cx="458344" cy="458344"/>
          </a:xfrm>
          <a:prstGeom prst="rect">
            <a:avLst/>
          </a:prstGeom>
          <a:solidFill>
            <a:schemeClr val="accent5">
              <a:alpha val="25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2</a:t>
            </a:r>
            <a:endParaRPr lang="zh-CN" altLang="en-US" dirty="0"/>
          </a:p>
        </p:txBody>
      </p:sp>
      <p:sp>
        <p:nvSpPr>
          <p:cNvPr id="369" name="矩形 368"/>
          <p:cNvSpPr>
            <a:spLocks noChangeAspect="1"/>
          </p:cNvSpPr>
          <p:nvPr/>
        </p:nvSpPr>
        <p:spPr>
          <a:xfrm>
            <a:off x="8446607" y="2372342"/>
            <a:ext cx="458344" cy="458344"/>
          </a:xfrm>
          <a:prstGeom prst="rect">
            <a:avLst/>
          </a:prstGeom>
          <a:solidFill>
            <a:schemeClr val="accent5">
              <a:alpha val="25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3</a:t>
            </a:r>
            <a:endParaRPr lang="zh-CN" altLang="en-US" dirty="0"/>
          </a:p>
        </p:txBody>
      </p:sp>
      <p:sp>
        <p:nvSpPr>
          <p:cNvPr id="370" name="矩形 369"/>
          <p:cNvSpPr>
            <a:spLocks noChangeAspect="1"/>
          </p:cNvSpPr>
          <p:nvPr/>
        </p:nvSpPr>
        <p:spPr>
          <a:xfrm>
            <a:off x="5117565" y="2367492"/>
            <a:ext cx="458344" cy="458344"/>
          </a:xfrm>
          <a:prstGeom prst="rect">
            <a:avLst/>
          </a:prstGeom>
          <a:solidFill>
            <a:schemeClr val="accent5">
              <a:alpha val="25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1</a:t>
            </a:r>
            <a:endParaRPr lang="zh-CN" altLang="en-US" dirty="0"/>
          </a:p>
        </p:txBody>
      </p:sp>
      <p:sp>
        <p:nvSpPr>
          <p:cNvPr id="371" name="矩形 370"/>
          <p:cNvSpPr>
            <a:spLocks noChangeAspect="1"/>
          </p:cNvSpPr>
          <p:nvPr/>
        </p:nvSpPr>
        <p:spPr>
          <a:xfrm>
            <a:off x="5575909" y="2368108"/>
            <a:ext cx="458344" cy="458344"/>
          </a:xfrm>
          <a:prstGeom prst="rect">
            <a:avLst/>
          </a:prstGeom>
          <a:solidFill>
            <a:schemeClr val="accent5">
              <a:alpha val="25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4</a:t>
            </a:r>
            <a:endParaRPr lang="zh-CN" altLang="en-US" dirty="0"/>
          </a:p>
        </p:txBody>
      </p:sp>
      <p:sp>
        <p:nvSpPr>
          <p:cNvPr id="372" name="矩形 371"/>
          <p:cNvSpPr>
            <a:spLocks noChangeAspect="1"/>
          </p:cNvSpPr>
          <p:nvPr/>
        </p:nvSpPr>
        <p:spPr>
          <a:xfrm>
            <a:off x="6034253" y="2367492"/>
            <a:ext cx="458344" cy="458344"/>
          </a:xfrm>
          <a:prstGeom prst="rect">
            <a:avLst/>
          </a:prstGeom>
          <a:solidFill>
            <a:schemeClr val="accent5">
              <a:alpha val="25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3</a:t>
            </a:r>
            <a:endParaRPr lang="zh-CN" altLang="en-US" dirty="0"/>
          </a:p>
        </p:txBody>
      </p:sp>
      <p:sp>
        <p:nvSpPr>
          <p:cNvPr id="373" name="矩形 372"/>
          <p:cNvSpPr>
            <a:spLocks noChangeAspect="1"/>
          </p:cNvSpPr>
          <p:nvPr/>
        </p:nvSpPr>
        <p:spPr>
          <a:xfrm>
            <a:off x="6492597" y="2368108"/>
            <a:ext cx="458344" cy="458344"/>
          </a:xfrm>
          <a:prstGeom prst="rect">
            <a:avLst/>
          </a:prstGeom>
          <a:solidFill>
            <a:schemeClr val="accent5">
              <a:alpha val="25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5</a:t>
            </a:r>
            <a:endParaRPr lang="zh-CN" altLang="en-US" dirty="0"/>
          </a:p>
        </p:txBody>
      </p:sp>
      <p:sp>
        <p:nvSpPr>
          <p:cNvPr id="374" name="矩形 373"/>
          <p:cNvSpPr>
            <a:spLocks noChangeAspect="1"/>
          </p:cNvSpPr>
          <p:nvPr/>
        </p:nvSpPr>
        <p:spPr>
          <a:xfrm>
            <a:off x="3163555" y="2371726"/>
            <a:ext cx="458344" cy="458344"/>
          </a:xfrm>
          <a:prstGeom prst="rect">
            <a:avLst/>
          </a:prstGeom>
          <a:solidFill>
            <a:schemeClr val="accent5">
              <a:alpha val="25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2</a:t>
            </a:r>
            <a:endParaRPr lang="zh-CN" altLang="en-US" dirty="0"/>
          </a:p>
        </p:txBody>
      </p:sp>
      <p:sp>
        <p:nvSpPr>
          <p:cNvPr id="375" name="矩形 374"/>
          <p:cNvSpPr>
            <a:spLocks noChangeAspect="1"/>
          </p:cNvSpPr>
          <p:nvPr/>
        </p:nvSpPr>
        <p:spPr>
          <a:xfrm>
            <a:off x="3621899" y="2372342"/>
            <a:ext cx="458344" cy="458344"/>
          </a:xfrm>
          <a:prstGeom prst="rect">
            <a:avLst/>
          </a:prstGeom>
          <a:solidFill>
            <a:schemeClr val="accent5">
              <a:alpha val="25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8</a:t>
            </a:r>
            <a:endParaRPr lang="zh-CN" altLang="en-US" dirty="0"/>
          </a:p>
        </p:txBody>
      </p:sp>
      <p:sp>
        <p:nvSpPr>
          <p:cNvPr id="376" name="矩形 375"/>
          <p:cNvSpPr>
            <a:spLocks noChangeAspect="1"/>
          </p:cNvSpPr>
          <p:nvPr/>
        </p:nvSpPr>
        <p:spPr>
          <a:xfrm>
            <a:off x="4080243" y="2371726"/>
            <a:ext cx="458344" cy="458344"/>
          </a:xfrm>
          <a:prstGeom prst="rect">
            <a:avLst/>
          </a:prstGeom>
          <a:solidFill>
            <a:schemeClr val="accent5">
              <a:alpha val="25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9</a:t>
            </a:r>
            <a:endParaRPr lang="zh-CN" altLang="en-US" dirty="0"/>
          </a:p>
        </p:txBody>
      </p:sp>
      <p:sp>
        <p:nvSpPr>
          <p:cNvPr id="377" name="矩形 376"/>
          <p:cNvSpPr>
            <a:spLocks noChangeAspect="1"/>
          </p:cNvSpPr>
          <p:nvPr/>
        </p:nvSpPr>
        <p:spPr>
          <a:xfrm>
            <a:off x="4538587" y="2372342"/>
            <a:ext cx="458344" cy="458344"/>
          </a:xfrm>
          <a:prstGeom prst="rect">
            <a:avLst/>
          </a:prstGeom>
          <a:solidFill>
            <a:schemeClr val="accent5">
              <a:alpha val="25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0</a:t>
            </a:r>
            <a:endParaRPr lang="zh-CN" altLang="en-US" dirty="0"/>
          </a:p>
        </p:txBody>
      </p:sp>
      <p:sp>
        <p:nvSpPr>
          <p:cNvPr id="378" name="矩形 377"/>
          <p:cNvSpPr>
            <a:spLocks noChangeAspect="1"/>
          </p:cNvSpPr>
          <p:nvPr/>
        </p:nvSpPr>
        <p:spPr>
          <a:xfrm>
            <a:off x="1209545" y="2371726"/>
            <a:ext cx="458344" cy="458344"/>
          </a:xfrm>
          <a:prstGeom prst="rect">
            <a:avLst/>
          </a:prstGeom>
          <a:solidFill>
            <a:schemeClr val="accent5">
              <a:alpha val="25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1</a:t>
            </a:r>
            <a:endParaRPr lang="zh-CN" altLang="en-US" dirty="0"/>
          </a:p>
        </p:txBody>
      </p:sp>
      <p:sp>
        <p:nvSpPr>
          <p:cNvPr id="379" name="矩形 378"/>
          <p:cNvSpPr>
            <a:spLocks noChangeAspect="1"/>
          </p:cNvSpPr>
          <p:nvPr/>
        </p:nvSpPr>
        <p:spPr>
          <a:xfrm>
            <a:off x="1667889" y="2372342"/>
            <a:ext cx="458344" cy="458344"/>
          </a:xfrm>
          <a:prstGeom prst="rect">
            <a:avLst/>
          </a:prstGeom>
          <a:solidFill>
            <a:schemeClr val="accent5">
              <a:alpha val="25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6</a:t>
            </a:r>
            <a:endParaRPr lang="zh-CN" altLang="en-US" dirty="0"/>
          </a:p>
        </p:txBody>
      </p:sp>
      <p:sp>
        <p:nvSpPr>
          <p:cNvPr id="380" name="矩形 379"/>
          <p:cNvSpPr>
            <a:spLocks noChangeAspect="1"/>
          </p:cNvSpPr>
          <p:nvPr/>
        </p:nvSpPr>
        <p:spPr>
          <a:xfrm>
            <a:off x="2126233" y="2371726"/>
            <a:ext cx="458344" cy="458344"/>
          </a:xfrm>
          <a:prstGeom prst="rect">
            <a:avLst/>
          </a:prstGeom>
          <a:solidFill>
            <a:schemeClr val="accent5">
              <a:alpha val="25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4</a:t>
            </a:r>
            <a:endParaRPr lang="zh-CN" altLang="en-US" dirty="0"/>
          </a:p>
        </p:txBody>
      </p:sp>
      <p:sp>
        <p:nvSpPr>
          <p:cNvPr id="381" name="矩形 380"/>
          <p:cNvSpPr>
            <a:spLocks noChangeAspect="1"/>
          </p:cNvSpPr>
          <p:nvPr/>
        </p:nvSpPr>
        <p:spPr>
          <a:xfrm>
            <a:off x="2584577" y="2372342"/>
            <a:ext cx="458344" cy="458344"/>
          </a:xfrm>
          <a:prstGeom prst="rect">
            <a:avLst/>
          </a:prstGeom>
          <a:solidFill>
            <a:schemeClr val="accent5">
              <a:alpha val="25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7</a:t>
            </a:r>
            <a:endParaRPr lang="zh-CN" altLang="en-US" dirty="0"/>
          </a:p>
        </p:txBody>
      </p:sp>
      <p:sp>
        <p:nvSpPr>
          <p:cNvPr id="382" name="矩形 381"/>
          <p:cNvSpPr>
            <a:spLocks noChangeAspect="1"/>
          </p:cNvSpPr>
          <p:nvPr/>
        </p:nvSpPr>
        <p:spPr>
          <a:xfrm>
            <a:off x="7071575" y="3209926"/>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0</a:t>
            </a:r>
            <a:endParaRPr lang="zh-CN" altLang="en-US" dirty="0"/>
          </a:p>
        </p:txBody>
      </p:sp>
      <p:sp>
        <p:nvSpPr>
          <p:cNvPr id="383" name="矩形 382"/>
          <p:cNvSpPr>
            <a:spLocks noChangeAspect="1"/>
          </p:cNvSpPr>
          <p:nvPr/>
        </p:nvSpPr>
        <p:spPr>
          <a:xfrm>
            <a:off x="7529919" y="3210542"/>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6</a:t>
            </a:r>
            <a:endParaRPr lang="zh-CN" altLang="en-US" dirty="0"/>
          </a:p>
        </p:txBody>
      </p:sp>
      <p:sp>
        <p:nvSpPr>
          <p:cNvPr id="384" name="矩形 383"/>
          <p:cNvSpPr>
            <a:spLocks noChangeAspect="1"/>
          </p:cNvSpPr>
          <p:nvPr/>
        </p:nvSpPr>
        <p:spPr>
          <a:xfrm>
            <a:off x="7988263" y="3209926"/>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6</a:t>
            </a:r>
            <a:endParaRPr lang="zh-CN" altLang="en-US" dirty="0"/>
          </a:p>
        </p:txBody>
      </p:sp>
      <p:sp>
        <p:nvSpPr>
          <p:cNvPr id="385" name="矩形 384"/>
          <p:cNvSpPr>
            <a:spLocks noChangeAspect="1"/>
          </p:cNvSpPr>
          <p:nvPr/>
        </p:nvSpPr>
        <p:spPr>
          <a:xfrm>
            <a:off x="8446607" y="3210542"/>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8</a:t>
            </a:r>
            <a:endParaRPr lang="zh-CN" altLang="en-US" dirty="0"/>
          </a:p>
        </p:txBody>
      </p:sp>
      <p:sp>
        <p:nvSpPr>
          <p:cNvPr id="386" name="矩形 385"/>
          <p:cNvSpPr>
            <a:spLocks noChangeAspect="1"/>
          </p:cNvSpPr>
          <p:nvPr/>
        </p:nvSpPr>
        <p:spPr>
          <a:xfrm>
            <a:off x="5117565" y="3205692"/>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0</a:t>
            </a:r>
            <a:endParaRPr lang="zh-CN" altLang="en-US" dirty="0"/>
          </a:p>
        </p:txBody>
      </p:sp>
      <p:sp>
        <p:nvSpPr>
          <p:cNvPr id="387" name="矩形 386"/>
          <p:cNvSpPr>
            <a:spLocks noChangeAspect="1"/>
          </p:cNvSpPr>
          <p:nvPr/>
        </p:nvSpPr>
        <p:spPr>
          <a:xfrm>
            <a:off x="5575909" y="3206308"/>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1</a:t>
            </a:r>
            <a:endParaRPr lang="zh-CN" altLang="en-US" dirty="0"/>
          </a:p>
        </p:txBody>
      </p:sp>
      <p:sp>
        <p:nvSpPr>
          <p:cNvPr id="388" name="矩形 387"/>
          <p:cNvSpPr>
            <a:spLocks noChangeAspect="1"/>
          </p:cNvSpPr>
          <p:nvPr/>
        </p:nvSpPr>
        <p:spPr>
          <a:xfrm>
            <a:off x="6034253" y="3205692"/>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5</a:t>
            </a:r>
            <a:endParaRPr lang="zh-CN" altLang="en-US" dirty="0"/>
          </a:p>
        </p:txBody>
      </p:sp>
      <p:sp>
        <p:nvSpPr>
          <p:cNvPr id="389" name="矩形 388"/>
          <p:cNvSpPr>
            <a:spLocks noChangeAspect="1"/>
          </p:cNvSpPr>
          <p:nvPr/>
        </p:nvSpPr>
        <p:spPr>
          <a:xfrm>
            <a:off x="6492597" y="3206308"/>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8</a:t>
            </a:r>
            <a:endParaRPr lang="zh-CN" altLang="en-US" dirty="0"/>
          </a:p>
        </p:txBody>
      </p:sp>
      <p:sp>
        <p:nvSpPr>
          <p:cNvPr id="390" name="矩形 389"/>
          <p:cNvSpPr>
            <a:spLocks noChangeAspect="1"/>
          </p:cNvSpPr>
          <p:nvPr/>
        </p:nvSpPr>
        <p:spPr>
          <a:xfrm>
            <a:off x="3163555" y="3209926"/>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0</a:t>
            </a:r>
            <a:endParaRPr lang="zh-CN" altLang="en-US" dirty="0"/>
          </a:p>
        </p:txBody>
      </p:sp>
      <p:sp>
        <p:nvSpPr>
          <p:cNvPr id="391" name="矩形 390"/>
          <p:cNvSpPr>
            <a:spLocks noChangeAspect="1"/>
          </p:cNvSpPr>
          <p:nvPr/>
        </p:nvSpPr>
        <p:spPr>
          <a:xfrm>
            <a:off x="3621899" y="3210542"/>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2</a:t>
            </a:r>
            <a:endParaRPr lang="zh-CN" altLang="en-US" dirty="0"/>
          </a:p>
        </p:txBody>
      </p:sp>
      <p:sp>
        <p:nvSpPr>
          <p:cNvPr id="392" name="矩形 391"/>
          <p:cNvSpPr>
            <a:spLocks noChangeAspect="1"/>
          </p:cNvSpPr>
          <p:nvPr/>
        </p:nvSpPr>
        <p:spPr>
          <a:xfrm>
            <a:off x="4080243" y="3209926"/>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10</a:t>
            </a:r>
            <a:endParaRPr lang="zh-CN" altLang="en-US" dirty="0"/>
          </a:p>
        </p:txBody>
      </p:sp>
      <p:sp>
        <p:nvSpPr>
          <p:cNvPr id="393" name="矩形 392"/>
          <p:cNvSpPr>
            <a:spLocks noChangeAspect="1"/>
          </p:cNvSpPr>
          <p:nvPr/>
        </p:nvSpPr>
        <p:spPr>
          <a:xfrm>
            <a:off x="4538587" y="3210542"/>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19</a:t>
            </a:r>
            <a:endParaRPr lang="zh-CN" altLang="en-US" dirty="0"/>
          </a:p>
        </p:txBody>
      </p:sp>
      <p:sp>
        <p:nvSpPr>
          <p:cNvPr id="394" name="矩形 393"/>
          <p:cNvSpPr>
            <a:spLocks noChangeAspect="1"/>
          </p:cNvSpPr>
          <p:nvPr/>
        </p:nvSpPr>
        <p:spPr>
          <a:xfrm>
            <a:off x="1209545" y="3209926"/>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0</a:t>
            </a:r>
            <a:endParaRPr lang="zh-CN" altLang="en-US" dirty="0"/>
          </a:p>
        </p:txBody>
      </p:sp>
      <p:sp>
        <p:nvSpPr>
          <p:cNvPr id="395" name="矩形 394"/>
          <p:cNvSpPr>
            <a:spLocks noChangeAspect="1"/>
          </p:cNvSpPr>
          <p:nvPr/>
        </p:nvSpPr>
        <p:spPr>
          <a:xfrm>
            <a:off x="1667889" y="3210542"/>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1</a:t>
            </a:r>
            <a:endParaRPr lang="zh-CN" altLang="en-US" dirty="0"/>
          </a:p>
        </p:txBody>
      </p:sp>
      <p:sp>
        <p:nvSpPr>
          <p:cNvPr id="396" name="矩形 395"/>
          <p:cNvSpPr>
            <a:spLocks noChangeAspect="1"/>
          </p:cNvSpPr>
          <p:nvPr/>
        </p:nvSpPr>
        <p:spPr>
          <a:xfrm>
            <a:off x="2126233" y="3209926"/>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7</a:t>
            </a:r>
            <a:endParaRPr lang="zh-CN" altLang="en-US" dirty="0"/>
          </a:p>
        </p:txBody>
      </p:sp>
      <p:sp>
        <p:nvSpPr>
          <p:cNvPr id="397" name="矩形 396"/>
          <p:cNvSpPr>
            <a:spLocks noChangeAspect="1"/>
          </p:cNvSpPr>
          <p:nvPr/>
        </p:nvSpPr>
        <p:spPr>
          <a:xfrm>
            <a:off x="2584577" y="3210542"/>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600" dirty="0"/>
              <a:t>11</a:t>
            </a:r>
            <a:endParaRPr lang="zh-CN" altLang="en-US" sz="1600" dirty="0"/>
          </a:p>
        </p:txBody>
      </p:sp>
      <p:sp>
        <p:nvSpPr>
          <p:cNvPr id="398" name="Content Placeholder 2"/>
          <p:cNvSpPr txBox="1">
            <a:spLocks/>
          </p:cNvSpPr>
          <p:nvPr/>
        </p:nvSpPr>
        <p:spPr>
          <a:xfrm>
            <a:off x="239049" y="3263727"/>
            <a:ext cx="961503"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out</a:t>
            </a:r>
          </a:p>
        </p:txBody>
      </p:sp>
      <p:cxnSp>
        <p:nvCxnSpPr>
          <p:cNvPr id="402" name="直接箭头连接符 401"/>
          <p:cNvCxnSpPr>
            <a:stCxn id="108" idx="2"/>
            <a:endCxn id="126" idx="0"/>
          </p:cNvCxnSpPr>
          <p:nvPr/>
        </p:nvCxnSpPr>
        <p:spPr>
          <a:xfrm>
            <a:off x="2813749" y="4191437"/>
            <a:ext cx="0" cy="324175"/>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3" name="直接箭头连接符 402"/>
          <p:cNvCxnSpPr/>
          <p:nvPr/>
        </p:nvCxnSpPr>
        <p:spPr>
          <a:xfrm>
            <a:off x="4767759" y="4191437"/>
            <a:ext cx="0" cy="324175"/>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4" name="直接箭头连接符 403"/>
          <p:cNvCxnSpPr/>
          <p:nvPr/>
        </p:nvCxnSpPr>
        <p:spPr>
          <a:xfrm>
            <a:off x="6721769" y="4191437"/>
            <a:ext cx="0" cy="324175"/>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5" name="直接箭头连接符 404"/>
          <p:cNvCxnSpPr/>
          <p:nvPr/>
        </p:nvCxnSpPr>
        <p:spPr>
          <a:xfrm>
            <a:off x="8682423" y="4191437"/>
            <a:ext cx="0" cy="324175"/>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7" name="Content Placeholder 2"/>
          <p:cNvSpPr txBox="1">
            <a:spLocks/>
          </p:cNvSpPr>
          <p:nvPr/>
        </p:nvSpPr>
        <p:spPr>
          <a:xfrm>
            <a:off x="3343726" y="1842204"/>
            <a:ext cx="2848066" cy="42562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Baskerville Old Face" panose="02020602080505020303" pitchFamily="18" charset="0"/>
              </a:rPr>
              <a:t>Step 3: 4 work-groups</a:t>
            </a:r>
          </a:p>
        </p:txBody>
      </p:sp>
      <p:sp>
        <p:nvSpPr>
          <p:cNvPr id="421" name="矩形 420"/>
          <p:cNvSpPr>
            <a:spLocks noChangeAspect="1"/>
          </p:cNvSpPr>
          <p:nvPr/>
        </p:nvSpPr>
        <p:spPr>
          <a:xfrm>
            <a:off x="8446607" y="3737327"/>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11</a:t>
            </a:r>
            <a:endParaRPr lang="zh-CN" altLang="en-US" dirty="0"/>
          </a:p>
        </p:txBody>
      </p:sp>
      <p:sp>
        <p:nvSpPr>
          <p:cNvPr id="422" name="矩形 421"/>
          <p:cNvSpPr>
            <a:spLocks noChangeAspect="1"/>
          </p:cNvSpPr>
          <p:nvPr/>
        </p:nvSpPr>
        <p:spPr>
          <a:xfrm>
            <a:off x="6492597" y="3733093"/>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13</a:t>
            </a:r>
            <a:endParaRPr lang="zh-CN" altLang="en-US" dirty="0"/>
          </a:p>
        </p:txBody>
      </p:sp>
      <p:sp>
        <p:nvSpPr>
          <p:cNvPr id="423" name="矩形 422"/>
          <p:cNvSpPr>
            <a:spLocks noChangeAspect="1"/>
          </p:cNvSpPr>
          <p:nvPr/>
        </p:nvSpPr>
        <p:spPr>
          <a:xfrm>
            <a:off x="4538587" y="3737327"/>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19</a:t>
            </a:r>
            <a:endParaRPr lang="zh-CN" altLang="en-US" dirty="0"/>
          </a:p>
        </p:txBody>
      </p:sp>
      <p:sp>
        <p:nvSpPr>
          <p:cNvPr id="424" name="矩形 423"/>
          <p:cNvSpPr>
            <a:spLocks noChangeAspect="1"/>
          </p:cNvSpPr>
          <p:nvPr/>
        </p:nvSpPr>
        <p:spPr>
          <a:xfrm>
            <a:off x="2584577" y="3737327"/>
            <a:ext cx="458344" cy="458344"/>
          </a:xfrm>
          <a:prstGeom prst="rect">
            <a:avLst/>
          </a:prstGeom>
          <a:solidFill>
            <a:schemeClr val="accent6">
              <a:alpha val="25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600" dirty="0"/>
              <a:t>18</a:t>
            </a:r>
            <a:endParaRPr lang="zh-CN" altLang="en-US" sz="1600" dirty="0"/>
          </a:p>
        </p:txBody>
      </p:sp>
      <p:sp>
        <p:nvSpPr>
          <p:cNvPr id="425" name="Content Placeholder 2"/>
          <p:cNvSpPr txBox="1">
            <a:spLocks/>
          </p:cNvSpPr>
          <p:nvPr/>
        </p:nvSpPr>
        <p:spPr>
          <a:xfrm>
            <a:off x="239049" y="3790512"/>
            <a:ext cx="1180176"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err="1"/>
              <a:t>local_sum</a:t>
            </a:r>
            <a:endParaRPr lang="en-US" sz="1800" dirty="0"/>
          </a:p>
        </p:txBody>
      </p:sp>
      <p:cxnSp>
        <p:nvCxnSpPr>
          <p:cNvPr id="430" name="直接箭头连接符 429"/>
          <p:cNvCxnSpPr>
            <a:stCxn id="126" idx="2"/>
            <a:endCxn id="143" idx="0"/>
          </p:cNvCxnSpPr>
          <p:nvPr/>
        </p:nvCxnSpPr>
        <p:spPr>
          <a:xfrm>
            <a:off x="2813749" y="4973956"/>
            <a:ext cx="0" cy="327019"/>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3" name="直接箭头连接符 432"/>
          <p:cNvCxnSpPr/>
          <p:nvPr/>
        </p:nvCxnSpPr>
        <p:spPr>
          <a:xfrm>
            <a:off x="2355405" y="4973956"/>
            <a:ext cx="0" cy="327019"/>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4" name="直接箭头连接符 433"/>
          <p:cNvCxnSpPr/>
          <p:nvPr/>
        </p:nvCxnSpPr>
        <p:spPr>
          <a:xfrm>
            <a:off x="1897061" y="4986971"/>
            <a:ext cx="0" cy="327019"/>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5" name="直接箭头连接符 434"/>
          <p:cNvCxnSpPr/>
          <p:nvPr/>
        </p:nvCxnSpPr>
        <p:spPr>
          <a:xfrm>
            <a:off x="1452116" y="4986971"/>
            <a:ext cx="0" cy="327019"/>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2" name="直接箭头连接符 441"/>
          <p:cNvCxnSpPr/>
          <p:nvPr/>
        </p:nvCxnSpPr>
        <p:spPr>
          <a:xfrm>
            <a:off x="4767759" y="4977445"/>
            <a:ext cx="0" cy="327019"/>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3" name="直接箭头连接符 442"/>
          <p:cNvCxnSpPr/>
          <p:nvPr/>
        </p:nvCxnSpPr>
        <p:spPr>
          <a:xfrm>
            <a:off x="4309415" y="4977445"/>
            <a:ext cx="0" cy="327019"/>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4" name="直接箭头连接符 443"/>
          <p:cNvCxnSpPr/>
          <p:nvPr/>
        </p:nvCxnSpPr>
        <p:spPr>
          <a:xfrm>
            <a:off x="3851071" y="4990460"/>
            <a:ext cx="0" cy="327019"/>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5" name="直接箭头连接符 444"/>
          <p:cNvCxnSpPr/>
          <p:nvPr/>
        </p:nvCxnSpPr>
        <p:spPr>
          <a:xfrm>
            <a:off x="3406126" y="4990460"/>
            <a:ext cx="0" cy="327019"/>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6" name="直接箭头连接符 445"/>
          <p:cNvCxnSpPr/>
          <p:nvPr/>
        </p:nvCxnSpPr>
        <p:spPr>
          <a:xfrm>
            <a:off x="6725643" y="4973956"/>
            <a:ext cx="0" cy="327019"/>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7" name="直接箭头连接符 446"/>
          <p:cNvCxnSpPr/>
          <p:nvPr/>
        </p:nvCxnSpPr>
        <p:spPr>
          <a:xfrm>
            <a:off x="6267299" y="4973956"/>
            <a:ext cx="0" cy="327019"/>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8" name="直接箭头连接符 447"/>
          <p:cNvCxnSpPr/>
          <p:nvPr/>
        </p:nvCxnSpPr>
        <p:spPr>
          <a:xfrm>
            <a:off x="5808955" y="4986971"/>
            <a:ext cx="0" cy="327019"/>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9" name="直接箭头连接符 448"/>
          <p:cNvCxnSpPr/>
          <p:nvPr/>
        </p:nvCxnSpPr>
        <p:spPr>
          <a:xfrm>
            <a:off x="5364010" y="4986971"/>
            <a:ext cx="0" cy="327019"/>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4" name="直接箭头连接符 453"/>
          <p:cNvCxnSpPr/>
          <p:nvPr/>
        </p:nvCxnSpPr>
        <p:spPr>
          <a:xfrm>
            <a:off x="8682423" y="4973956"/>
            <a:ext cx="0" cy="327019"/>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5" name="直接箭头连接符 454"/>
          <p:cNvCxnSpPr/>
          <p:nvPr/>
        </p:nvCxnSpPr>
        <p:spPr>
          <a:xfrm>
            <a:off x="8224079" y="4973956"/>
            <a:ext cx="0" cy="327019"/>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6" name="直接箭头连接符 455"/>
          <p:cNvCxnSpPr/>
          <p:nvPr/>
        </p:nvCxnSpPr>
        <p:spPr>
          <a:xfrm>
            <a:off x="7765735" y="4986971"/>
            <a:ext cx="0" cy="327019"/>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7" name="直接箭头连接符 456"/>
          <p:cNvCxnSpPr/>
          <p:nvPr/>
        </p:nvCxnSpPr>
        <p:spPr>
          <a:xfrm>
            <a:off x="7320790" y="4986971"/>
            <a:ext cx="0" cy="327019"/>
          </a:xfrm>
          <a:prstGeom prst="straightConnector1">
            <a:avLst/>
          </a:prstGeom>
          <a:ln w="28575">
            <a:solidFill>
              <a:schemeClr val="accent6"/>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9" name="内容占位符 2">
            <a:extLst>
              <a:ext uri="{FF2B5EF4-FFF2-40B4-BE49-F238E27FC236}">
                <a16:creationId xmlns:a16="http://schemas.microsoft.com/office/drawing/2014/main" id="{1B9ADC68-077E-CB47-8A8A-E713F9BA70CF}"/>
              </a:ext>
            </a:extLst>
          </p:cNvPr>
          <p:cNvSpPr>
            <a:spLocks noGrp="1"/>
          </p:cNvSpPr>
          <p:nvPr>
            <p:ph idx="1"/>
          </p:nvPr>
        </p:nvSpPr>
        <p:spPr>
          <a:xfrm>
            <a:off x="239049" y="1690689"/>
            <a:ext cx="8665902" cy="4508500"/>
          </a:xfrm>
        </p:spPr>
        <p:txBody>
          <a:bodyPr>
            <a:normAutofit/>
          </a:bodyPr>
          <a:lstStyle/>
          <a:p>
            <a:endParaRPr kumimoji="1" lang="en-US" altLang="zh-CN" sz="2400" dirty="0"/>
          </a:p>
          <a:p>
            <a:endParaRPr kumimoji="1" lang="en-US" altLang="zh-CN" sz="2400" dirty="0"/>
          </a:p>
          <a:p>
            <a:endParaRPr kumimoji="1" lang="en-US" altLang="zh-CN" sz="2400" dirty="0"/>
          </a:p>
          <a:p>
            <a:endParaRPr kumimoji="1" lang="en-US" altLang="zh-CN" sz="2400" dirty="0"/>
          </a:p>
          <a:p>
            <a:endParaRPr kumimoji="1" lang="en-US" altLang="zh-CN" sz="2400" dirty="0"/>
          </a:p>
          <a:p>
            <a:endParaRPr kumimoji="1" lang="en-US" altLang="zh-CN" sz="2400" dirty="0"/>
          </a:p>
          <a:p>
            <a:endParaRPr kumimoji="1" lang="en-US" altLang="zh-CN" sz="2400" dirty="0"/>
          </a:p>
          <a:p>
            <a:endParaRPr kumimoji="1" lang="en-US" altLang="zh-CN" sz="2400" dirty="0"/>
          </a:p>
          <a:p>
            <a:endParaRPr kumimoji="1" lang="en-US" altLang="zh-CN" sz="2400" dirty="0"/>
          </a:p>
          <a:p>
            <a:endParaRPr kumimoji="1" lang="zh-CN" altLang="en-US" sz="2400" dirty="0"/>
          </a:p>
        </p:txBody>
      </p:sp>
    </p:spTree>
    <p:extLst>
      <p:ext uri="{BB962C8B-B14F-4D97-AF65-F5344CB8AC3E}">
        <p14:creationId xmlns:p14="http://schemas.microsoft.com/office/powerpoint/2010/main" val="87045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wipe(up)">
                                      <p:cBhvr>
                                        <p:cTn id="12" dur="500"/>
                                        <p:tgtEl>
                                          <p:spTgt spid="146"/>
                                        </p:tgtEl>
                                      </p:cBhvr>
                                    </p:animEffect>
                                  </p:childTnLst>
                                </p:cTn>
                              </p:par>
                              <p:par>
                                <p:cTn id="13" presetID="22" presetClass="entr" presetSubtype="1" fill="hold" nodeType="withEffect">
                                  <p:stCondLst>
                                    <p:cond delay="0"/>
                                  </p:stCondLst>
                                  <p:childTnLst>
                                    <p:set>
                                      <p:cBhvr>
                                        <p:cTn id="14" dur="1" fill="hold">
                                          <p:stCondLst>
                                            <p:cond delay="0"/>
                                          </p:stCondLst>
                                        </p:cTn>
                                        <p:tgtEl>
                                          <p:spTgt spid="150"/>
                                        </p:tgtEl>
                                        <p:attrNameLst>
                                          <p:attrName>style.visibility</p:attrName>
                                        </p:attrNameLst>
                                      </p:cBhvr>
                                      <p:to>
                                        <p:strVal val="visible"/>
                                      </p:to>
                                    </p:set>
                                    <p:animEffect transition="in" filter="wipe(up)">
                                      <p:cBhvr>
                                        <p:cTn id="15" dur="500"/>
                                        <p:tgtEl>
                                          <p:spTgt spid="150"/>
                                        </p:tgtEl>
                                      </p:cBhvr>
                                    </p:animEffect>
                                  </p:childTnLst>
                                </p:cTn>
                              </p:par>
                              <p:par>
                                <p:cTn id="16" presetID="22" presetClass="entr" presetSubtype="1" fill="hold" nodeType="with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wipe(up)">
                                      <p:cBhvr>
                                        <p:cTn id="18" dur="500"/>
                                        <p:tgtEl>
                                          <p:spTgt spid="153"/>
                                        </p:tgtEl>
                                      </p:cBhvr>
                                    </p:animEffect>
                                  </p:childTnLst>
                                </p:cTn>
                              </p:par>
                              <p:par>
                                <p:cTn id="19" presetID="22" presetClass="entr" presetSubtype="1" fill="hold" nodeType="withEffect">
                                  <p:stCondLst>
                                    <p:cond delay="0"/>
                                  </p:stCondLst>
                                  <p:childTnLst>
                                    <p:set>
                                      <p:cBhvr>
                                        <p:cTn id="20" dur="1" fill="hold">
                                          <p:stCondLst>
                                            <p:cond delay="0"/>
                                          </p:stCondLst>
                                        </p:cTn>
                                        <p:tgtEl>
                                          <p:spTgt spid="159"/>
                                        </p:tgtEl>
                                        <p:attrNameLst>
                                          <p:attrName>style.visibility</p:attrName>
                                        </p:attrNameLst>
                                      </p:cBhvr>
                                      <p:to>
                                        <p:strVal val="visible"/>
                                      </p:to>
                                    </p:set>
                                    <p:animEffect transition="in" filter="wipe(up)">
                                      <p:cBhvr>
                                        <p:cTn id="21" dur="500"/>
                                        <p:tgtEl>
                                          <p:spTgt spid="159"/>
                                        </p:tgtEl>
                                      </p:cBhvr>
                                    </p:animEffect>
                                  </p:childTnLst>
                                </p:cTn>
                              </p:par>
                              <p:par>
                                <p:cTn id="22" presetID="22" presetClass="entr" presetSubtype="1" fill="hold" nodeType="withEffect">
                                  <p:stCondLst>
                                    <p:cond delay="0"/>
                                  </p:stCondLst>
                                  <p:childTnLst>
                                    <p:set>
                                      <p:cBhvr>
                                        <p:cTn id="23" dur="1" fill="hold">
                                          <p:stCondLst>
                                            <p:cond delay="0"/>
                                          </p:stCondLst>
                                        </p:cTn>
                                        <p:tgtEl>
                                          <p:spTgt spid="163"/>
                                        </p:tgtEl>
                                        <p:attrNameLst>
                                          <p:attrName>style.visibility</p:attrName>
                                        </p:attrNameLst>
                                      </p:cBhvr>
                                      <p:to>
                                        <p:strVal val="visible"/>
                                      </p:to>
                                    </p:set>
                                    <p:animEffect transition="in" filter="wipe(up)">
                                      <p:cBhvr>
                                        <p:cTn id="24" dur="500"/>
                                        <p:tgtEl>
                                          <p:spTgt spid="163"/>
                                        </p:tgtEl>
                                      </p:cBhvr>
                                    </p:animEffect>
                                  </p:childTnLst>
                                </p:cTn>
                              </p:par>
                              <p:par>
                                <p:cTn id="25" presetID="22" presetClass="entr" presetSubtype="1" fill="hold" nodeType="withEffect">
                                  <p:stCondLst>
                                    <p:cond delay="0"/>
                                  </p:stCondLst>
                                  <p:childTnLst>
                                    <p:set>
                                      <p:cBhvr>
                                        <p:cTn id="26" dur="1" fill="hold">
                                          <p:stCondLst>
                                            <p:cond delay="0"/>
                                          </p:stCondLst>
                                        </p:cTn>
                                        <p:tgtEl>
                                          <p:spTgt spid="166"/>
                                        </p:tgtEl>
                                        <p:attrNameLst>
                                          <p:attrName>style.visibility</p:attrName>
                                        </p:attrNameLst>
                                      </p:cBhvr>
                                      <p:to>
                                        <p:strVal val="visible"/>
                                      </p:to>
                                    </p:set>
                                    <p:animEffect transition="in" filter="wipe(up)">
                                      <p:cBhvr>
                                        <p:cTn id="27" dur="500"/>
                                        <p:tgtEl>
                                          <p:spTgt spid="166"/>
                                        </p:tgtEl>
                                      </p:cBhvr>
                                    </p:animEffect>
                                  </p:childTnLst>
                                </p:cTn>
                              </p:par>
                              <p:par>
                                <p:cTn id="28" presetID="22" presetClass="entr" presetSubtype="1" fill="hold" nodeType="withEffect">
                                  <p:stCondLst>
                                    <p:cond delay="0"/>
                                  </p:stCondLst>
                                  <p:childTnLst>
                                    <p:set>
                                      <p:cBhvr>
                                        <p:cTn id="29" dur="1" fill="hold">
                                          <p:stCondLst>
                                            <p:cond delay="0"/>
                                          </p:stCondLst>
                                        </p:cTn>
                                        <p:tgtEl>
                                          <p:spTgt spid="173"/>
                                        </p:tgtEl>
                                        <p:attrNameLst>
                                          <p:attrName>style.visibility</p:attrName>
                                        </p:attrNameLst>
                                      </p:cBhvr>
                                      <p:to>
                                        <p:strVal val="visible"/>
                                      </p:to>
                                    </p:set>
                                    <p:animEffect transition="in" filter="wipe(up)">
                                      <p:cBhvr>
                                        <p:cTn id="30" dur="500"/>
                                        <p:tgtEl>
                                          <p:spTgt spid="173"/>
                                        </p:tgtEl>
                                      </p:cBhvr>
                                    </p:animEffect>
                                  </p:childTnLst>
                                </p:cTn>
                              </p:par>
                              <p:par>
                                <p:cTn id="31" presetID="22" presetClass="entr" presetSubtype="1" fill="hold" nodeType="withEffect">
                                  <p:stCondLst>
                                    <p:cond delay="0"/>
                                  </p:stCondLst>
                                  <p:childTnLst>
                                    <p:set>
                                      <p:cBhvr>
                                        <p:cTn id="32" dur="1" fill="hold">
                                          <p:stCondLst>
                                            <p:cond delay="0"/>
                                          </p:stCondLst>
                                        </p:cTn>
                                        <p:tgtEl>
                                          <p:spTgt spid="174"/>
                                        </p:tgtEl>
                                        <p:attrNameLst>
                                          <p:attrName>style.visibility</p:attrName>
                                        </p:attrNameLst>
                                      </p:cBhvr>
                                      <p:to>
                                        <p:strVal val="visible"/>
                                      </p:to>
                                    </p:set>
                                    <p:animEffect transition="in" filter="wipe(up)">
                                      <p:cBhvr>
                                        <p:cTn id="33" dur="500"/>
                                        <p:tgtEl>
                                          <p:spTgt spid="174"/>
                                        </p:tgtEl>
                                      </p:cBhvr>
                                    </p:animEffect>
                                  </p:childTnLst>
                                </p:cTn>
                              </p:par>
                              <p:par>
                                <p:cTn id="34" presetID="22" presetClass="entr" presetSubtype="1" fill="hold" nodeType="withEffect">
                                  <p:stCondLst>
                                    <p:cond delay="0"/>
                                  </p:stCondLst>
                                  <p:childTnLst>
                                    <p:set>
                                      <p:cBhvr>
                                        <p:cTn id="35" dur="1" fill="hold">
                                          <p:stCondLst>
                                            <p:cond delay="0"/>
                                          </p:stCondLst>
                                        </p:cTn>
                                        <p:tgtEl>
                                          <p:spTgt spid="175"/>
                                        </p:tgtEl>
                                        <p:attrNameLst>
                                          <p:attrName>style.visibility</p:attrName>
                                        </p:attrNameLst>
                                      </p:cBhvr>
                                      <p:to>
                                        <p:strVal val="visible"/>
                                      </p:to>
                                    </p:set>
                                    <p:animEffect transition="in" filter="wipe(up)">
                                      <p:cBhvr>
                                        <p:cTn id="36" dur="500"/>
                                        <p:tgtEl>
                                          <p:spTgt spid="175"/>
                                        </p:tgtEl>
                                      </p:cBhvr>
                                    </p:animEffect>
                                  </p:childTnLst>
                                </p:cTn>
                              </p:par>
                              <p:par>
                                <p:cTn id="37" presetID="22" presetClass="entr" presetSubtype="1" fill="hold" nodeType="withEffect">
                                  <p:stCondLst>
                                    <p:cond delay="0"/>
                                  </p:stCondLst>
                                  <p:childTnLst>
                                    <p:set>
                                      <p:cBhvr>
                                        <p:cTn id="38" dur="1" fill="hold">
                                          <p:stCondLst>
                                            <p:cond delay="0"/>
                                          </p:stCondLst>
                                        </p:cTn>
                                        <p:tgtEl>
                                          <p:spTgt spid="176"/>
                                        </p:tgtEl>
                                        <p:attrNameLst>
                                          <p:attrName>style.visibility</p:attrName>
                                        </p:attrNameLst>
                                      </p:cBhvr>
                                      <p:to>
                                        <p:strVal val="visible"/>
                                      </p:to>
                                    </p:set>
                                    <p:animEffect transition="in" filter="wipe(up)">
                                      <p:cBhvr>
                                        <p:cTn id="39" dur="500"/>
                                        <p:tgtEl>
                                          <p:spTgt spid="176"/>
                                        </p:tgtEl>
                                      </p:cBhvr>
                                    </p:animEffect>
                                  </p:childTnLst>
                                </p:cTn>
                              </p:par>
                              <p:par>
                                <p:cTn id="40" presetID="22" presetClass="entr" presetSubtype="1" fill="hold" nodeType="with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wipe(up)">
                                      <p:cBhvr>
                                        <p:cTn id="42" dur="500"/>
                                        <p:tgtEl>
                                          <p:spTgt spid="181"/>
                                        </p:tgtEl>
                                      </p:cBhvr>
                                    </p:animEffect>
                                  </p:childTnLst>
                                </p:cTn>
                              </p:par>
                              <p:par>
                                <p:cTn id="43" presetID="22" presetClass="entr" presetSubtype="1" fill="hold" nodeType="withEffect">
                                  <p:stCondLst>
                                    <p:cond delay="0"/>
                                  </p:stCondLst>
                                  <p:childTnLst>
                                    <p:set>
                                      <p:cBhvr>
                                        <p:cTn id="44" dur="1" fill="hold">
                                          <p:stCondLst>
                                            <p:cond delay="0"/>
                                          </p:stCondLst>
                                        </p:cTn>
                                        <p:tgtEl>
                                          <p:spTgt spid="182"/>
                                        </p:tgtEl>
                                        <p:attrNameLst>
                                          <p:attrName>style.visibility</p:attrName>
                                        </p:attrNameLst>
                                      </p:cBhvr>
                                      <p:to>
                                        <p:strVal val="visible"/>
                                      </p:to>
                                    </p:set>
                                    <p:animEffect transition="in" filter="wipe(up)">
                                      <p:cBhvr>
                                        <p:cTn id="45" dur="500"/>
                                        <p:tgtEl>
                                          <p:spTgt spid="182"/>
                                        </p:tgtEl>
                                      </p:cBhvr>
                                    </p:animEffect>
                                  </p:childTnLst>
                                </p:cTn>
                              </p:par>
                              <p:par>
                                <p:cTn id="46" presetID="22" presetClass="entr" presetSubtype="1" fill="hold" nodeType="withEffect">
                                  <p:stCondLst>
                                    <p:cond delay="0"/>
                                  </p:stCondLst>
                                  <p:childTnLst>
                                    <p:set>
                                      <p:cBhvr>
                                        <p:cTn id="47" dur="1" fill="hold">
                                          <p:stCondLst>
                                            <p:cond delay="0"/>
                                          </p:stCondLst>
                                        </p:cTn>
                                        <p:tgtEl>
                                          <p:spTgt spid="183"/>
                                        </p:tgtEl>
                                        <p:attrNameLst>
                                          <p:attrName>style.visibility</p:attrName>
                                        </p:attrNameLst>
                                      </p:cBhvr>
                                      <p:to>
                                        <p:strVal val="visible"/>
                                      </p:to>
                                    </p:set>
                                    <p:animEffect transition="in" filter="wipe(up)">
                                      <p:cBhvr>
                                        <p:cTn id="48" dur="500"/>
                                        <p:tgtEl>
                                          <p:spTgt spid="183"/>
                                        </p:tgtEl>
                                      </p:cBhvr>
                                    </p:animEffect>
                                  </p:childTnLst>
                                </p:cTn>
                              </p:par>
                              <p:par>
                                <p:cTn id="49" presetID="22" presetClass="entr" presetSubtype="1" fill="hold" nodeType="withEffect">
                                  <p:stCondLst>
                                    <p:cond delay="0"/>
                                  </p:stCondLst>
                                  <p:childTnLst>
                                    <p:set>
                                      <p:cBhvr>
                                        <p:cTn id="50" dur="1" fill="hold">
                                          <p:stCondLst>
                                            <p:cond delay="0"/>
                                          </p:stCondLst>
                                        </p:cTn>
                                        <p:tgtEl>
                                          <p:spTgt spid="184"/>
                                        </p:tgtEl>
                                        <p:attrNameLst>
                                          <p:attrName>style.visibility</p:attrName>
                                        </p:attrNameLst>
                                      </p:cBhvr>
                                      <p:to>
                                        <p:strVal val="visible"/>
                                      </p:to>
                                    </p:set>
                                    <p:animEffect transition="in" filter="wipe(up)">
                                      <p:cBhvr>
                                        <p:cTn id="51" dur="500"/>
                                        <p:tgtEl>
                                          <p:spTgt spid="184"/>
                                        </p:tgtEl>
                                      </p:cBhvr>
                                    </p:animEffect>
                                  </p:childTnLst>
                                </p:cTn>
                              </p:par>
                              <p:par>
                                <p:cTn id="52" presetID="22" presetClass="entr" presetSubtype="1" fill="hold" nodeType="withEffect">
                                  <p:stCondLst>
                                    <p:cond delay="0"/>
                                  </p:stCondLst>
                                  <p:childTnLst>
                                    <p:set>
                                      <p:cBhvr>
                                        <p:cTn id="53" dur="1" fill="hold">
                                          <p:stCondLst>
                                            <p:cond delay="0"/>
                                          </p:stCondLst>
                                        </p:cTn>
                                        <p:tgtEl>
                                          <p:spTgt spid="191"/>
                                        </p:tgtEl>
                                        <p:attrNameLst>
                                          <p:attrName>style.visibility</p:attrName>
                                        </p:attrNameLst>
                                      </p:cBhvr>
                                      <p:to>
                                        <p:strVal val="visible"/>
                                      </p:to>
                                    </p:set>
                                    <p:animEffect transition="in" filter="wipe(up)">
                                      <p:cBhvr>
                                        <p:cTn id="54" dur="500"/>
                                        <p:tgtEl>
                                          <p:spTgt spid="191"/>
                                        </p:tgtEl>
                                      </p:cBhvr>
                                    </p:animEffect>
                                  </p:childTnLst>
                                </p:cTn>
                              </p:par>
                              <p:par>
                                <p:cTn id="55" presetID="22" presetClass="entr" presetSubtype="1" fill="hold" nodeType="withEffect">
                                  <p:stCondLst>
                                    <p:cond delay="0"/>
                                  </p:stCondLst>
                                  <p:childTnLst>
                                    <p:set>
                                      <p:cBhvr>
                                        <p:cTn id="56" dur="1" fill="hold">
                                          <p:stCondLst>
                                            <p:cond delay="0"/>
                                          </p:stCondLst>
                                        </p:cTn>
                                        <p:tgtEl>
                                          <p:spTgt spid="192"/>
                                        </p:tgtEl>
                                        <p:attrNameLst>
                                          <p:attrName>style.visibility</p:attrName>
                                        </p:attrNameLst>
                                      </p:cBhvr>
                                      <p:to>
                                        <p:strVal val="visible"/>
                                      </p:to>
                                    </p:set>
                                    <p:animEffect transition="in" filter="wipe(up)">
                                      <p:cBhvr>
                                        <p:cTn id="57" dur="500"/>
                                        <p:tgtEl>
                                          <p:spTgt spid="192"/>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227"/>
                                        </p:tgtEl>
                                        <p:attrNameLst>
                                          <p:attrName>style.visibility</p:attrName>
                                        </p:attrNameLst>
                                      </p:cBhvr>
                                      <p:to>
                                        <p:strVal val="visible"/>
                                      </p:to>
                                    </p:set>
                                    <p:animEffect transition="in" filter="wipe(up)">
                                      <p:cBhvr>
                                        <p:cTn id="61" dur="500"/>
                                        <p:tgtEl>
                                          <p:spTgt spid="227"/>
                                        </p:tgtEl>
                                      </p:cBhvr>
                                    </p:animEffect>
                                  </p:childTnLst>
                                </p:cTn>
                              </p:par>
                            </p:childTnLst>
                          </p:cTn>
                        </p:par>
                        <p:par>
                          <p:cTn id="62" fill="hold">
                            <p:stCondLst>
                              <p:cond delay="1000"/>
                            </p:stCondLst>
                            <p:childTnLst>
                              <p:par>
                                <p:cTn id="63" presetID="22" presetClass="entr" presetSubtype="1" fill="hold" nodeType="afterEffect">
                                  <p:stCondLst>
                                    <p:cond delay="0"/>
                                  </p:stCondLst>
                                  <p:childTnLst>
                                    <p:set>
                                      <p:cBhvr>
                                        <p:cTn id="64" dur="1" fill="hold">
                                          <p:stCondLst>
                                            <p:cond delay="0"/>
                                          </p:stCondLst>
                                        </p:cTn>
                                        <p:tgtEl>
                                          <p:spTgt spid="228"/>
                                        </p:tgtEl>
                                        <p:attrNameLst>
                                          <p:attrName>style.visibility</p:attrName>
                                        </p:attrNameLst>
                                      </p:cBhvr>
                                      <p:to>
                                        <p:strVal val="visible"/>
                                      </p:to>
                                    </p:set>
                                    <p:animEffect transition="in" filter="wipe(up)">
                                      <p:cBhvr>
                                        <p:cTn id="65" dur="500"/>
                                        <p:tgtEl>
                                          <p:spTgt spid="228"/>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110"/>
                                        </p:tgtEl>
                                        <p:attrNameLst>
                                          <p:attrName>style.visibility</p:attrName>
                                        </p:attrNameLst>
                                      </p:cBhvr>
                                      <p:to>
                                        <p:strVal val="hidden"/>
                                      </p:to>
                                    </p:set>
                                  </p:childTnLst>
                                </p:cTn>
                              </p:par>
                            </p:childTnLst>
                          </p:cTn>
                        </p:par>
                        <p:par>
                          <p:cTn id="70" fill="hold">
                            <p:stCondLst>
                              <p:cond delay="0"/>
                            </p:stCondLst>
                            <p:childTnLst>
                              <p:par>
                                <p:cTn id="71" presetID="10" presetClass="entr" presetSubtype="0" fill="hold" grpId="0" nodeType="afterEffect">
                                  <p:stCondLst>
                                    <p:cond delay="0"/>
                                  </p:stCondLst>
                                  <p:childTnLst>
                                    <p:set>
                                      <p:cBhvr>
                                        <p:cTn id="72" dur="1" fill="hold">
                                          <p:stCondLst>
                                            <p:cond delay="0"/>
                                          </p:stCondLst>
                                        </p:cTn>
                                        <p:tgtEl>
                                          <p:spTgt spid="226"/>
                                        </p:tgtEl>
                                        <p:attrNameLst>
                                          <p:attrName>style.visibility</p:attrName>
                                        </p:attrNameLst>
                                      </p:cBhvr>
                                      <p:to>
                                        <p:strVal val="visible"/>
                                      </p:to>
                                    </p:set>
                                    <p:animEffect transition="in" filter="fade">
                                      <p:cBhvr>
                                        <p:cTn id="73" dur="500"/>
                                        <p:tgtEl>
                                          <p:spTgt spid="226"/>
                                        </p:tgtEl>
                                      </p:cBhvr>
                                    </p:animEffect>
                                  </p:childTnLst>
                                </p:cTn>
                              </p:par>
                            </p:childTnLst>
                          </p:cTn>
                        </p:par>
                        <p:par>
                          <p:cTn id="74" fill="hold">
                            <p:stCondLst>
                              <p:cond delay="500"/>
                            </p:stCondLst>
                            <p:childTnLst>
                              <p:par>
                                <p:cTn id="75" presetID="1" presetClass="exit" presetSubtype="0" fill="hold" nodeType="afterEffect">
                                  <p:stCondLst>
                                    <p:cond delay="0"/>
                                  </p:stCondLst>
                                  <p:childTnLst>
                                    <p:set>
                                      <p:cBhvr>
                                        <p:cTn id="76" dur="1" fill="hold">
                                          <p:stCondLst>
                                            <p:cond delay="0"/>
                                          </p:stCondLst>
                                        </p:cTn>
                                        <p:tgtEl>
                                          <p:spTgt spid="146"/>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50"/>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53"/>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59"/>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63"/>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66"/>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73"/>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74"/>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75"/>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76"/>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8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82"/>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83"/>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184"/>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91"/>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192"/>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227"/>
                                        </p:tgtEl>
                                        <p:attrNameLst>
                                          <p:attrName>style.visibility</p:attrName>
                                        </p:attrNameLst>
                                      </p:cBhvr>
                                      <p:to>
                                        <p:strVal val="hidden"/>
                                      </p:to>
                                    </p:set>
                                  </p:childTnLst>
                                </p:cTn>
                              </p:par>
                              <p:par>
                                <p:cTn id="109" presetID="1" presetClass="exit" presetSubtype="0" fill="hold" grpId="0" nodeType="withEffect">
                                  <p:stCondLst>
                                    <p:cond delay="0"/>
                                  </p:stCondLst>
                                  <p:childTnLst>
                                    <p:set>
                                      <p:cBhvr>
                                        <p:cTn id="110" dur="1" fill="hold">
                                          <p:stCondLst>
                                            <p:cond delay="0"/>
                                          </p:stCondLst>
                                        </p:cTn>
                                        <p:tgtEl>
                                          <p:spTgt spid="22"/>
                                        </p:tgtEl>
                                        <p:attrNameLst>
                                          <p:attrName>style.visibility</p:attrName>
                                        </p:attrNameLst>
                                      </p:cBhvr>
                                      <p:to>
                                        <p:strVal val="hidden"/>
                                      </p:to>
                                    </p:set>
                                  </p:childTnLst>
                                </p:cTn>
                              </p:par>
                              <p:par>
                                <p:cTn id="111" presetID="1" presetClass="exit" presetSubtype="0" fill="hold" grpId="0" nodeType="withEffect">
                                  <p:stCondLst>
                                    <p:cond delay="0"/>
                                  </p:stCondLst>
                                  <p:childTnLst>
                                    <p:set>
                                      <p:cBhvr>
                                        <p:cTn id="112" dur="1" fill="hold">
                                          <p:stCondLst>
                                            <p:cond delay="0"/>
                                          </p:stCondLst>
                                        </p:cTn>
                                        <p:tgtEl>
                                          <p:spTgt spid="60"/>
                                        </p:tgtEl>
                                        <p:attrNameLst>
                                          <p:attrName>style.visibility</p:attrName>
                                        </p:attrNameLst>
                                      </p:cBhvr>
                                      <p:to>
                                        <p:strVal val="hidden"/>
                                      </p:to>
                                    </p:set>
                                  </p:childTnLst>
                                </p:cTn>
                              </p:par>
                              <p:par>
                                <p:cTn id="113" presetID="1" presetClass="exit" presetSubtype="0" fill="hold" grpId="0" nodeType="withEffect">
                                  <p:stCondLst>
                                    <p:cond delay="0"/>
                                  </p:stCondLst>
                                  <p:childTnLst>
                                    <p:set>
                                      <p:cBhvr>
                                        <p:cTn id="114" dur="1" fill="hold">
                                          <p:stCondLst>
                                            <p:cond delay="0"/>
                                          </p:stCondLst>
                                        </p:cTn>
                                        <p:tgtEl>
                                          <p:spTgt spid="61"/>
                                        </p:tgtEl>
                                        <p:attrNameLst>
                                          <p:attrName>style.visibility</p:attrName>
                                        </p:attrNameLst>
                                      </p:cBhvr>
                                      <p:to>
                                        <p:strVal val="hidden"/>
                                      </p:to>
                                    </p:set>
                                  </p:childTnLst>
                                </p:cTn>
                              </p:par>
                              <p:par>
                                <p:cTn id="115" presetID="1" presetClass="exit" presetSubtype="0" fill="hold" grpId="0" nodeType="withEffect">
                                  <p:stCondLst>
                                    <p:cond delay="0"/>
                                  </p:stCondLst>
                                  <p:childTnLst>
                                    <p:set>
                                      <p:cBhvr>
                                        <p:cTn id="116" dur="1" fill="hold">
                                          <p:stCondLst>
                                            <p:cond delay="0"/>
                                          </p:stCondLst>
                                        </p:cTn>
                                        <p:tgtEl>
                                          <p:spTgt spid="62"/>
                                        </p:tgtEl>
                                        <p:attrNameLst>
                                          <p:attrName>style.visibility</p:attrName>
                                        </p:attrNameLst>
                                      </p:cBhvr>
                                      <p:to>
                                        <p:strVal val="hidden"/>
                                      </p:to>
                                    </p:set>
                                  </p:childTnLst>
                                </p:cTn>
                              </p:par>
                              <p:par>
                                <p:cTn id="117" presetID="1" presetClass="exit" presetSubtype="0" fill="hold" grpId="0" nodeType="withEffect">
                                  <p:stCondLst>
                                    <p:cond delay="0"/>
                                  </p:stCondLst>
                                  <p:childTnLst>
                                    <p:set>
                                      <p:cBhvr>
                                        <p:cTn id="118" dur="1" fill="hold">
                                          <p:stCondLst>
                                            <p:cond delay="0"/>
                                          </p:stCondLst>
                                        </p:cTn>
                                        <p:tgtEl>
                                          <p:spTgt spid="63"/>
                                        </p:tgtEl>
                                        <p:attrNameLst>
                                          <p:attrName>style.visibility</p:attrName>
                                        </p:attrNameLst>
                                      </p:cBhvr>
                                      <p:to>
                                        <p:strVal val="hidden"/>
                                      </p:to>
                                    </p:set>
                                  </p:childTnLst>
                                </p:cTn>
                              </p:par>
                              <p:par>
                                <p:cTn id="119" presetID="1" presetClass="exit" presetSubtype="0" fill="hold" grpId="0" nodeType="withEffect">
                                  <p:stCondLst>
                                    <p:cond delay="0"/>
                                  </p:stCondLst>
                                  <p:childTnLst>
                                    <p:set>
                                      <p:cBhvr>
                                        <p:cTn id="120" dur="1" fill="hold">
                                          <p:stCondLst>
                                            <p:cond delay="0"/>
                                          </p:stCondLst>
                                        </p:cTn>
                                        <p:tgtEl>
                                          <p:spTgt spid="64"/>
                                        </p:tgtEl>
                                        <p:attrNameLst>
                                          <p:attrName>style.visibility</p:attrName>
                                        </p:attrNameLst>
                                      </p:cBhvr>
                                      <p:to>
                                        <p:strVal val="hidden"/>
                                      </p:to>
                                    </p:set>
                                  </p:childTnLst>
                                </p:cTn>
                              </p:par>
                              <p:par>
                                <p:cTn id="121" presetID="1" presetClass="exit" presetSubtype="0" fill="hold" grpId="0" nodeType="withEffect">
                                  <p:stCondLst>
                                    <p:cond delay="0"/>
                                  </p:stCondLst>
                                  <p:childTnLst>
                                    <p:set>
                                      <p:cBhvr>
                                        <p:cTn id="122" dur="1" fill="hold">
                                          <p:stCondLst>
                                            <p:cond delay="0"/>
                                          </p:stCondLst>
                                        </p:cTn>
                                        <p:tgtEl>
                                          <p:spTgt spid="65"/>
                                        </p:tgtEl>
                                        <p:attrNameLst>
                                          <p:attrName>style.visibility</p:attrName>
                                        </p:attrNameLst>
                                      </p:cBhvr>
                                      <p:to>
                                        <p:strVal val="hidden"/>
                                      </p:to>
                                    </p:set>
                                  </p:childTnLst>
                                </p:cTn>
                              </p:par>
                              <p:par>
                                <p:cTn id="123" presetID="1" presetClass="exit" presetSubtype="0" fill="hold" grpId="0" nodeType="withEffect">
                                  <p:stCondLst>
                                    <p:cond delay="0"/>
                                  </p:stCondLst>
                                  <p:childTnLst>
                                    <p:set>
                                      <p:cBhvr>
                                        <p:cTn id="124" dur="1" fill="hold">
                                          <p:stCondLst>
                                            <p:cond delay="0"/>
                                          </p:stCondLst>
                                        </p:cTn>
                                        <p:tgtEl>
                                          <p:spTgt spid="66"/>
                                        </p:tgtEl>
                                        <p:attrNameLst>
                                          <p:attrName>style.visibility</p:attrName>
                                        </p:attrNameLst>
                                      </p:cBhvr>
                                      <p:to>
                                        <p:strVal val="hidden"/>
                                      </p:to>
                                    </p:set>
                                  </p:childTnLst>
                                </p:cTn>
                              </p:par>
                              <p:par>
                                <p:cTn id="125" presetID="1" presetClass="exit" presetSubtype="0" fill="hold" grpId="0" nodeType="withEffect">
                                  <p:stCondLst>
                                    <p:cond delay="0"/>
                                  </p:stCondLst>
                                  <p:childTnLst>
                                    <p:set>
                                      <p:cBhvr>
                                        <p:cTn id="126" dur="1" fill="hold">
                                          <p:stCondLst>
                                            <p:cond delay="0"/>
                                          </p:stCondLst>
                                        </p:cTn>
                                        <p:tgtEl>
                                          <p:spTgt spid="67"/>
                                        </p:tgtEl>
                                        <p:attrNameLst>
                                          <p:attrName>style.visibility</p:attrName>
                                        </p:attrNameLst>
                                      </p:cBhvr>
                                      <p:to>
                                        <p:strVal val="hidden"/>
                                      </p:to>
                                    </p:set>
                                  </p:childTnLst>
                                </p:cTn>
                              </p:par>
                              <p:par>
                                <p:cTn id="127" presetID="1" presetClass="exit" presetSubtype="0" fill="hold" grpId="0" nodeType="withEffect">
                                  <p:stCondLst>
                                    <p:cond delay="0"/>
                                  </p:stCondLst>
                                  <p:childTnLst>
                                    <p:set>
                                      <p:cBhvr>
                                        <p:cTn id="128" dur="1" fill="hold">
                                          <p:stCondLst>
                                            <p:cond delay="0"/>
                                          </p:stCondLst>
                                        </p:cTn>
                                        <p:tgtEl>
                                          <p:spTgt spid="68"/>
                                        </p:tgtEl>
                                        <p:attrNameLst>
                                          <p:attrName>style.visibility</p:attrName>
                                        </p:attrNameLst>
                                      </p:cBhvr>
                                      <p:to>
                                        <p:strVal val="hidden"/>
                                      </p:to>
                                    </p:set>
                                  </p:childTnLst>
                                </p:cTn>
                              </p:par>
                              <p:par>
                                <p:cTn id="129" presetID="1" presetClass="exit" presetSubtype="0" fill="hold" grpId="0" nodeType="withEffect">
                                  <p:stCondLst>
                                    <p:cond delay="0"/>
                                  </p:stCondLst>
                                  <p:childTnLst>
                                    <p:set>
                                      <p:cBhvr>
                                        <p:cTn id="130" dur="1" fill="hold">
                                          <p:stCondLst>
                                            <p:cond delay="0"/>
                                          </p:stCondLst>
                                        </p:cTn>
                                        <p:tgtEl>
                                          <p:spTgt spid="69"/>
                                        </p:tgtEl>
                                        <p:attrNameLst>
                                          <p:attrName>style.visibility</p:attrName>
                                        </p:attrNameLst>
                                      </p:cBhvr>
                                      <p:to>
                                        <p:strVal val="hidden"/>
                                      </p:to>
                                    </p:set>
                                  </p:childTnLst>
                                </p:cTn>
                              </p:par>
                              <p:par>
                                <p:cTn id="131" presetID="1" presetClass="exit" presetSubtype="0" fill="hold" grpId="0" nodeType="withEffect">
                                  <p:stCondLst>
                                    <p:cond delay="0"/>
                                  </p:stCondLst>
                                  <p:childTnLst>
                                    <p:set>
                                      <p:cBhvr>
                                        <p:cTn id="132" dur="1" fill="hold">
                                          <p:stCondLst>
                                            <p:cond delay="0"/>
                                          </p:stCondLst>
                                        </p:cTn>
                                        <p:tgtEl>
                                          <p:spTgt spid="70"/>
                                        </p:tgtEl>
                                        <p:attrNameLst>
                                          <p:attrName>style.visibility</p:attrName>
                                        </p:attrNameLst>
                                      </p:cBhvr>
                                      <p:to>
                                        <p:strVal val="hidden"/>
                                      </p:to>
                                    </p:set>
                                  </p:childTnLst>
                                </p:cTn>
                              </p:par>
                              <p:par>
                                <p:cTn id="133" presetID="1" presetClass="exit" presetSubtype="0" fill="hold" grpId="0" nodeType="withEffect">
                                  <p:stCondLst>
                                    <p:cond delay="0"/>
                                  </p:stCondLst>
                                  <p:childTnLst>
                                    <p:set>
                                      <p:cBhvr>
                                        <p:cTn id="134" dur="1" fill="hold">
                                          <p:stCondLst>
                                            <p:cond delay="0"/>
                                          </p:stCondLst>
                                        </p:cTn>
                                        <p:tgtEl>
                                          <p:spTgt spid="71"/>
                                        </p:tgtEl>
                                        <p:attrNameLst>
                                          <p:attrName>style.visibility</p:attrName>
                                        </p:attrNameLst>
                                      </p:cBhvr>
                                      <p:to>
                                        <p:strVal val="hidden"/>
                                      </p:to>
                                    </p:set>
                                  </p:childTnLst>
                                </p:cTn>
                              </p:par>
                              <p:par>
                                <p:cTn id="135" presetID="1" presetClass="exit" presetSubtype="0" fill="hold" grpId="0" nodeType="withEffect">
                                  <p:stCondLst>
                                    <p:cond delay="0"/>
                                  </p:stCondLst>
                                  <p:childTnLst>
                                    <p:set>
                                      <p:cBhvr>
                                        <p:cTn id="136" dur="1" fill="hold">
                                          <p:stCondLst>
                                            <p:cond delay="0"/>
                                          </p:stCondLst>
                                        </p:cTn>
                                        <p:tgtEl>
                                          <p:spTgt spid="72"/>
                                        </p:tgtEl>
                                        <p:attrNameLst>
                                          <p:attrName>style.visibility</p:attrName>
                                        </p:attrNameLst>
                                      </p:cBhvr>
                                      <p:to>
                                        <p:strVal val="hidden"/>
                                      </p:to>
                                    </p:set>
                                  </p:childTnLst>
                                </p:cTn>
                              </p:par>
                              <p:par>
                                <p:cTn id="137" presetID="1" presetClass="exit" presetSubtype="0" fill="hold" grpId="0" nodeType="withEffect">
                                  <p:stCondLst>
                                    <p:cond delay="0"/>
                                  </p:stCondLst>
                                  <p:childTnLst>
                                    <p:set>
                                      <p:cBhvr>
                                        <p:cTn id="138" dur="1" fill="hold">
                                          <p:stCondLst>
                                            <p:cond delay="0"/>
                                          </p:stCondLst>
                                        </p:cTn>
                                        <p:tgtEl>
                                          <p:spTgt spid="73"/>
                                        </p:tgtEl>
                                        <p:attrNameLst>
                                          <p:attrName>style.visibility</p:attrName>
                                        </p:attrNameLst>
                                      </p:cBhvr>
                                      <p:to>
                                        <p:strVal val="hidden"/>
                                      </p:to>
                                    </p:set>
                                  </p:childTnLst>
                                </p:cTn>
                              </p:par>
                              <p:par>
                                <p:cTn id="139" presetID="1" presetClass="exit" presetSubtype="0" fill="hold" grpId="0" nodeType="withEffect">
                                  <p:stCondLst>
                                    <p:cond delay="0"/>
                                  </p:stCondLst>
                                  <p:childTnLst>
                                    <p:set>
                                      <p:cBhvr>
                                        <p:cTn id="140" dur="1" fill="hold">
                                          <p:stCondLst>
                                            <p:cond delay="0"/>
                                          </p:stCondLst>
                                        </p:cTn>
                                        <p:tgtEl>
                                          <p:spTgt spid="74"/>
                                        </p:tgtEl>
                                        <p:attrNameLst>
                                          <p:attrName>style.visibility</p:attrName>
                                        </p:attrNameLst>
                                      </p:cBhvr>
                                      <p:to>
                                        <p:strVal val="hidden"/>
                                      </p:to>
                                    </p:set>
                                  </p:childTnLst>
                                </p:cTn>
                              </p:par>
                              <p:par>
                                <p:cTn id="141" presetID="1" presetClass="exit" presetSubtype="0" fill="hold" grpId="0" nodeType="withEffect">
                                  <p:stCondLst>
                                    <p:cond delay="0"/>
                                  </p:stCondLst>
                                  <p:childTnLst>
                                    <p:set>
                                      <p:cBhvr>
                                        <p:cTn id="142" dur="1" fill="hold">
                                          <p:stCondLst>
                                            <p:cond delay="0"/>
                                          </p:stCondLst>
                                        </p:cTn>
                                        <p:tgtEl>
                                          <p:spTgt spid="75"/>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365"/>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366"/>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367"/>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368"/>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69"/>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37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371"/>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372"/>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373"/>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374"/>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75"/>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37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377"/>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378"/>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379"/>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380"/>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381"/>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382"/>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383"/>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384"/>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385"/>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386"/>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387"/>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388"/>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389"/>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390"/>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391"/>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392"/>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393"/>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394"/>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395"/>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396"/>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397"/>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398"/>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22" presetClass="entr" presetSubtype="1" fill="hold" nodeType="clickEffect">
                                  <p:stCondLst>
                                    <p:cond delay="0"/>
                                  </p:stCondLst>
                                  <p:childTnLst>
                                    <p:set>
                                      <p:cBhvr>
                                        <p:cTn id="214" dur="1" fill="hold">
                                          <p:stCondLst>
                                            <p:cond delay="0"/>
                                          </p:stCondLst>
                                        </p:cTn>
                                        <p:tgtEl>
                                          <p:spTgt spid="402"/>
                                        </p:tgtEl>
                                        <p:attrNameLst>
                                          <p:attrName>style.visibility</p:attrName>
                                        </p:attrNameLst>
                                      </p:cBhvr>
                                      <p:to>
                                        <p:strVal val="visible"/>
                                      </p:to>
                                    </p:set>
                                    <p:animEffect transition="in" filter="wipe(up)">
                                      <p:cBhvr>
                                        <p:cTn id="215" dur="500"/>
                                        <p:tgtEl>
                                          <p:spTgt spid="402"/>
                                        </p:tgtEl>
                                      </p:cBhvr>
                                    </p:animEffect>
                                  </p:childTnLst>
                                </p:cTn>
                              </p:par>
                              <p:par>
                                <p:cTn id="216" presetID="22" presetClass="entr" presetSubtype="1" fill="hold" nodeType="withEffect">
                                  <p:stCondLst>
                                    <p:cond delay="0"/>
                                  </p:stCondLst>
                                  <p:childTnLst>
                                    <p:set>
                                      <p:cBhvr>
                                        <p:cTn id="217" dur="1" fill="hold">
                                          <p:stCondLst>
                                            <p:cond delay="0"/>
                                          </p:stCondLst>
                                        </p:cTn>
                                        <p:tgtEl>
                                          <p:spTgt spid="403"/>
                                        </p:tgtEl>
                                        <p:attrNameLst>
                                          <p:attrName>style.visibility</p:attrName>
                                        </p:attrNameLst>
                                      </p:cBhvr>
                                      <p:to>
                                        <p:strVal val="visible"/>
                                      </p:to>
                                    </p:set>
                                    <p:animEffect transition="in" filter="wipe(up)">
                                      <p:cBhvr>
                                        <p:cTn id="218" dur="500"/>
                                        <p:tgtEl>
                                          <p:spTgt spid="403"/>
                                        </p:tgtEl>
                                      </p:cBhvr>
                                    </p:animEffect>
                                  </p:childTnLst>
                                </p:cTn>
                              </p:par>
                              <p:par>
                                <p:cTn id="219" presetID="22" presetClass="entr" presetSubtype="1" fill="hold" nodeType="withEffect">
                                  <p:stCondLst>
                                    <p:cond delay="0"/>
                                  </p:stCondLst>
                                  <p:childTnLst>
                                    <p:set>
                                      <p:cBhvr>
                                        <p:cTn id="220" dur="1" fill="hold">
                                          <p:stCondLst>
                                            <p:cond delay="0"/>
                                          </p:stCondLst>
                                        </p:cTn>
                                        <p:tgtEl>
                                          <p:spTgt spid="404"/>
                                        </p:tgtEl>
                                        <p:attrNameLst>
                                          <p:attrName>style.visibility</p:attrName>
                                        </p:attrNameLst>
                                      </p:cBhvr>
                                      <p:to>
                                        <p:strVal val="visible"/>
                                      </p:to>
                                    </p:set>
                                    <p:animEffect transition="in" filter="wipe(up)">
                                      <p:cBhvr>
                                        <p:cTn id="221" dur="500"/>
                                        <p:tgtEl>
                                          <p:spTgt spid="404"/>
                                        </p:tgtEl>
                                      </p:cBhvr>
                                    </p:animEffect>
                                  </p:childTnLst>
                                </p:cTn>
                              </p:par>
                              <p:par>
                                <p:cTn id="222" presetID="22" presetClass="entr" presetSubtype="1" fill="hold" nodeType="withEffect">
                                  <p:stCondLst>
                                    <p:cond delay="0"/>
                                  </p:stCondLst>
                                  <p:childTnLst>
                                    <p:set>
                                      <p:cBhvr>
                                        <p:cTn id="223" dur="1" fill="hold">
                                          <p:stCondLst>
                                            <p:cond delay="0"/>
                                          </p:stCondLst>
                                        </p:cTn>
                                        <p:tgtEl>
                                          <p:spTgt spid="405"/>
                                        </p:tgtEl>
                                        <p:attrNameLst>
                                          <p:attrName>style.visibility</p:attrName>
                                        </p:attrNameLst>
                                      </p:cBhvr>
                                      <p:to>
                                        <p:strVal val="visible"/>
                                      </p:to>
                                    </p:set>
                                    <p:animEffect transition="in" filter="wipe(up)">
                                      <p:cBhvr>
                                        <p:cTn id="224" dur="500"/>
                                        <p:tgtEl>
                                          <p:spTgt spid="405"/>
                                        </p:tgtEl>
                                      </p:cBhvr>
                                    </p:animEffect>
                                  </p:childTnLst>
                                </p:cTn>
                              </p:par>
                            </p:childTnLst>
                          </p:cTn>
                        </p:par>
                        <p:par>
                          <p:cTn id="225" fill="hold">
                            <p:stCondLst>
                              <p:cond delay="500"/>
                            </p:stCondLst>
                            <p:childTnLst>
                              <p:par>
                                <p:cTn id="226" presetID="22" presetClass="entr" presetSubtype="1" fill="hold" nodeType="afterEffect">
                                  <p:stCondLst>
                                    <p:cond delay="0"/>
                                  </p:stCondLst>
                                  <p:childTnLst>
                                    <p:set>
                                      <p:cBhvr>
                                        <p:cTn id="227" dur="1" fill="hold">
                                          <p:stCondLst>
                                            <p:cond delay="0"/>
                                          </p:stCondLst>
                                        </p:cTn>
                                        <p:tgtEl>
                                          <p:spTgt spid="406"/>
                                        </p:tgtEl>
                                        <p:attrNameLst>
                                          <p:attrName>style.visibility</p:attrName>
                                        </p:attrNameLst>
                                      </p:cBhvr>
                                      <p:to>
                                        <p:strVal val="visible"/>
                                      </p:to>
                                    </p:set>
                                    <p:animEffect transition="in" filter="wipe(up)">
                                      <p:cBhvr>
                                        <p:cTn id="228" dur="500"/>
                                        <p:tgtEl>
                                          <p:spTgt spid="406"/>
                                        </p:tgtEl>
                                      </p:cBhvr>
                                    </p:animEffec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grpId="1" nodeType="clickEffect">
                                  <p:stCondLst>
                                    <p:cond delay="0"/>
                                  </p:stCondLst>
                                  <p:childTnLst>
                                    <p:set>
                                      <p:cBhvr>
                                        <p:cTn id="232" dur="1" fill="hold">
                                          <p:stCondLst>
                                            <p:cond delay="0"/>
                                          </p:stCondLst>
                                        </p:cTn>
                                        <p:tgtEl>
                                          <p:spTgt spid="226"/>
                                        </p:tgtEl>
                                        <p:attrNameLst>
                                          <p:attrName>style.visibility</p:attrName>
                                        </p:attrNameLst>
                                      </p:cBhvr>
                                      <p:to>
                                        <p:strVal val="hidden"/>
                                      </p:to>
                                    </p:set>
                                  </p:childTnLst>
                                </p:cTn>
                              </p:par>
                            </p:childTnLst>
                          </p:cTn>
                        </p:par>
                        <p:par>
                          <p:cTn id="233" fill="hold">
                            <p:stCondLst>
                              <p:cond delay="0"/>
                            </p:stCondLst>
                            <p:childTnLst>
                              <p:par>
                                <p:cTn id="234" presetID="10" presetClass="entr" presetSubtype="0" fill="hold" grpId="0" nodeType="afterEffect">
                                  <p:stCondLst>
                                    <p:cond delay="0"/>
                                  </p:stCondLst>
                                  <p:childTnLst>
                                    <p:set>
                                      <p:cBhvr>
                                        <p:cTn id="235" dur="1" fill="hold">
                                          <p:stCondLst>
                                            <p:cond delay="0"/>
                                          </p:stCondLst>
                                        </p:cTn>
                                        <p:tgtEl>
                                          <p:spTgt spid="407"/>
                                        </p:tgtEl>
                                        <p:attrNameLst>
                                          <p:attrName>style.visibility</p:attrName>
                                        </p:attrNameLst>
                                      </p:cBhvr>
                                      <p:to>
                                        <p:strVal val="visible"/>
                                      </p:to>
                                    </p:set>
                                    <p:animEffect transition="in" filter="fade">
                                      <p:cBhvr>
                                        <p:cTn id="236" dur="500"/>
                                        <p:tgtEl>
                                          <p:spTgt spid="407"/>
                                        </p:tgtEl>
                                      </p:cBhvr>
                                    </p:animEffect>
                                  </p:childTnLst>
                                </p:cTn>
                              </p:par>
                            </p:childTnLst>
                          </p:cTn>
                        </p:par>
                        <p:par>
                          <p:cTn id="237" fill="hold">
                            <p:stCondLst>
                              <p:cond delay="500"/>
                            </p:stCondLst>
                            <p:childTnLst>
                              <p:par>
                                <p:cTn id="238" presetID="1" presetClass="exit" presetSubtype="0" fill="hold" grpId="1" nodeType="afterEffect">
                                  <p:stCondLst>
                                    <p:cond delay="0"/>
                                  </p:stCondLst>
                                  <p:childTnLst>
                                    <p:set>
                                      <p:cBhvr>
                                        <p:cTn id="239" dur="1" fill="hold">
                                          <p:stCondLst>
                                            <p:cond delay="0"/>
                                          </p:stCondLst>
                                        </p:cTn>
                                        <p:tgtEl>
                                          <p:spTgt spid="382"/>
                                        </p:tgtEl>
                                        <p:attrNameLst>
                                          <p:attrName>style.visibility</p:attrName>
                                        </p:attrNameLst>
                                      </p:cBhvr>
                                      <p:to>
                                        <p:strVal val="hidden"/>
                                      </p:to>
                                    </p:set>
                                  </p:childTnLst>
                                </p:cTn>
                              </p:par>
                              <p:par>
                                <p:cTn id="240" presetID="1" presetClass="exit" presetSubtype="0" fill="hold" grpId="1" nodeType="withEffect">
                                  <p:stCondLst>
                                    <p:cond delay="0"/>
                                  </p:stCondLst>
                                  <p:childTnLst>
                                    <p:set>
                                      <p:cBhvr>
                                        <p:cTn id="241" dur="1" fill="hold">
                                          <p:stCondLst>
                                            <p:cond delay="0"/>
                                          </p:stCondLst>
                                        </p:cTn>
                                        <p:tgtEl>
                                          <p:spTgt spid="383"/>
                                        </p:tgtEl>
                                        <p:attrNameLst>
                                          <p:attrName>style.visibility</p:attrName>
                                        </p:attrNameLst>
                                      </p:cBhvr>
                                      <p:to>
                                        <p:strVal val="hidden"/>
                                      </p:to>
                                    </p:set>
                                  </p:childTnLst>
                                </p:cTn>
                              </p:par>
                              <p:par>
                                <p:cTn id="242" presetID="1" presetClass="exit" presetSubtype="0" fill="hold" grpId="1" nodeType="withEffect">
                                  <p:stCondLst>
                                    <p:cond delay="0"/>
                                  </p:stCondLst>
                                  <p:childTnLst>
                                    <p:set>
                                      <p:cBhvr>
                                        <p:cTn id="243" dur="1" fill="hold">
                                          <p:stCondLst>
                                            <p:cond delay="0"/>
                                          </p:stCondLst>
                                        </p:cTn>
                                        <p:tgtEl>
                                          <p:spTgt spid="384"/>
                                        </p:tgtEl>
                                        <p:attrNameLst>
                                          <p:attrName>style.visibility</p:attrName>
                                        </p:attrNameLst>
                                      </p:cBhvr>
                                      <p:to>
                                        <p:strVal val="hidden"/>
                                      </p:to>
                                    </p:set>
                                  </p:childTnLst>
                                </p:cTn>
                              </p:par>
                              <p:par>
                                <p:cTn id="244" presetID="1" presetClass="exit" presetSubtype="0" fill="hold" grpId="1" nodeType="withEffect">
                                  <p:stCondLst>
                                    <p:cond delay="0"/>
                                  </p:stCondLst>
                                  <p:childTnLst>
                                    <p:set>
                                      <p:cBhvr>
                                        <p:cTn id="245" dur="1" fill="hold">
                                          <p:stCondLst>
                                            <p:cond delay="0"/>
                                          </p:stCondLst>
                                        </p:cTn>
                                        <p:tgtEl>
                                          <p:spTgt spid="385"/>
                                        </p:tgtEl>
                                        <p:attrNameLst>
                                          <p:attrName>style.visibility</p:attrName>
                                        </p:attrNameLst>
                                      </p:cBhvr>
                                      <p:to>
                                        <p:strVal val="hidden"/>
                                      </p:to>
                                    </p:set>
                                  </p:childTnLst>
                                </p:cTn>
                              </p:par>
                              <p:par>
                                <p:cTn id="246" presetID="1" presetClass="exit" presetSubtype="0" fill="hold" grpId="1" nodeType="withEffect">
                                  <p:stCondLst>
                                    <p:cond delay="0"/>
                                  </p:stCondLst>
                                  <p:childTnLst>
                                    <p:set>
                                      <p:cBhvr>
                                        <p:cTn id="247" dur="1" fill="hold">
                                          <p:stCondLst>
                                            <p:cond delay="0"/>
                                          </p:stCondLst>
                                        </p:cTn>
                                        <p:tgtEl>
                                          <p:spTgt spid="386"/>
                                        </p:tgtEl>
                                        <p:attrNameLst>
                                          <p:attrName>style.visibility</p:attrName>
                                        </p:attrNameLst>
                                      </p:cBhvr>
                                      <p:to>
                                        <p:strVal val="hidden"/>
                                      </p:to>
                                    </p:set>
                                  </p:childTnLst>
                                </p:cTn>
                              </p:par>
                              <p:par>
                                <p:cTn id="248" presetID="1" presetClass="exit" presetSubtype="0" fill="hold" grpId="1" nodeType="withEffect">
                                  <p:stCondLst>
                                    <p:cond delay="0"/>
                                  </p:stCondLst>
                                  <p:childTnLst>
                                    <p:set>
                                      <p:cBhvr>
                                        <p:cTn id="249" dur="1" fill="hold">
                                          <p:stCondLst>
                                            <p:cond delay="0"/>
                                          </p:stCondLst>
                                        </p:cTn>
                                        <p:tgtEl>
                                          <p:spTgt spid="387"/>
                                        </p:tgtEl>
                                        <p:attrNameLst>
                                          <p:attrName>style.visibility</p:attrName>
                                        </p:attrNameLst>
                                      </p:cBhvr>
                                      <p:to>
                                        <p:strVal val="hidden"/>
                                      </p:to>
                                    </p:set>
                                  </p:childTnLst>
                                </p:cTn>
                              </p:par>
                              <p:par>
                                <p:cTn id="250" presetID="1" presetClass="exit" presetSubtype="0" fill="hold" grpId="1" nodeType="withEffect">
                                  <p:stCondLst>
                                    <p:cond delay="0"/>
                                  </p:stCondLst>
                                  <p:childTnLst>
                                    <p:set>
                                      <p:cBhvr>
                                        <p:cTn id="251" dur="1" fill="hold">
                                          <p:stCondLst>
                                            <p:cond delay="0"/>
                                          </p:stCondLst>
                                        </p:cTn>
                                        <p:tgtEl>
                                          <p:spTgt spid="388"/>
                                        </p:tgtEl>
                                        <p:attrNameLst>
                                          <p:attrName>style.visibility</p:attrName>
                                        </p:attrNameLst>
                                      </p:cBhvr>
                                      <p:to>
                                        <p:strVal val="hidden"/>
                                      </p:to>
                                    </p:set>
                                  </p:childTnLst>
                                </p:cTn>
                              </p:par>
                              <p:par>
                                <p:cTn id="252" presetID="1" presetClass="exit" presetSubtype="0" fill="hold" grpId="1" nodeType="withEffect">
                                  <p:stCondLst>
                                    <p:cond delay="0"/>
                                  </p:stCondLst>
                                  <p:childTnLst>
                                    <p:set>
                                      <p:cBhvr>
                                        <p:cTn id="253" dur="1" fill="hold">
                                          <p:stCondLst>
                                            <p:cond delay="0"/>
                                          </p:stCondLst>
                                        </p:cTn>
                                        <p:tgtEl>
                                          <p:spTgt spid="389"/>
                                        </p:tgtEl>
                                        <p:attrNameLst>
                                          <p:attrName>style.visibility</p:attrName>
                                        </p:attrNameLst>
                                      </p:cBhvr>
                                      <p:to>
                                        <p:strVal val="hidden"/>
                                      </p:to>
                                    </p:set>
                                  </p:childTnLst>
                                </p:cTn>
                              </p:par>
                              <p:par>
                                <p:cTn id="254" presetID="1" presetClass="exit" presetSubtype="0" fill="hold" grpId="1" nodeType="withEffect">
                                  <p:stCondLst>
                                    <p:cond delay="0"/>
                                  </p:stCondLst>
                                  <p:childTnLst>
                                    <p:set>
                                      <p:cBhvr>
                                        <p:cTn id="255" dur="1" fill="hold">
                                          <p:stCondLst>
                                            <p:cond delay="0"/>
                                          </p:stCondLst>
                                        </p:cTn>
                                        <p:tgtEl>
                                          <p:spTgt spid="390"/>
                                        </p:tgtEl>
                                        <p:attrNameLst>
                                          <p:attrName>style.visibility</p:attrName>
                                        </p:attrNameLst>
                                      </p:cBhvr>
                                      <p:to>
                                        <p:strVal val="hidden"/>
                                      </p:to>
                                    </p:set>
                                  </p:childTnLst>
                                </p:cTn>
                              </p:par>
                              <p:par>
                                <p:cTn id="256" presetID="1" presetClass="exit" presetSubtype="0" fill="hold" grpId="1" nodeType="withEffect">
                                  <p:stCondLst>
                                    <p:cond delay="0"/>
                                  </p:stCondLst>
                                  <p:childTnLst>
                                    <p:set>
                                      <p:cBhvr>
                                        <p:cTn id="257" dur="1" fill="hold">
                                          <p:stCondLst>
                                            <p:cond delay="0"/>
                                          </p:stCondLst>
                                        </p:cTn>
                                        <p:tgtEl>
                                          <p:spTgt spid="391"/>
                                        </p:tgtEl>
                                        <p:attrNameLst>
                                          <p:attrName>style.visibility</p:attrName>
                                        </p:attrNameLst>
                                      </p:cBhvr>
                                      <p:to>
                                        <p:strVal val="hidden"/>
                                      </p:to>
                                    </p:set>
                                  </p:childTnLst>
                                </p:cTn>
                              </p:par>
                              <p:par>
                                <p:cTn id="258" presetID="1" presetClass="exit" presetSubtype="0" fill="hold" grpId="1" nodeType="withEffect">
                                  <p:stCondLst>
                                    <p:cond delay="0"/>
                                  </p:stCondLst>
                                  <p:childTnLst>
                                    <p:set>
                                      <p:cBhvr>
                                        <p:cTn id="259" dur="1" fill="hold">
                                          <p:stCondLst>
                                            <p:cond delay="0"/>
                                          </p:stCondLst>
                                        </p:cTn>
                                        <p:tgtEl>
                                          <p:spTgt spid="392"/>
                                        </p:tgtEl>
                                        <p:attrNameLst>
                                          <p:attrName>style.visibility</p:attrName>
                                        </p:attrNameLst>
                                      </p:cBhvr>
                                      <p:to>
                                        <p:strVal val="hidden"/>
                                      </p:to>
                                    </p:set>
                                  </p:childTnLst>
                                </p:cTn>
                              </p:par>
                              <p:par>
                                <p:cTn id="260" presetID="1" presetClass="exit" presetSubtype="0" fill="hold" grpId="1" nodeType="withEffect">
                                  <p:stCondLst>
                                    <p:cond delay="0"/>
                                  </p:stCondLst>
                                  <p:childTnLst>
                                    <p:set>
                                      <p:cBhvr>
                                        <p:cTn id="261" dur="1" fill="hold">
                                          <p:stCondLst>
                                            <p:cond delay="0"/>
                                          </p:stCondLst>
                                        </p:cTn>
                                        <p:tgtEl>
                                          <p:spTgt spid="393"/>
                                        </p:tgtEl>
                                        <p:attrNameLst>
                                          <p:attrName>style.visibility</p:attrName>
                                        </p:attrNameLst>
                                      </p:cBhvr>
                                      <p:to>
                                        <p:strVal val="hidden"/>
                                      </p:to>
                                    </p:set>
                                  </p:childTnLst>
                                </p:cTn>
                              </p:par>
                              <p:par>
                                <p:cTn id="262" presetID="1" presetClass="exit" presetSubtype="0" fill="hold" grpId="1" nodeType="withEffect">
                                  <p:stCondLst>
                                    <p:cond delay="0"/>
                                  </p:stCondLst>
                                  <p:childTnLst>
                                    <p:set>
                                      <p:cBhvr>
                                        <p:cTn id="263" dur="1" fill="hold">
                                          <p:stCondLst>
                                            <p:cond delay="0"/>
                                          </p:stCondLst>
                                        </p:cTn>
                                        <p:tgtEl>
                                          <p:spTgt spid="394"/>
                                        </p:tgtEl>
                                        <p:attrNameLst>
                                          <p:attrName>style.visibility</p:attrName>
                                        </p:attrNameLst>
                                      </p:cBhvr>
                                      <p:to>
                                        <p:strVal val="hidden"/>
                                      </p:to>
                                    </p:set>
                                  </p:childTnLst>
                                </p:cTn>
                              </p:par>
                              <p:par>
                                <p:cTn id="264" presetID="1" presetClass="exit" presetSubtype="0" fill="hold" grpId="1" nodeType="withEffect">
                                  <p:stCondLst>
                                    <p:cond delay="0"/>
                                  </p:stCondLst>
                                  <p:childTnLst>
                                    <p:set>
                                      <p:cBhvr>
                                        <p:cTn id="265" dur="1" fill="hold">
                                          <p:stCondLst>
                                            <p:cond delay="0"/>
                                          </p:stCondLst>
                                        </p:cTn>
                                        <p:tgtEl>
                                          <p:spTgt spid="395"/>
                                        </p:tgtEl>
                                        <p:attrNameLst>
                                          <p:attrName>style.visibility</p:attrName>
                                        </p:attrNameLst>
                                      </p:cBhvr>
                                      <p:to>
                                        <p:strVal val="hidden"/>
                                      </p:to>
                                    </p:set>
                                  </p:childTnLst>
                                </p:cTn>
                              </p:par>
                              <p:par>
                                <p:cTn id="266" presetID="1" presetClass="exit" presetSubtype="0" fill="hold" grpId="1" nodeType="withEffect">
                                  <p:stCondLst>
                                    <p:cond delay="0"/>
                                  </p:stCondLst>
                                  <p:childTnLst>
                                    <p:set>
                                      <p:cBhvr>
                                        <p:cTn id="267" dur="1" fill="hold">
                                          <p:stCondLst>
                                            <p:cond delay="0"/>
                                          </p:stCondLst>
                                        </p:cTn>
                                        <p:tgtEl>
                                          <p:spTgt spid="396"/>
                                        </p:tgtEl>
                                        <p:attrNameLst>
                                          <p:attrName>style.visibility</p:attrName>
                                        </p:attrNameLst>
                                      </p:cBhvr>
                                      <p:to>
                                        <p:strVal val="hidden"/>
                                      </p:to>
                                    </p:set>
                                  </p:childTnLst>
                                </p:cTn>
                              </p:par>
                              <p:par>
                                <p:cTn id="268" presetID="1" presetClass="exit" presetSubtype="0" fill="hold" grpId="1" nodeType="withEffect">
                                  <p:stCondLst>
                                    <p:cond delay="0"/>
                                  </p:stCondLst>
                                  <p:childTnLst>
                                    <p:set>
                                      <p:cBhvr>
                                        <p:cTn id="269" dur="1" fill="hold">
                                          <p:stCondLst>
                                            <p:cond delay="0"/>
                                          </p:stCondLst>
                                        </p:cTn>
                                        <p:tgtEl>
                                          <p:spTgt spid="397"/>
                                        </p:tgtEl>
                                        <p:attrNameLst>
                                          <p:attrName>style.visibility</p:attrName>
                                        </p:attrNameLst>
                                      </p:cBhvr>
                                      <p:to>
                                        <p:strVal val="hidden"/>
                                      </p:to>
                                    </p:set>
                                  </p:childTnLst>
                                </p:cTn>
                              </p:par>
                              <p:par>
                                <p:cTn id="270" presetID="1" presetClass="exit" presetSubtype="0" fill="hold" grpId="1" nodeType="withEffect">
                                  <p:stCondLst>
                                    <p:cond delay="0"/>
                                  </p:stCondLst>
                                  <p:childTnLst>
                                    <p:set>
                                      <p:cBhvr>
                                        <p:cTn id="271" dur="1" fill="hold">
                                          <p:stCondLst>
                                            <p:cond delay="0"/>
                                          </p:stCondLst>
                                        </p:cTn>
                                        <p:tgtEl>
                                          <p:spTgt spid="398"/>
                                        </p:tgtEl>
                                        <p:attrNameLst>
                                          <p:attrName>style.visibility</p:attrName>
                                        </p:attrNameLst>
                                      </p:cBhvr>
                                      <p:to>
                                        <p:strVal val="hidden"/>
                                      </p:to>
                                    </p:set>
                                  </p:childTnLst>
                                </p:cTn>
                              </p:par>
                              <p:par>
                                <p:cTn id="272" presetID="1" presetClass="exit" presetSubtype="0" fill="hold" nodeType="withEffect">
                                  <p:stCondLst>
                                    <p:cond delay="0"/>
                                  </p:stCondLst>
                                  <p:childTnLst>
                                    <p:set>
                                      <p:cBhvr>
                                        <p:cTn id="273" dur="1" fill="hold">
                                          <p:stCondLst>
                                            <p:cond delay="0"/>
                                          </p:stCondLst>
                                        </p:cTn>
                                        <p:tgtEl>
                                          <p:spTgt spid="228"/>
                                        </p:tgtEl>
                                        <p:attrNameLst>
                                          <p:attrName>style.visibility</p:attrName>
                                        </p:attrNameLst>
                                      </p:cBhvr>
                                      <p:to>
                                        <p:strVal val="hidden"/>
                                      </p:to>
                                    </p:set>
                                  </p:childTnLst>
                                </p:cTn>
                              </p:par>
                              <p:par>
                                <p:cTn id="274" presetID="1" presetClass="exit" presetSubtype="0" fill="hold" nodeType="withEffect">
                                  <p:stCondLst>
                                    <p:cond delay="0"/>
                                  </p:stCondLst>
                                  <p:childTnLst>
                                    <p:set>
                                      <p:cBhvr>
                                        <p:cTn id="275" dur="1" fill="hold">
                                          <p:stCondLst>
                                            <p:cond delay="0"/>
                                          </p:stCondLst>
                                        </p:cTn>
                                        <p:tgtEl>
                                          <p:spTgt spid="402"/>
                                        </p:tgtEl>
                                        <p:attrNameLst>
                                          <p:attrName>style.visibility</p:attrName>
                                        </p:attrNameLst>
                                      </p:cBhvr>
                                      <p:to>
                                        <p:strVal val="hidden"/>
                                      </p:to>
                                    </p:set>
                                  </p:childTnLst>
                                </p:cTn>
                              </p:par>
                              <p:par>
                                <p:cTn id="276" presetID="1" presetClass="exit" presetSubtype="0" fill="hold" nodeType="withEffect">
                                  <p:stCondLst>
                                    <p:cond delay="0"/>
                                  </p:stCondLst>
                                  <p:childTnLst>
                                    <p:set>
                                      <p:cBhvr>
                                        <p:cTn id="277" dur="1" fill="hold">
                                          <p:stCondLst>
                                            <p:cond delay="0"/>
                                          </p:stCondLst>
                                        </p:cTn>
                                        <p:tgtEl>
                                          <p:spTgt spid="403"/>
                                        </p:tgtEl>
                                        <p:attrNameLst>
                                          <p:attrName>style.visibility</p:attrName>
                                        </p:attrNameLst>
                                      </p:cBhvr>
                                      <p:to>
                                        <p:strVal val="hidden"/>
                                      </p:to>
                                    </p:set>
                                  </p:childTnLst>
                                </p:cTn>
                              </p:par>
                              <p:par>
                                <p:cTn id="278" presetID="1" presetClass="exit" presetSubtype="0" fill="hold" nodeType="withEffect">
                                  <p:stCondLst>
                                    <p:cond delay="0"/>
                                  </p:stCondLst>
                                  <p:childTnLst>
                                    <p:set>
                                      <p:cBhvr>
                                        <p:cTn id="279" dur="1" fill="hold">
                                          <p:stCondLst>
                                            <p:cond delay="0"/>
                                          </p:stCondLst>
                                        </p:cTn>
                                        <p:tgtEl>
                                          <p:spTgt spid="404"/>
                                        </p:tgtEl>
                                        <p:attrNameLst>
                                          <p:attrName>style.visibility</p:attrName>
                                        </p:attrNameLst>
                                      </p:cBhvr>
                                      <p:to>
                                        <p:strVal val="hidden"/>
                                      </p:to>
                                    </p:set>
                                  </p:childTnLst>
                                </p:cTn>
                              </p:par>
                              <p:par>
                                <p:cTn id="280" presetID="1" presetClass="exit" presetSubtype="0" fill="hold" nodeType="withEffect">
                                  <p:stCondLst>
                                    <p:cond delay="0"/>
                                  </p:stCondLst>
                                  <p:childTnLst>
                                    <p:set>
                                      <p:cBhvr>
                                        <p:cTn id="281" dur="1" fill="hold">
                                          <p:stCondLst>
                                            <p:cond delay="0"/>
                                          </p:stCondLst>
                                        </p:cTn>
                                        <p:tgtEl>
                                          <p:spTgt spid="405"/>
                                        </p:tgtEl>
                                        <p:attrNameLst>
                                          <p:attrName>style.visibility</p:attrName>
                                        </p:attrNameLst>
                                      </p:cBhvr>
                                      <p:to>
                                        <p:strVal val="hidden"/>
                                      </p:to>
                                    </p:set>
                                  </p:childTnLst>
                                </p:cTn>
                              </p:par>
                              <p:par>
                                <p:cTn id="282" presetID="1" presetClass="entr" presetSubtype="0" fill="hold" nodeType="withEffect">
                                  <p:stCondLst>
                                    <p:cond delay="0"/>
                                  </p:stCondLst>
                                  <p:childTnLst>
                                    <p:set>
                                      <p:cBhvr>
                                        <p:cTn id="283" dur="1" fill="hold">
                                          <p:stCondLst>
                                            <p:cond delay="0"/>
                                          </p:stCondLst>
                                        </p:cTn>
                                        <p:tgtEl>
                                          <p:spTgt spid="227"/>
                                        </p:tgtEl>
                                        <p:attrNameLst>
                                          <p:attrName>style.visibility</p:attrName>
                                        </p:attrNameLst>
                                      </p:cBhvr>
                                      <p:to>
                                        <p:strVal val="visible"/>
                                      </p:to>
                                    </p:set>
                                  </p:childTnLst>
                                </p:cTn>
                              </p:par>
                              <p:par>
                                <p:cTn id="284" presetID="1" presetClass="entr" presetSubtype="0" fill="hold" grpId="0" nodeType="withEffect">
                                  <p:stCondLst>
                                    <p:cond delay="0"/>
                                  </p:stCondLst>
                                  <p:childTnLst>
                                    <p:set>
                                      <p:cBhvr>
                                        <p:cTn id="285" dur="1" fill="hold">
                                          <p:stCondLst>
                                            <p:cond delay="0"/>
                                          </p:stCondLst>
                                        </p:cTn>
                                        <p:tgtEl>
                                          <p:spTgt spid="421"/>
                                        </p:tgtEl>
                                        <p:attrNameLst>
                                          <p:attrName>style.visibility</p:attrName>
                                        </p:attrNameLst>
                                      </p:cBhvr>
                                      <p:to>
                                        <p:strVal val="visible"/>
                                      </p:to>
                                    </p:set>
                                  </p:childTnLst>
                                </p:cTn>
                              </p:par>
                              <p:par>
                                <p:cTn id="286" presetID="1" presetClass="entr" presetSubtype="0" fill="hold" grpId="0" nodeType="withEffect">
                                  <p:stCondLst>
                                    <p:cond delay="0"/>
                                  </p:stCondLst>
                                  <p:childTnLst>
                                    <p:set>
                                      <p:cBhvr>
                                        <p:cTn id="287" dur="1" fill="hold">
                                          <p:stCondLst>
                                            <p:cond delay="0"/>
                                          </p:stCondLst>
                                        </p:cTn>
                                        <p:tgtEl>
                                          <p:spTgt spid="422"/>
                                        </p:tgtEl>
                                        <p:attrNameLst>
                                          <p:attrName>style.visibility</p:attrName>
                                        </p:attrNameLst>
                                      </p:cBhvr>
                                      <p:to>
                                        <p:strVal val="visible"/>
                                      </p:to>
                                    </p:set>
                                  </p:childTnLst>
                                </p:cTn>
                              </p:par>
                              <p:par>
                                <p:cTn id="288" presetID="1" presetClass="entr" presetSubtype="0" fill="hold" grpId="0" nodeType="withEffect">
                                  <p:stCondLst>
                                    <p:cond delay="0"/>
                                  </p:stCondLst>
                                  <p:childTnLst>
                                    <p:set>
                                      <p:cBhvr>
                                        <p:cTn id="289" dur="1" fill="hold">
                                          <p:stCondLst>
                                            <p:cond delay="0"/>
                                          </p:stCondLst>
                                        </p:cTn>
                                        <p:tgtEl>
                                          <p:spTgt spid="423"/>
                                        </p:tgtEl>
                                        <p:attrNameLst>
                                          <p:attrName>style.visibility</p:attrName>
                                        </p:attrNameLst>
                                      </p:cBhvr>
                                      <p:to>
                                        <p:strVal val="visible"/>
                                      </p:to>
                                    </p:set>
                                  </p:childTnLst>
                                </p:cTn>
                              </p:par>
                              <p:par>
                                <p:cTn id="290" presetID="1" presetClass="entr" presetSubtype="0" fill="hold" grpId="0" nodeType="withEffect">
                                  <p:stCondLst>
                                    <p:cond delay="0"/>
                                  </p:stCondLst>
                                  <p:childTnLst>
                                    <p:set>
                                      <p:cBhvr>
                                        <p:cTn id="291" dur="1" fill="hold">
                                          <p:stCondLst>
                                            <p:cond delay="0"/>
                                          </p:stCondLst>
                                        </p:cTn>
                                        <p:tgtEl>
                                          <p:spTgt spid="424"/>
                                        </p:tgtEl>
                                        <p:attrNameLst>
                                          <p:attrName>style.visibility</p:attrName>
                                        </p:attrNameLst>
                                      </p:cBhvr>
                                      <p:to>
                                        <p:strVal val="visible"/>
                                      </p:to>
                                    </p:set>
                                  </p:childTnLst>
                                </p:cTn>
                              </p:par>
                              <p:par>
                                <p:cTn id="292" presetID="1" presetClass="entr" presetSubtype="0" fill="hold" grpId="0" nodeType="withEffect">
                                  <p:stCondLst>
                                    <p:cond delay="0"/>
                                  </p:stCondLst>
                                  <p:childTnLst>
                                    <p:set>
                                      <p:cBhvr>
                                        <p:cTn id="293" dur="1" fill="hold">
                                          <p:stCondLst>
                                            <p:cond delay="0"/>
                                          </p:stCondLst>
                                        </p:cTn>
                                        <p:tgtEl>
                                          <p:spTgt spid="425"/>
                                        </p:tgtEl>
                                        <p:attrNameLst>
                                          <p:attrName>style.visibility</p:attrName>
                                        </p:attrNameLst>
                                      </p:cBhvr>
                                      <p:to>
                                        <p:strVal val="visible"/>
                                      </p:to>
                                    </p:set>
                                  </p:childTnLst>
                                </p:cTn>
                              </p:par>
                            </p:childTnLst>
                          </p:cTn>
                        </p:par>
                      </p:childTnLst>
                    </p:cTn>
                  </p:par>
                  <p:par>
                    <p:cTn id="294" fill="hold">
                      <p:stCondLst>
                        <p:cond delay="indefinite"/>
                      </p:stCondLst>
                      <p:childTnLst>
                        <p:par>
                          <p:cTn id="295" fill="hold">
                            <p:stCondLst>
                              <p:cond delay="0"/>
                            </p:stCondLst>
                            <p:childTnLst>
                              <p:par>
                                <p:cTn id="296" presetID="22" presetClass="entr" presetSubtype="1" fill="hold" nodeType="clickEffect">
                                  <p:stCondLst>
                                    <p:cond delay="0"/>
                                  </p:stCondLst>
                                  <p:childTnLst>
                                    <p:set>
                                      <p:cBhvr>
                                        <p:cTn id="297" dur="1" fill="hold">
                                          <p:stCondLst>
                                            <p:cond delay="0"/>
                                          </p:stCondLst>
                                        </p:cTn>
                                        <p:tgtEl>
                                          <p:spTgt spid="430"/>
                                        </p:tgtEl>
                                        <p:attrNameLst>
                                          <p:attrName>style.visibility</p:attrName>
                                        </p:attrNameLst>
                                      </p:cBhvr>
                                      <p:to>
                                        <p:strVal val="visible"/>
                                      </p:to>
                                    </p:set>
                                    <p:animEffect transition="in" filter="wipe(up)">
                                      <p:cBhvr>
                                        <p:cTn id="298" dur="500"/>
                                        <p:tgtEl>
                                          <p:spTgt spid="430"/>
                                        </p:tgtEl>
                                      </p:cBhvr>
                                    </p:animEffect>
                                  </p:childTnLst>
                                </p:cTn>
                              </p:par>
                              <p:par>
                                <p:cTn id="299" presetID="22" presetClass="entr" presetSubtype="1" fill="hold" nodeType="withEffect">
                                  <p:stCondLst>
                                    <p:cond delay="0"/>
                                  </p:stCondLst>
                                  <p:childTnLst>
                                    <p:set>
                                      <p:cBhvr>
                                        <p:cTn id="300" dur="1" fill="hold">
                                          <p:stCondLst>
                                            <p:cond delay="0"/>
                                          </p:stCondLst>
                                        </p:cTn>
                                        <p:tgtEl>
                                          <p:spTgt spid="433"/>
                                        </p:tgtEl>
                                        <p:attrNameLst>
                                          <p:attrName>style.visibility</p:attrName>
                                        </p:attrNameLst>
                                      </p:cBhvr>
                                      <p:to>
                                        <p:strVal val="visible"/>
                                      </p:to>
                                    </p:set>
                                    <p:animEffect transition="in" filter="wipe(up)">
                                      <p:cBhvr>
                                        <p:cTn id="301" dur="500"/>
                                        <p:tgtEl>
                                          <p:spTgt spid="433"/>
                                        </p:tgtEl>
                                      </p:cBhvr>
                                    </p:animEffect>
                                  </p:childTnLst>
                                </p:cTn>
                              </p:par>
                              <p:par>
                                <p:cTn id="302" presetID="22" presetClass="entr" presetSubtype="1" fill="hold" nodeType="withEffect">
                                  <p:stCondLst>
                                    <p:cond delay="0"/>
                                  </p:stCondLst>
                                  <p:childTnLst>
                                    <p:set>
                                      <p:cBhvr>
                                        <p:cTn id="303" dur="1" fill="hold">
                                          <p:stCondLst>
                                            <p:cond delay="0"/>
                                          </p:stCondLst>
                                        </p:cTn>
                                        <p:tgtEl>
                                          <p:spTgt spid="434"/>
                                        </p:tgtEl>
                                        <p:attrNameLst>
                                          <p:attrName>style.visibility</p:attrName>
                                        </p:attrNameLst>
                                      </p:cBhvr>
                                      <p:to>
                                        <p:strVal val="visible"/>
                                      </p:to>
                                    </p:set>
                                    <p:animEffect transition="in" filter="wipe(up)">
                                      <p:cBhvr>
                                        <p:cTn id="304" dur="500"/>
                                        <p:tgtEl>
                                          <p:spTgt spid="434"/>
                                        </p:tgtEl>
                                      </p:cBhvr>
                                    </p:animEffect>
                                  </p:childTnLst>
                                </p:cTn>
                              </p:par>
                              <p:par>
                                <p:cTn id="305" presetID="22" presetClass="entr" presetSubtype="1" fill="hold" nodeType="withEffect">
                                  <p:stCondLst>
                                    <p:cond delay="0"/>
                                  </p:stCondLst>
                                  <p:childTnLst>
                                    <p:set>
                                      <p:cBhvr>
                                        <p:cTn id="306" dur="1" fill="hold">
                                          <p:stCondLst>
                                            <p:cond delay="0"/>
                                          </p:stCondLst>
                                        </p:cTn>
                                        <p:tgtEl>
                                          <p:spTgt spid="435"/>
                                        </p:tgtEl>
                                        <p:attrNameLst>
                                          <p:attrName>style.visibility</p:attrName>
                                        </p:attrNameLst>
                                      </p:cBhvr>
                                      <p:to>
                                        <p:strVal val="visible"/>
                                      </p:to>
                                    </p:set>
                                    <p:animEffect transition="in" filter="wipe(up)">
                                      <p:cBhvr>
                                        <p:cTn id="307" dur="500"/>
                                        <p:tgtEl>
                                          <p:spTgt spid="435"/>
                                        </p:tgtEl>
                                      </p:cBhvr>
                                    </p:animEffect>
                                  </p:childTnLst>
                                </p:cTn>
                              </p:par>
                              <p:par>
                                <p:cTn id="308" presetID="22" presetClass="entr" presetSubtype="1" fill="hold" nodeType="withEffect">
                                  <p:stCondLst>
                                    <p:cond delay="0"/>
                                  </p:stCondLst>
                                  <p:childTnLst>
                                    <p:set>
                                      <p:cBhvr>
                                        <p:cTn id="309" dur="1" fill="hold">
                                          <p:stCondLst>
                                            <p:cond delay="0"/>
                                          </p:stCondLst>
                                        </p:cTn>
                                        <p:tgtEl>
                                          <p:spTgt spid="442"/>
                                        </p:tgtEl>
                                        <p:attrNameLst>
                                          <p:attrName>style.visibility</p:attrName>
                                        </p:attrNameLst>
                                      </p:cBhvr>
                                      <p:to>
                                        <p:strVal val="visible"/>
                                      </p:to>
                                    </p:set>
                                    <p:animEffect transition="in" filter="wipe(up)">
                                      <p:cBhvr>
                                        <p:cTn id="310" dur="500"/>
                                        <p:tgtEl>
                                          <p:spTgt spid="442"/>
                                        </p:tgtEl>
                                      </p:cBhvr>
                                    </p:animEffect>
                                  </p:childTnLst>
                                </p:cTn>
                              </p:par>
                              <p:par>
                                <p:cTn id="311" presetID="22" presetClass="entr" presetSubtype="1" fill="hold" nodeType="withEffect">
                                  <p:stCondLst>
                                    <p:cond delay="0"/>
                                  </p:stCondLst>
                                  <p:childTnLst>
                                    <p:set>
                                      <p:cBhvr>
                                        <p:cTn id="312" dur="1" fill="hold">
                                          <p:stCondLst>
                                            <p:cond delay="0"/>
                                          </p:stCondLst>
                                        </p:cTn>
                                        <p:tgtEl>
                                          <p:spTgt spid="443"/>
                                        </p:tgtEl>
                                        <p:attrNameLst>
                                          <p:attrName>style.visibility</p:attrName>
                                        </p:attrNameLst>
                                      </p:cBhvr>
                                      <p:to>
                                        <p:strVal val="visible"/>
                                      </p:to>
                                    </p:set>
                                    <p:animEffect transition="in" filter="wipe(up)">
                                      <p:cBhvr>
                                        <p:cTn id="313" dur="500"/>
                                        <p:tgtEl>
                                          <p:spTgt spid="443"/>
                                        </p:tgtEl>
                                      </p:cBhvr>
                                    </p:animEffect>
                                  </p:childTnLst>
                                </p:cTn>
                              </p:par>
                              <p:par>
                                <p:cTn id="314" presetID="22" presetClass="entr" presetSubtype="1" fill="hold" nodeType="withEffect">
                                  <p:stCondLst>
                                    <p:cond delay="0"/>
                                  </p:stCondLst>
                                  <p:childTnLst>
                                    <p:set>
                                      <p:cBhvr>
                                        <p:cTn id="315" dur="1" fill="hold">
                                          <p:stCondLst>
                                            <p:cond delay="0"/>
                                          </p:stCondLst>
                                        </p:cTn>
                                        <p:tgtEl>
                                          <p:spTgt spid="444"/>
                                        </p:tgtEl>
                                        <p:attrNameLst>
                                          <p:attrName>style.visibility</p:attrName>
                                        </p:attrNameLst>
                                      </p:cBhvr>
                                      <p:to>
                                        <p:strVal val="visible"/>
                                      </p:to>
                                    </p:set>
                                    <p:animEffect transition="in" filter="wipe(up)">
                                      <p:cBhvr>
                                        <p:cTn id="316" dur="500"/>
                                        <p:tgtEl>
                                          <p:spTgt spid="444"/>
                                        </p:tgtEl>
                                      </p:cBhvr>
                                    </p:animEffect>
                                  </p:childTnLst>
                                </p:cTn>
                              </p:par>
                              <p:par>
                                <p:cTn id="317" presetID="22" presetClass="entr" presetSubtype="1" fill="hold" nodeType="withEffect">
                                  <p:stCondLst>
                                    <p:cond delay="0"/>
                                  </p:stCondLst>
                                  <p:childTnLst>
                                    <p:set>
                                      <p:cBhvr>
                                        <p:cTn id="318" dur="1" fill="hold">
                                          <p:stCondLst>
                                            <p:cond delay="0"/>
                                          </p:stCondLst>
                                        </p:cTn>
                                        <p:tgtEl>
                                          <p:spTgt spid="445"/>
                                        </p:tgtEl>
                                        <p:attrNameLst>
                                          <p:attrName>style.visibility</p:attrName>
                                        </p:attrNameLst>
                                      </p:cBhvr>
                                      <p:to>
                                        <p:strVal val="visible"/>
                                      </p:to>
                                    </p:set>
                                    <p:animEffect transition="in" filter="wipe(up)">
                                      <p:cBhvr>
                                        <p:cTn id="319" dur="500"/>
                                        <p:tgtEl>
                                          <p:spTgt spid="445"/>
                                        </p:tgtEl>
                                      </p:cBhvr>
                                    </p:animEffect>
                                  </p:childTnLst>
                                </p:cTn>
                              </p:par>
                              <p:par>
                                <p:cTn id="320" presetID="22" presetClass="entr" presetSubtype="1" fill="hold" nodeType="withEffect">
                                  <p:stCondLst>
                                    <p:cond delay="0"/>
                                  </p:stCondLst>
                                  <p:childTnLst>
                                    <p:set>
                                      <p:cBhvr>
                                        <p:cTn id="321" dur="1" fill="hold">
                                          <p:stCondLst>
                                            <p:cond delay="0"/>
                                          </p:stCondLst>
                                        </p:cTn>
                                        <p:tgtEl>
                                          <p:spTgt spid="446"/>
                                        </p:tgtEl>
                                        <p:attrNameLst>
                                          <p:attrName>style.visibility</p:attrName>
                                        </p:attrNameLst>
                                      </p:cBhvr>
                                      <p:to>
                                        <p:strVal val="visible"/>
                                      </p:to>
                                    </p:set>
                                    <p:animEffect transition="in" filter="wipe(up)">
                                      <p:cBhvr>
                                        <p:cTn id="322" dur="500"/>
                                        <p:tgtEl>
                                          <p:spTgt spid="446"/>
                                        </p:tgtEl>
                                      </p:cBhvr>
                                    </p:animEffect>
                                  </p:childTnLst>
                                </p:cTn>
                              </p:par>
                              <p:par>
                                <p:cTn id="323" presetID="22" presetClass="entr" presetSubtype="1" fill="hold" nodeType="withEffect">
                                  <p:stCondLst>
                                    <p:cond delay="0"/>
                                  </p:stCondLst>
                                  <p:childTnLst>
                                    <p:set>
                                      <p:cBhvr>
                                        <p:cTn id="324" dur="1" fill="hold">
                                          <p:stCondLst>
                                            <p:cond delay="0"/>
                                          </p:stCondLst>
                                        </p:cTn>
                                        <p:tgtEl>
                                          <p:spTgt spid="447"/>
                                        </p:tgtEl>
                                        <p:attrNameLst>
                                          <p:attrName>style.visibility</p:attrName>
                                        </p:attrNameLst>
                                      </p:cBhvr>
                                      <p:to>
                                        <p:strVal val="visible"/>
                                      </p:to>
                                    </p:set>
                                    <p:animEffect transition="in" filter="wipe(up)">
                                      <p:cBhvr>
                                        <p:cTn id="325" dur="500"/>
                                        <p:tgtEl>
                                          <p:spTgt spid="447"/>
                                        </p:tgtEl>
                                      </p:cBhvr>
                                    </p:animEffect>
                                  </p:childTnLst>
                                </p:cTn>
                              </p:par>
                              <p:par>
                                <p:cTn id="326" presetID="22" presetClass="entr" presetSubtype="1" fill="hold" nodeType="withEffect">
                                  <p:stCondLst>
                                    <p:cond delay="0"/>
                                  </p:stCondLst>
                                  <p:childTnLst>
                                    <p:set>
                                      <p:cBhvr>
                                        <p:cTn id="327" dur="1" fill="hold">
                                          <p:stCondLst>
                                            <p:cond delay="0"/>
                                          </p:stCondLst>
                                        </p:cTn>
                                        <p:tgtEl>
                                          <p:spTgt spid="448"/>
                                        </p:tgtEl>
                                        <p:attrNameLst>
                                          <p:attrName>style.visibility</p:attrName>
                                        </p:attrNameLst>
                                      </p:cBhvr>
                                      <p:to>
                                        <p:strVal val="visible"/>
                                      </p:to>
                                    </p:set>
                                    <p:animEffect transition="in" filter="wipe(up)">
                                      <p:cBhvr>
                                        <p:cTn id="328" dur="500"/>
                                        <p:tgtEl>
                                          <p:spTgt spid="448"/>
                                        </p:tgtEl>
                                      </p:cBhvr>
                                    </p:animEffect>
                                  </p:childTnLst>
                                </p:cTn>
                              </p:par>
                              <p:par>
                                <p:cTn id="329" presetID="22" presetClass="entr" presetSubtype="1" fill="hold" nodeType="withEffect">
                                  <p:stCondLst>
                                    <p:cond delay="0"/>
                                  </p:stCondLst>
                                  <p:childTnLst>
                                    <p:set>
                                      <p:cBhvr>
                                        <p:cTn id="330" dur="1" fill="hold">
                                          <p:stCondLst>
                                            <p:cond delay="0"/>
                                          </p:stCondLst>
                                        </p:cTn>
                                        <p:tgtEl>
                                          <p:spTgt spid="449"/>
                                        </p:tgtEl>
                                        <p:attrNameLst>
                                          <p:attrName>style.visibility</p:attrName>
                                        </p:attrNameLst>
                                      </p:cBhvr>
                                      <p:to>
                                        <p:strVal val="visible"/>
                                      </p:to>
                                    </p:set>
                                    <p:animEffect transition="in" filter="wipe(up)">
                                      <p:cBhvr>
                                        <p:cTn id="331" dur="500"/>
                                        <p:tgtEl>
                                          <p:spTgt spid="449"/>
                                        </p:tgtEl>
                                      </p:cBhvr>
                                    </p:animEffect>
                                  </p:childTnLst>
                                </p:cTn>
                              </p:par>
                              <p:par>
                                <p:cTn id="332" presetID="22" presetClass="entr" presetSubtype="1" fill="hold" nodeType="withEffect">
                                  <p:stCondLst>
                                    <p:cond delay="0"/>
                                  </p:stCondLst>
                                  <p:childTnLst>
                                    <p:set>
                                      <p:cBhvr>
                                        <p:cTn id="333" dur="1" fill="hold">
                                          <p:stCondLst>
                                            <p:cond delay="0"/>
                                          </p:stCondLst>
                                        </p:cTn>
                                        <p:tgtEl>
                                          <p:spTgt spid="454"/>
                                        </p:tgtEl>
                                        <p:attrNameLst>
                                          <p:attrName>style.visibility</p:attrName>
                                        </p:attrNameLst>
                                      </p:cBhvr>
                                      <p:to>
                                        <p:strVal val="visible"/>
                                      </p:to>
                                    </p:set>
                                    <p:animEffect transition="in" filter="wipe(up)">
                                      <p:cBhvr>
                                        <p:cTn id="334" dur="500"/>
                                        <p:tgtEl>
                                          <p:spTgt spid="454"/>
                                        </p:tgtEl>
                                      </p:cBhvr>
                                    </p:animEffect>
                                  </p:childTnLst>
                                </p:cTn>
                              </p:par>
                              <p:par>
                                <p:cTn id="335" presetID="22" presetClass="entr" presetSubtype="1" fill="hold" nodeType="withEffect">
                                  <p:stCondLst>
                                    <p:cond delay="0"/>
                                  </p:stCondLst>
                                  <p:childTnLst>
                                    <p:set>
                                      <p:cBhvr>
                                        <p:cTn id="336" dur="1" fill="hold">
                                          <p:stCondLst>
                                            <p:cond delay="0"/>
                                          </p:stCondLst>
                                        </p:cTn>
                                        <p:tgtEl>
                                          <p:spTgt spid="455"/>
                                        </p:tgtEl>
                                        <p:attrNameLst>
                                          <p:attrName>style.visibility</p:attrName>
                                        </p:attrNameLst>
                                      </p:cBhvr>
                                      <p:to>
                                        <p:strVal val="visible"/>
                                      </p:to>
                                    </p:set>
                                    <p:animEffect transition="in" filter="wipe(up)">
                                      <p:cBhvr>
                                        <p:cTn id="337" dur="500"/>
                                        <p:tgtEl>
                                          <p:spTgt spid="455"/>
                                        </p:tgtEl>
                                      </p:cBhvr>
                                    </p:animEffect>
                                  </p:childTnLst>
                                </p:cTn>
                              </p:par>
                              <p:par>
                                <p:cTn id="338" presetID="22" presetClass="entr" presetSubtype="1" fill="hold" nodeType="withEffect">
                                  <p:stCondLst>
                                    <p:cond delay="0"/>
                                  </p:stCondLst>
                                  <p:childTnLst>
                                    <p:set>
                                      <p:cBhvr>
                                        <p:cTn id="339" dur="1" fill="hold">
                                          <p:stCondLst>
                                            <p:cond delay="0"/>
                                          </p:stCondLst>
                                        </p:cTn>
                                        <p:tgtEl>
                                          <p:spTgt spid="456"/>
                                        </p:tgtEl>
                                        <p:attrNameLst>
                                          <p:attrName>style.visibility</p:attrName>
                                        </p:attrNameLst>
                                      </p:cBhvr>
                                      <p:to>
                                        <p:strVal val="visible"/>
                                      </p:to>
                                    </p:set>
                                    <p:animEffect transition="in" filter="wipe(up)">
                                      <p:cBhvr>
                                        <p:cTn id="340" dur="500"/>
                                        <p:tgtEl>
                                          <p:spTgt spid="456"/>
                                        </p:tgtEl>
                                      </p:cBhvr>
                                    </p:animEffect>
                                  </p:childTnLst>
                                </p:cTn>
                              </p:par>
                              <p:par>
                                <p:cTn id="341" presetID="22" presetClass="entr" presetSubtype="1" fill="hold" nodeType="withEffect">
                                  <p:stCondLst>
                                    <p:cond delay="0"/>
                                  </p:stCondLst>
                                  <p:childTnLst>
                                    <p:set>
                                      <p:cBhvr>
                                        <p:cTn id="342" dur="1" fill="hold">
                                          <p:stCondLst>
                                            <p:cond delay="0"/>
                                          </p:stCondLst>
                                        </p:cTn>
                                        <p:tgtEl>
                                          <p:spTgt spid="457"/>
                                        </p:tgtEl>
                                        <p:attrNameLst>
                                          <p:attrName>style.visibility</p:attrName>
                                        </p:attrNameLst>
                                      </p:cBhvr>
                                      <p:to>
                                        <p:strVal val="visible"/>
                                      </p:to>
                                    </p:set>
                                    <p:animEffect transition="in" filter="wipe(up)">
                                      <p:cBhvr>
                                        <p:cTn id="343" dur="500"/>
                                        <p:tgtEl>
                                          <p:spTgt spid="457"/>
                                        </p:tgtEl>
                                      </p:cBhvr>
                                    </p:animEffect>
                                  </p:childTnLst>
                                </p:cTn>
                              </p:par>
                            </p:childTnLst>
                          </p:cTn>
                        </p:par>
                        <p:par>
                          <p:cTn id="344" fill="hold">
                            <p:stCondLst>
                              <p:cond delay="500"/>
                            </p:stCondLst>
                            <p:childTnLst>
                              <p:par>
                                <p:cTn id="345" presetID="22" presetClass="entr" presetSubtype="1" fill="hold" nodeType="afterEffect">
                                  <p:stCondLst>
                                    <p:cond delay="0"/>
                                  </p:stCondLst>
                                  <p:childTnLst>
                                    <p:set>
                                      <p:cBhvr>
                                        <p:cTn id="346" dur="1" fill="hold">
                                          <p:stCondLst>
                                            <p:cond delay="0"/>
                                          </p:stCondLst>
                                        </p:cTn>
                                        <p:tgtEl>
                                          <p:spTgt spid="458"/>
                                        </p:tgtEl>
                                        <p:attrNameLst>
                                          <p:attrName>style.visibility</p:attrName>
                                        </p:attrNameLst>
                                      </p:cBhvr>
                                      <p:to>
                                        <p:strVal val="visible"/>
                                      </p:to>
                                    </p:set>
                                    <p:animEffect transition="in" filter="wipe(up)">
                                      <p:cBhvr>
                                        <p:cTn id="347" dur="5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110" grpId="0"/>
      <p:bldP spid="110" grpId="1"/>
      <p:bldP spid="226" grpId="0"/>
      <p:bldP spid="226" grpId="1"/>
      <p:bldP spid="365" grpId="0"/>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2" grpId="1" animBg="1"/>
      <p:bldP spid="383" grpId="0" animBg="1"/>
      <p:bldP spid="383" grpId="1" animBg="1"/>
      <p:bldP spid="384" grpId="0" animBg="1"/>
      <p:bldP spid="384" grpId="1" animBg="1"/>
      <p:bldP spid="385" grpId="0" animBg="1"/>
      <p:bldP spid="385" grpId="1" animBg="1"/>
      <p:bldP spid="386" grpId="0" animBg="1"/>
      <p:bldP spid="386" grpId="1" animBg="1"/>
      <p:bldP spid="387" grpId="0" animBg="1"/>
      <p:bldP spid="387" grpId="1" animBg="1"/>
      <p:bldP spid="388" grpId="0" animBg="1"/>
      <p:bldP spid="388" grpId="1" animBg="1"/>
      <p:bldP spid="389" grpId="0" animBg="1"/>
      <p:bldP spid="389" grpId="1" animBg="1"/>
      <p:bldP spid="390" grpId="0" animBg="1"/>
      <p:bldP spid="390" grpId="1" animBg="1"/>
      <p:bldP spid="391" grpId="0" animBg="1"/>
      <p:bldP spid="391" grpId="1" animBg="1"/>
      <p:bldP spid="392" grpId="0" animBg="1"/>
      <p:bldP spid="392" grpId="1" animBg="1"/>
      <p:bldP spid="393" grpId="0" animBg="1"/>
      <p:bldP spid="393" grpId="1" animBg="1"/>
      <p:bldP spid="394" grpId="0" animBg="1"/>
      <p:bldP spid="394" grpId="1" animBg="1"/>
      <p:bldP spid="395" grpId="0" animBg="1"/>
      <p:bldP spid="395" grpId="1" animBg="1"/>
      <p:bldP spid="396" grpId="0" animBg="1"/>
      <p:bldP spid="396" grpId="1" animBg="1"/>
      <p:bldP spid="397" grpId="0" animBg="1"/>
      <p:bldP spid="397" grpId="1" animBg="1"/>
      <p:bldP spid="398" grpId="0"/>
      <p:bldP spid="398" grpId="1"/>
      <p:bldP spid="407" grpId="0"/>
      <p:bldP spid="421" grpId="0" animBg="1"/>
      <p:bldP spid="422" grpId="0" animBg="1"/>
      <p:bldP spid="423" grpId="0" animBg="1"/>
      <p:bldP spid="424" grpId="0" animBg="1"/>
      <p:bldP spid="4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内容占位符 2"/>
          <p:cNvSpPr>
            <a:spLocks noGrp="1"/>
          </p:cNvSpPr>
          <p:nvPr>
            <p:ph idx="1"/>
          </p:nvPr>
        </p:nvSpPr>
        <p:spPr>
          <a:xfrm>
            <a:off x="628649" y="1847851"/>
            <a:ext cx="7886701" cy="4351338"/>
          </a:xfrm>
        </p:spPr>
        <p:txBody>
          <a:bodyPr>
            <a:normAutofit/>
          </a:bodyPr>
          <a:lstStyle/>
          <a:p>
            <a:r>
              <a:rPr lang="en-US" altLang="zh-CN" sz="2400" dirty="0"/>
              <a:t>Issues on FPGAs:</a:t>
            </a:r>
          </a:p>
          <a:p>
            <a:endParaRPr lang="en-US" altLang="zh-CN" sz="2400" dirty="0"/>
          </a:p>
          <a:p>
            <a:endParaRPr lang="en-US" altLang="zh-CN" sz="2400" dirty="0"/>
          </a:p>
          <a:p>
            <a:endParaRPr lang="en-US" altLang="zh-CN" sz="2400" dirty="0"/>
          </a:p>
          <a:p>
            <a:r>
              <a:rPr lang="en-US" altLang="zh-CN" sz="2400" dirty="0"/>
              <a:t>Potential on FPGAs:</a:t>
            </a:r>
            <a:endParaRPr lang="zh-CN" altLang="en-US" sz="2400" dirty="0"/>
          </a:p>
        </p:txBody>
      </p:sp>
      <p:sp>
        <p:nvSpPr>
          <p:cNvPr id="2" name="标题 1"/>
          <p:cNvSpPr>
            <a:spLocks noGrp="1"/>
          </p:cNvSpPr>
          <p:nvPr>
            <p:ph type="title"/>
          </p:nvPr>
        </p:nvSpPr>
        <p:spPr>
          <a:xfrm>
            <a:off x="628650" y="365126"/>
            <a:ext cx="7886700" cy="1325563"/>
          </a:xfrm>
        </p:spPr>
        <p:txBody>
          <a:bodyPr/>
          <a:lstStyle/>
          <a:p>
            <a:r>
              <a:rPr lang="en-US" altLang="zh-CN" sz="3200" dirty="0">
                <a:ea typeface="等线 Light"/>
              </a:rPr>
              <a:t>OpenCL Pattern:</a:t>
            </a:r>
            <a:r>
              <a:rPr lang="en-US" altLang="zh-CN" dirty="0">
                <a:ea typeface="等线 Light"/>
              </a:rPr>
              <a:t> Multi-Pass Scheme</a:t>
            </a:r>
            <a:endParaRPr lang="zh-CN" altLang="en-US" dirty="0">
              <a:ea typeface="等线 Light"/>
            </a:endParaRPr>
          </a:p>
        </p:txBody>
      </p:sp>
      <p:sp>
        <p:nvSpPr>
          <p:cNvPr id="60" name="矩形 59"/>
          <p:cNvSpPr>
            <a:spLocks noChangeAspect="1"/>
          </p:cNvSpPr>
          <p:nvPr/>
        </p:nvSpPr>
        <p:spPr>
          <a:xfrm>
            <a:off x="6705005" y="4352926"/>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6</a:t>
            </a:r>
            <a:endParaRPr lang="zh-CN" altLang="en-US" dirty="0"/>
          </a:p>
        </p:txBody>
      </p:sp>
      <p:sp>
        <p:nvSpPr>
          <p:cNvPr id="61" name="矩形 60"/>
          <p:cNvSpPr>
            <a:spLocks noChangeAspect="1"/>
          </p:cNvSpPr>
          <p:nvPr/>
        </p:nvSpPr>
        <p:spPr>
          <a:xfrm>
            <a:off x="7163349" y="4353542"/>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0</a:t>
            </a:r>
            <a:endParaRPr lang="zh-CN" altLang="en-US" dirty="0"/>
          </a:p>
        </p:txBody>
      </p:sp>
      <p:sp>
        <p:nvSpPr>
          <p:cNvPr id="62" name="矩形 61"/>
          <p:cNvSpPr>
            <a:spLocks noChangeAspect="1"/>
          </p:cNvSpPr>
          <p:nvPr/>
        </p:nvSpPr>
        <p:spPr>
          <a:xfrm>
            <a:off x="7621693" y="4352926"/>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2</a:t>
            </a:r>
            <a:endParaRPr lang="zh-CN" altLang="en-US" dirty="0"/>
          </a:p>
        </p:txBody>
      </p:sp>
      <p:sp>
        <p:nvSpPr>
          <p:cNvPr id="63" name="矩形 62"/>
          <p:cNvSpPr>
            <a:spLocks noChangeAspect="1"/>
          </p:cNvSpPr>
          <p:nvPr/>
        </p:nvSpPr>
        <p:spPr>
          <a:xfrm>
            <a:off x="8080037" y="4353542"/>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3</a:t>
            </a:r>
            <a:endParaRPr lang="zh-CN" altLang="en-US" dirty="0"/>
          </a:p>
        </p:txBody>
      </p:sp>
      <p:sp>
        <p:nvSpPr>
          <p:cNvPr id="64" name="矩形 63"/>
          <p:cNvSpPr>
            <a:spLocks noChangeAspect="1"/>
          </p:cNvSpPr>
          <p:nvPr/>
        </p:nvSpPr>
        <p:spPr>
          <a:xfrm>
            <a:off x="4871629" y="4348692"/>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1</a:t>
            </a:r>
            <a:endParaRPr lang="zh-CN" altLang="en-US" dirty="0"/>
          </a:p>
        </p:txBody>
      </p:sp>
      <p:sp>
        <p:nvSpPr>
          <p:cNvPr id="65" name="矩形 64"/>
          <p:cNvSpPr>
            <a:spLocks noChangeAspect="1"/>
          </p:cNvSpPr>
          <p:nvPr/>
        </p:nvSpPr>
        <p:spPr>
          <a:xfrm>
            <a:off x="5329973" y="4349308"/>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4</a:t>
            </a:r>
            <a:endParaRPr lang="zh-CN" altLang="en-US" dirty="0"/>
          </a:p>
        </p:txBody>
      </p:sp>
      <p:sp>
        <p:nvSpPr>
          <p:cNvPr id="66" name="矩形 65"/>
          <p:cNvSpPr>
            <a:spLocks noChangeAspect="1"/>
          </p:cNvSpPr>
          <p:nvPr/>
        </p:nvSpPr>
        <p:spPr>
          <a:xfrm>
            <a:off x="5788317" y="4348692"/>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3</a:t>
            </a:r>
            <a:endParaRPr lang="zh-CN" altLang="en-US" dirty="0"/>
          </a:p>
        </p:txBody>
      </p:sp>
      <p:sp>
        <p:nvSpPr>
          <p:cNvPr id="67" name="矩形 66"/>
          <p:cNvSpPr>
            <a:spLocks noChangeAspect="1"/>
          </p:cNvSpPr>
          <p:nvPr/>
        </p:nvSpPr>
        <p:spPr>
          <a:xfrm>
            <a:off x="6246661" y="4349308"/>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5</a:t>
            </a:r>
            <a:endParaRPr lang="zh-CN" altLang="en-US" dirty="0"/>
          </a:p>
        </p:txBody>
      </p:sp>
      <p:sp>
        <p:nvSpPr>
          <p:cNvPr id="68" name="矩形 67"/>
          <p:cNvSpPr>
            <a:spLocks noChangeAspect="1"/>
          </p:cNvSpPr>
          <p:nvPr/>
        </p:nvSpPr>
        <p:spPr>
          <a:xfrm>
            <a:off x="3038253" y="4352926"/>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2</a:t>
            </a:r>
            <a:endParaRPr lang="zh-CN" altLang="en-US" dirty="0"/>
          </a:p>
        </p:txBody>
      </p:sp>
      <p:sp>
        <p:nvSpPr>
          <p:cNvPr id="69" name="矩形 68"/>
          <p:cNvSpPr>
            <a:spLocks noChangeAspect="1"/>
          </p:cNvSpPr>
          <p:nvPr/>
        </p:nvSpPr>
        <p:spPr>
          <a:xfrm>
            <a:off x="3496597" y="4353542"/>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8</a:t>
            </a:r>
            <a:endParaRPr lang="zh-CN" altLang="en-US" dirty="0"/>
          </a:p>
        </p:txBody>
      </p:sp>
      <p:sp>
        <p:nvSpPr>
          <p:cNvPr id="70" name="矩形 69"/>
          <p:cNvSpPr>
            <a:spLocks noChangeAspect="1"/>
          </p:cNvSpPr>
          <p:nvPr/>
        </p:nvSpPr>
        <p:spPr>
          <a:xfrm>
            <a:off x="3954941" y="4352926"/>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9</a:t>
            </a:r>
            <a:endParaRPr lang="zh-CN" altLang="en-US" dirty="0"/>
          </a:p>
        </p:txBody>
      </p:sp>
      <p:sp>
        <p:nvSpPr>
          <p:cNvPr id="71" name="矩形 70"/>
          <p:cNvSpPr>
            <a:spLocks noChangeAspect="1"/>
          </p:cNvSpPr>
          <p:nvPr/>
        </p:nvSpPr>
        <p:spPr>
          <a:xfrm>
            <a:off x="4413285" y="4353542"/>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0</a:t>
            </a:r>
            <a:endParaRPr lang="zh-CN" altLang="en-US" dirty="0"/>
          </a:p>
        </p:txBody>
      </p:sp>
      <p:sp>
        <p:nvSpPr>
          <p:cNvPr id="72" name="矩形 71"/>
          <p:cNvSpPr>
            <a:spLocks noChangeAspect="1"/>
          </p:cNvSpPr>
          <p:nvPr/>
        </p:nvSpPr>
        <p:spPr>
          <a:xfrm>
            <a:off x="1209545" y="4352926"/>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1</a:t>
            </a:r>
            <a:endParaRPr lang="zh-CN" altLang="en-US" dirty="0"/>
          </a:p>
        </p:txBody>
      </p:sp>
      <p:sp>
        <p:nvSpPr>
          <p:cNvPr id="73" name="矩形 72"/>
          <p:cNvSpPr>
            <a:spLocks noChangeAspect="1"/>
          </p:cNvSpPr>
          <p:nvPr/>
        </p:nvSpPr>
        <p:spPr>
          <a:xfrm>
            <a:off x="1667889" y="4353542"/>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6</a:t>
            </a:r>
            <a:endParaRPr lang="zh-CN" altLang="en-US" dirty="0"/>
          </a:p>
        </p:txBody>
      </p:sp>
      <p:sp>
        <p:nvSpPr>
          <p:cNvPr id="74" name="矩形 73"/>
          <p:cNvSpPr>
            <a:spLocks noChangeAspect="1"/>
          </p:cNvSpPr>
          <p:nvPr/>
        </p:nvSpPr>
        <p:spPr>
          <a:xfrm>
            <a:off x="2126233" y="4352926"/>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4</a:t>
            </a:r>
            <a:endParaRPr lang="zh-CN" altLang="en-US" dirty="0"/>
          </a:p>
        </p:txBody>
      </p:sp>
      <p:sp>
        <p:nvSpPr>
          <p:cNvPr id="75" name="矩形 74"/>
          <p:cNvSpPr>
            <a:spLocks noChangeAspect="1"/>
          </p:cNvSpPr>
          <p:nvPr/>
        </p:nvSpPr>
        <p:spPr>
          <a:xfrm>
            <a:off x="2584577" y="4353542"/>
            <a:ext cx="458344" cy="45834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7</a:t>
            </a:r>
            <a:endParaRPr lang="zh-CN" altLang="en-US" dirty="0"/>
          </a:p>
        </p:txBody>
      </p:sp>
      <p:sp>
        <p:nvSpPr>
          <p:cNvPr id="128" name="矩形 127"/>
          <p:cNvSpPr>
            <a:spLocks noChangeAspect="1"/>
          </p:cNvSpPr>
          <p:nvPr/>
        </p:nvSpPr>
        <p:spPr>
          <a:xfrm>
            <a:off x="6705005" y="5424184"/>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50</a:t>
            </a:r>
            <a:endParaRPr lang="zh-CN" altLang="en-US" dirty="0"/>
          </a:p>
        </p:txBody>
      </p:sp>
      <p:sp>
        <p:nvSpPr>
          <p:cNvPr id="129" name="矩形 128"/>
          <p:cNvSpPr>
            <a:spLocks noChangeAspect="1"/>
          </p:cNvSpPr>
          <p:nvPr/>
        </p:nvSpPr>
        <p:spPr>
          <a:xfrm>
            <a:off x="7163349" y="5424800"/>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56</a:t>
            </a:r>
            <a:endParaRPr lang="zh-CN" altLang="en-US" dirty="0"/>
          </a:p>
        </p:txBody>
      </p:sp>
      <p:sp>
        <p:nvSpPr>
          <p:cNvPr id="130" name="矩形 129"/>
          <p:cNvSpPr>
            <a:spLocks noChangeAspect="1"/>
          </p:cNvSpPr>
          <p:nvPr/>
        </p:nvSpPr>
        <p:spPr>
          <a:xfrm>
            <a:off x="7621693" y="5424184"/>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56</a:t>
            </a:r>
            <a:endParaRPr lang="zh-CN" altLang="en-US" dirty="0"/>
          </a:p>
        </p:txBody>
      </p:sp>
      <p:sp>
        <p:nvSpPr>
          <p:cNvPr id="131" name="矩形 130"/>
          <p:cNvSpPr>
            <a:spLocks noChangeAspect="1"/>
          </p:cNvSpPr>
          <p:nvPr/>
        </p:nvSpPr>
        <p:spPr>
          <a:xfrm>
            <a:off x="8080037" y="5424800"/>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58</a:t>
            </a:r>
            <a:endParaRPr lang="zh-CN" altLang="en-US" dirty="0"/>
          </a:p>
        </p:txBody>
      </p:sp>
      <p:sp>
        <p:nvSpPr>
          <p:cNvPr id="132" name="矩形 131"/>
          <p:cNvSpPr>
            <a:spLocks noChangeAspect="1"/>
          </p:cNvSpPr>
          <p:nvPr/>
        </p:nvSpPr>
        <p:spPr>
          <a:xfrm>
            <a:off x="4871629" y="5419950"/>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37</a:t>
            </a:r>
            <a:endParaRPr lang="zh-CN" altLang="en-US" dirty="0"/>
          </a:p>
        </p:txBody>
      </p:sp>
      <p:sp>
        <p:nvSpPr>
          <p:cNvPr id="133" name="矩形 132"/>
          <p:cNvSpPr>
            <a:spLocks noChangeAspect="1"/>
          </p:cNvSpPr>
          <p:nvPr/>
        </p:nvSpPr>
        <p:spPr>
          <a:xfrm>
            <a:off x="5329973" y="5420566"/>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38</a:t>
            </a:r>
            <a:endParaRPr lang="zh-CN" altLang="en-US" dirty="0"/>
          </a:p>
        </p:txBody>
      </p:sp>
      <p:sp>
        <p:nvSpPr>
          <p:cNvPr id="134" name="矩形 133"/>
          <p:cNvSpPr>
            <a:spLocks noChangeAspect="1"/>
          </p:cNvSpPr>
          <p:nvPr/>
        </p:nvSpPr>
        <p:spPr>
          <a:xfrm>
            <a:off x="5788317" y="5419950"/>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42</a:t>
            </a:r>
            <a:endParaRPr lang="zh-CN" altLang="en-US" dirty="0"/>
          </a:p>
        </p:txBody>
      </p:sp>
      <p:sp>
        <p:nvSpPr>
          <p:cNvPr id="135" name="矩形 134"/>
          <p:cNvSpPr>
            <a:spLocks noChangeAspect="1"/>
          </p:cNvSpPr>
          <p:nvPr/>
        </p:nvSpPr>
        <p:spPr>
          <a:xfrm>
            <a:off x="6246661" y="5420566"/>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45</a:t>
            </a:r>
            <a:endParaRPr lang="zh-CN" altLang="en-US" dirty="0"/>
          </a:p>
        </p:txBody>
      </p:sp>
      <p:sp>
        <p:nvSpPr>
          <p:cNvPr id="136" name="矩形 135"/>
          <p:cNvSpPr>
            <a:spLocks noChangeAspect="1"/>
          </p:cNvSpPr>
          <p:nvPr/>
        </p:nvSpPr>
        <p:spPr>
          <a:xfrm>
            <a:off x="3038253" y="5424184"/>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18</a:t>
            </a:r>
            <a:endParaRPr lang="zh-CN" altLang="en-US" dirty="0"/>
          </a:p>
        </p:txBody>
      </p:sp>
      <p:sp>
        <p:nvSpPr>
          <p:cNvPr id="137" name="矩形 136"/>
          <p:cNvSpPr>
            <a:spLocks noChangeAspect="1"/>
          </p:cNvSpPr>
          <p:nvPr/>
        </p:nvSpPr>
        <p:spPr>
          <a:xfrm>
            <a:off x="3496597" y="5424800"/>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20</a:t>
            </a:r>
            <a:endParaRPr lang="zh-CN" altLang="en-US" dirty="0"/>
          </a:p>
        </p:txBody>
      </p:sp>
      <p:sp>
        <p:nvSpPr>
          <p:cNvPr id="138" name="矩形 137"/>
          <p:cNvSpPr>
            <a:spLocks noChangeAspect="1"/>
          </p:cNvSpPr>
          <p:nvPr/>
        </p:nvSpPr>
        <p:spPr>
          <a:xfrm>
            <a:off x="3954941" y="5424184"/>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28</a:t>
            </a:r>
            <a:endParaRPr lang="zh-CN" altLang="en-US" dirty="0"/>
          </a:p>
        </p:txBody>
      </p:sp>
      <p:sp>
        <p:nvSpPr>
          <p:cNvPr id="139" name="矩形 138"/>
          <p:cNvSpPr>
            <a:spLocks noChangeAspect="1"/>
          </p:cNvSpPr>
          <p:nvPr/>
        </p:nvSpPr>
        <p:spPr>
          <a:xfrm>
            <a:off x="4413285" y="5424800"/>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37</a:t>
            </a:r>
            <a:endParaRPr lang="zh-CN" altLang="en-US" dirty="0"/>
          </a:p>
        </p:txBody>
      </p:sp>
      <p:sp>
        <p:nvSpPr>
          <p:cNvPr id="140" name="矩形 139"/>
          <p:cNvSpPr>
            <a:spLocks noChangeAspect="1"/>
          </p:cNvSpPr>
          <p:nvPr/>
        </p:nvSpPr>
        <p:spPr>
          <a:xfrm>
            <a:off x="1209545" y="5424184"/>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0</a:t>
            </a:r>
            <a:endParaRPr lang="zh-CN" altLang="en-US" dirty="0"/>
          </a:p>
        </p:txBody>
      </p:sp>
      <p:sp>
        <p:nvSpPr>
          <p:cNvPr id="141" name="矩形 140"/>
          <p:cNvSpPr>
            <a:spLocks noChangeAspect="1"/>
          </p:cNvSpPr>
          <p:nvPr/>
        </p:nvSpPr>
        <p:spPr>
          <a:xfrm>
            <a:off x="1667889" y="5424800"/>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1</a:t>
            </a:r>
            <a:endParaRPr lang="zh-CN" altLang="en-US" dirty="0"/>
          </a:p>
        </p:txBody>
      </p:sp>
      <p:sp>
        <p:nvSpPr>
          <p:cNvPr id="142" name="矩形 141"/>
          <p:cNvSpPr>
            <a:spLocks noChangeAspect="1"/>
          </p:cNvSpPr>
          <p:nvPr/>
        </p:nvSpPr>
        <p:spPr>
          <a:xfrm>
            <a:off x="2126233" y="5424184"/>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t>7</a:t>
            </a:r>
            <a:endParaRPr lang="zh-CN" altLang="en-US" dirty="0"/>
          </a:p>
        </p:txBody>
      </p:sp>
      <p:sp>
        <p:nvSpPr>
          <p:cNvPr id="143" name="矩形 142"/>
          <p:cNvSpPr>
            <a:spLocks noChangeAspect="1"/>
          </p:cNvSpPr>
          <p:nvPr/>
        </p:nvSpPr>
        <p:spPr>
          <a:xfrm>
            <a:off x="2584577" y="5424800"/>
            <a:ext cx="458344" cy="4583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1600" dirty="0"/>
              <a:t>11</a:t>
            </a:r>
            <a:endParaRPr lang="zh-CN" altLang="en-US" sz="1600" dirty="0"/>
          </a:p>
        </p:txBody>
      </p:sp>
      <p:sp>
        <p:nvSpPr>
          <p:cNvPr id="144" name="Content Placeholder 2"/>
          <p:cNvSpPr txBox="1">
            <a:spLocks/>
          </p:cNvSpPr>
          <p:nvPr/>
        </p:nvSpPr>
        <p:spPr>
          <a:xfrm>
            <a:off x="239049" y="5477985"/>
            <a:ext cx="961503"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out</a:t>
            </a:r>
          </a:p>
        </p:txBody>
      </p:sp>
      <p:sp>
        <p:nvSpPr>
          <p:cNvPr id="365" name="Content Placeholder 2"/>
          <p:cNvSpPr txBox="1">
            <a:spLocks/>
          </p:cNvSpPr>
          <p:nvPr/>
        </p:nvSpPr>
        <p:spPr>
          <a:xfrm>
            <a:off x="239049" y="4406727"/>
            <a:ext cx="961503"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in</a:t>
            </a:r>
          </a:p>
        </p:txBody>
      </p:sp>
      <p:cxnSp>
        <p:nvCxnSpPr>
          <p:cNvPr id="6" name="直接箭头连接符 5"/>
          <p:cNvCxnSpPr>
            <a:stCxn id="72" idx="2"/>
            <a:endCxn id="141" idx="0"/>
          </p:cNvCxnSpPr>
          <p:nvPr/>
        </p:nvCxnSpPr>
        <p:spPr>
          <a:xfrm>
            <a:off x="1438717" y="4811270"/>
            <a:ext cx="458344" cy="613530"/>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1543050" y="5653972"/>
            <a:ext cx="319880" cy="0"/>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2" name="直接箭头连接符 161"/>
          <p:cNvCxnSpPr/>
          <p:nvPr/>
        </p:nvCxnSpPr>
        <p:spPr>
          <a:xfrm>
            <a:off x="1898617" y="4811886"/>
            <a:ext cx="458344" cy="613530"/>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4" name="直接箭头连接符 163"/>
          <p:cNvCxnSpPr/>
          <p:nvPr/>
        </p:nvCxnSpPr>
        <p:spPr>
          <a:xfrm>
            <a:off x="2002950" y="5654588"/>
            <a:ext cx="319880" cy="0"/>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5" name="直接箭头连接符 164"/>
          <p:cNvCxnSpPr/>
          <p:nvPr/>
        </p:nvCxnSpPr>
        <p:spPr>
          <a:xfrm>
            <a:off x="2353849" y="4811886"/>
            <a:ext cx="458344" cy="613530"/>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7" name="直接箭头连接符 166"/>
          <p:cNvCxnSpPr/>
          <p:nvPr/>
        </p:nvCxnSpPr>
        <p:spPr>
          <a:xfrm>
            <a:off x="2458182" y="5654588"/>
            <a:ext cx="319880" cy="0"/>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8" name="直接箭头连接符 167"/>
          <p:cNvCxnSpPr/>
          <p:nvPr/>
        </p:nvCxnSpPr>
        <p:spPr>
          <a:xfrm>
            <a:off x="2804255" y="4812771"/>
            <a:ext cx="458344" cy="613530"/>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9" name="直接箭头连接符 168"/>
          <p:cNvCxnSpPr/>
          <p:nvPr/>
        </p:nvCxnSpPr>
        <p:spPr>
          <a:xfrm>
            <a:off x="2908588" y="5655473"/>
            <a:ext cx="319880" cy="0"/>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0" name="直接箭头连接符 169"/>
          <p:cNvCxnSpPr/>
          <p:nvPr/>
        </p:nvCxnSpPr>
        <p:spPr>
          <a:xfrm>
            <a:off x="3290456" y="4812771"/>
            <a:ext cx="458344" cy="613530"/>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1" name="直接箭头连接符 170"/>
          <p:cNvCxnSpPr/>
          <p:nvPr/>
        </p:nvCxnSpPr>
        <p:spPr>
          <a:xfrm>
            <a:off x="3394789" y="5655473"/>
            <a:ext cx="319880" cy="0"/>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8" name="直接箭头连接符 177"/>
          <p:cNvCxnSpPr/>
          <p:nvPr/>
        </p:nvCxnSpPr>
        <p:spPr>
          <a:xfrm>
            <a:off x="3736869" y="4812771"/>
            <a:ext cx="458344" cy="613530"/>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9" name="直接箭头连接符 178"/>
          <p:cNvCxnSpPr/>
          <p:nvPr/>
        </p:nvCxnSpPr>
        <p:spPr>
          <a:xfrm>
            <a:off x="3841202" y="5655473"/>
            <a:ext cx="319880" cy="0"/>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6" name="直接箭头连接符 185"/>
          <p:cNvCxnSpPr/>
          <p:nvPr/>
        </p:nvCxnSpPr>
        <p:spPr>
          <a:xfrm>
            <a:off x="4184113" y="4813387"/>
            <a:ext cx="458344" cy="613530"/>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7" name="直接箭头连接符 186"/>
          <p:cNvCxnSpPr/>
          <p:nvPr/>
        </p:nvCxnSpPr>
        <p:spPr>
          <a:xfrm>
            <a:off x="4288446" y="5656089"/>
            <a:ext cx="319880" cy="0"/>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8" name="直接箭头连接符 187"/>
          <p:cNvCxnSpPr/>
          <p:nvPr/>
        </p:nvCxnSpPr>
        <p:spPr>
          <a:xfrm>
            <a:off x="4653557" y="4823466"/>
            <a:ext cx="458344" cy="613530"/>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9" name="直接箭头连接符 188"/>
          <p:cNvCxnSpPr/>
          <p:nvPr/>
        </p:nvCxnSpPr>
        <p:spPr>
          <a:xfrm>
            <a:off x="4757890" y="5666168"/>
            <a:ext cx="319880" cy="0"/>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0" name="直接箭头连接符 189"/>
          <p:cNvCxnSpPr/>
          <p:nvPr/>
        </p:nvCxnSpPr>
        <p:spPr>
          <a:xfrm>
            <a:off x="5091655" y="4823466"/>
            <a:ext cx="458344" cy="613530"/>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3" name="直接箭头连接符 192"/>
          <p:cNvCxnSpPr/>
          <p:nvPr/>
        </p:nvCxnSpPr>
        <p:spPr>
          <a:xfrm>
            <a:off x="5195988" y="5666168"/>
            <a:ext cx="319880" cy="0"/>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8" name="直接箭头连接符 197"/>
          <p:cNvCxnSpPr/>
          <p:nvPr/>
        </p:nvCxnSpPr>
        <p:spPr>
          <a:xfrm>
            <a:off x="5549999" y="4823466"/>
            <a:ext cx="458344" cy="613530"/>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9" name="直接箭头连接符 198"/>
          <p:cNvCxnSpPr/>
          <p:nvPr/>
        </p:nvCxnSpPr>
        <p:spPr>
          <a:xfrm>
            <a:off x="5654332" y="5666168"/>
            <a:ext cx="319880" cy="0"/>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0" name="直接箭头连接符 199"/>
          <p:cNvCxnSpPr/>
          <p:nvPr/>
        </p:nvCxnSpPr>
        <p:spPr>
          <a:xfrm>
            <a:off x="5995364" y="4823466"/>
            <a:ext cx="458344" cy="613530"/>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1" name="直接箭头连接符 200"/>
          <p:cNvCxnSpPr/>
          <p:nvPr/>
        </p:nvCxnSpPr>
        <p:spPr>
          <a:xfrm>
            <a:off x="6099697" y="5666168"/>
            <a:ext cx="319880" cy="0"/>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2" name="直接箭头连接符 201"/>
          <p:cNvCxnSpPr/>
          <p:nvPr/>
        </p:nvCxnSpPr>
        <p:spPr>
          <a:xfrm>
            <a:off x="6450632" y="4823466"/>
            <a:ext cx="458344" cy="613530"/>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3" name="直接箭头连接符 202"/>
          <p:cNvCxnSpPr/>
          <p:nvPr/>
        </p:nvCxnSpPr>
        <p:spPr>
          <a:xfrm>
            <a:off x="6554965" y="5666168"/>
            <a:ext cx="319880" cy="0"/>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4" name="直接箭头连接符 203"/>
          <p:cNvCxnSpPr/>
          <p:nvPr/>
        </p:nvCxnSpPr>
        <p:spPr>
          <a:xfrm>
            <a:off x="6927815" y="4823466"/>
            <a:ext cx="458344" cy="613530"/>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5" name="直接箭头连接符 204"/>
          <p:cNvCxnSpPr/>
          <p:nvPr/>
        </p:nvCxnSpPr>
        <p:spPr>
          <a:xfrm>
            <a:off x="7032148" y="5666168"/>
            <a:ext cx="319880" cy="0"/>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6" name="直接箭头连接符 205"/>
          <p:cNvCxnSpPr/>
          <p:nvPr/>
        </p:nvCxnSpPr>
        <p:spPr>
          <a:xfrm>
            <a:off x="7386159" y="4813387"/>
            <a:ext cx="458344" cy="613530"/>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7" name="直接箭头连接符 206"/>
          <p:cNvCxnSpPr/>
          <p:nvPr/>
        </p:nvCxnSpPr>
        <p:spPr>
          <a:xfrm>
            <a:off x="7490492" y="5656089"/>
            <a:ext cx="319880" cy="0"/>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8" name="直接箭头连接符 207"/>
          <p:cNvCxnSpPr/>
          <p:nvPr/>
        </p:nvCxnSpPr>
        <p:spPr>
          <a:xfrm>
            <a:off x="7872360" y="4823466"/>
            <a:ext cx="458344" cy="613530"/>
          </a:xfrm>
          <a:prstGeom prst="straightConnector1">
            <a:avLst/>
          </a:prstGeom>
          <a:ln w="28575">
            <a:solidFill>
              <a:schemeClr val="accent5"/>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9" name="直接箭头连接符 208"/>
          <p:cNvCxnSpPr/>
          <p:nvPr/>
        </p:nvCxnSpPr>
        <p:spPr>
          <a:xfrm>
            <a:off x="7976693" y="5666168"/>
            <a:ext cx="319880" cy="0"/>
          </a:xfrm>
          <a:prstGeom prst="straightConnector1">
            <a:avLst/>
          </a:prstGeom>
          <a:ln w="28575">
            <a:solidFill>
              <a:schemeClr val="accent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0" name="Content Placeholder 2"/>
          <p:cNvSpPr txBox="1">
            <a:spLocks/>
          </p:cNvSpPr>
          <p:nvPr/>
        </p:nvSpPr>
        <p:spPr>
          <a:xfrm>
            <a:off x="1186284" y="2204816"/>
            <a:ext cx="2768657" cy="425566"/>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rPr>
              <a:t>More memory traffic</a:t>
            </a:r>
          </a:p>
        </p:txBody>
      </p:sp>
      <p:sp>
        <p:nvSpPr>
          <p:cNvPr id="211" name="Content Placeholder 2"/>
          <p:cNvSpPr txBox="1">
            <a:spLocks/>
          </p:cNvSpPr>
          <p:nvPr/>
        </p:nvSpPr>
        <p:spPr>
          <a:xfrm>
            <a:off x="1225196" y="2662858"/>
            <a:ext cx="4563121" cy="424732"/>
          </a:xfrm>
          <a:prstGeom prst="rect">
            <a:avLst/>
          </a:prstGeom>
          <a:solidFill>
            <a:schemeClr val="accent4">
              <a:lumMod val="60000"/>
              <a:lumOff val="4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sym typeface="Wingdings" panose="05000000000000000000" pitchFamily="2" charset="2"/>
              </a:rPr>
              <a:t> </a:t>
            </a:r>
            <a:r>
              <a:rPr lang="en-US" sz="2400" dirty="0">
                <a:solidFill>
                  <a:srgbClr val="FF0000"/>
                </a:solidFill>
                <a:latin typeface="Baskerville Old Face" panose="02020602080505020303" pitchFamily="18" charset="0"/>
              </a:rPr>
              <a:t>MPS is not a good fit on FPGA</a:t>
            </a:r>
            <a:r>
              <a:rPr lang="en-US" altLang="zh-CN" sz="2400" dirty="0">
                <a:solidFill>
                  <a:srgbClr val="FF0000"/>
                </a:solidFill>
                <a:latin typeface="Baskerville Old Face" panose="02020602080505020303" pitchFamily="18" charset="0"/>
              </a:rPr>
              <a:t>s</a:t>
            </a:r>
            <a:r>
              <a:rPr lang="en-US" sz="2400" dirty="0">
                <a:solidFill>
                  <a:srgbClr val="FF0000"/>
                </a:solidFill>
                <a:latin typeface="Baskerville Old Face" panose="02020602080505020303" pitchFamily="18" charset="0"/>
              </a:rPr>
              <a:t>.</a:t>
            </a:r>
          </a:p>
        </p:txBody>
      </p:sp>
    </p:spTree>
    <p:extLst>
      <p:ext uri="{BB962C8B-B14F-4D97-AF65-F5344CB8AC3E}">
        <p14:creationId xmlns:p14="http://schemas.microsoft.com/office/powerpoint/2010/main" val="131045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11"/>
                                        </p:tgtEl>
                                        <p:attrNameLst>
                                          <p:attrName>style.visibility</p:attrName>
                                        </p:attrNameLst>
                                      </p:cBhvr>
                                      <p:to>
                                        <p:strVal val="visible"/>
                                      </p:to>
                                    </p:set>
                                    <p:anim calcmode="lin" valueType="num">
                                      <p:cBhvr>
                                        <p:cTn id="12" dur="500" fill="hold"/>
                                        <p:tgtEl>
                                          <p:spTgt spid="211"/>
                                        </p:tgtEl>
                                        <p:attrNameLst>
                                          <p:attrName>ppt_w</p:attrName>
                                        </p:attrNameLst>
                                      </p:cBhvr>
                                      <p:tavLst>
                                        <p:tav tm="0">
                                          <p:val>
                                            <p:fltVal val="0"/>
                                          </p:val>
                                        </p:tav>
                                        <p:tav tm="100000">
                                          <p:val>
                                            <p:strVal val="#ppt_w"/>
                                          </p:val>
                                        </p:tav>
                                      </p:tavLst>
                                    </p:anim>
                                    <p:anim calcmode="lin" valueType="num">
                                      <p:cBhvr>
                                        <p:cTn id="13" dur="500" fill="hold"/>
                                        <p:tgtEl>
                                          <p:spTgt spid="211"/>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500"/>
                                        <p:tgtEl>
                                          <p:spTgt spid="6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500"/>
                                        <p:tgtEl>
                                          <p:spTgt spid="6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500"/>
                                        <p:tgtEl>
                                          <p:spTgt spid="7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500"/>
                                        <p:tgtEl>
                                          <p:spTgt spid="7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fade">
                                      <p:cBhvr>
                                        <p:cTn id="54" dur="500"/>
                                        <p:tgtEl>
                                          <p:spTgt spid="7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500"/>
                                        <p:tgtEl>
                                          <p:spTgt spid="7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5"/>
                                        </p:tgtEl>
                                        <p:attrNameLst>
                                          <p:attrName>style.visibility</p:attrName>
                                        </p:attrNameLst>
                                      </p:cBhvr>
                                      <p:to>
                                        <p:strVal val="visible"/>
                                      </p:to>
                                    </p:set>
                                    <p:animEffect transition="in" filter="fade">
                                      <p:cBhvr>
                                        <p:cTn id="66" dur="500"/>
                                        <p:tgtEl>
                                          <p:spTgt spid="36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4"/>
                                        </p:tgtEl>
                                        <p:attrNameLst>
                                          <p:attrName>style.visibility</p:attrName>
                                        </p:attrNameLst>
                                      </p:cBhvr>
                                      <p:to>
                                        <p:strVal val="visible"/>
                                      </p:to>
                                    </p:set>
                                    <p:animEffect transition="in" filter="fade">
                                      <p:cBhvr>
                                        <p:cTn id="69" dur="500"/>
                                        <p:tgtEl>
                                          <p:spTgt spid="14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40"/>
                                        </p:tgtEl>
                                        <p:attrNameLst>
                                          <p:attrName>style.visibility</p:attrName>
                                        </p:attrNameLst>
                                      </p:cBhvr>
                                      <p:to>
                                        <p:strVal val="visible"/>
                                      </p:to>
                                    </p:set>
                                    <p:animEffect transition="in" filter="wipe(left)">
                                      <p:cBhvr>
                                        <p:cTn id="74" dur="250"/>
                                        <p:tgtEl>
                                          <p:spTgt spid="140"/>
                                        </p:tgtEl>
                                      </p:cBhvr>
                                    </p:animEffect>
                                  </p:childTnLst>
                                </p:cTn>
                              </p:par>
                            </p:childTnLst>
                          </p:cTn>
                        </p:par>
                        <p:par>
                          <p:cTn id="75" fill="hold">
                            <p:stCondLst>
                              <p:cond delay="250"/>
                            </p:stCondLst>
                            <p:childTnLst>
                              <p:par>
                                <p:cTn id="76" presetID="22" presetClass="entr" presetSubtype="8" fill="hold"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left)">
                                      <p:cBhvr>
                                        <p:cTn id="78" dur="250"/>
                                        <p:tgtEl>
                                          <p:spTgt spid="9"/>
                                        </p:tgtEl>
                                      </p:cBhvr>
                                    </p:animEffect>
                                  </p:childTnLst>
                                </p:cTn>
                              </p:par>
                              <p:par>
                                <p:cTn id="79" presetID="22" presetClass="entr" presetSubtype="8" fill="hold" nodeType="with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250"/>
                                        <p:tgtEl>
                                          <p:spTgt spid="6"/>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250"/>
                                        <p:tgtEl>
                                          <p:spTgt spid="141"/>
                                        </p:tgtEl>
                                      </p:cBhvr>
                                    </p:animEffect>
                                  </p:childTnLst>
                                </p:cTn>
                              </p:par>
                            </p:childTnLst>
                          </p:cTn>
                        </p:par>
                        <p:par>
                          <p:cTn id="86" fill="hold">
                            <p:stCondLst>
                              <p:cond delay="750"/>
                            </p:stCondLst>
                            <p:childTnLst>
                              <p:par>
                                <p:cTn id="87" presetID="22" presetClass="entr" presetSubtype="8" fill="hold" nodeType="afterEffect">
                                  <p:stCondLst>
                                    <p:cond delay="0"/>
                                  </p:stCondLst>
                                  <p:childTnLst>
                                    <p:set>
                                      <p:cBhvr>
                                        <p:cTn id="88" dur="1" fill="hold">
                                          <p:stCondLst>
                                            <p:cond delay="0"/>
                                          </p:stCondLst>
                                        </p:cTn>
                                        <p:tgtEl>
                                          <p:spTgt spid="162"/>
                                        </p:tgtEl>
                                        <p:attrNameLst>
                                          <p:attrName>style.visibility</p:attrName>
                                        </p:attrNameLst>
                                      </p:cBhvr>
                                      <p:to>
                                        <p:strVal val="visible"/>
                                      </p:to>
                                    </p:set>
                                    <p:animEffect transition="in" filter="wipe(left)">
                                      <p:cBhvr>
                                        <p:cTn id="89" dur="250"/>
                                        <p:tgtEl>
                                          <p:spTgt spid="162"/>
                                        </p:tgtEl>
                                      </p:cBhvr>
                                    </p:animEffect>
                                  </p:childTnLst>
                                </p:cTn>
                              </p:par>
                              <p:par>
                                <p:cTn id="90" presetID="22" presetClass="entr" presetSubtype="8" fill="hold" nodeType="withEffect">
                                  <p:stCondLst>
                                    <p:cond delay="0"/>
                                  </p:stCondLst>
                                  <p:childTnLst>
                                    <p:set>
                                      <p:cBhvr>
                                        <p:cTn id="91" dur="1" fill="hold">
                                          <p:stCondLst>
                                            <p:cond delay="0"/>
                                          </p:stCondLst>
                                        </p:cTn>
                                        <p:tgtEl>
                                          <p:spTgt spid="164"/>
                                        </p:tgtEl>
                                        <p:attrNameLst>
                                          <p:attrName>style.visibility</p:attrName>
                                        </p:attrNameLst>
                                      </p:cBhvr>
                                      <p:to>
                                        <p:strVal val="visible"/>
                                      </p:to>
                                    </p:set>
                                    <p:animEffect transition="in" filter="wipe(left)">
                                      <p:cBhvr>
                                        <p:cTn id="92" dur="250"/>
                                        <p:tgtEl>
                                          <p:spTgt spid="164"/>
                                        </p:tgtEl>
                                      </p:cBhvr>
                                    </p:animEffect>
                                  </p:childTnLst>
                                </p:cTn>
                              </p:par>
                            </p:childTnLst>
                          </p:cTn>
                        </p:par>
                        <p:par>
                          <p:cTn id="93" fill="hold">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142"/>
                                        </p:tgtEl>
                                        <p:attrNameLst>
                                          <p:attrName>style.visibility</p:attrName>
                                        </p:attrNameLst>
                                      </p:cBhvr>
                                      <p:to>
                                        <p:strVal val="visible"/>
                                      </p:to>
                                    </p:set>
                                    <p:animEffect transition="in" filter="wipe(left)">
                                      <p:cBhvr>
                                        <p:cTn id="96" dur="250"/>
                                        <p:tgtEl>
                                          <p:spTgt spid="142"/>
                                        </p:tgtEl>
                                      </p:cBhvr>
                                    </p:animEffect>
                                  </p:childTnLst>
                                </p:cTn>
                              </p:par>
                            </p:childTnLst>
                          </p:cTn>
                        </p:par>
                        <p:par>
                          <p:cTn id="97" fill="hold">
                            <p:stCondLst>
                              <p:cond delay="1250"/>
                            </p:stCondLst>
                            <p:childTnLst>
                              <p:par>
                                <p:cTn id="98" presetID="22" presetClass="entr" presetSubtype="8" fill="hold" nodeType="afterEffect">
                                  <p:stCondLst>
                                    <p:cond delay="0"/>
                                  </p:stCondLst>
                                  <p:childTnLst>
                                    <p:set>
                                      <p:cBhvr>
                                        <p:cTn id="99" dur="1" fill="hold">
                                          <p:stCondLst>
                                            <p:cond delay="0"/>
                                          </p:stCondLst>
                                        </p:cTn>
                                        <p:tgtEl>
                                          <p:spTgt spid="165"/>
                                        </p:tgtEl>
                                        <p:attrNameLst>
                                          <p:attrName>style.visibility</p:attrName>
                                        </p:attrNameLst>
                                      </p:cBhvr>
                                      <p:to>
                                        <p:strVal val="visible"/>
                                      </p:to>
                                    </p:set>
                                    <p:animEffect transition="in" filter="wipe(left)">
                                      <p:cBhvr>
                                        <p:cTn id="100" dur="250"/>
                                        <p:tgtEl>
                                          <p:spTgt spid="165"/>
                                        </p:tgtEl>
                                      </p:cBhvr>
                                    </p:animEffect>
                                  </p:childTnLst>
                                </p:cTn>
                              </p:par>
                              <p:par>
                                <p:cTn id="101" presetID="22" presetClass="entr" presetSubtype="8" fill="hold" nodeType="withEffect">
                                  <p:stCondLst>
                                    <p:cond delay="0"/>
                                  </p:stCondLst>
                                  <p:childTnLst>
                                    <p:set>
                                      <p:cBhvr>
                                        <p:cTn id="102" dur="1" fill="hold">
                                          <p:stCondLst>
                                            <p:cond delay="0"/>
                                          </p:stCondLst>
                                        </p:cTn>
                                        <p:tgtEl>
                                          <p:spTgt spid="167"/>
                                        </p:tgtEl>
                                        <p:attrNameLst>
                                          <p:attrName>style.visibility</p:attrName>
                                        </p:attrNameLst>
                                      </p:cBhvr>
                                      <p:to>
                                        <p:strVal val="visible"/>
                                      </p:to>
                                    </p:set>
                                    <p:animEffect transition="in" filter="wipe(left)">
                                      <p:cBhvr>
                                        <p:cTn id="103" dur="250"/>
                                        <p:tgtEl>
                                          <p:spTgt spid="167"/>
                                        </p:tgtEl>
                                      </p:cBhvr>
                                    </p:animEffect>
                                  </p:childTnLst>
                                </p:cTn>
                              </p:par>
                            </p:childTnLst>
                          </p:cTn>
                        </p:par>
                        <p:par>
                          <p:cTn id="104" fill="hold">
                            <p:stCondLst>
                              <p:cond delay="1500"/>
                            </p:stCondLst>
                            <p:childTnLst>
                              <p:par>
                                <p:cTn id="105" presetID="22" presetClass="entr" presetSubtype="8" fill="hold" grpId="0" nodeType="afterEffect">
                                  <p:stCondLst>
                                    <p:cond delay="0"/>
                                  </p:stCondLst>
                                  <p:childTnLst>
                                    <p:set>
                                      <p:cBhvr>
                                        <p:cTn id="106" dur="1" fill="hold">
                                          <p:stCondLst>
                                            <p:cond delay="0"/>
                                          </p:stCondLst>
                                        </p:cTn>
                                        <p:tgtEl>
                                          <p:spTgt spid="143"/>
                                        </p:tgtEl>
                                        <p:attrNameLst>
                                          <p:attrName>style.visibility</p:attrName>
                                        </p:attrNameLst>
                                      </p:cBhvr>
                                      <p:to>
                                        <p:strVal val="visible"/>
                                      </p:to>
                                    </p:set>
                                    <p:animEffect transition="in" filter="wipe(left)">
                                      <p:cBhvr>
                                        <p:cTn id="107" dur="250"/>
                                        <p:tgtEl>
                                          <p:spTgt spid="143"/>
                                        </p:tgtEl>
                                      </p:cBhvr>
                                    </p:animEffect>
                                  </p:childTnLst>
                                </p:cTn>
                              </p:par>
                            </p:childTnLst>
                          </p:cTn>
                        </p:par>
                        <p:par>
                          <p:cTn id="108" fill="hold">
                            <p:stCondLst>
                              <p:cond delay="1750"/>
                            </p:stCondLst>
                            <p:childTnLst>
                              <p:par>
                                <p:cTn id="109" presetID="22" presetClass="entr" presetSubtype="8" fill="hold" nodeType="afterEffect">
                                  <p:stCondLst>
                                    <p:cond delay="0"/>
                                  </p:stCondLst>
                                  <p:childTnLst>
                                    <p:set>
                                      <p:cBhvr>
                                        <p:cTn id="110" dur="1" fill="hold">
                                          <p:stCondLst>
                                            <p:cond delay="0"/>
                                          </p:stCondLst>
                                        </p:cTn>
                                        <p:tgtEl>
                                          <p:spTgt spid="168"/>
                                        </p:tgtEl>
                                        <p:attrNameLst>
                                          <p:attrName>style.visibility</p:attrName>
                                        </p:attrNameLst>
                                      </p:cBhvr>
                                      <p:to>
                                        <p:strVal val="visible"/>
                                      </p:to>
                                    </p:set>
                                    <p:animEffect transition="in" filter="wipe(left)">
                                      <p:cBhvr>
                                        <p:cTn id="111" dur="250"/>
                                        <p:tgtEl>
                                          <p:spTgt spid="168"/>
                                        </p:tgtEl>
                                      </p:cBhvr>
                                    </p:animEffect>
                                  </p:childTnLst>
                                </p:cTn>
                              </p:par>
                              <p:par>
                                <p:cTn id="112" presetID="22" presetClass="entr" presetSubtype="8" fill="hold" nodeType="withEffect">
                                  <p:stCondLst>
                                    <p:cond delay="0"/>
                                  </p:stCondLst>
                                  <p:childTnLst>
                                    <p:set>
                                      <p:cBhvr>
                                        <p:cTn id="113" dur="1" fill="hold">
                                          <p:stCondLst>
                                            <p:cond delay="0"/>
                                          </p:stCondLst>
                                        </p:cTn>
                                        <p:tgtEl>
                                          <p:spTgt spid="169"/>
                                        </p:tgtEl>
                                        <p:attrNameLst>
                                          <p:attrName>style.visibility</p:attrName>
                                        </p:attrNameLst>
                                      </p:cBhvr>
                                      <p:to>
                                        <p:strVal val="visible"/>
                                      </p:to>
                                    </p:set>
                                    <p:animEffect transition="in" filter="wipe(left)">
                                      <p:cBhvr>
                                        <p:cTn id="114" dur="250"/>
                                        <p:tgtEl>
                                          <p:spTgt spid="169"/>
                                        </p:tgtEl>
                                      </p:cBhvr>
                                    </p:animEffect>
                                  </p:childTnLst>
                                </p:cTn>
                              </p:par>
                            </p:childTnLst>
                          </p:cTn>
                        </p:par>
                        <p:par>
                          <p:cTn id="115" fill="hold">
                            <p:stCondLst>
                              <p:cond delay="2000"/>
                            </p:stCondLst>
                            <p:childTnLst>
                              <p:par>
                                <p:cTn id="116" presetID="22" presetClass="entr" presetSubtype="8" fill="hold" grpId="0" nodeType="afterEffect">
                                  <p:stCondLst>
                                    <p:cond delay="0"/>
                                  </p:stCondLst>
                                  <p:childTnLst>
                                    <p:set>
                                      <p:cBhvr>
                                        <p:cTn id="117" dur="1" fill="hold">
                                          <p:stCondLst>
                                            <p:cond delay="0"/>
                                          </p:stCondLst>
                                        </p:cTn>
                                        <p:tgtEl>
                                          <p:spTgt spid="136"/>
                                        </p:tgtEl>
                                        <p:attrNameLst>
                                          <p:attrName>style.visibility</p:attrName>
                                        </p:attrNameLst>
                                      </p:cBhvr>
                                      <p:to>
                                        <p:strVal val="visible"/>
                                      </p:to>
                                    </p:set>
                                    <p:animEffect transition="in" filter="wipe(left)">
                                      <p:cBhvr>
                                        <p:cTn id="118" dur="250"/>
                                        <p:tgtEl>
                                          <p:spTgt spid="136"/>
                                        </p:tgtEl>
                                      </p:cBhvr>
                                    </p:animEffect>
                                  </p:childTnLst>
                                </p:cTn>
                              </p:par>
                            </p:childTnLst>
                          </p:cTn>
                        </p:par>
                        <p:par>
                          <p:cTn id="119" fill="hold">
                            <p:stCondLst>
                              <p:cond delay="2250"/>
                            </p:stCondLst>
                            <p:childTnLst>
                              <p:par>
                                <p:cTn id="120" presetID="22" presetClass="entr" presetSubtype="8" fill="hold" nodeType="afterEffect">
                                  <p:stCondLst>
                                    <p:cond delay="0"/>
                                  </p:stCondLst>
                                  <p:childTnLst>
                                    <p:set>
                                      <p:cBhvr>
                                        <p:cTn id="121" dur="1" fill="hold">
                                          <p:stCondLst>
                                            <p:cond delay="0"/>
                                          </p:stCondLst>
                                        </p:cTn>
                                        <p:tgtEl>
                                          <p:spTgt spid="170"/>
                                        </p:tgtEl>
                                        <p:attrNameLst>
                                          <p:attrName>style.visibility</p:attrName>
                                        </p:attrNameLst>
                                      </p:cBhvr>
                                      <p:to>
                                        <p:strVal val="visible"/>
                                      </p:to>
                                    </p:set>
                                    <p:animEffect transition="in" filter="wipe(left)">
                                      <p:cBhvr>
                                        <p:cTn id="122" dur="250"/>
                                        <p:tgtEl>
                                          <p:spTgt spid="170"/>
                                        </p:tgtEl>
                                      </p:cBhvr>
                                    </p:animEffect>
                                  </p:childTnLst>
                                </p:cTn>
                              </p:par>
                              <p:par>
                                <p:cTn id="123" presetID="22" presetClass="entr" presetSubtype="8" fill="hold" nodeType="withEffect">
                                  <p:stCondLst>
                                    <p:cond delay="0"/>
                                  </p:stCondLst>
                                  <p:childTnLst>
                                    <p:set>
                                      <p:cBhvr>
                                        <p:cTn id="124" dur="1" fill="hold">
                                          <p:stCondLst>
                                            <p:cond delay="0"/>
                                          </p:stCondLst>
                                        </p:cTn>
                                        <p:tgtEl>
                                          <p:spTgt spid="171"/>
                                        </p:tgtEl>
                                        <p:attrNameLst>
                                          <p:attrName>style.visibility</p:attrName>
                                        </p:attrNameLst>
                                      </p:cBhvr>
                                      <p:to>
                                        <p:strVal val="visible"/>
                                      </p:to>
                                    </p:set>
                                    <p:animEffect transition="in" filter="wipe(left)">
                                      <p:cBhvr>
                                        <p:cTn id="125" dur="250"/>
                                        <p:tgtEl>
                                          <p:spTgt spid="171"/>
                                        </p:tgtEl>
                                      </p:cBhvr>
                                    </p:animEffect>
                                  </p:childTnLst>
                                </p:cTn>
                              </p:par>
                            </p:childTnLst>
                          </p:cTn>
                        </p:par>
                        <p:par>
                          <p:cTn id="126" fill="hold">
                            <p:stCondLst>
                              <p:cond delay="2500"/>
                            </p:stCondLst>
                            <p:childTnLst>
                              <p:par>
                                <p:cTn id="127" presetID="22" presetClass="entr" presetSubtype="8" fill="hold" grpId="0" nodeType="afterEffect">
                                  <p:stCondLst>
                                    <p:cond delay="0"/>
                                  </p:stCondLst>
                                  <p:childTnLst>
                                    <p:set>
                                      <p:cBhvr>
                                        <p:cTn id="128" dur="1" fill="hold">
                                          <p:stCondLst>
                                            <p:cond delay="0"/>
                                          </p:stCondLst>
                                        </p:cTn>
                                        <p:tgtEl>
                                          <p:spTgt spid="137"/>
                                        </p:tgtEl>
                                        <p:attrNameLst>
                                          <p:attrName>style.visibility</p:attrName>
                                        </p:attrNameLst>
                                      </p:cBhvr>
                                      <p:to>
                                        <p:strVal val="visible"/>
                                      </p:to>
                                    </p:set>
                                    <p:animEffect transition="in" filter="wipe(left)">
                                      <p:cBhvr>
                                        <p:cTn id="129" dur="250"/>
                                        <p:tgtEl>
                                          <p:spTgt spid="137"/>
                                        </p:tgtEl>
                                      </p:cBhvr>
                                    </p:animEffect>
                                  </p:childTnLst>
                                </p:cTn>
                              </p:par>
                            </p:childTnLst>
                          </p:cTn>
                        </p:par>
                        <p:par>
                          <p:cTn id="130" fill="hold">
                            <p:stCondLst>
                              <p:cond delay="2750"/>
                            </p:stCondLst>
                            <p:childTnLst>
                              <p:par>
                                <p:cTn id="131" presetID="22" presetClass="entr" presetSubtype="8" fill="hold" nodeType="afterEffect">
                                  <p:stCondLst>
                                    <p:cond delay="0"/>
                                  </p:stCondLst>
                                  <p:childTnLst>
                                    <p:set>
                                      <p:cBhvr>
                                        <p:cTn id="132" dur="1" fill="hold">
                                          <p:stCondLst>
                                            <p:cond delay="0"/>
                                          </p:stCondLst>
                                        </p:cTn>
                                        <p:tgtEl>
                                          <p:spTgt spid="178"/>
                                        </p:tgtEl>
                                        <p:attrNameLst>
                                          <p:attrName>style.visibility</p:attrName>
                                        </p:attrNameLst>
                                      </p:cBhvr>
                                      <p:to>
                                        <p:strVal val="visible"/>
                                      </p:to>
                                    </p:set>
                                    <p:animEffect transition="in" filter="wipe(left)">
                                      <p:cBhvr>
                                        <p:cTn id="133" dur="250"/>
                                        <p:tgtEl>
                                          <p:spTgt spid="178"/>
                                        </p:tgtEl>
                                      </p:cBhvr>
                                    </p:animEffect>
                                  </p:childTnLst>
                                </p:cTn>
                              </p:par>
                              <p:par>
                                <p:cTn id="134" presetID="22" presetClass="entr" presetSubtype="8" fill="hold" nodeType="withEffect">
                                  <p:stCondLst>
                                    <p:cond delay="0"/>
                                  </p:stCondLst>
                                  <p:childTnLst>
                                    <p:set>
                                      <p:cBhvr>
                                        <p:cTn id="135" dur="1" fill="hold">
                                          <p:stCondLst>
                                            <p:cond delay="0"/>
                                          </p:stCondLst>
                                        </p:cTn>
                                        <p:tgtEl>
                                          <p:spTgt spid="179"/>
                                        </p:tgtEl>
                                        <p:attrNameLst>
                                          <p:attrName>style.visibility</p:attrName>
                                        </p:attrNameLst>
                                      </p:cBhvr>
                                      <p:to>
                                        <p:strVal val="visible"/>
                                      </p:to>
                                    </p:set>
                                    <p:animEffect transition="in" filter="wipe(left)">
                                      <p:cBhvr>
                                        <p:cTn id="136" dur="250"/>
                                        <p:tgtEl>
                                          <p:spTgt spid="179"/>
                                        </p:tgtEl>
                                      </p:cBhvr>
                                    </p:animEffect>
                                  </p:childTnLst>
                                </p:cTn>
                              </p:par>
                            </p:childTnLst>
                          </p:cTn>
                        </p:par>
                        <p:par>
                          <p:cTn id="137" fill="hold">
                            <p:stCondLst>
                              <p:cond delay="3000"/>
                            </p:stCondLst>
                            <p:childTnLst>
                              <p:par>
                                <p:cTn id="138" presetID="22" presetClass="entr" presetSubtype="8" fill="hold" grpId="0" nodeType="afterEffect">
                                  <p:stCondLst>
                                    <p:cond delay="0"/>
                                  </p:stCondLst>
                                  <p:childTnLst>
                                    <p:set>
                                      <p:cBhvr>
                                        <p:cTn id="139" dur="1" fill="hold">
                                          <p:stCondLst>
                                            <p:cond delay="0"/>
                                          </p:stCondLst>
                                        </p:cTn>
                                        <p:tgtEl>
                                          <p:spTgt spid="138"/>
                                        </p:tgtEl>
                                        <p:attrNameLst>
                                          <p:attrName>style.visibility</p:attrName>
                                        </p:attrNameLst>
                                      </p:cBhvr>
                                      <p:to>
                                        <p:strVal val="visible"/>
                                      </p:to>
                                    </p:set>
                                    <p:animEffect transition="in" filter="wipe(left)">
                                      <p:cBhvr>
                                        <p:cTn id="140" dur="250"/>
                                        <p:tgtEl>
                                          <p:spTgt spid="138"/>
                                        </p:tgtEl>
                                      </p:cBhvr>
                                    </p:animEffect>
                                  </p:childTnLst>
                                </p:cTn>
                              </p:par>
                            </p:childTnLst>
                          </p:cTn>
                        </p:par>
                        <p:par>
                          <p:cTn id="141" fill="hold">
                            <p:stCondLst>
                              <p:cond delay="3250"/>
                            </p:stCondLst>
                            <p:childTnLst>
                              <p:par>
                                <p:cTn id="142" presetID="22" presetClass="entr" presetSubtype="8" fill="hold" nodeType="afterEffect">
                                  <p:stCondLst>
                                    <p:cond delay="0"/>
                                  </p:stCondLst>
                                  <p:childTnLst>
                                    <p:set>
                                      <p:cBhvr>
                                        <p:cTn id="143" dur="1" fill="hold">
                                          <p:stCondLst>
                                            <p:cond delay="0"/>
                                          </p:stCondLst>
                                        </p:cTn>
                                        <p:tgtEl>
                                          <p:spTgt spid="186"/>
                                        </p:tgtEl>
                                        <p:attrNameLst>
                                          <p:attrName>style.visibility</p:attrName>
                                        </p:attrNameLst>
                                      </p:cBhvr>
                                      <p:to>
                                        <p:strVal val="visible"/>
                                      </p:to>
                                    </p:set>
                                    <p:animEffect transition="in" filter="wipe(left)">
                                      <p:cBhvr>
                                        <p:cTn id="144" dur="250"/>
                                        <p:tgtEl>
                                          <p:spTgt spid="186"/>
                                        </p:tgtEl>
                                      </p:cBhvr>
                                    </p:animEffect>
                                  </p:childTnLst>
                                </p:cTn>
                              </p:par>
                              <p:par>
                                <p:cTn id="145" presetID="22" presetClass="entr" presetSubtype="8" fill="hold" nodeType="withEffect">
                                  <p:stCondLst>
                                    <p:cond delay="0"/>
                                  </p:stCondLst>
                                  <p:childTnLst>
                                    <p:set>
                                      <p:cBhvr>
                                        <p:cTn id="146" dur="1" fill="hold">
                                          <p:stCondLst>
                                            <p:cond delay="0"/>
                                          </p:stCondLst>
                                        </p:cTn>
                                        <p:tgtEl>
                                          <p:spTgt spid="187"/>
                                        </p:tgtEl>
                                        <p:attrNameLst>
                                          <p:attrName>style.visibility</p:attrName>
                                        </p:attrNameLst>
                                      </p:cBhvr>
                                      <p:to>
                                        <p:strVal val="visible"/>
                                      </p:to>
                                    </p:set>
                                    <p:animEffect transition="in" filter="wipe(left)">
                                      <p:cBhvr>
                                        <p:cTn id="147" dur="250"/>
                                        <p:tgtEl>
                                          <p:spTgt spid="187"/>
                                        </p:tgtEl>
                                      </p:cBhvr>
                                    </p:animEffect>
                                  </p:childTnLst>
                                </p:cTn>
                              </p:par>
                            </p:childTnLst>
                          </p:cTn>
                        </p:par>
                        <p:par>
                          <p:cTn id="148" fill="hold">
                            <p:stCondLst>
                              <p:cond delay="3500"/>
                            </p:stCondLst>
                            <p:childTnLst>
                              <p:par>
                                <p:cTn id="149" presetID="22" presetClass="entr" presetSubtype="8" fill="hold" grpId="0" nodeType="afterEffect">
                                  <p:stCondLst>
                                    <p:cond delay="0"/>
                                  </p:stCondLst>
                                  <p:childTnLst>
                                    <p:set>
                                      <p:cBhvr>
                                        <p:cTn id="150" dur="1" fill="hold">
                                          <p:stCondLst>
                                            <p:cond delay="0"/>
                                          </p:stCondLst>
                                        </p:cTn>
                                        <p:tgtEl>
                                          <p:spTgt spid="139"/>
                                        </p:tgtEl>
                                        <p:attrNameLst>
                                          <p:attrName>style.visibility</p:attrName>
                                        </p:attrNameLst>
                                      </p:cBhvr>
                                      <p:to>
                                        <p:strVal val="visible"/>
                                      </p:to>
                                    </p:set>
                                    <p:animEffect transition="in" filter="wipe(left)">
                                      <p:cBhvr>
                                        <p:cTn id="151" dur="250"/>
                                        <p:tgtEl>
                                          <p:spTgt spid="139"/>
                                        </p:tgtEl>
                                      </p:cBhvr>
                                    </p:animEffect>
                                  </p:childTnLst>
                                </p:cTn>
                              </p:par>
                            </p:childTnLst>
                          </p:cTn>
                        </p:par>
                        <p:par>
                          <p:cTn id="152" fill="hold">
                            <p:stCondLst>
                              <p:cond delay="3750"/>
                            </p:stCondLst>
                            <p:childTnLst>
                              <p:par>
                                <p:cTn id="153" presetID="22" presetClass="entr" presetSubtype="8" fill="hold" nodeType="afterEffect">
                                  <p:stCondLst>
                                    <p:cond delay="0"/>
                                  </p:stCondLst>
                                  <p:childTnLst>
                                    <p:set>
                                      <p:cBhvr>
                                        <p:cTn id="154" dur="1" fill="hold">
                                          <p:stCondLst>
                                            <p:cond delay="0"/>
                                          </p:stCondLst>
                                        </p:cTn>
                                        <p:tgtEl>
                                          <p:spTgt spid="188"/>
                                        </p:tgtEl>
                                        <p:attrNameLst>
                                          <p:attrName>style.visibility</p:attrName>
                                        </p:attrNameLst>
                                      </p:cBhvr>
                                      <p:to>
                                        <p:strVal val="visible"/>
                                      </p:to>
                                    </p:set>
                                    <p:animEffect transition="in" filter="wipe(left)">
                                      <p:cBhvr>
                                        <p:cTn id="155" dur="250"/>
                                        <p:tgtEl>
                                          <p:spTgt spid="188"/>
                                        </p:tgtEl>
                                      </p:cBhvr>
                                    </p:animEffect>
                                  </p:childTnLst>
                                </p:cTn>
                              </p:par>
                              <p:par>
                                <p:cTn id="156" presetID="22" presetClass="entr" presetSubtype="8" fill="hold" nodeType="withEffect">
                                  <p:stCondLst>
                                    <p:cond delay="0"/>
                                  </p:stCondLst>
                                  <p:childTnLst>
                                    <p:set>
                                      <p:cBhvr>
                                        <p:cTn id="157" dur="1" fill="hold">
                                          <p:stCondLst>
                                            <p:cond delay="0"/>
                                          </p:stCondLst>
                                        </p:cTn>
                                        <p:tgtEl>
                                          <p:spTgt spid="189"/>
                                        </p:tgtEl>
                                        <p:attrNameLst>
                                          <p:attrName>style.visibility</p:attrName>
                                        </p:attrNameLst>
                                      </p:cBhvr>
                                      <p:to>
                                        <p:strVal val="visible"/>
                                      </p:to>
                                    </p:set>
                                    <p:animEffect transition="in" filter="wipe(left)">
                                      <p:cBhvr>
                                        <p:cTn id="158" dur="250"/>
                                        <p:tgtEl>
                                          <p:spTgt spid="189"/>
                                        </p:tgtEl>
                                      </p:cBhvr>
                                    </p:animEffect>
                                  </p:childTnLst>
                                </p:cTn>
                              </p:par>
                            </p:childTnLst>
                          </p:cTn>
                        </p:par>
                        <p:par>
                          <p:cTn id="159" fill="hold">
                            <p:stCondLst>
                              <p:cond delay="4000"/>
                            </p:stCondLst>
                            <p:childTnLst>
                              <p:par>
                                <p:cTn id="160" presetID="22" presetClass="entr" presetSubtype="8" fill="hold" grpId="0" nodeType="afterEffect">
                                  <p:stCondLst>
                                    <p:cond delay="0"/>
                                  </p:stCondLst>
                                  <p:childTnLst>
                                    <p:set>
                                      <p:cBhvr>
                                        <p:cTn id="161" dur="1" fill="hold">
                                          <p:stCondLst>
                                            <p:cond delay="0"/>
                                          </p:stCondLst>
                                        </p:cTn>
                                        <p:tgtEl>
                                          <p:spTgt spid="132"/>
                                        </p:tgtEl>
                                        <p:attrNameLst>
                                          <p:attrName>style.visibility</p:attrName>
                                        </p:attrNameLst>
                                      </p:cBhvr>
                                      <p:to>
                                        <p:strVal val="visible"/>
                                      </p:to>
                                    </p:set>
                                    <p:animEffect transition="in" filter="wipe(left)">
                                      <p:cBhvr>
                                        <p:cTn id="162" dur="250"/>
                                        <p:tgtEl>
                                          <p:spTgt spid="132"/>
                                        </p:tgtEl>
                                      </p:cBhvr>
                                    </p:animEffect>
                                  </p:childTnLst>
                                </p:cTn>
                              </p:par>
                            </p:childTnLst>
                          </p:cTn>
                        </p:par>
                        <p:par>
                          <p:cTn id="163" fill="hold">
                            <p:stCondLst>
                              <p:cond delay="4250"/>
                            </p:stCondLst>
                            <p:childTnLst>
                              <p:par>
                                <p:cTn id="164" presetID="22" presetClass="entr" presetSubtype="8" fill="hold" nodeType="afterEffect">
                                  <p:stCondLst>
                                    <p:cond delay="0"/>
                                  </p:stCondLst>
                                  <p:childTnLst>
                                    <p:set>
                                      <p:cBhvr>
                                        <p:cTn id="165" dur="1" fill="hold">
                                          <p:stCondLst>
                                            <p:cond delay="0"/>
                                          </p:stCondLst>
                                        </p:cTn>
                                        <p:tgtEl>
                                          <p:spTgt spid="190"/>
                                        </p:tgtEl>
                                        <p:attrNameLst>
                                          <p:attrName>style.visibility</p:attrName>
                                        </p:attrNameLst>
                                      </p:cBhvr>
                                      <p:to>
                                        <p:strVal val="visible"/>
                                      </p:to>
                                    </p:set>
                                    <p:animEffect transition="in" filter="wipe(left)">
                                      <p:cBhvr>
                                        <p:cTn id="166" dur="250"/>
                                        <p:tgtEl>
                                          <p:spTgt spid="190"/>
                                        </p:tgtEl>
                                      </p:cBhvr>
                                    </p:animEffect>
                                  </p:childTnLst>
                                </p:cTn>
                              </p:par>
                              <p:par>
                                <p:cTn id="167" presetID="22" presetClass="entr" presetSubtype="8" fill="hold" nodeType="withEffect">
                                  <p:stCondLst>
                                    <p:cond delay="0"/>
                                  </p:stCondLst>
                                  <p:childTnLst>
                                    <p:set>
                                      <p:cBhvr>
                                        <p:cTn id="168" dur="1" fill="hold">
                                          <p:stCondLst>
                                            <p:cond delay="0"/>
                                          </p:stCondLst>
                                        </p:cTn>
                                        <p:tgtEl>
                                          <p:spTgt spid="193"/>
                                        </p:tgtEl>
                                        <p:attrNameLst>
                                          <p:attrName>style.visibility</p:attrName>
                                        </p:attrNameLst>
                                      </p:cBhvr>
                                      <p:to>
                                        <p:strVal val="visible"/>
                                      </p:to>
                                    </p:set>
                                    <p:animEffect transition="in" filter="wipe(left)">
                                      <p:cBhvr>
                                        <p:cTn id="169" dur="250"/>
                                        <p:tgtEl>
                                          <p:spTgt spid="193"/>
                                        </p:tgtEl>
                                      </p:cBhvr>
                                    </p:animEffect>
                                  </p:childTnLst>
                                </p:cTn>
                              </p:par>
                            </p:childTnLst>
                          </p:cTn>
                        </p:par>
                        <p:par>
                          <p:cTn id="170" fill="hold">
                            <p:stCondLst>
                              <p:cond delay="4500"/>
                            </p:stCondLst>
                            <p:childTnLst>
                              <p:par>
                                <p:cTn id="171" presetID="22" presetClass="entr" presetSubtype="8" fill="hold" grpId="0" nodeType="afterEffect">
                                  <p:stCondLst>
                                    <p:cond delay="0"/>
                                  </p:stCondLst>
                                  <p:childTnLst>
                                    <p:set>
                                      <p:cBhvr>
                                        <p:cTn id="172" dur="1" fill="hold">
                                          <p:stCondLst>
                                            <p:cond delay="0"/>
                                          </p:stCondLst>
                                        </p:cTn>
                                        <p:tgtEl>
                                          <p:spTgt spid="133"/>
                                        </p:tgtEl>
                                        <p:attrNameLst>
                                          <p:attrName>style.visibility</p:attrName>
                                        </p:attrNameLst>
                                      </p:cBhvr>
                                      <p:to>
                                        <p:strVal val="visible"/>
                                      </p:to>
                                    </p:set>
                                    <p:animEffect transition="in" filter="wipe(left)">
                                      <p:cBhvr>
                                        <p:cTn id="173" dur="250"/>
                                        <p:tgtEl>
                                          <p:spTgt spid="133"/>
                                        </p:tgtEl>
                                      </p:cBhvr>
                                    </p:animEffect>
                                  </p:childTnLst>
                                </p:cTn>
                              </p:par>
                            </p:childTnLst>
                          </p:cTn>
                        </p:par>
                        <p:par>
                          <p:cTn id="174" fill="hold">
                            <p:stCondLst>
                              <p:cond delay="4750"/>
                            </p:stCondLst>
                            <p:childTnLst>
                              <p:par>
                                <p:cTn id="175" presetID="22" presetClass="entr" presetSubtype="8" fill="hold" nodeType="afterEffect">
                                  <p:stCondLst>
                                    <p:cond delay="0"/>
                                  </p:stCondLst>
                                  <p:childTnLst>
                                    <p:set>
                                      <p:cBhvr>
                                        <p:cTn id="176" dur="1" fill="hold">
                                          <p:stCondLst>
                                            <p:cond delay="0"/>
                                          </p:stCondLst>
                                        </p:cTn>
                                        <p:tgtEl>
                                          <p:spTgt spid="198"/>
                                        </p:tgtEl>
                                        <p:attrNameLst>
                                          <p:attrName>style.visibility</p:attrName>
                                        </p:attrNameLst>
                                      </p:cBhvr>
                                      <p:to>
                                        <p:strVal val="visible"/>
                                      </p:to>
                                    </p:set>
                                    <p:animEffect transition="in" filter="wipe(left)">
                                      <p:cBhvr>
                                        <p:cTn id="177" dur="250"/>
                                        <p:tgtEl>
                                          <p:spTgt spid="198"/>
                                        </p:tgtEl>
                                      </p:cBhvr>
                                    </p:animEffect>
                                  </p:childTnLst>
                                </p:cTn>
                              </p:par>
                              <p:par>
                                <p:cTn id="178" presetID="22" presetClass="entr" presetSubtype="8" fill="hold" nodeType="withEffect">
                                  <p:stCondLst>
                                    <p:cond delay="0"/>
                                  </p:stCondLst>
                                  <p:childTnLst>
                                    <p:set>
                                      <p:cBhvr>
                                        <p:cTn id="179" dur="1" fill="hold">
                                          <p:stCondLst>
                                            <p:cond delay="0"/>
                                          </p:stCondLst>
                                        </p:cTn>
                                        <p:tgtEl>
                                          <p:spTgt spid="199"/>
                                        </p:tgtEl>
                                        <p:attrNameLst>
                                          <p:attrName>style.visibility</p:attrName>
                                        </p:attrNameLst>
                                      </p:cBhvr>
                                      <p:to>
                                        <p:strVal val="visible"/>
                                      </p:to>
                                    </p:set>
                                    <p:animEffect transition="in" filter="wipe(left)">
                                      <p:cBhvr>
                                        <p:cTn id="180" dur="250"/>
                                        <p:tgtEl>
                                          <p:spTgt spid="199"/>
                                        </p:tgtEl>
                                      </p:cBhvr>
                                    </p:animEffect>
                                  </p:childTnLst>
                                </p:cTn>
                              </p:par>
                            </p:childTnLst>
                          </p:cTn>
                        </p:par>
                        <p:par>
                          <p:cTn id="181" fill="hold">
                            <p:stCondLst>
                              <p:cond delay="5000"/>
                            </p:stCondLst>
                            <p:childTnLst>
                              <p:par>
                                <p:cTn id="182" presetID="22" presetClass="entr" presetSubtype="8" fill="hold" grpId="0" nodeType="afterEffect">
                                  <p:stCondLst>
                                    <p:cond delay="0"/>
                                  </p:stCondLst>
                                  <p:childTnLst>
                                    <p:set>
                                      <p:cBhvr>
                                        <p:cTn id="183" dur="1" fill="hold">
                                          <p:stCondLst>
                                            <p:cond delay="0"/>
                                          </p:stCondLst>
                                        </p:cTn>
                                        <p:tgtEl>
                                          <p:spTgt spid="134"/>
                                        </p:tgtEl>
                                        <p:attrNameLst>
                                          <p:attrName>style.visibility</p:attrName>
                                        </p:attrNameLst>
                                      </p:cBhvr>
                                      <p:to>
                                        <p:strVal val="visible"/>
                                      </p:to>
                                    </p:set>
                                    <p:animEffect transition="in" filter="wipe(left)">
                                      <p:cBhvr>
                                        <p:cTn id="184" dur="250"/>
                                        <p:tgtEl>
                                          <p:spTgt spid="134"/>
                                        </p:tgtEl>
                                      </p:cBhvr>
                                    </p:animEffect>
                                  </p:childTnLst>
                                </p:cTn>
                              </p:par>
                            </p:childTnLst>
                          </p:cTn>
                        </p:par>
                        <p:par>
                          <p:cTn id="185" fill="hold">
                            <p:stCondLst>
                              <p:cond delay="5250"/>
                            </p:stCondLst>
                            <p:childTnLst>
                              <p:par>
                                <p:cTn id="186" presetID="22" presetClass="entr" presetSubtype="8" fill="hold" nodeType="afterEffect">
                                  <p:stCondLst>
                                    <p:cond delay="0"/>
                                  </p:stCondLst>
                                  <p:childTnLst>
                                    <p:set>
                                      <p:cBhvr>
                                        <p:cTn id="187" dur="1" fill="hold">
                                          <p:stCondLst>
                                            <p:cond delay="0"/>
                                          </p:stCondLst>
                                        </p:cTn>
                                        <p:tgtEl>
                                          <p:spTgt spid="200"/>
                                        </p:tgtEl>
                                        <p:attrNameLst>
                                          <p:attrName>style.visibility</p:attrName>
                                        </p:attrNameLst>
                                      </p:cBhvr>
                                      <p:to>
                                        <p:strVal val="visible"/>
                                      </p:to>
                                    </p:set>
                                    <p:animEffect transition="in" filter="wipe(left)">
                                      <p:cBhvr>
                                        <p:cTn id="188" dur="250"/>
                                        <p:tgtEl>
                                          <p:spTgt spid="200"/>
                                        </p:tgtEl>
                                      </p:cBhvr>
                                    </p:animEffect>
                                  </p:childTnLst>
                                </p:cTn>
                              </p:par>
                              <p:par>
                                <p:cTn id="189" presetID="22" presetClass="entr" presetSubtype="8" fill="hold" nodeType="withEffect">
                                  <p:stCondLst>
                                    <p:cond delay="0"/>
                                  </p:stCondLst>
                                  <p:childTnLst>
                                    <p:set>
                                      <p:cBhvr>
                                        <p:cTn id="190" dur="1" fill="hold">
                                          <p:stCondLst>
                                            <p:cond delay="0"/>
                                          </p:stCondLst>
                                        </p:cTn>
                                        <p:tgtEl>
                                          <p:spTgt spid="201"/>
                                        </p:tgtEl>
                                        <p:attrNameLst>
                                          <p:attrName>style.visibility</p:attrName>
                                        </p:attrNameLst>
                                      </p:cBhvr>
                                      <p:to>
                                        <p:strVal val="visible"/>
                                      </p:to>
                                    </p:set>
                                    <p:animEffect transition="in" filter="wipe(left)">
                                      <p:cBhvr>
                                        <p:cTn id="191" dur="250"/>
                                        <p:tgtEl>
                                          <p:spTgt spid="201"/>
                                        </p:tgtEl>
                                      </p:cBhvr>
                                    </p:animEffect>
                                  </p:childTnLst>
                                </p:cTn>
                              </p:par>
                            </p:childTnLst>
                          </p:cTn>
                        </p:par>
                        <p:par>
                          <p:cTn id="192" fill="hold">
                            <p:stCondLst>
                              <p:cond delay="5500"/>
                            </p:stCondLst>
                            <p:childTnLst>
                              <p:par>
                                <p:cTn id="193" presetID="22" presetClass="entr" presetSubtype="8" fill="hold" grpId="0" nodeType="afterEffect">
                                  <p:stCondLst>
                                    <p:cond delay="0"/>
                                  </p:stCondLst>
                                  <p:childTnLst>
                                    <p:set>
                                      <p:cBhvr>
                                        <p:cTn id="194" dur="1" fill="hold">
                                          <p:stCondLst>
                                            <p:cond delay="0"/>
                                          </p:stCondLst>
                                        </p:cTn>
                                        <p:tgtEl>
                                          <p:spTgt spid="135"/>
                                        </p:tgtEl>
                                        <p:attrNameLst>
                                          <p:attrName>style.visibility</p:attrName>
                                        </p:attrNameLst>
                                      </p:cBhvr>
                                      <p:to>
                                        <p:strVal val="visible"/>
                                      </p:to>
                                    </p:set>
                                    <p:animEffect transition="in" filter="wipe(left)">
                                      <p:cBhvr>
                                        <p:cTn id="195" dur="250"/>
                                        <p:tgtEl>
                                          <p:spTgt spid="135"/>
                                        </p:tgtEl>
                                      </p:cBhvr>
                                    </p:animEffect>
                                  </p:childTnLst>
                                </p:cTn>
                              </p:par>
                            </p:childTnLst>
                          </p:cTn>
                        </p:par>
                        <p:par>
                          <p:cTn id="196" fill="hold">
                            <p:stCondLst>
                              <p:cond delay="5750"/>
                            </p:stCondLst>
                            <p:childTnLst>
                              <p:par>
                                <p:cTn id="197" presetID="22" presetClass="entr" presetSubtype="8" fill="hold" nodeType="afterEffect">
                                  <p:stCondLst>
                                    <p:cond delay="0"/>
                                  </p:stCondLst>
                                  <p:childTnLst>
                                    <p:set>
                                      <p:cBhvr>
                                        <p:cTn id="198" dur="1" fill="hold">
                                          <p:stCondLst>
                                            <p:cond delay="0"/>
                                          </p:stCondLst>
                                        </p:cTn>
                                        <p:tgtEl>
                                          <p:spTgt spid="202"/>
                                        </p:tgtEl>
                                        <p:attrNameLst>
                                          <p:attrName>style.visibility</p:attrName>
                                        </p:attrNameLst>
                                      </p:cBhvr>
                                      <p:to>
                                        <p:strVal val="visible"/>
                                      </p:to>
                                    </p:set>
                                    <p:animEffect transition="in" filter="wipe(left)">
                                      <p:cBhvr>
                                        <p:cTn id="199" dur="250"/>
                                        <p:tgtEl>
                                          <p:spTgt spid="202"/>
                                        </p:tgtEl>
                                      </p:cBhvr>
                                    </p:animEffect>
                                  </p:childTnLst>
                                </p:cTn>
                              </p:par>
                              <p:par>
                                <p:cTn id="200" presetID="22" presetClass="entr" presetSubtype="8" fill="hold" nodeType="withEffect">
                                  <p:stCondLst>
                                    <p:cond delay="0"/>
                                  </p:stCondLst>
                                  <p:childTnLst>
                                    <p:set>
                                      <p:cBhvr>
                                        <p:cTn id="201" dur="1" fill="hold">
                                          <p:stCondLst>
                                            <p:cond delay="0"/>
                                          </p:stCondLst>
                                        </p:cTn>
                                        <p:tgtEl>
                                          <p:spTgt spid="203"/>
                                        </p:tgtEl>
                                        <p:attrNameLst>
                                          <p:attrName>style.visibility</p:attrName>
                                        </p:attrNameLst>
                                      </p:cBhvr>
                                      <p:to>
                                        <p:strVal val="visible"/>
                                      </p:to>
                                    </p:set>
                                    <p:animEffect transition="in" filter="wipe(left)">
                                      <p:cBhvr>
                                        <p:cTn id="202" dur="250"/>
                                        <p:tgtEl>
                                          <p:spTgt spid="203"/>
                                        </p:tgtEl>
                                      </p:cBhvr>
                                    </p:animEffect>
                                  </p:childTnLst>
                                </p:cTn>
                              </p:par>
                            </p:childTnLst>
                          </p:cTn>
                        </p:par>
                        <p:par>
                          <p:cTn id="203" fill="hold">
                            <p:stCondLst>
                              <p:cond delay="6000"/>
                            </p:stCondLst>
                            <p:childTnLst>
                              <p:par>
                                <p:cTn id="204" presetID="22" presetClass="entr" presetSubtype="8" fill="hold" grpId="0" nodeType="afterEffect">
                                  <p:stCondLst>
                                    <p:cond delay="0"/>
                                  </p:stCondLst>
                                  <p:childTnLst>
                                    <p:set>
                                      <p:cBhvr>
                                        <p:cTn id="205" dur="1" fill="hold">
                                          <p:stCondLst>
                                            <p:cond delay="0"/>
                                          </p:stCondLst>
                                        </p:cTn>
                                        <p:tgtEl>
                                          <p:spTgt spid="128"/>
                                        </p:tgtEl>
                                        <p:attrNameLst>
                                          <p:attrName>style.visibility</p:attrName>
                                        </p:attrNameLst>
                                      </p:cBhvr>
                                      <p:to>
                                        <p:strVal val="visible"/>
                                      </p:to>
                                    </p:set>
                                    <p:animEffect transition="in" filter="wipe(left)">
                                      <p:cBhvr>
                                        <p:cTn id="206" dur="250"/>
                                        <p:tgtEl>
                                          <p:spTgt spid="128"/>
                                        </p:tgtEl>
                                      </p:cBhvr>
                                    </p:animEffect>
                                  </p:childTnLst>
                                </p:cTn>
                              </p:par>
                            </p:childTnLst>
                          </p:cTn>
                        </p:par>
                        <p:par>
                          <p:cTn id="207" fill="hold">
                            <p:stCondLst>
                              <p:cond delay="6250"/>
                            </p:stCondLst>
                            <p:childTnLst>
                              <p:par>
                                <p:cTn id="208" presetID="22" presetClass="entr" presetSubtype="8" fill="hold" nodeType="afterEffect">
                                  <p:stCondLst>
                                    <p:cond delay="0"/>
                                  </p:stCondLst>
                                  <p:childTnLst>
                                    <p:set>
                                      <p:cBhvr>
                                        <p:cTn id="209" dur="1" fill="hold">
                                          <p:stCondLst>
                                            <p:cond delay="0"/>
                                          </p:stCondLst>
                                        </p:cTn>
                                        <p:tgtEl>
                                          <p:spTgt spid="204"/>
                                        </p:tgtEl>
                                        <p:attrNameLst>
                                          <p:attrName>style.visibility</p:attrName>
                                        </p:attrNameLst>
                                      </p:cBhvr>
                                      <p:to>
                                        <p:strVal val="visible"/>
                                      </p:to>
                                    </p:set>
                                    <p:animEffect transition="in" filter="wipe(left)">
                                      <p:cBhvr>
                                        <p:cTn id="210" dur="250"/>
                                        <p:tgtEl>
                                          <p:spTgt spid="204"/>
                                        </p:tgtEl>
                                      </p:cBhvr>
                                    </p:animEffect>
                                  </p:childTnLst>
                                </p:cTn>
                              </p:par>
                              <p:par>
                                <p:cTn id="211" presetID="22" presetClass="entr" presetSubtype="8" fill="hold" nodeType="withEffect">
                                  <p:stCondLst>
                                    <p:cond delay="0"/>
                                  </p:stCondLst>
                                  <p:childTnLst>
                                    <p:set>
                                      <p:cBhvr>
                                        <p:cTn id="212" dur="1" fill="hold">
                                          <p:stCondLst>
                                            <p:cond delay="0"/>
                                          </p:stCondLst>
                                        </p:cTn>
                                        <p:tgtEl>
                                          <p:spTgt spid="205"/>
                                        </p:tgtEl>
                                        <p:attrNameLst>
                                          <p:attrName>style.visibility</p:attrName>
                                        </p:attrNameLst>
                                      </p:cBhvr>
                                      <p:to>
                                        <p:strVal val="visible"/>
                                      </p:to>
                                    </p:set>
                                    <p:animEffect transition="in" filter="wipe(left)">
                                      <p:cBhvr>
                                        <p:cTn id="213" dur="250"/>
                                        <p:tgtEl>
                                          <p:spTgt spid="205"/>
                                        </p:tgtEl>
                                      </p:cBhvr>
                                    </p:animEffect>
                                  </p:childTnLst>
                                </p:cTn>
                              </p:par>
                            </p:childTnLst>
                          </p:cTn>
                        </p:par>
                        <p:par>
                          <p:cTn id="214" fill="hold">
                            <p:stCondLst>
                              <p:cond delay="6500"/>
                            </p:stCondLst>
                            <p:childTnLst>
                              <p:par>
                                <p:cTn id="215" presetID="22" presetClass="entr" presetSubtype="8" fill="hold" grpId="0" nodeType="afterEffect">
                                  <p:stCondLst>
                                    <p:cond delay="0"/>
                                  </p:stCondLst>
                                  <p:childTnLst>
                                    <p:set>
                                      <p:cBhvr>
                                        <p:cTn id="216" dur="1" fill="hold">
                                          <p:stCondLst>
                                            <p:cond delay="0"/>
                                          </p:stCondLst>
                                        </p:cTn>
                                        <p:tgtEl>
                                          <p:spTgt spid="129"/>
                                        </p:tgtEl>
                                        <p:attrNameLst>
                                          <p:attrName>style.visibility</p:attrName>
                                        </p:attrNameLst>
                                      </p:cBhvr>
                                      <p:to>
                                        <p:strVal val="visible"/>
                                      </p:to>
                                    </p:set>
                                    <p:animEffect transition="in" filter="wipe(left)">
                                      <p:cBhvr>
                                        <p:cTn id="217" dur="250"/>
                                        <p:tgtEl>
                                          <p:spTgt spid="129"/>
                                        </p:tgtEl>
                                      </p:cBhvr>
                                    </p:animEffect>
                                  </p:childTnLst>
                                </p:cTn>
                              </p:par>
                            </p:childTnLst>
                          </p:cTn>
                        </p:par>
                        <p:par>
                          <p:cTn id="218" fill="hold">
                            <p:stCondLst>
                              <p:cond delay="6750"/>
                            </p:stCondLst>
                            <p:childTnLst>
                              <p:par>
                                <p:cTn id="219" presetID="22" presetClass="entr" presetSubtype="8" fill="hold" nodeType="afterEffect">
                                  <p:stCondLst>
                                    <p:cond delay="0"/>
                                  </p:stCondLst>
                                  <p:childTnLst>
                                    <p:set>
                                      <p:cBhvr>
                                        <p:cTn id="220" dur="1" fill="hold">
                                          <p:stCondLst>
                                            <p:cond delay="0"/>
                                          </p:stCondLst>
                                        </p:cTn>
                                        <p:tgtEl>
                                          <p:spTgt spid="206"/>
                                        </p:tgtEl>
                                        <p:attrNameLst>
                                          <p:attrName>style.visibility</p:attrName>
                                        </p:attrNameLst>
                                      </p:cBhvr>
                                      <p:to>
                                        <p:strVal val="visible"/>
                                      </p:to>
                                    </p:set>
                                    <p:animEffect transition="in" filter="wipe(left)">
                                      <p:cBhvr>
                                        <p:cTn id="221" dur="250"/>
                                        <p:tgtEl>
                                          <p:spTgt spid="206"/>
                                        </p:tgtEl>
                                      </p:cBhvr>
                                    </p:animEffect>
                                  </p:childTnLst>
                                </p:cTn>
                              </p:par>
                              <p:par>
                                <p:cTn id="222" presetID="22" presetClass="entr" presetSubtype="8" fill="hold" nodeType="withEffect">
                                  <p:stCondLst>
                                    <p:cond delay="0"/>
                                  </p:stCondLst>
                                  <p:childTnLst>
                                    <p:set>
                                      <p:cBhvr>
                                        <p:cTn id="223" dur="1" fill="hold">
                                          <p:stCondLst>
                                            <p:cond delay="0"/>
                                          </p:stCondLst>
                                        </p:cTn>
                                        <p:tgtEl>
                                          <p:spTgt spid="207"/>
                                        </p:tgtEl>
                                        <p:attrNameLst>
                                          <p:attrName>style.visibility</p:attrName>
                                        </p:attrNameLst>
                                      </p:cBhvr>
                                      <p:to>
                                        <p:strVal val="visible"/>
                                      </p:to>
                                    </p:set>
                                    <p:animEffect transition="in" filter="wipe(left)">
                                      <p:cBhvr>
                                        <p:cTn id="224" dur="250"/>
                                        <p:tgtEl>
                                          <p:spTgt spid="207"/>
                                        </p:tgtEl>
                                      </p:cBhvr>
                                    </p:animEffect>
                                  </p:childTnLst>
                                </p:cTn>
                              </p:par>
                            </p:childTnLst>
                          </p:cTn>
                        </p:par>
                        <p:par>
                          <p:cTn id="225" fill="hold">
                            <p:stCondLst>
                              <p:cond delay="7000"/>
                            </p:stCondLst>
                            <p:childTnLst>
                              <p:par>
                                <p:cTn id="226" presetID="22" presetClass="entr" presetSubtype="8" fill="hold" grpId="0" nodeType="afterEffect">
                                  <p:stCondLst>
                                    <p:cond delay="0"/>
                                  </p:stCondLst>
                                  <p:childTnLst>
                                    <p:set>
                                      <p:cBhvr>
                                        <p:cTn id="227" dur="1" fill="hold">
                                          <p:stCondLst>
                                            <p:cond delay="0"/>
                                          </p:stCondLst>
                                        </p:cTn>
                                        <p:tgtEl>
                                          <p:spTgt spid="130"/>
                                        </p:tgtEl>
                                        <p:attrNameLst>
                                          <p:attrName>style.visibility</p:attrName>
                                        </p:attrNameLst>
                                      </p:cBhvr>
                                      <p:to>
                                        <p:strVal val="visible"/>
                                      </p:to>
                                    </p:set>
                                    <p:animEffect transition="in" filter="wipe(left)">
                                      <p:cBhvr>
                                        <p:cTn id="228" dur="250"/>
                                        <p:tgtEl>
                                          <p:spTgt spid="130"/>
                                        </p:tgtEl>
                                      </p:cBhvr>
                                    </p:animEffect>
                                  </p:childTnLst>
                                </p:cTn>
                              </p:par>
                            </p:childTnLst>
                          </p:cTn>
                        </p:par>
                        <p:par>
                          <p:cTn id="229" fill="hold">
                            <p:stCondLst>
                              <p:cond delay="7250"/>
                            </p:stCondLst>
                            <p:childTnLst>
                              <p:par>
                                <p:cTn id="230" presetID="22" presetClass="entr" presetSubtype="8" fill="hold" nodeType="afterEffect">
                                  <p:stCondLst>
                                    <p:cond delay="0"/>
                                  </p:stCondLst>
                                  <p:childTnLst>
                                    <p:set>
                                      <p:cBhvr>
                                        <p:cTn id="231" dur="1" fill="hold">
                                          <p:stCondLst>
                                            <p:cond delay="0"/>
                                          </p:stCondLst>
                                        </p:cTn>
                                        <p:tgtEl>
                                          <p:spTgt spid="208"/>
                                        </p:tgtEl>
                                        <p:attrNameLst>
                                          <p:attrName>style.visibility</p:attrName>
                                        </p:attrNameLst>
                                      </p:cBhvr>
                                      <p:to>
                                        <p:strVal val="visible"/>
                                      </p:to>
                                    </p:set>
                                    <p:animEffect transition="in" filter="wipe(left)">
                                      <p:cBhvr>
                                        <p:cTn id="232" dur="250"/>
                                        <p:tgtEl>
                                          <p:spTgt spid="208"/>
                                        </p:tgtEl>
                                      </p:cBhvr>
                                    </p:animEffect>
                                  </p:childTnLst>
                                </p:cTn>
                              </p:par>
                              <p:par>
                                <p:cTn id="233" presetID="22" presetClass="entr" presetSubtype="8" fill="hold" nodeType="withEffect">
                                  <p:stCondLst>
                                    <p:cond delay="0"/>
                                  </p:stCondLst>
                                  <p:childTnLst>
                                    <p:set>
                                      <p:cBhvr>
                                        <p:cTn id="234" dur="1" fill="hold">
                                          <p:stCondLst>
                                            <p:cond delay="0"/>
                                          </p:stCondLst>
                                        </p:cTn>
                                        <p:tgtEl>
                                          <p:spTgt spid="209"/>
                                        </p:tgtEl>
                                        <p:attrNameLst>
                                          <p:attrName>style.visibility</p:attrName>
                                        </p:attrNameLst>
                                      </p:cBhvr>
                                      <p:to>
                                        <p:strVal val="visible"/>
                                      </p:to>
                                    </p:set>
                                    <p:animEffect transition="in" filter="wipe(left)">
                                      <p:cBhvr>
                                        <p:cTn id="235" dur="250"/>
                                        <p:tgtEl>
                                          <p:spTgt spid="209"/>
                                        </p:tgtEl>
                                      </p:cBhvr>
                                    </p:animEffect>
                                  </p:childTnLst>
                                </p:cTn>
                              </p:par>
                            </p:childTnLst>
                          </p:cTn>
                        </p:par>
                        <p:par>
                          <p:cTn id="236" fill="hold">
                            <p:stCondLst>
                              <p:cond delay="7500"/>
                            </p:stCondLst>
                            <p:childTnLst>
                              <p:par>
                                <p:cTn id="237" presetID="22" presetClass="entr" presetSubtype="8" fill="hold" grpId="0" nodeType="afterEffect">
                                  <p:stCondLst>
                                    <p:cond delay="0"/>
                                  </p:stCondLst>
                                  <p:childTnLst>
                                    <p:set>
                                      <p:cBhvr>
                                        <p:cTn id="238" dur="1" fill="hold">
                                          <p:stCondLst>
                                            <p:cond delay="0"/>
                                          </p:stCondLst>
                                        </p:cTn>
                                        <p:tgtEl>
                                          <p:spTgt spid="131"/>
                                        </p:tgtEl>
                                        <p:attrNameLst>
                                          <p:attrName>style.visibility</p:attrName>
                                        </p:attrNameLst>
                                      </p:cBhvr>
                                      <p:to>
                                        <p:strVal val="visible"/>
                                      </p:to>
                                    </p:set>
                                    <p:animEffect transition="in" filter="wipe(left)">
                                      <p:cBhvr>
                                        <p:cTn id="239" dur="25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p:bldP spid="365" grpId="0"/>
      <p:bldP spid="210" grpId="0"/>
      <p:bldP spid="2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44CBAC-8B53-D043-8550-40E5523FFDC0}"/>
              </a:ext>
            </a:extLst>
          </p:cNvPr>
          <p:cNvSpPr>
            <a:spLocks noGrp="1"/>
          </p:cNvSpPr>
          <p:nvPr>
            <p:ph type="title"/>
          </p:nvPr>
        </p:nvSpPr>
        <p:spPr/>
        <p:txBody>
          <a:bodyPr/>
          <a:lstStyle/>
          <a:p>
            <a:r>
              <a:rPr kumimoji="1" lang="en-US" altLang="zh-CN" dirty="0"/>
              <a:t>Outline</a:t>
            </a:r>
            <a:endParaRPr kumimoji="1" lang="zh-CN" altLang="en-US" dirty="0"/>
          </a:p>
        </p:txBody>
      </p:sp>
      <p:sp>
        <p:nvSpPr>
          <p:cNvPr id="3" name="内容占位符 2">
            <a:extLst>
              <a:ext uri="{FF2B5EF4-FFF2-40B4-BE49-F238E27FC236}">
                <a16:creationId xmlns:a16="http://schemas.microsoft.com/office/drawing/2014/main" id="{9ED1FA7D-C054-D949-A437-F21D8B68690D}"/>
              </a:ext>
            </a:extLst>
          </p:cNvPr>
          <p:cNvSpPr>
            <a:spLocks noGrp="1"/>
          </p:cNvSpPr>
          <p:nvPr>
            <p:ph idx="1"/>
          </p:nvPr>
        </p:nvSpPr>
        <p:spPr/>
        <p:txBody>
          <a:bodyPr/>
          <a:lstStyle/>
          <a:p>
            <a:r>
              <a:rPr kumimoji="1" lang="en-US" altLang="zh-CN" dirty="0">
                <a:solidFill>
                  <a:srgbClr val="FF0000"/>
                </a:solidFill>
              </a:rPr>
              <a:t>Background</a:t>
            </a:r>
            <a:r>
              <a:rPr kumimoji="1" lang="zh-CN" altLang="en-US" dirty="0">
                <a:solidFill>
                  <a:srgbClr val="FF0000"/>
                </a:solidFill>
              </a:rPr>
              <a:t> </a:t>
            </a:r>
            <a:r>
              <a:rPr kumimoji="1" lang="en-US" altLang="zh-CN" dirty="0">
                <a:solidFill>
                  <a:srgbClr val="FF0000"/>
                </a:solidFill>
              </a:rPr>
              <a:t>and Motivations</a:t>
            </a:r>
          </a:p>
          <a:p>
            <a:r>
              <a:rPr kumimoji="1" lang="en-US" altLang="zh-CN" dirty="0">
                <a:ea typeface="Palatino" pitchFamily="2" charset="0"/>
              </a:rPr>
              <a:t>Our</a:t>
            </a:r>
            <a:r>
              <a:rPr kumimoji="1" lang="zh-CN" altLang="en-US" dirty="0">
                <a:ea typeface="Palatino" pitchFamily="2" charset="0"/>
              </a:rPr>
              <a:t> </a:t>
            </a:r>
            <a:r>
              <a:rPr kumimoji="1" lang="en-US" altLang="zh-CN" dirty="0">
                <a:ea typeface="Palatino" pitchFamily="2" charset="0"/>
              </a:rPr>
              <a:t>Solution</a:t>
            </a:r>
          </a:p>
          <a:p>
            <a:r>
              <a:rPr kumimoji="1" lang="en-US" altLang="zh-CN" dirty="0"/>
              <a:t>Experiment</a:t>
            </a:r>
          </a:p>
          <a:p>
            <a:r>
              <a:rPr kumimoji="1" lang="en-US" altLang="zh-CN" dirty="0"/>
              <a:t>Conclusion</a:t>
            </a:r>
          </a:p>
        </p:txBody>
      </p:sp>
    </p:spTree>
    <p:extLst>
      <p:ext uri="{BB962C8B-B14F-4D97-AF65-F5344CB8AC3E}">
        <p14:creationId xmlns:p14="http://schemas.microsoft.com/office/powerpoint/2010/main" val="251779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539270"/>
          </a:xfrm>
        </p:spPr>
        <p:txBody>
          <a:bodyPr/>
          <a:lstStyle/>
          <a:p>
            <a:pPr algn="l"/>
            <a:r>
              <a:rPr lang="en-US" altLang="zh-CN" sz="3200" dirty="0">
                <a:ea typeface="等线 Light"/>
              </a:rPr>
              <a:t>OpenCL Pattern:</a:t>
            </a:r>
            <a:r>
              <a:rPr lang="en-US" altLang="zh-CN" dirty="0">
                <a:ea typeface="等线 Light"/>
              </a:rPr>
              <a:t> </a:t>
            </a:r>
            <a:br>
              <a:rPr lang="en-US" altLang="zh-CN" dirty="0">
                <a:ea typeface="等线 Light"/>
              </a:rPr>
            </a:br>
            <a:r>
              <a:rPr lang="en-US" altLang="zh-CN" dirty="0">
                <a:ea typeface="等线 Light"/>
              </a:rPr>
              <a:t>Kernel-to-Kernel Communication</a:t>
            </a:r>
            <a:endParaRPr lang="zh-CN" altLang="en-US" dirty="0">
              <a:ea typeface="等线 Light"/>
            </a:endParaRPr>
          </a:p>
        </p:txBody>
      </p:sp>
      <p:sp>
        <p:nvSpPr>
          <p:cNvPr id="3" name="内容占位符 2"/>
          <p:cNvSpPr>
            <a:spLocks noGrp="1"/>
          </p:cNvSpPr>
          <p:nvPr>
            <p:ph idx="1"/>
          </p:nvPr>
        </p:nvSpPr>
        <p:spPr>
          <a:xfrm>
            <a:off x="628649" y="1847851"/>
            <a:ext cx="7886701" cy="4351338"/>
          </a:xfrm>
        </p:spPr>
        <p:txBody>
          <a:bodyPr>
            <a:normAutofit/>
          </a:bodyPr>
          <a:lstStyle/>
          <a:p>
            <a:endParaRPr lang="en-US" altLang="zh-CN" sz="2400" dirty="0"/>
          </a:p>
          <a:p>
            <a:endParaRPr lang="en-US" altLang="zh-CN" sz="2400" dirty="0"/>
          </a:p>
          <a:p>
            <a:endParaRPr lang="en-US" altLang="zh-CN" sz="2400" dirty="0"/>
          </a:p>
          <a:p>
            <a:endParaRPr lang="en-US" altLang="zh-CN" sz="2400" dirty="0"/>
          </a:p>
          <a:p>
            <a:pPr marL="0" indent="0">
              <a:buNone/>
            </a:pPr>
            <a:endParaRPr lang="en-US" altLang="zh-CN" sz="2400" dirty="0"/>
          </a:p>
          <a:p>
            <a:endParaRPr lang="en-US" altLang="zh-CN" sz="2400" dirty="0"/>
          </a:p>
          <a:p>
            <a:endParaRPr lang="en-US" altLang="zh-CN" sz="2400" dirty="0"/>
          </a:p>
          <a:p>
            <a:r>
              <a:rPr lang="en-US" altLang="zh-CN" sz="2400" dirty="0"/>
              <a:t>Issues on FPGAs:</a:t>
            </a:r>
            <a:endParaRPr lang="zh-CN" altLang="en-US" sz="2400" dirty="0"/>
          </a:p>
        </p:txBody>
      </p:sp>
      <p:sp>
        <p:nvSpPr>
          <p:cNvPr id="10" name="Content Placeholder 2"/>
          <p:cNvSpPr txBox="1">
            <a:spLocks/>
          </p:cNvSpPr>
          <p:nvPr/>
        </p:nvSpPr>
        <p:spPr>
          <a:xfrm>
            <a:off x="1245571" y="5582140"/>
            <a:ext cx="6652856" cy="42562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rPr>
              <a:t>The communication via global memory is expensive.</a:t>
            </a:r>
          </a:p>
        </p:txBody>
      </p:sp>
      <p:sp>
        <p:nvSpPr>
          <p:cNvPr id="8" name="圆角矩形 7">
            <a:extLst>
              <a:ext uri="{FF2B5EF4-FFF2-40B4-BE49-F238E27FC236}">
                <a16:creationId xmlns:a16="http://schemas.microsoft.com/office/drawing/2014/main" id="{7085B86B-E768-2440-800C-7738A97D1F6C}"/>
              </a:ext>
            </a:extLst>
          </p:cNvPr>
          <p:cNvSpPr/>
          <p:nvPr/>
        </p:nvSpPr>
        <p:spPr>
          <a:xfrm>
            <a:off x="2449772" y="4036897"/>
            <a:ext cx="4244454" cy="49132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Global memory</a:t>
            </a:r>
            <a:endParaRPr lang="zh-CN" altLang="en-US" dirty="0"/>
          </a:p>
        </p:txBody>
      </p:sp>
      <p:sp>
        <p:nvSpPr>
          <p:cNvPr id="9" name="矩形 8">
            <a:extLst>
              <a:ext uri="{FF2B5EF4-FFF2-40B4-BE49-F238E27FC236}">
                <a16:creationId xmlns:a16="http://schemas.microsoft.com/office/drawing/2014/main" id="{DA7C67BB-A58C-C546-90F8-A19E0F1438C1}"/>
              </a:ext>
            </a:extLst>
          </p:cNvPr>
          <p:cNvSpPr/>
          <p:nvPr/>
        </p:nvSpPr>
        <p:spPr>
          <a:xfrm>
            <a:off x="2449771" y="2151665"/>
            <a:ext cx="4244455" cy="1487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b="1" dirty="0">
                <a:solidFill>
                  <a:schemeClr val="tx1"/>
                </a:solidFill>
              </a:rPr>
              <a:t>FPGA</a:t>
            </a:r>
            <a:endParaRPr lang="zh-CN" altLang="en-US" b="1" dirty="0">
              <a:solidFill>
                <a:schemeClr val="tx1"/>
              </a:solidFill>
            </a:endParaRPr>
          </a:p>
        </p:txBody>
      </p:sp>
      <p:sp>
        <p:nvSpPr>
          <p:cNvPr id="11" name="矩形 10">
            <a:extLst>
              <a:ext uri="{FF2B5EF4-FFF2-40B4-BE49-F238E27FC236}">
                <a16:creationId xmlns:a16="http://schemas.microsoft.com/office/drawing/2014/main" id="{D035340D-E33D-934E-82A6-1F5134B96A51}"/>
              </a:ext>
            </a:extLst>
          </p:cNvPr>
          <p:cNvSpPr/>
          <p:nvPr/>
        </p:nvSpPr>
        <p:spPr>
          <a:xfrm>
            <a:off x="2657517" y="2634879"/>
            <a:ext cx="1228299" cy="76427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Producer kernel</a:t>
            </a:r>
            <a:endParaRPr lang="zh-CN" altLang="en-US" dirty="0"/>
          </a:p>
        </p:txBody>
      </p:sp>
      <p:sp>
        <p:nvSpPr>
          <p:cNvPr id="12" name="矩形 11">
            <a:extLst>
              <a:ext uri="{FF2B5EF4-FFF2-40B4-BE49-F238E27FC236}">
                <a16:creationId xmlns:a16="http://schemas.microsoft.com/office/drawing/2014/main" id="{7A9E84CD-5762-7041-9689-754CB4AC8F75}"/>
              </a:ext>
            </a:extLst>
          </p:cNvPr>
          <p:cNvSpPr/>
          <p:nvPr/>
        </p:nvSpPr>
        <p:spPr>
          <a:xfrm>
            <a:off x="5258183" y="2634879"/>
            <a:ext cx="1228299" cy="76427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Consumer kernel</a:t>
            </a:r>
            <a:endParaRPr lang="zh-CN" altLang="en-US" dirty="0"/>
          </a:p>
        </p:txBody>
      </p:sp>
      <p:cxnSp>
        <p:nvCxnSpPr>
          <p:cNvPr id="14" name="直接箭头连接符 7">
            <a:extLst>
              <a:ext uri="{FF2B5EF4-FFF2-40B4-BE49-F238E27FC236}">
                <a16:creationId xmlns:a16="http://schemas.microsoft.com/office/drawing/2014/main" id="{379ACA80-FCFF-464E-9894-E182715AC98F}"/>
              </a:ext>
            </a:extLst>
          </p:cNvPr>
          <p:cNvCxnSpPr>
            <a:cxnSpLocks/>
          </p:cNvCxnSpPr>
          <p:nvPr/>
        </p:nvCxnSpPr>
        <p:spPr>
          <a:xfrm>
            <a:off x="3271667" y="3399153"/>
            <a:ext cx="0" cy="653045"/>
          </a:xfrm>
          <a:prstGeom prst="straightConnector1">
            <a:avLst/>
          </a:prstGeom>
          <a:ln w="444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5" name="直接箭头连接符 7">
            <a:extLst>
              <a:ext uri="{FF2B5EF4-FFF2-40B4-BE49-F238E27FC236}">
                <a16:creationId xmlns:a16="http://schemas.microsoft.com/office/drawing/2014/main" id="{67EC7AAD-BADA-2342-B818-E43181915A23}"/>
              </a:ext>
            </a:extLst>
          </p:cNvPr>
          <p:cNvCxnSpPr>
            <a:cxnSpLocks/>
          </p:cNvCxnSpPr>
          <p:nvPr/>
        </p:nvCxnSpPr>
        <p:spPr>
          <a:xfrm>
            <a:off x="5872333" y="3399153"/>
            <a:ext cx="0" cy="653045"/>
          </a:xfrm>
          <a:prstGeom prst="straightConnector1">
            <a:avLst/>
          </a:prstGeom>
          <a:ln w="444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直接箭头连接符 7">
            <a:extLst>
              <a:ext uri="{FF2B5EF4-FFF2-40B4-BE49-F238E27FC236}">
                <a16:creationId xmlns:a16="http://schemas.microsoft.com/office/drawing/2014/main" id="{5DC68CC2-2071-0344-875D-01D42CB94397}"/>
              </a:ext>
            </a:extLst>
          </p:cNvPr>
          <p:cNvCxnSpPr>
            <a:cxnSpLocks/>
          </p:cNvCxnSpPr>
          <p:nvPr/>
        </p:nvCxnSpPr>
        <p:spPr>
          <a:xfrm>
            <a:off x="3271666" y="4036897"/>
            <a:ext cx="2600666" cy="0"/>
          </a:xfrm>
          <a:prstGeom prst="straightConnector1">
            <a:avLst/>
          </a:prstGeom>
          <a:ln w="44450">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40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49" y="2093935"/>
            <a:ext cx="7886701" cy="4105254"/>
          </a:xfrm>
        </p:spPr>
        <p:txBody>
          <a:bodyPr>
            <a:normAutofit/>
          </a:bodyPr>
          <a:lstStyle/>
          <a:p>
            <a:r>
              <a:rPr lang="en-US" altLang="zh-CN" sz="2400" dirty="0"/>
              <a:t>Potential on FPGAs</a:t>
            </a:r>
            <a:endParaRPr lang="zh-CN" altLang="en-US" sz="2400" dirty="0"/>
          </a:p>
        </p:txBody>
      </p:sp>
      <p:sp>
        <p:nvSpPr>
          <p:cNvPr id="6" name="Content Placeholder 2"/>
          <p:cNvSpPr txBox="1">
            <a:spLocks/>
          </p:cNvSpPr>
          <p:nvPr/>
        </p:nvSpPr>
        <p:spPr>
          <a:xfrm>
            <a:off x="1248390" y="2535684"/>
            <a:ext cx="5357126" cy="4247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rPr>
              <a:t>Reducing the number of memory accesses</a:t>
            </a:r>
          </a:p>
        </p:txBody>
      </p:sp>
      <p:sp>
        <p:nvSpPr>
          <p:cNvPr id="8" name="Content Placeholder 2"/>
          <p:cNvSpPr txBox="1">
            <a:spLocks/>
          </p:cNvSpPr>
          <p:nvPr/>
        </p:nvSpPr>
        <p:spPr>
          <a:xfrm>
            <a:off x="1248389" y="2950304"/>
            <a:ext cx="7266961" cy="4247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rPr>
              <a:t>Inter-kernel parallelism (i.e., concurrent kernel execution)</a:t>
            </a:r>
          </a:p>
        </p:txBody>
      </p:sp>
      <p:sp>
        <p:nvSpPr>
          <p:cNvPr id="7" name="Content Placeholder 2">
            <a:extLst>
              <a:ext uri="{FF2B5EF4-FFF2-40B4-BE49-F238E27FC236}">
                <a16:creationId xmlns:a16="http://schemas.microsoft.com/office/drawing/2014/main" id="{A7128CB6-030B-D94E-92C5-D16C22F4BD27}"/>
              </a:ext>
            </a:extLst>
          </p:cNvPr>
          <p:cNvSpPr txBox="1">
            <a:spLocks/>
          </p:cNvSpPr>
          <p:nvPr/>
        </p:nvSpPr>
        <p:spPr>
          <a:xfrm>
            <a:off x="3885816" y="4331967"/>
            <a:ext cx="1372368" cy="775277"/>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FF0000"/>
                </a:solidFill>
                <a:latin typeface="Baskerville Old Face" panose="02020602080505020303" pitchFamily="18" charset="0"/>
              </a:rPr>
              <a:t>OpenCL </a:t>
            </a:r>
          </a:p>
          <a:p>
            <a:pPr marL="0" indent="0" algn="ctr">
              <a:buFont typeface="Arial" panose="020B0604020202020204" pitchFamily="34" charset="0"/>
              <a:buNone/>
            </a:pPr>
            <a:r>
              <a:rPr lang="en-US" sz="2000" dirty="0">
                <a:solidFill>
                  <a:srgbClr val="FF0000"/>
                </a:solidFill>
                <a:latin typeface="Baskerville Old Face" panose="02020602080505020303" pitchFamily="18" charset="0"/>
              </a:rPr>
              <a:t>channel</a:t>
            </a:r>
          </a:p>
        </p:txBody>
      </p:sp>
      <p:sp>
        <p:nvSpPr>
          <p:cNvPr id="9" name="圆角矩形 8">
            <a:extLst>
              <a:ext uri="{FF2B5EF4-FFF2-40B4-BE49-F238E27FC236}">
                <a16:creationId xmlns:a16="http://schemas.microsoft.com/office/drawing/2014/main" id="{883A2E38-8F70-664D-88FB-6A08AC8DC3A7}"/>
              </a:ext>
            </a:extLst>
          </p:cNvPr>
          <p:cNvSpPr/>
          <p:nvPr/>
        </p:nvSpPr>
        <p:spPr>
          <a:xfrm>
            <a:off x="2449772" y="5707869"/>
            <a:ext cx="4244454" cy="49132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Global memory</a:t>
            </a:r>
            <a:endParaRPr lang="zh-CN" altLang="en-US" dirty="0"/>
          </a:p>
        </p:txBody>
      </p:sp>
      <p:sp>
        <p:nvSpPr>
          <p:cNvPr id="10" name="矩形 9">
            <a:extLst>
              <a:ext uri="{FF2B5EF4-FFF2-40B4-BE49-F238E27FC236}">
                <a16:creationId xmlns:a16="http://schemas.microsoft.com/office/drawing/2014/main" id="{E89B6FE2-F8F0-5343-AF9A-CDDAD6DD0A10}"/>
              </a:ext>
            </a:extLst>
          </p:cNvPr>
          <p:cNvSpPr/>
          <p:nvPr/>
        </p:nvSpPr>
        <p:spPr>
          <a:xfrm>
            <a:off x="2449771" y="3822637"/>
            <a:ext cx="4244455" cy="1487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b="1" dirty="0">
                <a:solidFill>
                  <a:schemeClr val="tx1"/>
                </a:solidFill>
              </a:rPr>
              <a:t>FPGA</a:t>
            </a:r>
            <a:endParaRPr lang="zh-CN" altLang="en-US" b="1" dirty="0">
              <a:solidFill>
                <a:schemeClr val="tx1"/>
              </a:solidFill>
            </a:endParaRPr>
          </a:p>
        </p:txBody>
      </p:sp>
      <p:sp>
        <p:nvSpPr>
          <p:cNvPr id="11" name="矩形 10">
            <a:extLst>
              <a:ext uri="{FF2B5EF4-FFF2-40B4-BE49-F238E27FC236}">
                <a16:creationId xmlns:a16="http://schemas.microsoft.com/office/drawing/2014/main" id="{20B3446A-705A-5548-AF14-83FE4A17BA5C}"/>
              </a:ext>
            </a:extLst>
          </p:cNvPr>
          <p:cNvSpPr/>
          <p:nvPr/>
        </p:nvSpPr>
        <p:spPr>
          <a:xfrm>
            <a:off x="2657517" y="4305851"/>
            <a:ext cx="1228299" cy="76427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Producer kernel</a:t>
            </a:r>
            <a:endParaRPr lang="zh-CN" altLang="en-US" dirty="0"/>
          </a:p>
        </p:txBody>
      </p:sp>
      <p:sp>
        <p:nvSpPr>
          <p:cNvPr id="12" name="矩形 11">
            <a:extLst>
              <a:ext uri="{FF2B5EF4-FFF2-40B4-BE49-F238E27FC236}">
                <a16:creationId xmlns:a16="http://schemas.microsoft.com/office/drawing/2014/main" id="{DE9FCB86-8086-034B-9661-ACE3DF9631AF}"/>
              </a:ext>
            </a:extLst>
          </p:cNvPr>
          <p:cNvSpPr/>
          <p:nvPr/>
        </p:nvSpPr>
        <p:spPr>
          <a:xfrm>
            <a:off x="5258183" y="4305851"/>
            <a:ext cx="1228299" cy="76427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Consumer kernel</a:t>
            </a:r>
            <a:endParaRPr lang="zh-CN" altLang="en-US" dirty="0"/>
          </a:p>
        </p:txBody>
      </p:sp>
      <p:cxnSp>
        <p:nvCxnSpPr>
          <p:cNvPr id="13" name="直接箭头连接符 7">
            <a:extLst>
              <a:ext uri="{FF2B5EF4-FFF2-40B4-BE49-F238E27FC236}">
                <a16:creationId xmlns:a16="http://schemas.microsoft.com/office/drawing/2014/main" id="{F25F2DB2-746D-9545-9A6A-4089985D22AF}"/>
              </a:ext>
            </a:extLst>
          </p:cNvPr>
          <p:cNvCxnSpPr>
            <a:cxnSpLocks/>
            <a:stCxn id="11" idx="3"/>
            <a:endCxn id="12" idx="1"/>
          </p:cNvCxnSpPr>
          <p:nvPr/>
        </p:nvCxnSpPr>
        <p:spPr>
          <a:xfrm>
            <a:off x="3885816" y="4687988"/>
            <a:ext cx="1372367"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标题 1">
            <a:extLst>
              <a:ext uri="{FF2B5EF4-FFF2-40B4-BE49-F238E27FC236}">
                <a16:creationId xmlns:a16="http://schemas.microsoft.com/office/drawing/2014/main" id="{895E0C7A-4BE9-3340-B17C-3BEB5EEFFC76}"/>
              </a:ext>
            </a:extLst>
          </p:cNvPr>
          <p:cNvSpPr>
            <a:spLocks noGrp="1"/>
          </p:cNvSpPr>
          <p:nvPr>
            <p:ph type="title"/>
          </p:nvPr>
        </p:nvSpPr>
        <p:spPr>
          <a:xfrm>
            <a:off x="628650" y="365126"/>
            <a:ext cx="7886700" cy="1539270"/>
          </a:xfrm>
        </p:spPr>
        <p:txBody>
          <a:bodyPr/>
          <a:lstStyle/>
          <a:p>
            <a:pPr algn="l"/>
            <a:r>
              <a:rPr lang="en-US" altLang="zh-CN" sz="3200" dirty="0">
                <a:ea typeface="等线 Light"/>
              </a:rPr>
              <a:t>OpenCL Pattern:</a:t>
            </a:r>
            <a:r>
              <a:rPr lang="en-US" altLang="zh-CN" dirty="0">
                <a:ea typeface="等线 Light"/>
              </a:rPr>
              <a:t> </a:t>
            </a:r>
            <a:br>
              <a:rPr lang="en-US" altLang="zh-CN" dirty="0">
                <a:ea typeface="等线 Light"/>
              </a:rPr>
            </a:br>
            <a:r>
              <a:rPr lang="en-US" altLang="zh-CN" dirty="0">
                <a:ea typeface="等线 Light"/>
              </a:rPr>
              <a:t>Kernel-to-Kernel Communication</a:t>
            </a:r>
            <a:endParaRPr lang="zh-CN" altLang="en-US" dirty="0">
              <a:ea typeface="等线 Light"/>
            </a:endParaRPr>
          </a:p>
        </p:txBody>
      </p:sp>
    </p:spTree>
    <p:extLst>
      <p:ext uri="{BB962C8B-B14F-4D97-AF65-F5344CB8AC3E}">
        <p14:creationId xmlns:p14="http://schemas.microsoft.com/office/powerpoint/2010/main" val="43523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5EB7D03-3F98-5C4A-B012-7657397B4347}"/>
              </a:ext>
            </a:extLst>
          </p:cNvPr>
          <p:cNvPicPr>
            <a:picLocks noChangeAspect="1"/>
          </p:cNvPicPr>
          <p:nvPr/>
        </p:nvPicPr>
        <p:blipFill>
          <a:blip r:embed="rId3"/>
          <a:stretch>
            <a:fillRect/>
          </a:stretch>
        </p:blipFill>
        <p:spPr>
          <a:xfrm>
            <a:off x="5176911" y="1805452"/>
            <a:ext cx="3728040" cy="3791442"/>
          </a:xfrm>
          <a:prstGeom prst="rect">
            <a:avLst/>
          </a:prstGeom>
        </p:spPr>
      </p:pic>
      <p:sp>
        <p:nvSpPr>
          <p:cNvPr id="2" name="内容占位符 1">
            <a:extLst>
              <a:ext uri="{FF2B5EF4-FFF2-40B4-BE49-F238E27FC236}">
                <a16:creationId xmlns:a16="http://schemas.microsoft.com/office/drawing/2014/main" id="{ADA15D91-1EC6-5247-9481-08C56D93A9FE}"/>
              </a:ext>
            </a:extLst>
          </p:cNvPr>
          <p:cNvSpPr>
            <a:spLocks noGrp="1"/>
          </p:cNvSpPr>
          <p:nvPr>
            <p:ph idx="1"/>
          </p:nvPr>
        </p:nvSpPr>
        <p:spPr>
          <a:xfrm>
            <a:off x="239049" y="1847851"/>
            <a:ext cx="5402038" cy="2863849"/>
          </a:xfrm>
        </p:spPr>
        <p:txBody>
          <a:bodyPr/>
          <a:lstStyle/>
          <a:p>
            <a:r>
              <a:rPr kumimoji="1" lang="en-US" altLang="zh-CN" dirty="0"/>
              <a:t>We develop nine</a:t>
            </a:r>
            <a:r>
              <a:rPr kumimoji="1" lang="zh-CN" altLang="en-US" dirty="0"/>
              <a:t> </a:t>
            </a:r>
            <a:r>
              <a:rPr kumimoji="1" lang="en-US" altLang="zh-CN" dirty="0"/>
              <a:t>LLVM passes to recognize three</a:t>
            </a:r>
            <a:r>
              <a:rPr kumimoji="1" lang="zh-CN" altLang="en-US" dirty="0"/>
              <a:t> </a:t>
            </a:r>
            <a:r>
              <a:rPr kumimoji="1" lang="en-US" altLang="zh-CN" dirty="0"/>
              <a:t>OpenCL</a:t>
            </a:r>
            <a:r>
              <a:rPr kumimoji="1" lang="zh-CN" altLang="en-US" dirty="0"/>
              <a:t> </a:t>
            </a:r>
            <a:r>
              <a:rPr kumimoji="1" lang="en-US" altLang="zh-CN" dirty="0"/>
              <a:t>patterns.</a:t>
            </a:r>
          </a:p>
          <a:p>
            <a:pPr lvl="1"/>
            <a:r>
              <a:rPr kumimoji="1" lang="en-US" altLang="zh-CN" sz="2800" dirty="0"/>
              <a:t>AO</a:t>
            </a:r>
            <a:r>
              <a:rPr kumimoji="1" lang="zh-CN" altLang="en-US" sz="2800" dirty="0"/>
              <a:t> </a:t>
            </a:r>
            <a:r>
              <a:rPr kumimoji="1" lang="en-US" altLang="zh-CN" sz="2800" dirty="0"/>
              <a:t>recognition</a:t>
            </a:r>
          </a:p>
          <a:p>
            <a:pPr lvl="1"/>
            <a:r>
              <a:rPr kumimoji="1" lang="en-US" altLang="zh-CN" sz="2800" dirty="0"/>
              <a:t>KKC</a:t>
            </a:r>
            <a:r>
              <a:rPr kumimoji="1" lang="zh-CN" altLang="en-US" sz="2800" dirty="0"/>
              <a:t> </a:t>
            </a:r>
            <a:r>
              <a:rPr kumimoji="1" lang="en-US" altLang="zh-CN" sz="2800" dirty="0"/>
              <a:t>recognition</a:t>
            </a:r>
          </a:p>
          <a:p>
            <a:pPr lvl="1"/>
            <a:r>
              <a:rPr kumimoji="1" lang="en-US" altLang="zh-CN" sz="2800" dirty="0"/>
              <a:t>MPS</a:t>
            </a:r>
            <a:r>
              <a:rPr kumimoji="1" lang="zh-CN" altLang="en-US" sz="2800" dirty="0"/>
              <a:t> </a:t>
            </a:r>
            <a:r>
              <a:rPr kumimoji="1" lang="en-US" altLang="zh-CN" sz="2800" dirty="0"/>
              <a:t>recognition</a:t>
            </a:r>
          </a:p>
          <a:p>
            <a:endParaRPr kumimoji="1" lang="zh-CN" altLang="en-US" dirty="0"/>
          </a:p>
        </p:txBody>
      </p:sp>
      <p:sp>
        <p:nvSpPr>
          <p:cNvPr id="3" name="标题 2">
            <a:extLst>
              <a:ext uri="{FF2B5EF4-FFF2-40B4-BE49-F238E27FC236}">
                <a16:creationId xmlns:a16="http://schemas.microsoft.com/office/drawing/2014/main" id="{5D008923-CE1A-7646-82A3-90F86DD387B4}"/>
              </a:ext>
            </a:extLst>
          </p:cNvPr>
          <p:cNvSpPr>
            <a:spLocks noGrp="1"/>
          </p:cNvSpPr>
          <p:nvPr>
            <p:ph type="title"/>
          </p:nvPr>
        </p:nvSpPr>
        <p:spPr/>
        <p:txBody>
          <a:bodyPr/>
          <a:lstStyle/>
          <a:p>
            <a:r>
              <a:rPr kumimoji="1" lang="en-US" altLang="zh-CN" dirty="0"/>
              <a:t>OpenCL</a:t>
            </a:r>
            <a:r>
              <a:rPr kumimoji="1" lang="zh-CN" altLang="en-US" dirty="0"/>
              <a:t> </a:t>
            </a:r>
            <a:r>
              <a:rPr kumimoji="1" lang="en-US" altLang="zh-CN" dirty="0"/>
              <a:t>Pattern</a:t>
            </a:r>
            <a:r>
              <a:rPr kumimoji="1" lang="zh-CN" altLang="en-US" dirty="0"/>
              <a:t> </a:t>
            </a:r>
            <a:r>
              <a:rPr kumimoji="1" lang="en-US" altLang="zh-CN" dirty="0"/>
              <a:t>Recognition</a:t>
            </a:r>
            <a:endParaRPr kumimoji="1" lang="zh-CN" altLang="en-US" dirty="0"/>
          </a:p>
        </p:txBody>
      </p:sp>
      <p:sp>
        <p:nvSpPr>
          <p:cNvPr id="8" name="Content Placeholder 2">
            <a:extLst>
              <a:ext uri="{FF2B5EF4-FFF2-40B4-BE49-F238E27FC236}">
                <a16:creationId xmlns:a16="http://schemas.microsoft.com/office/drawing/2014/main" id="{BA98C3F7-ED84-2443-9183-418CF7D2DB1D}"/>
              </a:ext>
            </a:extLst>
          </p:cNvPr>
          <p:cNvSpPr txBox="1">
            <a:spLocks/>
          </p:cNvSpPr>
          <p:nvPr/>
        </p:nvSpPr>
        <p:spPr>
          <a:xfrm>
            <a:off x="1041400" y="5711658"/>
            <a:ext cx="6857027" cy="425566"/>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rPr>
              <a:t>The implementation details can be found in our paper!</a:t>
            </a:r>
          </a:p>
        </p:txBody>
      </p:sp>
    </p:spTree>
    <p:extLst>
      <p:ext uri="{BB962C8B-B14F-4D97-AF65-F5344CB8AC3E}">
        <p14:creationId xmlns:p14="http://schemas.microsoft.com/office/powerpoint/2010/main" val="154302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44CBAC-8B53-D043-8550-40E5523FFDC0}"/>
              </a:ext>
            </a:extLst>
          </p:cNvPr>
          <p:cNvSpPr>
            <a:spLocks noGrp="1"/>
          </p:cNvSpPr>
          <p:nvPr>
            <p:ph type="title"/>
          </p:nvPr>
        </p:nvSpPr>
        <p:spPr/>
        <p:txBody>
          <a:bodyPr/>
          <a:lstStyle/>
          <a:p>
            <a:r>
              <a:rPr kumimoji="1" lang="en-US" altLang="zh-CN" dirty="0"/>
              <a:t>Outline</a:t>
            </a:r>
            <a:endParaRPr kumimoji="1" lang="zh-CN" altLang="en-US" dirty="0"/>
          </a:p>
        </p:txBody>
      </p:sp>
      <p:sp>
        <p:nvSpPr>
          <p:cNvPr id="3" name="内容占位符 2">
            <a:extLst>
              <a:ext uri="{FF2B5EF4-FFF2-40B4-BE49-F238E27FC236}">
                <a16:creationId xmlns:a16="http://schemas.microsoft.com/office/drawing/2014/main" id="{9ED1FA7D-C054-D949-A437-F21D8B68690D}"/>
              </a:ext>
            </a:extLst>
          </p:cNvPr>
          <p:cNvSpPr>
            <a:spLocks noGrp="1"/>
          </p:cNvSpPr>
          <p:nvPr>
            <p:ph idx="1"/>
          </p:nvPr>
        </p:nvSpPr>
        <p:spPr/>
        <p:txBody>
          <a:bodyPr/>
          <a:lstStyle/>
          <a:p>
            <a:r>
              <a:rPr kumimoji="1" lang="en-US" altLang="zh-CN" dirty="0"/>
              <a:t>Background</a:t>
            </a:r>
            <a:r>
              <a:rPr kumimoji="1" lang="zh-CN" altLang="en-US" dirty="0"/>
              <a:t> </a:t>
            </a:r>
            <a:r>
              <a:rPr kumimoji="1" lang="en-US" altLang="zh-CN" dirty="0"/>
              <a:t>and Motivations</a:t>
            </a:r>
          </a:p>
          <a:p>
            <a:r>
              <a:rPr kumimoji="1" lang="en-US" altLang="zh-CN" dirty="0"/>
              <a:t>Our</a:t>
            </a:r>
            <a:r>
              <a:rPr kumimoji="1" lang="zh-CN" altLang="en-US" dirty="0"/>
              <a:t> </a:t>
            </a:r>
            <a:r>
              <a:rPr kumimoji="1" lang="en-US" altLang="zh-CN" dirty="0"/>
              <a:t>Solution</a:t>
            </a:r>
          </a:p>
          <a:p>
            <a:pPr lvl="1">
              <a:buFont typeface="Wingdings" pitchFamily="2" charset="2"/>
              <a:buChar char="Ø"/>
            </a:pPr>
            <a:r>
              <a:rPr kumimoji="1" lang="zh-CN" altLang="en-US" dirty="0"/>
              <a:t> </a:t>
            </a:r>
            <a:r>
              <a:rPr kumimoji="1" lang="en-US" altLang="zh-CN" dirty="0"/>
              <a:t>OpenCL</a:t>
            </a:r>
            <a:r>
              <a:rPr kumimoji="1" lang="zh-CN" altLang="en-US" dirty="0"/>
              <a:t> </a:t>
            </a:r>
            <a:r>
              <a:rPr kumimoji="1" lang="en-US" altLang="zh-CN" dirty="0"/>
              <a:t>Pattern</a:t>
            </a:r>
            <a:r>
              <a:rPr kumimoji="1" lang="zh-CN" altLang="en-US" dirty="0"/>
              <a:t> </a:t>
            </a:r>
            <a:r>
              <a:rPr kumimoji="1" lang="en-US" altLang="zh-CN" dirty="0"/>
              <a:t>Recognition</a:t>
            </a:r>
          </a:p>
          <a:p>
            <a:pPr lvl="1">
              <a:buFont typeface="Wingdings" pitchFamily="2" charset="2"/>
              <a:buChar char="Ø"/>
            </a:pPr>
            <a:r>
              <a:rPr kumimoji="1" lang="zh-CN" altLang="en-US" dirty="0">
                <a:solidFill>
                  <a:srgbClr val="FF0000"/>
                </a:solidFill>
              </a:rPr>
              <a:t> </a:t>
            </a:r>
            <a:r>
              <a:rPr kumimoji="1" lang="en-US" altLang="zh-CN" dirty="0">
                <a:solidFill>
                  <a:srgbClr val="FF0000"/>
                </a:solidFill>
              </a:rPr>
              <a:t>Execution</a:t>
            </a:r>
            <a:r>
              <a:rPr kumimoji="1" lang="zh-CN" altLang="en-US" dirty="0">
                <a:solidFill>
                  <a:srgbClr val="FF0000"/>
                </a:solidFill>
              </a:rPr>
              <a:t> </a:t>
            </a:r>
            <a:r>
              <a:rPr kumimoji="1" lang="en-US" altLang="zh-CN" dirty="0">
                <a:solidFill>
                  <a:srgbClr val="FF0000"/>
                </a:solidFill>
              </a:rPr>
              <a:t>Model</a:t>
            </a:r>
            <a:r>
              <a:rPr kumimoji="1" lang="zh-CN" altLang="en-US" dirty="0">
                <a:solidFill>
                  <a:srgbClr val="FF0000"/>
                </a:solidFill>
              </a:rPr>
              <a:t> </a:t>
            </a:r>
            <a:r>
              <a:rPr kumimoji="1" lang="en-US" altLang="zh-CN" dirty="0">
                <a:solidFill>
                  <a:srgbClr val="FF0000"/>
                </a:solidFill>
              </a:rPr>
              <a:t>Prediction</a:t>
            </a:r>
          </a:p>
          <a:p>
            <a:r>
              <a:rPr kumimoji="1" lang="en-US" altLang="zh-CN" dirty="0"/>
              <a:t>Experiment</a:t>
            </a:r>
          </a:p>
          <a:p>
            <a:r>
              <a:rPr kumimoji="1" lang="en-US" altLang="zh-CN" dirty="0"/>
              <a:t>Conclusion</a:t>
            </a:r>
          </a:p>
        </p:txBody>
      </p:sp>
    </p:spTree>
    <p:extLst>
      <p:ext uri="{BB962C8B-B14F-4D97-AF65-F5344CB8AC3E}">
        <p14:creationId xmlns:p14="http://schemas.microsoft.com/office/powerpoint/2010/main" val="339309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p:spPr>
        <p:txBody>
          <a:bodyPr/>
          <a:lstStyle/>
          <a:p>
            <a:r>
              <a:rPr lang="en-US" altLang="zh-CN" dirty="0"/>
              <a:t>Execution</a:t>
            </a:r>
            <a:r>
              <a:rPr lang="zh-CN" altLang="en-US" dirty="0"/>
              <a:t> </a:t>
            </a:r>
            <a:r>
              <a:rPr lang="en-US" altLang="zh-CN" dirty="0"/>
              <a:t>Model</a:t>
            </a:r>
            <a:r>
              <a:rPr lang="zh-CN" altLang="en-US" dirty="0"/>
              <a:t> </a:t>
            </a:r>
            <a:r>
              <a:rPr lang="en-US" altLang="zh-CN" dirty="0"/>
              <a:t>Prediction</a:t>
            </a:r>
            <a:endParaRPr lang="zh-CN" altLang="en-US" dirty="0"/>
          </a:p>
        </p:txBody>
      </p:sp>
      <p:sp>
        <p:nvSpPr>
          <p:cNvPr id="3" name="内容占位符 2"/>
          <p:cNvSpPr>
            <a:spLocks noGrp="1"/>
          </p:cNvSpPr>
          <p:nvPr>
            <p:ph idx="1"/>
          </p:nvPr>
        </p:nvSpPr>
        <p:spPr>
          <a:xfrm>
            <a:off x="628649" y="1690689"/>
            <a:ext cx="7886701" cy="4508500"/>
          </a:xfrm>
        </p:spPr>
        <p:txBody>
          <a:bodyPr/>
          <a:lstStyle/>
          <a:p>
            <a:r>
              <a:rPr lang="en-US" altLang="zh-CN" dirty="0"/>
              <a:t>Direct prediction</a:t>
            </a:r>
            <a:endParaRPr lang="zh-CN" altLang="en-US" dirty="0"/>
          </a:p>
        </p:txBody>
      </p:sp>
      <p:sp>
        <p:nvSpPr>
          <p:cNvPr id="7" name="Content Placeholder 2"/>
          <p:cNvSpPr txBox="1">
            <a:spLocks/>
          </p:cNvSpPr>
          <p:nvPr/>
        </p:nvSpPr>
        <p:spPr>
          <a:xfrm>
            <a:off x="951399" y="5612458"/>
            <a:ext cx="7059838" cy="424732"/>
          </a:xfrm>
          <a:prstGeom prst="rect">
            <a:avLst/>
          </a:prstGeom>
          <a:solidFill>
            <a:schemeClr val="accent4">
              <a:lumMod val="60000"/>
              <a:lumOff val="4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rPr>
              <a:t>Kernels with AO and MPS benefit from the SWI kernel.</a:t>
            </a:r>
          </a:p>
        </p:txBody>
      </p:sp>
      <p:sp>
        <p:nvSpPr>
          <p:cNvPr id="8" name="Content Placeholder 2"/>
          <p:cNvSpPr txBox="1">
            <a:spLocks/>
          </p:cNvSpPr>
          <p:nvPr/>
        </p:nvSpPr>
        <p:spPr>
          <a:xfrm>
            <a:off x="951399" y="6037190"/>
            <a:ext cx="7059838" cy="424732"/>
          </a:xfrm>
          <a:prstGeom prst="rect">
            <a:avLst/>
          </a:prstGeom>
          <a:solidFill>
            <a:schemeClr val="accent4">
              <a:lumMod val="60000"/>
              <a:lumOff val="4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rPr>
              <a:t>Kernels with KKC benefit from the OpenCL channel.</a:t>
            </a:r>
          </a:p>
        </p:txBody>
      </p:sp>
      <p:graphicFrame>
        <p:nvGraphicFramePr>
          <p:cNvPr id="11" name="表格 10"/>
          <p:cNvGraphicFramePr>
            <a:graphicFrameLocks noGrp="1"/>
          </p:cNvGraphicFramePr>
          <p:nvPr/>
        </p:nvGraphicFramePr>
        <p:xfrm>
          <a:off x="951399" y="2213824"/>
          <a:ext cx="3377607" cy="3291840"/>
        </p:xfrm>
        <a:graphic>
          <a:graphicData uri="http://schemas.openxmlformats.org/drawingml/2006/table">
            <a:tbl>
              <a:tblPr firstRow="1" bandRow="1">
                <a:tableStyleId>{7DF18680-E054-41AD-8BC1-D1AEF772440D}</a:tableStyleId>
              </a:tblPr>
              <a:tblGrid>
                <a:gridCol w="1136708">
                  <a:extLst>
                    <a:ext uri="{9D8B030D-6E8A-4147-A177-3AD203B41FA5}">
                      <a16:colId xmlns:a16="http://schemas.microsoft.com/office/drawing/2014/main" val="20000"/>
                    </a:ext>
                  </a:extLst>
                </a:gridCol>
                <a:gridCol w="1119117">
                  <a:extLst>
                    <a:ext uri="{9D8B030D-6E8A-4147-A177-3AD203B41FA5}">
                      <a16:colId xmlns:a16="http://schemas.microsoft.com/office/drawing/2014/main" val="20001"/>
                    </a:ext>
                  </a:extLst>
                </a:gridCol>
                <a:gridCol w="1121782">
                  <a:extLst>
                    <a:ext uri="{9D8B030D-6E8A-4147-A177-3AD203B41FA5}">
                      <a16:colId xmlns:a16="http://schemas.microsoft.com/office/drawing/2014/main" val="20002"/>
                    </a:ext>
                  </a:extLst>
                </a:gridCol>
              </a:tblGrid>
              <a:tr h="125880">
                <a:tc>
                  <a:txBody>
                    <a:bodyPr/>
                    <a:lstStyle/>
                    <a:p>
                      <a:pPr algn="ctr"/>
                      <a:r>
                        <a:rPr lang="en-US" altLang="zh-CN" dirty="0"/>
                        <a:t>AO</a:t>
                      </a:r>
                      <a:endParaRPr lang="zh-CN" altLang="en-US" dirty="0"/>
                    </a:p>
                  </a:txBody>
                  <a:tcPr/>
                </a:tc>
                <a:tc>
                  <a:txBody>
                    <a:bodyPr/>
                    <a:lstStyle/>
                    <a:p>
                      <a:pPr algn="ctr"/>
                      <a:r>
                        <a:rPr lang="en-US" altLang="zh-CN" dirty="0"/>
                        <a:t>MPS</a:t>
                      </a:r>
                      <a:endParaRPr lang="zh-CN" altLang="en-US" dirty="0"/>
                    </a:p>
                  </a:txBody>
                  <a:tcPr/>
                </a:tc>
                <a:tc>
                  <a:txBody>
                    <a:bodyPr/>
                    <a:lstStyle/>
                    <a:p>
                      <a:pPr algn="ctr"/>
                      <a:r>
                        <a:rPr lang="en-US" altLang="zh-CN" dirty="0"/>
                        <a:t>KKC</a:t>
                      </a:r>
                      <a:endParaRPr lang="zh-CN" altLang="en-US" dirty="0"/>
                    </a:p>
                  </a:txBody>
                  <a:tcPr/>
                </a:tc>
                <a:extLst>
                  <a:ext uri="{0D108BD9-81ED-4DB2-BD59-A6C34878D82A}">
                    <a16:rowId xmlns:a16="http://schemas.microsoft.com/office/drawing/2014/main" val="10000"/>
                  </a:ext>
                </a:extLst>
              </a:tr>
              <a:tr h="271742">
                <a:tc>
                  <a:txBody>
                    <a:bodyPr/>
                    <a:lstStyle/>
                    <a:p>
                      <a:pPr algn="ctr"/>
                      <a:r>
                        <a:rPr lang="en-US" altLang="zh-CN" dirty="0"/>
                        <a:t>N</a:t>
                      </a:r>
                      <a:endParaRPr lang="zh-CN" altLang="en-US" dirty="0"/>
                    </a:p>
                  </a:txBody>
                  <a:tcPr/>
                </a:tc>
                <a:tc>
                  <a:txBody>
                    <a:bodyPr/>
                    <a:lstStyle/>
                    <a:p>
                      <a:pPr algn="ctr"/>
                      <a:r>
                        <a:rPr lang="en-US" altLang="zh-CN" dirty="0"/>
                        <a:t>N</a:t>
                      </a:r>
                      <a:endParaRPr lang="zh-CN" altLang="en-US" dirty="0"/>
                    </a:p>
                  </a:txBody>
                  <a:tcPr/>
                </a:tc>
                <a:tc>
                  <a:txBody>
                    <a:bodyPr/>
                    <a:lstStyle/>
                    <a:p>
                      <a:pPr algn="ctr"/>
                      <a:r>
                        <a:rPr lang="en-US" altLang="zh-CN" dirty="0"/>
                        <a:t>N</a:t>
                      </a:r>
                      <a:endParaRPr lang="zh-CN" altLang="en-US" dirty="0"/>
                    </a:p>
                  </a:txBody>
                  <a:tcPr/>
                </a:tc>
                <a:extLst>
                  <a:ext uri="{0D108BD9-81ED-4DB2-BD59-A6C34878D82A}">
                    <a16:rowId xmlns:a16="http://schemas.microsoft.com/office/drawing/2014/main" val="10001"/>
                  </a:ext>
                </a:extLst>
              </a:tr>
              <a:tr h="271742">
                <a:tc>
                  <a:txBody>
                    <a:bodyPr/>
                    <a:lstStyle/>
                    <a:p>
                      <a:pPr algn="ctr"/>
                      <a:r>
                        <a:rPr lang="en-US" altLang="zh-CN" dirty="0"/>
                        <a:t>Y</a:t>
                      </a:r>
                      <a:endParaRPr lang="zh-CN" altLang="en-US" dirty="0"/>
                    </a:p>
                  </a:txBody>
                  <a:tcPr/>
                </a:tc>
                <a:tc>
                  <a:txBody>
                    <a:bodyPr/>
                    <a:lstStyle/>
                    <a:p>
                      <a:pPr algn="ctr"/>
                      <a:r>
                        <a:rPr lang="en-US" altLang="zh-CN" dirty="0"/>
                        <a:t>N</a:t>
                      </a:r>
                      <a:endParaRPr lang="zh-CN" altLang="en-US" dirty="0"/>
                    </a:p>
                  </a:txBody>
                  <a:tcPr/>
                </a:tc>
                <a:tc>
                  <a:txBody>
                    <a:bodyPr/>
                    <a:lstStyle/>
                    <a:p>
                      <a:pPr algn="ctr"/>
                      <a:r>
                        <a:rPr lang="en-US" altLang="zh-CN" dirty="0"/>
                        <a:t>N</a:t>
                      </a:r>
                      <a:endParaRPr lang="zh-CN" altLang="en-US" dirty="0"/>
                    </a:p>
                  </a:txBody>
                  <a:tcPr/>
                </a:tc>
                <a:extLst>
                  <a:ext uri="{0D108BD9-81ED-4DB2-BD59-A6C34878D82A}">
                    <a16:rowId xmlns:a16="http://schemas.microsoft.com/office/drawing/2014/main" val="10002"/>
                  </a:ext>
                </a:extLst>
              </a:tr>
              <a:tr h="271742">
                <a:tc>
                  <a:txBody>
                    <a:bodyPr/>
                    <a:lstStyle/>
                    <a:p>
                      <a:pPr algn="ctr"/>
                      <a:r>
                        <a:rPr lang="en-US" altLang="zh-CN" dirty="0"/>
                        <a:t>N</a:t>
                      </a:r>
                      <a:endParaRPr lang="zh-CN" altLang="en-US" dirty="0"/>
                    </a:p>
                  </a:txBody>
                  <a:tcPr/>
                </a:tc>
                <a:tc>
                  <a:txBody>
                    <a:bodyPr/>
                    <a:lstStyle/>
                    <a:p>
                      <a:pPr algn="ctr"/>
                      <a:r>
                        <a:rPr lang="en-US" altLang="zh-CN" dirty="0"/>
                        <a:t>Y</a:t>
                      </a:r>
                      <a:endParaRPr lang="zh-CN" altLang="en-US" dirty="0"/>
                    </a:p>
                  </a:txBody>
                  <a:tcPr/>
                </a:tc>
                <a:tc>
                  <a:txBody>
                    <a:bodyPr/>
                    <a:lstStyle/>
                    <a:p>
                      <a:pPr algn="ctr"/>
                      <a:r>
                        <a:rPr lang="en-US" altLang="zh-CN" dirty="0"/>
                        <a:t>N</a:t>
                      </a:r>
                      <a:endParaRPr lang="zh-CN" altLang="en-US" dirty="0"/>
                    </a:p>
                  </a:txBody>
                  <a:tcPr/>
                </a:tc>
                <a:extLst>
                  <a:ext uri="{0D108BD9-81ED-4DB2-BD59-A6C34878D82A}">
                    <a16:rowId xmlns:a16="http://schemas.microsoft.com/office/drawing/2014/main" val="10003"/>
                  </a:ext>
                </a:extLst>
              </a:tr>
              <a:tr h="271742">
                <a:tc>
                  <a:txBody>
                    <a:bodyPr/>
                    <a:lstStyle/>
                    <a:p>
                      <a:pPr algn="ctr"/>
                      <a:r>
                        <a:rPr lang="en-US" altLang="zh-CN" dirty="0"/>
                        <a:t>Y</a:t>
                      </a:r>
                      <a:endParaRPr lang="zh-CN" altLang="en-US" dirty="0"/>
                    </a:p>
                  </a:txBody>
                  <a:tcPr/>
                </a:tc>
                <a:tc>
                  <a:txBody>
                    <a:bodyPr/>
                    <a:lstStyle/>
                    <a:p>
                      <a:pPr algn="ctr"/>
                      <a:r>
                        <a:rPr lang="en-US" altLang="zh-CN" dirty="0"/>
                        <a:t>Y</a:t>
                      </a:r>
                      <a:endParaRPr lang="zh-CN" altLang="en-US" dirty="0"/>
                    </a:p>
                  </a:txBody>
                  <a:tcPr/>
                </a:tc>
                <a:tc>
                  <a:txBody>
                    <a:bodyPr/>
                    <a:lstStyle/>
                    <a:p>
                      <a:pPr algn="ctr"/>
                      <a:r>
                        <a:rPr lang="en-US" altLang="zh-CN" dirty="0"/>
                        <a:t>N</a:t>
                      </a:r>
                      <a:endParaRPr lang="zh-CN" altLang="en-US" dirty="0"/>
                    </a:p>
                  </a:txBody>
                  <a:tcPr/>
                </a:tc>
                <a:extLst>
                  <a:ext uri="{0D108BD9-81ED-4DB2-BD59-A6C34878D82A}">
                    <a16:rowId xmlns:a16="http://schemas.microsoft.com/office/drawing/2014/main" val="10004"/>
                  </a:ext>
                </a:extLst>
              </a:tr>
              <a:tr h="271742">
                <a:tc>
                  <a:txBody>
                    <a:bodyPr/>
                    <a:lstStyle/>
                    <a:p>
                      <a:pPr algn="ctr"/>
                      <a:r>
                        <a:rPr lang="en-US" altLang="zh-CN" dirty="0"/>
                        <a:t>N</a:t>
                      </a:r>
                      <a:endParaRPr lang="zh-CN" altLang="en-US" dirty="0"/>
                    </a:p>
                  </a:txBody>
                  <a:tcPr/>
                </a:tc>
                <a:tc>
                  <a:txBody>
                    <a:bodyPr/>
                    <a:lstStyle/>
                    <a:p>
                      <a:pPr algn="ctr"/>
                      <a:r>
                        <a:rPr lang="en-US" altLang="zh-CN" dirty="0"/>
                        <a:t>N</a:t>
                      </a:r>
                      <a:endParaRPr lang="zh-CN" altLang="en-US" dirty="0"/>
                    </a:p>
                  </a:txBody>
                  <a:tcPr/>
                </a:tc>
                <a:tc>
                  <a:txBody>
                    <a:bodyPr/>
                    <a:lstStyle/>
                    <a:p>
                      <a:pPr algn="ctr"/>
                      <a:r>
                        <a:rPr lang="en-US" altLang="zh-CN" dirty="0"/>
                        <a:t>Y</a:t>
                      </a:r>
                      <a:endParaRPr lang="zh-CN" altLang="en-US" dirty="0"/>
                    </a:p>
                  </a:txBody>
                  <a:tcPr/>
                </a:tc>
                <a:extLst>
                  <a:ext uri="{0D108BD9-81ED-4DB2-BD59-A6C34878D82A}">
                    <a16:rowId xmlns:a16="http://schemas.microsoft.com/office/drawing/2014/main" val="10005"/>
                  </a:ext>
                </a:extLst>
              </a:tr>
              <a:tr h="271742">
                <a:tc>
                  <a:txBody>
                    <a:bodyPr/>
                    <a:lstStyle/>
                    <a:p>
                      <a:pPr algn="ctr"/>
                      <a:r>
                        <a:rPr lang="en-US" altLang="zh-CN" dirty="0"/>
                        <a:t>Y</a:t>
                      </a:r>
                      <a:endParaRPr lang="zh-CN" altLang="en-US" dirty="0"/>
                    </a:p>
                  </a:txBody>
                  <a:tcPr/>
                </a:tc>
                <a:tc>
                  <a:txBody>
                    <a:bodyPr/>
                    <a:lstStyle/>
                    <a:p>
                      <a:pPr algn="ctr"/>
                      <a:r>
                        <a:rPr lang="en-US" altLang="zh-CN" dirty="0"/>
                        <a:t>N</a:t>
                      </a:r>
                      <a:endParaRPr lang="zh-CN" altLang="en-US" dirty="0"/>
                    </a:p>
                  </a:txBody>
                  <a:tcPr/>
                </a:tc>
                <a:tc>
                  <a:txBody>
                    <a:bodyPr/>
                    <a:lstStyle/>
                    <a:p>
                      <a:pPr algn="ctr"/>
                      <a:r>
                        <a:rPr lang="en-US" altLang="zh-CN" dirty="0"/>
                        <a:t>Y</a:t>
                      </a:r>
                      <a:endParaRPr lang="zh-CN" altLang="en-US" dirty="0"/>
                    </a:p>
                  </a:txBody>
                  <a:tcPr/>
                </a:tc>
                <a:extLst>
                  <a:ext uri="{0D108BD9-81ED-4DB2-BD59-A6C34878D82A}">
                    <a16:rowId xmlns:a16="http://schemas.microsoft.com/office/drawing/2014/main" val="10006"/>
                  </a:ext>
                </a:extLst>
              </a:tr>
              <a:tr h="271742">
                <a:tc>
                  <a:txBody>
                    <a:bodyPr/>
                    <a:lstStyle/>
                    <a:p>
                      <a:pPr algn="ctr"/>
                      <a:r>
                        <a:rPr lang="en-US" altLang="zh-CN" dirty="0"/>
                        <a:t>N</a:t>
                      </a:r>
                      <a:endParaRPr lang="zh-CN" altLang="en-US" dirty="0"/>
                    </a:p>
                  </a:txBody>
                  <a:tcPr/>
                </a:tc>
                <a:tc>
                  <a:txBody>
                    <a:bodyPr/>
                    <a:lstStyle/>
                    <a:p>
                      <a:pPr algn="ctr"/>
                      <a:r>
                        <a:rPr lang="en-US" altLang="zh-CN" dirty="0"/>
                        <a:t>Y</a:t>
                      </a:r>
                      <a:endParaRPr lang="zh-CN" altLang="en-US" dirty="0"/>
                    </a:p>
                  </a:txBody>
                  <a:tcPr/>
                </a:tc>
                <a:tc>
                  <a:txBody>
                    <a:bodyPr/>
                    <a:lstStyle/>
                    <a:p>
                      <a:pPr algn="ctr"/>
                      <a:r>
                        <a:rPr lang="en-US" altLang="zh-CN" dirty="0"/>
                        <a:t>Y</a:t>
                      </a:r>
                      <a:endParaRPr lang="zh-CN" altLang="en-US" dirty="0"/>
                    </a:p>
                  </a:txBody>
                  <a:tcPr/>
                </a:tc>
                <a:extLst>
                  <a:ext uri="{0D108BD9-81ED-4DB2-BD59-A6C34878D82A}">
                    <a16:rowId xmlns:a16="http://schemas.microsoft.com/office/drawing/2014/main" val="10007"/>
                  </a:ext>
                </a:extLst>
              </a:tr>
              <a:tr h="271742">
                <a:tc>
                  <a:txBody>
                    <a:bodyPr/>
                    <a:lstStyle/>
                    <a:p>
                      <a:pPr algn="ctr"/>
                      <a:r>
                        <a:rPr lang="en-US" altLang="zh-CN" dirty="0"/>
                        <a:t>Y</a:t>
                      </a:r>
                      <a:endParaRPr lang="zh-CN" altLang="en-US" dirty="0"/>
                    </a:p>
                  </a:txBody>
                  <a:tcPr/>
                </a:tc>
                <a:tc>
                  <a:txBody>
                    <a:bodyPr/>
                    <a:lstStyle/>
                    <a:p>
                      <a:pPr algn="ctr"/>
                      <a:r>
                        <a:rPr lang="en-US" altLang="zh-CN" dirty="0"/>
                        <a:t>Y</a:t>
                      </a:r>
                      <a:endParaRPr lang="zh-CN" altLang="en-US" dirty="0"/>
                    </a:p>
                  </a:txBody>
                  <a:tcPr/>
                </a:tc>
                <a:tc>
                  <a:txBody>
                    <a:bodyPr/>
                    <a:lstStyle/>
                    <a:p>
                      <a:pPr algn="ctr"/>
                      <a:r>
                        <a:rPr lang="en-US" altLang="zh-CN" dirty="0"/>
                        <a:t>Y</a:t>
                      </a:r>
                      <a:endParaRPr lang="zh-CN" altLang="en-US" dirty="0"/>
                    </a:p>
                  </a:txBody>
                  <a:tcPr/>
                </a:tc>
                <a:extLst>
                  <a:ext uri="{0D108BD9-81ED-4DB2-BD59-A6C34878D82A}">
                    <a16:rowId xmlns:a16="http://schemas.microsoft.com/office/drawing/2014/main" val="10008"/>
                  </a:ext>
                </a:extLst>
              </a:tr>
            </a:tbl>
          </a:graphicData>
        </a:graphic>
      </p:graphicFrame>
      <p:graphicFrame>
        <p:nvGraphicFramePr>
          <p:cNvPr id="4" name="表格 3">
            <a:extLst>
              <a:ext uri="{FF2B5EF4-FFF2-40B4-BE49-F238E27FC236}">
                <a16:creationId xmlns:a16="http://schemas.microsoft.com/office/drawing/2014/main" id="{3FAD43C9-B483-864D-8C14-C50F670478F8}"/>
              </a:ext>
            </a:extLst>
          </p:cNvPr>
          <p:cNvGraphicFramePr>
            <a:graphicFrameLocks noGrp="1"/>
          </p:cNvGraphicFramePr>
          <p:nvPr/>
        </p:nvGraphicFramePr>
        <p:xfrm>
          <a:off x="4329006" y="2213824"/>
          <a:ext cx="1803392" cy="3291840"/>
        </p:xfrm>
        <a:graphic>
          <a:graphicData uri="http://schemas.openxmlformats.org/drawingml/2006/table">
            <a:tbl>
              <a:tblPr firstRow="1" bandRow="1">
                <a:tableStyleId>{7DF18680-E054-41AD-8BC1-D1AEF772440D}</a:tableStyleId>
              </a:tblPr>
              <a:tblGrid>
                <a:gridCol w="1803392">
                  <a:extLst>
                    <a:ext uri="{9D8B030D-6E8A-4147-A177-3AD203B41FA5}">
                      <a16:colId xmlns:a16="http://schemas.microsoft.com/office/drawing/2014/main" val="2124089460"/>
                    </a:ext>
                  </a:extLst>
                </a:gridCol>
              </a:tblGrid>
              <a:tr h="142702">
                <a:tc>
                  <a:txBody>
                    <a:bodyPr/>
                    <a:lstStyle/>
                    <a:p>
                      <a:pPr algn="ctr"/>
                      <a:r>
                        <a:rPr lang="en-US" altLang="zh-CN" dirty="0"/>
                        <a:t>Direct</a:t>
                      </a:r>
                      <a:r>
                        <a:rPr lang="zh-CN" altLang="en-US" dirty="0"/>
                        <a:t> </a:t>
                      </a:r>
                      <a:r>
                        <a:rPr lang="en-US" altLang="zh-CN" dirty="0"/>
                        <a:t>prediction</a:t>
                      </a:r>
                      <a:endParaRPr lang="zh-CN" altLang="en-US" dirty="0"/>
                    </a:p>
                  </a:txBody>
                  <a:tcPr/>
                </a:tc>
                <a:extLst>
                  <a:ext uri="{0D108BD9-81ED-4DB2-BD59-A6C34878D82A}">
                    <a16:rowId xmlns:a16="http://schemas.microsoft.com/office/drawing/2014/main" val="1104861004"/>
                  </a:ext>
                </a:extLst>
              </a:tr>
              <a:tr h="142702">
                <a:tc>
                  <a:txBody>
                    <a:bodyPr/>
                    <a:lstStyle/>
                    <a:p>
                      <a:pPr algn="ctr"/>
                      <a:r>
                        <a:rPr lang="en-US" altLang="zh-CN" dirty="0">
                          <a:latin typeface="Baskerville Old Face" panose="02020602080505020303" pitchFamily="18" charset="0"/>
                        </a:rPr>
                        <a:t>NDR</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170397230"/>
                  </a:ext>
                </a:extLst>
              </a:tr>
              <a:tr h="142702">
                <a:tc>
                  <a:txBody>
                    <a:bodyPr/>
                    <a:lstStyle/>
                    <a:p>
                      <a:pPr algn="ctr"/>
                      <a:r>
                        <a:rPr lang="en-US" altLang="zh-CN" dirty="0">
                          <a:latin typeface="Baskerville Old Face" panose="02020602080505020303" pitchFamily="18" charset="0"/>
                        </a:rPr>
                        <a:t>SWI</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509299409"/>
                  </a:ext>
                </a:extLst>
              </a:tr>
              <a:tr h="142702">
                <a:tc>
                  <a:txBody>
                    <a:bodyPr/>
                    <a:lstStyle/>
                    <a:p>
                      <a:pPr algn="ctr"/>
                      <a:r>
                        <a:rPr lang="en-US" altLang="zh-CN" dirty="0">
                          <a:latin typeface="Baskerville Old Face" panose="02020602080505020303" pitchFamily="18" charset="0"/>
                        </a:rPr>
                        <a:t>SWI</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740934386"/>
                  </a:ext>
                </a:extLst>
              </a:tr>
              <a:tr h="142702">
                <a:tc>
                  <a:txBody>
                    <a:bodyPr/>
                    <a:lstStyle/>
                    <a:p>
                      <a:pPr algn="ctr"/>
                      <a:r>
                        <a:rPr lang="en-US" altLang="zh-CN" dirty="0">
                          <a:latin typeface="Baskerville Old Face" panose="02020602080505020303" pitchFamily="18" charset="0"/>
                        </a:rPr>
                        <a:t>SWI</a:t>
                      </a:r>
                      <a:endParaRPr lang="zh-CN" altLang="en-US" dirty="0">
                        <a:latin typeface="Baskerville Old Face" panose="02020602080505020303" pitchFamily="18" charset="0"/>
                      </a:endParaRPr>
                    </a:p>
                  </a:txBody>
                  <a:tcPr/>
                </a:tc>
                <a:extLst>
                  <a:ext uri="{0D108BD9-81ED-4DB2-BD59-A6C34878D82A}">
                    <a16:rowId xmlns:a16="http://schemas.microsoft.com/office/drawing/2014/main" val="553823960"/>
                  </a:ext>
                </a:extLst>
              </a:tr>
              <a:tr h="142702">
                <a:tc>
                  <a:txBody>
                    <a:bodyPr/>
                    <a:lstStyle/>
                    <a:p>
                      <a:pPr algn="ctr"/>
                      <a:r>
                        <a:rPr lang="en-US" altLang="zh-CN" dirty="0">
                          <a:latin typeface="Baskerville Old Face" panose="02020602080505020303" pitchFamily="18" charset="0"/>
                        </a:rPr>
                        <a:t>NDR+C</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167143767"/>
                  </a:ext>
                </a:extLst>
              </a:tr>
              <a:tr h="142702">
                <a:tc>
                  <a:txBody>
                    <a:bodyPr/>
                    <a:lstStyle/>
                    <a:p>
                      <a:pPr algn="ctr"/>
                      <a:r>
                        <a:rPr lang="en-US" altLang="zh-CN" dirty="0">
                          <a:latin typeface="Baskerville Old Face" panose="02020602080505020303" pitchFamily="18" charset="0"/>
                        </a:rPr>
                        <a:t>SWI+C</a:t>
                      </a:r>
                      <a:endParaRPr lang="zh-CN" altLang="en-US" dirty="0">
                        <a:latin typeface="Baskerville Old Face" panose="02020602080505020303" pitchFamily="18" charset="0"/>
                      </a:endParaRPr>
                    </a:p>
                  </a:txBody>
                  <a:tcPr/>
                </a:tc>
                <a:extLst>
                  <a:ext uri="{0D108BD9-81ED-4DB2-BD59-A6C34878D82A}">
                    <a16:rowId xmlns:a16="http://schemas.microsoft.com/office/drawing/2014/main" val="2711989567"/>
                  </a:ext>
                </a:extLst>
              </a:tr>
              <a:tr h="142702">
                <a:tc>
                  <a:txBody>
                    <a:bodyPr/>
                    <a:lstStyle/>
                    <a:p>
                      <a:pPr algn="ctr"/>
                      <a:r>
                        <a:rPr lang="en-US" altLang="zh-CN" dirty="0">
                          <a:latin typeface="Baskerville Old Face" panose="02020602080505020303" pitchFamily="18" charset="0"/>
                        </a:rPr>
                        <a:t>SWI+C</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9247438"/>
                  </a:ext>
                </a:extLst>
              </a:tr>
              <a:tr h="142702">
                <a:tc>
                  <a:txBody>
                    <a:bodyPr/>
                    <a:lstStyle/>
                    <a:p>
                      <a:pPr algn="ctr"/>
                      <a:r>
                        <a:rPr lang="en-US" altLang="zh-CN" dirty="0">
                          <a:latin typeface="Baskerville Old Face" panose="02020602080505020303" pitchFamily="18" charset="0"/>
                        </a:rPr>
                        <a:t>SWI+C</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550463652"/>
                  </a:ext>
                </a:extLst>
              </a:tr>
            </a:tbl>
          </a:graphicData>
        </a:graphic>
      </p:graphicFrame>
    </p:spTree>
    <p:extLst>
      <p:ext uri="{BB962C8B-B14F-4D97-AF65-F5344CB8AC3E}">
        <p14:creationId xmlns:p14="http://schemas.microsoft.com/office/powerpoint/2010/main" val="8572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p:spPr>
        <p:txBody>
          <a:bodyPr/>
          <a:lstStyle/>
          <a:p>
            <a:r>
              <a:rPr lang="en-US" altLang="zh-CN" dirty="0"/>
              <a:t>Execution</a:t>
            </a:r>
            <a:r>
              <a:rPr lang="zh-CN" altLang="en-US" dirty="0"/>
              <a:t> </a:t>
            </a:r>
            <a:r>
              <a:rPr lang="en-US" altLang="zh-CN" dirty="0"/>
              <a:t>Model</a:t>
            </a:r>
            <a:r>
              <a:rPr lang="zh-CN" altLang="en-US" dirty="0"/>
              <a:t> </a:t>
            </a:r>
            <a:r>
              <a:rPr lang="en-US" altLang="zh-CN" dirty="0"/>
              <a:t>Prediction</a:t>
            </a:r>
            <a:endParaRPr lang="zh-CN" altLang="en-US" dirty="0"/>
          </a:p>
        </p:txBody>
      </p:sp>
      <p:sp>
        <p:nvSpPr>
          <p:cNvPr id="3" name="内容占位符 2"/>
          <p:cNvSpPr>
            <a:spLocks noGrp="1"/>
          </p:cNvSpPr>
          <p:nvPr>
            <p:ph idx="1"/>
          </p:nvPr>
        </p:nvSpPr>
        <p:spPr>
          <a:xfrm>
            <a:off x="628649" y="1690689"/>
            <a:ext cx="7886701" cy="4508500"/>
          </a:xfrm>
        </p:spPr>
        <p:txBody>
          <a:bodyPr/>
          <a:lstStyle/>
          <a:p>
            <a:r>
              <a:rPr lang="en-US" altLang="zh-CN" dirty="0"/>
              <a:t>Potential evolution of SWI</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lvl="1">
              <a:buFont typeface="Wingdings" pitchFamily="2" charset="2"/>
              <a:buChar char="Ø"/>
            </a:pPr>
            <a:r>
              <a:rPr lang="en-US" altLang="zh-CN" dirty="0"/>
              <a:t>Conditions:</a:t>
            </a:r>
            <a:endParaRPr lang="zh-CN" altLang="en-US" dirty="0"/>
          </a:p>
        </p:txBody>
      </p:sp>
      <p:graphicFrame>
        <p:nvGraphicFramePr>
          <p:cNvPr id="5" name="表格 4"/>
          <p:cNvGraphicFramePr>
            <a:graphicFrameLocks noGrp="1"/>
          </p:cNvGraphicFramePr>
          <p:nvPr/>
        </p:nvGraphicFramePr>
        <p:xfrm>
          <a:off x="951399" y="2213824"/>
          <a:ext cx="5200057" cy="3291840"/>
        </p:xfrm>
        <a:graphic>
          <a:graphicData uri="http://schemas.openxmlformats.org/drawingml/2006/table">
            <a:tbl>
              <a:tblPr firstRow="1" bandRow="1">
                <a:tableStyleId>{7DF18680-E054-41AD-8BC1-D1AEF772440D}</a:tableStyleId>
              </a:tblPr>
              <a:tblGrid>
                <a:gridCol w="1136708">
                  <a:extLst>
                    <a:ext uri="{9D8B030D-6E8A-4147-A177-3AD203B41FA5}">
                      <a16:colId xmlns:a16="http://schemas.microsoft.com/office/drawing/2014/main" val="20000"/>
                    </a:ext>
                  </a:extLst>
                </a:gridCol>
                <a:gridCol w="1119117">
                  <a:extLst>
                    <a:ext uri="{9D8B030D-6E8A-4147-A177-3AD203B41FA5}">
                      <a16:colId xmlns:a16="http://schemas.microsoft.com/office/drawing/2014/main" val="20001"/>
                    </a:ext>
                  </a:extLst>
                </a:gridCol>
                <a:gridCol w="1121782">
                  <a:extLst>
                    <a:ext uri="{9D8B030D-6E8A-4147-A177-3AD203B41FA5}">
                      <a16:colId xmlns:a16="http://schemas.microsoft.com/office/drawing/2014/main" val="20002"/>
                    </a:ext>
                  </a:extLst>
                </a:gridCol>
                <a:gridCol w="1822450">
                  <a:extLst>
                    <a:ext uri="{9D8B030D-6E8A-4147-A177-3AD203B41FA5}">
                      <a16:colId xmlns:a16="http://schemas.microsoft.com/office/drawing/2014/main" val="20003"/>
                    </a:ext>
                  </a:extLst>
                </a:gridCol>
              </a:tblGrid>
              <a:tr h="125880">
                <a:tc>
                  <a:txBody>
                    <a:bodyPr/>
                    <a:lstStyle/>
                    <a:p>
                      <a:pPr algn="ctr"/>
                      <a:r>
                        <a:rPr lang="en-US" altLang="zh-CN" dirty="0"/>
                        <a:t>AO</a:t>
                      </a:r>
                      <a:endParaRPr lang="zh-CN" altLang="en-US" dirty="0"/>
                    </a:p>
                  </a:txBody>
                  <a:tcPr/>
                </a:tc>
                <a:tc>
                  <a:txBody>
                    <a:bodyPr/>
                    <a:lstStyle/>
                    <a:p>
                      <a:pPr algn="ctr"/>
                      <a:r>
                        <a:rPr lang="en-US" altLang="zh-CN" dirty="0"/>
                        <a:t>MPS</a:t>
                      </a:r>
                      <a:endParaRPr lang="zh-CN" altLang="en-US" dirty="0"/>
                    </a:p>
                  </a:txBody>
                  <a:tcPr/>
                </a:tc>
                <a:tc>
                  <a:txBody>
                    <a:bodyPr/>
                    <a:lstStyle/>
                    <a:p>
                      <a:pPr algn="ctr"/>
                      <a:r>
                        <a:rPr lang="en-US" altLang="zh-CN" dirty="0"/>
                        <a:t>KKC</a:t>
                      </a:r>
                      <a:endParaRPr lang="zh-CN" altLang="en-US" dirty="0"/>
                    </a:p>
                  </a:txBody>
                  <a:tcPr/>
                </a:tc>
                <a:tc>
                  <a:txBody>
                    <a:bodyPr/>
                    <a:lstStyle/>
                    <a:p>
                      <a:pPr algn="ctr"/>
                      <a:r>
                        <a:rPr lang="en-US" altLang="zh-CN" dirty="0"/>
                        <a:t>Direct</a:t>
                      </a:r>
                      <a:r>
                        <a:rPr lang="en-US" altLang="zh-CN" baseline="0" dirty="0"/>
                        <a:t> prediction</a:t>
                      </a:r>
                      <a:endParaRPr lang="zh-CN" altLang="en-US" dirty="0"/>
                    </a:p>
                  </a:txBody>
                  <a:tcPr/>
                </a:tc>
                <a:extLst>
                  <a:ext uri="{0D108BD9-81ED-4DB2-BD59-A6C34878D82A}">
                    <a16:rowId xmlns:a16="http://schemas.microsoft.com/office/drawing/2014/main" val="10000"/>
                  </a:ext>
                </a:extLst>
              </a:tr>
              <a:tr h="271742">
                <a:tc>
                  <a:txBody>
                    <a:bodyPr/>
                    <a:lstStyle/>
                    <a:p>
                      <a:pPr algn="ctr"/>
                      <a:r>
                        <a:rPr lang="en-US" altLang="zh-CN" dirty="0"/>
                        <a:t>N</a:t>
                      </a:r>
                      <a:endParaRPr lang="zh-CN" altLang="en-US" dirty="0"/>
                    </a:p>
                  </a:txBody>
                  <a:tcPr/>
                </a:tc>
                <a:tc>
                  <a:txBody>
                    <a:bodyPr/>
                    <a:lstStyle/>
                    <a:p>
                      <a:pPr algn="ctr"/>
                      <a:r>
                        <a:rPr lang="en-US" altLang="zh-CN" dirty="0"/>
                        <a:t>N</a:t>
                      </a:r>
                      <a:endParaRPr lang="zh-CN" altLang="en-US" dirty="0"/>
                    </a:p>
                  </a:txBody>
                  <a:tcPr/>
                </a:tc>
                <a:tc>
                  <a:txBody>
                    <a:bodyPr/>
                    <a:lstStyle/>
                    <a:p>
                      <a:pPr algn="ctr"/>
                      <a:r>
                        <a:rPr lang="en-US" altLang="zh-CN" dirty="0"/>
                        <a:t>N</a:t>
                      </a:r>
                      <a:endParaRPr lang="zh-CN" altLang="en-US" dirty="0"/>
                    </a:p>
                  </a:txBody>
                  <a:tcPr/>
                </a:tc>
                <a:tc>
                  <a:txBody>
                    <a:bodyPr/>
                    <a:lstStyle/>
                    <a:p>
                      <a:pPr algn="ctr"/>
                      <a:r>
                        <a:rPr lang="en-US" altLang="zh-CN" dirty="0">
                          <a:latin typeface="Baskerville Old Face" panose="02020602080505020303" pitchFamily="18" charset="0"/>
                        </a:rPr>
                        <a:t>NDR</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01"/>
                  </a:ext>
                </a:extLst>
              </a:tr>
              <a:tr h="271742">
                <a:tc>
                  <a:txBody>
                    <a:bodyPr/>
                    <a:lstStyle/>
                    <a:p>
                      <a:pPr algn="ctr"/>
                      <a:r>
                        <a:rPr lang="en-US" altLang="zh-CN" dirty="0"/>
                        <a:t>Y</a:t>
                      </a:r>
                      <a:endParaRPr lang="zh-CN" altLang="en-US" dirty="0"/>
                    </a:p>
                  </a:txBody>
                  <a:tcPr/>
                </a:tc>
                <a:tc>
                  <a:txBody>
                    <a:bodyPr/>
                    <a:lstStyle/>
                    <a:p>
                      <a:pPr algn="ctr"/>
                      <a:r>
                        <a:rPr lang="en-US" altLang="zh-CN" dirty="0"/>
                        <a:t>N</a:t>
                      </a:r>
                      <a:endParaRPr lang="zh-CN" altLang="en-US" dirty="0"/>
                    </a:p>
                  </a:txBody>
                  <a:tcPr/>
                </a:tc>
                <a:tc>
                  <a:txBody>
                    <a:bodyPr/>
                    <a:lstStyle/>
                    <a:p>
                      <a:pPr algn="ctr"/>
                      <a:r>
                        <a:rPr lang="en-US" altLang="zh-CN" dirty="0"/>
                        <a:t>N</a:t>
                      </a:r>
                      <a:endParaRPr lang="zh-CN" altLang="en-US" dirty="0"/>
                    </a:p>
                  </a:txBody>
                  <a:tcPr/>
                </a:tc>
                <a:tc>
                  <a:txBody>
                    <a:bodyPr/>
                    <a:lstStyle/>
                    <a:p>
                      <a:pPr algn="ctr"/>
                      <a:r>
                        <a:rPr lang="en-US" altLang="zh-CN" dirty="0">
                          <a:latin typeface="Baskerville Old Face" panose="02020602080505020303" pitchFamily="18" charset="0"/>
                        </a:rPr>
                        <a:t>SWI</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02"/>
                  </a:ext>
                </a:extLst>
              </a:tr>
              <a:tr h="271742">
                <a:tc>
                  <a:txBody>
                    <a:bodyPr/>
                    <a:lstStyle/>
                    <a:p>
                      <a:pPr algn="ctr"/>
                      <a:r>
                        <a:rPr lang="en-US" altLang="zh-CN" dirty="0"/>
                        <a:t>N</a:t>
                      </a:r>
                      <a:endParaRPr lang="zh-CN" altLang="en-US" dirty="0"/>
                    </a:p>
                  </a:txBody>
                  <a:tcPr/>
                </a:tc>
                <a:tc>
                  <a:txBody>
                    <a:bodyPr/>
                    <a:lstStyle/>
                    <a:p>
                      <a:pPr algn="ctr"/>
                      <a:r>
                        <a:rPr lang="en-US" altLang="zh-CN" dirty="0"/>
                        <a:t>Y</a:t>
                      </a:r>
                      <a:endParaRPr lang="zh-CN" altLang="en-US" dirty="0"/>
                    </a:p>
                  </a:txBody>
                  <a:tcPr/>
                </a:tc>
                <a:tc>
                  <a:txBody>
                    <a:bodyPr/>
                    <a:lstStyle/>
                    <a:p>
                      <a:pPr algn="ctr"/>
                      <a:r>
                        <a:rPr lang="en-US" altLang="zh-CN" dirty="0"/>
                        <a:t>N</a:t>
                      </a:r>
                      <a:endParaRPr lang="zh-CN" altLang="en-US" dirty="0"/>
                    </a:p>
                  </a:txBody>
                  <a:tcPr/>
                </a:tc>
                <a:tc>
                  <a:txBody>
                    <a:bodyPr/>
                    <a:lstStyle/>
                    <a:p>
                      <a:pPr algn="ctr"/>
                      <a:r>
                        <a:rPr lang="en-US" altLang="zh-CN" dirty="0">
                          <a:latin typeface="Baskerville Old Face" panose="02020602080505020303" pitchFamily="18" charset="0"/>
                        </a:rPr>
                        <a:t>SWI</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03"/>
                  </a:ext>
                </a:extLst>
              </a:tr>
              <a:tr h="271742">
                <a:tc>
                  <a:txBody>
                    <a:bodyPr/>
                    <a:lstStyle/>
                    <a:p>
                      <a:pPr algn="ctr"/>
                      <a:r>
                        <a:rPr lang="en-US" altLang="zh-CN" dirty="0"/>
                        <a:t>Y</a:t>
                      </a:r>
                      <a:endParaRPr lang="zh-CN" altLang="en-US" dirty="0"/>
                    </a:p>
                  </a:txBody>
                  <a:tcPr/>
                </a:tc>
                <a:tc>
                  <a:txBody>
                    <a:bodyPr/>
                    <a:lstStyle/>
                    <a:p>
                      <a:pPr algn="ctr"/>
                      <a:r>
                        <a:rPr lang="en-US" altLang="zh-CN" dirty="0"/>
                        <a:t>Y</a:t>
                      </a:r>
                      <a:endParaRPr lang="zh-CN" altLang="en-US" dirty="0"/>
                    </a:p>
                  </a:txBody>
                  <a:tcPr/>
                </a:tc>
                <a:tc>
                  <a:txBody>
                    <a:bodyPr/>
                    <a:lstStyle/>
                    <a:p>
                      <a:pPr algn="ctr"/>
                      <a:r>
                        <a:rPr lang="en-US" altLang="zh-CN" dirty="0"/>
                        <a:t>N</a:t>
                      </a:r>
                      <a:endParaRPr lang="zh-CN" altLang="en-US" dirty="0"/>
                    </a:p>
                  </a:txBody>
                  <a:tcPr/>
                </a:tc>
                <a:tc>
                  <a:txBody>
                    <a:bodyPr/>
                    <a:lstStyle/>
                    <a:p>
                      <a:pPr algn="ctr"/>
                      <a:r>
                        <a:rPr lang="en-US" altLang="zh-CN" dirty="0">
                          <a:latin typeface="Baskerville Old Face" panose="02020602080505020303" pitchFamily="18" charset="0"/>
                        </a:rPr>
                        <a:t>SWI</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04"/>
                  </a:ext>
                </a:extLst>
              </a:tr>
              <a:tr h="271742">
                <a:tc>
                  <a:txBody>
                    <a:bodyPr/>
                    <a:lstStyle/>
                    <a:p>
                      <a:pPr algn="ctr"/>
                      <a:r>
                        <a:rPr lang="en-US" altLang="zh-CN" dirty="0"/>
                        <a:t>N</a:t>
                      </a:r>
                      <a:endParaRPr lang="zh-CN" altLang="en-US" dirty="0"/>
                    </a:p>
                  </a:txBody>
                  <a:tcPr/>
                </a:tc>
                <a:tc>
                  <a:txBody>
                    <a:bodyPr/>
                    <a:lstStyle/>
                    <a:p>
                      <a:pPr algn="ctr"/>
                      <a:r>
                        <a:rPr lang="en-US" altLang="zh-CN" dirty="0"/>
                        <a:t>N</a:t>
                      </a:r>
                      <a:endParaRPr lang="zh-CN" altLang="en-US" dirty="0"/>
                    </a:p>
                  </a:txBody>
                  <a:tcPr/>
                </a:tc>
                <a:tc>
                  <a:txBody>
                    <a:bodyPr/>
                    <a:lstStyle/>
                    <a:p>
                      <a:pPr algn="ctr"/>
                      <a:r>
                        <a:rPr lang="en-US" altLang="zh-CN" dirty="0"/>
                        <a:t>Y</a:t>
                      </a:r>
                      <a:endParaRPr lang="zh-CN" altLang="en-US" dirty="0"/>
                    </a:p>
                  </a:txBody>
                  <a:tcPr/>
                </a:tc>
                <a:tc>
                  <a:txBody>
                    <a:bodyPr/>
                    <a:lstStyle/>
                    <a:p>
                      <a:pPr algn="ctr"/>
                      <a:r>
                        <a:rPr lang="en-US" altLang="zh-CN" dirty="0">
                          <a:latin typeface="Baskerville Old Face" panose="02020602080505020303" pitchFamily="18" charset="0"/>
                        </a:rPr>
                        <a:t>NDR+C</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05"/>
                  </a:ext>
                </a:extLst>
              </a:tr>
              <a:tr h="271742">
                <a:tc>
                  <a:txBody>
                    <a:bodyPr/>
                    <a:lstStyle/>
                    <a:p>
                      <a:pPr algn="ctr"/>
                      <a:r>
                        <a:rPr lang="en-US" altLang="zh-CN" dirty="0"/>
                        <a:t>Y</a:t>
                      </a:r>
                      <a:endParaRPr lang="zh-CN" altLang="en-US" dirty="0"/>
                    </a:p>
                  </a:txBody>
                  <a:tcPr/>
                </a:tc>
                <a:tc>
                  <a:txBody>
                    <a:bodyPr/>
                    <a:lstStyle/>
                    <a:p>
                      <a:pPr algn="ctr"/>
                      <a:r>
                        <a:rPr lang="en-US" altLang="zh-CN" dirty="0"/>
                        <a:t>N</a:t>
                      </a:r>
                      <a:endParaRPr lang="zh-CN" altLang="en-US" dirty="0"/>
                    </a:p>
                  </a:txBody>
                  <a:tcPr/>
                </a:tc>
                <a:tc>
                  <a:txBody>
                    <a:bodyPr/>
                    <a:lstStyle/>
                    <a:p>
                      <a:pPr algn="ctr"/>
                      <a:r>
                        <a:rPr lang="en-US" altLang="zh-CN" dirty="0"/>
                        <a:t>Y</a:t>
                      </a:r>
                      <a:endParaRPr lang="zh-CN" altLang="en-US" dirty="0"/>
                    </a:p>
                  </a:txBody>
                  <a:tcPr/>
                </a:tc>
                <a:tc>
                  <a:txBody>
                    <a:bodyPr/>
                    <a:lstStyle/>
                    <a:p>
                      <a:pPr algn="ctr"/>
                      <a:r>
                        <a:rPr lang="en-US" altLang="zh-CN" dirty="0">
                          <a:latin typeface="Baskerville Old Face" panose="02020602080505020303" pitchFamily="18" charset="0"/>
                        </a:rPr>
                        <a:t>SWI+C</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06"/>
                  </a:ext>
                </a:extLst>
              </a:tr>
              <a:tr h="271742">
                <a:tc>
                  <a:txBody>
                    <a:bodyPr/>
                    <a:lstStyle/>
                    <a:p>
                      <a:pPr algn="ctr"/>
                      <a:r>
                        <a:rPr lang="en-US" altLang="zh-CN" dirty="0"/>
                        <a:t>N</a:t>
                      </a:r>
                      <a:endParaRPr lang="zh-CN" altLang="en-US" dirty="0"/>
                    </a:p>
                  </a:txBody>
                  <a:tcPr/>
                </a:tc>
                <a:tc>
                  <a:txBody>
                    <a:bodyPr/>
                    <a:lstStyle/>
                    <a:p>
                      <a:pPr algn="ctr"/>
                      <a:r>
                        <a:rPr lang="en-US" altLang="zh-CN" dirty="0"/>
                        <a:t>Y</a:t>
                      </a:r>
                      <a:endParaRPr lang="zh-CN" altLang="en-US" dirty="0"/>
                    </a:p>
                  </a:txBody>
                  <a:tcPr/>
                </a:tc>
                <a:tc>
                  <a:txBody>
                    <a:bodyPr/>
                    <a:lstStyle/>
                    <a:p>
                      <a:pPr algn="ctr"/>
                      <a:r>
                        <a:rPr lang="en-US" altLang="zh-CN" dirty="0"/>
                        <a:t>Y</a:t>
                      </a:r>
                      <a:endParaRPr lang="zh-CN" altLang="en-US" dirty="0"/>
                    </a:p>
                  </a:txBody>
                  <a:tcPr/>
                </a:tc>
                <a:tc>
                  <a:txBody>
                    <a:bodyPr/>
                    <a:lstStyle/>
                    <a:p>
                      <a:pPr algn="ctr"/>
                      <a:r>
                        <a:rPr lang="en-US" altLang="zh-CN" dirty="0">
                          <a:latin typeface="Baskerville Old Face" panose="02020602080505020303" pitchFamily="18" charset="0"/>
                        </a:rPr>
                        <a:t>SWI+C</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07"/>
                  </a:ext>
                </a:extLst>
              </a:tr>
              <a:tr h="271742">
                <a:tc>
                  <a:txBody>
                    <a:bodyPr/>
                    <a:lstStyle/>
                    <a:p>
                      <a:pPr algn="ctr"/>
                      <a:r>
                        <a:rPr lang="en-US" altLang="zh-CN" dirty="0"/>
                        <a:t>Y</a:t>
                      </a:r>
                      <a:endParaRPr lang="zh-CN" altLang="en-US" dirty="0"/>
                    </a:p>
                  </a:txBody>
                  <a:tcPr/>
                </a:tc>
                <a:tc>
                  <a:txBody>
                    <a:bodyPr/>
                    <a:lstStyle/>
                    <a:p>
                      <a:pPr algn="ctr"/>
                      <a:r>
                        <a:rPr lang="en-US" altLang="zh-CN" dirty="0"/>
                        <a:t>Y</a:t>
                      </a:r>
                      <a:endParaRPr lang="zh-CN" altLang="en-US" dirty="0"/>
                    </a:p>
                  </a:txBody>
                  <a:tcPr/>
                </a:tc>
                <a:tc>
                  <a:txBody>
                    <a:bodyPr/>
                    <a:lstStyle/>
                    <a:p>
                      <a:pPr algn="ctr"/>
                      <a:r>
                        <a:rPr lang="en-US" altLang="zh-CN" dirty="0"/>
                        <a:t>Y</a:t>
                      </a:r>
                      <a:endParaRPr lang="zh-CN" altLang="en-US" dirty="0"/>
                    </a:p>
                  </a:txBody>
                  <a:tcPr/>
                </a:tc>
                <a:tc>
                  <a:txBody>
                    <a:bodyPr/>
                    <a:lstStyle/>
                    <a:p>
                      <a:pPr algn="ctr"/>
                      <a:r>
                        <a:rPr lang="en-US" altLang="zh-CN" dirty="0">
                          <a:latin typeface="Baskerville Old Face" panose="02020602080505020303" pitchFamily="18" charset="0"/>
                        </a:rPr>
                        <a:t>SWI+C</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08"/>
                  </a:ext>
                </a:extLst>
              </a:tr>
            </a:tbl>
          </a:graphicData>
        </a:graphic>
      </p:graphicFrame>
      <p:graphicFrame>
        <p:nvGraphicFramePr>
          <p:cNvPr id="6" name="表格 5"/>
          <p:cNvGraphicFramePr>
            <a:graphicFrameLocks noGrp="1"/>
          </p:cNvGraphicFramePr>
          <p:nvPr/>
        </p:nvGraphicFramePr>
        <p:xfrm>
          <a:off x="6151456" y="2213824"/>
          <a:ext cx="2045013" cy="3291840"/>
        </p:xfrm>
        <a:graphic>
          <a:graphicData uri="http://schemas.openxmlformats.org/drawingml/2006/table">
            <a:tbl>
              <a:tblPr firstRow="1" bandRow="1">
                <a:tableStyleId>{7DF18680-E054-41AD-8BC1-D1AEF772440D}</a:tableStyleId>
              </a:tblPr>
              <a:tblGrid>
                <a:gridCol w="2045013">
                  <a:extLst>
                    <a:ext uri="{9D8B030D-6E8A-4147-A177-3AD203B41FA5}">
                      <a16:colId xmlns:a16="http://schemas.microsoft.com/office/drawing/2014/main" val="20000"/>
                    </a:ext>
                  </a:extLst>
                </a:gridCol>
              </a:tblGrid>
              <a:tr h="342389">
                <a:tc>
                  <a:txBody>
                    <a:bodyPr/>
                    <a:lstStyle/>
                    <a:p>
                      <a:pPr algn="ctr"/>
                      <a:r>
                        <a:rPr lang="en-US" altLang="zh-CN" dirty="0"/>
                        <a:t>Potential evolution</a:t>
                      </a:r>
                      <a:endParaRPr lang="zh-CN" altLang="en-US" dirty="0"/>
                    </a:p>
                  </a:txBody>
                  <a:tcPr/>
                </a:tc>
                <a:extLst>
                  <a:ext uri="{0D108BD9-81ED-4DB2-BD59-A6C34878D82A}">
                    <a16:rowId xmlns:a16="http://schemas.microsoft.com/office/drawing/2014/main" val="10000"/>
                  </a:ext>
                </a:extLst>
              </a:tr>
              <a:tr h="342389">
                <a:tc>
                  <a:txBody>
                    <a:bodyPr/>
                    <a:lstStyle/>
                    <a:p>
                      <a:pPr algn="ctr"/>
                      <a:r>
                        <a:rPr lang="en-US" altLang="zh-CN" dirty="0">
                          <a:latin typeface="Baskerville Old Face" panose="02020602080505020303" pitchFamily="18" charset="0"/>
                        </a:rPr>
                        <a:t>NDR</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01"/>
                  </a:ext>
                </a:extLst>
              </a:tr>
              <a:tr h="342389">
                <a:tc>
                  <a:txBody>
                    <a:bodyPr/>
                    <a:lstStyle/>
                    <a:p>
                      <a:pPr algn="ctr"/>
                      <a:r>
                        <a:rPr lang="en-US" altLang="zh-CN" dirty="0">
                          <a:latin typeface="Baskerville Old Face" panose="02020602080505020303" pitchFamily="18" charset="0"/>
                        </a:rPr>
                        <a:t>SWI+C</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02"/>
                  </a:ext>
                </a:extLst>
              </a:tr>
              <a:tr h="342389">
                <a:tc>
                  <a:txBody>
                    <a:bodyPr/>
                    <a:lstStyle/>
                    <a:p>
                      <a:pPr algn="ctr"/>
                      <a:r>
                        <a:rPr lang="en-US" altLang="zh-CN" dirty="0">
                          <a:latin typeface="Baskerville Old Face" panose="02020602080505020303" pitchFamily="18" charset="0"/>
                        </a:rPr>
                        <a:t>SWI+C</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03"/>
                  </a:ext>
                </a:extLst>
              </a:tr>
              <a:tr h="342389">
                <a:tc>
                  <a:txBody>
                    <a:bodyPr/>
                    <a:lstStyle/>
                    <a:p>
                      <a:pPr algn="ctr"/>
                      <a:r>
                        <a:rPr lang="en-US" altLang="zh-CN" dirty="0">
                          <a:latin typeface="Baskerville Old Face" panose="02020602080505020303" pitchFamily="18" charset="0"/>
                        </a:rPr>
                        <a:t>SWI+C</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04"/>
                  </a:ext>
                </a:extLst>
              </a:tr>
              <a:tr h="342389">
                <a:tc>
                  <a:txBody>
                    <a:bodyPr/>
                    <a:lstStyle/>
                    <a:p>
                      <a:pPr algn="ctr"/>
                      <a:r>
                        <a:rPr lang="en-US" altLang="zh-CN" dirty="0">
                          <a:latin typeface="Baskerville Old Face" panose="02020602080505020303" pitchFamily="18" charset="0"/>
                        </a:rPr>
                        <a:t>NDR+C</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05"/>
                  </a:ext>
                </a:extLst>
              </a:tr>
              <a:tr h="342389">
                <a:tc>
                  <a:txBody>
                    <a:bodyPr/>
                    <a:lstStyle/>
                    <a:p>
                      <a:pPr algn="ctr"/>
                      <a:r>
                        <a:rPr lang="en-US" altLang="zh-CN" dirty="0">
                          <a:latin typeface="Baskerville Old Face" panose="02020602080505020303" pitchFamily="18" charset="0"/>
                        </a:rPr>
                        <a:t>SWI+C</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06"/>
                  </a:ext>
                </a:extLst>
              </a:tr>
              <a:tr h="342389">
                <a:tc>
                  <a:txBody>
                    <a:bodyPr/>
                    <a:lstStyle/>
                    <a:p>
                      <a:pPr algn="ctr"/>
                      <a:r>
                        <a:rPr lang="en-US" altLang="zh-CN" dirty="0">
                          <a:latin typeface="Baskerville Old Face" panose="02020602080505020303" pitchFamily="18" charset="0"/>
                        </a:rPr>
                        <a:t>SWI+C</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07"/>
                  </a:ext>
                </a:extLst>
              </a:tr>
              <a:tr h="342389">
                <a:tc>
                  <a:txBody>
                    <a:bodyPr/>
                    <a:lstStyle/>
                    <a:p>
                      <a:pPr algn="ctr"/>
                      <a:r>
                        <a:rPr lang="en-US" altLang="zh-CN" dirty="0">
                          <a:latin typeface="Baskerville Old Face" panose="02020602080505020303" pitchFamily="18" charset="0"/>
                        </a:rPr>
                        <a:t>SWI+C</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08"/>
                  </a:ext>
                </a:extLst>
              </a:tr>
            </a:tbl>
          </a:graphicData>
        </a:graphic>
      </p:graphicFrame>
      <p:sp>
        <p:nvSpPr>
          <p:cNvPr id="8" name="Content Placeholder 2"/>
          <p:cNvSpPr txBox="1">
            <a:spLocks/>
          </p:cNvSpPr>
          <p:nvPr/>
        </p:nvSpPr>
        <p:spPr>
          <a:xfrm>
            <a:off x="3225602" y="5587881"/>
            <a:ext cx="3439237" cy="4247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rPr>
              <a:t>Sufficient FPGA resource.</a:t>
            </a:r>
          </a:p>
        </p:txBody>
      </p:sp>
      <p:sp>
        <p:nvSpPr>
          <p:cNvPr id="9" name="Content Placeholder 2"/>
          <p:cNvSpPr txBox="1">
            <a:spLocks/>
          </p:cNvSpPr>
          <p:nvPr/>
        </p:nvSpPr>
        <p:spPr>
          <a:xfrm>
            <a:off x="3225602" y="6012613"/>
            <a:ext cx="4544706" cy="4247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rPr>
              <a:t>The SWI kernel is compute-bound.</a:t>
            </a:r>
          </a:p>
        </p:txBody>
      </p:sp>
      <p:sp>
        <p:nvSpPr>
          <p:cNvPr id="10" name="圆角矩形 9"/>
          <p:cNvSpPr/>
          <p:nvPr/>
        </p:nvSpPr>
        <p:spPr>
          <a:xfrm>
            <a:off x="4767643" y="2957051"/>
            <a:ext cx="971241" cy="1109982"/>
          </a:xfrm>
          <a:prstGeom prst="roundRect">
            <a:avLst>
              <a:gd name="adj" fmla="val 1934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a:cxnSpLocks/>
          </p:cNvCxnSpPr>
          <p:nvPr/>
        </p:nvCxnSpPr>
        <p:spPr>
          <a:xfrm flipV="1">
            <a:off x="5776984" y="3507475"/>
            <a:ext cx="869772" cy="4567"/>
          </a:xfrm>
          <a:prstGeom prst="straightConnector1">
            <a:avLst/>
          </a:prstGeom>
          <a:ln w="38100">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6672156" y="2952484"/>
            <a:ext cx="971241" cy="1109982"/>
          </a:xfrm>
          <a:prstGeom prst="roundRect">
            <a:avLst>
              <a:gd name="adj" fmla="val 1934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2462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44CBAC-8B53-D043-8550-40E5523FFDC0}"/>
              </a:ext>
            </a:extLst>
          </p:cNvPr>
          <p:cNvSpPr>
            <a:spLocks noGrp="1"/>
          </p:cNvSpPr>
          <p:nvPr>
            <p:ph type="title"/>
          </p:nvPr>
        </p:nvSpPr>
        <p:spPr/>
        <p:txBody>
          <a:bodyPr/>
          <a:lstStyle/>
          <a:p>
            <a:r>
              <a:rPr kumimoji="1" lang="en-US" altLang="zh-CN" dirty="0"/>
              <a:t>Outline</a:t>
            </a:r>
            <a:endParaRPr kumimoji="1" lang="zh-CN" altLang="en-US" dirty="0"/>
          </a:p>
        </p:txBody>
      </p:sp>
      <p:sp>
        <p:nvSpPr>
          <p:cNvPr id="3" name="内容占位符 2">
            <a:extLst>
              <a:ext uri="{FF2B5EF4-FFF2-40B4-BE49-F238E27FC236}">
                <a16:creationId xmlns:a16="http://schemas.microsoft.com/office/drawing/2014/main" id="{9ED1FA7D-C054-D949-A437-F21D8B68690D}"/>
              </a:ext>
            </a:extLst>
          </p:cNvPr>
          <p:cNvSpPr>
            <a:spLocks noGrp="1"/>
          </p:cNvSpPr>
          <p:nvPr>
            <p:ph idx="1"/>
          </p:nvPr>
        </p:nvSpPr>
        <p:spPr/>
        <p:txBody>
          <a:bodyPr/>
          <a:lstStyle/>
          <a:p>
            <a:r>
              <a:rPr kumimoji="1" lang="en-US" altLang="zh-CN" dirty="0"/>
              <a:t>Background and Motivations</a:t>
            </a:r>
            <a:r>
              <a:rPr kumimoji="1" lang="zh-CN" altLang="en-US" dirty="0"/>
              <a:t> </a:t>
            </a:r>
            <a:endParaRPr kumimoji="1" lang="en-US" altLang="zh-CN" dirty="0"/>
          </a:p>
          <a:p>
            <a:r>
              <a:rPr kumimoji="1" lang="en-US" altLang="zh-CN" dirty="0"/>
              <a:t>Our</a:t>
            </a:r>
            <a:r>
              <a:rPr kumimoji="1" lang="zh-CN" altLang="en-US" dirty="0"/>
              <a:t> </a:t>
            </a:r>
            <a:r>
              <a:rPr kumimoji="1" lang="en-US" altLang="zh-CN" dirty="0"/>
              <a:t>Solution</a:t>
            </a:r>
          </a:p>
          <a:p>
            <a:r>
              <a:rPr kumimoji="1" lang="en-US" altLang="zh-CN" dirty="0">
                <a:solidFill>
                  <a:srgbClr val="FF0000"/>
                </a:solidFill>
              </a:rPr>
              <a:t>Experiment</a:t>
            </a:r>
          </a:p>
          <a:p>
            <a:pPr lvl="1">
              <a:buFont typeface="Wingdings" pitchFamily="2" charset="2"/>
              <a:buChar char="Ø"/>
            </a:pPr>
            <a:r>
              <a:rPr kumimoji="1" lang="en-US" altLang="zh-CN" dirty="0"/>
              <a:t>Experimental</a:t>
            </a:r>
            <a:r>
              <a:rPr kumimoji="1" lang="zh-CN" altLang="en-US" dirty="0"/>
              <a:t> </a:t>
            </a:r>
            <a:r>
              <a:rPr kumimoji="1" lang="en-US" altLang="zh-CN" dirty="0"/>
              <a:t>Setup</a:t>
            </a:r>
          </a:p>
          <a:p>
            <a:pPr lvl="1">
              <a:buFont typeface="Wingdings" pitchFamily="2" charset="2"/>
              <a:buChar char="Ø"/>
            </a:pPr>
            <a:r>
              <a:rPr kumimoji="1" lang="en-US" altLang="zh-CN" dirty="0"/>
              <a:t>Effect</a:t>
            </a:r>
            <a:r>
              <a:rPr kumimoji="1" lang="zh-CN" altLang="en-US" dirty="0"/>
              <a:t> </a:t>
            </a:r>
            <a:r>
              <a:rPr kumimoji="1" lang="en-US" altLang="zh-CN" dirty="0"/>
              <a:t>of</a:t>
            </a:r>
            <a:r>
              <a:rPr kumimoji="1" lang="zh-CN" altLang="en-US" dirty="0"/>
              <a:t> </a:t>
            </a:r>
            <a:r>
              <a:rPr kumimoji="1" lang="en-US" altLang="zh-CN" dirty="0"/>
              <a:t>Execution</a:t>
            </a:r>
            <a:r>
              <a:rPr kumimoji="1" lang="zh-CN" altLang="en-US" dirty="0"/>
              <a:t> </a:t>
            </a:r>
            <a:r>
              <a:rPr kumimoji="1" lang="en-US" altLang="zh-CN" dirty="0"/>
              <a:t>Model</a:t>
            </a:r>
          </a:p>
          <a:p>
            <a:pPr lvl="1">
              <a:buFont typeface="Wingdings" pitchFamily="2" charset="2"/>
              <a:buChar char="Ø"/>
            </a:pPr>
            <a:r>
              <a:rPr kumimoji="1" lang="en-US" altLang="zh-CN" dirty="0"/>
              <a:t>Prediction</a:t>
            </a:r>
            <a:r>
              <a:rPr kumimoji="1" lang="zh-CN" altLang="en-US" dirty="0"/>
              <a:t> </a:t>
            </a:r>
            <a:r>
              <a:rPr kumimoji="1" lang="en-US" altLang="zh-CN" dirty="0"/>
              <a:t>of</a:t>
            </a:r>
            <a:r>
              <a:rPr kumimoji="1" lang="zh-CN" altLang="en-US" dirty="0"/>
              <a:t> </a:t>
            </a:r>
            <a:r>
              <a:rPr kumimoji="1" lang="en-US" altLang="zh-CN" dirty="0"/>
              <a:t>Execution</a:t>
            </a:r>
            <a:r>
              <a:rPr kumimoji="1" lang="zh-CN" altLang="en-US" dirty="0"/>
              <a:t> </a:t>
            </a:r>
            <a:r>
              <a:rPr kumimoji="1" lang="en-US" altLang="zh-CN" dirty="0"/>
              <a:t>Model</a:t>
            </a:r>
          </a:p>
          <a:p>
            <a:r>
              <a:rPr kumimoji="1" lang="en-US" altLang="zh-CN" dirty="0"/>
              <a:t>Conclusion</a:t>
            </a:r>
          </a:p>
        </p:txBody>
      </p:sp>
    </p:spTree>
    <p:extLst>
      <p:ext uri="{BB962C8B-B14F-4D97-AF65-F5344CB8AC3E}">
        <p14:creationId xmlns:p14="http://schemas.microsoft.com/office/powerpoint/2010/main" val="284162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9049" y="1690689"/>
            <a:ext cx="8665902" cy="4508500"/>
          </a:xfrm>
        </p:spPr>
        <p:txBody>
          <a:bodyPr>
            <a:normAutofit/>
          </a:bodyPr>
          <a:lstStyle/>
          <a:p>
            <a:r>
              <a:rPr lang="en-US" altLang="zh-CN" sz="2400" b="1" dirty="0"/>
              <a:t>Platform</a:t>
            </a:r>
            <a:r>
              <a:rPr lang="en-US" altLang="zh-CN" sz="2400" dirty="0"/>
              <a:t>:  </a:t>
            </a:r>
            <a:r>
              <a:rPr lang="en-US" altLang="zh-CN" sz="2400" dirty="0" err="1"/>
              <a:t>Terasic</a:t>
            </a:r>
            <a:r>
              <a:rPr lang="en-US" altLang="zh-CN" sz="2400" dirty="0"/>
              <a:t> DE5a-Net board: Altera </a:t>
            </a:r>
            <a:r>
              <a:rPr lang="en-US" altLang="zh-CN" sz="2400" dirty="0" err="1"/>
              <a:t>Arria</a:t>
            </a:r>
            <a:r>
              <a:rPr lang="en-US" altLang="zh-CN" sz="2400" dirty="0"/>
              <a:t> 10 GX FPGA and 8GB 2-bank DDR3, with Altera OpenCL SDK version 16.1.</a:t>
            </a:r>
          </a:p>
          <a:p>
            <a:r>
              <a:rPr lang="en-US" altLang="zh-CN" sz="2400" b="1" dirty="0"/>
              <a:t>Workloads</a:t>
            </a:r>
            <a:r>
              <a:rPr lang="en-US" altLang="zh-CN" sz="2400" dirty="0"/>
              <a:t>:</a:t>
            </a:r>
          </a:p>
        </p:txBody>
      </p:sp>
      <p:sp>
        <p:nvSpPr>
          <p:cNvPr id="2" name="标题 1"/>
          <p:cNvSpPr>
            <a:spLocks noGrp="1"/>
          </p:cNvSpPr>
          <p:nvPr>
            <p:ph type="title"/>
          </p:nvPr>
        </p:nvSpPr>
        <p:spPr>
          <a:xfrm>
            <a:off x="628650" y="365126"/>
            <a:ext cx="7886700" cy="1325563"/>
          </a:xfrm>
        </p:spPr>
        <p:txBody>
          <a:bodyPr/>
          <a:lstStyle/>
          <a:p>
            <a:r>
              <a:rPr lang="en-US" altLang="zh-CN" dirty="0"/>
              <a:t>Experimental Setup</a:t>
            </a:r>
            <a:endParaRPr lang="zh-CN" altLang="en-US" dirty="0"/>
          </a:p>
        </p:txBody>
      </p:sp>
      <p:graphicFrame>
        <p:nvGraphicFramePr>
          <p:cNvPr id="7" name="表格 6"/>
          <p:cNvGraphicFramePr>
            <a:graphicFrameLocks noGrp="1"/>
          </p:cNvGraphicFramePr>
          <p:nvPr/>
        </p:nvGraphicFramePr>
        <p:xfrm>
          <a:off x="628649" y="2907199"/>
          <a:ext cx="7962671" cy="3657600"/>
        </p:xfrm>
        <a:graphic>
          <a:graphicData uri="http://schemas.openxmlformats.org/drawingml/2006/table">
            <a:tbl>
              <a:tblPr firstRow="1" bandRow="1">
                <a:tableStyleId>{7DF18680-E054-41AD-8BC1-D1AEF772440D}</a:tableStyleId>
              </a:tblPr>
              <a:tblGrid>
                <a:gridCol w="1023466">
                  <a:extLst>
                    <a:ext uri="{9D8B030D-6E8A-4147-A177-3AD203B41FA5}">
                      <a16:colId xmlns:a16="http://schemas.microsoft.com/office/drawing/2014/main" val="20000"/>
                    </a:ext>
                  </a:extLst>
                </a:gridCol>
                <a:gridCol w="1099439">
                  <a:extLst>
                    <a:ext uri="{9D8B030D-6E8A-4147-A177-3AD203B41FA5}">
                      <a16:colId xmlns:a16="http://schemas.microsoft.com/office/drawing/2014/main" val="85532814"/>
                    </a:ext>
                  </a:extLst>
                </a:gridCol>
                <a:gridCol w="1877758">
                  <a:extLst>
                    <a:ext uri="{9D8B030D-6E8A-4147-A177-3AD203B41FA5}">
                      <a16:colId xmlns:a16="http://schemas.microsoft.com/office/drawing/2014/main" val="20001"/>
                    </a:ext>
                  </a:extLst>
                </a:gridCol>
                <a:gridCol w="615820">
                  <a:extLst>
                    <a:ext uri="{9D8B030D-6E8A-4147-A177-3AD203B41FA5}">
                      <a16:colId xmlns:a16="http://schemas.microsoft.com/office/drawing/2014/main" val="20002"/>
                    </a:ext>
                  </a:extLst>
                </a:gridCol>
                <a:gridCol w="597159">
                  <a:extLst>
                    <a:ext uri="{9D8B030D-6E8A-4147-A177-3AD203B41FA5}">
                      <a16:colId xmlns:a16="http://schemas.microsoft.com/office/drawing/2014/main" val="20003"/>
                    </a:ext>
                  </a:extLst>
                </a:gridCol>
                <a:gridCol w="615821">
                  <a:extLst>
                    <a:ext uri="{9D8B030D-6E8A-4147-A177-3AD203B41FA5}">
                      <a16:colId xmlns:a16="http://schemas.microsoft.com/office/drawing/2014/main" val="20004"/>
                    </a:ext>
                  </a:extLst>
                </a:gridCol>
                <a:gridCol w="2133208">
                  <a:extLst>
                    <a:ext uri="{9D8B030D-6E8A-4147-A177-3AD203B41FA5}">
                      <a16:colId xmlns:a16="http://schemas.microsoft.com/office/drawing/2014/main" val="20005"/>
                    </a:ext>
                  </a:extLst>
                </a:gridCol>
              </a:tblGrid>
              <a:tr h="181428">
                <a:tc>
                  <a:txBody>
                    <a:bodyPr/>
                    <a:lstStyle/>
                    <a:p>
                      <a:pPr algn="ctr"/>
                      <a:r>
                        <a:rPr lang="en-US" altLang="zh-CN" sz="1400" dirty="0"/>
                        <a:t>Benchmark </a:t>
                      </a:r>
                      <a:endParaRPr lang="zh-CN" altLang="en-US" sz="1400" dirty="0"/>
                    </a:p>
                  </a:txBody>
                  <a:tcPr/>
                </a:tc>
                <a:tc>
                  <a:txBody>
                    <a:bodyPr/>
                    <a:lstStyle/>
                    <a:p>
                      <a:pPr algn="ctr"/>
                      <a:r>
                        <a:rPr lang="en-US" altLang="zh-CN" sz="1400" dirty="0"/>
                        <a:t>Source</a:t>
                      </a:r>
                      <a:r>
                        <a:rPr lang="zh-CN" altLang="en-US" sz="1400" dirty="0"/>
                        <a:t> </a:t>
                      </a:r>
                    </a:p>
                  </a:txBody>
                  <a:tcPr/>
                </a:tc>
                <a:tc>
                  <a:txBody>
                    <a:bodyPr/>
                    <a:lstStyle/>
                    <a:p>
                      <a:pPr algn="ctr"/>
                      <a:r>
                        <a:rPr lang="en-US" altLang="zh-CN" sz="1400" dirty="0"/>
                        <a:t>Description</a:t>
                      </a:r>
                      <a:endParaRPr lang="zh-CN" altLang="en-US" sz="1400" dirty="0"/>
                    </a:p>
                  </a:txBody>
                  <a:tcPr/>
                </a:tc>
                <a:tc>
                  <a:txBody>
                    <a:bodyPr/>
                    <a:lstStyle/>
                    <a:p>
                      <a:pPr algn="ctr"/>
                      <a:r>
                        <a:rPr lang="en-US" altLang="zh-CN" sz="1400" dirty="0"/>
                        <a:t>AO</a:t>
                      </a:r>
                      <a:endParaRPr lang="zh-CN" altLang="en-US" sz="1400" dirty="0"/>
                    </a:p>
                  </a:txBody>
                  <a:tcPr/>
                </a:tc>
                <a:tc>
                  <a:txBody>
                    <a:bodyPr/>
                    <a:lstStyle/>
                    <a:p>
                      <a:pPr algn="ctr"/>
                      <a:r>
                        <a:rPr lang="en-US" altLang="zh-CN" sz="1400" dirty="0"/>
                        <a:t>MPS</a:t>
                      </a:r>
                      <a:endParaRPr lang="zh-CN" altLang="en-US" sz="1400" dirty="0"/>
                    </a:p>
                  </a:txBody>
                  <a:tcPr/>
                </a:tc>
                <a:tc>
                  <a:txBody>
                    <a:bodyPr/>
                    <a:lstStyle/>
                    <a:p>
                      <a:pPr algn="ctr"/>
                      <a:r>
                        <a:rPr lang="en-US" altLang="zh-CN" sz="1400" dirty="0"/>
                        <a:t>KKC</a:t>
                      </a:r>
                      <a:endParaRPr lang="zh-CN" altLang="en-US" sz="1400" dirty="0"/>
                    </a:p>
                  </a:txBody>
                  <a:tcPr/>
                </a:tc>
                <a:tc>
                  <a:txBody>
                    <a:bodyPr/>
                    <a:lstStyle/>
                    <a:p>
                      <a:pPr algn="ctr"/>
                      <a:r>
                        <a:rPr lang="en-US" altLang="zh-CN" sz="1400" dirty="0"/>
                        <a:t>Datasets</a:t>
                      </a:r>
                      <a:endParaRPr lang="zh-CN" altLang="en-US" sz="1400" dirty="0"/>
                    </a:p>
                  </a:txBody>
                  <a:tcPr/>
                </a:tc>
                <a:extLst>
                  <a:ext uri="{0D108BD9-81ED-4DB2-BD59-A6C34878D82A}">
                    <a16:rowId xmlns:a16="http://schemas.microsoft.com/office/drawing/2014/main" val="10000"/>
                  </a:ext>
                </a:extLst>
              </a:tr>
              <a:tr h="181428">
                <a:tc>
                  <a:txBody>
                    <a:bodyPr/>
                    <a:lstStyle/>
                    <a:p>
                      <a:pPr algn="ctr"/>
                      <a:r>
                        <a:rPr lang="en-US" altLang="zh-CN" sz="1400" dirty="0"/>
                        <a:t>BFS</a:t>
                      </a:r>
                      <a:endParaRPr lang="zh-CN" altLang="en-US" sz="1400" dirty="0"/>
                    </a:p>
                  </a:txBody>
                  <a:tcPr/>
                </a:tc>
                <a:tc rowSpan="7">
                  <a:txBody>
                    <a:bodyPr/>
                    <a:lstStyle/>
                    <a:p>
                      <a:pPr algn="ctr"/>
                      <a:r>
                        <a:rPr lang="en-US" altLang="zh-CN" sz="1400" dirty="0"/>
                        <a:t>Chai</a:t>
                      </a:r>
                      <a:r>
                        <a:rPr lang="zh-CN" altLang="en-US" sz="1400" dirty="0"/>
                        <a:t> </a:t>
                      </a:r>
                    </a:p>
                  </a:txBody>
                  <a:tcPr/>
                </a:tc>
                <a:tc>
                  <a:txBody>
                    <a:bodyPr/>
                    <a:lstStyle/>
                    <a:p>
                      <a:pPr algn="ctr"/>
                      <a:r>
                        <a:rPr lang="en-US" altLang="zh-CN" sz="1400" dirty="0"/>
                        <a:t>Breadth-First Search</a:t>
                      </a:r>
                      <a:endParaRPr lang="zh-CN" altLang="en-US" sz="1400" dirty="0"/>
                    </a:p>
                  </a:txBody>
                  <a:tcPr/>
                </a:tc>
                <a:tc>
                  <a:txBody>
                    <a:bodyPr/>
                    <a:lstStyle/>
                    <a:p>
                      <a:pPr algn="ctr"/>
                      <a:r>
                        <a:rPr lang="en-US" altLang="zh-CN" sz="1400" dirty="0"/>
                        <a:t>Y</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NY, NE, UT</a:t>
                      </a:r>
                      <a:endParaRPr lang="zh-CN" altLang="en-US" sz="1400" dirty="0"/>
                    </a:p>
                  </a:txBody>
                  <a:tcPr/>
                </a:tc>
                <a:extLst>
                  <a:ext uri="{0D108BD9-81ED-4DB2-BD59-A6C34878D82A}">
                    <a16:rowId xmlns:a16="http://schemas.microsoft.com/office/drawing/2014/main" val="10001"/>
                  </a:ext>
                </a:extLst>
              </a:tr>
              <a:tr h="181428">
                <a:tc>
                  <a:txBody>
                    <a:bodyPr/>
                    <a:lstStyle/>
                    <a:p>
                      <a:pPr algn="ctr"/>
                      <a:r>
                        <a:rPr lang="en-US" altLang="zh-CN" sz="1400" dirty="0"/>
                        <a:t>RSCD</a:t>
                      </a:r>
                      <a:endParaRPr lang="zh-CN" altLang="en-US" sz="1400" dirty="0"/>
                    </a:p>
                  </a:txBody>
                  <a:tcPr/>
                </a:tc>
                <a:tc vMerge="1">
                  <a:txBody>
                    <a:bodyPr/>
                    <a:lstStyle/>
                    <a:p>
                      <a:endParaRPr lang="zh-CN" altLang="en-US" sz="1400" dirty="0"/>
                    </a:p>
                  </a:txBody>
                  <a:tcPr/>
                </a:tc>
                <a:tc>
                  <a:txBody>
                    <a:bodyPr/>
                    <a:lstStyle/>
                    <a:p>
                      <a:pPr algn="ctr"/>
                      <a:r>
                        <a:rPr lang="en-US" altLang="zh-CN" sz="1400" dirty="0"/>
                        <a:t>RANSAC</a:t>
                      </a:r>
                      <a:endParaRPr lang="zh-CN" altLang="en-US" sz="1400" dirty="0"/>
                    </a:p>
                  </a:txBody>
                  <a:tcPr/>
                </a:tc>
                <a:tc>
                  <a:txBody>
                    <a:bodyPr/>
                    <a:lstStyle/>
                    <a:p>
                      <a:pPr algn="ctr"/>
                      <a:r>
                        <a:rPr lang="en-US" altLang="zh-CN" sz="1400" dirty="0"/>
                        <a:t>Y</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Y</a:t>
                      </a:r>
                      <a:endParaRPr lang="zh-CN" altLang="en-US" sz="1400" dirty="0"/>
                    </a:p>
                  </a:txBody>
                  <a:tcPr/>
                </a:tc>
                <a:tc>
                  <a:txBody>
                    <a:bodyPr/>
                    <a:lstStyle/>
                    <a:p>
                      <a:pPr algn="ctr"/>
                      <a:r>
                        <a:rPr lang="en-US" altLang="zh-CN" sz="1400" dirty="0"/>
                        <a:t>2000 iterations</a:t>
                      </a:r>
                      <a:endParaRPr lang="zh-CN" altLang="en-US" sz="1400" dirty="0"/>
                    </a:p>
                  </a:txBody>
                  <a:tcPr/>
                </a:tc>
                <a:extLst>
                  <a:ext uri="{0D108BD9-81ED-4DB2-BD59-A6C34878D82A}">
                    <a16:rowId xmlns:a16="http://schemas.microsoft.com/office/drawing/2014/main" val="10002"/>
                  </a:ext>
                </a:extLst>
              </a:tr>
              <a:tr h="181428">
                <a:tc>
                  <a:txBody>
                    <a:bodyPr/>
                    <a:lstStyle/>
                    <a:p>
                      <a:pPr algn="ctr"/>
                      <a:r>
                        <a:rPr lang="en-US" altLang="zh-CN" sz="1400" dirty="0"/>
                        <a:t>TQH</a:t>
                      </a:r>
                      <a:endParaRPr lang="zh-CN" altLang="en-US" sz="1400" dirty="0"/>
                    </a:p>
                  </a:txBody>
                  <a:tcPr/>
                </a:tc>
                <a:tc vMerge="1">
                  <a:txBody>
                    <a:bodyPr/>
                    <a:lstStyle/>
                    <a:p>
                      <a:endParaRPr lang="zh-CN" altLang="en-US" sz="1400" dirty="0"/>
                    </a:p>
                  </a:txBody>
                  <a:tcPr/>
                </a:tc>
                <a:tc>
                  <a:txBody>
                    <a:bodyPr/>
                    <a:lstStyle/>
                    <a:p>
                      <a:pPr algn="ctr"/>
                      <a:r>
                        <a:rPr lang="en-US" altLang="zh-CN" sz="1400" dirty="0"/>
                        <a:t>Task Queue System</a:t>
                      </a:r>
                      <a:endParaRPr lang="zh-CN" altLang="en-US" sz="1400" dirty="0"/>
                    </a:p>
                  </a:txBody>
                  <a:tcPr/>
                </a:tc>
                <a:tc>
                  <a:txBody>
                    <a:bodyPr/>
                    <a:lstStyle/>
                    <a:p>
                      <a:pPr algn="ctr"/>
                      <a:r>
                        <a:rPr lang="en-US" altLang="zh-CN" sz="1400" dirty="0"/>
                        <a:t>Y</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Basket</a:t>
                      </a:r>
                      <a:endParaRPr lang="zh-CN" altLang="en-US" sz="1400" dirty="0"/>
                    </a:p>
                  </a:txBody>
                  <a:tcPr/>
                </a:tc>
                <a:extLst>
                  <a:ext uri="{0D108BD9-81ED-4DB2-BD59-A6C34878D82A}">
                    <a16:rowId xmlns:a16="http://schemas.microsoft.com/office/drawing/2014/main" val="10003"/>
                  </a:ext>
                </a:extLst>
              </a:tr>
              <a:tr h="181428">
                <a:tc>
                  <a:txBody>
                    <a:bodyPr/>
                    <a:lstStyle/>
                    <a:p>
                      <a:pPr algn="ctr"/>
                      <a:r>
                        <a:rPr lang="en-US" altLang="zh-CN" sz="1400" dirty="0"/>
                        <a:t>HSTO</a:t>
                      </a:r>
                      <a:endParaRPr lang="zh-CN" altLang="en-US" sz="1400" dirty="0"/>
                    </a:p>
                  </a:txBody>
                  <a:tcPr/>
                </a:tc>
                <a:tc vMerge="1">
                  <a:txBody>
                    <a:bodyPr/>
                    <a:lstStyle/>
                    <a:p>
                      <a:endParaRPr lang="zh-CN" altLang="en-US" sz="1400" dirty="0"/>
                    </a:p>
                  </a:txBody>
                  <a:tcPr/>
                </a:tc>
                <a:tc>
                  <a:txBody>
                    <a:bodyPr/>
                    <a:lstStyle/>
                    <a:p>
                      <a:pPr algn="ctr"/>
                      <a:r>
                        <a:rPr lang="en-US" altLang="zh-CN" sz="1400" dirty="0"/>
                        <a:t>Histogram</a:t>
                      </a:r>
                      <a:endParaRPr lang="zh-CN" altLang="en-US" sz="1400" dirty="0"/>
                    </a:p>
                  </a:txBody>
                  <a:tcPr/>
                </a:tc>
                <a:tc>
                  <a:txBody>
                    <a:bodyPr/>
                    <a:lstStyle/>
                    <a:p>
                      <a:pPr algn="ctr"/>
                      <a:r>
                        <a:rPr lang="en-US" altLang="zh-CN" sz="1400" dirty="0"/>
                        <a:t>Y</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256bins</a:t>
                      </a:r>
                      <a:endParaRPr lang="zh-CN" altLang="en-US" sz="1400" dirty="0"/>
                    </a:p>
                  </a:txBody>
                  <a:tcPr/>
                </a:tc>
                <a:extLst>
                  <a:ext uri="{0D108BD9-81ED-4DB2-BD59-A6C34878D82A}">
                    <a16:rowId xmlns:a16="http://schemas.microsoft.com/office/drawing/2014/main" val="10004"/>
                  </a:ext>
                </a:extLst>
              </a:tr>
              <a:tr h="181428">
                <a:tc>
                  <a:txBody>
                    <a:bodyPr/>
                    <a:lstStyle/>
                    <a:p>
                      <a:pPr algn="ctr"/>
                      <a:r>
                        <a:rPr lang="en-US" altLang="zh-CN" sz="1400" dirty="0"/>
                        <a:t>SC</a:t>
                      </a:r>
                      <a:endParaRPr lang="zh-CN" altLang="en-US" sz="1400" dirty="0"/>
                    </a:p>
                  </a:txBody>
                  <a:tcPr/>
                </a:tc>
                <a:tc vMerge="1">
                  <a:txBody>
                    <a:bodyPr/>
                    <a:lstStyle/>
                    <a:p>
                      <a:endParaRPr lang="zh-CN" altLang="en-US" sz="1400" dirty="0"/>
                    </a:p>
                  </a:txBody>
                  <a:tcPr/>
                </a:tc>
                <a:tc>
                  <a:txBody>
                    <a:bodyPr/>
                    <a:lstStyle/>
                    <a:p>
                      <a:pPr algn="ctr"/>
                      <a:r>
                        <a:rPr lang="en-US" altLang="zh-CN" sz="1400" dirty="0"/>
                        <a:t>Stream Compaction</a:t>
                      </a:r>
                      <a:endParaRPr lang="zh-CN" altLang="en-US" sz="1400" dirty="0"/>
                    </a:p>
                  </a:txBody>
                  <a:tcPr/>
                </a:tc>
                <a:tc>
                  <a:txBody>
                    <a:bodyPr/>
                    <a:lstStyle/>
                    <a:p>
                      <a:pPr algn="ctr"/>
                      <a:r>
                        <a:rPr lang="en-US" altLang="zh-CN" sz="1400" dirty="0"/>
                        <a:t>Y</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50%</a:t>
                      </a:r>
                      <a:endParaRPr lang="zh-CN" altLang="en-US" sz="1400" dirty="0"/>
                    </a:p>
                  </a:txBody>
                  <a:tcPr/>
                </a:tc>
                <a:extLst>
                  <a:ext uri="{0D108BD9-81ED-4DB2-BD59-A6C34878D82A}">
                    <a16:rowId xmlns:a16="http://schemas.microsoft.com/office/drawing/2014/main" val="10005"/>
                  </a:ext>
                </a:extLst>
              </a:tr>
              <a:tr h="181428">
                <a:tc>
                  <a:txBody>
                    <a:bodyPr/>
                    <a:lstStyle/>
                    <a:p>
                      <a:pPr algn="ctr"/>
                      <a:r>
                        <a:rPr lang="en-US" altLang="zh-CN" sz="1400" dirty="0"/>
                        <a:t>PAD</a:t>
                      </a:r>
                      <a:endParaRPr lang="zh-CN" altLang="en-US" sz="1400" dirty="0"/>
                    </a:p>
                  </a:txBody>
                  <a:tcPr/>
                </a:tc>
                <a:tc vMerge="1">
                  <a:txBody>
                    <a:bodyPr/>
                    <a:lstStyle/>
                    <a:p>
                      <a:endParaRPr lang="zh-CN" altLang="en-US" sz="1400" dirty="0"/>
                    </a:p>
                  </a:txBody>
                  <a:tcPr/>
                </a:tc>
                <a:tc>
                  <a:txBody>
                    <a:bodyPr/>
                    <a:lstStyle/>
                    <a:p>
                      <a:pPr algn="ctr"/>
                      <a:r>
                        <a:rPr lang="en-US" altLang="zh-CN" sz="1400" dirty="0"/>
                        <a:t>Padding</a:t>
                      </a:r>
                      <a:endParaRPr lang="zh-CN" altLang="en-US" sz="1400" dirty="0"/>
                    </a:p>
                  </a:txBody>
                  <a:tcPr/>
                </a:tc>
                <a:tc>
                  <a:txBody>
                    <a:bodyPr/>
                    <a:lstStyle/>
                    <a:p>
                      <a:pPr algn="ctr"/>
                      <a:r>
                        <a:rPr lang="en-US" altLang="zh-CN" sz="1400" dirty="0"/>
                        <a:t>Y</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1000*999</a:t>
                      </a:r>
                      <a:endParaRPr lang="zh-CN" altLang="en-US" sz="1400" dirty="0"/>
                    </a:p>
                  </a:txBody>
                  <a:tcPr/>
                </a:tc>
                <a:extLst>
                  <a:ext uri="{0D108BD9-81ED-4DB2-BD59-A6C34878D82A}">
                    <a16:rowId xmlns:a16="http://schemas.microsoft.com/office/drawing/2014/main" val="10006"/>
                  </a:ext>
                </a:extLst>
              </a:tr>
              <a:tr h="181428">
                <a:tc>
                  <a:txBody>
                    <a:bodyPr/>
                    <a:lstStyle/>
                    <a:p>
                      <a:pPr algn="ctr"/>
                      <a:r>
                        <a:rPr lang="en-US" altLang="zh-CN" sz="1400" dirty="0"/>
                        <a:t>CEDD</a:t>
                      </a:r>
                      <a:endParaRPr lang="zh-CN" altLang="en-US" sz="1400" dirty="0"/>
                    </a:p>
                  </a:txBody>
                  <a:tcPr/>
                </a:tc>
                <a:tc vMerge="1">
                  <a:txBody>
                    <a:bodyPr/>
                    <a:lstStyle/>
                    <a:p>
                      <a:endParaRPr lang="zh-CN" altLang="en-US" sz="1400" dirty="0"/>
                    </a:p>
                  </a:txBody>
                  <a:tcPr/>
                </a:tc>
                <a:tc>
                  <a:txBody>
                    <a:bodyPr/>
                    <a:lstStyle/>
                    <a:p>
                      <a:pPr algn="ctr"/>
                      <a:r>
                        <a:rPr lang="en-US" altLang="zh-CN" sz="1400" dirty="0"/>
                        <a:t>Canny Edge</a:t>
                      </a:r>
                      <a:r>
                        <a:rPr lang="en-US" altLang="zh-CN" sz="1400" baseline="0" dirty="0"/>
                        <a:t> Detection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Y</a:t>
                      </a:r>
                      <a:endParaRPr lang="zh-CN" altLang="en-US" sz="1400" dirty="0"/>
                    </a:p>
                  </a:txBody>
                  <a:tcPr/>
                </a:tc>
                <a:tc>
                  <a:txBody>
                    <a:bodyPr/>
                    <a:lstStyle/>
                    <a:p>
                      <a:pPr algn="ctr"/>
                      <a:r>
                        <a:rPr lang="en-US" altLang="zh-CN" sz="1400" dirty="0" err="1"/>
                        <a:t>Peppa</a:t>
                      </a:r>
                      <a:r>
                        <a:rPr lang="en-US" altLang="zh-CN" sz="1400" dirty="0"/>
                        <a:t>,</a:t>
                      </a:r>
                      <a:r>
                        <a:rPr lang="en-US" altLang="zh-CN" sz="1400" baseline="0" dirty="0"/>
                        <a:t> </a:t>
                      </a:r>
                      <a:r>
                        <a:rPr lang="en-US" altLang="zh-CN" sz="1400" baseline="0" dirty="0" err="1"/>
                        <a:t>Maradona</a:t>
                      </a:r>
                      <a:r>
                        <a:rPr lang="en-US" altLang="zh-CN" sz="1400" baseline="0" dirty="0"/>
                        <a:t>, Paw</a:t>
                      </a:r>
                      <a:endParaRPr lang="zh-CN" altLang="en-US" sz="1400" dirty="0"/>
                    </a:p>
                  </a:txBody>
                  <a:tcPr/>
                </a:tc>
                <a:extLst>
                  <a:ext uri="{0D108BD9-81ED-4DB2-BD59-A6C34878D82A}">
                    <a16:rowId xmlns:a16="http://schemas.microsoft.com/office/drawing/2014/main" val="10007"/>
                  </a:ext>
                </a:extLst>
              </a:tr>
              <a:tr h="181428">
                <a:tc>
                  <a:txBody>
                    <a:bodyPr/>
                    <a:lstStyle/>
                    <a:p>
                      <a:pPr algn="ctr"/>
                      <a:r>
                        <a:rPr lang="en-US" altLang="zh-CN" sz="1400" dirty="0"/>
                        <a:t>KM</a:t>
                      </a:r>
                      <a:endParaRPr lang="zh-CN" altLang="en-US" sz="1400" dirty="0"/>
                    </a:p>
                  </a:txBody>
                  <a:tcPr/>
                </a:tc>
                <a:tc>
                  <a:txBody>
                    <a:bodyPr/>
                    <a:lstStyle/>
                    <a:p>
                      <a:pPr algn="ctr"/>
                      <a:r>
                        <a:rPr lang="en-US" altLang="zh-CN" sz="1400" dirty="0" err="1"/>
                        <a:t>Rodinia</a:t>
                      </a:r>
                      <a:r>
                        <a:rPr lang="zh-CN" altLang="en-US" sz="1400" dirty="0"/>
                        <a:t> </a:t>
                      </a:r>
                    </a:p>
                  </a:txBody>
                  <a:tcPr/>
                </a:tc>
                <a:tc>
                  <a:txBody>
                    <a:bodyPr/>
                    <a:lstStyle/>
                    <a:p>
                      <a:pPr algn="ctr"/>
                      <a:r>
                        <a:rPr lang="en-US" altLang="zh-CN" sz="1400" dirty="0"/>
                        <a:t>K-Means</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25600</a:t>
                      </a:r>
                      <a:r>
                        <a:rPr lang="en-US" altLang="zh-CN" sz="1400" baseline="0" dirty="0"/>
                        <a:t> points, 8 features</a:t>
                      </a:r>
                      <a:endParaRPr lang="zh-CN" altLang="en-US" sz="1400" dirty="0"/>
                    </a:p>
                  </a:txBody>
                  <a:tcPr/>
                </a:tc>
                <a:extLst>
                  <a:ext uri="{0D108BD9-81ED-4DB2-BD59-A6C34878D82A}">
                    <a16:rowId xmlns:a16="http://schemas.microsoft.com/office/drawing/2014/main" val="10008"/>
                  </a:ext>
                </a:extLst>
              </a:tr>
              <a:tr h="181428">
                <a:tc>
                  <a:txBody>
                    <a:bodyPr/>
                    <a:lstStyle/>
                    <a:p>
                      <a:pPr algn="ctr"/>
                      <a:r>
                        <a:rPr lang="en-US" altLang="zh-CN" sz="1400" dirty="0"/>
                        <a:t>MM</a:t>
                      </a:r>
                      <a:endParaRPr lang="zh-CN" altLang="en-US" sz="1400" dirty="0"/>
                    </a:p>
                  </a:txBody>
                  <a:tcPr/>
                </a:tc>
                <a:tc rowSpan="2">
                  <a:txBody>
                    <a:bodyPr/>
                    <a:lstStyle/>
                    <a:p>
                      <a:pPr algn="ctr"/>
                      <a:r>
                        <a:rPr lang="en-US" altLang="zh-CN" sz="1400" dirty="0"/>
                        <a:t>Intel</a:t>
                      </a:r>
                      <a:r>
                        <a:rPr lang="zh-CN" altLang="en-US" sz="1400" dirty="0"/>
                        <a:t> </a:t>
                      </a:r>
                      <a:r>
                        <a:rPr lang="en-US" altLang="zh-CN" sz="1400" dirty="0"/>
                        <a:t>demo</a:t>
                      </a:r>
                      <a:endParaRPr lang="zh-CN" altLang="en-US" sz="1400" dirty="0"/>
                    </a:p>
                  </a:txBody>
                  <a:tcPr/>
                </a:tc>
                <a:tc>
                  <a:txBody>
                    <a:bodyPr/>
                    <a:lstStyle/>
                    <a:p>
                      <a:pPr algn="ctr"/>
                      <a:r>
                        <a:rPr lang="en-US" altLang="zh-CN" sz="1400" dirty="0"/>
                        <a:t>Matrix Multiplication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A:</a:t>
                      </a:r>
                      <a:r>
                        <a:rPr lang="en-US" altLang="zh-CN" sz="1400" baseline="0" dirty="0"/>
                        <a:t> 2k*1k, B: 1k*1k </a:t>
                      </a:r>
                      <a:endParaRPr lang="zh-CN" altLang="en-US" sz="1400" dirty="0"/>
                    </a:p>
                  </a:txBody>
                  <a:tcPr/>
                </a:tc>
                <a:extLst>
                  <a:ext uri="{0D108BD9-81ED-4DB2-BD59-A6C34878D82A}">
                    <a16:rowId xmlns:a16="http://schemas.microsoft.com/office/drawing/2014/main" val="10009"/>
                  </a:ext>
                </a:extLst>
              </a:tr>
              <a:tr h="181428">
                <a:tc>
                  <a:txBody>
                    <a:bodyPr/>
                    <a:lstStyle/>
                    <a:p>
                      <a:pPr algn="ctr"/>
                      <a:r>
                        <a:rPr lang="en-US" altLang="zh-CN" sz="1400" dirty="0"/>
                        <a:t>MS</a:t>
                      </a:r>
                      <a:endParaRPr lang="zh-CN" altLang="en-US" sz="1400" dirty="0"/>
                    </a:p>
                  </a:txBody>
                  <a:tcPr/>
                </a:tc>
                <a:tc vMerge="1">
                  <a:txBody>
                    <a:bodyPr/>
                    <a:lstStyle/>
                    <a:p>
                      <a:endParaRPr lang="zh-CN" altLang="en-US" sz="1400" dirty="0"/>
                    </a:p>
                  </a:txBody>
                  <a:tcPr/>
                </a:tc>
                <a:tc>
                  <a:txBody>
                    <a:bodyPr/>
                    <a:lstStyle/>
                    <a:p>
                      <a:pPr algn="ctr"/>
                      <a:r>
                        <a:rPr lang="en-US" altLang="zh-CN" sz="1400" dirty="0"/>
                        <a:t>Mandelbrot Set</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640*800,</a:t>
                      </a:r>
                      <a:r>
                        <a:rPr lang="en-US" altLang="zh-CN" sz="1400" baseline="0" dirty="0"/>
                        <a:t> 2000 iterations</a:t>
                      </a:r>
                      <a:endParaRPr lang="zh-CN" altLang="en-US" sz="1400" dirty="0"/>
                    </a:p>
                  </a:txBody>
                  <a:tcPr/>
                </a:tc>
                <a:extLst>
                  <a:ext uri="{0D108BD9-81ED-4DB2-BD59-A6C34878D82A}">
                    <a16:rowId xmlns:a16="http://schemas.microsoft.com/office/drawing/2014/main" val="10010"/>
                  </a:ext>
                </a:extLst>
              </a:tr>
              <a:tr h="181428">
                <a:tc>
                  <a:txBody>
                    <a:bodyPr/>
                    <a:lstStyle/>
                    <a:p>
                      <a:pPr algn="ctr"/>
                      <a:r>
                        <a:rPr lang="en-US" altLang="zh-CN" sz="1400" dirty="0"/>
                        <a:t>PS</a:t>
                      </a:r>
                      <a:endParaRPr lang="zh-CN" altLang="en-US" sz="1400" dirty="0"/>
                    </a:p>
                  </a:txBody>
                  <a:tcPr/>
                </a:tc>
                <a:tc>
                  <a:txBody>
                    <a:bodyPr/>
                    <a:lstStyle/>
                    <a:p>
                      <a:pPr algn="ctr"/>
                      <a:r>
                        <a:rPr lang="en-US" altLang="zh-CN" sz="1400" dirty="0"/>
                        <a:t>CUDA</a:t>
                      </a:r>
                      <a:r>
                        <a:rPr lang="en-US" altLang="zh-CN" sz="1400" baseline="0" dirty="0"/>
                        <a:t> demo</a:t>
                      </a:r>
                      <a:endParaRPr lang="zh-CN" altLang="en-US" sz="1400" dirty="0"/>
                    </a:p>
                  </a:txBody>
                  <a:tcPr/>
                </a:tc>
                <a:tc>
                  <a:txBody>
                    <a:bodyPr/>
                    <a:lstStyle/>
                    <a:p>
                      <a:pPr algn="ctr"/>
                      <a:r>
                        <a:rPr lang="en-US" altLang="zh-CN" sz="1400" dirty="0"/>
                        <a:t>Prefix Sum</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Y</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262144</a:t>
                      </a:r>
                      <a:r>
                        <a:rPr lang="en-US" altLang="zh-CN" sz="1400" baseline="0" dirty="0"/>
                        <a:t> points</a:t>
                      </a:r>
                      <a:endParaRPr lang="zh-CN" altLang="en-US" sz="14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24452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p:spPr>
        <p:txBody>
          <a:bodyPr/>
          <a:lstStyle/>
          <a:p>
            <a:r>
              <a:rPr lang="en-US" altLang="zh-CN" dirty="0"/>
              <a:t>Comparison</a:t>
            </a:r>
            <a:r>
              <a:rPr lang="zh-CN" altLang="en-US" dirty="0"/>
              <a:t> </a:t>
            </a:r>
            <a:r>
              <a:rPr lang="en-US" altLang="zh-CN" dirty="0"/>
              <a:t>Methodology</a:t>
            </a:r>
            <a:endParaRPr lang="zh-CN" altLang="en-US" dirty="0"/>
          </a:p>
        </p:txBody>
      </p:sp>
      <p:sp>
        <p:nvSpPr>
          <p:cNvPr id="5" name="内容占位符 2">
            <a:extLst>
              <a:ext uri="{FF2B5EF4-FFF2-40B4-BE49-F238E27FC236}">
                <a16:creationId xmlns:a16="http://schemas.microsoft.com/office/drawing/2014/main" id="{926EDD51-5DED-8947-8CE4-B3FE63F81F10}"/>
              </a:ext>
            </a:extLst>
          </p:cNvPr>
          <p:cNvSpPr txBox="1">
            <a:spLocks/>
          </p:cNvSpPr>
          <p:nvPr/>
        </p:nvSpPr>
        <p:spPr>
          <a:xfrm>
            <a:off x="239049" y="1847851"/>
            <a:ext cx="866590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Hypothesis</a:t>
            </a:r>
            <a:r>
              <a:rPr lang="en" altLang="zh-CN" dirty="0"/>
              <a:t> 1: </a:t>
            </a:r>
            <a:r>
              <a:rPr lang="en-US" altLang="zh-CN" dirty="0"/>
              <a:t>Different</a:t>
            </a:r>
            <a:r>
              <a:rPr lang="zh-CN" altLang="en-US" dirty="0"/>
              <a:t> </a:t>
            </a:r>
            <a:r>
              <a:rPr lang="en-US" altLang="zh-CN" dirty="0"/>
              <a:t>execution</a:t>
            </a:r>
            <a:r>
              <a:rPr lang="zh-CN" altLang="en-US" dirty="0"/>
              <a:t> </a:t>
            </a:r>
            <a:r>
              <a:rPr lang="en-US" altLang="zh-CN" dirty="0"/>
              <a:t>models</a:t>
            </a:r>
            <a:r>
              <a:rPr lang="zh-CN" altLang="en-US" dirty="0"/>
              <a:t> </a:t>
            </a:r>
            <a:r>
              <a:rPr lang="en-US" altLang="zh-CN" dirty="0"/>
              <a:t>lead</a:t>
            </a:r>
            <a:r>
              <a:rPr lang="zh-CN" altLang="en-US" dirty="0"/>
              <a:t> </a:t>
            </a:r>
            <a:r>
              <a:rPr lang="en-US" altLang="zh-CN" dirty="0"/>
              <a:t>to</a:t>
            </a:r>
            <a:r>
              <a:rPr lang="zh-CN" altLang="en-US" dirty="0"/>
              <a:t> </a:t>
            </a:r>
            <a:r>
              <a:rPr lang="en-US" altLang="zh-CN" dirty="0"/>
              <a:t>significant</a:t>
            </a:r>
            <a:r>
              <a:rPr lang="zh-CN" altLang="en-US" dirty="0"/>
              <a:t> </a:t>
            </a:r>
            <a:r>
              <a:rPr lang="en-US" altLang="zh-CN" dirty="0"/>
              <a:t>performance</a:t>
            </a:r>
            <a:r>
              <a:rPr lang="zh-CN" altLang="en-US" dirty="0"/>
              <a:t> </a:t>
            </a:r>
            <a:r>
              <a:rPr lang="en-US" altLang="zh-CN" dirty="0"/>
              <a:t>differences.</a:t>
            </a:r>
          </a:p>
          <a:p>
            <a:pPr lvl="1">
              <a:buFont typeface="Wingdings" pitchFamily="2" charset="2"/>
              <a:buChar char="Ø"/>
            </a:pPr>
            <a:r>
              <a:rPr lang="en-US" altLang="zh-CN" dirty="0">
                <a:latin typeface="Baskerville Old Face" panose="02020602080505020303" pitchFamily="18" charset="0"/>
              </a:rPr>
              <a:t>Quantitative comparison</a:t>
            </a:r>
            <a:r>
              <a:rPr lang="zh-CN" altLang="en-US" dirty="0">
                <a:latin typeface="Baskerville Old Face" panose="02020602080505020303" pitchFamily="18" charset="0"/>
              </a:rPr>
              <a:t> </a:t>
            </a:r>
            <a:r>
              <a:rPr lang="en-US" altLang="zh-CN" dirty="0">
                <a:latin typeface="Baskerville Old Face" panose="02020602080505020303" pitchFamily="18" charset="0"/>
              </a:rPr>
              <a:t>among</a:t>
            </a:r>
            <a:r>
              <a:rPr lang="zh-CN" altLang="en-US" dirty="0">
                <a:latin typeface="Baskerville Old Face" panose="02020602080505020303" pitchFamily="18" charset="0"/>
              </a:rPr>
              <a:t> </a:t>
            </a:r>
            <a:r>
              <a:rPr lang="en-US" altLang="zh-CN" dirty="0">
                <a:latin typeface="Baskerville Old Face" panose="02020602080505020303" pitchFamily="18" charset="0"/>
              </a:rPr>
              <a:t>execution</a:t>
            </a:r>
            <a:r>
              <a:rPr lang="zh-CN" altLang="en-US" dirty="0">
                <a:latin typeface="Baskerville Old Face" panose="02020602080505020303" pitchFamily="18" charset="0"/>
              </a:rPr>
              <a:t> </a:t>
            </a:r>
            <a:r>
              <a:rPr lang="en-US" altLang="zh-CN" dirty="0">
                <a:latin typeface="Baskerville Old Face" panose="02020602080505020303" pitchFamily="18" charset="0"/>
              </a:rPr>
              <a:t>models</a:t>
            </a:r>
          </a:p>
          <a:p>
            <a:pPr lvl="1">
              <a:buFont typeface="Wingdings" pitchFamily="2" charset="2"/>
              <a:buChar char="Ø"/>
            </a:pPr>
            <a:r>
              <a:rPr lang="en-US" altLang="zh-CN" dirty="0">
                <a:latin typeface="Baskerville Old Face" panose="02020602080505020303" pitchFamily="18" charset="0"/>
              </a:rPr>
              <a:t>Exploring</a:t>
            </a:r>
            <a:r>
              <a:rPr lang="zh-CN" altLang="en-US" dirty="0">
                <a:latin typeface="Baskerville Old Face" panose="02020602080505020303" pitchFamily="18" charset="0"/>
              </a:rPr>
              <a:t> </a:t>
            </a:r>
            <a:r>
              <a:rPr lang="en-US" altLang="zh-CN" dirty="0">
                <a:latin typeface="Baskerville Old Face" panose="02020602080505020303" pitchFamily="18" charset="0"/>
              </a:rPr>
              <a:t>optimization</a:t>
            </a:r>
            <a:r>
              <a:rPr lang="zh-CN" altLang="en-US" dirty="0">
                <a:latin typeface="Baskerville Old Face" panose="02020602080505020303" pitchFamily="18" charset="0"/>
              </a:rPr>
              <a:t> </a:t>
            </a:r>
            <a:r>
              <a:rPr lang="en-US" altLang="zh-CN" dirty="0">
                <a:latin typeface="Baskerville Old Face" panose="02020602080505020303" pitchFamily="18" charset="0"/>
              </a:rPr>
              <a:t>combinations</a:t>
            </a:r>
          </a:p>
          <a:p>
            <a:endParaRPr lang="en-US" altLang="zh-CN" dirty="0"/>
          </a:p>
          <a:p>
            <a:r>
              <a:rPr lang="en-US" altLang="zh-CN" dirty="0"/>
              <a:t>Hypothesis</a:t>
            </a:r>
            <a:r>
              <a:rPr lang="en" altLang="zh-CN" dirty="0"/>
              <a:t> 2: </a:t>
            </a:r>
            <a:r>
              <a:rPr lang="en-US" altLang="zh-CN" dirty="0" err="1"/>
              <a:t>Boyi</a:t>
            </a:r>
            <a:r>
              <a:rPr lang="zh-CN" altLang="en-US" dirty="0"/>
              <a:t> </a:t>
            </a:r>
            <a:r>
              <a:rPr lang="en-US" altLang="zh-CN" dirty="0"/>
              <a:t>can</a:t>
            </a:r>
            <a:r>
              <a:rPr lang="zh-CN" altLang="en-US" dirty="0"/>
              <a:t> </a:t>
            </a:r>
            <a:r>
              <a:rPr lang="en-US" altLang="zh-CN" dirty="0"/>
              <a:t>predict</a:t>
            </a:r>
            <a:r>
              <a:rPr lang="zh-CN" altLang="en-US" dirty="0"/>
              <a:t> </a:t>
            </a:r>
            <a:r>
              <a:rPr lang="en-US" altLang="zh-CN" dirty="0"/>
              <a:t>the</a:t>
            </a:r>
            <a:r>
              <a:rPr lang="zh-CN" altLang="en-US" dirty="0"/>
              <a:t> </a:t>
            </a:r>
            <a:r>
              <a:rPr lang="en-US" altLang="zh-CN" dirty="0"/>
              <a:t>most</a:t>
            </a:r>
            <a:r>
              <a:rPr lang="zh-CN" altLang="en-US" dirty="0"/>
              <a:t> </a:t>
            </a:r>
            <a:r>
              <a:rPr lang="en-US" altLang="zh-CN" dirty="0"/>
              <a:t>suitable</a:t>
            </a:r>
            <a:r>
              <a:rPr lang="zh-CN" altLang="en-US" dirty="0"/>
              <a:t> </a:t>
            </a:r>
            <a:r>
              <a:rPr lang="en-US" altLang="zh-CN" dirty="0"/>
              <a:t>execution</a:t>
            </a:r>
            <a:r>
              <a:rPr lang="zh-CN" altLang="en-US" dirty="0"/>
              <a:t> </a:t>
            </a:r>
            <a:r>
              <a:rPr lang="en-US" altLang="zh-CN" dirty="0"/>
              <a:t>model</a:t>
            </a:r>
            <a:r>
              <a:rPr lang="zh-CN" altLang="en-US" dirty="0"/>
              <a:t> </a:t>
            </a:r>
            <a:r>
              <a:rPr lang="en-US" altLang="zh-CN" dirty="0"/>
              <a:t>for</a:t>
            </a:r>
            <a:r>
              <a:rPr lang="zh-CN" altLang="en-US" dirty="0"/>
              <a:t> </a:t>
            </a:r>
            <a:r>
              <a:rPr lang="en-US" altLang="zh-CN" dirty="0"/>
              <a:t>each</a:t>
            </a:r>
            <a:r>
              <a:rPr lang="zh-CN" altLang="en-US" dirty="0"/>
              <a:t> </a:t>
            </a:r>
            <a:r>
              <a:rPr lang="en-US" altLang="zh-CN" dirty="0"/>
              <a:t>OpenCL</a:t>
            </a:r>
            <a:r>
              <a:rPr lang="zh-CN" altLang="en-US" dirty="0"/>
              <a:t> </a:t>
            </a:r>
            <a:r>
              <a:rPr lang="en-US" altLang="zh-CN" dirty="0"/>
              <a:t>application.</a:t>
            </a:r>
          </a:p>
          <a:p>
            <a:endParaRPr lang="zh-CN" altLang="en-US" dirty="0"/>
          </a:p>
        </p:txBody>
      </p:sp>
    </p:spTree>
    <p:extLst>
      <p:ext uri="{BB962C8B-B14F-4D97-AF65-F5344CB8AC3E}">
        <p14:creationId xmlns:p14="http://schemas.microsoft.com/office/powerpoint/2010/main" val="184544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nvPr>
        </p:nvGraphicFramePr>
        <p:xfrm>
          <a:off x="628650" y="2375404"/>
          <a:ext cx="7886700" cy="3962400"/>
        </p:xfrm>
        <a:graphic>
          <a:graphicData uri="http://schemas.openxmlformats.org/drawingml/2006/table">
            <a:tbl>
              <a:tblPr firstRow="1" bandRow="1">
                <a:tableStyleId>{7DF18680-E054-41AD-8BC1-D1AEF772440D}</a:tableStyleId>
              </a:tblPr>
              <a:tblGrid>
                <a:gridCol w="8763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gridCol w="876300">
                  <a:extLst>
                    <a:ext uri="{9D8B030D-6E8A-4147-A177-3AD203B41FA5}">
                      <a16:colId xmlns:a16="http://schemas.microsoft.com/office/drawing/2014/main" val="20002"/>
                    </a:ext>
                  </a:extLst>
                </a:gridCol>
                <a:gridCol w="876300">
                  <a:extLst>
                    <a:ext uri="{9D8B030D-6E8A-4147-A177-3AD203B41FA5}">
                      <a16:colId xmlns:a16="http://schemas.microsoft.com/office/drawing/2014/main" val="20003"/>
                    </a:ext>
                  </a:extLst>
                </a:gridCol>
                <a:gridCol w="876300">
                  <a:extLst>
                    <a:ext uri="{9D8B030D-6E8A-4147-A177-3AD203B41FA5}">
                      <a16:colId xmlns:a16="http://schemas.microsoft.com/office/drawing/2014/main" val="20004"/>
                    </a:ext>
                  </a:extLst>
                </a:gridCol>
                <a:gridCol w="876300">
                  <a:extLst>
                    <a:ext uri="{9D8B030D-6E8A-4147-A177-3AD203B41FA5}">
                      <a16:colId xmlns:a16="http://schemas.microsoft.com/office/drawing/2014/main" val="20005"/>
                    </a:ext>
                  </a:extLst>
                </a:gridCol>
                <a:gridCol w="876300">
                  <a:extLst>
                    <a:ext uri="{9D8B030D-6E8A-4147-A177-3AD203B41FA5}">
                      <a16:colId xmlns:a16="http://schemas.microsoft.com/office/drawing/2014/main" val="20006"/>
                    </a:ext>
                  </a:extLst>
                </a:gridCol>
                <a:gridCol w="876300">
                  <a:extLst>
                    <a:ext uri="{9D8B030D-6E8A-4147-A177-3AD203B41FA5}">
                      <a16:colId xmlns:a16="http://schemas.microsoft.com/office/drawing/2014/main" val="20007"/>
                    </a:ext>
                  </a:extLst>
                </a:gridCol>
                <a:gridCol w="876300">
                  <a:extLst>
                    <a:ext uri="{9D8B030D-6E8A-4147-A177-3AD203B41FA5}">
                      <a16:colId xmlns:a16="http://schemas.microsoft.com/office/drawing/2014/main" val="20008"/>
                    </a:ext>
                  </a:extLst>
                </a:gridCol>
              </a:tblGrid>
              <a:tr h="253275">
                <a:tc rowSpan="2">
                  <a:txBody>
                    <a:bodyPr/>
                    <a:lstStyle/>
                    <a:p>
                      <a:pPr algn="ctr"/>
                      <a:r>
                        <a:rPr lang="en-US" altLang="zh-CN" sz="1400" dirty="0"/>
                        <a:t>App </a:t>
                      </a:r>
                      <a:endParaRPr lang="zh-CN" altLang="en-US" sz="1400" dirty="0"/>
                    </a:p>
                  </a:txBody>
                  <a:tcPr/>
                </a:tc>
                <a:tc gridSpan="4">
                  <a:txBody>
                    <a:bodyPr/>
                    <a:lstStyle/>
                    <a:p>
                      <a:pPr algn="ctr"/>
                      <a:r>
                        <a:rPr lang="en-US" altLang="zh-CN" sz="1400" dirty="0"/>
                        <a:t>Number</a:t>
                      </a:r>
                      <a:r>
                        <a:rPr lang="en-US" altLang="zh-CN" sz="1400" baseline="0" dirty="0"/>
                        <a:t> of combinations</a:t>
                      </a:r>
                      <a:endParaRPr lang="zh-CN" altLang="en-US" sz="1400" dirty="0"/>
                    </a:p>
                  </a:txBody>
                  <a:tcPr/>
                </a:tc>
                <a:tc hMerge="1">
                  <a:txBody>
                    <a:bodyPr/>
                    <a:lstStyle/>
                    <a:p>
                      <a:endParaRPr lang="zh-CN" altLang="en-US" sz="1400" dirty="0"/>
                    </a:p>
                  </a:txBody>
                  <a:tcPr/>
                </a:tc>
                <a:tc hMerge="1">
                  <a:txBody>
                    <a:bodyPr/>
                    <a:lstStyle/>
                    <a:p>
                      <a:endParaRPr lang="zh-CN" altLang="en-US" sz="1400" dirty="0"/>
                    </a:p>
                  </a:txBody>
                  <a:tcPr/>
                </a:tc>
                <a:tc hMerge="1">
                  <a:txBody>
                    <a:bodyPr/>
                    <a:lstStyle/>
                    <a:p>
                      <a:endParaRPr lang="zh-CN" altLang="en-US" sz="1400" dirty="0"/>
                    </a:p>
                  </a:txBody>
                  <a:tcPr/>
                </a:tc>
                <a:tc gridSpan="4">
                  <a:txBody>
                    <a:bodyPr/>
                    <a:lstStyle/>
                    <a:p>
                      <a:pPr algn="ctr"/>
                      <a:r>
                        <a:rPr lang="en-US" altLang="zh-CN" sz="1400" dirty="0"/>
                        <a:t>Maximum speedup</a:t>
                      </a:r>
                      <a:endParaRPr lang="zh-CN" altLang="en-US" sz="1400" dirty="0"/>
                    </a:p>
                  </a:txBody>
                  <a:tcPr/>
                </a:tc>
                <a:tc hMerge="1">
                  <a:txBody>
                    <a:bodyPr/>
                    <a:lstStyle/>
                    <a:p>
                      <a:endParaRPr lang="zh-CN" altLang="en-US" sz="1400" dirty="0"/>
                    </a:p>
                  </a:txBody>
                  <a:tcPr/>
                </a:tc>
                <a:tc hMerge="1">
                  <a:txBody>
                    <a:bodyPr/>
                    <a:lstStyle/>
                    <a:p>
                      <a:endParaRPr lang="zh-CN" altLang="en-US" sz="1400" dirty="0"/>
                    </a:p>
                  </a:txBody>
                  <a:tcPr/>
                </a:tc>
                <a:tc hMerge="1">
                  <a:txBody>
                    <a:bodyPr/>
                    <a:lstStyle/>
                    <a:p>
                      <a:endParaRPr lang="zh-CN" altLang="en-US" sz="1400" dirty="0"/>
                    </a:p>
                  </a:txBody>
                  <a:tcPr/>
                </a:tc>
                <a:extLst>
                  <a:ext uri="{0D108BD9-81ED-4DB2-BD59-A6C34878D82A}">
                    <a16:rowId xmlns:a16="http://schemas.microsoft.com/office/drawing/2014/main" val="10000"/>
                  </a:ext>
                </a:extLst>
              </a:tr>
              <a:tr h="253275">
                <a:tc vMerge="1">
                  <a:txBody>
                    <a:bodyPr/>
                    <a:lstStyle/>
                    <a:p>
                      <a:endParaRPr lang="zh-CN" altLang="en-US" sz="1400" dirty="0"/>
                    </a:p>
                  </a:txBody>
                  <a:tcPr/>
                </a:tc>
                <a:tc>
                  <a:txBody>
                    <a:bodyPr/>
                    <a:lstStyle/>
                    <a:p>
                      <a:pPr algn="ctr"/>
                      <a:r>
                        <a:rPr lang="en-US" altLang="zh-CN" sz="1400" dirty="0"/>
                        <a:t>NDR</a:t>
                      </a:r>
                      <a:endParaRPr lang="zh-CN" altLang="en-US" sz="1400" dirty="0"/>
                    </a:p>
                  </a:txBody>
                  <a:tcPr>
                    <a:solidFill>
                      <a:schemeClr val="accent5"/>
                    </a:solidFill>
                  </a:tcPr>
                </a:tc>
                <a:tc>
                  <a:txBody>
                    <a:bodyPr/>
                    <a:lstStyle/>
                    <a:p>
                      <a:pPr algn="ctr"/>
                      <a:r>
                        <a:rPr lang="en-US" altLang="zh-CN" sz="1400" dirty="0"/>
                        <a:t>SWI</a:t>
                      </a:r>
                      <a:endParaRPr lang="zh-CN" altLang="en-US" sz="1400" dirty="0"/>
                    </a:p>
                  </a:txBody>
                  <a:tcPr>
                    <a:solidFill>
                      <a:schemeClr val="accent5"/>
                    </a:solidFill>
                  </a:tcPr>
                </a:tc>
                <a:tc>
                  <a:txBody>
                    <a:bodyPr/>
                    <a:lstStyle/>
                    <a:p>
                      <a:pPr algn="ctr"/>
                      <a:r>
                        <a:rPr lang="en-US" altLang="zh-CN" sz="1400" dirty="0"/>
                        <a:t>NDR+C</a:t>
                      </a:r>
                      <a:endParaRPr lang="zh-CN" altLang="en-US" sz="1400" dirty="0"/>
                    </a:p>
                  </a:txBody>
                  <a:tcPr>
                    <a:solidFill>
                      <a:schemeClr val="accent5"/>
                    </a:solidFill>
                  </a:tcPr>
                </a:tc>
                <a:tc>
                  <a:txBody>
                    <a:bodyPr/>
                    <a:lstStyle/>
                    <a:p>
                      <a:pPr algn="ctr"/>
                      <a:r>
                        <a:rPr lang="en-US" altLang="zh-CN" sz="1400" dirty="0"/>
                        <a:t>SWI+C</a:t>
                      </a:r>
                      <a:endParaRPr lang="zh-CN" altLang="en-US" sz="1400" dirty="0"/>
                    </a:p>
                  </a:txBody>
                  <a:tcPr>
                    <a:solidFill>
                      <a:schemeClr val="accent5"/>
                    </a:solidFill>
                  </a:tcPr>
                </a:tc>
                <a:tc>
                  <a:txBody>
                    <a:bodyPr/>
                    <a:lstStyle/>
                    <a:p>
                      <a:pPr algn="ctr"/>
                      <a:r>
                        <a:rPr lang="en-US" altLang="zh-CN" sz="1400" dirty="0"/>
                        <a:t>NDR</a:t>
                      </a:r>
                      <a:endParaRPr lang="zh-CN" altLang="en-US" sz="1400" dirty="0"/>
                    </a:p>
                  </a:txBody>
                  <a:tcPr>
                    <a:solidFill>
                      <a:schemeClr val="accent5"/>
                    </a:solidFill>
                  </a:tcPr>
                </a:tc>
                <a:tc>
                  <a:txBody>
                    <a:bodyPr/>
                    <a:lstStyle/>
                    <a:p>
                      <a:pPr algn="ctr"/>
                      <a:r>
                        <a:rPr lang="en-US" altLang="zh-CN" sz="1400" dirty="0"/>
                        <a:t>SWI</a:t>
                      </a:r>
                      <a:endParaRPr lang="zh-CN" altLang="en-US" sz="1400" dirty="0"/>
                    </a:p>
                  </a:txBody>
                  <a:tcPr>
                    <a:solidFill>
                      <a:schemeClr val="accent5"/>
                    </a:solidFill>
                  </a:tcPr>
                </a:tc>
                <a:tc>
                  <a:txBody>
                    <a:bodyPr/>
                    <a:lstStyle/>
                    <a:p>
                      <a:pPr algn="ctr"/>
                      <a:r>
                        <a:rPr lang="en-US" altLang="zh-CN" sz="1400" dirty="0"/>
                        <a:t>NDR+C</a:t>
                      </a:r>
                      <a:endParaRPr lang="zh-CN" altLang="en-US" sz="1400" dirty="0"/>
                    </a:p>
                  </a:txBody>
                  <a:tcPr>
                    <a:solidFill>
                      <a:schemeClr val="accent5"/>
                    </a:solidFill>
                  </a:tcPr>
                </a:tc>
                <a:tc>
                  <a:txBody>
                    <a:bodyPr/>
                    <a:lstStyle/>
                    <a:p>
                      <a:pPr algn="ctr"/>
                      <a:r>
                        <a:rPr lang="en-US" altLang="zh-CN" sz="1400" dirty="0"/>
                        <a:t>SWI+C</a:t>
                      </a:r>
                      <a:endParaRPr lang="zh-CN" altLang="en-US" sz="1400" dirty="0"/>
                    </a:p>
                  </a:txBody>
                  <a:tcPr>
                    <a:solidFill>
                      <a:schemeClr val="accent5"/>
                    </a:solidFill>
                  </a:tcPr>
                </a:tc>
                <a:extLst>
                  <a:ext uri="{0D108BD9-81ED-4DB2-BD59-A6C34878D82A}">
                    <a16:rowId xmlns:a16="http://schemas.microsoft.com/office/drawing/2014/main" val="10001"/>
                  </a:ext>
                </a:extLst>
              </a:tr>
              <a:tr h="253275">
                <a:tc>
                  <a:txBody>
                    <a:bodyPr/>
                    <a:lstStyle/>
                    <a:p>
                      <a:pPr algn="ctr"/>
                      <a:r>
                        <a:rPr lang="en-US" altLang="zh-CN" sz="1400" dirty="0"/>
                        <a:t>BFS</a:t>
                      </a:r>
                      <a:endParaRPr lang="zh-CN" altLang="en-US" sz="1400" dirty="0"/>
                    </a:p>
                  </a:txBody>
                  <a:tcPr/>
                </a:tc>
                <a:tc>
                  <a:txBody>
                    <a:bodyPr/>
                    <a:lstStyle/>
                    <a:p>
                      <a:pPr algn="ctr"/>
                      <a:r>
                        <a:rPr lang="en-US" altLang="zh-CN" sz="1400" dirty="0"/>
                        <a:t>17</a:t>
                      </a:r>
                      <a:endParaRPr lang="zh-CN" altLang="en-US" sz="1400" dirty="0"/>
                    </a:p>
                  </a:txBody>
                  <a:tcPr/>
                </a:tc>
                <a:tc>
                  <a:txBody>
                    <a:bodyPr/>
                    <a:lstStyle/>
                    <a:p>
                      <a:pPr algn="ctr"/>
                      <a:r>
                        <a:rPr lang="en-US" altLang="zh-CN" sz="1400" dirty="0"/>
                        <a:t>7</a:t>
                      </a:r>
                      <a:endParaRPr lang="zh-CN" altLang="en-US" sz="1400" dirty="0"/>
                    </a:p>
                  </a:txBody>
                  <a:tcPr/>
                </a:tc>
                <a:tc>
                  <a:txBody>
                    <a:bodyPr/>
                    <a:lstStyle/>
                    <a:p>
                      <a:pPr algn="ctr"/>
                      <a:r>
                        <a:rPr lang="en-US" altLang="zh-CN" sz="1400" dirty="0"/>
                        <a:t>7</a:t>
                      </a:r>
                      <a:endParaRPr lang="zh-CN" altLang="en-US" sz="1400" dirty="0"/>
                    </a:p>
                  </a:txBody>
                  <a:tcPr/>
                </a:tc>
                <a:tc>
                  <a:txBody>
                    <a:bodyPr/>
                    <a:lstStyle/>
                    <a:p>
                      <a:pPr algn="ctr"/>
                      <a:r>
                        <a:rPr lang="en-US" altLang="zh-CN" sz="1400" dirty="0"/>
                        <a:t>9</a:t>
                      </a:r>
                      <a:endParaRPr lang="zh-CN" altLang="en-US" sz="1400" dirty="0"/>
                    </a:p>
                  </a:txBody>
                  <a:tcPr/>
                </a:tc>
                <a:tc>
                  <a:txBody>
                    <a:bodyPr/>
                    <a:lstStyle/>
                    <a:p>
                      <a:pPr algn="ctr"/>
                      <a:r>
                        <a:rPr lang="en-US" altLang="zh-CN" sz="1400" dirty="0"/>
                        <a:t>1.9</a:t>
                      </a:r>
                      <a:endParaRPr lang="zh-CN" altLang="en-US" sz="1400" dirty="0"/>
                    </a:p>
                  </a:txBody>
                  <a:tcPr/>
                </a:tc>
                <a:tc>
                  <a:txBody>
                    <a:bodyPr/>
                    <a:lstStyle/>
                    <a:p>
                      <a:pPr algn="ctr"/>
                      <a:r>
                        <a:rPr lang="en-US" altLang="zh-CN" sz="1400" b="1" dirty="0"/>
                        <a:t>3.1</a:t>
                      </a:r>
                      <a:endParaRPr lang="zh-CN" altLang="en-US" sz="1400" b="1" dirty="0"/>
                    </a:p>
                  </a:txBody>
                  <a:tcPr/>
                </a:tc>
                <a:tc>
                  <a:txBody>
                    <a:bodyPr/>
                    <a:lstStyle/>
                    <a:p>
                      <a:pPr algn="ctr"/>
                      <a:r>
                        <a:rPr lang="en-US" altLang="zh-CN" sz="1400" dirty="0"/>
                        <a:t>1.2</a:t>
                      </a:r>
                      <a:endParaRPr lang="zh-CN" altLang="en-US" sz="1400" dirty="0"/>
                    </a:p>
                  </a:txBody>
                  <a:tcPr/>
                </a:tc>
                <a:tc>
                  <a:txBody>
                    <a:bodyPr/>
                    <a:lstStyle/>
                    <a:p>
                      <a:pPr algn="ctr"/>
                      <a:r>
                        <a:rPr lang="en-US" altLang="zh-CN" sz="1400" b="1" dirty="0"/>
                        <a:t>3.1</a:t>
                      </a:r>
                      <a:endParaRPr lang="zh-CN" altLang="en-US" sz="1400" b="1" dirty="0"/>
                    </a:p>
                  </a:txBody>
                  <a:tcPr/>
                </a:tc>
                <a:extLst>
                  <a:ext uri="{0D108BD9-81ED-4DB2-BD59-A6C34878D82A}">
                    <a16:rowId xmlns:a16="http://schemas.microsoft.com/office/drawing/2014/main" val="10002"/>
                  </a:ext>
                </a:extLst>
              </a:tr>
              <a:tr h="253275">
                <a:tc>
                  <a:txBody>
                    <a:bodyPr/>
                    <a:lstStyle/>
                    <a:p>
                      <a:pPr algn="ctr"/>
                      <a:r>
                        <a:rPr lang="en-US" altLang="zh-CN" sz="1400" dirty="0"/>
                        <a:t>RSCD</a:t>
                      </a:r>
                      <a:endParaRPr lang="zh-CN" altLang="en-US" sz="1400" dirty="0"/>
                    </a:p>
                  </a:txBody>
                  <a:tcPr/>
                </a:tc>
                <a:tc>
                  <a:txBody>
                    <a:bodyPr/>
                    <a:lstStyle/>
                    <a:p>
                      <a:pPr algn="ctr"/>
                      <a:r>
                        <a:rPr lang="en-US" altLang="zh-CN" sz="1400" dirty="0"/>
                        <a:t>25</a:t>
                      </a:r>
                      <a:endParaRPr lang="zh-CN" altLang="en-US" sz="1400" dirty="0"/>
                    </a:p>
                  </a:txBody>
                  <a:tcPr/>
                </a:tc>
                <a:tc>
                  <a:txBody>
                    <a:bodyPr/>
                    <a:lstStyle/>
                    <a:p>
                      <a:pPr algn="ctr"/>
                      <a:r>
                        <a:rPr lang="en-US" altLang="zh-CN" sz="1400" dirty="0"/>
                        <a:t>10</a:t>
                      </a:r>
                      <a:endParaRPr lang="zh-CN" altLang="en-US" sz="1400" dirty="0"/>
                    </a:p>
                  </a:txBody>
                  <a:tcPr/>
                </a:tc>
                <a:tc>
                  <a:txBody>
                    <a:bodyPr/>
                    <a:lstStyle/>
                    <a:p>
                      <a:pPr algn="ctr"/>
                      <a:r>
                        <a:rPr lang="en-US" altLang="zh-CN" sz="1400" dirty="0"/>
                        <a:t>24</a:t>
                      </a:r>
                      <a:endParaRPr lang="zh-CN" altLang="en-US" sz="1400" dirty="0"/>
                    </a:p>
                  </a:txBody>
                  <a:tcPr/>
                </a:tc>
                <a:tc>
                  <a:txBody>
                    <a:bodyPr/>
                    <a:lstStyle/>
                    <a:p>
                      <a:pPr algn="ctr"/>
                      <a:r>
                        <a:rPr lang="en-US" altLang="zh-CN" sz="1400" dirty="0"/>
                        <a:t>46</a:t>
                      </a:r>
                      <a:endParaRPr lang="zh-CN" altLang="en-US" sz="1400" dirty="0"/>
                    </a:p>
                  </a:txBody>
                  <a:tcPr/>
                </a:tc>
                <a:tc>
                  <a:txBody>
                    <a:bodyPr/>
                    <a:lstStyle/>
                    <a:p>
                      <a:pPr algn="ctr"/>
                      <a:r>
                        <a:rPr lang="en-US" altLang="zh-CN" sz="1400" dirty="0"/>
                        <a:t>15.8</a:t>
                      </a:r>
                      <a:endParaRPr lang="zh-CN" altLang="en-US" sz="1400" dirty="0"/>
                    </a:p>
                  </a:txBody>
                  <a:tcPr/>
                </a:tc>
                <a:tc>
                  <a:txBody>
                    <a:bodyPr/>
                    <a:lstStyle/>
                    <a:p>
                      <a:pPr algn="ctr"/>
                      <a:r>
                        <a:rPr lang="en-US" altLang="zh-CN" sz="1400" dirty="0"/>
                        <a:t>4.6</a:t>
                      </a:r>
                      <a:endParaRPr lang="zh-CN" altLang="en-US" sz="1400" dirty="0"/>
                    </a:p>
                  </a:txBody>
                  <a:tcPr/>
                </a:tc>
                <a:tc>
                  <a:txBody>
                    <a:bodyPr/>
                    <a:lstStyle/>
                    <a:p>
                      <a:pPr algn="ctr"/>
                      <a:r>
                        <a:rPr lang="en-US" altLang="zh-CN" sz="1400" b="1" dirty="0"/>
                        <a:t>73.8</a:t>
                      </a:r>
                      <a:endParaRPr lang="zh-CN" altLang="en-US" sz="1400" b="1" dirty="0"/>
                    </a:p>
                  </a:txBody>
                  <a:tcPr/>
                </a:tc>
                <a:tc>
                  <a:txBody>
                    <a:bodyPr/>
                    <a:lstStyle/>
                    <a:p>
                      <a:pPr algn="ctr"/>
                      <a:r>
                        <a:rPr lang="en-US" altLang="zh-CN" sz="1400" dirty="0"/>
                        <a:t>39.7</a:t>
                      </a:r>
                      <a:endParaRPr lang="zh-CN" altLang="en-US" sz="1400" dirty="0"/>
                    </a:p>
                  </a:txBody>
                  <a:tcPr/>
                </a:tc>
                <a:extLst>
                  <a:ext uri="{0D108BD9-81ED-4DB2-BD59-A6C34878D82A}">
                    <a16:rowId xmlns:a16="http://schemas.microsoft.com/office/drawing/2014/main" val="10003"/>
                  </a:ext>
                </a:extLst>
              </a:tr>
              <a:tr h="253275">
                <a:tc>
                  <a:txBody>
                    <a:bodyPr/>
                    <a:lstStyle/>
                    <a:p>
                      <a:pPr algn="ctr"/>
                      <a:r>
                        <a:rPr lang="en-US" altLang="zh-CN" sz="1400" dirty="0"/>
                        <a:t>TQH</a:t>
                      </a:r>
                      <a:endParaRPr lang="zh-CN" altLang="en-US" sz="1400" dirty="0"/>
                    </a:p>
                  </a:txBody>
                  <a:tcPr/>
                </a:tc>
                <a:tc>
                  <a:txBody>
                    <a:bodyPr/>
                    <a:lstStyle/>
                    <a:p>
                      <a:pPr algn="ctr"/>
                      <a:r>
                        <a:rPr lang="en-US" altLang="zh-CN" sz="1400" dirty="0"/>
                        <a:t>9</a:t>
                      </a:r>
                      <a:endParaRPr lang="zh-CN" altLang="en-US" sz="1400" dirty="0"/>
                    </a:p>
                  </a:txBody>
                  <a:tcPr/>
                </a:tc>
                <a:tc>
                  <a:txBody>
                    <a:bodyPr/>
                    <a:lstStyle/>
                    <a:p>
                      <a:pPr algn="ctr"/>
                      <a:r>
                        <a:rPr lang="en-US" altLang="zh-CN" sz="1400" dirty="0"/>
                        <a:t>15</a:t>
                      </a:r>
                      <a:endParaRPr lang="zh-CN" altLang="en-US" sz="1400" dirty="0"/>
                    </a:p>
                  </a:txBody>
                  <a:tcPr/>
                </a:tc>
                <a:tc>
                  <a:txBody>
                    <a:bodyPr/>
                    <a:lstStyle/>
                    <a:p>
                      <a:pPr algn="ctr"/>
                      <a:endParaRPr lang="zh-CN" altLang="en-US" sz="1400" dirty="0"/>
                    </a:p>
                  </a:txBody>
                  <a:tcPr/>
                </a:tc>
                <a:tc>
                  <a:txBody>
                    <a:bodyPr/>
                    <a:lstStyle/>
                    <a:p>
                      <a:pPr algn="ctr"/>
                      <a:r>
                        <a:rPr lang="en-US" altLang="zh-CN" sz="1400" dirty="0"/>
                        <a:t>23</a:t>
                      </a:r>
                      <a:endParaRPr lang="zh-CN" altLang="en-US" sz="1400" dirty="0"/>
                    </a:p>
                  </a:txBody>
                  <a:tcPr/>
                </a:tc>
                <a:tc>
                  <a:txBody>
                    <a:bodyPr/>
                    <a:lstStyle/>
                    <a:p>
                      <a:pPr algn="ctr"/>
                      <a:r>
                        <a:rPr lang="en-US" altLang="zh-CN" sz="1400" dirty="0"/>
                        <a:t>1.1</a:t>
                      </a:r>
                      <a:endParaRPr lang="zh-CN" altLang="en-US" sz="1400" dirty="0"/>
                    </a:p>
                  </a:txBody>
                  <a:tcPr/>
                </a:tc>
                <a:tc>
                  <a:txBody>
                    <a:bodyPr/>
                    <a:lstStyle/>
                    <a:p>
                      <a:pPr algn="ctr"/>
                      <a:r>
                        <a:rPr lang="en-US" altLang="zh-CN" sz="1400" dirty="0"/>
                        <a:t>1.3</a:t>
                      </a:r>
                      <a:endParaRPr lang="zh-CN" altLang="en-US" sz="1400" dirty="0"/>
                    </a:p>
                  </a:txBody>
                  <a:tcPr/>
                </a:tc>
                <a:tc>
                  <a:txBody>
                    <a:bodyPr/>
                    <a:lstStyle/>
                    <a:p>
                      <a:pPr algn="ctr"/>
                      <a:endParaRPr lang="zh-CN" altLang="en-US" sz="1400" dirty="0"/>
                    </a:p>
                  </a:txBody>
                  <a:tcPr/>
                </a:tc>
                <a:tc>
                  <a:txBody>
                    <a:bodyPr/>
                    <a:lstStyle/>
                    <a:p>
                      <a:pPr algn="ctr"/>
                      <a:r>
                        <a:rPr lang="en-US" altLang="zh-CN" sz="1400" b="1" dirty="0"/>
                        <a:t>21.0</a:t>
                      </a:r>
                      <a:endParaRPr lang="zh-CN" altLang="en-US" sz="1400" b="1" dirty="0"/>
                    </a:p>
                  </a:txBody>
                  <a:tcPr/>
                </a:tc>
                <a:extLst>
                  <a:ext uri="{0D108BD9-81ED-4DB2-BD59-A6C34878D82A}">
                    <a16:rowId xmlns:a16="http://schemas.microsoft.com/office/drawing/2014/main" val="10004"/>
                  </a:ext>
                </a:extLst>
              </a:tr>
              <a:tr h="253275">
                <a:tc>
                  <a:txBody>
                    <a:bodyPr/>
                    <a:lstStyle/>
                    <a:p>
                      <a:pPr algn="ctr"/>
                      <a:r>
                        <a:rPr lang="en-US" altLang="zh-CN" sz="1400" dirty="0"/>
                        <a:t>HSTO</a:t>
                      </a:r>
                      <a:endParaRPr lang="zh-CN" altLang="en-US" sz="1400" dirty="0"/>
                    </a:p>
                  </a:txBody>
                  <a:tcPr/>
                </a:tc>
                <a:tc>
                  <a:txBody>
                    <a:bodyPr/>
                    <a:lstStyle/>
                    <a:p>
                      <a:pPr algn="ctr"/>
                      <a:r>
                        <a:rPr lang="en-US" altLang="zh-CN" sz="1400" dirty="0"/>
                        <a:t>13</a:t>
                      </a:r>
                      <a:endParaRPr lang="zh-CN" altLang="en-US" sz="1400" dirty="0"/>
                    </a:p>
                  </a:txBody>
                  <a:tcPr/>
                </a:tc>
                <a:tc>
                  <a:txBody>
                    <a:bodyPr/>
                    <a:lstStyle/>
                    <a:p>
                      <a:pPr algn="ctr"/>
                      <a:r>
                        <a:rPr lang="en-US" altLang="zh-CN" sz="1400" dirty="0"/>
                        <a:t>37</a:t>
                      </a:r>
                      <a:endParaRPr lang="zh-CN" altLang="en-US" sz="1400" dirty="0"/>
                    </a:p>
                  </a:txBody>
                  <a:tcPr/>
                </a:tc>
                <a:tc>
                  <a:txBody>
                    <a:bodyPr/>
                    <a:lstStyle/>
                    <a:p>
                      <a:pPr algn="ctr"/>
                      <a:r>
                        <a:rPr lang="en-US" altLang="zh-CN" sz="1400" dirty="0"/>
                        <a:t>11</a:t>
                      </a:r>
                      <a:endParaRPr lang="zh-CN" altLang="en-US" sz="1400" dirty="0"/>
                    </a:p>
                  </a:txBody>
                  <a:tcPr/>
                </a:tc>
                <a:tc>
                  <a:txBody>
                    <a:bodyPr/>
                    <a:lstStyle/>
                    <a:p>
                      <a:pPr algn="ctr"/>
                      <a:r>
                        <a:rPr lang="en-US" altLang="zh-CN" sz="1400" dirty="0"/>
                        <a:t>29</a:t>
                      </a:r>
                      <a:endParaRPr lang="zh-CN" altLang="en-US" sz="1400" dirty="0"/>
                    </a:p>
                  </a:txBody>
                  <a:tcPr/>
                </a:tc>
                <a:tc>
                  <a:txBody>
                    <a:bodyPr/>
                    <a:lstStyle/>
                    <a:p>
                      <a:pPr algn="ctr"/>
                      <a:r>
                        <a:rPr lang="en-US" altLang="zh-CN" sz="1400" dirty="0"/>
                        <a:t>2.7</a:t>
                      </a:r>
                      <a:endParaRPr lang="zh-CN" altLang="en-US" sz="1400" dirty="0"/>
                    </a:p>
                  </a:txBody>
                  <a:tcPr/>
                </a:tc>
                <a:tc>
                  <a:txBody>
                    <a:bodyPr/>
                    <a:lstStyle/>
                    <a:p>
                      <a:pPr algn="ctr"/>
                      <a:r>
                        <a:rPr lang="en-US" altLang="zh-CN" sz="1400" dirty="0"/>
                        <a:t>5.1</a:t>
                      </a:r>
                      <a:endParaRPr lang="zh-CN" altLang="en-US" sz="1400" dirty="0"/>
                    </a:p>
                  </a:txBody>
                  <a:tcPr/>
                </a:tc>
                <a:tc>
                  <a:txBody>
                    <a:bodyPr/>
                    <a:lstStyle/>
                    <a:p>
                      <a:pPr algn="ctr"/>
                      <a:r>
                        <a:rPr lang="en-US" altLang="zh-CN" sz="1400" dirty="0"/>
                        <a:t>16.9</a:t>
                      </a:r>
                      <a:endParaRPr lang="zh-CN" altLang="en-US" sz="1400" dirty="0"/>
                    </a:p>
                  </a:txBody>
                  <a:tcPr/>
                </a:tc>
                <a:tc>
                  <a:txBody>
                    <a:bodyPr/>
                    <a:lstStyle/>
                    <a:p>
                      <a:pPr algn="ctr"/>
                      <a:r>
                        <a:rPr lang="en-US" altLang="zh-CN" sz="1400" b="1" dirty="0"/>
                        <a:t>32.4</a:t>
                      </a:r>
                      <a:endParaRPr lang="zh-CN" altLang="en-US" sz="1400" b="1" dirty="0"/>
                    </a:p>
                  </a:txBody>
                  <a:tcPr/>
                </a:tc>
                <a:extLst>
                  <a:ext uri="{0D108BD9-81ED-4DB2-BD59-A6C34878D82A}">
                    <a16:rowId xmlns:a16="http://schemas.microsoft.com/office/drawing/2014/main" val="10005"/>
                  </a:ext>
                </a:extLst>
              </a:tr>
              <a:tr h="253275">
                <a:tc>
                  <a:txBody>
                    <a:bodyPr/>
                    <a:lstStyle/>
                    <a:p>
                      <a:pPr algn="ctr"/>
                      <a:r>
                        <a:rPr lang="en-US" altLang="zh-CN" sz="1400" dirty="0"/>
                        <a:t>SC</a:t>
                      </a:r>
                      <a:endParaRPr lang="zh-CN" altLang="en-US" sz="1400" dirty="0"/>
                    </a:p>
                  </a:txBody>
                  <a:tcPr/>
                </a:tc>
                <a:tc>
                  <a:txBody>
                    <a:bodyPr/>
                    <a:lstStyle/>
                    <a:p>
                      <a:pPr algn="ctr"/>
                      <a:r>
                        <a:rPr lang="en-US" altLang="zh-CN" sz="1400" dirty="0"/>
                        <a:t>15</a:t>
                      </a:r>
                      <a:endParaRPr lang="zh-CN" altLang="en-US" sz="1400" dirty="0"/>
                    </a:p>
                  </a:txBody>
                  <a:tcPr/>
                </a:tc>
                <a:tc>
                  <a:txBody>
                    <a:bodyPr/>
                    <a:lstStyle/>
                    <a:p>
                      <a:pPr algn="ctr"/>
                      <a:r>
                        <a:rPr lang="en-US" altLang="zh-CN" sz="1400" dirty="0"/>
                        <a:t>34</a:t>
                      </a:r>
                      <a:endParaRPr lang="zh-CN" altLang="en-US" sz="1400" dirty="0"/>
                    </a:p>
                  </a:txBody>
                  <a:tcPr/>
                </a:tc>
                <a:tc>
                  <a:txBody>
                    <a:bodyPr/>
                    <a:lstStyle/>
                    <a:p>
                      <a:pPr algn="ctr"/>
                      <a:endParaRPr lang="zh-CN" altLang="en-US" sz="1400" dirty="0"/>
                    </a:p>
                  </a:txBody>
                  <a:tcPr/>
                </a:tc>
                <a:tc>
                  <a:txBody>
                    <a:bodyPr/>
                    <a:lstStyle/>
                    <a:p>
                      <a:pPr algn="ctr"/>
                      <a:r>
                        <a:rPr lang="en-US" altLang="zh-CN" sz="1400" dirty="0"/>
                        <a:t>10</a:t>
                      </a:r>
                      <a:endParaRPr lang="zh-CN" altLang="en-US" sz="1400" dirty="0"/>
                    </a:p>
                  </a:txBody>
                  <a:tcPr/>
                </a:tc>
                <a:tc>
                  <a:txBody>
                    <a:bodyPr/>
                    <a:lstStyle/>
                    <a:p>
                      <a:pPr algn="ctr"/>
                      <a:r>
                        <a:rPr lang="en-US" altLang="zh-CN" sz="1400" dirty="0"/>
                        <a:t>1.5</a:t>
                      </a:r>
                      <a:endParaRPr lang="zh-CN" altLang="en-US" sz="1400" dirty="0"/>
                    </a:p>
                  </a:txBody>
                  <a:tcPr/>
                </a:tc>
                <a:tc>
                  <a:txBody>
                    <a:bodyPr/>
                    <a:lstStyle/>
                    <a:p>
                      <a:pPr algn="ctr"/>
                      <a:r>
                        <a:rPr lang="en-US" altLang="zh-CN" sz="1400" dirty="0"/>
                        <a:t>4.5</a:t>
                      </a:r>
                      <a:endParaRPr lang="zh-CN" altLang="en-US" sz="1400" dirty="0"/>
                    </a:p>
                  </a:txBody>
                  <a:tcPr/>
                </a:tc>
                <a:tc>
                  <a:txBody>
                    <a:bodyPr/>
                    <a:lstStyle/>
                    <a:p>
                      <a:pPr algn="ctr"/>
                      <a:endParaRPr lang="zh-CN" altLang="en-US" sz="1400" dirty="0"/>
                    </a:p>
                  </a:txBody>
                  <a:tcPr/>
                </a:tc>
                <a:tc>
                  <a:txBody>
                    <a:bodyPr/>
                    <a:lstStyle/>
                    <a:p>
                      <a:pPr algn="ctr"/>
                      <a:r>
                        <a:rPr lang="en-US" altLang="zh-CN" sz="1400" b="1" dirty="0"/>
                        <a:t>17.1</a:t>
                      </a:r>
                      <a:endParaRPr lang="zh-CN" altLang="en-US" sz="1400" b="1" dirty="0"/>
                    </a:p>
                  </a:txBody>
                  <a:tcPr/>
                </a:tc>
                <a:extLst>
                  <a:ext uri="{0D108BD9-81ED-4DB2-BD59-A6C34878D82A}">
                    <a16:rowId xmlns:a16="http://schemas.microsoft.com/office/drawing/2014/main" val="10006"/>
                  </a:ext>
                </a:extLst>
              </a:tr>
              <a:tr h="253275">
                <a:tc>
                  <a:txBody>
                    <a:bodyPr/>
                    <a:lstStyle/>
                    <a:p>
                      <a:pPr algn="ctr"/>
                      <a:r>
                        <a:rPr lang="en-US" altLang="zh-CN" sz="1400" dirty="0"/>
                        <a:t>PAD</a:t>
                      </a:r>
                      <a:endParaRPr lang="zh-CN" altLang="en-US" sz="1400" dirty="0"/>
                    </a:p>
                  </a:txBody>
                  <a:tcPr/>
                </a:tc>
                <a:tc>
                  <a:txBody>
                    <a:bodyPr/>
                    <a:lstStyle/>
                    <a:p>
                      <a:pPr algn="ctr"/>
                      <a:r>
                        <a:rPr lang="en-US" altLang="zh-CN" sz="1400" dirty="0"/>
                        <a:t>10</a:t>
                      </a:r>
                      <a:endParaRPr lang="zh-CN" altLang="en-US" sz="1400" dirty="0"/>
                    </a:p>
                  </a:txBody>
                  <a:tcPr/>
                </a:tc>
                <a:tc>
                  <a:txBody>
                    <a:bodyPr/>
                    <a:lstStyle/>
                    <a:p>
                      <a:pPr algn="ctr"/>
                      <a:r>
                        <a:rPr lang="en-US" altLang="zh-CN" sz="1400" dirty="0"/>
                        <a:t>10</a:t>
                      </a:r>
                      <a:endParaRPr lang="zh-CN" altLang="en-US" sz="1400" dirty="0"/>
                    </a:p>
                  </a:txBody>
                  <a:tcPr/>
                </a:tc>
                <a:tc>
                  <a:txBody>
                    <a:bodyPr/>
                    <a:lstStyle/>
                    <a:p>
                      <a:pPr algn="ctr"/>
                      <a:endParaRPr lang="zh-CN" altLang="en-US" sz="1400" dirty="0"/>
                    </a:p>
                  </a:txBody>
                  <a:tcPr/>
                </a:tc>
                <a:tc>
                  <a:txBody>
                    <a:bodyPr/>
                    <a:lstStyle/>
                    <a:p>
                      <a:pPr algn="ctr"/>
                      <a:r>
                        <a:rPr lang="en-US" altLang="zh-CN" sz="1400" dirty="0"/>
                        <a:t>14</a:t>
                      </a:r>
                      <a:endParaRPr lang="zh-CN" altLang="en-US" sz="1400" dirty="0"/>
                    </a:p>
                  </a:txBody>
                  <a:tcPr/>
                </a:tc>
                <a:tc>
                  <a:txBody>
                    <a:bodyPr/>
                    <a:lstStyle/>
                    <a:p>
                      <a:pPr algn="ctr"/>
                      <a:r>
                        <a:rPr lang="en-US" altLang="zh-CN" sz="1400" dirty="0"/>
                        <a:t>1.2</a:t>
                      </a:r>
                      <a:endParaRPr lang="zh-CN" altLang="en-US" sz="1400" dirty="0"/>
                    </a:p>
                  </a:txBody>
                  <a:tcPr/>
                </a:tc>
                <a:tc>
                  <a:txBody>
                    <a:bodyPr/>
                    <a:lstStyle/>
                    <a:p>
                      <a:pPr algn="ctr"/>
                      <a:r>
                        <a:rPr lang="en-US" altLang="zh-CN" sz="1400" dirty="0"/>
                        <a:t>1.6</a:t>
                      </a:r>
                      <a:endParaRPr lang="zh-CN" altLang="en-US" sz="1400" dirty="0"/>
                    </a:p>
                  </a:txBody>
                  <a:tcPr/>
                </a:tc>
                <a:tc>
                  <a:txBody>
                    <a:bodyPr/>
                    <a:lstStyle/>
                    <a:p>
                      <a:pPr algn="ctr"/>
                      <a:endParaRPr lang="zh-CN" altLang="en-US" sz="1400" dirty="0"/>
                    </a:p>
                  </a:txBody>
                  <a:tcPr/>
                </a:tc>
                <a:tc>
                  <a:txBody>
                    <a:bodyPr/>
                    <a:lstStyle/>
                    <a:p>
                      <a:pPr algn="ctr"/>
                      <a:r>
                        <a:rPr lang="en-US" altLang="zh-CN" sz="1400" b="1" dirty="0"/>
                        <a:t>4.8</a:t>
                      </a:r>
                      <a:endParaRPr lang="zh-CN" altLang="en-US" sz="1400" b="1" dirty="0"/>
                    </a:p>
                  </a:txBody>
                  <a:tcPr/>
                </a:tc>
                <a:extLst>
                  <a:ext uri="{0D108BD9-81ED-4DB2-BD59-A6C34878D82A}">
                    <a16:rowId xmlns:a16="http://schemas.microsoft.com/office/drawing/2014/main" val="10007"/>
                  </a:ext>
                </a:extLst>
              </a:tr>
              <a:tr h="253275">
                <a:tc>
                  <a:txBody>
                    <a:bodyPr/>
                    <a:lstStyle/>
                    <a:p>
                      <a:pPr algn="ctr"/>
                      <a:r>
                        <a:rPr lang="en-US" altLang="zh-CN" sz="1400" dirty="0"/>
                        <a:t>CEDD</a:t>
                      </a:r>
                      <a:endParaRPr lang="zh-CN" altLang="en-US" sz="1400" dirty="0"/>
                    </a:p>
                  </a:txBody>
                  <a:tcPr/>
                </a:tc>
                <a:tc>
                  <a:txBody>
                    <a:bodyPr/>
                    <a:lstStyle/>
                    <a:p>
                      <a:pPr algn="ctr"/>
                      <a:r>
                        <a:rPr lang="en-US" altLang="zh-CN" sz="1400" dirty="0"/>
                        <a:t>57</a:t>
                      </a:r>
                      <a:endParaRPr lang="zh-CN" altLang="en-US" sz="1400" dirty="0"/>
                    </a:p>
                  </a:txBody>
                  <a:tcPr/>
                </a:tc>
                <a:tc>
                  <a:txBody>
                    <a:bodyPr/>
                    <a:lstStyle/>
                    <a:p>
                      <a:pPr algn="ctr"/>
                      <a:r>
                        <a:rPr lang="en-US" altLang="zh-CN" sz="1400" dirty="0"/>
                        <a:t>15</a:t>
                      </a:r>
                      <a:endParaRPr lang="zh-CN" altLang="en-US" sz="1400" dirty="0"/>
                    </a:p>
                  </a:txBody>
                  <a:tcPr/>
                </a:tc>
                <a:tc>
                  <a:txBody>
                    <a:bodyPr/>
                    <a:lstStyle/>
                    <a:p>
                      <a:pPr algn="ctr"/>
                      <a:r>
                        <a:rPr lang="en-US" altLang="zh-CN" sz="1400" dirty="0"/>
                        <a:t>22</a:t>
                      </a:r>
                      <a:endParaRPr lang="zh-CN" altLang="en-US" sz="1400" dirty="0"/>
                    </a:p>
                  </a:txBody>
                  <a:tcPr/>
                </a:tc>
                <a:tc>
                  <a:txBody>
                    <a:bodyPr/>
                    <a:lstStyle/>
                    <a:p>
                      <a:pPr algn="ctr"/>
                      <a:r>
                        <a:rPr lang="en-US" altLang="zh-CN" sz="1400" dirty="0"/>
                        <a:t>7</a:t>
                      </a:r>
                      <a:endParaRPr lang="zh-CN" altLang="en-US" sz="1400" dirty="0"/>
                    </a:p>
                  </a:txBody>
                  <a:tcPr/>
                </a:tc>
                <a:tc>
                  <a:txBody>
                    <a:bodyPr/>
                    <a:lstStyle/>
                    <a:p>
                      <a:pPr algn="ctr"/>
                      <a:r>
                        <a:rPr lang="en-US" altLang="zh-CN" sz="1400" dirty="0"/>
                        <a:t>2.7</a:t>
                      </a:r>
                      <a:endParaRPr lang="zh-CN" altLang="en-US" sz="1400" dirty="0"/>
                    </a:p>
                  </a:txBody>
                  <a:tcPr/>
                </a:tc>
                <a:tc>
                  <a:txBody>
                    <a:bodyPr/>
                    <a:lstStyle/>
                    <a:p>
                      <a:pPr algn="ctr"/>
                      <a:r>
                        <a:rPr lang="en-US" altLang="zh-CN" sz="1400" dirty="0"/>
                        <a:t>0.3</a:t>
                      </a:r>
                      <a:endParaRPr lang="zh-CN" altLang="en-US" sz="1400" dirty="0"/>
                    </a:p>
                  </a:txBody>
                  <a:tcPr/>
                </a:tc>
                <a:tc>
                  <a:txBody>
                    <a:bodyPr/>
                    <a:lstStyle/>
                    <a:p>
                      <a:pPr algn="ctr"/>
                      <a:r>
                        <a:rPr lang="en-US" altLang="zh-CN" sz="1400" b="1" dirty="0"/>
                        <a:t>2.7</a:t>
                      </a:r>
                      <a:endParaRPr lang="zh-CN" altLang="en-US" sz="1400" b="1" dirty="0"/>
                    </a:p>
                  </a:txBody>
                  <a:tcPr/>
                </a:tc>
                <a:tc>
                  <a:txBody>
                    <a:bodyPr/>
                    <a:lstStyle/>
                    <a:p>
                      <a:pPr algn="ctr"/>
                      <a:r>
                        <a:rPr lang="en-US" altLang="zh-CN" sz="1400" dirty="0"/>
                        <a:t>0.4</a:t>
                      </a:r>
                      <a:endParaRPr lang="zh-CN" altLang="en-US" sz="1400" dirty="0"/>
                    </a:p>
                  </a:txBody>
                  <a:tcPr/>
                </a:tc>
                <a:extLst>
                  <a:ext uri="{0D108BD9-81ED-4DB2-BD59-A6C34878D82A}">
                    <a16:rowId xmlns:a16="http://schemas.microsoft.com/office/drawing/2014/main" val="10008"/>
                  </a:ext>
                </a:extLst>
              </a:tr>
              <a:tr h="253275">
                <a:tc>
                  <a:txBody>
                    <a:bodyPr/>
                    <a:lstStyle/>
                    <a:p>
                      <a:pPr algn="ctr"/>
                      <a:r>
                        <a:rPr lang="en-US" altLang="zh-CN" sz="1400" dirty="0"/>
                        <a:t>KM</a:t>
                      </a:r>
                      <a:endParaRPr lang="zh-CN" altLang="en-US" sz="1400" dirty="0"/>
                    </a:p>
                  </a:txBody>
                  <a:tcPr/>
                </a:tc>
                <a:tc>
                  <a:txBody>
                    <a:bodyPr/>
                    <a:lstStyle/>
                    <a:p>
                      <a:pPr algn="ctr"/>
                      <a:r>
                        <a:rPr lang="en-US" altLang="zh-CN" sz="1400" dirty="0"/>
                        <a:t>33</a:t>
                      </a:r>
                      <a:endParaRPr lang="zh-CN" altLang="en-US" sz="1400" dirty="0"/>
                    </a:p>
                  </a:txBody>
                  <a:tcPr/>
                </a:tc>
                <a:tc>
                  <a:txBody>
                    <a:bodyPr/>
                    <a:lstStyle/>
                    <a:p>
                      <a:pPr algn="ctr"/>
                      <a:r>
                        <a:rPr lang="en-US" altLang="zh-CN" sz="1400" dirty="0"/>
                        <a:t>11</a:t>
                      </a:r>
                      <a:endParaRPr lang="zh-CN" altLang="en-US" sz="1400" dirty="0"/>
                    </a:p>
                  </a:txBody>
                  <a:tcPr/>
                </a:tc>
                <a:tc>
                  <a:txBody>
                    <a:bodyPr/>
                    <a:lstStyle/>
                    <a:p>
                      <a:pPr algn="ctr"/>
                      <a:r>
                        <a:rPr lang="en-US" altLang="zh-CN" sz="1400" dirty="0"/>
                        <a:t>10</a:t>
                      </a:r>
                      <a:endParaRPr lang="zh-CN" altLang="en-US" sz="1400" dirty="0"/>
                    </a:p>
                  </a:txBody>
                  <a:tcPr/>
                </a:tc>
                <a:tc>
                  <a:txBody>
                    <a:bodyPr/>
                    <a:lstStyle/>
                    <a:p>
                      <a:pPr algn="ctr"/>
                      <a:r>
                        <a:rPr lang="en-US" altLang="zh-CN" sz="1400" dirty="0"/>
                        <a:t>18</a:t>
                      </a:r>
                      <a:endParaRPr lang="zh-CN" altLang="en-US" sz="1400" dirty="0"/>
                    </a:p>
                  </a:txBody>
                  <a:tcPr/>
                </a:tc>
                <a:tc>
                  <a:txBody>
                    <a:bodyPr/>
                    <a:lstStyle/>
                    <a:p>
                      <a:pPr algn="ctr"/>
                      <a:r>
                        <a:rPr lang="en-US" altLang="zh-CN" sz="1400" b="1" dirty="0"/>
                        <a:t>147.7</a:t>
                      </a:r>
                      <a:endParaRPr lang="zh-CN" altLang="en-US" sz="1400" b="1" dirty="0"/>
                    </a:p>
                  </a:txBody>
                  <a:tcPr/>
                </a:tc>
                <a:tc>
                  <a:txBody>
                    <a:bodyPr/>
                    <a:lstStyle/>
                    <a:p>
                      <a:pPr algn="ctr"/>
                      <a:r>
                        <a:rPr lang="en-US" altLang="zh-CN" sz="1400" dirty="0"/>
                        <a:t>32.8</a:t>
                      </a:r>
                      <a:endParaRPr lang="zh-CN" altLang="en-US" sz="1400" dirty="0"/>
                    </a:p>
                  </a:txBody>
                  <a:tcPr/>
                </a:tc>
                <a:tc>
                  <a:txBody>
                    <a:bodyPr/>
                    <a:lstStyle/>
                    <a:p>
                      <a:pPr algn="ctr"/>
                      <a:r>
                        <a:rPr lang="en-US" altLang="zh-CN" sz="1400" dirty="0"/>
                        <a:t>136.4</a:t>
                      </a:r>
                      <a:endParaRPr lang="zh-CN" altLang="en-US" sz="1400" dirty="0"/>
                    </a:p>
                  </a:txBody>
                  <a:tcPr/>
                </a:tc>
                <a:tc>
                  <a:txBody>
                    <a:bodyPr/>
                    <a:lstStyle/>
                    <a:p>
                      <a:pPr algn="ctr"/>
                      <a:r>
                        <a:rPr lang="en-US" altLang="zh-CN" sz="1400" dirty="0"/>
                        <a:t>31.4</a:t>
                      </a:r>
                      <a:endParaRPr lang="zh-CN" altLang="en-US" sz="1400" dirty="0"/>
                    </a:p>
                  </a:txBody>
                  <a:tcPr/>
                </a:tc>
                <a:extLst>
                  <a:ext uri="{0D108BD9-81ED-4DB2-BD59-A6C34878D82A}">
                    <a16:rowId xmlns:a16="http://schemas.microsoft.com/office/drawing/2014/main" val="10009"/>
                  </a:ext>
                </a:extLst>
              </a:tr>
              <a:tr h="253275">
                <a:tc>
                  <a:txBody>
                    <a:bodyPr/>
                    <a:lstStyle/>
                    <a:p>
                      <a:pPr algn="ctr"/>
                      <a:r>
                        <a:rPr lang="en-US" altLang="zh-CN" sz="1400" dirty="0"/>
                        <a:t>MM</a:t>
                      </a:r>
                      <a:endParaRPr lang="zh-CN" altLang="en-US" sz="1400" dirty="0"/>
                    </a:p>
                  </a:txBody>
                  <a:tcPr/>
                </a:tc>
                <a:tc>
                  <a:txBody>
                    <a:bodyPr/>
                    <a:lstStyle/>
                    <a:p>
                      <a:pPr algn="ctr"/>
                      <a:r>
                        <a:rPr lang="en-US" altLang="zh-CN" sz="1400" dirty="0"/>
                        <a:t>25</a:t>
                      </a:r>
                      <a:endParaRPr lang="zh-CN" altLang="en-US" sz="1400" dirty="0"/>
                    </a:p>
                  </a:txBody>
                  <a:tcPr/>
                </a:tc>
                <a:tc>
                  <a:txBody>
                    <a:bodyPr/>
                    <a:lstStyle/>
                    <a:p>
                      <a:pPr algn="ctr"/>
                      <a:r>
                        <a:rPr lang="en-US" altLang="zh-CN" sz="1400" dirty="0"/>
                        <a:t>9</a:t>
                      </a:r>
                      <a:endParaRPr lang="zh-CN" altLang="en-US" sz="1400" dirty="0"/>
                    </a:p>
                  </a:txBody>
                  <a:tcPr/>
                </a:tc>
                <a:tc>
                  <a:txBody>
                    <a:bodyPr/>
                    <a:lstStyle/>
                    <a:p>
                      <a:pPr algn="ctr"/>
                      <a:endParaRPr lang="zh-CN" altLang="en-US" sz="1400" dirty="0"/>
                    </a:p>
                  </a:txBody>
                  <a:tcPr/>
                </a:tc>
                <a:tc>
                  <a:txBody>
                    <a:bodyPr/>
                    <a:lstStyle/>
                    <a:p>
                      <a:pPr algn="ctr"/>
                      <a:r>
                        <a:rPr lang="en-US" altLang="zh-CN" sz="1400" dirty="0"/>
                        <a:t>6</a:t>
                      </a:r>
                      <a:endParaRPr lang="zh-CN" altLang="en-US" sz="1400" dirty="0"/>
                    </a:p>
                  </a:txBody>
                  <a:tcPr/>
                </a:tc>
                <a:tc>
                  <a:txBody>
                    <a:bodyPr/>
                    <a:lstStyle/>
                    <a:p>
                      <a:pPr algn="ctr"/>
                      <a:r>
                        <a:rPr lang="en-US" altLang="zh-CN" sz="1400" b="1" dirty="0"/>
                        <a:t>837.1</a:t>
                      </a:r>
                      <a:endParaRPr lang="zh-CN" altLang="en-US" sz="1400" b="1" dirty="0"/>
                    </a:p>
                  </a:txBody>
                  <a:tcPr/>
                </a:tc>
                <a:tc>
                  <a:txBody>
                    <a:bodyPr/>
                    <a:lstStyle/>
                    <a:p>
                      <a:pPr algn="ctr"/>
                      <a:r>
                        <a:rPr lang="en-US" altLang="zh-CN" sz="1400" dirty="0"/>
                        <a:t>13.3</a:t>
                      </a:r>
                      <a:endParaRPr lang="zh-CN" altLang="en-US" sz="1400" dirty="0"/>
                    </a:p>
                  </a:txBody>
                  <a:tcPr/>
                </a:tc>
                <a:tc>
                  <a:txBody>
                    <a:bodyPr/>
                    <a:lstStyle/>
                    <a:p>
                      <a:pPr algn="ctr"/>
                      <a:endParaRPr lang="zh-CN" altLang="en-US" sz="1400" dirty="0"/>
                    </a:p>
                  </a:txBody>
                  <a:tcPr/>
                </a:tc>
                <a:tc>
                  <a:txBody>
                    <a:bodyPr/>
                    <a:lstStyle/>
                    <a:p>
                      <a:pPr algn="ctr"/>
                      <a:r>
                        <a:rPr lang="en-US" altLang="zh-CN" sz="1400" dirty="0"/>
                        <a:t>6.6</a:t>
                      </a:r>
                      <a:endParaRPr lang="zh-CN" altLang="en-US" sz="1400" dirty="0"/>
                    </a:p>
                  </a:txBody>
                  <a:tcPr/>
                </a:tc>
                <a:extLst>
                  <a:ext uri="{0D108BD9-81ED-4DB2-BD59-A6C34878D82A}">
                    <a16:rowId xmlns:a16="http://schemas.microsoft.com/office/drawing/2014/main" val="10010"/>
                  </a:ext>
                </a:extLst>
              </a:tr>
              <a:tr h="253275">
                <a:tc>
                  <a:txBody>
                    <a:bodyPr/>
                    <a:lstStyle/>
                    <a:p>
                      <a:pPr algn="ctr"/>
                      <a:r>
                        <a:rPr lang="en-US" altLang="zh-CN" sz="1400" dirty="0"/>
                        <a:t>MS</a:t>
                      </a:r>
                      <a:endParaRPr lang="zh-CN" altLang="en-US" sz="1400" dirty="0"/>
                    </a:p>
                  </a:txBody>
                  <a:tcPr/>
                </a:tc>
                <a:tc>
                  <a:txBody>
                    <a:bodyPr/>
                    <a:lstStyle/>
                    <a:p>
                      <a:pPr algn="ctr"/>
                      <a:r>
                        <a:rPr lang="en-US" altLang="zh-CN" sz="1400" dirty="0"/>
                        <a:t>7</a:t>
                      </a:r>
                      <a:endParaRPr lang="zh-CN" altLang="en-US" sz="1400" dirty="0"/>
                    </a:p>
                  </a:txBody>
                  <a:tcPr/>
                </a:tc>
                <a:tc>
                  <a:txBody>
                    <a:bodyPr/>
                    <a:lstStyle/>
                    <a:p>
                      <a:pPr algn="ctr"/>
                      <a:r>
                        <a:rPr lang="en-US" altLang="zh-CN" sz="1400" dirty="0"/>
                        <a:t>6</a:t>
                      </a:r>
                      <a:endParaRPr lang="zh-CN" altLang="en-US" sz="1400" dirty="0"/>
                    </a:p>
                  </a:txBody>
                  <a:tcPr/>
                </a:tc>
                <a:tc>
                  <a:txBody>
                    <a:bodyPr/>
                    <a:lstStyle/>
                    <a:p>
                      <a:pPr algn="ctr"/>
                      <a:endParaRPr lang="zh-CN" altLang="en-US" sz="1400" dirty="0"/>
                    </a:p>
                  </a:txBody>
                  <a:tcPr/>
                </a:tc>
                <a:tc>
                  <a:txBody>
                    <a:bodyPr/>
                    <a:lstStyle/>
                    <a:p>
                      <a:pPr algn="ctr"/>
                      <a:r>
                        <a:rPr lang="en-US" altLang="zh-CN" sz="1400" dirty="0"/>
                        <a:t>7</a:t>
                      </a:r>
                      <a:endParaRPr lang="zh-CN" altLang="en-US" sz="1400" dirty="0"/>
                    </a:p>
                  </a:txBody>
                  <a:tcPr/>
                </a:tc>
                <a:tc>
                  <a:txBody>
                    <a:bodyPr/>
                    <a:lstStyle/>
                    <a:p>
                      <a:pPr algn="ctr"/>
                      <a:r>
                        <a:rPr lang="en-US" altLang="zh-CN" sz="1400" b="1" dirty="0"/>
                        <a:t>34.7</a:t>
                      </a:r>
                      <a:endParaRPr lang="zh-CN" altLang="en-US" sz="1400" b="1" dirty="0"/>
                    </a:p>
                  </a:txBody>
                  <a:tcPr/>
                </a:tc>
                <a:tc>
                  <a:txBody>
                    <a:bodyPr/>
                    <a:lstStyle/>
                    <a:p>
                      <a:pPr algn="ctr"/>
                      <a:r>
                        <a:rPr lang="en-US" altLang="zh-CN" sz="1400" b="0" dirty="0"/>
                        <a:t>0.02</a:t>
                      </a:r>
                      <a:endParaRPr lang="zh-CN" altLang="en-US" sz="1400" b="0" dirty="0"/>
                    </a:p>
                  </a:txBody>
                  <a:tcPr/>
                </a:tc>
                <a:tc>
                  <a:txBody>
                    <a:bodyPr/>
                    <a:lstStyle/>
                    <a:p>
                      <a:pPr algn="ctr"/>
                      <a:endParaRPr lang="zh-CN" altLang="en-US" sz="1400" dirty="0"/>
                    </a:p>
                  </a:txBody>
                  <a:tcPr/>
                </a:tc>
                <a:tc>
                  <a:txBody>
                    <a:bodyPr/>
                    <a:lstStyle/>
                    <a:p>
                      <a:pPr algn="ctr"/>
                      <a:r>
                        <a:rPr lang="en-US" altLang="zh-CN" sz="1400" dirty="0"/>
                        <a:t>3.2</a:t>
                      </a:r>
                      <a:endParaRPr lang="zh-CN" altLang="en-US" sz="1400" dirty="0"/>
                    </a:p>
                  </a:txBody>
                  <a:tcPr/>
                </a:tc>
                <a:extLst>
                  <a:ext uri="{0D108BD9-81ED-4DB2-BD59-A6C34878D82A}">
                    <a16:rowId xmlns:a16="http://schemas.microsoft.com/office/drawing/2014/main" val="10011"/>
                  </a:ext>
                </a:extLst>
              </a:tr>
              <a:tr h="253275">
                <a:tc>
                  <a:txBody>
                    <a:bodyPr/>
                    <a:lstStyle/>
                    <a:p>
                      <a:pPr algn="ctr"/>
                      <a:r>
                        <a:rPr lang="en-US" altLang="zh-CN" sz="1400" dirty="0"/>
                        <a:t>PS</a:t>
                      </a:r>
                      <a:endParaRPr lang="zh-CN" altLang="en-US" sz="1400" dirty="0"/>
                    </a:p>
                  </a:txBody>
                  <a:tcPr/>
                </a:tc>
                <a:tc>
                  <a:txBody>
                    <a:bodyPr/>
                    <a:lstStyle/>
                    <a:p>
                      <a:pPr algn="ctr"/>
                      <a:r>
                        <a:rPr lang="en-US" altLang="zh-CN" sz="1400" dirty="0"/>
                        <a:t>26</a:t>
                      </a:r>
                      <a:endParaRPr lang="zh-CN" altLang="en-US" sz="1400" dirty="0"/>
                    </a:p>
                  </a:txBody>
                  <a:tcPr/>
                </a:tc>
                <a:tc>
                  <a:txBody>
                    <a:bodyPr/>
                    <a:lstStyle/>
                    <a:p>
                      <a:pPr algn="ctr"/>
                      <a:r>
                        <a:rPr lang="en-US" altLang="zh-CN" sz="1400" dirty="0"/>
                        <a:t>20</a:t>
                      </a:r>
                      <a:endParaRPr lang="zh-CN" altLang="en-US" sz="1400" dirty="0"/>
                    </a:p>
                  </a:txBody>
                  <a:tcPr/>
                </a:tc>
                <a:tc>
                  <a:txBody>
                    <a:bodyPr/>
                    <a:lstStyle/>
                    <a:p>
                      <a:pPr algn="ctr"/>
                      <a:endParaRPr lang="zh-CN" altLang="en-US" sz="1400" dirty="0"/>
                    </a:p>
                  </a:txBody>
                  <a:tcPr/>
                </a:tc>
                <a:tc>
                  <a:txBody>
                    <a:bodyPr/>
                    <a:lstStyle/>
                    <a:p>
                      <a:pPr algn="ctr"/>
                      <a:r>
                        <a:rPr lang="en-US" altLang="zh-CN" sz="1400" dirty="0"/>
                        <a:t>12</a:t>
                      </a:r>
                      <a:endParaRPr lang="zh-CN" altLang="en-US" sz="1400" dirty="0"/>
                    </a:p>
                  </a:txBody>
                  <a:tcPr/>
                </a:tc>
                <a:tc>
                  <a:txBody>
                    <a:bodyPr/>
                    <a:lstStyle/>
                    <a:p>
                      <a:pPr algn="ctr"/>
                      <a:r>
                        <a:rPr lang="en-US" altLang="zh-CN" sz="1400" dirty="0"/>
                        <a:t>15.8</a:t>
                      </a:r>
                      <a:endParaRPr lang="zh-CN" altLang="en-US" sz="1400" dirty="0"/>
                    </a:p>
                  </a:txBody>
                  <a:tcPr/>
                </a:tc>
                <a:tc>
                  <a:txBody>
                    <a:bodyPr/>
                    <a:lstStyle/>
                    <a:p>
                      <a:pPr algn="ctr"/>
                      <a:r>
                        <a:rPr lang="en-US" altLang="zh-CN" sz="1400" b="1" dirty="0"/>
                        <a:t>44.4</a:t>
                      </a:r>
                      <a:endParaRPr lang="zh-CN" altLang="en-US" sz="1400" b="1" dirty="0"/>
                    </a:p>
                  </a:txBody>
                  <a:tcPr/>
                </a:tc>
                <a:tc>
                  <a:txBody>
                    <a:bodyPr/>
                    <a:lstStyle/>
                    <a:p>
                      <a:pPr algn="ctr"/>
                      <a:endParaRPr lang="zh-CN" altLang="en-US" sz="1400" dirty="0"/>
                    </a:p>
                  </a:txBody>
                  <a:tcPr/>
                </a:tc>
                <a:tc>
                  <a:txBody>
                    <a:bodyPr/>
                    <a:lstStyle/>
                    <a:p>
                      <a:pPr algn="ctr"/>
                      <a:r>
                        <a:rPr lang="en-US" altLang="zh-CN" sz="1400" b="1" dirty="0"/>
                        <a:t>46.2</a:t>
                      </a:r>
                      <a:endParaRPr lang="zh-CN" altLang="en-US" sz="1400" b="1" dirty="0"/>
                    </a:p>
                  </a:txBody>
                  <a:tcPr/>
                </a:tc>
                <a:extLst>
                  <a:ext uri="{0D108BD9-81ED-4DB2-BD59-A6C34878D82A}">
                    <a16:rowId xmlns:a16="http://schemas.microsoft.com/office/drawing/2014/main" val="10012"/>
                  </a:ext>
                </a:extLst>
              </a:tr>
            </a:tbl>
          </a:graphicData>
        </a:graphic>
      </p:graphicFrame>
      <p:sp>
        <p:nvSpPr>
          <p:cNvPr id="2" name="标题 1"/>
          <p:cNvSpPr>
            <a:spLocks noGrp="1"/>
          </p:cNvSpPr>
          <p:nvPr>
            <p:ph type="title"/>
          </p:nvPr>
        </p:nvSpPr>
        <p:spPr>
          <a:xfrm>
            <a:off x="608016" y="268874"/>
            <a:ext cx="7886700" cy="1325563"/>
          </a:xfrm>
        </p:spPr>
        <p:txBody>
          <a:bodyPr>
            <a:normAutofit/>
          </a:bodyPr>
          <a:lstStyle/>
          <a:p>
            <a:r>
              <a:rPr lang="en-US" altLang="zh-CN" dirty="0"/>
              <a:t>Hypothesis</a:t>
            </a:r>
            <a:r>
              <a:rPr lang="en" altLang="zh-CN" dirty="0"/>
              <a:t> 1: </a:t>
            </a:r>
            <a:r>
              <a:rPr lang="en-US" altLang="zh-CN" dirty="0"/>
              <a:t>Different</a:t>
            </a:r>
            <a:r>
              <a:rPr lang="zh-CN" altLang="en-US" dirty="0"/>
              <a:t> </a:t>
            </a:r>
            <a:r>
              <a:rPr lang="en-US" altLang="zh-CN" dirty="0"/>
              <a:t>execution</a:t>
            </a:r>
            <a:r>
              <a:rPr lang="zh-CN" altLang="en-US" dirty="0"/>
              <a:t> </a:t>
            </a:r>
            <a:r>
              <a:rPr lang="en-US" altLang="zh-CN" dirty="0"/>
              <a:t>model --&gt; different performance</a:t>
            </a:r>
            <a:endParaRPr lang="zh-CN" altLang="en-US" dirty="0"/>
          </a:p>
        </p:txBody>
      </p:sp>
      <p:sp>
        <p:nvSpPr>
          <p:cNvPr id="8" name="内容占位符 2"/>
          <p:cNvSpPr txBox="1">
            <a:spLocks/>
          </p:cNvSpPr>
          <p:nvPr/>
        </p:nvSpPr>
        <p:spPr>
          <a:xfrm>
            <a:off x="239049" y="1690689"/>
            <a:ext cx="9338088" cy="4508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Quantitative comparison among execution models</a:t>
            </a:r>
            <a:endParaRPr lang="zh-CN" altLang="en-US" dirty="0"/>
          </a:p>
        </p:txBody>
      </p:sp>
      <p:sp>
        <p:nvSpPr>
          <p:cNvPr id="9" name="圆角矩形 8"/>
          <p:cNvSpPr/>
          <p:nvPr/>
        </p:nvSpPr>
        <p:spPr>
          <a:xfrm>
            <a:off x="5016164" y="3917940"/>
            <a:ext cx="3499185" cy="285823"/>
          </a:xfrm>
          <a:prstGeom prst="roundRect">
            <a:avLst>
              <a:gd name="adj" fmla="val 34058"/>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628650" y="3611790"/>
            <a:ext cx="863266" cy="285823"/>
          </a:xfrm>
          <a:prstGeom prst="roundRect">
            <a:avLst>
              <a:gd name="adj" fmla="val 34058"/>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7652083" y="3611790"/>
            <a:ext cx="863266" cy="285823"/>
          </a:xfrm>
          <a:prstGeom prst="roundRect">
            <a:avLst>
              <a:gd name="adj" fmla="val 34058"/>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628650" y="5427874"/>
            <a:ext cx="863266" cy="285823"/>
          </a:xfrm>
          <a:prstGeom prst="roundRect">
            <a:avLst>
              <a:gd name="adj" fmla="val 34058"/>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016165" y="5434058"/>
            <a:ext cx="863266" cy="285823"/>
          </a:xfrm>
          <a:prstGeom prst="roundRect">
            <a:avLst>
              <a:gd name="adj" fmla="val 34058"/>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Content Placeholder 2">
            <a:extLst>
              <a:ext uri="{FF2B5EF4-FFF2-40B4-BE49-F238E27FC236}">
                <a16:creationId xmlns:a16="http://schemas.microsoft.com/office/drawing/2014/main" id="{66523A65-5C76-B04E-A5EC-86B76308276E}"/>
              </a:ext>
            </a:extLst>
          </p:cNvPr>
          <p:cNvSpPr txBox="1">
            <a:spLocks/>
          </p:cNvSpPr>
          <p:nvPr/>
        </p:nvSpPr>
        <p:spPr>
          <a:xfrm>
            <a:off x="3898233" y="4509913"/>
            <a:ext cx="4617117" cy="757130"/>
          </a:xfrm>
          <a:prstGeom prst="rect">
            <a:avLst/>
          </a:prstGeom>
          <a:solidFill>
            <a:schemeClr val="accent4">
              <a:lumMod val="60000"/>
              <a:lumOff val="4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rPr>
              <a:t>Different execution models result in significant performance differences.</a:t>
            </a:r>
          </a:p>
        </p:txBody>
      </p:sp>
      <p:sp>
        <p:nvSpPr>
          <p:cNvPr id="19" name="Content Placeholder 2">
            <a:extLst>
              <a:ext uri="{FF2B5EF4-FFF2-40B4-BE49-F238E27FC236}">
                <a16:creationId xmlns:a16="http://schemas.microsoft.com/office/drawing/2014/main" id="{A00E6717-2D0F-1B46-A274-6D4C1EEFDB46}"/>
              </a:ext>
            </a:extLst>
          </p:cNvPr>
          <p:cNvSpPr txBox="1">
            <a:spLocks/>
          </p:cNvSpPr>
          <p:nvPr/>
        </p:nvSpPr>
        <p:spPr>
          <a:xfrm>
            <a:off x="628650" y="4249006"/>
            <a:ext cx="6133096" cy="757130"/>
          </a:xfrm>
          <a:prstGeom prst="rect">
            <a:avLst/>
          </a:prstGeom>
          <a:solidFill>
            <a:schemeClr val="accent4">
              <a:lumMod val="60000"/>
              <a:lumOff val="4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rPr>
              <a:t>Different applications require different execution models to achieve the best performance.</a:t>
            </a:r>
          </a:p>
        </p:txBody>
      </p:sp>
      <p:sp>
        <p:nvSpPr>
          <p:cNvPr id="20" name="Content Placeholder 2">
            <a:extLst>
              <a:ext uri="{FF2B5EF4-FFF2-40B4-BE49-F238E27FC236}">
                <a16:creationId xmlns:a16="http://schemas.microsoft.com/office/drawing/2014/main" id="{1A08F421-D113-CC49-99A0-03E5C6B69724}"/>
              </a:ext>
            </a:extLst>
          </p:cNvPr>
          <p:cNvSpPr txBox="1">
            <a:spLocks/>
          </p:cNvSpPr>
          <p:nvPr/>
        </p:nvSpPr>
        <p:spPr>
          <a:xfrm>
            <a:off x="628650" y="3979864"/>
            <a:ext cx="7886700" cy="757130"/>
          </a:xfrm>
          <a:prstGeom prst="rect">
            <a:avLst/>
          </a:prstGeom>
          <a:solidFill>
            <a:schemeClr val="accent4">
              <a:lumMod val="60000"/>
              <a:lumOff val="4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rPr>
              <a:t>It is critical to decide the most suitable execution model when optimizing OpenCL applications on FPGA</a:t>
            </a:r>
            <a:r>
              <a:rPr lang="en-US" altLang="zh-CN" sz="2400" dirty="0">
                <a:solidFill>
                  <a:srgbClr val="FF0000"/>
                </a:solidFill>
                <a:latin typeface="Baskerville Old Face" panose="02020602080505020303" pitchFamily="18" charset="0"/>
              </a:rPr>
              <a:t>s</a:t>
            </a:r>
            <a:r>
              <a:rPr lang="en-US" sz="2400" dirty="0">
                <a:solidFill>
                  <a:srgbClr val="FF0000"/>
                </a:solidFill>
                <a:latin typeface="Baskerville Old Face" panose="02020602080505020303" pitchFamily="18" charset="0"/>
              </a:rPr>
              <a:t>.</a:t>
            </a:r>
          </a:p>
        </p:txBody>
      </p:sp>
    </p:spTree>
    <p:extLst>
      <p:ext uri="{BB962C8B-B14F-4D97-AF65-F5344CB8AC3E}">
        <p14:creationId xmlns:p14="http://schemas.microsoft.com/office/powerpoint/2010/main" val="152445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par>
                          <p:cTn id="20" fill="hold">
                            <p:stCondLst>
                              <p:cond delay="500"/>
                            </p:stCondLst>
                            <p:childTnLst>
                              <p:par>
                                <p:cTn id="21" presetID="21"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500"/>
                                        <p:tgtEl>
                                          <p:spTgt spid="12"/>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500"/>
                                        <p:tgtEl>
                                          <p:spTgt spid="13"/>
                                        </p:tgtEl>
                                      </p:cBhvr>
                                    </p:animEffect>
                                  </p:childTnLst>
                                </p:cTn>
                              </p:par>
                            </p:childTnLst>
                          </p:cTn>
                        </p:par>
                        <p:par>
                          <p:cTn id="27" fill="hold">
                            <p:stCondLst>
                              <p:cond delay="1000"/>
                            </p:stCondLst>
                            <p:childTnLst>
                              <p:par>
                                <p:cTn id="28" presetID="21"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500"/>
                                        <p:tgtEl>
                                          <p:spTgt spid="14"/>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500"/>
                                        <p:tgtEl>
                                          <p:spTgt spid="15"/>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9"/>
                                        </p:tgtEl>
                                      </p:cBhvr>
                                    </p:animEffect>
                                    <p:set>
                                      <p:cBhvr>
                                        <p:cTn id="54" dur="1" fill="hold">
                                          <p:stCondLst>
                                            <p:cond delay="499"/>
                                          </p:stCondLst>
                                        </p:cTn>
                                        <p:tgtEl>
                                          <p:spTgt spid="19"/>
                                        </p:tgtEl>
                                        <p:attrNameLst>
                                          <p:attrName>style.visibility</p:attrName>
                                        </p:attrNameLst>
                                      </p:cBhvr>
                                      <p:to>
                                        <p:strVal val="hidden"/>
                                      </p:to>
                                    </p:set>
                                  </p:childTnLst>
                                </p:cTn>
                              </p:par>
                            </p:childTnLst>
                          </p:cTn>
                        </p:par>
                        <p:par>
                          <p:cTn id="55" fill="hold">
                            <p:stCondLst>
                              <p:cond delay="500"/>
                            </p:stCondLst>
                            <p:childTnLst>
                              <p:par>
                                <p:cTn id="56" presetID="23" presetClass="entr" presetSubtype="16"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P spid="13" grpId="0" animBg="1"/>
      <p:bldP spid="13" grpId="1" animBg="1"/>
      <p:bldP spid="14" grpId="0" animBg="1"/>
      <p:bldP spid="14" grpId="1" animBg="1"/>
      <p:bldP spid="15" grpId="0" animBg="1"/>
      <p:bldP spid="15" grpId="1" animBg="1"/>
      <p:bldP spid="17" grpId="0" animBg="1"/>
      <p:bldP spid="17" grpId="1" animBg="1"/>
      <p:bldP spid="19" grpId="0" animBg="1"/>
      <p:bldP spid="19" grpId="1"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3FA826-66E6-524C-A2B4-28F7CB3AFB22}"/>
              </a:ext>
            </a:extLst>
          </p:cNvPr>
          <p:cNvSpPr>
            <a:spLocks noGrp="1"/>
          </p:cNvSpPr>
          <p:nvPr>
            <p:ph type="title"/>
          </p:nvPr>
        </p:nvSpPr>
        <p:spPr>
          <a:xfrm>
            <a:off x="628650" y="365126"/>
            <a:ext cx="7886700" cy="1325563"/>
          </a:xfrm>
        </p:spPr>
        <p:txBody>
          <a:bodyPr/>
          <a:lstStyle/>
          <a:p>
            <a:r>
              <a:rPr kumimoji="1" lang="en-US" altLang="zh-CN" dirty="0"/>
              <a:t>What</a:t>
            </a:r>
            <a:r>
              <a:rPr kumimoji="1" lang="zh-CN" altLang="en-US" dirty="0"/>
              <a:t> </a:t>
            </a:r>
            <a:r>
              <a:rPr kumimoji="1" lang="en-US" altLang="zh-CN" dirty="0"/>
              <a:t>is</a:t>
            </a:r>
            <a:r>
              <a:rPr kumimoji="1" lang="zh-CN" altLang="en-US" dirty="0"/>
              <a:t> </a:t>
            </a:r>
            <a:r>
              <a:rPr kumimoji="1" lang="en-US" altLang="zh-CN" dirty="0"/>
              <a:t>OpenCL?</a:t>
            </a:r>
            <a:endParaRPr kumimoji="1" lang="zh-CN" altLang="en-US" dirty="0"/>
          </a:p>
        </p:txBody>
      </p:sp>
      <p:sp>
        <p:nvSpPr>
          <p:cNvPr id="3" name="内容占位符 2">
            <a:extLst>
              <a:ext uri="{FF2B5EF4-FFF2-40B4-BE49-F238E27FC236}">
                <a16:creationId xmlns:a16="http://schemas.microsoft.com/office/drawing/2014/main" id="{ED4E6B75-011E-C84B-8B66-7AEEE6155FCD}"/>
              </a:ext>
            </a:extLst>
          </p:cNvPr>
          <p:cNvSpPr>
            <a:spLocks noGrp="1"/>
          </p:cNvSpPr>
          <p:nvPr>
            <p:ph idx="1"/>
          </p:nvPr>
        </p:nvSpPr>
        <p:spPr/>
        <p:txBody>
          <a:bodyPr>
            <a:normAutofit/>
          </a:bodyPr>
          <a:lstStyle/>
          <a:p>
            <a:r>
              <a:rPr kumimoji="1" lang="en-US" altLang="zh-CN" dirty="0"/>
              <a:t>OpenCL</a:t>
            </a:r>
            <a:r>
              <a:rPr kumimoji="1" lang="zh-CN" altLang="en-US" dirty="0"/>
              <a:t> </a:t>
            </a:r>
            <a:r>
              <a:rPr kumimoji="1" lang="en-US" altLang="zh-CN" dirty="0"/>
              <a:t>stands</a:t>
            </a:r>
            <a:r>
              <a:rPr kumimoji="1" lang="zh-CN" altLang="en-US" dirty="0"/>
              <a:t> </a:t>
            </a:r>
            <a:r>
              <a:rPr kumimoji="1" lang="en-US" altLang="zh-CN" dirty="0"/>
              <a:t>for</a:t>
            </a:r>
            <a:r>
              <a:rPr kumimoji="1" lang="zh-CN" altLang="en-US" dirty="0"/>
              <a:t> </a:t>
            </a:r>
            <a:r>
              <a:rPr kumimoji="1" lang="en-US" altLang="zh-CN" i="1" dirty="0"/>
              <a:t>Open</a:t>
            </a:r>
            <a:r>
              <a:rPr kumimoji="1" lang="zh-CN" altLang="en-US" i="1" dirty="0"/>
              <a:t> </a:t>
            </a:r>
            <a:r>
              <a:rPr kumimoji="1" lang="en-US" altLang="zh-CN" i="1" dirty="0"/>
              <a:t>Computing</a:t>
            </a:r>
            <a:r>
              <a:rPr kumimoji="1" lang="zh-CN" altLang="en-US" i="1" dirty="0"/>
              <a:t> </a:t>
            </a:r>
            <a:r>
              <a:rPr kumimoji="1" lang="en-US" altLang="zh-CN" i="1" dirty="0"/>
              <a:t>Language</a:t>
            </a:r>
            <a:r>
              <a:rPr kumimoji="1" lang="en-US" altLang="zh-CN" dirty="0"/>
              <a:t>.</a:t>
            </a:r>
          </a:p>
          <a:p>
            <a:endParaRPr kumimoji="1" lang="en-US" altLang="zh-CN" dirty="0"/>
          </a:p>
          <a:p>
            <a:r>
              <a:rPr lang="en-US" altLang="zh-CN" dirty="0"/>
              <a:t>OpenCL has been developed for heterogeneous computing</a:t>
            </a:r>
            <a:r>
              <a:rPr lang="zh-CN" altLang="en-US" dirty="0"/>
              <a:t> </a:t>
            </a:r>
            <a:r>
              <a:rPr lang="en-US" altLang="zh-CN" dirty="0"/>
              <a:t>environments with a host-accelerator execution model.</a:t>
            </a:r>
          </a:p>
          <a:p>
            <a:pPr lvl="1">
              <a:buFont typeface="Wingdings" pitchFamily="2" charset="2"/>
              <a:buChar char="Ø"/>
            </a:pPr>
            <a:r>
              <a:rPr lang="en-US" altLang="zh-CN" dirty="0"/>
              <a:t>The CPU runs the control task.</a:t>
            </a:r>
          </a:p>
          <a:p>
            <a:pPr lvl="1">
              <a:buFont typeface="Wingdings" pitchFamily="2" charset="2"/>
              <a:buChar char="Ø"/>
            </a:pPr>
            <a:r>
              <a:rPr lang="en-US" altLang="zh-CN" dirty="0"/>
              <a:t>The GPU/ FPGA runs the computing kernel.</a:t>
            </a:r>
          </a:p>
        </p:txBody>
      </p:sp>
    </p:spTree>
    <p:extLst>
      <p:ext uri="{BB962C8B-B14F-4D97-AF65-F5344CB8AC3E}">
        <p14:creationId xmlns:p14="http://schemas.microsoft.com/office/powerpoint/2010/main" val="139187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2F2919E-2A9D-4741-BE9B-1126992E4596}"/>
              </a:ext>
            </a:extLst>
          </p:cNvPr>
          <p:cNvPicPr>
            <a:picLocks noChangeAspect="1"/>
          </p:cNvPicPr>
          <p:nvPr/>
        </p:nvPicPr>
        <p:blipFill>
          <a:blip r:embed="rId3"/>
          <a:stretch>
            <a:fillRect/>
          </a:stretch>
        </p:blipFill>
        <p:spPr>
          <a:xfrm>
            <a:off x="73885" y="4259748"/>
            <a:ext cx="9090898" cy="2501907"/>
          </a:xfrm>
          <a:prstGeom prst="rect">
            <a:avLst/>
          </a:prstGeom>
        </p:spPr>
      </p:pic>
      <p:sp>
        <p:nvSpPr>
          <p:cNvPr id="3" name="内容占位符 2"/>
          <p:cNvSpPr>
            <a:spLocks noGrp="1"/>
          </p:cNvSpPr>
          <p:nvPr>
            <p:ph idx="1"/>
          </p:nvPr>
        </p:nvSpPr>
        <p:spPr>
          <a:xfrm>
            <a:off x="287965" y="1444717"/>
            <a:ext cx="8829483" cy="2200831"/>
          </a:xfrm>
        </p:spPr>
        <p:txBody>
          <a:bodyPr>
            <a:normAutofit/>
          </a:bodyPr>
          <a:lstStyle/>
          <a:p>
            <a:r>
              <a:rPr lang="en-US" altLang="zh-CN" dirty="0"/>
              <a:t>We manually implement sufficient number of optimization combinations (subset) for KM, such that we reach the near-to-optimal optimization combination for each execution model. </a:t>
            </a:r>
            <a:endParaRPr lang="zh-CN" altLang="en-US" dirty="0"/>
          </a:p>
        </p:txBody>
      </p:sp>
      <p:sp>
        <p:nvSpPr>
          <p:cNvPr id="9" name="圆角矩形 8"/>
          <p:cNvSpPr/>
          <p:nvPr/>
        </p:nvSpPr>
        <p:spPr>
          <a:xfrm>
            <a:off x="3313908" y="4345906"/>
            <a:ext cx="217714" cy="1620392"/>
          </a:xfrm>
          <a:prstGeom prst="roundRect">
            <a:avLst>
              <a:gd name="adj" fmla="val 34058"/>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7965248" y="5421822"/>
            <a:ext cx="217714" cy="531223"/>
          </a:xfrm>
          <a:prstGeom prst="roundRect">
            <a:avLst>
              <a:gd name="adj" fmla="val 34058"/>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985884" y="4397980"/>
            <a:ext cx="360967" cy="189066"/>
          </a:xfrm>
          <a:prstGeom prst="roundRect">
            <a:avLst>
              <a:gd name="adj" fmla="val 34058"/>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8287870" y="4397980"/>
            <a:ext cx="435429" cy="189066"/>
          </a:xfrm>
          <a:prstGeom prst="roundRect">
            <a:avLst>
              <a:gd name="adj" fmla="val 34058"/>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flipV="1">
            <a:off x="2353881" y="4047082"/>
            <a:ext cx="469055" cy="450018"/>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cxnSpLocks/>
            <a:stCxn id="9" idx="0"/>
          </p:cNvCxnSpPr>
          <p:nvPr/>
        </p:nvCxnSpPr>
        <p:spPr>
          <a:xfrm flipH="1" flipV="1">
            <a:off x="2861061" y="4047084"/>
            <a:ext cx="561704" cy="298822"/>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1488568" y="3781832"/>
            <a:ext cx="3021875"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FF0000"/>
                </a:solidFill>
                <a:latin typeface="Baskerville Old Face" panose="02020602080505020303" pitchFamily="18" charset="0"/>
              </a:rPr>
              <a:t>Most suitable execution model</a:t>
            </a:r>
          </a:p>
        </p:txBody>
      </p:sp>
      <p:cxnSp>
        <p:nvCxnSpPr>
          <p:cNvPr id="19" name="直接箭头连接符 18"/>
          <p:cNvCxnSpPr>
            <a:cxnSpLocks/>
            <a:stCxn id="10" idx="0"/>
          </p:cNvCxnSpPr>
          <p:nvPr/>
        </p:nvCxnSpPr>
        <p:spPr>
          <a:xfrm flipH="1" flipV="1">
            <a:off x="7951997" y="4047082"/>
            <a:ext cx="122108" cy="1374740"/>
          </a:xfrm>
          <a:prstGeom prst="straightConnector1">
            <a:avLst/>
          </a:prstGeom>
          <a:ln w="19050">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2" idx="0"/>
          </p:cNvCxnSpPr>
          <p:nvPr/>
        </p:nvCxnSpPr>
        <p:spPr>
          <a:xfrm flipH="1" flipV="1">
            <a:off x="7987590" y="4021112"/>
            <a:ext cx="517995" cy="376868"/>
          </a:xfrm>
          <a:prstGeom prst="straightConnector1">
            <a:avLst/>
          </a:prstGeom>
          <a:ln w="19050">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p:cNvSpPr txBox="1">
            <a:spLocks/>
          </p:cNvSpPr>
          <p:nvPr/>
        </p:nvSpPr>
        <p:spPr>
          <a:xfrm>
            <a:off x="5811589" y="3735430"/>
            <a:ext cx="3261595"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accent5"/>
                </a:solidFill>
                <a:latin typeface="Baskerville Old Face" panose="02020602080505020303" pitchFamily="18" charset="0"/>
              </a:rPr>
              <a:t>Most unsuitable execution model</a:t>
            </a:r>
          </a:p>
        </p:txBody>
      </p:sp>
      <p:sp>
        <p:nvSpPr>
          <p:cNvPr id="21" name="标题 1">
            <a:extLst>
              <a:ext uri="{FF2B5EF4-FFF2-40B4-BE49-F238E27FC236}">
                <a16:creationId xmlns:a16="http://schemas.microsoft.com/office/drawing/2014/main" id="{0DE15F7B-9AA8-7446-A5E9-8C034FD48E66}"/>
              </a:ext>
            </a:extLst>
          </p:cNvPr>
          <p:cNvSpPr>
            <a:spLocks noGrp="1"/>
          </p:cNvSpPr>
          <p:nvPr>
            <p:ph type="title"/>
          </p:nvPr>
        </p:nvSpPr>
        <p:spPr>
          <a:xfrm>
            <a:off x="401053" y="268874"/>
            <a:ext cx="8439729" cy="1325563"/>
          </a:xfrm>
        </p:spPr>
        <p:txBody>
          <a:bodyPr>
            <a:normAutofit fontScale="90000"/>
          </a:bodyPr>
          <a:lstStyle/>
          <a:p>
            <a:r>
              <a:rPr lang="en-US" altLang="zh-CN" dirty="0"/>
              <a:t>Hypothesis</a:t>
            </a:r>
            <a:r>
              <a:rPr lang="en" altLang="zh-CN" dirty="0"/>
              <a:t> 1: </a:t>
            </a:r>
            <a:r>
              <a:rPr lang="en-US" altLang="zh-CN" dirty="0"/>
              <a:t>Exploring optimization combinations</a:t>
            </a:r>
            <a:r>
              <a:rPr lang="zh-CN" altLang="en-US" dirty="0"/>
              <a:t> </a:t>
            </a:r>
            <a:r>
              <a:rPr lang="en-US" altLang="zh-CN" dirty="0"/>
              <a:t>for</a:t>
            </a:r>
            <a:r>
              <a:rPr lang="zh-CN" altLang="en-US" dirty="0"/>
              <a:t> </a:t>
            </a:r>
            <a:r>
              <a:rPr lang="en-US" altLang="zh-CN" dirty="0"/>
              <a:t>Each Execution Model</a:t>
            </a:r>
            <a:br>
              <a:rPr lang="en-US" altLang="zh-CN" dirty="0"/>
            </a:br>
            <a:endParaRPr lang="zh-CN" altLang="en-US" dirty="0"/>
          </a:p>
        </p:txBody>
      </p:sp>
    </p:spTree>
    <p:extLst>
      <p:ext uri="{BB962C8B-B14F-4D97-AF65-F5344CB8AC3E}">
        <p14:creationId xmlns:p14="http://schemas.microsoft.com/office/powerpoint/2010/main" val="77305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500"/>
                                        <p:tgtEl>
                                          <p:spTgt spid="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500"/>
                                        <p:tgtEl>
                                          <p:spTgt spid="10"/>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500"/>
                                        <p:tgtEl>
                                          <p:spTgt spid="12"/>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par>
                                <p:cTn id="34" presetID="22" presetClass="entr" presetSubtype="4"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8"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962884606"/>
              </p:ext>
            </p:extLst>
          </p:nvPr>
        </p:nvGraphicFramePr>
        <p:xfrm>
          <a:off x="1339515" y="1847851"/>
          <a:ext cx="6453513" cy="3657600"/>
        </p:xfrm>
        <a:graphic>
          <a:graphicData uri="http://schemas.openxmlformats.org/drawingml/2006/table">
            <a:tbl>
              <a:tblPr firstRow="1" bandRow="1">
                <a:tableStyleId>{7DF18680-E054-41AD-8BC1-D1AEF772440D}</a:tableStyleId>
              </a:tblPr>
              <a:tblGrid>
                <a:gridCol w="1066038">
                  <a:extLst>
                    <a:ext uri="{9D8B030D-6E8A-4147-A177-3AD203B41FA5}">
                      <a16:colId xmlns:a16="http://schemas.microsoft.com/office/drawing/2014/main" val="20000"/>
                    </a:ext>
                  </a:extLst>
                </a:gridCol>
                <a:gridCol w="1077495">
                  <a:extLst>
                    <a:ext uri="{9D8B030D-6E8A-4147-A177-3AD203B41FA5}">
                      <a16:colId xmlns:a16="http://schemas.microsoft.com/office/drawing/2014/main" val="20001"/>
                    </a:ext>
                  </a:extLst>
                </a:gridCol>
                <a:gridCol w="1077495">
                  <a:extLst>
                    <a:ext uri="{9D8B030D-6E8A-4147-A177-3AD203B41FA5}">
                      <a16:colId xmlns:a16="http://schemas.microsoft.com/office/drawing/2014/main" val="20002"/>
                    </a:ext>
                  </a:extLst>
                </a:gridCol>
                <a:gridCol w="1077495">
                  <a:extLst>
                    <a:ext uri="{9D8B030D-6E8A-4147-A177-3AD203B41FA5}">
                      <a16:colId xmlns:a16="http://schemas.microsoft.com/office/drawing/2014/main" val="20003"/>
                    </a:ext>
                  </a:extLst>
                </a:gridCol>
                <a:gridCol w="1077495">
                  <a:extLst>
                    <a:ext uri="{9D8B030D-6E8A-4147-A177-3AD203B41FA5}">
                      <a16:colId xmlns:a16="http://schemas.microsoft.com/office/drawing/2014/main" val="20004"/>
                    </a:ext>
                  </a:extLst>
                </a:gridCol>
                <a:gridCol w="1077495">
                  <a:extLst>
                    <a:ext uri="{9D8B030D-6E8A-4147-A177-3AD203B41FA5}">
                      <a16:colId xmlns:a16="http://schemas.microsoft.com/office/drawing/2014/main" val="20005"/>
                    </a:ext>
                  </a:extLst>
                </a:gridCol>
              </a:tblGrid>
              <a:tr h="179471">
                <a:tc>
                  <a:txBody>
                    <a:bodyPr/>
                    <a:lstStyle/>
                    <a:p>
                      <a:pPr algn="ctr"/>
                      <a:r>
                        <a:rPr lang="en-US" altLang="zh-CN" sz="1400" dirty="0"/>
                        <a:t>Application</a:t>
                      </a:r>
                      <a:endParaRPr lang="zh-CN" altLang="en-US" sz="1400" dirty="0"/>
                    </a:p>
                  </a:txBody>
                  <a:tcPr/>
                </a:tc>
                <a:tc>
                  <a:txBody>
                    <a:bodyPr/>
                    <a:lstStyle/>
                    <a:p>
                      <a:pPr algn="ctr"/>
                      <a:r>
                        <a:rPr lang="en-US" altLang="zh-CN" sz="1400" dirty="0"/>
                        <a:t>AO</a:t>
                      </a:r>
                      <a:endParaRPr lang="zh-CN" altLang="en-US" sz="1400" dirty="0"/>
                    </a:p>
                  </a:txBody>
                  <a:tcPr/>
                </a:tc>
                <a:tc>
                  <a:txBody>
                    <a:bodyPr/>
                    <a:lstStyle/>
                    <a:p>
                      <a:pPr algn="ctr"/>
                      <a:r>
                        <a:rPr lang="en-US" altLang="zh-CN" sz="1400" dirty="0"/>
                        <a:t>MPS</a:t>
                      </a:r>
                      <a:endParaRPr lang="zh-CN" altLang="en-US" sz="1400" dirty="0"/>
                    </a:p>
                  </a:txBody>
                  <a:tcPr/>
                </a:tc>
                <a:tc>
                  <a:txBody>
                    <a:bodyPr/>
                    <a:lstStyle/>
                    <a:p>
                      <a:pPr algn="ctr"/>
                      <a:r>
                        <a:rPr lang="en-US" altLang="zh-CN" sz="1400" dirty="0"/>
                        <a:t>KKC</a:t>
                      </a:r>
                      <a:endParaRPr lang="zh-CN" altLang="en-US" sz="1400" dirty="0"/>
                    </a:p>
                  </a:txBody>
                  <a:tcPr/>
                </a:tc>
                <a:tc>
                  <a:txBody>
                    <a:bodyPr/>
                    <a:lstStyle/>
                    <a:p>
                      <a:pPr algn="ctr"/>
                      <a:r>
                        <a:rPr lang="en-US" altLang="zh-CN" sz="1400" dirty="0"/>
                        <a:t>Actual</a:t>
                      </a:r>
                      <a:endParaRPr lang="zh-CN" altLang="en-US" sz="1400" dirty="0"/>
                    </a:p>
                  </a:txBody>
                  <a:tcPr/>
                </a:tc>
                <a:tc>
                  <a:txBody>
                    <a:bodyPr/>
                    <a:lstStyle/>
                    <a:p>
                      <a:pPr algn="ctr"/>
                      <a:r>
                        <a:rPr lang="en-US" altLang="zh-CN" sz="1400" dirty="0"/>
                        <a:t>Predicted</a:t>
                      </a:r>
                      <a:endParaRPr lang="zh-CN" altLang="en-US" sz="1400" dirty="0"/>
                    </a:p>
                  </a:txBody>
                  <a:tcPr/>
                </a:tc>
                <a:extLst>
                  <a:ext uri="{0D108BD9-81ED-4DB2-BD59-A6C34878D82A}">
                    <a16:rowId xmlns:a16="http://schemas.microsoft.com/office/drawing/2014/main" val="10000"/>
                  </a:ext>
                </a:extLst>
              </a:tr>
              <a:tr h="179471">
                <a:tc>
                  <a:txBody>
                    <a:bodyPr/>
                    <a:lstStyle/>
                    <a:p>
                      <a:pPr algn="ctr"/>
                      <a:r>
                        <a:rPr lang="en-US" altLang="zh-CN" sz="1400" dirty="0"/>
                        <a:t>BFS</a:t>
                      </a:r>
                      <a:endParaRPr lang="zh-CN" altLang="en-US" sz="1400" dirty="0"/>
                    </a:p>
                  </a:txBody>
                  <a:tcPr/>
                </a:tc>
                <a:tc>
                  <a:txBody>
                    <a:bodyPr/>
                    <a:lstStyle/>
                    <a:p>
                      <a:pPr algn="ctr"/>
                      <a:r>
                        <a:rPr lang="en-US" altLang="zh-CN" sz="1400" dirty="0"/>
                        <a:t>Y</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SWI</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mn-lt"/>
                        </a:rPr>
                        <a:t>SWI</a:t>
                      </a:r>
                      <a:endParaRPr lang="zh-CN" altLang="en-US" sz="1400" dirty="0">
                        <a:latin typeface="+mn-lt"/>
                      </a:endParaRPr>
                    </a:p>
                  </a:txBody>
                  <a:tcPr/>
                </a:tc>
                <a:extLst>
                  <a:ext uri="{0D108BD9-81ED-4DB2-BD59-A6C34878D82A}">
                    <a16:rowId xmlns:a16="http://schemas.microsoft.com/office/drawing/2014/main" val="10001"/>
                  </a:ext>
                </a:extLst>
              </a:tr>
              <a:tr h="179471">
                <a:tc>
                  <a:txBody>
                    <a:bodyPr/>
                    <a:lstStyle/>
                    <a:p>
                      <a:pPr algn="ctr"/>
                      <a:r>
                        <a:rPr lang="en-US" altLang="zh-CN" sz="1400" dirty="0"/>
                        <a:t>RSCD</a:t>
                      </a:r>
                      <a:endParaRPr lang="zh-CN" altLang="en-US" sz="1400" dirty="0"/>
                    </a:p>
                  </a:txBody>
                  <a:tcPr/>
                </a:tc>
                <a:tc>
                  <a:txBody>
                    <a:bodyPr/>
                    <a:lstStyle/>
                    <a:p>
                      <a:pPr algn="ctr"/>
                      <a:r>
                        <a:rPr lang="en-US" altLang="zh-CN" sz="1400" dirty="0"/>
                        <a:t>Y</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Y</a:t>
                      </a:r>
                      <a:endParaRPr lang="zh-CN" altLang="en-US" sz="1400" dirty="0"/>
                    </a:p>
                  </a:txBody>
                  <a:tcPr/>
                </a:tc>
                <a:tc>
                  <a:txBody>
                    <a:bodyPr/>
                    <a:lstStyle/>
                    <a:p>
                      <a:pPr algn="ctr"/>
                      <a:r>
                        <a:rPr lang="en-US" altLang="zh-CN" sz="1400" dirty="0"/>
                        <a:t>NDR+C</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SWI+C</a:t>
                      </a:r>
                      <a:endParaRPr lang="zh-CN" altLang="en-US" sz="1400" dirty="0"/>
                    </a:p>
                  </a:txBody>
                  <a:tcPr/>
                </a:tc>
                <a:extLst>
                  <a:ext uri="{0D108BD9-81ED-4DB2-BD59-A6C34878D82A}">
                    <a16:rowId xmlns:a16="http://schemas.microsoft.com/office/drawing/2014/main" val="10002"/>
                  </a:ext>
                </a:extLst>
              </a:tr>
              <a:tr h="179471">
                <a:tc>
                  <a:txBody>
                    <a:bodyPr/>
                    <a:lstStyle/>
                    <a:p>
                      <a:pPr algn="ctr"/>
                      <a:r>
                        <a:rPr lang="en-US" altLang="zh-CN" sz="1400" dirty="0"/>
                        <a:t>TQH</a:t>
                      </a:r>
                      <a:endParaRPr lang="zh-CN" altLang="en-US" sz="1400" dirty="0"/>
                    </a:p>
                  </a:txBody>
                  <a:tcPr/>
                </a:tc>
                <a:tc>
                  <a:txBody>
                    <a:bodyPr/>
                    <a:lstStyle/>
                    <a:p>
                      <a:pPr algn="ctr"/>
                      <a:r>
                        <a:rPr lang="en-US" altLang="zh-CN" sz="1400" dirty="0"/>
                        <a:t>Y</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SWI+C</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mn-lt"/>
                        </a:rPr>
                        <a:t>SWI+C ※</a:t>
                      </a:r>
                      <a:endParaRPr lang="zh-CN" altLang="en-US" sz="1400" dirty="0">
                        <a:latin typeface="+mn-lt"/>
                      </a:endParaRPr>
                    </a:p>
                  </a:txBody>
                  <a:tcPr/>
                </a:tc>
                <a:extLst>
                  <a:ext uri="{0D108BD9-81ED-4DB2-BD59-A6C34878D82A}">
                    <a16:rowId xmlns:a16="http://schemas.microsoft.com/office/drawing/2014/main" val="10003"/>
                  </a:ext>
                </a:extLst>
              </a:tr>
              <a:tr h="179471">
                <a:tc>
                  <a:txBody>
                    <a:bodyPr/>
                    <a:lstStyle/>
                    <a:p>
                      <a:pPr algn="ctr"/>
                      <a:r>
                        <a:rPr lang="en-US" altLang="zh-CN" sz="1400" dirty="0"/>
                        <a:t>HSTI</a:t>
                      </a:r>
                      <a:endParaRPr lang="zh-CN" altLang="en-US" sz="1400" dirty="0"/>
                    </a:p>
                  </a:txBody>
                  <a:tcPr/>
                </a:tc>
                <a:tc>
                  <a:txBody>
                    <a:bodyPr/>
                    <a:lstStyle/>
                    <a:p>
                      <a:pPr algn="ctr"/>
                      <a:r>
                        <a:rPr lang="en-US" altLang="zh-CN" sz="1400" dirty="0"/>
                        <a:t>Y</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SWI+C</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mn-lt"/>
                        </a:rPr>
                        <a:t>SWI+C ※</a:t>
                      </a:r>
                      <a:endParaRPr lang="zh-CN" altLang="en-US" sz="1400" dirty="0">
                        <a:latin typeface="+mn-lt"/>
                      </a:endParaRPr>
                    </a:p>
                  </a:txBody>
                  <a:tcPr/>
                </a:tc>
                <a:extLst>
                  <a:ext uri="{0D108BD9-81ED-4DB2-BD59-A6C34878D82A}">
                    <a16:rowId xmlns:a16="http://schemas.microsoft.com/office/drawing/2014/main" val="10004"/>
                  </a:ext>
                </a:extLst>
              </a:tr>
              <a:tr h="179471">
                <a:tc>
                  <a:txBody>
                    <a:bodyPr/>
                    <a:lstStyle/>
                    <a:p>
                      <a:pPr algn="ctr"/>
                      <a:r>
                        <a:rPr lang="en-US" altLang="zh-CN" sz="1400" dirty="0"/>
                        <a:t>SC</a:t>
                      </a:r>
                      <a:endParaRPr lang="zh-CN" altLang="en-US" sz="1400" dirty="0"/>
                    </a:p>
                  </a:txBody>
                  <a:tcPr/>
                </a:tc>
                <a:tc>
                  <a:txBody>
                    <a:bodyPr/>
                    <a:lstStyle/>
                    <a:p>
                      <a:pPr algn="ctr"/>
                      <a:r>
                        <a:rPr lang="en-US" altLang="zh-CN" sz="1400" dirty="0"/>
                        <a:t>Y</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SWI+C</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mn-lt"/>
                        </a:rPr>
                        <a:t>SWI+C ※</a:t>
                      </a:r>
                      <a:endParaRPr lang="zh-CN" altLang="en-US" sz="1400" dirty="0">
                        <a:latin typeface="+mn-lt"/>
                      </a:endParaRPr>
                    </a:p>
                  </a:txBody>
                  <a:tcPr/>
                </a:tc>
                <a:extLst>
                  <a:ext uri="{0D108BD9-81ED-4DB2-BD59-A6C34878D82A}">
                    <a16:rowId xmlns:a16="http://schemas.microsoft.com/office/drawing/2014/main" val="10005"/>
                  </a:ext>
                </a:extLst>
              </a:tr>
              <a:tr h="179471">
                <a:tc>
                  <a:txBody>
                    <a:bodyPr/>
                    <a:lstStyle/>
                    <a:p>
                      <a:pPr algn="ctr"/>
                      <a:r>
                        <a:rPr lang="en-US" altLang="zh-CN" sz="1400" dirty="0"/>
                        <a:t>PAD</a:t>
                      </a:r>
                      <a:endParaRPr lang="zh-CN" altLang="en-US" sz="1400" dirty="0"/>
                    </a:p>
                  </a:txBody>
                  <a:tcPr/>
                </a:tc>
                <a:tc>
                  <a:txBody>
                    <a:bodyPr/>
                    <a:lstStyle/>
                    <a:p>
                      <a:pPr algn="ctr"/>
                      <a:r>
                        <a:rPr lang="en-US" altLang="zh-CN" sz="1400" dirty="0"/>
                        <a:t>Y</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SWI+C</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mn-lt"/>
                        </a:rPr>
                        <a:t>SWI+C ※</a:t>
                      </a:r>
                      <a:endParaRPr lang="zh-CN" altLang="en-US" sz="1400" dirty="0">
                        <a:latin typeface="+mn-lt"/>
                      </a:endParaRPr>
                    </a:p>
                  </a:txBody>
                  <a:tcPr/>
                </a:tc>
                <a:extLst>
                  <a:ext uri="{0D108BD9-81ED-4DB2-BD59-A6C34878D82A}">
                    <a16:rowId xmlns:a16="http://schemas.microsoft.com/office/drawing/2014/main" val="10006"/>
                  </a:ext>
                </a:extLst>
              </a:tr>
              <a:tr h="179471">
                <a:tc>
                  <a:txBody>
                    <a:bodyPr/>
                    <a:lstStyle/>
                    <a:p>
                      <a:pPr algn="ctr"/>
                      <a:r>
                        <a:rPr lang="en-US" altLang="zh-CN" sz="1400" dirty="0"/>
                        <a:t>CEDD</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Y</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NDR+C</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NDR+C</a:t>
                      </a:r>
                      <a:endParaRPr lang="zh-CN" altLang="en-US" sz="1400" dirty="0"/>
                    </a:p>
                  </a:txBody>
                  <a:tcPr/>
                </a:tc>
                <a:extLst>
                  <a:ext uri="{0D108BD9-81ED-4DB2-BD59-A6C34878D82A}">
                    <a16:rowId xmlns:a16="http://schemas.microsoft.com/office/drawing/2014/main" val="10007"/>
                  </a:ext>
                </a:extLst>
              </a:tr>
              <a:tr h="179471">
                <a:tc>
                  <a:txBody>
                    <a:bodyPr/>
                    <a:lstStyle/>
                    <a:p>
                      <a:pPr algn="ctr"/>
                      <a:r>
                        <a:rPr lang="en-US" altLang="zh-CN" sz="1400" dirty="0"/>
                        <a:t>KM</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NDR</a:t>
                      </a:r>
                      <a:endParaRPr lang="zh-CN" altLang="en-US" sz="1400" dirty="0"/>
                    </a:p>
                  </a:txBody>
                  <a:tcPr/>
                </a:tc>
                <a:tc>
                  <a:txBody>
                    <a:bodyPr/>
                    <a:lstStyle/>
                    <a:p>
                      <a:pPr algn="ctr"/>
                      <a:r>
                        <a:rPr lang="en-US" altLang="zh-CN" sz="1400" dirty="0"/>
                        <a:t>NDR</a:t>
                      </a:r>
                      <a:endParaRPr lang="zh-CN" altLang="en-US" sz="1400" dirty="0"/>
                    </a:p>
                  </a:txBody>
                  <a:tcPr/>
                </a:tc>
                <a:extLst>
                  <a:ext uri="{0D108BD9-81ED-4DB2-BD59-A6C34878D82A}">
                    <a16:rowId xmlns:a16="http://schemas.microsoft.com/office/drawing/2014/main" val="10008"/>
                  </a:ext>
                </a:extLst>
              </a:tr>
              <a:tr h="179471">
                <a:tc>
                  <a:txBody>
                    <a:bodyPr/>
                    <a:lstStyle/>
                    <a:p>
                      <a:pPr algn="ctr"/>
                      <a:r>
                        <a:rPr lang="en-US" altLang="zh-CN" sz="1400" dirty="0"/>
                        <a:t>MM</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NDR</a:t>
                      </a:r>
                      <a:endParaRPr lang="zh-CN" altLang="en-US" sz="1400" dirty="0"/>
                    </a:p>
                  </a:txBody>
                  <a:tcPr/>
                </a:tc>
                <a:tc>
                  <a:txBody>
                    <a:bodyPr/>
                    <a:lstStyle/>
                    <a:p>
                      <a:pPr algn="ctr"/>
                      <a:r>
                        <a:rPr lang="en-US" altLang="zh-CN" sz="1400" dirty="0"/>
                        <a:t>NDR</a:t>
                      </a:r>
                      <a:endParaRPr lang="zh-CN" altLang="en-US" sz="1400" dirty="0"/>
                    </a:p>
                  </a:txBody>
                  <a:tcPr/>
                </a:tc>
                <a:extLst>
                  <a:ext uri="{0D108BD9-81ED-4DB2-BD59-A6C34878D82A}">
                    <a16:rowId xmlns:a16="http://schemas.microsoft.com/office/drawing/2014/main" val="10009"/>
                  </a:ext>
                </a:extLst>
              </a:tr>
              <a:tr h="179471">
                <a:tc>
                  <a:txBody>
                    <a:bodyPr/>
                    <a:lstStyle/>
                    <a:p>
                      <a:pPr algn="ctr"/>
                      <a:r>
                        <a:rPr lang="en-US" altLang="zh-CN" sz="1400" dirty="0"/>
                        <a:t>MS</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NDR</a:t>
                      </a:r>
                      <a:endParaRPr lang="zh-CN" altLang="en-US" sz="1400" dirty="0"/>
                    </a:p>
                  </a:txBody>
                  <a:tcPr/>
                </a:tc>
                <a:tc>
                  <a:txBody>
                    <a:bodyPr/>
                    <a:lstStyle/>
                    <a:p>
                      <a:pPr algn="ctr"/>
                      <a:r>
                        <a:rPr lang="en-US" altLang="zh-CN" sz="1400" dirty="0"/>
                        <a:t>NDR</a:t>
                      </a:r>
                      <a:endParaRPr lang="zh-CN" altLang="en-US" sz="1400" dirty="0"/>
                    </a:p>
                  </a:txBody>
                  <a:tcPr/>
                </a:tc>
                <a:extLst>
                  <a:ext uri="{0D108BD9-81ED-4DB2-BD59-A6C34878D82A}">
                    <a16:rowId xmlns:a16="http://schemas.microsoft.com/office/drawing/2014/main" val="10010"/>
                  </a:ext>
                </a:extLst>
              </a:tr>
              <a:tr h="179471">
                <a:tc>
                  <a:txBody>
                    <a:bodyPr/>
                    <a:lstStyle/>
                    <a:p>
                      <a:pPr algn="ctr"/>
                      <a:r>
                        <a:rPr lang="en-US" altLang="zh-CN" sz="1400" dirty="0"/>
                        <a:t>PS</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Y</a:t>
                      </a:r>
                      <a:endParaRPr lang="zh-CN" altLang="en-US" sz="1400" dirty="0"/>
                    </a:p>
                  </a:txBody>
                  <a:tcPr/>
                </a:tc>
                <a:tc>
                  <a:txBody>
                    <a:bodyPr/>
                    <a:lstStyle/>
                    <a:p>
                      <a:pPr algn="ctr"/>
                      <a:r>
                        <a:rPr lang="en-US" altLang="zh-CN" sz="1400" dirty="0"/>
                        <a:t>N</a:t>
                      </a:r>
                      <a:endParaRPr lang="zh-CN" altLang="en-US" sz="1400" dirty="0"/>
                    </a:p>
                  </a:txBody>
                  <a:tcPr/>
                </a:tc>
                <a:tc>
                  <a:txBody>
                    <a:bodyPr/>
                    <a:lstStyle/>
                    <a:p>
                      <a:pPr algn="ctr"/>
                      <a:r>
                        <a:rPr lang="en-US" altLang="zh-CN" sz="1400" dirty="0"/>
                        <a:t>SWI</a:t>
                      </a:r>
                      <a:endParaRPr lang="zh-CN" altLang="en-US" sz="1400" dirty="0"/>
                    </a:p>
                  </a:txBody>
                  <a:tcPr/>
                </a:tc>
                <a:tc>
                  <a:txBody>
                    <a:bodyPr/>
                    <a:lstStyle/>
                    <a:p>
                      <a:pPr algn="ctr"/>
                      <a:r>
                        <a:rPr lang="en-US" altLang="zh-CN" sz="1400" dirty="0"/>
                        <a:t>SWI</a:t>
                      </a:r>
                      <a:endParaRPr lang="zh-CN" altLang="en-US" sz="1400" dirty="0"/>
                    </a:p>
                  </a:txBody>
                  <a:tcPr/>
                </a:tc>
                <a:extLst>
                  <a:ext uri="{0D108BD9-81ED-4DB2-BD59-A6C34878D82A}">
                    <a16:rowId xmlns:a16="http://schemas.microsoft.com/office/drawing/2014/main" val="10011"/>
                  </a:ext>
                </a:extLst>
              </a:tr>
            </a:tbl>
          </a:graphicData>
        </a:graphic>
      </p:graphicFrame>
      <p:sp>
        <p:nvSpPr>
          <p:cNvPr id="17" name="Content Placeholder 2"/>
          <p:cNvSpPr txBox="1">
            <a:spLocks/>
          </p:cNvSpPr>
          <p:nvPr/>
        </p:nvSpPr>
        <p:spPr>
          <a:xfrm>
            <a:off x="1339515" y="5662613"/>
            <a:ext cx="6464970" cy="461665"/>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US" altLang="zh-CN" sz="2400" dirty="0">
                <a:solidFill>
                  <a:schemeClr val="accent5"/>
                </a:solidFill>
                <a:latin typeface="Baskerville Old Face" panose="02020602080505020303" pitchFamily="18" charset="0"/>
              </a:rPr>
              <a:t>SWI+C ※ indicates the potential evolution of SWI</a:t>
            </a:r>
            <a:endParaRPr lang="zh-CN" altLang="en-US" sz="2400" dirty="0">
              <a:solidFill>
                <a:schemeClr val="accent5"/>
              </a:solidFill>
              <a:latin typeface="Baskerville Old Face" panose="02020602080505020303" pitchFamily="18" charset="0"/>
            </a:endParaRPr>
          </a:p>
        </p:txBody>
      </p:sp>
      <p:sp>
        <p:nvSpPr>
          <p:cNvPr id="19" name="内容占位符 2">
            <a:extLst>
              <a:ext uri="{FF2B5EF4-FFF2-40B4-BE49-F238E27FC236}">
                <a16:creationId xmlns:a16="http://schemas.microsoft.com/office/drawing/2014/main" id="{9ED1FA7D-C054-D949-A437-F21D8B68690D}"/>
              </a:ext>
            </a:extLst>
          </p:cNvPr>
          <p:cNvSpPr>
            <a:spLocks noGrp="1"/>
          </p:cNvSpPr>
          <p:nvPr>
            <p:ph idx="1"/>
          </p:nvPr>
        </p:nvSpPr>
        <p:spPr>
          <a:xfrm>
            <a:off x="628650" y="1847851"/>
            <a:ext cx="7886700" cy="4351338"/>
          </a:xfrm>
        </p:spPr>
        <p:txBody>
          <a:bodyPr/>
          <a:lstStyle/>
          <a:p>
            <a:pPr marL="0" indent="0">
              <a:buNone/>
            </a:pPr>
            <a:r>
              <a:rPr kumimoji="1" lang="en-US" altLang="zh-CN" dirty="0"/>
              <a:t> </a:t>
            </a:r>
          </a:p>
        </p:txBody>
      </p:sp>
      <p:cxnSp>
        <p:nvCxnSpPr>
          <p:cNvPr id="10" name="直接连接符 9"/>
          <p:cNvCxnSpPr/>
          <p:nvPr/>
        </p:nvCxnSpPr>
        <p:spPr>
          <a:xfrm>
            <a:off x="1339515" y="2767263"/>
            <a:ext cx="64649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2750552" y="2454442"/>
            <a:ext cx="348916" cy="3128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937541" y="2450431"/>
            <a:ext cx="641685" cy="3128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箭头连接符 24"/>
          <p:cNvCxnSpPr/>
          <p:nvPr/>
        </p:nvCxnSpPr>
        <p:spPr>
          <a:xfrm>
            <a:off x="3162678" y="2623469"/>
            <a:ext cx="285117" cy="4741"/>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Content Placeholder 2"/>
          <p:cNvSpPr txBox="1">
            <a:spLocks/>
          </p:cNvSpPr>
          <p:nvPr/>
        </p:nvSpPr>
        <p:spPr>
          <a:xfrm>
            <a:off x="3391939" y="2457074"/>
            <a:ext cx="347185"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FF0000"/>
                </a:solidFill>
                <a:latin typeface="Baskerville Old Face" panose="02020602080505020303" pitchFamily="18" charset="0"/>
              </a:rPr>
              <a:t>N</a:t>
            </a:r>
          </a:p>
        </p:txBody>
      </p:sp>
      <p:cxnSp>
        <p:nvCxnSpPr>
          <p:cNvPr id="31" name="直接箭头连接符 30"/>
          <p:cNvCxnSpPr/>
          <p:nvPr/>
        </p:nvCxnSpPr>
        <p:spPr>
          <a:xfrm>
            <a:off x="7608847" y="2618727"/>
            <a:ext cx="314738" cy="4742"/>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Content Placeholder 2"/>
          <p:cNvSpPr txBox="1">
            <a:spLocks/>
          </p:cNvSpPr>
          <p:nvPr/>
        </p:nvSpPr>
        <p:spPr>
          <a:xfrm>
            <a:off x="7892276" y="2457074"/>
            <a:ext cx="967083" cy="34227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FF0000"/>
                </a:solidFill>
                <a:latin typeface="Baskerville Old Face" panose="02020602080505020303" pitchFamily="18" charset="0"/>
              </a:rPr>
              <a:t>NDR+C</a:t>
            </a:r>
          </a:p>
        </p:txBody>
      </p:sp>
      <p:sp>
        <p:nvSpPr>
          <p:cNvPr id="36" name="Content Placeholder 2"/>
          <p:cNvSpPr txBox="1">
            <a:spLocks/>
          </p:cNvSpPr>
          <p:nvPr/>
        </p:nvSpPr>
        <p:spPr>
          <a:xfrm>
            <a:off x="802747" y="3851966"/>
            <a:ext cx="7292741" cy="425566"/>
          </a:xfrm>
          <a:prstGeom prst="rect">
            <a:avLst/>
          </a:prstGeom>
          <a:solidFill>
            <a:schemeClr val="accent4">
              <a:lumMod val="60000"/>
              <a:lumOff val="4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rPr>
              <a:t>The actual and predicted execution models roughly match.</a:t>
            </a:r>
          </a:p>
        </p:txBody>
      </p:sp>
      <p:sp>
        <p:nvSpPr>
          <p:cNvPr id="18" name="标题 1">
            <a:extLst>
              <a:ext uri="{FF2B5EF4-FFF2-40B4-BE49-F238E27FC236}">
                <a16:creationId xmlns:a16="http://schemas.microsoft.com/office/drawing/2014/main" id="{F196AF9D-706A-6F48-B5E6-57ECA3CC3185}"/>
              </a:ext>
            </a:extLst>
          </p:cNvPr>
          <p:cNvSpPr>
            <a:spLocks noGrp="1"/>
          </p:cNvSpPr>
          <p:nvPr>
            <p:ph type="title"/>
          </p:nvPr>
        </p:nvSpPr>
        <p:spPr>
          <a:xfrm>
            <a:off x="608016" y="268874"/>
            <a:ext cx="7886700" cy="1325563"/>
          </a:xfrm>
        </p:spPr>
        <p:txBody>
          <a:bodyPr>
            <a:normAutofit/>
          </a:bodyPr>
          <a:lstStyle/>
          <a:p>
            <a:r>
              <a:rPr lang="en-US" altLang="zh-CN" dirty="0"/>
              <a:t>Hypothesis</a:t>
            </a:r>
            <a:r>
              <a:rPr lang="en" altLang="zh-CN" dirty="0"/>
              <a:t> 2: </a:t>
            </a:r>
            <a:r>
              <a:rPr lang="en-US" altLang="zh-CN" dirty="0" err="1"/>
              <a:t>Boyi</a:t>
            </a:r>
            <a:r>
              <a:rPr lang="en-US" altLang="zh-CN" dirty="0"/>
              <a:t> Predicts the Right Execution Model</a:t>
            </a:r>
            <a:endParaRPr lang="zh-CN" altLang="en-US" dirty="0"/>
          </a:p>
        </p:txBody>
      </p:sp>
    </p:spTree>
    <p:extLst>
      <p:ext uri="{BB962C8B-B14F-4D97-AF65-F5344CB8AC3E}">
        <p14:creationId xmlns:p14="http://schemas.microsoft.com/office/powerpoint/2010/main" val="34166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500"/>
                                        <p:tgtEl>
                                          <p:spTgt spid="23"/>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1500"/>
                            </p:stCondLst>
                            <p:childTnLst>
                              <p:par>
                                <p:cTn id="22" presetID="21" presetClass="entr" presetSubtype="1"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heel(1)">
                                      <p:cBhvr>
                                        <p:cTn id="24" dur="500"/>
                                        <p:tgtEl>
                                          <p:spTgt spid="24"/>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8" grpId="0"/>
      <p:bldP spid="32" grpId="0"/>
      <p:bldP spid="3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252" y="365126"/>
            <a:ext cx="8904950" cy="1325563"/>
          </a:xfrm>
        </p:spPr>
        <p:txBody>
          <a:bodyPr/>
          <a:lstStyle/>
          <a:p>
            <a:r>
              <a:rPr lang="en-CN" altLang="zh-CN" dirty="0"/>
              <a:t>End-to-end Performance Comparison</a:t>
            </a:r>
            <a:endParaRPr lang="zh-CN" altLang="en-US" dirty="0"/>
          </a:p>
        </p:txBody>
      </p:sp>
      <p:sp>
        <p:nvSpPr>
          <p:cNvPr id="8" name="内容占位符 2"/>
          <p:cNvSpPr txBox="1">
            <a:spLocks/>
          </p:cNvSpPr>
          <p:nvPr/>
        </p:nvSpPr>
        <p:spPr>
          <a:xfrm>
            <a:off x="239048" y="1690689"/>
            <a:ext cx="8665902" cy="4508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Performance comparison to</a:t>
            </a:r>
            <a:r>
              <a:rPr lang="zh-CN" altLang="en-US" dirty="0"/>
              <a:t> </a:t>
            </a:r>
            <a:r>
              <a:rPr lang="en-US" altLang="zh-CN" dirty="0"/>
              <a:t>existing</a:t>
            </a:r>
            <a:r>
              <a:rPr lang="zh-CN" altLang="en-US" dirty="0"/>
              <a:t> </a:t>
            </a:r>
            <a:r>
              <a:rPr lang="en-US" altLang="zh-CN" dirty="0"/>
              <a:t>works</a:t>
            </a:r>
            <a:endParaRPr lang="zh-CN" altLang="en-US" dirty="0"/>
          </a:p>
        </p:txBody>
      </p:sp>
      <p:graphicFrame>
        <p:nvGraphicFramePr>
          <p:cNvPr id="16" name="表格 15">
            <a:extLst>
              <a:ext uri="{FF2B5EF4-FFF2-40B4-BE49-F238E27FC236}">
                <a16:creationId xmlns:a16="http://schemas.microsoft.com/office/drawing/2014/main" id="{137A2332-80CD-4642-8635-DA59636A857E}"/>
              </a:ext>
            </a:extLst>
          </p:cNvPr>
          <p:cNvGraphicFramePr>
            <a:graphicFrameLocks noGrp="1"/>
          </p:cNvGraphicFramePr>
          <p:nvPr>
            <p:extLst>
              <p:ext uri="{D42A27DB-BD31-4B8C-83A1-F6EECF244321}">
                <p14:modId xmlns:p14="http://schemas.microsoft.com/office/powerpoint/2010/main" val="138519951"/>
              </p:ext>
            </p:extLst>
          </p:nvPr>
        </p:nvGraphicFramePr>
        <p:xfrm>
          <a:off x="1175859" y="2421788"/>
          <a:ext cx="6792280" cy="2560320"/>
        </p:xfrm>
        <a:graphic>
          <a:graphicData uri="http://schemas.openxmlformats.org/drawingml/2006/table">
            <a:tbl>
              <a:tblPr firstRow="1" bandRow="1">
                <a:tableStyleId>{7DF18680-E054-41AD-8BC1-D1AEF772440D}</a:tableStyleId>
              </a:tblPr>
              <a:tblGrid>
                <a:gridCol w="1300641">
                  <a:extLst>
                    <a:ext uri="{9D8B030D-6E8A-4147-A177-3AD203B41FA5}">
                      <a16:colId xmlns:a16="http://schemas.microsoft.com/office/drawing/2014/main" val="20000"/>
                    </a:ext>
                  </a:extLst>
                </a:gridCol>
                <a:gridCol w="1041400">
                  <a:extLst>
                    <a:ext uri="{9D8B030D-6E8A-4147-A177-3AD203B41FA5}">
                      <a16:colId xmlns:a16="http://schemas.microsoft.com/office/drawing/2014/main" val="20001"/>
                    </a:ext>
                  </a:extLst>
                </a:gridCol>
                <a:gridCol w="1968500">
                  <a:extLst>
                    <a:ext uri="{9D8B030D-6E8A-4147-A177-3AD203B41FA5}">
                      <a16:colId xmlns:a16="http://schemas.microsoft.com/office/drawing/2014/main" val="20002"/>
                    </a:ext>
                  </a:extLst>
                </a:gridCol>
                <a:gridCol w="2481739">
                  <a:extLst>
                    <a:ext uri="{9D8B030D-6E8A-4147-A177-3AD203B41FA5}">
                      <a16:colId xmlns:a16="http://schemas.microsoft.com/office/drawing/2014/main" val="20005"/>
                    </a:ext>
                  </a:extLst>
                </a:gridCol>
              </a:tblGrid>
              <a:tr h="179471">
                <a:tc>
                  <a:txBody>
                    <a:bodyPr/>
                    <a:lstStyle/>
                    <a:p>
                      <a:pPr algn="ctr"/>
                      <a:r>
                        <a:rPr lang="en-US" altLang="zh-CN" sz="1800" dirty="0"/>
                        <a:t>Application</a:t>
                      </a:r>
                      <a:endParaRPr lang="zh-CN" altLang="en-US" sz="1800" dirty="0"/>
                    </a:p>
                  </a:txBody>
                  <a:tcPr/>
                </a:tc>
                <a:tc>
                  <a:txBody>
                    <a:bodyPr/>
                    <a:lstStyle/>
                    <a:p>
                      <a:pPr algn="ctr"/>
                      <a:r>
                        <a:rPr lang="en-US" altLang="zh-CN" sz="1800" dirty="0"/>
                        <a:t>Ours</a:t>
                      </a:r>
                      <a:r>
                        <a:rPr lang="zh-CN" altLang="en-US" sz="1800" dirty="0"/>
                        <a:t> </a:t>
                      </a:r>
                      <a:r>
                        <a:rPr lang="en-US" altLang="zh-CN" sz="1800" dirty="0"/>
                        <a:t>(</a:t>
                      </a:r>
                      <a:r>
                        <a:rPr lang="en-US" altLang="zh-CN" sz="1800" dirty="0" err="1"/>
                        <a:t>ms</a:t>
                      </a:r>
                      <a:r>
                        <a:rPr lang="en-US" altLang="zh-CN" sz="1800" dirty="0"/>
                        <a:t>)</a:t>
                      </a:r>
                      <a:endParaRPr lang="zh-CN" altLang="en-US" sz="1800" dirty="0"/>
                    </a:p>
                  </a:txBody>
                  <a:tcPr/>
                </a:tc>
                <a:tc>
                  <a:txBody>
                    <a:bodyPr/>
                    <a:lstStyle/>
                    <a:p>
                      <a:pPr algn="ctr"/>
                      <a:r>
                        <a:rPr lang="en-US" altLang="zh-CN" sz="1800" dirty="0"/>
                        <a:t>Existing</a:t>
                      </a:r>
                      <a:r>
                        <a:rPr lang="zh-CN" altLang="en-US" sz="1800" dirty="0"/>
                        <a:t> </a:t>
                      </a:r>
                      <a:r>
                        <a:rPr lang="en-US" altLang="zh-CN" sz="1800" dirty="0"/>
                        <a:t>work</a:t>
                      </a:r>
                      <a:r>
                        <a:rPr lang="zh-CN" altLang="en-US" sz="1800" dirty="0"/>
                        <a:t> </a:t>
                      </a:r>
                      <a:r>
                        <a:rPr lang="en-US" altLang="zh-CN" sz="1800" dirty="0"/>
                        <a:t>(</a:t>
                      </a:r>
                      <a:r>
                        <a:rPr lang="en-US" altLang="zh-CN" sz="1800" dirty="0" err="1"/>
                        <a:t>ms</a:t>
                      </a:r>
                      <a:r>
                        <a:rPr lang="en-US" altLang="zh-CN" sz="1800" dirty="0"/>
                        <a:t>)</a:t>
                      </a:r>
                      <a:endParaRPr lang="zh-CN" altLang="en-US" sz="1800" dirty="0"/>
                    </a:p>
                  </a:txBody>
                  <a:tcPr/>
                </a:tc>
                <a:tc>
                  <a:txBody>
                    <a:bodyPr/>
                    <a:lstStyle/>
                    <a:p>
                      <a:pPr algn="ctr"/>
                      <a:r>
                        <a:rPr lang="en-US" altLang="zh-CN" sz="1800" dirty="0"/>
                        <a:t>Our/Existing Speedup</a:t>
                      </a:r>
                      <a:endParaRPr lang="zh-CN" altLang="en-US" sz="1800" dirty="0"/>
                    </a:p>
                  </a:txBody>
                  <a:tcPr/>
                </a:tc>
                <a:extLst>
                  <a:ext uri="{0D108BD9-81ED-4DB2-BD59-A6C34878D82A}">
                    <a16:rowId xmlns:a16="http://schemas.microsoft.com/office/drawing/2014/main" val="10000"/>
                  </a:ext>
                </a:extLst>
              </a:tr>
              <a:tr h="179471">
                <a:tc>
                  <a:txBody>
                    <a:bodyPr/>
                    <a:lstStyle/>
                    <a:p>
                      <a:pPr algn="ctr"/>
                      <a:r>
                        <a:rPr lang="en-US" altLang="zh-CN" sz="1800" dirty="0"/>
                        <a:t>RSCD [1]</a:t>
                      </a:r>
                      <a:endParaRPr lang="zh-CN" altLang="en-US" sz="1800" dirty="0"/>
                    </a:p>
                  </a:txBody>
                  <a:tcPr/>
                </a:tc>
                <a:tc>
                  <a:txBody>
                    <a:bodyPr/>
                    <a:lstStyle/>
                    <a:p>
                      <a:pPr algn="ctr"/>
                      <a:r>
                        <a:rPr lang="en-US" altLang="zh-CN" sz="1800" dirty="0"/>
                        <a:t>0.8</a:t>
                      </a:r>
                      <a:endParaRPr lang="zh-CN" altLang="en-US" sz="1800" dirty="0"/>
                    </a:p>
                  </a:txBody>
                  <a:tcPr/>
                </a:tc>
                <a:tc>
                  <a:txBody>
                    <a:bodyPr/>
                    <a:lstStyle/>
                    <a:p>
                      <a:pPr algn="ctr"/>
                      <a:r>
                        <a:rPr lang="en-US" altLang="zh-CN" sz="1800" dirty="0"/>
                        <a:t>28.9</a:t>
                      </a:r>
                      <a:r>
                        <a:rPr lang="zh-CN" altLang="en-US" sz="1800" dirty="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38.3</a:t>
                      </a:r>
                      <a:endParaRPr lang="zh-CN" altLang="en-US" sz="1800" dirty="0"/>
                    </a:p>
                  </a:txBody>
                  <a:tcPr/>
                </a:tc>
                <a:extLst>
                  <a:ext uri="{0D108BD9-81ED-4DB2-BD59-A6C34878D82A}">
                    <a16:rowId xmlns:a16="http://schemas.microsoft.com/office/drawing/2014/main" val="10002"/>
                  </a:ext>
                </a:extLst>
              </a:tr>
              <a:tr h="179471">
                <a:tc>
                  <a:txBody>
                    <a:bodyPr/>
                    <a:lstStyle/>
                    <a:p>
                      <a:pPr algn="ctr"/>
                      <a:r>
                        <a:rPr lang="en-US" altLang="zh-CN" sz="1800" dirty="0"/>
                        <a:t>TQH [1]</a:t>
                      </a:r>
                      <a:endParaRPr lang="zh-CN" altLang="en-US" sz="1800" dirty="0"/>
                    </a:p>
                  </a:txBody>
                  <a:tcPr/>
                </a:tc>
                <a:tc>
                  <a:txBody>
                    <a:bodyPr/>
                    <a:lstStyle/>
                    <a:p>
                      <a:pPr algn="ctr"/>
                      <a:r>
                        <a:rPr lang="en-US" altLang="zh-CN" sz="1800" dirty="0"/>
                        <a:t>66.9</a:t>
                      </a:r>
                      <a:endParaRPr lang="zh-CN" altLang="en-US" sz="1800" dirty="0"/>
                    </a:p>
                  </a:txBody>
                  <a:tcPr/>
                </a:tc>
                <a:tc>
                  <a:txBody>
                    <a:bodyPr/>
                    <a:lstStyle/>
                    <a:p>
                      <a:pPr algn="ctr"/>
                      <a:r>
                        <a:rPr lang="en-US" altLang="zh-CN" sz="1800" dirty="0"/>
                        <a:t>150.6</a:t>
                      </a:r>
                      <a:endParaRPr lang="zh-CN" alt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mn-lt"/>
                        </a:rPr>
                        <a:t>2.3</a:t>
                      </a:r>
                      <a:endParaRPr lang="zh-CN" altLang="en-US" sz="1800" dirty="0">
                        <a:latin typeface="+mn-lt"/>
                      </a:endParaRPr>
                    </a:p>
                  </a:txBody>
                  <a:tcPr/>
                </a:tc>
                <a:extLst>
                  <a:ext uri="{0D108BD9-81ED-4DB2-BD59-A6C34878D82A}">
                    <a16:rowId xmlns:a16="http://schemas.microsoft.com/office/drawing/2014/main" val="10003"/>
                  </a:ext>
                </a:extLst>
              </a:tr>
              <a:tr h="179471">
                <a:tc>
                  <a:txBody>
                    <a:bodyPr/>
                    <a:lstStyle/>
                    <a:p>
                      <a:pPr algn="ctr"/>
                      <a:r>
                        <a:rPr lang="en-US" altLang="zh-CN" sz="1800" dirty="0"/>
                        <a:t>HSTO [1]</a:t>
                      </a:r>
                      <a:endParaRPr lang="zh-CN" altLang="en-US" sz="1800" dirty="0"/>
                    </a:p>
                  </a:txBody>
                  <a:tcPr/>
                </a:tc>
                <a:tc>
                  <a:txBody>
                    <a:bodyPr/>
                    <a:lstStyle/>
                    <a:p>
                      <a:pPr algn="ctr"/>
                      <a:r>
                        <a:rPr lang="en-US" altLang="zh-CN" sz="1800" dirty="0"/>
                        <a:t>38.8</a:t>
                      </a:r>
                      <a:endParaRPr lang="zh-CN" altLang="en-US" sz="1800" dirty="0"/>
                    </a:p>
                  </a:txBody>
                  <a:tcPr/>
                </a:tc>
                <a:tc>
                  <a:txBody>
                    <a:bodyPr/>
                    <a:lstStyle/>
                    <a:p>
                      <a:pPr algn="ctr"/>
                      <a:r>
                        <a:rPr lang="en-US" altLang="zh-CN" sz="1800" dirty="0"/>
                        <a:t>487.9</a:t>
                      </a:r>
                      <a:r>
                        <a:rPr lang="zh-CN" altLang="en-US" sz="1800" dirty="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mn-lt"/>
                        </a:rPr>
                        <a:t>12.6</a:t>
                      </a:r>
                      <a:endParaRPr lang="zh-CN" altLang="en-US" sz="1800" dirty="0">
                        <a:latin typeface="+mn-lt"/>
                      </a:endParaRPr>
                    </a:p>
                  </a:txBody>
                  <a:tcPr/>
                </a:tc>
                <a:extLst>
                  <a:ext uri="{0D108BD9-81ED-4DB2-BD59-A6C34878D82A}">
                    <a16:rowId xmlns:a16="http://schemas.microsoft.com/office/drawing/2014/main" val="10004"/>
                  </a:ext>
                </a:extLst>
              </a:tr>
              <a:tr h="179471">
                <a:tc>
                  <a:txBody>
                    <a:bodyPr/>
                    <a:lstStyle/>
                    <a:p>
                      <a:pPr algn="ctr"/>
                      <a:r>
                        <a:rPr lang="en-US" altLang="zh-CN" sz="1800" dirty="0"/>
                        <a:t>CEDD [1]</a:t>
                      </a:r>
                      <a:endParaRPr lang="zh-CN" altLang="en-US" sz="1800" dirty="0"/>
                    </a:p>
                  </a:txBody>
                  <a:tcPr/>
                </a:tc>
                <a:tc>
                  <a:txBody>
                    <a:bodyPr/>
                    <a:lstStyle/>
                    <a:p>
                      <a:pPr algn="ctr"/>
                      <a:r>
                        <a:rPr lang="en-US" altLang="zh-CN" sz="1800" dirty="0"/>
                        <a:t>161.9</a:t>
                      </a:r>
                      <a:endParaRPr lang="zh-CN" altLang="en-US" sz="1800" dirty="0"/>
                    </a:p>
                  </a:txBody>
                  <a:tcPr/>
                </a:tc>
                <a:tc>
                  <a:txBody>
                    <a:bodyPr/>
                    <a:lstStyle/>
                    <a:p>
                      <a:pPr algn="ctr"/>
                      <a:r>
                        <a:rPr lang="en-US" altLang="zh-CN" sz="1800" dirty="0"/>
                        <a:t>237.8</a:t>
                      </a:r>
                      <a:r>
                        <a:rPr lang="zh-CN" altLang="en-US" sz="1800" dirty="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1.5</a:t>
                      </a:r>
                      <a:endParaRPr lang="zh-CN" altLang="en-US" sz="1800" dirty="0"/>
                    </a:p>
                  </a:txBody>
                  <a:tcPr/>
                </a:tc>
                <a:extLst>
                  <a:ext uri="{0D108BD9-81ED-4DB2-BD59-A6C34878D82A}">
                    <a16:rowId xmlns:a16="http://schemas.microsoft.com/office/drawing/2014/main" val="10007"/>
                  </a:ext>
                </a:extLst>
              </a:tr>
              <a:tr h="179471">
                <a:tc>
                  <a:txBody>
                    <a:bodyPr/>
                    <a:lstStyle/>
                    <a:p>
                      <a:pPr algn="ctr"/>
                      <a:r>
                        <a:rPr lang="en-US" altLang="zh-CN" sz="1800" dirty="0"/>
                        <a:t>MM [2]</a:t>
                      </a:r>
                      <a:endParaRPr lang="zh-CN" altLang="en-US" sz="1800" dirty="0"/>
                    </a:p>
                  </a:txBody>
                  <a:tcPr/>
                </a:tc>
                <a:tc>
                  <a:txBody>
                    <a:bodyPr/>
                    <a:lstStyle/>
                    <a:p>
                      <a:pPr algn="ctr"/>
                      <a:r>
                        <a:rPr lang="en-US" altLang="zh-CN" sz="1800" dirty="0"/>
                        <a:t>9.1</a:t>
                      </a:r>
                      <a:endParaRPr lang="zh-CN" altLang="en-US" sz="1800" dirty="0"/>
                    </a:p>
                  </a:txBody>
                  <a:tcPr/>
                </a:tc>
                <a:tc>
                  <a:txBody>
                    <a:bodyPr/>
                    <a:lstStyle/>
                    <a:p>
                      <a:pPr algn="ctr"/>
                      <a:r>
                        <a:rPr lang="en-US" altLang="zh-CN" sz="1800" dirty="0"/>
                        <a:t>34.3</a:t>
                      </a:r>
                      <a:r>
                        <a:rPr lang="zh-CN" altLang="en-US" sz="1800" dirty="0"/>
                        <a:t> </a:t>
                      </a:r>
                    </a:p>
                  </a:txBody>
                  <a:tcPr/>
                </a:tc>
                <a:tc>
                  <a:txBody>
                    <a:bodyPr/>
                    <a:lstStyle/>
                    <a:p>
                      <a:pPr algn="ctr"/>
                      <a:r>
                        <a:rPr lang="en-US" altLang="zh-CN" sz="1800" dirty="0"/>
                        <a:t>3.8</a:t>
                      </a:r>
                      <a:endParaRPr lang="zh-CN" altLang="en-US" sz="1800" dirty="0"/>
                    </a:p>
                  </a:txBody>
                  <a:tcPr/>
                </a:tc>
                <a:extLst>
                  <a:ext uri="{0D108BD9-81ED-4DB2-BD59-A6C34878D82A}">
                    <a16:rowId xmlns:a16="http://schemas.microsoft.com/office/drawing/2014/main" val="10009"/>
                  </a:ext>
                </a:extLst>
              </a:tr>
              <a:tr h="179471">
                <a:tc>
                  <a:txBody>
                    <a:bodyPr/>
                    <a:lstStyle/>
                    <a:p>
                      <a:pPr algn="ctr"/>
                      <a:r>
                        <a:rPr lang="en-US" altLang="zh-CN" sz="1800" dirty="0"/>
                        <a:t>MS [2]</a:t>
                      </a:r>
                      <a:endParaRPr lang="zh-CN" altLang="en-US" sz="1800" dirty="0"/>
                    </a:p>
                  </a:txBody>
                  <a:tcPr/>
                </a:tc>
                <a:tc>
                  <a:txBody>
                    <a:bodyPr/>
                    <a:lstStyle/>
                    <a:p>
                      <a:pPr algn="ctr"/>
                      <a:r>
                        <a:rPr lang="en-US" altLang="zh-CN" sz="1800" dirty="0"/>
                        <a:t>27.2</a:t>
                      </a:r>
                      <a:endParaRPr lang="zh-CN" altLang="en-US" sz="1800" dirty="0"/>
                    </a:p>
                  </a:txBody>
                  <a:tcPr/>
                </a:tc>
                <a:tc>
                  <a:txBody>
                    <a:bodyPr/>
                    <a:lstStyle/>
                    <a:p>
                      <a:pPr algn="ctr"/>
                      <a:r>
                        <a:rPr lang="en-US" altLang="zh-CN" sz="1800" dirty="0"/>
                        <a:t>944.1</a:t>
                      </a:r>
                      <a:r>
                        <a:rPr lang="zh-CN" altLang="en-US" sz="1800" dirty="0"/>
                        <a:t> </a:t>
                      </a:r>
                    </a:p>
                  </a:txBody>
                  <a:tcPr/>
                </a:tc>
                <a:tc>
                  <a:txBody>
                    <a:bodyPr/>
                    <a:lstStyle/>
                    <a:p>
                      <a:pPr algn="ctr"/>
                      <a:r>
                        <a:rPr lang="en-US" altLang="zh-CN" sz="1800" dirty="0"/>
                        <a:t>34.7</a:t>
                      </a:r>
                      <a:endParaRPr lang="zh-CN" altLang="en-US" sz="1800" dirty="0"/>
                    </a:p>
                  </a:txBody>
                  <a:tcPr/>
                </a:tc>
                <a:extLst>
                  <a:ext uri="{0D108BD9-81ED-4DB2-BD59-A6C34878D82A}">
                    <a16:rowId xmlns:a16="http://schemas.microsoft.com/office/drawing/2014/main" val="10010"/>
                  </a:ext>
                </a:extLst>
              </a:tr>
            </a:tbl>
          </a:graphicData>
        </a:graphic>
      </p:graphicFrame>
      <p:sp>
        <p:nvSpPr>
          <p:cNvPr id="3" name="文本框 2">
            <a:extLst>
              <a:ext uri="{FF2B5EF4-FFF2-40B4-BE49-F238E27FC236}">
                <a16:creationId xmlns:a16="http://schemas.microsoft.com/office/drawing/2014/main" id="{6F87AFDF-A1A8-E445-9D0E-B498EB3D7B5F}"/>
              </a:ext>
            </a:extLst>
          </p:cNvPr>
          <p:cNvSpPr txBox="1"/>
          <p:nvPr/>
        </p:nvSpPr>
        <p:spPr>
          <a:xfrm>
            <a:off x="455724" y="5415656"/>
            <a:ext cx="8232549" cy="1077218"/>
          </a:xfrm>
          <a:prstGeom prst="rect">
            <a:avLst/>
          </a:prstGeom>
          <a:noFill/>
        </p:spPr>
        <p:txBody>
          <a:bodyPr wrap="square" rtlCol="0">
            <a:spAutoFit/>
          </a:bodyPr>
          <a:lstStyle/>
          <a:p>
            <a:r>
              <a:rPr kumimoji="1" lang="en-US" altLang="zh-CN" sz="1600" dirty="0"/>
              <a:t>[1]</a:t>
            </a:r>
            <a:r>
              <a:rPr kumimoji="1" lang="zh-CN" altLang="en-US" sz="1600" dirty="0"/>
              <a:t> </a:t>
            </a:r>
            <a:r>
              <a:rPr kumimoji="1" lang="en-US" altLang="zh-CN" sz="1600" dirty="0"/>
              <a:t>S.</a:t>
            </a:r>
            <a:r>
              <a:rPr kumimoji="1" lang="zh-CN" altLang="en-US" sz="1600" dirty="0"/>
              <a:t> </a:t>
            </a:r>
            <a:r>
              <a:rPr kumimoji="1" lang="en-US" altLang="zh-CN" sz="1600" dirty="0"/>
              <a:t>Huang</a:t>
            </a:r>
            <a:r>
              <a:rPr kumimoji="1" lang="zh-CN" altLang="en-US" sz="1600" dirty="0"/>
              <a:t> </a:t>
            </a:r>
            <a:r>
              <a:rPr kumimoji="1" lang="en-US" altLang="zh-CN" sz="1600" dirty="0"/>
              <a:t>et</a:t>
            </a:r>
            <a:r>
              <a:rPr kumimoji="1" lang="zh-CN" altLang="en-US" sz="1600" dirty="0"/>
              <a:t> </a:t>
            </a:r>
            <a:r>
              <a:rPr kumimoji="1" lang="en-US" altLang="zh-CN" sz="1600" dirty="0"/>
              <a:t>al.,</a:t>
            </a:r>
            <a:r>
              <a:rPr kumimoji="1" lang="zh-CN" altLang="en-US" sz="1600" dirty="0"/>
              <a:t> </a:t>
            </a:r>
            <a:r>
              <a:rPr kumimoji="1" lang="en-US" altLang="zh-CN" sz="1600" dirty="0"/>
              <a:t>“Analysis</a:t>
            </a:r>
            <a:r>
              <a:rPr kumimoji="1" lang="zh-CN" altLang="en-US" sz="1600" dirty="0"/>
              <a:t> </a:t>
            </a:r>
            <a:r>
              <a:rPr kumimoji="1" lang="en-US" altLang="zh-CN" sz="1600" dirty="0"/>
              <a:t>and</a:t>
            </a:r>
            <a:r>
              <a:rPr kumimoji="1" lang="zh-CN" altLang="en-US" sz="1600" dirty="0"/>
              <a:t> </a:t>
            </a:r>
            <a:r>
              <a:rPr kumimoji="1" lang="en-US" altLang="zh-CN" sz="1600" dirty="0"/>
              <a:t>modeling</a:t>
            </a:r>
            <a:r>
              <a:rPr kumimoji="1" lang="zh-CN" altLang="en-US" sz="1600" dirty="0"/>
              <a:t> </a:t>
            </a:r>
            <a:r>
              <a:rPr kumimoji="1" lang="en-US" altLang="zh-CN" sz="1600" dirty="0"/>
              <a:t>of</a:t>
            </a:r>
            <a:r>
              <a:rPr kumimoji="1" lang="zh-CN" altLang="en-US" sz="1600" dirty="0"/>
              <a:t> </a:t>
            </a:r>
            <a:r>
              <a:rPr kumimoji="1" lang="en-US" altLang="zh-CN" sz="1600" dirty="0"/>
              <a:t>collaborative</a:t>
            </a:r>
            <a:r>
              <a:rPr kumimoji="1" lang="zh-CN" altLang="en-US" sz="1600" dirty="0"/>
              <a:t> </a:t>
            </a:r>
            <a:r>
              <a:rPr kumimoji="1" lang="en-US" altLang="zh-CN" sz="1600" dirty="0"/>
              <a:t>execution</a:t>
            </a:r>
            <a:r>
              <a:rPr kumimoji="1" lang="zh-CN" altLang="en-US" sz="1600" dirty="0"/>
              <a:t> </a:t>
            </a:r>
            <a:r>
              <a:rPr kumimoji="1" lang="en-US" altLang="zh-CN" sz="1600" dirty="0"/>
              <a:t>strategies</a:t>
            </a:r>
            <a:r>
              <a:rPr kumimoji="1" lang="zh-CN" altLang="en-US" sz="1600" dirty="0"/>
              <a:t> </a:t>
            </a:r>
            <a:r>
              <a:rPr kumimoji="1" lang="en-US" altLang="zh-CN" sz="1600" dirty="0"/>
              <a:t>for</a:t>
            </a:r>
            <a:r>
              <a:rPr kumimoji="1" lang="zh-CN" altLang="en-US" sz="1600" dirty="0"/>
              <a:t> </a:t>
            </a:r>
            <a:r>
              <a:rPr kumimoji="1" lang="en-US" altLang="zh-CN" sz="1600" dirty="0"/>
              <a:t>heterogeneous</a:t>
            </a:r>
            <a:r>
              <a:rPr kumimoji="1" lang="zh-CN" altLang="en-US" sz="1600" dirty="0"/>
              <a:t> </a:t>
            </a:r>
            <a:r>
              <a:rPr kumimoji="1" lang="en-US" altLang="zh-CN" sz="1600" dirty="0" err="1"/>
              <a:t>cpu-fpga</a:t>
            </a:r>
            <a:r>
              <a:rPr kumimoji="1" lang="zh-CN" altLang="en-US" sz="1600" dirty="0"/>
              <a:t> </a:t>
            </a:r>
            <a:r>
              <a:rPr kumimoji="1" lang="en-US" altLang="zh-CN" sz="1600" dirty="0"/>
              <a:t>architectures”,</a:t>
            </a:r>
            <a:r>
              <a:rPr kumimoji="1" lang="zh-CN" altLang="en-US" sz="1600" dirty="0"/>
              <a:t> </a:t>
            </a:r>
            <a:r>
              <a:rPr kumimoji="1" lang="en-US" altLang="zh-CN" sz="1600" i="1" dirty="0"/>
              <a:t>ICPE</a:t>
            </a:r>
            <a:r>
              <a:rPr kumimoji="1" lang="en-US" altLang="zh-CN" sz="1600" dirty="0"/>
              <a:t>,</a:t>
            </a:r>
            <a:r>
              <a:rPr kumimoji="1" lang="zh-CN" altLang="en-US" sz="1600" dirty="0"/>
              <a:t> </a:t>
            </a:r>
            <a:r>
              <a:rPr kumimoji="1" lang="en-US" altLang="zh-CN" sz="1600" dirty="0"/>
              <a:t>2019.</a:t>
            </a:r>
            <a:r>
              <a:rPr kumimoji="1" lang="zh-CN" altLang="en-US" sz="1600" dirty="0"/>
              <a:t> </a:t>
            </a:r>
            <a:endParaRPr kumimoji="1" lang="en-US" altLang="zh-CN" sz="1600" dirty="0"/>
          </a:p>
          <a:p>
            <a:r>
              <a:rPr kumimoji="1" lang="en-US" altLang="zh-CN" sz="1600" dirty="0"/>
              <a:t>[2]</a:t>
            </a:r>
            <a:r>
              <a:rPr kumimoji="1" lang="zh-CN" altLang="en-US" sz="1600" dirty="0"/>
              <a:t> </a:t>
            </a:r>
            <a:r>
              <a:rPr kumimoji="1" lang="en" altLang="zh-CN" sz="1600" dirty="0"/>
              <a:t>Intel. Intel SDK for OpenCL Design Examples.</a:t>
            </a:r>
            <a:r>
              <a:rPr kumimoji="1" lang="zh-CN" altLang="en-US" sz="1600" dirty="0"/>
              <a:t> </a:t>
            </a:r>
            <a:r>
              <a:rPr kumimoji="1" lang="en-US" altLang="zh-CN" sz="1600" dirty="0"/>
              <a:t>2018</a:t>
            </a:r>
            <a:endParaRPr kumimoji="1" lang="en" altLang="zh-CN" sz="1600" i="1" dirty="0"/>
          </a:p>
          <a:p>
            <a:endParaRPr kumimoji="1" lang="zh-CN" altLang="en-US" sz="1600" dirty="0"/>
          </a:p>
        </p:txBody>
      </p:sp>
    </p:spTree>
    <p:extLst>
      <p:ext uri="{BB962C8B-B14F-4D97-AF65-F5344CB8AC3E}">
        <p14:creationId xmlns:p14="http://schemas.microsoft.com/office/powerpoint/2010/main" val="109447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44CBAC-8B53-D043-8550-40E5523FFDC0}"/>
              </a:ext>
            </a:extLst>
          </p:cNvPr>
          <p:cNvSpPr>
            <a:spLocks noGrp="1"/>
          </p:cNvSpPr>
          <p:nvPr>
            <p:ph type="title"/>
          </p:nvPr>
        </p:nvSpPr>
        <p:spPr/>
        <p:txBody>
          <a:bodyPr/>
          <a:lstStyle/>
          <a:p>
            <a:r>
              <a:rPr kumimoji="1" lang="en-US" altLang="zh-CN" dirty="0"/>
              <a:t>Outline</a:t>
            </a:r>
            <a:endParaRPr kumimoji="1" lang="zh-CN" altLang="en-US" dirty="0"/>
          </a:p>
        </p:txBody>
      </p:sp>
      <p:sp>
        <p:nvSpPr>
          <p:cNvPr id="3" name="内容占位符 2">
            <a:extLst>
              <a:ext uri="{FF2B5EF4-FFF2-40B4-BE49-F238E27FC236}">
                <a16:creationId xmlns:a16="http://schemas.microsoft.com/office/drawing/2014/main" id="{9ED1FA7D-C054-D949-A437-F21D8B68690D}"/>
              </a:ext>
            </a:extLst>
          </p:cNvPr>
          <p:cNvSpPr>
            <a:spLocks noGrp="1"/>
          </p:cNvSpPr>
          <p:nvPr>
            <p:ph idx="1"/>
          </p:nvPr>
        </p:nvSpPr>
        <p:spPr/>
        <p:txBody>
          <a:bodyPr/>
          <a:lstStyle/>
          <a:p>
            <a:r>
              <a:rPr kumimoji="1" lang="en-US" altLang="zh-CN" dirty="0"/>
              <a:t>Background and Motivations</a:t>
            </a:r>
          </a:p>
          <a:p>
            <a:r>
              <a:rPr kumimoji="1" lang="en-US" altLang="zh-CN" dirty="0"/>
              <a:t>Our</a:t>
            </a:r>
            <a:r>
              <a:rPr kumimoji="1" lang="zh-CN" altLang="en-US" dirty="0"/>
              <a:t> </a:t>
            </a:r>
            <a:r>
              <a:rPr kumimoji="1" lang="en-US" altLang="zh-CN" dirty="0"/>
              <a:t>Solution</a:t>
            </a:r>
          </a:p>
          <a:p>
            <a:r>
              <a:rPr kumimoji="1" lang="en-US" altLang="zh-CN" dirty="0"/>
              <a:t>Experiment</a:t>
            </a:r>
          </a:p>
          <a:p>
            <a:r>
              <a:rPr kumimoji="1" lang="en-US" altLang="zh-CN" dirty="0">
                <a:solidFill>
                  <a:srgbClr val="FF0000"/>
                </a:solidFill>
              </a:rPr>
              <a:t>Conclusion</a:t>
            </a:r>
          </a:p>
        </p:txBody>
      </p:sp>
    </p:spTree>
    <p:extLst>
      <p:ext uri="{BB962C8B-B14F-4D97-AF65-F5344CB8AC3E}">
        <p14:creationId xmlns:p14="http://schemas.microsoft.com/office/powerpoint/2010/main" val="132774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p:spPr>
        <p:txBody>
          <a:bodyPr/>
          <a:lstStyle/>
          <a:p>
            <a:r>
              <a:rPr lang="en-US" altLang="zh-CN" dirty="0"/>
              <a:t>Conclusion</a:t>
            </a:r>
            <a:endParaRPr lang="zh-CN" altLang="en-US" dirty="0"/>
          </a:p>
        </p:txBody>
      </p:sp>
      <p:sp>
        <p:nvSpPr>
          <p:cNvPr id="3" name="内容占位符 2"/>
          <p:cNvSpPr>
            <a:spLocks noGrp="1"/>
          </p:cNvSpPr>
          <p:nvPr>
            <p:ph idx="1"/>
          </p:nvPr>
        </p:nvSpPr>
        <p:spPr>
          <a:xfrm>
            <a:off x="628649" y="1690689"/>
            <a:ext cx="7886701" cy="4508500"/>
          </a:xfrm>
        </p:spPr>
        <p:txBody>
          <a:bodyPr>
            <a:normAutofit lnSpcReduction="10000"/>
          </a:bodyPr>
          <a:lstStyle/>
          <a:p>
            <a:pPr>
              <a:lnSpc>
                <a:spcPct val="100000"/>
              </a:lnSpc>
              <a:spcBef>
                <a:spcPts val="1600"/>
              </a:spcBef>
            </a:pPr>
            <a:r>
              <a:rPr lang="en-US" altLang="zh-CN" sz="2800" dirty="0"/>
              <a:t>We need to leverage two OpenCL features to exploit the performance potential of FPGAs, since the architecture of FPGA is significantly different from that of GPUs.</a:t>
            </a:r>
          </a:p>
          <a:p>
            <a:pPr>
              <a:lnSpc>
                <a:spcPct val="100000"/>
              </a:lnSpc>
              <a:spcBef>
                <a:spcPts val="1600"/>
              </a:spcBef>
            </a:pPr>
            <a:r>
              <a:rPr lang="en-US" altLang="zh-CN" sz="2800" dirty="0"/>
              <a:t>We propose </a:t>
            </a:r>
            <a:r>
              <a:rPr lang="en-US" altLang="zh-CN" sz="2800" dirty="0" err="1"/>
              <a:t>Boyi</a:t>
            </a:r>
            <a:r>
              <a:rPr lang="en-US" altLang="zh-CN" sz="2800" dirty="0"/>
              <a:t>, a</a:t>
            </a:r>
            <a:r>
              <a:rPr lang="zh-CN" altLang="en-US" sz="2800" dirty="0"/>
              <a:t> </a:t>
            </a:r>
            <a:r>
              <a:rPr lang="en-US" altLang="zh-CN" sz="2800" dirty="0"/>
              <a:t>systematic framework for</a:t>
            </a:r>
            <a:r>
              <a:rPr lang="zh-CN" altLang="en-US" sz="2800" dirty="0"/>
              <a:t> </a:t>
            </a:r>
            <a:r>
              <a:rPr lang="en-US" altLang="zh-CN" sz="2800" dirty="0"/>
              <a:t>deciding</a:t>
            </a:r>
            <a:r>
              <a:rPr lang="zh-CN" altLang="en-US" sz="2800" dirty="0"/>
              <a:t> </a:t>
            </a:r>
            <a:r>
              <a:rPr lang="en-US" altLang="zh-CN" sz="2800" dirty="0"/>
              <a:t>the</a:t>
            </a:r>
            <a:r>
              <a:rPr lang="zh-CN" altLang="en-US" sz="2800" dirty="0"/>
              <a:t> </a:t>
            </a:r>
            <a:r>
              <a:rPr lang="en-US" altLang="zh-CN" sz="2800" dirty="0"/>
              <a:t>most</a:t>
            </a:r>
            <a:r>
              <a:rPr lang="zh-CN" altLang="en-US" sz="2800" dirty="0"/>
              <a:t> </a:t>
            </a:r>
            <a:r>
              <a:rPr lang="en-US" altLang="zh-CN" sz="2800" dirty="0"/>
              <a:t>suitable</a:t>
            </a:r>
            <a:r>
              <a:rPr lang="zh-CN" altLang="en-US" sz="2800" dirty="0"/>
              <a:t> </a:t>
            </a:r>
            <a:r>
              <a:rPr lang="en-US" altLang="zh-CN" sz="2800" dirty="0"/>
              <a:t>execution</a:t>
            </a:r>
            <a:r>
              <a:rPr lang="zh-CN" altLang="en-US" sz="2800" dirty="0"/>
              <a:t> </a:t>
            </a:r>
            <a:r>
              <a:rPr lang="en-US" altLang="zh-CN" sz="2800" dirty="0"/>
              <a:t>model of an OpenCL application.</a:t>
            </a:r>
          </a:p>
          <a:p>
            <a:pPr>
              <a:lnSpc>
                <a:spcPct val="100000"/>
              </a:lnSpc>
              <a:spcBef>
                <a:spcPts val="1600"/>
              </a:spcBef>
            </a:pPr>
            <a:r>
              <a:rPr lang="en-US" altLang="zh-CN" sz="2800" dirty="0" err="1"/>
              <a:t>Boyi</a:t>
            </a:r>
            <a:r>
              <a:rPr lang="en-US" altLang="zh-CN" sz="2800" dirty="0"/>
              <a:t> is able to automatically</a:t>
            </a:r>
            <a:r>
              <a:rPr lang="zh-CN" altLang="en-US" sz="2800" dirty="0"/>
              <a:t> </a:t>
            </a:r>
            <a:r>
              <a:rPr lang="en-US" altLang="zh-CN" sz="2800" dirty="0"/>
              <a:t>predict the right execution model which can match the real experimental results.</a:t>
            </a:r>
            <a:endParaRPr lang="zh-CN" altLang="en-US" sz="2800" dirty="0"/>
          </a:p>
        </p:txBody>
      </p:sp>
    </p:spTree>
    <p:extLst>
      <p:ext uri="{BB962C8B-B14F-4D97-AF65-F5344CB8AC3E}">
        <p14:creationId xmlns:p14="http://schemas.microsoft.com/office/powerpoint/2010/main" val="164778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36A35B-BFF2-9842-AE3C-EB6FA8E4C720}"/>
              </a:ext>
            </a:extLst>
          </p:cNvPr>
          <p:cNvSpPr>
            <a:spLocks noGrp="1"/>
          </p:cNvSpPr>
          <p:nvPr>
            <p:ph type="ctrTitle"/>
          </p:nvPr>
        </p:nvSpPr>
        <p:spPr>
          <a:xfrm>
            <a:off x="0" y="1234519"/>
            <a:ext cx="9144000" cy="1966525"/>
          </a:xfrm>
        </p:spPr>
        <p:txBody>
          <a:bodyPr>
            <a:normAutofit fontScale="90000"/>
          </a:bodyPr>
          <a:lstStyle/>
          <a:p>
            <a:r>
              <a:rPr lang="en-US" dirty="0" err="1"/>
              <a:t>Boyi</a:t>
            </a:r>
            <a:r>
              <a:rPr lang="en-US" dirty="0"/>
              <a:t>: A Systematic Framework for Automatically Deciding the Right Execution Model of OpenCL Applications on FPGAs</a:t>
            </a:r>
            <a:endParaRPr kumimoji="1" lang="zh-CN" altLang="en-US" dirty="0"/>
          </a:p>
        </p:txBody>
      </p:sp>
      <p:sp>
        <p:nvSpPr>
          <p:cNvPr id="3" name="副标题 2">
            <a:extLst>
              <a:ext uri="{FF2B5EF4-FFF2-40B4-BE49-F238E27FC236}">
                <a16:creationId xmlns:a16="http://schemas.microsoft.com/office/drawing/2014/main" id="{A7AFD626-93EE-6841-8027-2CC442303705}"/>
              </a:ext>
            </a:extLst>
          </p:cNvPr>
          <p:cNvSpPr>
            <a:spLocks noGrp="1"/>
          </p:cNvSpPr>
          <p:nvPr>
            <p:ph type="subTitle" idx="1"/>
          </p:nvPr>
        </p:nvSpPr>
        <p:spPr>
          <a:xfrm>
            <a:off x="427512" y="3429000"/>
            <a:ext cx="8217724" cy="3098800"/>
          </a:xfrm>
        </p:spPr>
        <p:txBody>
          <a:bodyPr>
            <a:normAutofit lnSpcReduction="10000"/>
          </a:bodyPr>
          <a:lstStyle/>
          <a:p>
            <a:r>
              <a:rPr kumimoji="1" lang="en-US" altLang="zh-CN" sz="2000" dirty="0" err="1"/>
              <a:t>Jiantong</a:t>
            </a:r>
            <a:r>
              <a:rPr kumimoji="1" lang="zh-CN" altLang="en-US" sz="2000" dirty="0"/>
              <a:t> </a:t>
            </a:r>
            <a:r>
              <a:rPr kumimoji="1" lang="en-US" altLang="zh-CN" sz="2000" dirty="0"/>
              <a:t>Jiang (</a:t>
            </a:r>
            <a:r>
              <a:rPr kumimoji="1" lang="en-US" altLang="zh-CN" sz="2000" i="1" dirty="0"/>
              <a:t>Northeastern University, China</a:t>
            </a:r>
            <a:r>
              <a:rPr kumimoji="1" lang="en-US" altLang="zh-CN" sz="2000" dirty="0"/>
              <a:t>),</a:t>
            </a:r>
          </a:p>
          <a:p>
            <a:r>
              <a:rPr kumimoji="1" lang="en-US" altLang="zh-CN" sz="2000" dirty="0"/>
              <a:t>Zeke</a:t>
            </a:r>
            <a:r>
              <a:rPr kumimoji="1" lang="zh-CN" altLang="en-US" sz="2000" dirty="0"/>
              <a:t> </a:t>
            </a:r>
            <a:r>
              <a:rPr kumimoji="1" lang="en-US" altLang="zh-CN" sz="2000" dirty="0"/>
              <a:t>Wang (</a:t>
            </a:r>
            <a:r>
              <a:rPr kumimoji="1" lang="en-US" altLang="zh-CN" sz="2000" i="1" dirty="0"/>
              <a:t>Zhejiang University, China</a:t>
            </a:r>
            <a:r>
              <a:rPr kumimoji="1" lang="en-US" altLang="zh-CN" sz="2000" dirty="0"/>
              <a:t>),</a:t>
            </a:r>
            <a:r>
              <a:rPr lang="en" altLang="zh-CN" sz="2000" dirty="0"/>
              <a:t> </a:t>
            </a:r>
          </a:p>
          <a:p>
            <a:r>
              <a:rPr kumimoji="1" lang="en-US" altLang="zh-CN" sz="2000" dirty="0" err="1"/>
              <a:t>Xue</a:t>
            </a:r>
            <a:r>
              <a:rPr kumimoji="1" lang="zh-CN" altLang="en-US" sz="2000" dirty="0"/>
              <a:t> </a:t>
            </a:r>
            <a:r>
              <a:rPr kumimoji="1" lang="en-US" altLang="zh-CN" sz="2000" dirty="0"/>
              <a:t>Liu (</a:t>
            </a:r>
            <a:r>
              <a:rPr kumimoji="1" lang="en-US" altLang="zh-CN" sz="2000" i="1" dirty="0"/>
              <a:t>Northeastern University, China</a:t>
            </a:r>
            <a:r>
              <a:rPr kumimoji="1" lang="en-US" altLang="zh-CN" sz="2000" dirty="0"/>
              <a:t>),</a:t>
            </a:r>
          </a:p>
          <a:p>
            <a:r>
              <a:rPr lang="en" altLang="zh-CN" sz="2000" dirty="0"/>
              <a:t>Juan Gómez-Luna</a:t>
            </a:r>
            <a:r>
              <a:rPr lang="zh-CN" altLang="en-US" sz="2000" dirty="0"/>
              <a:t> </a:t>
            </a:r>
            <a:r>
              <a:rPr lang="en-US" altLang="zh-CN" sz="2000" dirty="0"/>
              <a:t>(</a:t>
            </a:r>
            <a:r>
              <a:rPr lang="en-US" altLang="zh-CN" sz="2000" i="1" dirty="0"/>
              <a:t>ETH</a:t>
            </a:r>
            <a:r>
              <a:rPr lang="zh-CN" altLang="en-US" sz="2000" i="1" dirty="0"/>
              <a:t> </a:t>
            </a:r>
            <a:r>
              <a:rPr lang="en" altLang="zh-CN" sz="2000" i="1" dirty="0"/>
              <a:t>Zürich, Switzerland</a:t>
            </a:r>
            <a:r>
              <a:rPr lang="en-US" altLang="zh-CN" sz="2000" dirty="0"/>
              <a:t>),</a:t>
            </a:r>
          </a:p>
          <a:p>
            <a:r>
              <a:rPr kumimoji="1" lang="en-US" altLang="zh-CN" sz="2000" dirty="0"/>
              <a:t>Nan</a:t>
            </a:r>
            <a:r>
              <a:rPr kumimoji="1" lang="zh-CN" altLang="en-US" sz="2000" dirty="0"/>
              <a:t> </a:t>
            </a:r>
            <a:r>
              <a:rPr kumimoji="1" lang="en-US" altLang="zh-CN" sz="2000" dirty="0"/>
              <a:t>Guan</a:t>
            </a:r>
            <a:r>
              <a:rPr kumimoji="1" lang="zh-CN" altLang="en-US" sz="2000" dirty="0"/>
              <a:t> </a:t>
            </a:r>
            <a:r>
              <a:rPr kumimoji="1" lang="en-US" altLang="zh-CN" sz="2000" dirty="0"/>
              <a:t>(</a:t>
            </a:r>
            <a:r>
              <a:rPr lang="en-US" sz="2000" i="1" dirty="0"/>
              <a:t>Hong Kong Polytechnic University</a:t>
            </a:r>
            <a:r>
              <a:rPr kumimoji="1" lang="en-US" altLang="zh-CN" sz="2000" dirty="0"/>
              <a:t>),</a:t>
            </a:r>
            <a:r>
              <a:rPr kumimoji="1" lang="zh-CN" altLang="en-US" sz="2000" dirty="0"/>
              <a:t> </a:t>
            </a:r>
            <a:endParaRPr kumimoji="1" lang="en-US" altLang="zh-CN" sz="2000" dirty="0"/>
          </a:p>
          <a:p>
            <a:r>
              <a:rPr kumimoji="1" lang="en-US" altLang="zh-CN" sz="2000" dirty="0" err="1"/>
              <a:t>Qingxu</a:t>
            </a:r>
            <a:r>
              <a:rPr kumimoji="1" lang="zh-CN" altLang="en-US" sz="2000" dirty="0"/>
              <a:t> </a:t>
            </a:r>
            <a:r>
              <a:rPr kumimoji="1" lang="en-US" altLang="zh-CN" sz="2000" dirty="0"/>
              <a:t>Deng</a:t>
            </a:r>
            <a:r>
              <a:rPr kumimoji="1" lang="zh-CN" altLang="en-US" sz="2000" dirty="0"/>
              <a:t> </a:t>
            </a:r>
            <a:r>
              <a:rPr kumimoji="1" lang="en-US" altLang="zh-CN" sz="2000" dirty="0"/>
              <a:t>(</a:t>
            </a:r>
            <a:r>
              <a:rPr kumimoji="1" lang="en-US" altLang="zh-CN" sz="2000" i="1" dirty="0"/>
              <a:t>Northeastern University, China</a:t>
            </a:r>
            <a:r>
              <a:rPr kumimoji="1" lang="en-US" altLang="zh-CN" sz="2000" dirty="0"/>
              <a:t>),</a:t>
            </a:r>
          </a:p>
          <a:p>
            <a:r>
              <a:rPr kumimoji="1" lang="en-US" altLang="zh-CN" sz="2000" dirty="0"/>
              <a:t>Wei</a:t>
            </a:r>
            <a:r>
              <a:rPr kumimoji="1" lang="zh-CN" altLang="en-US" sz="2000" dirty="0"/>
              <a:t> </a:t>
            </a:r>
            <a:r>
              <a:rPr kumimoji="1" lang="en-US" altLang="zh-CN" sz="2000" dirty="0"/>
              <a:t>Zhang</a:t>
            </a:r>
            <a:r>
              <a:rPr kumimoji="1" lang="zh-CN" altLang="en-US" sz="2000" dirty="0"/>
              <a:t> </a:t>
            </a:r>
            <a:r>
              <a:rPr kumimoji="1" lang="en-US" altLang="zh-CN" sz="2000" dirty="0"/>
              <a:t>(Hong Kong University of Science and Technology),</a:t>
            </a:r>
            <a:r>
              <a:rPr kumimoji="1" lang="zh-CN" altLang="en-US" sz="2000" dirty="0"/>
              <a:t> </a:t>
            </a:r>
            <a:endParaRPr kumimoji="1" lang="en-US" altLang="zh-CN" sz="2000" dirty="0"/>
          </a:p>
          <a:p>
            <a:r>
              <a:rPr kumimoji="1" lang="en-US" altLang="zh-CN" sz="2000" dirty="0" err="1"/>
              <a:t>Onur</a:t>
            </a:r>
            <a:r>
              <a:rPr kumimoji="1" lang="zh-CN" altLang="en-US" sz="2000" dirty="0"/>
              <a:t> </a:t>
            </a:r>
            <a:r>
              <a:rPr kumimoji="1" lang="en-US" altLang="zh-CN" sz="2000" dirty="0" err="1"/>
              <a:t>Mutlu</a:t>
            </a:r>
            <a:r>
              <a:rPr kumimoji="1" lang="zh-CN" altLang="en-US" sz="2000" dirty="0"/>
              <a:t> </a:t>
            </a:r>
            <a:r>
              <a:rPr kumimoji="1" lang="en-US" altLang="zh-CN" sz="2000" dirty="0"/>
              <a:t>(ETH</a:t>
            </a:r>
            <a:r>
              <a:rPr kumimoji="1" lang="zh-CN" altLang="en-US" sz="2000" dirty="0"/>
              <a:t> </a:t>
            </a:r>
            <a:r>
              <a:rPr lang="en" altLang="zh-CN" sz="2000" dirty="0"/>
              <a:t>Zürich</a:t>
            </a:r>
            <a:r>
              <a:rPr lang="en" altLang="zh-CN" sz="2000" i="1" dirty="0"/>
              <a:t> , Switzerland</a:t>
            </a:r>
            <a:r>
              <a:rPr kumimoji="1" lang="en-US" altLang="zh-CN" sz="2000" dirty="0"/>
              <a:t>)</a:t>
            </a:r>
            <a:endParaRPr kumimoji="1" lang="zh-CN" altLang="en-US" sz="2000" dirty="0"/>
          </a:p>
        </p:txBody>
      </p:sp>
    </p:spTree>
    <p:extLst>
      <p:ext uri="{BB962C8B-B14F-4D97-AF65-F5344CB8AC3E}">
        <p14:creationId xmlns:p14="http://schemas.microsoft.com/office/powerpoint/2010/main" val="280002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DA15D91-1EC6-5247-9481-08C56D93A9FE}"/>
              </a:ext>
            </a:extLst>
          </p:cNvPr>
          <p:cNvSpPr>
            <a:spLocks noGrp="1"/>
          </p:cNvSpPr>
          <p:nvPr>
            <p:ph idx="1"/>
          </p:nvPr>
        </p:nvSpPr>
        <p:spPr/>
        <p:txBody>
          <a:bodyPr/>
          <a:lstStyle/>
          <a:p>
            <a:r>
              <a:rPr kumimoji="1" lang="en-US" altLang="zh-CN" dirty="0"/>
              <a:t>An</a:t>
            </a:r>
            <a:r>
              <a:rPr kumimoji="1" lang="zh-CN" altLang="en-US" dirty="0"/>
              <a:t> </a:t>
            </a:r>
            <a:r>
              <a:rPr kumimoji="1" lang="en-US" altLang="zh-CN" dirty="0"/>
              <a:t>LLVM-based</a:t>
            </a:r>
            <a:r>
              <a:rPr kumimoji="1" lang="zh-CN" altLang="en-US" dirty="0"/>
              <a:t> </a:t>
            </a:r>
            <a:r>
              <a:rPr kumimoji="1" lang="en-US" altLang="zh-CN" dirty="0"/>
              <a:t>OpenCL</a:t>
            </a:r>
            <a:r>
              <a:rPr kumimoji="1" lang="zh-CN" altLang="en-US" dirty="0"/>
              <a:t> </a:t>
            </a:r>
            <a:r>
              <a:rPr kumimoji="1" lang="en-US" altLang="zh-CN" dirty="0"/>
              <a:t>pattern</a:t>
            </a:r>
            <a:r>
              <a:rPr kumimoji="1" lang="zh-CN" altLang="en-US" dirty="0"/>
              <a:t> </a:t>
            </a:r>
            <a:r>
              <a:rPr kumimoji="1" lang="en-US" altLang="zh-CN" dirty="0"/>
              <a:t>recognition</a:t>
            </a:r>
            <a:r>
              <a:rPr kumimoji="1" lang="zh-CN" altLang="en-US" dirty="0"/>
              <a:t> </a:t>
            </a:r>
            <a:r>
              <a:rPr kumimoji="1" lang="en-US" altLang="zh-CN" dirty="0"/>
              <a:t>mechanism</a:t>
            </a:r>
          </a:p>
          <a:p>
            <a:pPr lvl="1"/>
            <a:r>
              <a:rPr kumimoji="1" lang="en-US" altLang="zh-CN" sz="2800" dirty="0"/>
              <a:t>AO</a:t>
            </a:r>
            <a:r>
              <a:rPr kumimoji="1" lang="zh-CN" altLang="en-US" sz="2800" dirty="0"/>
              <a:t> </a:t>
            </a:r>
            <a:r>
              <a:rPr kumimoji="1" lang="en-US" altLang="zh-CN" sz="2800" dirty="0"/>
              <a:t>recognition</a:t>
            </a:r>
          </a:p>
          <a:p>
            <a:pPr lvl="1"/>
            <a:endParaRPr kumimoji="1" lang="en-US" altLang="zh-CN" sz="2800" dirty="0"/>
          </a:p>
          <a:p>
            <a:pPr lvl="1"/>
            <a:endParaRPr kumimoji="1" lang="en-US" altLang="zh-CN" sz="2800" dirty="0"/>
          </a:p>
          <a:p>
            <a:pPr lvl="1"/>
            <a:endParaRPr kumimoji="1" lang="en-US" altLang="zh-CN" sz="2800" dirty="0"/>
          </a:p>
          <a:p>
            <a:pPr lvl="1"/>
            <a:endParaRPr kumimoji="1" lang="en-US" altLang="zh-CN" sz="2800" dirty="0"/>
          </a:p>
          <a:p>
            <a:pPr lvl="1"/>
            <a:r>
              <a:rPr kumimoji="1" lang="en-US" altLang="zh-CN" sz="2800" dirty="0"/>
              <a:t>KKC</a:t>
            </a:r>
            <a:r>
              <a:rPr kumimoji="1" lang="zh-CN" altLang="en-US" sz="2800" dirty="0"/>
              <a:t> </a:t>
            </a:r>
            <a:r>
              <a:rPr kumimoji="1" lang="en-US" altLang="zh-CN" sz="2800" dirty="0"/>
              <a:t>recognition</a:t>
            </a:r>
          </a:p>
          <a:p>
            <a:pPr lvl="1"/>
            <a:r>
              <a:rPr kumimoji="1" lang="en-US" altLang="zh-CN" sz="2800" dirty="0"/>
              <a:t>MPS</a:t>
            </a:r>
            <a:r>
              <a:rPr kumimoji="1" lang="zh-CN" altLang="en-US" sz="2800" dirty="0"/>
              <a:t> </a:t>
            </a:r>
            <a:r>
              <a:rPr kumimoji="1" lang="en-US" altLang="zh-CN" sz="2800" dirty="0"/>
              <a:t>recognition</a:t>
            </a:r>
          </a:p>
          <a:p>
            <a:endParaRPr kumimoji="1" lang="zh-CN" altLang="en-US" dirty="0"/>
          </a:p>
        </p:txBody>
      </p:sp>
      <p:sp>
        <p:nvSpPr>
          <p:cNvPr id="3" name="标题 2">
            <a:extLst>
              <a:ext uri="{FF2B5EF4-FFF2-40B4-BE49-F238E27FC236}">
                <a16:creationId xmlns:a16="http://schemas.microsoft.com/office/drawing/2014/main" id="{5D008923-CE1A-7646-82A3-90F86DD387B4}"/>
              </a:ext>
            </a:extLst>
          </p:cNvPr>
          <p:cNvSpPr>
            <a:spLocks noGrp="1"/>
          </p:cNvSpPr>
          <p:nvPr>
            <p:ph type="title"/>
          </p:nvPr>
        </p:nvSpPr>
        <p:spPr/>
        <p:txBody>
          <a:bodyPr/>
          <a:lstStyle/>
          <a:p>
            <a:r>
              <a:rPr kumimoji="1" lang="en-US" altLang="zh-CN" dirty="0"/>
              <a:t>OpenCL</a:t>
            </a:r>
            <a:r>
              <a:rPr kumimoji="1" lang="zh-CN" altLang="en-US" dirty="0"/>
              <a:t> </a:t>
            </a:r>
            <a:r>
              <a:rPr kumimoji="1" lang="en-US" altLang="zh-CN" dirty="0"/>
              <a:t>Pattern</a:t>
            </a:r>
            <a:r>
              <a:rPr kumimoji="1" lang="zh-CN" altLang="en-US" dirty="0"/>
              <a:t> </a:t>
            </a:r>
            <a:r>
              <a:rPr kumimoji="1" lang="en-US" altLang="zh-CN" dirty="0"/>
              <a:t>Recognition</a:t>
            </a:r>
            <a:endParaRPr kumimoji="1" lang="zh-CN" altLang="en-US" dirty="0"/>
          </a:p>
        </p:txBody>
      </p:sp>
      <p:grpSp>
        <p:nvGrpSpPr>
          <p:cNvPr id="12" name="组合 11">
            <a:extLst>
              <a:ext uri="{FF2B5EF4-FFF2-40B4-BE49-F238E27FC236}">
                <a16:creationId xmlns:a16="http://schemas.microsoft.com/office/drawing/2014/main" id="{D3876F9A-ACFD-3D41-88A5-4D5220881097}"/>
              </a:ext>
            </a:extLst>
          </p:cNvPr>
          <p:cNvGrpSpPr/>
          <p:nvPr/>
        </p:nvGrpSpPr>
        <p:grpSpPr>
          <a:xfrm>
            <a:off x="1186776" y="3390090"/>
            <a:ext cx="1692613" cy="1518835"/>
            <a:chOff x="1186776" y="3390090"/>
            <a:chExt cx="1692613" cy="1518835"/>
          </a:xfrm>
        </p:grpSpPr>
        <p:sp>
          <p:nvSpPr>
            <p:cNvPr id="5" name="矩形 4">
              <a:extLst>
                <a:ext uri="{FF2B5EF4-FFF2-40B4-BE49-F238E27FC236}">
                  <a16:creationId xmlns:a16="http://schemas.microsoft.com/office/drawing/2014/main" id="{A98BD959-74FE-E94C-A959-B60A5DD7AA1C}"/>
                </a:ext>
              </a:extLst>
            </p:cNvPr>
            <p:cNvSpPr/>
            <p:nvPr/>
          </p:nvSpPr>
          <p:spPr>
            <a:xfrm>
              <a:off x="1186776" y="3390090"/>
              <a:ext cx="1692613" cy="59825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dirty="0" err="1"/>
                <a:t>HasAO</a:t>
              </a:r>
              <a:endParaRPr kumimoji="1" lang="zh-CN" altLang="en-US" sz="2800" dirty="0"/>
            </a:p>
          </p:txBody>
        </p:sp>
        <p:cxnSp>
          <p:nvCxnSpPr>
            <p:cNvPr id="7" name="直线箭头连接符 6">
              <a:extLst>
                <a:ext uri="{FF2B5EF4-FFF2-40B4-BE49-F238E27FC236}">
                  <a16:creationId xmlns:a16="http://schemas.microsoft.com/office/drawing/2014/main" id="{27B91175-C893-A945-87C3-0A529537A8C2}"/>
                </a:ext>
              </a:extLst>
            </p:cNvPr>
            <p:cNvCxnSpPr>
              <a:cxnSpLocks/>
              <a:stCxn id="5" idx="2"/>
              <a:endCxn id="10" idx="0"/>
            </p:cNvCxnSpPr>
            <p:nvPr/>
          </p:nvCxnSpPr>
          <p:spPr>
            <a:xfrm>
              <a:off x="2033083" y="3988341"/>
              <a:ext cx="0" cy="458919"/>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E6A577CF-5828-024B-927E-F42B95B581F2}"/>
                </a:ext>
              </a:extLst>
            </p:cNvPr>
            <p:cNvSpPr txBox="1"/>
            <p:nvPr/>
          </p:nvSpPr>
          <p:spPr>
            <a:xfrm>
              <a:off x="1186776" y="4447260"/>
              <a:ext cx="1692613" cy="461665"/>
            </a:xfrm>
            <a:prstGeom prst="rect">
              <a:avLst/>
            </a:prstGeom>
            <a:noFill/>
          </p:spPr>
          <p:txBody>
            <a:bodyPr wrap="square" rtlCol="0">
              <a:spAutoFit/>
            </a:bodyPr>
            <a:lstStyle/>
            <a:p>
              <a:pPr algn="ctr"/>
              <a:r>
                <a:rPr kumimoji="1" lang="en-US" altLang="zh-CN" sz="2400" b="1" i="1" dirty="0"/>
                <a:t>#</a:t>
              </a:r>
              <a:r>
                <a:rPr kumimoji="1" lang="en-US" altLang="zh-CN" sz="2400" b="1" i="1" dirty="0" err="1"/>
                <a:t>AOTrue</a:t>
              </a:r>
              <a:endParaRPr kumimoji="1" lang="zh-CN" altLang="en-US" sz="2400" b="1" i="1" dirty="0"/>
            </a:p>
          </p:txBody>
        </p:sp>
      </p:grpSp>
    </p:spTree>
    <p:extLst>
      <p:ext uri="{BB962C8B-B14F-4D97-AF65-F5344CB8AC3E}">
        <p14:creationId xmlns:p14="http://schemas.microsoft.com/office/powerpoint/2010/main" val="417469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F2FF8427-C760-0B4B-A246-E60E463CB8E8}"/>
              </a:ext>
            </a:extLst>
          </p:cNvPr>
          <p:cNvSpPr>
            <a:spLocks noGrp="1"/>
          </p:cNvSpPr>
          <p:nvPr>
            <p:ph idx="1"/>
          </p:nvPr>
        </p:nvSpPr>
        <p:spPr>
          <a:xfrm>
            <a:off x="239048" y="1847851"/>
            <a:ext cx="4653975" cy="4351338"/>
          </a:xfrm>
        </p:spPr>
        <p:txBody>
          <a:bodyPr>
            <a:normAutofit/>
          </a:bodyPr>
          <a:lstStyle/>
          <a:p>
            <a:r>
              <a:rPr kumimoji="1" lang="en-US" altLang="zh-CN" sz="2600" b="1" dirty="0"/>
              <a:t>R1</a:t>
            </a:r>
            <a:r>
              <a:rPr kumimoji="1" lang="en-US" altLang="zh-CN" sz="2600" dirty="0"/>
              <a:t>:</a:t>
            </a:r>
            <a:r>
              <a:rPr kumimoji="1" lang="zh-CN" altLang="en-US" sz="2600" dirty="0"/>
              <a:t> </a:t>
            </a:r>
            <a:r>
              <a:rPr kumimoji="1" lang="en-US" altLang="zh-CN" sz="2600" dirty="0"/>
              <a:t>the</a:t>
            </a:r>
            <a:r>
              <a:rPr kumimoji="1" lang="zh-CN" altLang="en-US" sz="2600" dirty="0"/>
              <a:t> </a:t>
            </a:r>
            <a:r>
              <a:rPr kumimoji="1" lang="en-US" altLang="zh-CN" sz="2600" dirty="0"/>
              <a:t>OpenCL</a:t>
            </a:r>
            <a:r>
              <a:rPr kumimoji="1" lang="zh-CN" altLang="en-US" sz="2600" dirty="0"/>
              <a:t> </a:t>
            </a:r>
            <a:r>
              <a:rPr kumimoji="1" lang="en-US" altLang="zh-CN" sz="2600" dirty="0"/>
              <a:t>application</a:t>
            </a:r>
            <a:r>
              <a:rPr kumimoji="1" lang="zh-CN" altLang="en-US" sz="2600" dirty="0"/>
              <a:t> </a:t>
            </a:r>
            <a:r>
              <a:rPr kumimoji="1" lang="en-US" altLang="zh-CN" sz="2600" dirty="0"/>
              <a:t>has</a:t>
            </a:r>
            <a:r>
              <a:rPr kumimoji="1" lang="zh-CN" altLang="en-US" sz="2600" dirty="0"/>
              <a:t> </a:t>
            </a:r>
            <a:r>
              <a:rPr kumimoji="1" lang="en-US" altLang="zh-CN" sz="2600" dirty="0"/>
              <a:t>two</a:t>
            </a:r>
            <a:r>
              <a:rPr kumimoji="1" lang="zh-CN" altLang="en-US" sz="2600" dirty="0"/>
              <a:t> </a:t>
            </a:r>
            <a:r>
              <a:rPr kumimoji="1" lang="en-US" altLang="zh-CN" sz="2600" dirty="0"/>
              <a:t>or</a:t>
            </a:r>
            <a:r>
              <a:rPr kumimoji="1" lang="zh-CN" altLang="en-US" sz="2600" dirty="0"/>
              <a:t> </a:t>
            </a:r>
            <a:r>
              <a:rPr kumimoji="1" lang="en-US" altLang="zh-CN" sz="2600" dirty="0"/>
              <a:t>more</a:t>
            </a:r>
            <a:r>
              <a:rPr kumimoji="1" lang="zh-CN" altLang="en-US" sz="2600" dirty="0"/>
              <a:t> </a:t>
            </a:r>
            <a:r>
              <a:rPr kumimoji="1" lang="en-US" altLang="zh-CN" sz="2600" dirty="0"/>
              <a:t>OpenCL</a:t>
            </a:r>
            <a:r>
              <a:rPr kumimoji="1" lang="zh-CN" altLang="en-US" sz="2600" dirty="0"/>
              <a:t> </a:t>
            </a:r>
            <a:r>
              <a:rPr kumimoji="1" lang="en-US" altLang="zh-CN" sz="2600" dirty="0"/>
              <a:t>kernels.</a:t>
            </a:r>
          </a:p>
          <a:p>
            <a:r>
              <a:rPr kumimoji="1" lang="en-US" altLang="zh-CN" sz="2600" b="1" dirty="0"/>
              <a:t>R2</a:t>
            </a:r>
            <a:r>
              <a:rPr kumimoji="1" lang="en-US" altLang="zh-CN" sz="2600" dirty="0"/>
              <a:t>:</a:t>
            </a:r>
            <a:r>
              <a:rPr kumimoji="1" lang="zh-CN" altLang="en-US" sz="2600" dirty="0"/>
              <a:t> </a:t>
            </a:r>
            <a:r>
              <a:rPr kumimoji="1" lang="en-US" altLang="zh-CN" sz="2600" dirty="0"/>
              <a:t>the</a:t>
            </a:r>
            <a:r>
              <a:rPr kumimoji="1" lang="zh-CN" altLang="en-US" sz="2600" dirty="0"/>
              <a:t> </a:t>
            </a:r>
            <a:r>
              <a:rPr kumimoji="1" lang="en-US" altLang="zh-CN" sz="2600" dirty="0"/>
              <a:t>consumer</a:t>
            </a:r>
            <a:r>
              <a:rPr kumimoji="1" lang="zh-CN" altLang="en-US" sz="2600" dirty="0"/>
              <a:t> </a:t>
            </a:r>
            <a:r>
              <a:rPr kumimoji="1" lang="en-US" altLang="zh-CN" sz="2600" dirty="0"/>
              <a:t>kernel</a:t>
            </a:r>
            <a:r>
              <a:rPr kumimoji="1" lang="zh-CN" altLang="en-US" sz="2600" dirty="0"/>
              <a:t> </a:t>
            </a:r>
            <a:r>
              <a:rPr kumimoji="1" lang="en-US" altLang="zh-CN" sz="2600" dirty="0"/>
              <a:t>reads</a:t>
            </a:r>
            <a:r>
              <a:rPr kumimoji="1" lang="zh-CN" altLang="en-US" sz="2600" dirty="0"/>
              <a:t> </a:t>
            </a:r>
            <a:r>
              <a:rPr kumimoji="1" lang="en-US" altLang="zh-CN" sz="2600" dirty="0"/>
              <a:t>from</a:t>
            </a:r>
            <a:r>
              <a:rPr kumimoji="1" lang="zh-CN" altLang="en-US" sz="2600" dirty="0"/>
              <a:t> </a:t>
            </a:r>
            <a:r>
              <a:rPr kumimoji="1" lang="en-US" altLang="zh-CN" sz="2600" dirty="0"/>
              <a:t>the</a:t>
            </a:r>
            <a:r>
              <a:rPr kumimoji="1" lang="zh-CN" altLang="en-US" sz="2600" dirty="0"/>
              <a:t> </a:t>
            </a:r>
            <a:r>
              <a:rPr kumimoji="1" lang="en-US" altLang="zh-CN" sz="2600" dirty="0"/>
              <a:t>same</a:t>
            </a:r>
            <a:r>
              <a:rPr kumimoji="1" lang="zh-CN" altLang="en-US" sz="2600" dirty="0"/>
              <a:t> </a:t>
            </a:r>
            <a:r>
              <a:rPr kumimoji="1" lang="en-US" altLang="zh-CN" sz="2600" dirty="0"/>
              <a:t>buffer</a:t>
            </a:r>
            <a:r>
              <a:rPr kumimoji="1" lang="zh-CN" altLang="en-US" sz="2600" dirty="0"/>
              <a:t> </a:t>
            </a:r>
            <a:r>
              <a:rPr kumimoji="1" lang="en-US" altLang="zh-CN" sz="2600" dirty="0"/>
              <a:t>object</a:t>
            </a:r>
            <a:r>
              <a:rPr kumimoji="1" lang="zh-CN" altLang="en-US" sz="2600" dirty="0"/>
              <a:t>  </a:t>
            </a:r>
            <a:r>
              <a:rPr kumimoji="1" lang="en-US" altLang="zh-CN" sz="2600" dirty="0"/>
              <a:t>(in</a:t>
            </a:r>
            <a:r>
              <a:rPr kumimoji="1" lang="zh-CN" altLang="en-US" sz="2600" dirty="0"/>
              <a:t> </a:t>
            </a:r>
            <a:r>
              <a:rPr kumimoji="1" lang="en-US" altLang="zh-CN" sz="2600" dirty="0"/>
              <a:t>global</a:t>
            </a:r>
            <a:r>
              <a:rPr kumimoji="1" lang="zh-CN" altLang="en-US" sz="2600" dirty="0"/>
              <a:t> </a:t>
            </a:r>
            <a:r>
              <a:rPr kumimoji="1" lang="en-US" altLang="zh-CN" sz="2600" dirty="0"/>
              <a:t>memory)</a:t>
            </a:r>
            <a:r>
              <a:rPr kumimoji="1" lang="zh-CN" altLang="en-US" sz="2600" dirty="0"/>
              <a:t> </a:t>
            </a:r>
            <a:r>
              <a:rPr kumimoji="1" lang="en-US" altLang="zh-CN" sz="2600" dirty="0"/>
              <a:t>as</a:t>
            </a:r>
            <a:r>
              <a:rPr kumimoji="1" lang="zh-CN" altLang="en-US" sz="2600" dirty="0"/>
              <a:t> </a:t>
            </a:r>
            <a:r>
              <a:rPr kumimoji="1" lang="en-US" altLang="zh-CN" sz="2600" dirty="0"/>
              <a:t>a</a:t>
            </a:r>
            <a:r>
              <a:rPr kumimoji="1" lang="zh-CN" altLang="en-US" sz="2600" dirty="0"/>
              <a:t> </a:t>
            </a:r>
            <a:r>
              <a:rPr kumimoji="1" lang="en-US" altLang="zh-CN" sz="2600" dirty="0"/>
              <a:t>producer</a:t>
            </a:r>
            <a:r>
              <a:rPr kumimoji="1" lang="zh-CN" altLang="en-US" sz="2600" dirty="0"/>
              <a:t> </a:t>
            </a:r>
            <a:r>
              <a:rPr kumimoji="1" lang="en-US" altLang="zh-CN" sz="2600" dirty="0"/>
              <a:t>kernel</a:t>
            </a:r>
            <a:r>
              <a:rPr kumimoji="1" lang="zh-CN" altLang="en-US" sz="2600" dirty="0"/>
              <a:t> </a:t>
            </a:r>
            <a:r>
              <a:rPr kumimoji="1" lang="en-US" altLang="zh-CN" sz="2600" dirty="0"/>
              <a:t>writes</a:t>
            </a:r>
            <a:r>
              <a:rPr kumimoji="1" lang="zh-CN" altLang="en-US" sz="2600" dirty="0"/>
              <a:t> </a:t>
            </a:r>
            <a:r>
              <a:rPr kumimoji="1" lang="en-US" altLang="zh-CN" sz="2600" dirty="0"/>
              <a:t>to.</a:t>
            </a:r>
          </a:p>
          <a:p>
            <a:r>
              <a:rPr kumimoji="1" lang="en-US" altLang="zh-CN" sz="2600" b="1" dirty="0"/>
              <a:t>R3</a:t>
            </a:r>
            <a:r>
              <a:rPr kumimoji="1" lang="en-US" altLang="zh-CN" sz="2600" dirty="0"/>
              <a:t>:</a:t>
            </a:r>
            <a:r>
              <a:rPr kumimoji="1" lang="zh-CN" altLang="en-US" sz="2600" dirty="0"/>
              <a:t> </a:t>
            </a:r>
            <a:r>
              <a:rPr kumimoji="1" lang="en-US" altLang="zh-CN" sz="2600" dirty="0"/>
              <a:t>the</a:t>
            </a:r>
            <a:r>
              <a:rPr kumimoji="1" lang="zh-CN" altLang="en-US" sz="2600" dirty="0"/>
              <a:t> </a:t>
            </a:r>
            <a:r>
              <a:rPr kumimoji="1" lang="en-US" altLang="zh-CN" sz="2600" dirty="0"/>
              <a:t>producer</a:t>
            </a:r>
            <a:r>
              <a:rPr kumimoji="1" lang="zh-CN" altLang="en-US" sz="2600" dirty="0"/>
              <a:t> </a:t>
            </a:r>
            <a:r>
              <a:rPr kumimoji="1" lang="en-US" altLang="zh-CN" sz="2600" dirty="0"/>
              <a:t>and</a:t>
            </a:r>
            <a:r>
              <a:rPr kumimoji="1" lang="zh-CN" altLang="en-US" sz="2600" dirty="0"/>
              <a:t> </a:t>
            </a:r>
            <a:r>
              <a:rPr kumimoji="1" lang="en-US" altLang="zh-CN" sz="2600" dirty="0"/>
              <a:t>the</a:t>
            </a:r>
            <a:r>
              <a:rPr kumimoji="1" lang="zh-CN" altLang="en-US" sz="2600" dirty="0"/>
              <a:t> </a:t>
            </a:r>
            <a:r>
              <a:rPr kumimoji="1" lang="en-US" altLang="zh-CN" sz="2600" dirty="0"/>
              <a:t>consumer</a:t>
            </a:r>
            <a:r>
              <a:rPr kumimoji="1" lang="zh-CN" altLang="en-US" sz="2600" dirty="0"/>
              <a:t> </a:t>
            </a:r>
            <a:r>
              <a:rPr kumimoji="1" lang="en-US" altLang="zh-CN" sz="2600" dirty="0"/>
              <a:t>kernels</a:t>
            </a:r>
            <a:r>
              <a:rPr kumimoji="1" lang="zh-CN" altLang="en-US" sz="2600" dirty="0"/>
              <a:t> </a:t>
            </a:r>
            <a:r>
              <a:rPr kumimoji="1" lang="en-US" altLang="zh-CN" sz="2600" dirty="0"/>
              <a:t>access</a:t>
            </a:r>
            <a:r>
              <a:rPr kumimoji="1" lang="zh-CN" altLang="en-US" sz="2600" dirty="0"/>
              <a:t> </a:t>
            </a:r>
            <a:r>
              <a:rPr kumimoji="1" lang="en-US" altLang="zh-CN" sz="2600" dirty="0"/>
              <a:t>the</a:t>
            </a:r>
            <a:r>
              <a:rPr kumimoji="1" lang="zh-CN" altLang="en-US" sz="2600" dirty="0"/>
              <a:t> </a:t>
            </a:r>
            <a:r>
              <a:rPr kumimoji="1" lang="en-US" altLang="zh-CN" sz="2600" dirty="0"/>
              <a:t>buffer</a:t>
            </a:r>
            <a:r>
              <a:rPr kumimoji="1" lang="zh-CN" altLang="en-US" sz="2600" dirty="0"/>
              <a:t> </a:t>
            </a:r>
            <a:r>
              <a:rPr kumimoji="1" lang="en-US" altLang="zh-CN" sz="2600" dirty="0"/>
              <a:t>object</a:t>
            </a:r>
            <a:r>
              <a:rPr kumimoji="1" lang="zh-CN" altLang="en-US" sz="2600" dirty="0"/>
              <a:t> </a:t>
            </a:r>
            <a:r>
              <a:rPr kumimoji="1" lang="en-US" altLang="zh-CN" sz="2600" dirty="0"/>
              <a:t>with</a:t>
            </a:r>
            <a:r>
              <a:rPr kumimoji="1" lang="zh-CN" altLang="en-US" sz="2600" dirty="0"/>
              <a:t> </a:t>
            </a:r>
            <a:r>
              <a:rPr kumimoji="1" lang="en-US" altLang="zh-CN" sz="2600" dirty="0"/>
              <a:t>the</a:t>
            </a:r>
            <a:r>
              <a:rPr kumimoji="1" lang="zh-CN" altLang="en-US" sz="2600" dirty="0"/>
              <a:t> </a:t>
            </a:r>
            <a:r>
              <a:rPr kumimoji="1" lang="en-US" altLang="zh-CN" sz="2600" dirty="0"/>
              <a:t>same</a:t>
            </a:r>
            <a:r>
              <a:rPr kumimoji="1" lang="zh-CN" altLang="en-US" sz="2600" dirty="0"/>
              <a:t> </a:t>
            </a:r>
            <a:r>
              <a:rPr kumimoji="1" lang="en-US" altLang="zh-CN" sz="2600" dirty="0"/>
              <a:t>memory</a:t>
            </a:r>
            <a:r>
              <a:rPr kumimoji="1" lang="zh-CN" altLang="en-US" sz="2600" dirty="0"/>
              <a:t> </a:t>
            </a:r>
            <a:r>
              <a:rPr kumimoji="1" lang="en-US" altLang="zh-CN" sz="2600" dirty="0"/>
              <a:t>access</a:t>
            </a:r>
            <a:r>
              <a:rPr kumimoji="1" lang="zh-CN" altLang="en-US" sz="2600" dirty="0"/>
              <a:t> </a:t>
            </a:r>
            <a:r>
              <a:rPr kumimoji="1" lang="en-US" altLang="zh-CN" sz="2600" dirty="0"/>
              <a:t>pattern</a:t>
            </a:r>
            <a:r>
              <a:rPr kumimoji="1" lang="zh-CN" altLang="en-US" sz="2600" dirty="0"/>
              <a:t> </a:t>
            </a:r>
            <a:r>
              <a:rPr kumimoji="1" lang="en-US" altLang="zh-CN" sz="2600" dirty="0"/>
              <a:t>(MAP).</a:t>
            </a:r>
            <a:endParaRPr kumimoji="1" lang="zh-CN" altLang="en-US" sz="2600" dirty="0"/>
          </a:p>
        </p:txBody>
      </p:sp>
      <p:sp>
        <p:nvSpPr>
          <p:cNvPr id="3" name="标题 2">
            <a:extLst>
              <a:ext uri="{FF2B5EF4-FFF2-40B4-BE49-F238E27FC236}">
                <a16:creationId xmlns:a16="http://schemas.microsoft.com/office/drawing/2014/main" id="{0608E065-14CF-C24F-A8D5-99D5B2D4A6B4}"/>
              </a:ext>
            </a:extLst>
          </p:cNvPr>
          <p:cNvSpPr>
            <a:spLocks noGrp="1"/>
          </p:cNvSpPr>
          <p:nvPr>
            <p:ph type="title"/>
          </p:nvPr>
        </p:nvSpPr>
        <p:spPr/>
        <p:txBody>
          <a:bodyPr/>
          <a:lstStyle/>
          <a:p>
            <a:pPr algn="l"/>
            <a:r>
              <a:rPr kumimoji="1" lang="en-US" altLang="zh-CN" dirty="0"/>
              <a:t>KKC</a:t>
            </a:r>
            <a:r>
              <a:rPr kumimoji="1" lang="zh-CN" altLang="en-US" dirty="0"/>
              <a:t> </a:t>
            </a:r>
            <a:r>
              <a:rPr kumimoji="1" lang="en-US" altLang="zh-CN" dirty="0"/>
              <a:t>Recognition</a:t>
            </a:r>
            <a:endParaRPr kumimoji="1" lang="zh-CN" altLang="en-US" dirty="0"/>
          </a:p>
        </p:txBody>
      </p:sp>
      <p:grpSp>
        <p:nvGrpSpPr>
          <p:cNvPr id="99" name="组合 98">
            <a:extLst>
              <a:ext uri="{FF2B5EF4-FFF2-40B4-BE49-F238E27FC236}">
                <a16:creationId xmlns:a16="http://schemas.microsoft.com/office/drawing/2014/main" id="{7059EEEC-B0AC-1441-9636-8B82B6DE2F07}"/>
              </a:ext>
            </a:extLst>
          </p:cNvPr>
          <p:cNvGrpSpPr/>
          <p:nvPr/>
        </p:nvGrpSpPr>
        <p:grpSpPr>
          <a:xfrm>
            <a:off x="4501588" y="702976"/>
            <a:ext cx="4764701" cy="5797461"/>
            <a:chOff x="4456581" y="488670"/>
            <a:chExt cx="4863465" cy="5797461"/>
          </a:xfrm>
        </p:grpSpPr>
        <p:sp>
          <p:nvSpPr>
            <p:cNvPr id="6" name="矩形 5">
              <a:extLst>
                <a:ext uri="{FF2B5EF4-FFF2-40B4-BE49-F238E27FC236}">
                  <a16:creationId xmlns:a16="http://schemas.microsoft.com/office/drawing/2014/main" id="{E244D944-8DB8-4B4D-96B7-DF6474F40FC1}"/>
                </a:ext>
              </a:extLst>
            </p:cNvPr>
            <p:cNvSpPr/>
            <p:nvPr/>
          </p:nvSpPr>
          <p:spPr>
            <a:xfrm>
              <a:off x="5378824" y="488670"/>
              <a:ext cx="2097743" cy="46166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t>R1:</a:t>
              </a:r>
              <a:r>
                <a:rPr kumimoji="1" lang="zh-CN" altLang="en-US" sz="2000" dirty="0"/>
                <a:t> </a:t>
              </a:r>
              <a:r>
                <a:rPr kumimoji="1" lang="en-US" altLang="zh-CN" sz="2000" dirty="0" err="1"/>
                <a:t>NumKernels</a:t>
              </a:r>
              <a:endParaRPr kumimoji="1" lang="zh-CN" altLang="en-US" sz="2000" dirty="0"/>
            </a:p>
          </p:txBody>
        </p:sp>
        <p:cxnSp>
          <p:nvCxnSpPr>
            <p:cNvPr id="7" name="直线箭头连接符 6">
              <a:extLst>
                <a:ext uri="{FF2B5EF4-FFF2-40B4-BE49-F238E27FC236}">
                  <a16:creationId xmlns:a16="http://schemas.microsoft.com/office/drawing/2014/main" id="{4C986E96-A206-B146-A854-736308E31F22}"/>
                </a:ext>
              </a:extLst>
            </p:cNvPr>
            <p:cNvCxnSpPr>
              <a:cxnSpLocks/>
              <a:stCxn id="6" idx="2"/>
              <a:endCxn id="16" idx="0"/>
            </p:cNvCxnSpPr>
            <p:nvPr/>
          </p:nvCxnSpPr>
          <p:spPr>
            <a:xfrm flipH="1">
              <a:off x="6427695" y="950335"/>
              <a:ext cx="1" cy="37563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6" name="决策 15">
              <a:extLst>
                <a:ext uri="{FF2B5EF4-FFF2-40B4-BE49-F238E27FC236}">
                  <a16:creationId xmlns:a16="http://schemas.microsoft.com/office/drawing/2014/main" id="{2CBA1CEC-C533-1244-B575-77EE7BDC90F6}"/>
                </a:ext>
              </a:extLst>
            </p:cNvPr>
            <p:cNvSpPr/>
            <p:nvPr/>
          </p:nvSpPr>
          <p:spPr>
            <a:xfrm>
              <a:off x="5197084" y="1325966"/>
              <a:ext cx="2461222" cy="692429"/>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600" i="1" dirty="0"/>
                <a:t>#Kernels</a:t>
              </a:r>
              <a:r>
                <a:rPr kumimoji="1" lang="en-US" altLang="zh-CN" sz="1600" dirty="0"/>
                <a:t>&gt;1?</a:t>
              </a:r>
              <a:endParaRPr kumimoji="1" lang="zh-CN" altLang="en-US" sz="1600" dirty="0"/>
            </a:p>
          </p:txBody>
        </p:sp>
        <p:sp>
          <p:nvSpPr>
            <p:cNvPr id="18" name="文本框 17">
              <a:extLst>
                <a:ext uri="{FF2B5EF4-FFF2-40B4-BE49-F238E27FC236}">
                  <a16:creationId xmlns:a16="http://schemas.microsoft.com/office/drawing/2014/main" id="{FD6E68FF-E137-004D-B0D3-97753AE73C92}"/>
                </a:ext>
              </a:extLst>
            </p:cNvPr>
            <p:cNvSpPr txBox="1"/>
            <p:nvPr/>
          </p:nvSpPr>
          <p:spPr>
            <a:xfrm>
              <a:off x="6436119" y="950124"/>
              <a:ext cx="1100215" cy="338554"/>
            </a:xfrm>
            <a:prstGeom prst="rect">
              <a:avLst/>
            </a:prstGeom>
            <a:noFill/>
          </p:spPr>
          <p:txBody>
            <a:bodyPr wrap="square" rtlCol="0">
              <a:spAutoFit/>
            </a:bodyPr>
            <a:lstStyle/>
            <a:p>
              <a:r>
                <a:rPr kumimoji="1" lang="en-US" altLang="zh-CN" sz="1600" i="1" dirty="0"/>
                <a:t>#Kernels</a:t>
              </a:r>
              <a:endParaRPr kumimoji="1" lang="zh-CN" altLang="en-US" sz="1600" i="1" dirty="0"/>
            </a:p>
          </p:txBody>
        </p:sp>
        <p:sp>
          <p:nvSpPr>
            <p:cNvPr id="19" name="矩形 18">
              <a:extLst>
                <a:ext uri="{FF2B5EF4-FFF2-40B4-BE49-F238E27FC236}">
                  <a16:creationId xmlns:a16="http://schemas.microsoft.com/office/drawing/2014/main" id="{81E77A44-9110-A84E-A91D-578056D2DFFD}"/>
                </a:ext>
              </a:extLst>
            </p:cNvPr>
            <p:cNvSpPr/>
            <p:nvPr/>
          </p:nvSpPr>
          <p:spPr>
            <a:xfrm>
              <a:off x="5378824" y="2386873"/>
              <a:ext cx="2114591" cy="4616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t>R2:</a:t>
              </a:r>
              <a:r>
                <a:rPr kumimoji="1" lang="zh-CN" altLang="en-US" sz="2000" dirty="0"/>
                <a:t> </a:t>
              </a:r>
              <a:r>
                <a:rPr kumimoji="1" lang="en-US" altLang="zh-CN" sz="2000" dirty="0" err="1"/>
                <a:t>IsSameBuf</a:t>
              </a:r>
              <a:endParaRPr kumimoji="1" lang="zh-CN" altLang="en-US" sz="2000" dirty="0"/>
            </a:p>
          </p:txBody>
        </p:sp>
        <p:cxnSp>
          <p:nvCxnSpPr>
            <p:cNvPr id="20" name="直线箭头连接符 19">
              <a:extLst>
                <a:ext uri="{FF2B5EF4-FFF2-40B4-BE49-F238E27FC236}">
                  <a16:creationId xmlns:a16="http://schemas.microsoft.com/office/drawing/2014/main" id="{9756A302-E9F2-BE45-B924-F63C372F0D6C}"/>
                </a:ext>
              </a:extLst>
            </p:cNvPr>
            <p:cNvCxnSpPr>
              <a:cxnSpLocks/>
              <a:stCxn id="16" idx="2"/>
              <a:endCxn id="19" idx="0"/>
            </p:cNvCxnSpPr>
            <p:nvPr/>
          </p:nvCxnSpPr>
          <p:spPr>
            <a:xfrm>
              <a:off x="6427695" y="2018395"/>
              <a:ext cx="8425" cy="36847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23" name="文本框 22">
              <a:extLst>
                <a:ext uri="{FF2B5EF4-FFF2-40B4-BE49-F238E27FC236}">
                  <a16:creationId xmlns:a16="http://schemas.microsoft.com/office/drawing/2014/main" id="{1459C8AE-92F4-8743-9A55-C747BA716609}"/>
                </a:ext>
              </a:extLst>
            </p:cNvPr>
            <p:cNvSpPr txBox="1"/>
            <p:nvPr/>
          </p:nvSpPr>
          <p:spPr>
            <a:xfrm>
              <a:off x="6470941" y="2031835"/>
              <a:ext cx="428170" cy="338554"/>
            </a:xfrm>
            <a:prstGeom prst="rect">
              <a:avLst/>
            </a:prstGeom>
            <a:noFill/>
          </p:spPr>
          <p:txBody>
            <a:bodyPr wrap="square" rtlCol="0">
              <a:spAutoFit/>
            </a:bodyPr>
            <a:lstStyle/>
            <a:p>
              <a:r>
                <a:rPr kumimoji="1" lang="en-US" altLang="zh-CN" sz="1600" dirty="0"/>
                <a:t>Y</a:t>
              </a:r>
              <a:endParaRPr kumimoji="1" lang="zh-CN" altLang="en-US" sz="1600" dirty="0"/>
            </a:p>
          </p:txBody>
        </p:sp>
        <p:sp>
          <p:nvSpPr>
            <p:cNvPr id="24" name="矩形 23">
              <a:extLst>
                <a:ext uri="{FF2B5EF4-FFF2-40B4-BE49-F238E27FC236}">
                  <a16:creationId xmlns:a16="http://schemas.microsoft.com/office/drawing/2014/main" id="{8FFE0811-83D5-BC40-94E3-58D7E155BD99}"/>
                </a:ext>
              </a:extLst>
            </p:cNvPr>
            <p:cNvSpPr/>
            <p:nvPr/>
          </p:nvSpPr>
          <p:spPr>
            <a:xfrm>
              <a:off x="5378824" y="3220062"/>
              <a:ext cx="2114591" cy="46166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t>R2:</a:t>
              </a:r>
              <a:r>
                <a:rPr kumimoji="1" lang="zh-CN" altLang="en-US" sz="2000" dirty="0"/>
                <a:t> </a:t>
              </a:r>
              <a:r>
                <a:rPr kumimoji="1" lang="en-US" altLang="zh-CN" sz="2000" dirty="0" err="1"/>
                <a:t>IsRdWr</a:t>
              </a:r>
              <a:endParaRPr kumimoji="1" lang="zh-CN" altLang="en-US" sz="2000" dirty="0"/>
            </a:p>
          </p:txBody>
        </p:sp>
        <p:cxnSp>
          <p:nvCxnSpPr>
            <p:cNvPr id="25" name="直线箭头连接符 24">
              <a:extLst>
                <a:ext uri="{FF2B5EF4-FFF2-40B4-BE49-F238E27FC236}">
                  <a16:creationId xmlns:a16="http://schemas.microsoft.com/office/drawing/2014/main" id="{F411A6BD-AC6F-5146-9F09-50FB7171F2A4}"/>
                </a:ext>
              </a:extLst>
            </p:cNvPr>
            <p:cNvCxnSpPr>
              <a:cxnSpLocks/>
              <a:stCxn id="19" idx="2"/>
              <a:endCxn id="24" idx="0"/>
            </p:cNvCxnSpPr>
            <p:nvPr/>
          </p:nvCxnSpPr>
          <p:spPr>
            <a:xfrm>
              <a:off x="6436120" y="2848538"/>
              <a:ext cx="0" cy="37152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28" name="决策 27">
              <a:extLst>
                <a:ext uri="{FF2B5EF4-FFF2-40B4-BE49-F238E27FC236}">
                  <a16:creationId xmlns:a16="http://schemas.microsoft.com/office/drawing/2014/main" id="{74F7BB1F-9CD4-5C43-9A53-53540C41CF6E}"/>
                </a:ext>
              </a:extLst>
            </p:cNvPr>
            <p:cNvSpPr/>
            <p:nvPr/>
          </p:nvSpPr>
          <p:spPr>
            <a:xfrm>
              <a:off x="5083712" y="4038681"/>
              <a:ext cx="2687966" cy="692429"/>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600" i="1" dirty="0"/>
                <a:t>#R2Triplets</a:t>
              </a:r>
              <a:r>
                <a:rPr kumimoji="1" lang="en-US" altLang="zh-CN" sz="1600" dirty="0"/>
                <a:t>&gt;0?</a:t>
              </a:r>
              <a:endParaRPr kumimoji="1" lang="zh-CN" altLang="en-US" sz="1600" dirty="0"/>
            </a:p>
          </p:txBody>
        </p:sp>
        <p:cxnSp>
          <p:nvCxnSpPr>
            <p:cNvPr id="29" name="直线箭头连接符 28">
              <a:extLst>
                <a:ext uri="{FF2B5EF4-FFF2-40B4-BE49-F238E27FC236}">
                  <a16:creationId xmlns:a16="http://schemas.microsoft.com/office/drawing/2014/main" id="{3FB2E24A-2FAE-9A47-A79D-DB4FF1065813}"/>
                </a:ext>
              </a:extLst>
            </p:cNvPr>
            <p:cNvCxnSpPr>
              <a:cxnSpLocks/>
              <a:stCxn id="24" idx="2"/>
              <a:endCxn id="28" idx="0"/>
            </p:cNvCxnSpPr>
            <p:nvPr/>
          </p:nvCxnSpPr>
          <p:spPr>
            <a:xfrm flipH="1">
              <a:off x="6427695" y="3681727"/>
              <a:ext cx="8425" cy="35695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32" name="文本框 31">
              <a:extLst>
                <a:ext uri="{FF2B5EF4-FFF2-40B4-BE49-F238E27FC236}">
                  <a16:creationId xmlns:a16="http://schemas.microsoft.com/office/drawing/2014/main" id="{9A6BB51E-349E-9447-99CC-156001516605}"/>
                </a:ext>
              </a:extLst>
            </p:cNvPr>
            <p:cNvSpPr txBox="1"/>
            <p:nvPr/>
          </p:nvSpPr>
          <p:spPr>
            <a:xfrm>
              <a:off x="6436119" y="3688882"/>
              <a:ext cx="1100215" cy="338554"/>
            </a:xfrm>
            <a:prstGeom prst="rect">
              <a:avLst/>
            </a:prstGeom>
            <a:noFill/>
          </p:spPr>
          <p:txBody>
            <a:bodyPr wrap="square" rtlCol="0">
              <a:spAutoFit/>
            </a:bodyPr>
            <a:lstStyle/>
            <a:p>
              <a:r>
                <a:rPr kumimoji="1" lang="en-US" altLang="zh-CN" sz="1600" i="1" dirty="0"/>
                <a:t>#R2Triplets</a:t>
              </a:r>
              <a:endParaRPr kumimoji="1" lang="zh-CN" altLang="en-US" sz="1600" i="1" dirty="0"/>
            </a:p>
          </p:txBody>
        </p:sp>
        <p:cxnSp>
          <p:nvCxnSpPr>
            <p:cNvPr id="33" name="直线箭头连接符 32">
              <a:extLst>
                <a:ext uri="{FF2B5EF4-FFF2-40B4-BE49-F238E27FC236}">
                  <a16:creationId xmlns:a16="http://schemas.microsoft.com/office/drawing/2014/main" id="{D5FE8698-97C5-AF44-B968-70888C0CE3AB}"/>
                </a:ext>
              </a:extLst>
            </p:cNvPr>
            <p:cNvCxnSpPr>
              <a:cxnSpLocks/>
              <a:stCxn id="28" idx="2"/>
              <a:endCxn id="34" idx="0"/>
            </p:cNvCxnSpPr>
            <p:nvPr/>
          </p:nvCxnSpPr>
          <p:spPr>
            <a:xfrm>
              <a:off x="6427695" y="4731110"/>
              <a:ext cx="8425" cy="38609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34" name="矩形 33">
              <a:extLst>
                <a:ext uri="{FF2B5EF4-FFF2-40B4-BE49-F238E27FC236}">
                  <a16:creationId xmlns:a16="http://schemas.microsoft.com/office/drawing/2014/main" id="{A6FCA69A-E74E-BB4E-AE79-63A7B15175FA}"/>
                </a:ext>
              </a:extLst>
            </p:cNvPr>
            <p:cNvSpPr/>
            <p:nvPr/>
          </p:nvSpPr>
          <p:spPr>
            <a:xfrm>
              <a:off x="5378824" y="5117204"/>
              <a:ext cx="2114591" cy="46166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t>R3:</a:t>
              </a:r>
              <a:r>
                <a:rPr kumimoji="1" lang="zh-CN" altLang="en-US" sz="2000" dirty="0"/>
                <a:t> </a:t>
              </a:r>
              <a:r>
                <a:rPr kumimoji="1" lang="en-US" altLang="zh-CN" sz="2000" dirty="0" err="1"/>
                <a:t>IsSameMAP</a:t>
              </a:r>
              <a:endParaRPr kumimoji="1" lang="zh-CN" altLang="en-US" sz="2000" dirty="0"/>
            </a:p>
          </p:txBody>
        </p:sp>
        <p:sp>
          <p:nvSpPr>
            <p:cNvPr id="38" name="文本框 37">
              <a:extLst>
                <a:ext uri="{FF2B5EF4-FFF2-40B4-BE49-F238E27FC236}">
                  <a16:creationId xmlns:a16="http://schemas.microsoft.com/office/drawing/2014/main" id="{0DA8E106-809B-2342-B3F9-CB3CD05B2B99}"/>
                </a:ext>
              </a:extLst>
            </p:cNvPr>
            <p:cNvSpPr txBox="1"/>
            <p:nvPr/>
          </p:nvSpPr>
          <p:spPr>
            <a:xfrm>
              <a:off x="6470941" y="4745368"/>
              <a:ext cx="428170" cy="338554"/>
            </a:xfrm>
            <a:prstGeom prst="rect">
              <a:avLst/>
            </a:prstGeom>
            <a:noFill/>
          </p:spPr>
          <p:txBody>
            <a:bodyPr wrap="square" rtlCol="0">
              <a:spAutoFit/>
            </a:bodyPr>
            <a:lstStyle/>
            <a:p>
              <a:r>
                <a:rPr kumimoji="1" lang="en-US" altLang="zh-CN" sz="1600" dirty="0"/>
                <a:t>Y</a:t>
              </a:r>
              <a:endParaRPr kumimoji="1" lang="zh-CN" altLang="en-US" sz="1600" dirty="0"/>
            </a:p>
          </p:txBody>
        </p:sp>
        <p:sp>
          <p:nvSpPr>
            <p:cNvPr id="39" name="文本框 38">
              <a:extLst>
                <a:ext uri="{FF2B5EF4-FFF2-40B4-BE49-F238E27FC236}">
                  <a16:creationId xmlns:a16="http://schemas.microsoft.com/office/drawing/2014/main" id="{62ECB6CE-8552-F54F-B3A3-A1A0142BA05A}"/>
                </a:ext>
              </a:extLst>
            </p:cNvPr>
            <p:cNvSpPr txBox="1"/>
            <p:nvPr/>
          </p:nvSpPr>
          <p:spPr>
            <a:xfrm>
              <a:off x="5861227" y="5947577"/>
              <a:ext cx="1149784" cy="338554"/>
            </a:xfrm>
            <a:prstGeom prst="rect">
              <a:avLst/>
            </a:prstGeom>
            <a:noFill/>
          </p:spPr>
          <p:txBody>
            <a:bodyPr wrap="square" rtlCol="0">
              <a:spAutoFit/>
            </a:bodyPr>
            <a:lstStyle/>
            <a:p>
              <a:pPr algn="ctr"/>
              <a:r>
                <a:rPr kumimoji="1" lang="en-US" altLang="zh-CN" sz="1600" b="1" i="1" dirty="0"/>
                <a:t>#</a:t>
              </a:r>
              <a:r>
                <a:rPr kumimoji="1" lang="en-US" altLang="zh-CN" sz="1600" b="1" i="1" dirty="0" err="1"/>
                <a:t>KKCTrue</a:t>
              </a:r>
              <a:endParaRPr kumimoji="1" lang="zh-CN" altLang="en-US" sz="1600" b="1" i="1" dirty="0"/>
            </a:p>
          </p:txBody>
        </p:sp>
        <p:cxnSp>
          <p:nvCxnSpPr>
            <p:cNvPr id="40" name="直线箭头连接符 39">
              <a:extLst>
                <a:ext uri="{FF2B5EF4-FFF2-40B4-BE49-F238E27FC236}">
                  <a16:creationId xmlns:a16="http://schemas.microsoft.com/office/drawing/2014/main" id="{A6EB55BF-8FE9-7E47-AA93-BCDE38C39F99}"/>
                </a:ext>
              </a:extLst>
            </p:cNvPr>
            <p:cNvCxnSpPr>
              <a:cxnSpLocks/>
              <a:stCxn id="34" idx="2"/>
              <a:endCxn id="39" idx="0"/>
            </p:cNvCxnSpPr>
            <p:nvPr/>
          </p:nvCxnSpPr>
          <p:spPr>
            <a:xfrm flipH="1">
              <a:off x="6436119" y="5578869"/>
              <a:ext cx="1" cy="36870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45" name="肘形连接符 44">
              <a:extLst>
                <a:ext uri="{FF2B5EF4-FFF2-40B4-BE49-F238E27FC236}">
                  <a16:creationId xmlns:a16="http://schemas.microsoft.com/office/drawing/2014/main" id="{4D9BC0BF-5301-C64D-AEF8-564E951889C7}"/>
                </a:ext>
              </a:extLst>
            </p:cNvPr>
            <p:cNvCxnSpPr>
              <a:cxnSpLocks/>
              <a:stCxn id="32" idx="1"/>
              <a:endCxn id="34" idx="1"/>
            </p:cNvCxnSpPr>
            <p:nvPr/>
          </p:nvCxnSpPr>
          <p:spPr>
            <a:xfrm rot="10800000" flipV="1">
              <a:off x="5378825" y="3858159"/>
              <a:ext cx="1057295" cy="1489878"/>
            </a:xfrm>
            <a:prstGeom prst="bentConnector3">
              <a:avLst>
                <a:gd name="adj1" fmla="val 144306"/>
              </a:avLst>
            </a:prstGeom>
            <a:ln w="25400">
              <a:tailEnd type="triangle"/>
            </a:ln>
          </p:spPr>
          <p:style>
            <a:lnRef idx="1">
              <a:schemeClr val="dk1"/>
            </a:lnRef>
            <a:fillRef idx="0">
              <a:schemeClr val="dk1"/>
            </a:fillRef>
            <a:effectRef idx="0">
              <a:schemeClr val="dk1"/>
            </a:effectRef>
            <a:fontRef idx="minor">
              <a:schemeClr val="tx1"/>
            </a:fontRef>
          </p:style>
        </p:cxnSp>
        <p:sp>
          <p:nvSpPr>
            <p:cNvPr id="47" name="文本框 46">
              <a:extLst>
                <a:ext uri="{FF2B5EF4-FFF2-40B4-BE49-F238E27FC236}">
                  <a16:creationId xmlns:a16="http://schemas.microsoft.com/office/drawing/2014/main" id="{8A1F42D5-97AD-1847-9CD5-E9C763821C21}"/>
                </a:ext>
              </a:extLst>
            </p:cNvPr>
            <p:cNvSpPr txBox="1"/>
            <p:nvPr/>
          </p:nvSpPr>
          <p:spPr>
            <a:xfrm>
              <a:off x="4456581" y="5551365"/>
              <a:ext cx="1604118" cy="338554"/>
            </a:xfrm>
            <a:prstGeom prst="rect">
              <a:avLst/>
            </a:prstGeom>
            <a:noFill/>
          </p:spPr>
          <p:txBody>
            <a:bodyPr wrap="square" rtlCol="0">
              <a:spAutoFit/>
            </a:bodyPr>
            <a:lstStyle/>
            <a:p>
              <a:r>
                <a:rPr kumimoji="1" lang="en-US" altLang="zh-CN" sz="1600" i="1" dirty="0"/>
                <a:t>R2BufferTriplets</a:t>
              </a:r>
              <a:endParaRPr kumimoji="1" lang="zh-CN" altLang="en-US" sz="1600" i="1" dirty="0"/>
            </a:p>
          </p:txBody>
        </p:sp>
        <p:sp>
          <p:nvSpPr>
            <p:cNvPr id="48" name="文本框 47">
              <a:extLst>
                <a:ext uri="{FF2B5EF4-FFF2-40B4-BE49-F238E27FC236}">
                  <a16:creationId xmlns:a16="http://schemas.microsoft.com/office/drawing/2014/main" id="{8B1F1592-E31A-6D43-B450-18F6896100DB}"/>
                </a:ext>
              </a:extLst>
            </p:cNvPr>
            <p:cNvSpPr txBox="1"/>
            <p:nvPr/>
          </p:nvSpPr>
          <p:spPr>
            <a:xfrm>
              <a:off x="7941966" y="1485210"/>
              <a:ext cx="1253256" cy="338554"/>
            </a:xfrm>
            <a:prstGeom prst="rect">
              <a:avLst/>
            </a:prstGeom>
            <a:noFill/>
          </p:spPr>
          <p:txBody>
            <a:bodyPr wrap="square" rtlCol="0">
              <a:spAutoFit/>
            </a:bodyPr>
            <a:lstStyle/>
            <a:p>
              <a:r>
                <a:rPr kumimoji="1" lang="en-US" altLang="zh-CN" sz="1600" b="1" i="1" dirty="0"/>
                <a:t>#</a:t>
              </a:r>
              <a:r>
                <a:rPr kumimoji="1" lang="en-US" altLang="zh-CN" sz="1600" b="1" i="1" dirty="0" err="1"/>
                <a:t>KKCTrue</a:t>
              </a:r>
              <a:r>
                <a:rPr kumimoji="1" lang="en-US" altLang="zh-CN" sz="1600" dirty="0"/>
                <a:t>=0</a:t>
              </a:r>
              <a:endParaRPr kumimoji="1" lang="zh-CN" altLang="en-US" sz="1600" dirty="0"/>
            </a:p>
          </p:txBody>
        </p:sp>
        <p:cxnSp>
          <p:nvCxnSpPr>
            <p:cNvPr id="49" name="直线箭头连接符 48">
              <a:extLst>
                <a:ext uri="{FF2B5EF4-FFF2-40B4-BE49-F238E27FC236}">
                  <a16:creationId xmlns:a16="http://schemas.microsoft.com/office/drawing/2014/main" id="{751C6248-884F-5E44-BA33-1D422E255C69}"/>
                </a:ext>
              </a:extLst>
            </p:cNvPr>
            <p:cNvCxnSpPr>
              <a:cxnSpLocks/>
              <a:stCxn id="16" idx="3"/>
              <a:endCxn id="48" idx="1"/>
            </p:cNvCxnSpPr>
            <p:nvPr/>
          </p:nvCxnSpPr>
          <p:spPr>
            <a:xfrm flipV="1">
              <a:off x="7658305" y="1654487"/>
              <a:ext cx="283660" cy="1769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52" name="文本框 51">
              <a:extLst>
                <a:ext uri="{FF2B5EF4-FFF2-40B4-BE49-F238E27FC236}">
                  <a16:creationId xmlns:a16="http://schemas.microsoft.com/office/drawing/2014/main" id="{02665A72-76F8-754B-85DF-5F0519F13714}"/>
                </a:ext>
              </a:extLst>
            </p:cNvPr>
            <p:cNvSpPr txBox="1"/>
            <p:nvPr/>
          </p:nvSpPr>
          <p:spPr>
            <a:xfrm>
              <a:off x="7658658" y="1294506"/>
              <a:ext cx="428170" cy="338554"/>
            </a:xfrm>
            <a:prstGeom prst="rect">
              <a:avLst/>
            </a:prstGeom>
            <a:noFill/>
          </p:spPr>
          <p:txBody>
            <a:bodyPr wrap="square" rtlCol="0">
              <a:spAutoFit/>
            </a:bodyPr>
            <a:lstStyle/>
            <a:p>
              <a:r>
                <a:rPr kumimoji="1" lang="en-US" altLang="zh-CN" sz="1600" dirty="0"/>
                <a:t>N</a:t>
              </a:r>
              <a:endParaRPr kumimoji="1" lang="zh-CN" altLang="en-US" sz="1600" dirty="0"/>
            </a:p>
          </p:txBody>
        </p:sp>
        <p:sp>
          <p:nvSpPr>
            <p:cNvPr id="53" name="文本框 52">
              <a:extLst>
                <a:ext uri="{FF2B5EF4-FFF2-40B4-BE49-F238E27FC236}">
                  <a16:creationId xmlns:a16="http://schemas.microsoft.com/office/drawing/2014/main" id="{0C9C570B-A071-C44F-92D1-B96E1C26EF38}"/>
                </a:ext>
              </a:extLst>
            </p:cNvPr>
            <p:cNvSpPr txBox="1"/>
            <p:nvPr/>
          </p:nvSpPr>
          <p:spPr>
            <a:xfrm>
              <a:off x="8066790" y="4215618"/>
              <a:ext cx="1253256" cy="338554"/>
            </a:xfrm>
            <a:prstGeom prst="rect">
              <a:avLst/>
            </a:prstGeom>
            <a:noFill/>
          </p:spPr>
          <p:txBody>
            <a:bodyPr wrap="square" rtlCol="0">
              <a:spAutoFit/>
            </a:bodyPr>
            <a:lstStyle/>
            <a:p>
              <a:r>
                <a:rPr kumimoji="1" lang="en-US" altLang="zh-CN" sz="1600" b="1" i="1" dirty="0"/>
                <a:t>#</a:t>
              </a:r>
              <a:r>
                <a:rPr kumimoji="1" lang="en-US" altLang="zh-CN" sz="1600" b="1" i="1" dirty="0" err="1"/>
                <a:t>KKCTrue</a:t>
              </a:r>
              <a:r>
                <a:rPr kumimoji="1" lang="en-US" altLang="zh-CN" sz="1600" dirty="0"/>
                <a:t>=0</a:t>
              </a:r>
              <a:endParaRPr kumimoji="1" lang="zh-CN" altLang="en-US" sz="1600" dirty="0"/>
            </a:p>
          </p:txBody>
        </p:sp>
        <p:cxnSp>
          <p:nvCxnSpPr>
            <p:cNvPr id="54" name="直线箭头连接符 53">
              <a:extLst>
                <a:ext uri="{FF2B5EF4-FFF2-40B4-BE49-F238E27FC236}">
                  <a16:creationId xmlns:a16="http://schemas.microsoft.com/office/drawing/2014/main" id="{714C935B-512E-6542-BBC5-FA61DF09E295}"/>
                </a:ext>
              </a:extLst>
            </p:cNvPr>
            <p:cNvCxnSpPr>
              <a:cxnSpLocks/>
              <a:stCxn id="28" idx="3"/>
              <a:endCxn id="53" idx="1"/>
            </p:cNvCxnSpPr>
            <p:nvPr/>
          </p:nvCxnSpPr>
          <p:spPr>
            <a:xfrm flipV="1">
              <a:off x="7771679" y="4384895"/>
              <a:ext cx="295111" cy="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55" name="文本框 54">
              <a:extLst>
                <a:ext uri="{FF2B5EF4-FFF2-40B4-BE49-F238E27FC236}">
                  <a16:creationId xmlns:a16="http://schemas.microsoft.com/office/drawing/2014/main" id="{98985CDA-E83C-5E42-B0BF-6632AE5180AB}"/>
                </a:ext>
              </a:extLst>
            </p:cNvPr>
            <p:cNvSpPr txBox="1"/>
            <p:nvPr/>
          </p:nvSpPr>
          <p:spPr>
            <a:xfrm>
              <a:off x="7727881" y="4033436"/>
              <a:ext cx="428170" cy="338554"/>
            </a:xfrm>
            <a:prstGeom prst="rect">
              <a:avLst/>
            </a:prstGeom>
            <a:noFill/>
          </p:spPr>
          <p:txBody>
            <a:bodyPr wrap="square" rtlCol="0">
              <a:spAutoFit/>
            </a:bodyPr>
            <a:lstStyle/>
            <a:p>
              <a:r>
                <a:rPr kumimoji="1" lang="en-US" altLang="zh-CN" sz="1600" dirty="0"/>
                <a:t>N</a:t>
              </a:r>
              <a:endParaRPr kumimoji="1" lang="zh-CN" altLang="en-US" sz="1600" dirty="0"/>
            </a:p>
          </p:txBody>
        </p:sp>
      </p:grpSp>
      <p:cxnSp>
        <p:nvCxnSpPr>
          <p:cNvPr id="102" name="直线箭头连接符 101">
            <a:extLst>
              <a:ext uri="{FF2B5EF4-FFF2-40B4-BE49-F238E27FC236}">
                <a16:creationId xmlns:a16="http://schemas.microsoft.com/office/drawing/2014/main" id="{F6686B6A-3253-C248-8CC5-1B9F04030008}"/>
              </a:ext>
            </a:extLst>
          </p:cNvPr>
          <p:cNvCxnSpPr>
            <a:cxnSpLocks/>
            <a:endCxn id="6" idx="1"/>
          </p:cNvCxnSpPr>
          <p:nvPr/>
        </p:nvCxnSpPr>
        <p:spPr>
          <a:xfrm flipV="1">
            <a:off x="4640614" y="933809"/>
            <a:ext cx="764489" cy="900692"/>
          </a:xfrm>
          <a:prstGeom prst="straightConnector1">
            <a:avLst/>
          </a:prstGeom>
          <a:ln w="50800">
            <a:prstDash val="dash"/>
            <a:tailEnd type="triangle"/>
          </a:ln>
        </p:spPr>
        <p:style>
          <a:lnRef idx="1">
            <a:schemeClr val="dk1"/>
          </a:lnRef>
          <a:fillRef idx="0">
            <a:schemeClr val="dk1"/>
          </a:fillRef>
          <a:effectRef idx="0">
            <a:schemeClr val="dk1"/>
          </a:effectRef>
          <a:fontRef idx="minor">
            <a:schemeClr val="tx1"/>
          </a:fontRef>
        </p:style>
      </p:cxnSp>
      <p:cxnSp>
        <p:nvCxnSpPr>
          <p:cNvPr id="105" name="直线箭头连接符 104">
            <a:extLst>
              <a:ext uri="{FF2B5EF4-FFF2-40B4-BE49-F238E27FC236}">
                <a16:creationId xmlns:a16="http://schemas.microsoft.com/office/drawing/2014/main" id="{0F3D2AF1-7B86-AA45-805A-AA76068E2C61}"/>
              </a:ext>
            </a:extLst>
          </p:cNvPr>
          <p:cNvCxnSpPr>
            <a:cxnSpLocks/>
            <a:endCxn id="19" idx="1"/>
          </p:cNvCxnSpPr>
          <p:nvPr/>
        </p:nvCxnSpPr>
        <p:spPr>
          <a:xfrm flipV="1">
            <a:off x="4588059" y="2832012"/>
            <a:ext cx="817044" cy="360882"/>
          </a:xfrm>
          <a:prstGeom prst="straightConnector1">
            <a:avLst/>
          </a:prstGeom>
          <a:ln w="50800">
            <a:prstDash val="dash"/>
            <a:tailEnd type="triangle"/>
          </a:ln>
        </p:spPr>
        <p:style>
          <a:lnRef idx="1">
            <a:schemeClr val="dk1"/>
          </a:lnRef>
          <a:fillRef idx="0">
            <a:schemeClr val="dk1"/>
          </a:fillRef>
          <a:effectRef idx="0">
            <a:schemeClr val="dk1"/>
          </a:effectRef>
          <a:fontRef idx="minor">
            <a:schemeClr val="tx1"/>
          </a:fontRef>
        </p:style>
      </p:cxnSp>
      <p:cxnSp>
        <p:nvCxnSpPr>
          <p:cNvPr id="107" name="直线箭头连接符 106">
            <a:extLst>
              <a:ext uri="{FF2B5EF4-FFF2-40B4-BE49-F238E27FC236}">
                <a16:creationId xmlns:a16="http://schemas.microsoft.com/office/drawing/2014/main" id="{2E122F97-8F70-FA4A-9A4C-804A1FDA48FC}"/>
              </a:ext>
            </a:extLst>
          </p:cNvPr>
          <p:cNvCxnSpPr>
            <a:cxnSpLocks/>
            <a:endCxn id="24" idx="1"/>
          </p:cNvCxnSpPr>
          <p:nvPr/>
        </p:nvCxnSpPr>
        <p:spPr>
          <a:xfrm>
            <a:off x="4572000" y="3350055"/>
            <a:ext cx="833103" cy="315146"/>
          </a:xfrm>
          <a:prstGeom prst="straightConnector1">
            <a:avLst/>
          </a:prstGeom>
          <a:ln w="50800">
            <a:prstDash val="dash"/>
            <a:tailEnd type="triangle"/>
          </a:ln>
        </p:spPr>
        <p:style>
          <a:lnRef idx="1">
            <a:schemeClr val="dk1"/>
          </a:lnRef>
          <a:fillRef idx="0">
            <a:schemeClr val="dk1"/>
          </a:fillRef>
          <a:effectRef idx="0">
            <a:schemeClr val="dk1"/>
          </a:effectRef>
          <a:fontRef idx="minor">
            <a:schemeClr val="tx1"/>
          </a:fontRef>
        </p:style>
      </p:cxnSp>
      <p:cxnSp>
        <p:nvCxnSpPr>
          <p:cNvPr id="109" name="直线箭头连接符 108">
            <a:extLst>
              <a:ext uri="{FF2B5EF4-FFF2-40B4-BE49-F238E27FC236}">
                <a16:creationId xmlns:a16="http://schemas.microsoft.com/office/drawing/2014/main" id="{BB2BD1CF-061C-7E47-83C6-A3B347ED8703}"/>
              </a:ext>
            </a:extLst>
          </p:cNvPr>
          <p:cNvCxnSpPr>
            <a:cxnSpLocks/>
          </p:cNvCxnSpPr>
          <p:nvPr/>
        </p:nvCxnSpPr>
        <p:spPr>
          <a:xfrm>
            <a:off x="4501588" y="4825098"/>
            <a:ext cx="922243" cy="552978"/>
          </a:xfrm>
          <a:prstGeom prst="straightConnector1">
            <a:avLst/>
          </a:prstGeom>
          <a:ln w="50800">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46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wipe(down)">
                                      <p:cBhvr>
                                        <p:cTn id="12" dur="500"/>
                                        <p:tgtEl>
                                          <p:spTgt spid="105"/>
                                        </p:tgtEl>
                                      </p:cBhvr>
                                    </p:animEffect>
                                  </p:childTnLst>
                                </p:cTn>
                              </p:par>
                              <p:par>
                                <p:cTn id="13" presetID="22" presetClass="entr" presetSubtype="8" fill="hold" nodeType="with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wipe(left)">
                                      <p:cBhvr>
                                        <p:cTn id="15" dur="500"/>
                                        <p:tgtEl>
                                          <p:spTgt spid="10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9"/>
                                        </p:tgtEl>
                                        <p:attrNameLst>
                                          <p:attrName>style.visibility</p:attrName>
                                        </p:attrNameLst>
                                      </p:cBhvr>
                                      <p:to>
                                        <p:strVal val="visible"/>
                                      </p:to>
                                    </p:set>
                                    <p:animEffect transition="in" filter="wipe(left)">
                                      <p:cBhvr>
                                        <p:cTn id="20"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F2FF8427-C760-0B4B-A246-E60E463CB8E8}"/>
              </a:ext>
            </a:extLst>
          </p:cNvPr>
          <p:cNvSpPr>
            <a:spLocks noGrp="1"/>
          </p:cNvSpPr>
          <p:nvPr>
            <p:ph idx="1"/>
          </p:nvPr>
        </p:nvSpPr>
        <p:spPr>
          <a:xfrm>
            <a:off x="622356" y="5597319"/>
            <a:ext cx="7886700" cy="752584"/>
          </a:xfrm>
        </p:spPr>
        <p:txBody>
          <a:bodyPr>
            <a:normAutofit/>
          </a:bodyPr>
          <a:lstStyle/>
          <a:p>
            <a:r>
              <a:rPr kumimoji="1" lang="en-US" altLang="zh-CN" sz="2400" b="1" dirty="0"/>
              <a:t>R5</a:t>
            </a:r>
            <a:r>
              <a:rPr kumimoji="1" lang="en-US" altLang="zh-CN" sz="2400" dirty="0"/>
              <a:t>:</a:t>
            </a:r>
            <a:r>
              <a:rPr kumimoji="1" lang="zh-CN" altLang="en-US" sz="2400" dirty="0"/>
              <a:t> </a:t>
            </a:r>
            <a:r>
              <a:rPr kumimoji="1" lang="en-US" altLang="zh-CN" sz="2400" dirty="0"/>
              <a:t>the</a:t>
            </a:r>
            <a:r>
              <a:rPr kumimoji="1" lang="zh-CN" altLang="en-US" sz="2400" dirty="0"/>
              <a:t> </a:t>
            </a:r>
            <a:r>
              <a:rPr kumimoji="1" lang="en-US" altLang="zh-CN" sz="2400" dirty="0"/>
              <a:t>intermediate</a:t>
            </a:r>
            <a:r>
              <a:rPr kumimoji="1" lang="zh-CN" altLang="en-US" sz="2400" dirty="0"/>
              <a:t> </a:t>
            </a:r>
            <a:r>
              <a:rPr kumimoji="1" lang="en-US" altLang="zh-CN" sz="2400" dirty="0"/>
              <a:t>buffer</a:t>
            </a:r>
            <a:r>
              <a:rPr kumimoji="1" lang="zh-CN" altLang="en-US" sz="2400" dirty="0"/>
              <a:t> </a:t>
            </a:r>
            <a:r>
              <a:rPr kumimoji="1" lang="en-US" altLang="zh-CN" sz="2400" dirty="0"/>
              <a:t>objects</a:t>
            </a:r>
            <a:r>
              <a:rPr kumimoji="1" lang="zh-CN" altLang="en-US" sz="2400" dirty="0"/>
              <a:t> </a:t>
            </a:r>
            <a:r>
              <a:rPr kumimoji="1" lang="en-US" altLang="zh-CN" sz="2400" dirty="0"/>
              <a:t>are</a:t>
            </a:r>
            <a:r>
              <a:rPr kumimoji="1" lang="zh-CN" altLang="en-US" sz="2400" dirty="0"/>
              <a:t> </a:t>
            </a:r>
            <a:r>
              <a:rPr kumimoji="1" lang="en-US" altLang="zh-CN" sz="2400" dirty="0"/>
              <a:t>not</a:t>
            </a:r>
            <a:r>
              <a:rPr kumimoji="1" lang="zh-CN" altLang="en-US" sz="2400" dirty="0"/>
              <a:t> </a:t>
            </a:r>
            <a:r>
              <a:rPr kumimoji="1" lang="en-US" altLang="zh-CN" sz="2400" dirty="0"/>
              <a:t>needed</a:t>
            </a:r>
            <a:r>
              <a:rPr kumimoji="1" lang="zh-CN" altLang="en-US" sz="2400" dirty="0"/>
              <a:t> </a:t>
            </a:r>
            <a:r>
              <a:rPr kumimoji="1" lang="en-US" altLang="zh-CN" sz="2400" dirty="0"/>
              <a:t>when</a:t>
            </a:r>
            <a:r>
              <a:rPr kumimoji="1" lang="zh-CN" altLang="en-US" sz="2400" dirty="0"/>
              <a:t> </a:t>
            </a:r>
            <a:r>
              <a:rPr kumimoji="1" lang="en-US" altLang="zh-CN" sz="2400" dirty="0"/>
              <a:t>the</a:t>
            </a:r>
            <a:r>
              <a:rPr kumimoji="1" lang="zh-CN" altLang="en-US" sz="2400" dirty="0"/>
              <a:t> </a:t>
            </a:r>
            <a:r>
              <a:rPr kumimoji="1" lang="en-US" altLang="zh-CN" sz="2400" dirty="0"/>
              <a:t>OpenCL</a:t>
            </a:r>
            <a:r>
              <a:rPr kumimoji="1" lang="zh-CN" altLang="en-US" sz="2400" dirty="0"/>
              <a:t> </a:t>
            </a:r>
            <a:r>
              <a:rPr kumimoji="1" lang="en-US" altLang="zh-CN" sz="2400" dirty="0"/>
              <a:t>application</a:t>
            </a:r>
            <a:r>
              <a:rPr kumimoji="1" lang="zh-CN" altLang="en-US" sz="2400" dirty="0"/>
              <a:t> </a:t>
            </a:r>
            <a:r>
              <a:rPr kumimoji="1" lang="en-US" altLang="zh-CN" sz="2400" dirty="0"/>
              <a:t>is</a:t>
            </a:r>
            <a:r>
              <a:rPr kumimoji="1" lang="zh-CN" altLang="en-US" sz="2400" dirty="0"/>
              <a:t> </a:t>
            </a:r>
            <a:r>
              <a:rPr kumimoji="1" lang="en-US" altLang="zh-CN" sz="2400" dirty="0"/>
              <a:t>mapped</a:t>
            </a:r>
            <a:r>
              <a:rPr kumimoji="1" lang="zh-CN" altLang="en-US" sz="2400" dirty="0"/>
              <a:t> </a:t>
            </a:r>
            <a:r>
              <a:rPr kumimoji="1" lang="en-US" altLang="zh-CN" sz="2400" dirty="0"/>
              <a:t>to</a:t>
            </a:r>
            <a:r>
              <a:rPr kumimoji="1" lang="zh-CN" altLang="en-US" sz="2400" dirty="0"/>
              <a:t> </a:t>
            </a:r>
            <a:r>
              <a:rPr kumimoji="1" lang="en-US" altLang="zh-CN" sz="2400" dirty="0"/>
              <a:t>one</a:t>
            </a:r>
            <a:r>
              <a:rPr kumimoji="1" lang="zh-CN" altLang="en-US" sz="2400" dirty="0"/>
              <a:t> </a:t>
            </a:r>
            <a:r>
              <a:rPr kumimoji="1" lang="en-US" altLang="zh-CN" sz="2400" dirty="0"/>
              <a:t>work-group</a:t>
            </a:r>
            <a:endParaRPr kumimoji="1" lang="zh-CN" altLang="en-US" sz="2400" dirty="0"/>
          </a:p>
        </p:txBody>
      </p:sp>
      <p:sp>
        <p:nvSpPr>
          <p:cNvPr id="3" name="标题 2">
            <a:extLst>
              <a:ext uri="{FF2B5EF4-FFF2-40B4-BE49-F238E27FC236}">
                <a16:creationId xmlns:a16="http://schemas.microsoft.com/office/drawing/2014/main" id="{0608E065-14CF-C24F-A8D5-99D5B2D4A6B4}"/>
              </a:ext>
            </a:extLst>
          </p:cNvPr>
          <p:cNvSpPr>
            <a:spLocks noGrp="1"/>
          </p:cNvSpPr>
          <p:nvPr>
            <p:ph type="title"/>
          </p:nvPr>
        </p:nvSpPr>
        <p:spPr/>
        <p:txBody>
          <a:bodyPr/>
          <a:lstStyle/>
          <a:p>
            <a:pPr algn="r"/>
            <a:r>
              <a:rPr kumimoji="1" lang="en-US" altLang="zh-CN" dirty="0"/>
              <a:t>MPS</a:t>
            </a:r>
            <a:r>
              <a:rPr kumimoji="1" lang="zh-CN" altLang="en-US" dirty="0"/>
              <a:t> </a:t>
            </a:r>
            <a:r>
              <a:rPr kumimoji="1" lang="en-US" altLang="zh-CN" dirty="0"/>
              <a:t>Recognition</a:t>
            </a:r>
            <a:endParaRPr kumimoji="1" lang="zh-CN" altLang="en-US" dirty="0"/>
          </a:p>
        </p:txBody>
      </p:sp>
      <p:cxnSp>
        <p:nvCxnSpPr>
          <p:cNvPr id="105" name="直线箭头连接符 104">
            <a:extLst>
              <a:ext uri="{FF2B5EF4-FFF2-40B4-BE49-F238E27FC236}">
                <a16:creationId xmlns:a16="http://schemas.microsoft.com/office/drawing/2014/main" id="{0F3D2AF1-7B86-AA45-805A-AA76068E2C61}"/>
              </a:ext>
            </a:extLst>
          </p:cNvPr>
          <p:cNvCxnSpPr>
            <a:cxnSpLocks/>
          </p:cNvCxnSpPr>
          <p:nvPr/>
        </p:nvCxnSpPr>
        <p:spPr>
          <a:xfrm flipV="1">
            <a:off x="3512233" y="3574165"/>
            <a:ext cx="1803206" cy="2023154"/>
          </a:xfrm>
          <a:prstGeom prst="straightConnector1">
            <a:avLst/>
          </a:prstGeom>
          <a:ln w="50800">
            <a:prstDash val="dash"/>
            <a:tailEnd type="triangle"/>
          </a:ln>
        </p:spPr>
        <p:style>
          <a:lnRef idx="1">
            <a:schemeClr val="dk1"/>
          </a:lnRef>
          <a:fillRef idx="0">
            <a:schemeClr val="dk1"/>
          </a:fillRef>
          <a:effectRef idx="0">
            <a:schemeClr val="dk1"/>
          </a:effectRef>
          <a:fontRef idx="minor">
            <a:schemeClr val="tx1"/>
          </a:fontRef>
        </p:style>
      </p:cxnSp>
      <p:cxnSp>
        <p:nvCxnSpPr>
          <p:cNvPr id="107" name="直线箭头连接符 106">
            <a:extLst>
              <a:ext uri="{FF2B5EF4-FFF2-40B4-BE49-F238E27FC236}">
                <a16:creationId xmlns:a16="http://schemas.microsoft.com/office/drawing/2014/main" id="{2E122F97-8F70-FA4A-9A4C-804A1FDA48FC}"/>
              </a:ext>
            </a:extLst>
          </p:cNvPr>
          <p:cNvCxnSpPr>
            <a:cxnSpLocks/>
          </p:cNvCxnSpPr>
          <p:nvPr/>
        </p:nvCxnSpPr>
        <p:spPr>
          <a:xfrm flipH="1">
            <a:off x="6639339" y="2212921"/>
            <a:ext cx="531188" cy="321890"/>
          </a:xfrm>
          <a:prstGeom prst="straightConnector1">
            <a:avLst/>
          </a:prstGeom>
          <a:ln w="50800">
            <a:prstDash val="dash"/>
            <a:tailEnd type="triangle"/>
          </a:ln>
        </p:spPr>
        <p:style>
          <a:lnRef idx="1">
            <a:schemeClr val="dk1"/>
          </a:lnRef>
          <a:fillRef idx="0">
            <a:schemeClr val="dk1"/>
          </a:fillRef>
          <a:effectRef idx="0">
            <a:schemeClr val="dk1"/>
          </a:effectRef>
          <a:fontRef idx="minor">
            <a:schemeClr val="tx1"/>
          </a:fontRef>
        </p:style>
      </p:cxnSp>
      <p:sp>
        <p:nvSpPr>
          <p:cNvPr id="378" name="内容占位符 1">
            <a:extLst>
              <a:ext uri="{FF2B5EF4-FFF2-40B4-BE49-F238E27FC236}">
                <a16:creationId xmlns:a16="http://schemas.microsoft.com/office/drawing/2014/main" id="{3089CC1F-47C3-C741-BE81-D15C78E75699}"/>
              </a:ext>
            </a:extLst>
          </p:cNvPr>
          <p:cNvSpPr txBox="1">
            <a:spLocks/>
          </p:cNvSpPr>
          <p:nvPr/>
        </p:nvSpPr>
        <p:spPr>
          <a:xfrm>
            <a:off x="4352425" y="1454334"/>
            <a:ext cx="4607393" cy="829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zh-CN" sz="2400" b="1" dirty="0"/>
              <a:t>R4</a:t>
            </a:r>
            <a:r>
              <a:rPr kumimoji="1" lang="en-US" altLang="zh-CN" sz="2400" dirty="0"/>
              <a:t>:</a:t>
            </a:r>
            <a:r>
              <a:rPr kumimoji="1" lang="zh-CN" altLang="en-US" sz="2400" dirty="0"/>
              <a:t> </a:t>
            </a:r>
            <a:r>
              <a:rPr kumimoji="1" lang="en-US" altLang="zh-CN" sz="2400" dirty="0"/>
              <a:t>two</a:t>
            </a:r>
            <a:r>
              <a:rPr kumimoji="1" lang="zh-CN" altLang="en-US" sz="2400" dirty="0"/>
              <a:t> </a:t>
            </a:r>
            <a:r>
              <a:rPr kumimoji="1" lang="en-US" altLang="zh-CN" sz="2400" dirty="0"/>
              <a:t>kernels</a:t>
            </a:r>
            <a:r>
              <a:rPr kumimoji="1" lang="zh-CN" altLang="en-US" sz="2400" dirty="0"/>
              <a:t> </a:t>
            </a:r>
            <a:r>
              <a:rPr kumimoji="1" lang="en-US" altLang="zh-CN" sz="2400" dirty="0"/>
              <a:t>access</a:t>
            </a:r>
            <a:r>
              <a:rPr kumimoji="1" lang="zh-CN" altLang="en-US" sz="2400" dirty="0"/>
              <a:t> </a:t>
            </a:r>
            <a:r>
              <a:rPr kumimoji="1" lang="en-US" altLang="zh-CN" sz="2400" dirty="0"/>
              <a:t>the</a:t>
            </a:r>
            <a:r>
              <a:rPr kumimoji="1" lang="zh-CN" altLang="en-US" sz="2400" dirty="0"/>
              <a:t> </a:t>
            </a:r>
            <a:r>
              <a:rPr kumimoji="1" lang="en-US" altLang="zh-CN" sz="2400" dirty="0"/>
              <a:t>same</a:t>
            </a:r>
            <a:r>
              <a:rPr kumimoji="1" lang="zh-CN" altLang="en-US" sz="2400" dirty="0"/>
              <a:t> </a:t>
            </a:r>
            <a:r>
              <a:rPr kumimoji="1" lang="en-US" altLang="zh-CN" sz="2400" dirty="0"/>
              <a:t>buffer</a:t>
            </a:r>
            <a:r>
              <a:rPr kumimoji="1" lang="zh-CN" altLang="en-US" sz="2400" dirty="0"/>
              <a:t> </a:t>
            </a:r>
            <a:r>
              <a:rPr kumimoji="1" lang="en-US" altLang="zh-CN" sz="2400" dirty="0"/>
              <a:t>object</a:t>
            </a:r>
            <a:r>
              <a:rPr kumimoji="1" lang="zh-CN" altLang="en-US" sz="2400" dirty="0"/>
              <a:t> </a:t>
            </a:r>
            <a:r>
              <a:rPr kumimoji="1" lang="en-US" altLang="zh-CN" sz="2400" dirty="0"/>
              <a:t>with</a:t>
            </a:r>
            <a:r>
              <a:rPr kumimoji="1" lang="zh-CN" altLang="en-US" sz="2400" dirty="0"/>
              <a:t> </a:t>
            </a:r>
            <a:r>
              <a:rPr kumimoji="1" lang="en-US" altLang="zh-CN" sz="2400" dirty="0"/>
              <a:t>different</a:t>
            </a:r>
            <a:r>
              <a:rPr kumimoji="1" lang="zh-CN" altLang="en-US" sz="2400" dirty="0"/>
              <a:t> </a:t>
            </a:r>
            <a:r>
              <a:rPr kumimoji="1" lang="en-US" altLang="zh-CN" sz="2400" dirty="0"/>
              <a:t>MAPs</a:t>
            </a:r>
          </a:p>
        </p:txBody>
      </p:sp>
      <p:grpSp>
        <p:nvGrpSpPr>
          <p:cNvPr id="141" name="组合 140">
            <a:extLst>
              <a:ext uri="{FF2B5EF4-FFF2-40B4-BE49-F238E27FC236}">
                <a16:creationId xmlns:a16="http://schemas.microsoft.com/office/drawing/2014/main" id="{177481BD-1241-9241-98D7-50C0455CA672}"/>
              </a:ext>
            </a:extLst>
          </p:cNvPr>
          <p:cNvGrpSpPr/>
          <p:nvPr/>
        </p:nvGrpSpPr>
        <p:grpSpPr>
          <a:xfrm>
            <a:off x="171594" y="1259605"/>
            <a:ext cx="8788224" cy="4337713"/>
            <a:chOff x="-331287" y="472716"/>
            <a:chExt cx="8788224" cy="4337713"/>
          </a:xfrm>
        </p:grpSpPr>
        <p:sp>
          <p:nvSpPr>
            <p:cNvPr id="142" name="矩形 141">
              <a:extLst>
                <a:ext uri="{FF2B5EF4-FFF2-40B4-BE49-F238E27FC236}">
                  <a16:creationId xmlns:a16="http://schemas.microsoft.com/office/drawing/2014/main" id="{6EACC1F6-59FE-1845-B7AD-D37C0F79B341}"/>
                </a:ext>
              </a:extLst>
            </p:cNvPr>
            <p:cNvSpPr/>
            <p:nvPr/>
          </p:nvSpPr>
          <p:spPr>
            <a:xfrm>
              <a:off x="827414" y="472716"/>
              <a:ext cx="1514640" cy="3951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t>R1:</a:t>
              </a:r>
              <a:r>
                <a:rPr kumimoji="1" lang="zh-CN" altLang="en-US" sz="1600" dirty="0"/>
                <a:t> </a:t>
              </a:r>
              <a:r>
                <a:rPr kumimoji="1" lang="en-US" altLang="zh-CN" sz="1600" dirty="0" err="1"/>
                <a:t>NumKernels</a:t>
              </a:r>
              <a:endParaRPr kumimoji="1" lang="zh-CN" altLang="en-US" sz="1600" dirty="0"/>
            </a:p>
          </p:txBody>
        </p:sp>
        <p:cxnSp>
          <p:nvCxnSpPr>
            <p:cNvPr id="143" name="直线箭头连接符 142">
              <a:extLst>
                <a:ext uri="{FF2B5EF4-FFF2-40B4-BE49-F238E27FC236}">
                  <a16:creationId xmlns:a16="http://schemas.microsoft.com/office/drawing/2014/main" id="{1CC78EF3-3F24-574A-AAAD-75A7B57DCF98}"/>
                </a:ext>
              </a:extLst>
            </p:cNvPr>
            <p:cNvCxnSpPr>
              <a:cxnSpLocks/>
              <a:stCxn id="142" idx="2"/>
              <a:endCxn id="144" idx="0"/>
            </p:cNvCxnSpPr>
            <p:nvPr/>
          </p:nvCxnSpPr>
          <p:spPr>
            <a:xfrm>
              <a:off x="1584734" y="867892"/>
              <a:ext cx="0" cy="25608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44" name="决策 143">
              <a:extLst>
                <a:ext uri="{FF2B5EF4-FFF2-40B4-BE49-F238E27FC236}">
                  <a16:creationId xmlns:a16="http://schemas.microsoft.com/office/drawing/2014/main" id="{85AF9DAB-D92E-A741-8988-394C7763C8D6}"/>
                </a:ext>
              </a:extLst>
            </p:cNvPr>
            <p:cNvSpPr/>
            <p:nvPr/>
          </p:nvSpPr>
          <p:spPr>
            <a:xfrm>
              <a:off x="528005" y="1123972"/>
              <a:ext cx="2113457" cy="509834"/>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200" i="1" dirty="0"/>
                <a:t>#Kernels</a:t>
              </a:r>
              <a:r>
                <a:rPr kumimoji="1" lang="en-US" altLang="zh-CN" sz="1200" dirty="0"/>
                <a:t>&gt;1?</a:t>
              </a:r>
              <a:endParaRPr kumimoji="1" lang="zh-CN" altLang="en-US" sz="1200" dirty="0"/>
            </a:p>
          </p:txBody>
        </p:sp>
        <p:sp>
          <p:nvSpPr>
            <p:cNvPr id="145" name="文本框 144">
              <a:extLst>
                <a:ext uri="{FF2B5EF4-FFF2-40B4-BE49-F238E27FC236}">
                  <a16:creationId xmlns:a16="http://schemas.microsoft.com/office/drawing/2014/main" id="{C34303C2-0E27-774B-BAFA-65E571EC7347}"/>
                </a:ext>
              </a:extLst>
            </p:cNvPr>
            <p:cNvSpPr txBox="1"/>
            <p:nvPr/>
          </p:nvSpPr>
          <p:spPr>
            <a:xfrm>
              <a:off x="1662668" y="860110"/>
              <a:ext cx="1100215" cy="276999"/>
            </a:xfrm>
            <a:prstGeom prst="rect">
              <a:avLst/>
            </a:prstGeom>
            <a:noFill/>
          </p:spPr>
          <p:txBody>
            <a:bodyPr wrap="square" rtlCol="0">
              <a:spAutoFit/>
            </a:bodyPr>
            <a:lstStyle/>
            <a:p>
              <a:r>
                <a:rPr kumimoji="1" lang="en-US" altLang="zh-CN" sz="1200" i="1" dirty="0"/>
                <a:t>#Kernels</a:t>
              </a:r>
              <a:endParaRPr kumimoji="1" lang="zh-CN" altLang="en-US" sz="1200" i="1" dirty="0"/>
            </a:p>
          </p:txBody>
        </p:sp>
        <p:sp>
          <p:nvSpPr>
            <p:cNvPr id="146" name="矩形 145">
              <a:extLst>
                <a:ext uri="{FF2B5EF4-FFF2-40B4-BE49-F238E27FC236}">
                  <a16:creationId xmlns:a16="http://schemas.microsoft.com/office/drawing/2014/main" id="{D110D096-17F1-B144-8BD5-317F5D784E0E}"/>
                </a:ext>
              </a:extLst>
            </p:cNvPr>
            <p:cNvSpPr/>
            <p:nvPr/>
          </p:nvSpPr>
          <p:spPr>
            <a:xfrm>
              <a:off x="832979" y="1873483"/>
              <a:ext cx="1509075" cy="38197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t>R2:</a:t>
              </a:r>
              <a:r>
                <a:rPr kumimoji="1" lang="zh-CN" altLang="en-US" sz="1600" dirty="0"/>
                <a:t> </a:t>
              </a:r>
              <a:r>
                <a:rPr kumimoji="1" lang="en-US" altLang="zh-CN" sz="1600" dirty="0" err="1"/>
                <a:t>IsSameBuf</a:t>
              </a:r>
              <a:endParaRPr kumimoji="1" lang="zh-CN" altLang="en-US" sz="1600" dirty="0"/>
            </a:p>
          </p:txBody>
        </p:sp>
        <p:cxnSp>
          <p:nvCxnSpPr>
            <p:cNvPr id="147" name="直线箭头连接符 146">
              <a:extLst>
                <a:ext uri="{FF2B5EF4-FFF2-40B4-BE49-F238E27FC236}">
                  <a16:creationId xmlns:a16="http://schemas.microsoft.com/office/drawing/2014/main" id="{E20E5EE0-6C3F-7743-92FA-6E5AC132BCDF}"/>
                </a:ext>
              </a:extLst>
            </p:cNvPr>
            <p:cNvCxnSpPr>
              <a:cxnSpLocks/>
              <a:stCxn id="144" idx="2"/>
              <a:endCxn id="146" idx="0"/>
            </p:cNvCxnSpPr>
            <p:nvPr/>
          </p:nvCxnSpPr>
          <p:spPr>
            <a:xfrm>
              <a:off x="1584734" y="1633806"/>
              <a:ext cx="2783" cy="23967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48" name="文本框 147">
              <a:extLst>
                <a:ext uri="{FF2B5EF4-FFF2-40B4-BE49-F238E27FC236}">
                  <a16:creationId xmlns:a16="http://schemas.microsoft.com/office/drawing/2014/main" id="{BAE0B220-FA77-1746-BEF6-29BCF2B5308C}"/>
                </a:ext>
              </a:extLst>
            </p:cNvPr>
            <p:cNvSpPr txBox="1"/>
            <p:nvPr/>
          </p:nvSpPr>
          <p:spPr>
            <a:xfrm>
              <a:off x="1668570" y="1592195"/>
              <a:ext cx="428170" cy="276999"/>
            </a:xfrm>
            <a:prstGeom prst="rect">
              <a:avLst/>
            </a:prstGeom>
            <a:noFill/>
          </p:spPr>
          <p:txBody>
            <a:bodyPr wrap="square" rtlCol="0">
              <a:spAutoFit/>
            </a:bodyPr>
            <a:lstStyle/>
            <a:p>
              <a:r>
                <a:rPr kumimoji="1" lang="en-US" altLang="zh-CN" sz="1200" dirty="0"/>
                <a:t>Y</a:t>
              </a:r>
              <a:endParaRPr kumimoji="1" lang="zh-CN" altLang="en-US" sz="1400" dirty="0"/>
            </a:p>
          </p:txBody>
        </p:sp>
        <p:sp>
          <p:nvSpPr>
            <p:cNvPr id="149" name="矩形 148">
              <a:extLst>
                <a:ext uri="{FF2B5EF4-FFF2-40B4-BE49-F238E27FC236}">
                  <a16:creationId xmlns:a16="http://schemas.microsoft.com/office/drawing/2014/main" id="{31D0969B-393E-1C49-8A68-D225BD508E26}"/>
                </a:ext>
              </a:extLst>
            </p:cNvPr>
            <p:cNvSpPr/>
            <p:nvPr/>
          </p:nvSpPr>
          <p:spPr>
            <a:xfrm>
              <a:off x="834468" y="2518927"/>
              <a:ext cx="1509075" cy="37249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t>R2:</a:t>
              </a:r>
              <a:r>
                <a:rPr kumimoji="1" lang="zh-CN" altLang="en-US" sz="1600" dirty="0"/>
                <a:t> </a:t>
              </a:r>
              <a:r>
                <a:rPr kumimoji="1" lang="en-US" altLang="zh-CN" sz="1600" dirty="0" err="1"/>
                <a:t>IsRdWr</a:t>
              </a:r>
              <a:endParaRPr kumimoji="1" lang="zh-CN" altLang="en-US" sz="1600" dirty="0"/>
            </a:p>
          </p:txBody>
        </p:sp>
        <p:cxnSp>
          <p:nvCxnSpPr>
            <p:cNvPr id="150" name="直线箭头连接符 149">
              <a:extLst>
                <a:ext uri="{FF2B5EF4-FFF2-40B4-BE49-F238E27FC236}">
                  <a16:creationId xmlns:a16="http://schemas.microsoft.com/office/drawing/2014/main" id="{86BA0F23-84F0-F448-850D-8C2D959A69D2}"/>
                </a:ext>
              </a:extLst>
            </p:cNvPr>
            <p:cNvCxnSpPr>
              <a:cxnSpLocks/>
              <a:stCxn id="146" idx="2"/>
              <a:endCxn id="149" idx="0"/>
            </p:cNvCxnSpPr>
            <p:nvPr/>
          </p:nvCxnSpPr>
          <p:spPr>
            <a:xfrm>
              <a:off x="1587517" y="2255458"/>
              <a:ext cx="1489" cy="26346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1" name="决策 150">
              <a:extLst>
                <a:ext uri="{FF2B5EF4-FFF2-40B4-BE49-F238E27FC236}">
                  <a16:creationId xmlns:a16="http://schemas.microsoft.com/office/drawing/2014/main" id="{2B358E8A-7AED-B845-87FB-93D1782F15C1}"/>
                </a:ext>
              </a:extLst>
            </p:cNvPr>
            <p:cNvSpPr/>
            <p:nvPr/>
          </p:nvSpPr>
          <p:spPr>
            <a:xfrm>
              <a:off x="525214" y="3110246"/>
              <a:ext cx="2125949" cy="493405"/>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200" i="1" dirty="0"/>
                <a:t>#R2Triplets</a:t>
              </a:r>
              <a:r>
                <a:rPr kumimoji="1" lang="en-US" altLang="zh-CN" sz="1200" dirty="0"/>
                <a:t>&gt;0?</a:t>
              </a:r>
              <a:endParaRPr kumimoji="1" lang="zh-CN" altLang="en-US" sz="1200" dirty="0"/>
            </a:p>
          </p:txBody>
        </p:sp>
        <p:cxnSp>
          <p:nvCxnSpPr>
            <p:cNvPr id="152" name="直线箭头连接符 151">
              <a:extLst>
                <a:ext uri="{FF2B5EF4-FFF2-40B4-BE49-F238E27FC236}">
                  <a16:creationId xmlns:a16="http://schemas.microsoft.com/office/drawing/2014/main" id="{2F424A6F-9B0A-F341-835C-657E76E32046}"/>
                </a:ext>
              </a:extLst>
            </p:cNvPr>
            <p:cNvCxnSpPr>
              <a:cxnSpLocks/>
              <a:stCxn id="149" idx="2"/>
              <a:endCxn id="151" idx="0"/>
            </p:cNvCxnSpPr>
            <p:nvPr/>
          </p:nvCxnSpPr>
          <p:spPr>
            <a:xfrm flipH="1">
              <a:off x="1588189" y="2891423"/>
              <a:ext cx="817" cy="21882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3" name="文本框 152">
              <a:extLst>
                <a:ext uri="{FF2B5EF4-FFF2-40B4-BE49-F238E27FC236}">
                  <a16:creationId xmlns:a16="http://schemas.microsoft.com/office/drawing/2014/main" id="{C44855EA-A352-A24F-B67B-76F6E925D846}"/>
                </a:ext>
              </a:extLst>
            </p:cNvPr>
            <p:cNvSpPr txBox="1"/>
            <p:nvPr/>
          </p:nvSpPr>
          <p:spPr>
            <a:xfrm>
              <a:off x="1658671" y="2861958"/>
              <a:ext cx="1000080" cy="276999"/>
            </a:xfrm>
            <a:prstGeom prst="rect">
              <a:avLst/>
            </a:prstGeom>
            <a:noFill/>
          </p:spPr>
          <p:txBody>
            <a:bodyPr wrap="square" rtlCol="0">
              <a:spAutoFit/>
            </a:bodyPr>
            <a:lstStyle/>
            <a:p>
              <a:r>
                <a:rPr kumimoji="1" lang="en-US" altLang="zh-CN" sz="1200" i="1" dirty="0"/>
                <a:t>#R2Triplets</a:t>
              </a:r>
              <a:endParaRPr kumimoji="1" lang="zh-CN" altLang="en-US" sz="1200" i="1" dirty="0"/>
            </a:p>
          </p:txBody>
        </p:sp>
        <p:cxnSp>
          <p:nvCxnSpPr>
            <p:cNvPr id="154" name="直线箭头连接符 153">
              <a:extLst>
                <a:ext uri="{FF2B5EF4-FFF2-40B4-BE49-F238E27FC236}">
                  <a16:creationId xmlns:a16="http://schemas.microsoft.com/office/drawing/2014/main" id="{B757FA2F-C8A0-DD46-8BDB-FBEC2C48CBF6}"/>
                </a:ext>
              </a:extLst>
            </p:cNvPr>
            <p:cNvCxnSpPr>
              <a:cxnSpLocks/>
              <a:stCxn id="151" idx="2"/>
              <a:endCxn id="161" idx="0"/>
            </p:cNvCxnSpPr>
            <p:nvPr/>
          </p:nvCxnSpPr>
          <p:spPr>
            <a:xfrm flipH="1">
              <a:off x="1586773" y="3603651"/>
              <a:ext cx="1416" cy="2572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5" name="肘形连接符 154">
              <a:extLst>
                <a:ext uri="{FF2B5EF4-FFF2-40B4-BE49-F238E27FC236}">
                  <a16:creationId xmlns:a16="http://schemas.microsoft.com/office/drawing/2014/main" id="{840693DC-42C4-BF49-A78E-79325A823C22}"/>
                </a:ext>
              </a:extLst>
            </p:cNvPr>
            <p:cNvCxnSpPr>
              <a:cxnSpLocks/>
              <a:endCxn id="180" idx="3"/>
            </p:cNvCxnSpPr>
            <p:nvPr/>
          </p:nvCxnSpPr>
          <p:spPr>
            <a:xfrm rot="16200000" flipH="1">
              <a:off x="5848859" y="3122580"/>
              <a:ext cx="1024096" cy="803489"/>
            </a:xfrm>
            <a:prstGeom prst="bentConnector4">
              <a:avLst>
                <a:gd name="adj1" fmla="val 717"/>
                <a:gd name="adj2" fmla="val 146594"/>
              </a:avLst>
            </a:prstGeom>
            <a:ln w="19050">
              <a:tailEnd type="triangle"/>
            </a:ln>
          </p:spPr>
          <p:style>
            <a:lnRef idx="1">
              <a:schemeClr val="dk1"/>
            </a:lnRef>
            <a:fillRef idx="0">
              <a:schemeClr val="dk1"/>
            </a:fillRef>
            <a:effectRef idx="0">
              <a:schemeClr val="dk1"/>
            </a:effectRef>
            <a:fontRef idx="minor">
              <a:schemeClr val="tx1"/>
            </a:fontRef>
          </p:style>
        </p:cxnSp>
        <p:sp>
          <p:nvSpPr>
            <p:cNvPr id="156" name="文本框 155">
              <a:extLst>
                <a:ext uri="{FF2B5EF4-FFF2-40B4-BE49-F238E27FC236}">
                  <a16:creationId xmlns:a16="http://schemas.microsoft.com/office/drawing/2014/main" id="{36B6A4B2-A22B-3D40-A6A0-CCCCD77C286F}"/>
                </a:ext>
              </a:extLst>
            </p:cNvPr>
            <p:cNvSpPr txBox="1"/>
            <p:nvPr/>
          </p:nvSpPr>
          <p:spPr>
            <a:xfrm>
              <a:off x="-331287" y="4042348"/>
              <a:ext cx="1361636" cy="276999"/>
            </a:xfrm>
            <a:prstGeom prst="rect">
              <a:avLst/>
            </a:prstGeom>
            <a:noFill/>
          </p:spPr>
          <p:txBody>
            <a:bodyPr wrap="square" rtlCol="0">
              <a:spAutoFit/>
            </a:bodyPr>
            <a:lstStyle/>
            <a:p>
              <a:r>
                <a:rPr kumimoji="1" lang="en-US" altLang="zh-CN" sz="1200" i="1" dirty="0"/>
                <a:t>R2BufferTriplets</a:t>
              </a:r>
              <a:endParaRPr kumimoji="1" lang="zh-CN" altLang="en-US" sz="1200" i="1" dirty="0"/>
            </a:p>
          </p:txBody>
        </p:sp>
        <p:sp>
          <p:nvSpPr>
            <p:cNvPr id="157" name="文本框 156">
              <a:extLst>
                <a:ext uri="{FF2B5EF4-FFF2-40B4-BE49-F238E27FC236}">
                  <a16:creationId xmlns:a16="http://schemas.microsoft.com/office/drawing/2014/main" id="{74918226-F8E9-3945-AABF-E787C2B8299E}"/>
                </a:ext>
              </a:extLst>
            </p:cNvPr>
            <p:cNvSpPr txBox="1"/>
            <p:nvPr/>
          </p:nvSpPr>
          <p:spPr>
            <a:xfrm>
              <a:off x="2994523" y="1235351"/>
              <a:ext cx="1082263" cy="276999"/>
            </a:xfrm>
            <a:prstGeom prst="rect">
              <a:avLst/>
            </a:prstGeom>
            <a:noFill/>
          </p:spPr>
          <p:txBody>
            <a:bodyPr wrap="square" rtlCol="0">
              <a:spAutoFit/>
            </a:bodyPr>
            <a:lstStyle/>
            <a:p>
              <a:r>
                <a:rPr kumimoji="1" lang="en-US" altLang="zh-CN" sz="1200" b="1" i="1" dirty="0"/>
                <a:t>#</a:t>
              </a:r>
              <a:r>
                <a:rPr kumimoji="1" lang="en-US" altLang="zh-CN" sz="1200" b="1" i="1" dirty="0" err="1"/>
                <a:t>MPSTrue</a:t>
              </a:r>
              <a:r>
                <a:rPr kumimoji="1" lang="en-US" altLang="zh-CN" sz="1200" dirty="0"/>
                <a:t>=0</a:t>
              </a:r>
              <a:endParaRPr kumimoji="1" lang="zh-CN" altLang="en-US" sz="1200" dirty="0"/>
            </a:p>
          </p:txBody>
        </p:sp>
        <p:cxnSp>
          <p:nvCxnSpPr>
            <p:cNvPr id="158" name="直线箭头连接符 157">
              <a:extLst>
                <a:ext uri="{FF2B5EF4-FFF2-40B4-BE49-F238E27FC236}">
                  <a16:creationId xmlns:a16="http://schemas.microsoft.com/office/drawing/2014/main" id="{054C24C8-6EA9-024D-B2C5-5AF2AB74AD22}"/>
                </a:ext>
              </a:extLst>
            </p:cNvPr>
            <p:cNvCxnSpPr>
              <a:cxnSpLocks/>
              <a:stCxn id="144" idx="3"/>
              <a:endCxn id="157" idx="1"/>
            </p:cNvCxnSpPr>
            <p:nvPr/>
          </p:nvCxnSpPr>
          <p:spPr>
            <a:xfrm flipV="1">
              <a:off x="2641462" y="1373851"/>
              <a:ext cx="353061" cy="503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59" name="文本框 158">
              <a:extLst>
                <a:ext uri="{FF2B5EF4-FFF2-40B4-BE49-F238E27FC236}">
                  <a16:creationId xmlns:a16="http://schemas.microsoft.com/office/drawing/2014/main" id="{47BC82B3-539E-DE4A-98F2-FA6DAD10410C}"/>
                </a:ext>
              </a:extLst>
            </p:cNvPr>
            <p:cNvSpPr txBox="1"/>
            <p:nvPr/>
          </p:nvSpPr>
          <p:spPr>
            <a:xfrm>
              <a:off x="2651163" y="1129074"/>
              <a:ext cx="428170" cy="276999"/>
            </a:xfrm>
            <a:prstGeom prst="rect">
              <a:avLst/>
            </a:prstGeom>
            <a:noFill/>
          </p:spPr>
          <p:txBody>
            <a:bodyPr wrap="square" rtlCol="0">
              <a:spAutoFit/>
            </a:bodyPr>
            <a:lstStyle/>
            <a:p>
              <a:r>
                <a:rPr kumimoji="1" lang="en-US" altLang="zh-CN" sz="1200" dirty="0"/>
                <a:t>N</a:t>
              </a:r>
              <a:endParaRPr kumimoji="1" lang="zh-CN" altLang="en-US" sz="1400" dirty="0"/>
            </a:p>
          </p:txBody>
        </p:sp>
        <p:sp>
          <p:nvSpPr>
            <p:cNvPr id="160" name="文本框 159">
              <a:extLst>
                <a:ext uri="{FF2B5EF4-FFF2-40B4-BE49-F238E27FC236}">
                  <a16:creationId xmlns:a16="http://schemas.microsoft.com/office/drawing/2014/main" id="{D71B2933-B9B8-8748-BD15-549F969CBF63}"/>
                </a:ext>
              </a:extLst>
            </p:cNvPr>
            <p:cNvSpPr txBox="1"/>
            <p:nvPr/>
          </p:nvSpPr>
          <p:spPr>
            <a:xfrm>
              <a:off x="1668570" y="3574940"/>
              <a:ext cx="295485" cy="276999"/>
            </a:xfrm>
            <a:prstGeom prst="rect">
              <a:avLst/>
            </a:prstGeom>
            <a:noFill/>
          </p:spPr>
          <p:txBody>
            <a:bodyPr wrap="square" rtlCol="0">
              <a:spAutoFit/>
            </a:bodyPr>
            <a:lstStyle/>
            <a:p>
              <a:r>
                <a:rPr kumimoji="1" lang="en-US" altLang="zh-CN" sz="1200" dirty="0"/>
                <a:t>Y</a:t>
              </a:r>
              <a:endParaRPr kumimoji="1" lang="zh-CN" altLang="en-US" sz="1400" dirty="0"/>
            </a:p>
          </p:txBody>
        </p:sp>
        <p:sp>
          <p:nvSpPr>
            <p:cNvPr id="161" name="矩形 160">
              <a:extLst>
                <a:ext uri="{FF2B5EF4-FFF2-40B4-BE49-F238E27FC236}">
                  <a16:creationId xmlns:a16="http://schemas.microsoft.com/office/drawing/2014/main" id="{53E20ED7-A8E1-3044-B665-720E0F7EEC09}"/>
                </a:ext>
              </a:extLst>
            </p:cNvPr>
            <p:cNvSpPr/>
            <p:nvPr/>
          </p:nvSpPr>
          <p:spPr>
            <a:xfrm>
              <a:off x="834468" y="3860853"/>
              <a:ext cx="1504610" cy="367588"/>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t>R4:</a:t>
              </a:r>
              <a:r>
                <a:rPr kumimoji="1" lang="zh-CN" altLang="en-US" sz="1600" dirty="0"/>
                <a:t> </a:t>
              </a:r>
              <a:r>
                <a:rPr kumimoji="1" lang="en-US" altLang="zh-CN" sz="1600" dirty="0" err="1"/>
                <a:t>IsSequential</a:t>
              </a:r>
              <a:endParaRPr kumimoji="1" lang="zh-CN" altLang="en-US" sz="1600" dirty="0"/>
            </a:p>
          </p:txBody>
        </p:sp>
        <p:cxnSp>
          <p:nvCxnSpPr>
            <p:cNvPr id="162" name="肘形连接符 161">
              <a:extLst>
                <a:ext uri="{FF2B5EF4-FFF2-40B4-BE49-F238E27FC236}">
                  <a16:creationId xmlns:a16="http://schemas.microsoft.com/office/drawing/2014/main" id="{CC73E005-DE03-1341-8C06-98A8CB753E54}"/>
                </a:ext>
              </a:extLst>
            </p:cNvPr>
            <p:cNvCxnSpPr>
              <a:cxnSpLocks/>
              <a:endCxn id="161" idx="1"/>
            </p:cNvCxnSpPr>
            <p:nvPr/>
          </p:nvCxnSpPr>
          <p:spPr>
            <a:xfrm rot="5400000">
              <a:off x="685852" y="3145766"/>
              <a:ext cx="1047498" cy="750265"/>
            </a:xfrm>
            <a:prstGeom prst="bentConnector4">
              <a:avLst>
                <a:gd name="adj1" fmla="val -522"/>
                <a:gd name="adj2" fmla="val 165796"/>
              </a:avLst>
            </a:prstGeom>
            <a:ln w="19050">
              <a:tailEnd type="triangle"/>
            </a:ln>
          </p:spPr>
          <p:style>
            <a:lnRef idx="1">
              <a:schemeClr val="dk1"/>
            </a:lnRef>
            <a:fillRef idx="0">
              <a:schemeClr val="dk1"/>
            </a:fillRef>
            <a:effectRef idx="0">
              <a:schemeClr val="dk1"/>
            </a:effectRef>
            <a:fontRef idx="minor">
              <a:schemeClr val="tx1"/>
            </a:fontRef>
          </p:style>
        </p:cxnSp>
        <p:sp>
          <p:nvSpPr>
            <p:cNvPr id="163" name="矩形 162">
              <a:extLst>
                <a:ext uri="{FF2B5EF4-FFF2-40B4-BE49-F238E27FC236}">
                  <a16:creationId xmlns:a16="http://schemas.microsoft.com/office/drawing/2014/main" id="{8F73BFDD-98AE-8B4E-9A8B-2BDC6A15D3A5}"/>
                </a:ext>
              </a:extLst>
            </p:cNvPr>
            <p:cNvSpPr/>
            <p:nvPr/>
          </p:nvSpPr>
          <p:spPr>
            <a:xfrm>
              <a:off x="5201091" y="2516617"/>
              <a:ext cx="1512597" cy="37480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t>R5:</a:t>
              </a:r>
              <a:r>
                <a:rPr kumimoji="1" lang="zh-CN" altLang="en-US" sz="1600" dirty="0"/>
                <a:t> </a:t>
              </a:r>
              <a:r>
                <a:rPr kumimoji="1" lang="en-US" altLang="zh-CN" sz="1600" dirty="0" err="1"/>
                <a:t>VarBuffHost</a:t>
              </a:r>
              <a:endParaRPr kumimoji="1" lang="zh-CN" altLang="en-US" sz="1600" dirty="0"/>
            </a:p>
          </p:txBody>
        </p:sp>
        <p:sp>
          <p:nvSpPr>
            <p:cNvPr id="164" name="矩形 163">
              <a:extLst>
                <a:ext uri="{FF2B5EF4-FFF2-40B4-BE49-F238E27FC236}">
                  <a16:creationId xmlns:a16="http://schemas.microsoft.com/office/drawing/2014/main" id="{A030DD91-0ABB-5B43-AE44-FF88992D7948}"/>
                </a:ext>
              </a:extLst>
            </p:cNvPr>
            <p:cNvSpPr/>
            <p:nvPr/>
          </p:nvSpPr>
          <p:spPr>
            <a:xfrm>
              <a:off x="5201092" y="3163778"/>
              <a:ext cx="1512597" cy="37553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t>R5:</a:t>
              </a:r>
              <a:r>
                <a:rPr kumimoji="1" lang="zh-CN" altLang="en-US" sz="1600" dirty="0"/>
                <a:t> </a:t>
              </a:r>
              <a:r>
                <a:rPr kumimoji="1" lang="en-US" altLang="zh-CN" sz="1600" dirty="0" err="1"/>
                <a:t>VarInKernel</a:t>
              </a:r>
              <a:endParaRPr kumimoji="1" lang="zh-CN" altLang="en-US" sz="1600" dirty="0"/>
            </a:p>
          </p:txBody>
        </p:sp>
        <p:sp>
          <p:nvSpPr>
            <p:cNvPr id="165" name="文本框 164">
              <a:extLst>
                <a:ext uri="{FF2B5EF4-FFF2-40B4-BE49-F238E27FC236}">
                  <a16:creationId xmlns:a16="http://schemas.microsoft.com/office/drawing/2014/main" id="{AF9A2A64-E149-7E40-93B0-C8A4DD134DA7}"/>
                </a:ext>
              </a:extLst>
            </p:cNvPr>
            <p:cNvSpPr txBox="1"/>
            <p:nvPr/>
          </p:nvSpPr>
          <p:spPr>
            <a:xfrm>
              <a:off x="3976502" y="1747922"/>
              <a:ext cx="1056696" cy="276999"/>
            </a:xfrm>
            <a:prstGeom prst="rect">
              <a:avLst/>
            </a:prstGeom>
            <a:noFill/>
          </p:spPr>
          <p:txBody>
            <a:bodyPr wrap="square" rtlCol="0">
              <a:spAutoFit/>
            </a:bodyPr>
            <a:lstStyle/>
            <a:p>
              <a:r>
                <a:rPr kumimoji="1" lang="en-US" altLang="zh-CN" sz="1200" i="1" dirty="0"/>
                <a:t>#R4Triplets</a:t>
              </a:r>
              <a:endParaRPr kumimoji="1" lang="zh-CN" altLang="en-US" sz="1200" i="1" dirty="0"/>
            </a:p>
          </p:txBody>
        </p:sp>
        <p:cxnSp>
          <p:nvCxnSpPr>
            <p:cNvPr id="166" name="直线箭头连接符 165">
              <a:extLst>
                <a:ext uri="{FF2B5EF4-FFF2-40B4-BE49-F238E27FC236}">
                  <a16:creationId xmlns:a16="http://schemas.microsoft.com/office/drawing/2014/main" id="{5CBB2B60-456A-AB47-9390-D3155B6F8DDD}"/>
                </a:ext>
              </a:extLst>
            </p:cNvPr>
            <p:cNvCxnSpPr>
              <a:cxnSpLocks/>
              <a:stCxn id="163" idx="2"/>
              <a:endCxn id="164" idx="0"/>
            </p:cNvCxnSpPr>
            <p:nvPr/>
          </p:nvCxnSpPr>
          <p:spPr>
            <a:xfrm>
              <a:off x="5957390" y="2891423"/>
              <a:ext cx="1" cy="27235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7" name="文本框 166">
              <a:extLst>
                <a:ext uri="{FF2B5EF4-FFF2-40B4-BE49-F238E27FC236}">
                  <a16:creationId xmlns:a16="http://schemas.microsoft.com/office/drawing/2014/main" id="{35A87920-1686-FE45-91EC-A3E0DDAC4463}"/>
                </a:ext>
              </a:extLst>
            </p:cNvPr>
            <p:cNvSpPr txBox="1"/>
            <p:nvPr/>
          </p:nvSpPr>
          <p:spPr>
            <a:xfrm>
              <a:off x="4049713" y="4030837"/>
              <a:ext cx="1213475" cy="276999"/>
            </a:xfrm>
            <a:prstGeom prst="rect">
              <a:avLst/>
            </a:prstGeom>
            <a:noFill/>
          </p:spPr>
          <p:txBody>
            <a:bodyPr wrap="square" rtlCol="0">
              <a:spAutoFit/>
            </a:bodyPr>
            <a:lstStyle/>
            <a:p>
              <a:r>
                <a:rPr kumimoji="1" lang="en-US" altLang="zh-CN" sz="1200" i="1" dirty="0"/>
                <a:t>R4SeqTriplets</a:t>
              </a:r>
              <a:endParaRPr kumimoji="1" lang="zh-CN" altLang="en-US" sz="1200" i="1" dirty="0"/>
            </a:p>
          </p:txBody>
        </p:sp>
        <p:sp>
          <p:nvSpPr>
            <p:cNvPr id="168" name="文本框 167">
              <a:extLst>
                <a:ext uri="{FF2B5EF4-FFF2-40B4-BE49-F238E27FC236}">
                  <a16:creationId xmlns:a16="http://schemas.microsoft.com/office/drawing/2014/main" id="{A4A93B6F-9D01-1949-B668-78B988638DC9}"/>
                </a:ext>
              </a:extLst>
            </p:cNvPr>
            <p:cNvSpPr txBox="1"/>
            <p:nvPr/>
          </p:nvSpPr>
          <p:spPr>
            <a:xfrm>
              <a:off x="4915283" y="2853788"/>
              <a:ext cx="1475770" cy="276999"/>
            </a:xfrm>
            <a:prstGeom prst="rect">
              <a:avLst/>
            </a:prstGeom>
            <a:noFill/>
          </p:spPr>
          <p:txBody>
            <a:bodyPr wrap="square" rtlCol="0">
              <a:spAutoFit/>
            </a:bodyPr>
            <a:lstStyle/>
            <a:p>
              <a:r>
                <a:rPr kumimoji="1" lang="en-US" altLang="zh-CN" sz="1200" i="1" dirty="0" err="1"/>
                <a:t>Args</a:t>
              </a:r>
              <a:r>
                <a:rPr kumimoji="1" lang="en-US" altLang="zh-CN" sz="1200" dirty="0"/>
                <a:t>,</a:t>
              </a:r>
              <a:r>
                <a:rPr kumimoji="1" lang="zh-CN" altLang="en-US" sz="1200" i="1" dirty="0"/>
                <a:t> </a:t>
              </a:r>
              <a:r>
                <a:rPr kumimoji="1" lang="en-US" altLang="zh-CN" sz="1200" i="1" dirty="0" err="1"/>
                <a:t>ArgVals</a:t>
              </a:r>
              <a:endParaRPr kumimoji="1" lang="zh-CN" altLang="en-US" sz="1200" i="1" dirty="0"/>
            </a:p>
          </p:txBody>
        </p:sp>
        <p:sp>
          <p:nvSpPr>
            <p:cNvPr id="169" name="决策 168">
              <a:extLst>
                <a:ext uri="{FF2B5EF4-FFF2-40B4-BE49-F238E27FC236}">
                  <a16:creationId xmlns:a16="http://schemas.microsoft.com/office/drawing/2014/main" id="{6AA18C48-B6EF-C649-BF08-DE069C243EA2}"/>
                </a:ext>
              </a:extLst>
            </p:cNvPr>
            <p:cNvSpPr/>
            <p:nvPr/>
          </p:nvSpPr>
          <p:spPr>
            <a:xfrm>
              <a:off x="4907695" y="1769467"/>
              <a:ext cx="2099388" cy="493405"/>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200" i="1" dirty="0"/>
                <a:t>#R4Triplets</a:t>
              </a:r>
              <a:r>
                <a:rPr kumimoji="1" lang="en-US" altLang="zh-CN" sz="1200" dirty="0"/>
                <a:t>&gt;0?</a:t>
              </a:r>
              <a:endParaRPr kumimoji="1" lang="zh-CN" altLang="en-US" sz="1200" dirty="0"/>
            </a:p>
          </p:txBody>
        </p:sp>
        <p:cxnSp>
          <p:nvCxnSpPr>
            <p:cNvPr id="170" name="肘形连接符 169">
              <a:extLst>
                <a:ext uri="{FF2B5EF4-FFF2-40B4-BE49-F238E27FC236}">
                  <a16:creationId xmlns:a16="http://schemas.microsoft.com/office/drawing/2014/main" id="{1B86AD4C-9C03-3D42-B54C-F66A5B08051B}"/>
                </a:ext>
              </a:extLst>
            </p:cNvPr>
            <p:cNvCxnSpPr>
              <a:cxnSpLocks/>
              <a:stCxn id="161" idx="3"/>
              <a:endCxn id="169" idx="1"/>
            </p:cNvCxnSpPr>
            <p:nvPr/>
          </p:nvCxnSpPr>
          <p:spPr>
            <a:xfrm flipV="1">
              <a:off x="2339078" y="2016170"/>
              <a:ext cx="2568617" cy="2028477"/>
            </a:xfrm>
            <a:prstGeom prst="bentConnector3">
              <a:avLst>
                <a:gd name="adj1" fmla="val 61866"/>
              </a:avLst>
            </a:prstGeom>
            <a:ln w="19050">
              <a:tailEnd type="triangle"/>
            </a:ln>
          </p:spPr>
          <p:style>
            <a:lnRef idx="1">
              <a:schemeClr val="dk1"/>
            </a:lnRef>
            <a:fillRef idx="0">
              <a:schemeClr val="dk1"/>
            </a:fillRef>
            <a:effectRef idx="0">
              <a:schemeClr val="dk1"/>
            </a:effectRef>
            <a:fontRef idx="minor">
              <a:schemeClr val="tx1"/>
            </a:fontRef>
          </p:style>
        </p:cxnSp>
        <p:sp>
          <p:nvSpPr>
            <p:cNvPr id="171" name="文本框 170">
              <a:extLst>
                <a:ext uri="{FF2B5EF4-FFF2-40B4-BE49-F238E27FC236}">
                  <a16:creationId xmlns:a16="http://schemas.microsoft.com/office/drawing/2014/main" id="{1ED6DD92-0E4A-F34E-BD63-053A8ED3932D}"/>
                </a:ext>
              </a:extLst>
            </p:cNvPr>
            <p:cNvSpPr txBox="1"/>
            <p:nvPr/>
          </p:nvSpPr>
          <p:spPr>
            <a:xfrm>
              <a:off x="3002111" y="3215170"/>
              <a:ext cx="1082263" cy="276999"/>
            </a:xfrm>
            <a:prstGeom prst="rect">
              <a:avLst/>
            </a:prstGeom>
            <a:noFill/>
          </p:spPr>
          <p:txBody>
            <a:bodyPr wrap="square" rtlCol="0">
              <a:spAutoFit/>
            </a:bodyPr>
            <a:lstStyle/>
            <a:p>
              <a:r>
                <a:rPr kumimoji="1" lang="en-US" altLang="zh-CN" sz="1200" b="1" i="1" dirty="0"/>
                <a:t>#</a:t>
              </a:r>
              <a:r>
                <a:rPr kumimoji="1" lang="en-US" altLang="zh-CN" sz="1200" b="1" i="1" dirty="0" err="1"/>
                <a:t>MPSTrue</a:t>
              </a:r>
              <a:r>
                <a:rPr kumimoji="1" lang="en-US" altLang="zh-CN" sz="1200" dirty="0"/>
                <a:t>=0</a:t>
              </a:r>
              <a:endParaRPr kumimoji="1" lang="zh-CN" altLang="en-US" sz="1200" dirty="0"/>
            </a:p>
          </p:txBody>
        </p:sp>
        <p:cxnSp>
          <p:nvCxnSpPr>
            <p:cNvPr id="172" name="直线箭头连接符 171">
              <a:extLst>
                <a:ext uri="{FF2B5EF4-FFF2-40B4-BE49-F238E27FC236}">
                  <a16:creationId xmlns:a16="http://schemas.microsoft.com/office/drawing/2014/main" id="{930A1B11-F087-564B-A343-B3D63AE85084}"/>
                </a:ext>
              </a:extLst>
            </p:cNvPr>
            <p:cNvCxnSpPr>
              <a:cxnSpLocks/>
              <a:endCxn id="171" idx="1"/>
            </p:cNvCxnSpPr>
            <p:nvPr/>
          </p:nvCxnSpPr>
          <p:spPr>
            <a:xfrm flipV="1">
              <a:off x="2649050" y="3353670"/>
              <a:ext cx="353061" cy="503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3" name="文本框 172">
              <a:extLst>
                <a:ext uri="{FF2B5EF4-FFF2-40B4-BE49-F238E27FC236}">
                  <a16:creationId xmlns:a16="http://schemas.microsoft.com/office/drawing/2014/main" id="{B6F12653-4FBF-D449-9056-00266D08E388}"/>
                </a:ext>
              </a:extLst>
            </p:cNvPr>
            <p:cNvSpPr txBox="1"/>
            <p:nvPr/>
          </p:nvSpPr>
          <p:spPr>
            <a:xfrm>
              <a:off x="2658751" y="3108893"/>
              <a:ext cx="428170" cy="276999"/>
            </a:xfrm>
            <a:prstGeom prst="rect">
              <a:avLst/>
            </a:prstGeom>
            <a:noFill/>
          </p:spPr>
          <p:txBody>
            <a:bodyPr wrap="square" rtlCol="0">
              <a:spAutoFit/>
            </a:bodyPr>
            <a:lstStyle/>
            <a:p>
              <a:r>
                <a:rPr kumimoji="1" lang="en-US" altLang="zh-CN" sz="1200" dirty="0"/>
                <a:t>N</a:t>
              </a:r>
              <a:endParaRPr kumimoji="1" lang="zh-CN" altLang="en-US" sz="1400" dirty="0"/>
            </a:p>
          </p:txBody>
        </p:sp>
        <p:sp>
          <p:nvSpPr>
            <p:cNvPr id="174" name="文本框 173">
              <a:extLst>
                <a:ext uri="{FF2B5EF4-FFF2-40B4-BE49-F238E27FC236}">
                  <a16:creationId xmlns:a16="http://schemas.microsoft.com/office/drawing/2014/main" id="{50DD36D4-97B8-004D-A1ED-A01BFE00C079}"/>
                </a:ext>
              </a:extLst>
            </p:cNvPr>
            <p:cNvSpPr txBox="1"/>
            <p:nvPr/>
          </p:nvSpPr>
          <p:spPr>
            <a:xfrm>
              <a:off x="5416257" y="4533430"/>
              <a:ext cx="1082263" cy="276999"/>
            </a:xfrm>
            <a:prstGeom prst="rect">
              <a:avLst/>
            </a:prstGeom>
            <a:noFill/>
          </p:spPr>
          <p:txBody>
            <a:bodyPr wrap="square" rtlCol="0">
              <a:spAutoFit/>
            </a:bodyPr>
            <a:lstStyle/>
            <a:p>
              <a:r>
                <a:rPr kumimoji="1" lang="en-US" altLang="zh-CN" sz="1200" b="1" i="1" dirty="0"/>
                <a:t>#</a:t>
              </a:r>
              <a:r>
                <a:rPr kumimoji="1" lang="en-US" altLang="zh-CN" sz="1200" b="1" i="1" dirty="0" err="1"/>
                <a:t>MPSTrue</a:t>
              </a:r>
              <a:r>
                <a:rPr kumimoji="1" lang="en-US" altLang="zh-CN" sz="1200" dirty="0"/>
                <a:t>=0</a:t>
              </a:r>
              <a:endParaRPr kumimoji="1" lang="zh-CN" altLang="en-US" sz="1200" dirty="0"/>
            </a:p>
          </p:txBody>
        </p:sp>
        <p:sp>
          <p:nvSpPr>
            <p:cNvPr id="175" name="文本框 174">
              <a:extLst>
                <a:ext uri="{FF2B5EF4-FFF2-40B4-BE49-F238E27FC236}">
                  <a16:creationId xmlns:a16="http://schemas.microsoft.com/office/drawing/2014/main" id="{7C30F1E6-CB5E-DC43-A64E-2CED02FF15D2}"/>
                </a:ext>
              </a:extLst>
            </p:cNvPr>
            <p:cNvSpPr txBox="1"/>
            <p:nvPr/>
          </p:nvSpPr>
          <p:spPr>
            <a:xfrm>
              <a:off x="7374674" y="1877670"/>
              <a:ext cx="1082263" cy="276999"/>
            </a:xfrm>
            <a:prstGeom prst="rect">
              <a:avLst/>
            </a:prstGeom>
            <a:noFill/>
          </p:spPr>
          <p:txBody>
            <a:bodyPr wrap="square" rtlCol="0">
              <a:spAutoFit/>
            </a:bodyPr>
            <a:lstStyle/>
            <a:p>
              <a:r>
                <a:rPr kumimoji="1" lang="en-US" altLang="zh-CN" sz="1200" b="1" i="1" dirty="0"/>
                <a:t>#</a:t>
              </a:r>
              <a:r>
                <a:rPr kumimoji="1" lang="en-US" altLang="zh-CN" sz="1200" b="1" i="1" dirty="0" err="1"/>
                <a:t>MPSTrue</a:t>
              </a:r>
              <a:r>
                <a:rPr kumimoji="1" lang="en-US" altLang="zh-CN" sz="1200" dirty="0"/>
                <a:t>=0</a:t>
              </a:r>
              <a:endParaRPr kumimoji="1" lang="zh-CN" altLang="en-US" sz="1200" dirty="0"/>
            </a:p>
          </p:txBody>
        </p:sp>
        <p:cxnSp>
          <p:nvCxnSpPr>
            <p:cNvPr id="176" name="直线箭头连接符 175">
              <a:extLst>
                <a:ext uri="{FF2B5EF4-FFF2-40B4-BE49-F238E27FC236}">
                  <a16:creationId xmlns:a16="http://schemas.microsoft.com/office/drawing/2014/main" id="{85CB681B-0FF6-9E46-ABEA-7588621445BA}"/>
                </a:ext>
              </a:extLst>
            </p:cNvPr>
            <p:cNvCxnSpPr>
              <a:cxnSpLocks/>
              <a:endCxn id="175" idx="1"/>
            </p:cNvCxnSpPr>
            <p:nvPr/>
          </p:nvCxnSpPr>
          <p:spPr>
            <a:xfrm flipV="1">
              <a:off x="7021613" y="2016170"/>
              <a:ext cx="353061" cy="503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7" name="文本框 176">
              <a:extLst>
                <a:ext uri="{FF2B5EF4-FFF2-40B4-BE49-F238E27FC236}">
                  <a16:creationId xmlns:a16="http://schemas.microsoft.com/office/drawing/2014/main" id="{9AA83446-4949-7144-B1D5-91F0E1EAD500}"/>
                </a:ext>
              </a:extLst>
            </p:cNvPr>
            <p:cNvSpPr txBox="1"/>
            <p:nvPr/>
          </p:nvSpPr>
          <p:spPr>
            <a:xfrm>
              <a:off x="7031314" y="1771393"/>
              <a:ext cx="428170" cy="276999"/>
            </a:xfrm>
            <a:prstGeom prst="rect">
              <a:avLst/>
            </a:prstGeom>
            <a:noFill/>
          </p:spPr>
          <p:txBody>
            <a:bodyPr wrap="square" rtlCol="0">
              <a:spAutoFit/>
            </a:bodyPr>
            <a:lstStyle/>
            <a:p>
              <a:r>
                <a:rPr kumimoji="1" lang="en-US" altLang="zh-CN" sz="1200" dirty="0"/>
                <a:t>N</a:t>
              </a:r>
              <a:endParaRPr kumimoji="1" lang="zh-CN" altLang="en-US" sz="1400" dirty="0"/>
            </a:p>
          </p:txBody>
        </p:sp>
        <p:cxnSp>
          <p:nvCxnSpPr>
            <p:cNvPr id="178" name="直线箭头连接符 177">
              <a:extLst>
                <a:ext uri="{FF2B5EF4-FFF2-40B4-BE49-F238E27FC236}">
                  <a16:creationId xmlns:a16="http://schemas.microsoft.com/office/drawing/2014/main" id="{05AC71A4-45F8-CC44-AE3D-F1073A93F386}"/>
                </a:ext>
              </a:extLst>
            </p:cNvPr>
            <p:cNvCxnSpPr>
              <a:cxnSpLocks/>
              <a:stCxn id="169" idx="2"/>
              <a:endCxn id="163" idx="0"/>
            </p:cNvCxnSpPr>
            <p:nvPr/>
          </p:nvCxnSpPr>
          <p:spPr>
            <a:xfrm>
              <a:off x="5957389" y="2262872"/>
              <a:ext cx="1" cy="25374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9" name="文本框 178">
              <a:extLst>
                <a:ext uri="{FF2B5EF4-FFF2-40B4-BE49-F238E27FC236}">
                  <a16:creationId xmlns:a16="http://schemas.microsoft.com/office/drawing/2014/main" id="{D81F09C4-3EDE-934A-B74B-4F370310DD7E}"/>
                </a:ext>
              </a:extLst>
            </p:cNvPr>
            <p:cNvSpPr txBox="1"/>
            <p:nvPr/>
          </p:nvSpPr>
          <p:spPr>
            <a:xfrm>
              <a:off x="6025712" y="2242378"/>
              <a:ext cx="295485" cy="276999"/>
            </a:xfrm>
            <a:prstGeom prst="rect">
              <a:avLst/>
            </a:prstGeom>
            <a:noFill/>
          </p:spPr>
          <p:txBody>
            <a:bodyPr wrap="square" rtlCol="0">
              <a:spAutoFit/>
            </a:bodyPr>
            <a:lstStyle/>
            <a:p>
              <a:r>
                <a:rPr kumimoji="1" lang="en-US" altLang="zh-CN" sz="1200" dirty="0"/>
                <a:t>Y</a:t>
              </a:r>
              <a:endParaRPr kumimoji="1" lang="zh-CN" altLang="en-US" sz="1400" dirty="0"/>
            </a:p>
          </p:txBody>
        </p:sp>
        <p:sp>
          <p:nvSpPr>
            <p:cNvPr id="180" name="矩形 179">
              <a:extLst>
                <a:ext uri="{FF2B5EF4-FFF2-40B4-BE49-F238E27FC236}">
                  <a16:creationId xmlns:a16="http://schemas.microsoft.com/office/drawing/2014/main" id="{158610F0-B456-7F4D-BFD4-69B700629646}"/>
                </a:ext>
              </a:extLst>
            </p:cNvPr>
            <p:cNvSpPr/>
            <p:nvPr/>
          </p:nvSpPr>
          <p:spPr>
            <a:xfrm>
              <a:off x="5152126" y="3848604"/>
              <a:ext cx="1610526" cy="37553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t>R5:</a:t>
              </a:r>
              <a:r>
                <a:rPr kumimoji="1" lang="zh-CN" altLang="en-US" sz="1600" dirty="0"/>
                <a:t> </a:t>
              </a:r>
              <a:r>
                <a:rPr kumimoji="1" lang="en-US" altLang="zh-CN" sz="1600" dirty="0" err="1"/>
                <a:t>BuffInKernel</a:t>
              </a:r>
              <a:endParaRPr kumimoji="1" lang="zh-CN" altLang="en-US" sz="1600" dirty="0"/>
            </a:p>
          </p:txBody>
        </p:sp>
        <p:cxnSp>
          <p:nvCxnSpPr>
            <p:cNvPr id="181" name="直线箭头连接符 180">
              <a:extLst>
                <a:ext uri="{FF2B5EF4-FFF2-40B4-BE49-F238E27FC236}">
                  <a16:creationId xmlns:a16="http://schemas.microsoft.com/office/drawing/2014/main" id="{51E50CD3-90FB-B741-9E47-FD1F84723333}"/>
                </a:ext>
              </a:extLst>
            </p:cNvPr>
            <p:cNvCxnSpPr>
              <a:cxnSpLocks/>
              <a:stCxn id="161" idx="3"/>
              <a:endCxn id="180" idx="1"/>
            </p:cNvCxnSpPr>
            <p:nvPr/>
          </p:nvCxnSpPr>
          <p:spPr>
            <a:xfrm flipV="1">
              <a:off x="2339078" y="4036373"/>
              <a:ext cx="2813048" cy="827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2" name="文本框 181">
              <a:extLst>
                <a:ext uri="{FF2B5EF4-FFF2-40B4-BE49-F238E27FC236}">
                  <a16:creationId xmlns:a16="http://schemas.microsoft.com/office/drawing/2014/main" id="{5CBC1B1E-90DC-B84B-9F33-01BEFCE926AB}"/>
                </a:ext>
              </a:extLst>
            </p:cNvPr>
            <p:cNvSpPr txBox="1"/>
            <p:nvPr/>
          </p:nvSpPr>
          <p:spPr>
            <a:xfrm>
              <a:off x="4936535" y="3549180"/>
              <a:ext cx="1475770" cy="276999"/>
            </a:xfrm>
            <a:prstGeom prst="rect">
              <a:avLst/>
            </a:prstGeom>
            <a:noFill/>
          </p:spPr>
          <p:txBody>
            <a:bodyPr wrap="square" rtlCol="0">
              <a:spAutoFit/>
            </a:bodyPr>
            <a:lstStyle/>
            <a:p>
              <a:r>
                <a:rPr kumimoji="1" lang="en-US" altLang="zh-CN" sz="1200" i="1" dirty="0"/>
                <a:t>Vars</a:t>
              </a:r>
              <a:r>
                <a:rPr kumimoji="1" lang="en-US" altLang="zh-CN" sz="1200" dirty="0"/>
                <a:t>,</a:t>
              </a:r>
              <a:r>
                <a:rPr kumimoji="1" lang="zh-CN" altLang="en-US" sz="1200" i="1" dirty="0"/>
                <a:t> </a:t>
              </a:r>
              <a:r>
                <a:rPr kumimoji="1" lang="en-US" altLang="zh-CN" sz="1200" i="1" dirty="0" err="1"/>
                <a:t>VarVals</a:t>
              </a:r>
              <a:endParaRPr kumimoji="1" lang="zh-CN" altLang="en-US" sz="1200" i="1" dirty="0"/>
            </a:p>
          </p:txBody>
        </p:sp>
        <p:cxnSp>
          <p:nvCxnSpPr>
            <p:cNvPr id="183" name="直线箭头连接符 182">
              <a:extLst>
                <a:ext uri="{FF2B5EF4-FFF2-40B4-BE49-F238E27FC236}">
                  <a16:creationId xmlns:a16="http://schemas.microsoft.com/office/drawing/2014/main" id="{B3991F2B-00EE-C748-96A2-6349FFD5CB13}"/>
                </a:ext>
              </a:extLst>
            </p:cNvPr>
            <p:cNvCxnSpPr>
              <a:cxnSpLocks/>
              <a:stCxn id="164" idx="2"/>
              <a:endCxn id="180" idx="0"/>
            </p:cNvCxnSpPr>
            <p:nvPr/>
          </p:nvCxnSpPr>
          <p:spPr>
            <a:xfrm flipH="1">
              <a:off x="5957389" y="3539315"/>
              <a:ext cx="2" cy="30928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4" name="文本框 183">
              <a:extLst>
                <a:ext uri="{FF2B5EF4-FFF2-40B4-BE49-F238E27FC236}">
                  <a16:creationId xmlns:a16="http://schemas.microsoft.com/office/drawing/2014/main" id="{8FEA3C5A-034F-C640-A526-3BC583C76AEE}"/>
                </a:ext>
              </a:extLst>
            </p:cNvPr>
            <p:cNvSpPr txBox="1"/>
            <p:nvPr/>
          </p:nvSpPr>
          <p:spPr>
            <a:xfrm>
              <a:off x="6799521" y="4042348"/>
              <a:ext cx="1475770" cy="276999"/>
            </a:xfrm>
            <a:prstGeom prst="rect">
              <a:avLst/>
            </a:prstGeom>
            <a:noFill/>
          </p:spPr>
          <p:txBody>
            <a:bodyPr wrap="square" rtlCol="0">
              <a:spAutoFit/>
            </a:bodyPr>
            <a:lstStyle/>
            <a:p>
              <a:r>
                <a:rPr kumimoji="1" lang="en-US" altLang="zh-CN" sz="1200" i="1" dirty="0"/>
                <a:t>Buffs</a:t>
              </a:r>
              <a:endParaRPr kumimoji="1" lang="zh-CN" altLang="en-US" sz="1200" i="1" dirty="0"/>
            </a:p>
          </p:txBody>
        </p:sp>
        <p:cxnSp>
          <p:nvCxnSpPr>
            <p:cNvPr id="185" name="直线箭头连接符 184">
              <a:extLst>
                <a:ext uri="{FF2B5EF4-FFF2-40B4-BE49-F238E27FC236}">
                  <a16:creationId xmlns:a16="http://schemas.microsoft.com/office/drawing/2014/main" id="{C7D758AA-8538-8346-BFB2-73C08267B107}"/>
                </a:ext>
              </a:extLst>
            </p:cNvPr>
            <p:cNvCxnSpPr>
              <a:cxnSpLocks/>
              <a:stCxn id="180" idx="2"/>
              <a:endCxn id="174" idx="0"/>
            </p:cNvCxnSpPr>
            <p:nvPr/>
          </p:nvCxnSpPr>
          <p:spPr>
            <a:xfrm>
              <a:off x="5957389" y="4224141"/>
              <a:ext cx="0" cy="30928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cxnSp>
        <p:nvCxnSpPr>
          <p:cNvPr id="190" name="直线箭头连接符 189">
            <a:extLst>
              <a:ext uri="{FF2B5EF4-FFF2-40B4-BE49-F238E27FC236}">
                <a16:creationId xmlns:a16="http://schemas.microsoft.com/office/drawing/2014/main" id="{F5ECF380-8AE0-354A-9132-2E2E1118FBD3}"/>
              </a:ext>
            </a:extLst>
          </p:cNvPr>
          <p:cNvCxnSpPr>
            <a:cxnSpLocks/>
          </p:cNvCxnSpPr>
          <p:nvPr/>
        </p:nvCxnSpPr>
        <p:spPr>
          <a:xfrm flipV="1">
            <a:off x="3742023" y="4238247"/>
            <a:ext cx="1610285" cy="1341709"/>
          </a:xfrm>
          <a:prstGeom prst="straightConnector1">
            <a:avLst/>
          </a:prstGeom>
          <a:ln w="50800">
            <a:prstDash val="dash"/>
            <a:tailEnd type="triangle"/>
          </a:ln>
        </p:spPr>
        <p:style>
          <a:lnRef idx="1">
            <a:schemeClr val="dk1"/>
          </a:lnRef>
          <a:fillRef idx="0">
            <a:schemeClr val="dk1"/>
          </a:fillRef>
          <a:effectRef idx="0">
            <a:schemeClr val="dk1"/>
          </a:effectRef>
          <a:fontRef idx="minor">
            <a:schemeClr val="tx1"/>
          </a:fontRef>
        </p:style>
      </p:cxnSp>
      <p:cxnSp>
        <p:nvCxnSpPr>
          <p:cNvPr id="192" name="直线箭头连接符 191">
            <a:extLst>
              <a:ext uri="{FF2B5EF4-FFF2-40B4-BE49-F238E27FC236}">
                <a16:creationId xmlns:a16="http://schemas.microsoft.com/office/drawing/2014/main" id="{1B1DE0D8-AFF4-4144-A8AB-36BAC50D9208}"/>
              </a:ext>
            </a:extLst>
          </p:cNvPr>
          <p:cNvCxnSpPr>
            <a:cxnSpLocks/>
          </p:cNvCxnSpPr>
          <p:nvPr/>
        </p:nvCxnSpPr>
        <p:spPr>
          <a:xfrm flipV="1">
            <a:off x="4126267" y="5106237"/>
            <a:ext cx="1358956" cy="487654"/>
          </a:xfrm>
          <a:prstGeom prst="straightConnector1">
            <a:avLst/>
          </a:prstGeom>
          <a:ln w="50800">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473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up)">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wipe(down)">
                                      <p:cBhvr>
                                        <p:cTn id="12" dur="500"/>
                                        <p:tgtEl>
                                          <p:spTgt spid="105"/>
                                        </p:tgtEl>
                                      </p:cBhvr>
                                    </p:animEffect>
                                  </p:childTnLst>
                                </p:cTn>
                              </p:par>
                              <p:par>
                                <p:cTn id="13" presetID="22" presetClass="entr" presetSubtype="4" fill="hold" nodeType="withEffect">
                                  <p:stCondLst>
                                    <p:cond delay="0"/>
                                  </p:stCondLst>
                                  <p:childTnLst>
                                    <p:set>
                                      <p:cBhvr>
                                        <p:cTn id="14" dur="1" fill="hold">
                                          <p:stCondLst>
                                            <p:cond delay="0"/>
                                          </p:stCondLst>
                                        </p:cTn>
                                        <p:tgtEl>
                                          <p:spTgt spid="190"/>
                                        </p:tgtEl>
                                        <p:attrNameLst>
                                          <p:attrName>style.visibility</p:attrName>
                                        </p:attrNameLst>
                                      </p:cBhvr>
                                      <p:to>
                                        <p:strVal val="visible"/>
                                      </p:to>
                                    </p:set>
                                    <p:animEffect transition="in" filter="wipe(down)">
                                      <p:cBhvr>
                                        <p:cTn id="15" dur="500"/>
                                        <p:tgtEl>
                                          <p:spTgt spid="190"/>
                                        </p:tgtEl>
                                      </p:cBhvr>
                                    </p:animEffect>
                                  </p:childTnLst>
                                </p:cTn>
                              </p:par>
                              <p:par>
                                <p:cTn id="16" presetID="22" presetClass="entr" presetSubtype="4" fill="hold" nodeType="withEffect">
                                  <p:stCondLst>
                                    <p:cond delay="0"/>
                                  </p:stCondLst>
                                  <p:childTnLst>
                                    <p:set>
                                      <p:cBhvr>
                                        <p:cTn id="17" dur="1" fill="hold">
                                          <p:stCondLst>
                                            <p:cond delay="0"/>
                                          </p:stCondLst>
                                        </p:cTn>
                                        <p:tgtEl>
                                          <p:spTgt spid="192"/>
                                        </p:tgtEl>
                                        <p:attrNameLst>
                                          <p:attrName>style.visibility</p:attrName>
                                        </p:attrNameLst>
                                      </p:cBhvr>
                                      <p:to>
                                        <p:strVal val="visible"/>
                                      </p:to>
                                    </p:set>
                                    <p:animEffect transition="in" filter="wipe(down)">
                                      <p:cBhvr>
                                        <p:cTn id="18"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p:spPr>
        <p:txBody>
          <a:bodyPr/>
          <a:lstStyle/>
          <a:p>
            <a:r>
              <a:rPr lang="en-US" altLang="zh-CN" dirty="0"/>
              <a:t>Four Execution Models</a:t>
            </a:r>
            <a:endParaRPr lang="zh-CN" altLang="en-US" dirty="0"/>
          </a:p>
        </p:txBody>
      </p:sp>
      <p:graphicFrame>
        <p:nvGraphicFramePr>
          <p:cNvPr id="6" name="内容占位符 5"/>
          <p:cNvGraphicFramePr>
            <a:graphicFrameLocks noGrp="1"/>
          </p:cNvGraphicFramePr>
          <p:nvPr>
            <p:ph idx="1"/>
          </p:nvPr>
        </p:nvGraphicFramePr>
        <p:xfrm>
          <a:off x="628648" y="3004257"/>
          <a:ext cx="7886700" cy="1483360"/>
        </p:xfrm>
        <a:graphic>
          <a:graphicData uri="http://schemas.openxmlformats.org/drawingml/2006/table">
            <a:tbl>
              <a:tblPr firstRow="1" bandRow="1">
                <a:tableStyleId>{7DF18680-E054-41AD-8BC1-D1AEF772440D}</a:tableStyleId>
              </a:tblPr>
              <a:tblGrid>
                <a:gridCol w="2373857">
                  <a:extLst>
                    <a:ext uri="{9D8B030D-6E8A-4147-A177-3AD203B41FA5}">
                      <a16:colId xmlns:a16="http://schemas.microsoft.com/office/drawing/2014/main" val="20000"/>
                    </a:ext>
                  </a:extLst>
                </a:gridCol>
                <a:gridCol w="1310186">
                  <a:extLst>
                    <a:ext uri="{9D8B030D-6E8A-4147-A177-3AD203B41FA5}">
                      <a16:colId xmlns:a16="http://schemas.microsoft.com/office/drawing/2014/main" val="20001"/>
                    </a:ext>
                  </a:extLst>
                </a:gridCol>
                <a:gridCol w="1201003">
                  <a:extLst>
                    <a:ext uri="{9D8B030D-6E8A-4147-A177-3AD203B41FA5}">
                      <a16:colId xmlns:a16="http://schemas.microsoft.com/office/drawing/2014/main" val="20002"/>
                    </a:ext>
                  </a:extLst>
                </a:gridCol>
                <a:gridCol w="1228298">
                  <a:extLst>
                    <a:ext uri="{9D8B030D-6E8A-4147-A177-3AD203B41FA5}">
                      <a16:colId xmlns:a16="http://schemas.microsoft.com/office/drawing/2014/main" val="20003"/>
                    </a:ext>
                  </a:extLst>
                </a:gridCol>
                <a:gridCol w="1773356">
                  <a:extLst>
                    <a:ext uri="{9D8B030D-6E8A-4147-A177-3AD203B41FA5}">
                      <a16:colId xmlns:a16="http://schemas.microsoft.com/office/drawing/2014/main" val="20004"/>
                    </a:ext>
                  </a:extLst>
                </a:gridCol>
              </a:tblGrid>
              <a:tr h="370840">
                <a:tc>
                  <a:txBody>
                    <a:bodyPr/>
                    <a:lstStyle/>
                    <a:p>
                      <a:endParaRPr lang="zh-CN" altLang="en-US" dirty="0"/>
                    </a:p>
                  </a:txBody>
                  <a:tcPr/>
                </a:tc>
                <a:tc>
                  <a:txBody>
                    <a:bodyPr/>
                    <a:lstStyle/>
                    <a:p>
                      <a:r>
                        <a:rPr lang="en-US" altLang="zh-CN" dirty="0"/>
                        <a:t>NDR</a:t>
                      </a:r>
                      <a:endParaRPr lang="zh-CN" altLang="en-US" dirty="0"/>
                    </a:p>
                  </a:txBody>
                  <a:tcPr/>
                </a:tc>
                <a:tc>
                  <a:txBody>
                    <a:bodyPr/>
                    <a:lstStyle/>
                    <a:p>
                      <a:r>
                        <a:rPr lang="en-US" altLang="zh-CN" dirty="0"/>
                        <a:t>SWI</a:t>
                      </a:r>
                      <a:endParaRPr lang="zh-CN" altLang="en-US" dirty="0"/>
                    </a:p>
                  </a:txBody>
                  <a:tcPr/>
                </a:tc>
                <a:tc>
                  <a:txBody>
                    <a:bodyPr/>
                    <a:lstStyle/>
                    <a:p>
                      <a:r>
                        <a:rPr lang="en-US" altLang="zh-CN" dirty="0"/>
                        <a:t>NDR+C</a:t>
                      </a:r>
                      <a:endParaRPr lang="zh-CN" altLang="en-US" dirty="0"/>
                    </a:p>
                  </a:txBody>
                  <a:tcPr/>
                </a:tc>
                <a:tc>
                  <a:txBody>
                    <a:bodyPr/>
                    <a:lstStyle/>
                    <a:p>
                      <a:r>
                        <a:rPr lang="en-US" altLang="zh-CN" dirty="0"/>
                        <a:t>SWI+C</a:t>
                      </a:r>
                      <a:endParaRPr lang="zh-CN" altLang="en-US" dirty="0"/>
                    </a:p>
                  </a:txBody>
                  <a:tcPr/>
                </a:tc>
                <a:extLst>
                  <a:ext uri="{0D108BD9-81ED-4DB2-BD59-A6C34878D82A}">
                    <a16:rowId xmlns:a16="http://schemas.microsoft.com/office/drawing/2014/main" val="10000"/>
                  </a:ext>
                </a:extLst>
              </a:tr>
              <a:tr h="370840">
                <a:tc>
                  <a:txBody>
                    <a:bodyPr/>
                    <a:lstStyle/>
                    <a:p>
                      <a:r>
                        <a:rPr lang="en-US" altLang="zh-CN" dirty="0"/>
                        <a:t>Programmability </a:t>
                      </a:r>
                      <a:endParaRPr lang="zh-CN" altLang="en-US" dirty="0"/>
                    </a:p>
                  </a:txBody>
                  <a:tcPr/>
                </a:tc>
                <a:tc>
                  <a:txBody>
                    <a:bodyPr/>
                    <a:lstStyle/>
                    <a:p>
                      <a:r>
                        <a:rPr lang="en-US" altLang="zh-CN" dirty="0">
                          <a:latin typeface="Baskerville Old Face" panose="02020602080505020303" pitchFamily="18" charset="0"/>
                        </a:rPr>
                        <a:t>Moderate </a:t>
                      </a:r>
                      <a:endParaRPr lang="zh-CN" altLang="en-US" dirty="0">
                        <a:latin typeface="Baskerville Old Face" panose="02020602080505020303" pitchFamily="18" charset="0"/>
                      </a:endParaRPr>
                    </a:p>
                  </a:txBody>
                  <a:tcPr/>
                </a:tc>
                <a:tc>
                  <a:txBody>
                    <a:bodyPr/>
                    <a:lstStyle/>
                    <a:p>
                      <a:r>
                        <a:rPr lang="en-US" altLang="zh-CN" dirty="0">
                          <a:latin typeface="Baskerville Old Face" panose="02020602080505020303" pitchFamily="18" charset="0"/>
                        </a:rPr>
                        <a:t>High </a:t>
                      </a:r>
                      <a:endParaRPr lang="zh-CN" altLang="en-US" dirty="0">
                        <a:latin typeface="Baskerville Old Face" panose="02020602080505020303" pitchFamily="18" charset="0"/>
                      </a:endParaRPr>
                    </a:p>
                  </a:txBody>
                  <a:tcPr/>
                </a:tc>
                <a:tc>
                  <a:txBody>
                    <a:bodyPr/>
                    <a:lstStyle/>
                    <a:p>
                      <a:r>
                        <a:rPr lang="en-US" altLang="zh-CN" dirty="0">
                          <a:latin typeface="Baskerville Old Face" panose="02020602080505020303" pitchFamily="18" charset="0"/>
                        </a:rPr>
                        <a:t>Low </a:t>
                      </a:r>
                      <a:endParaRPr lang="zh-CN" altLang="en-US" dirty="0">
                        <a:latin typeface="Baskerville Old Face" panose="02020602080505020303" pitchFamily="18" charset="0"/>
                      </a:endParaRPr>
                    </a:p>
                  </a:txBody>
                  <a:tcPr/>
                </a:tc>
                <a:tc>
                  <a:txBody>
                    <a:bodyPr/>
                    <a:lstStyle/>
                    <a:p>
                      <a:r>
                        <a:rPr lang="en-US" altLang="zh-CN" dirty="0">
                          <a:latin typeface="Baskerville Old Face" panose="02020602080505020303" pitchFamily="18" charset="0"/>
                        </a:rPr>
                        <a:t>Low </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01"/>
                  </a:ext>
                </a:extLst>
              </a:tr>
              <a:tr h="370840">
                <a:tc>
                  <a:txBody>
                    <a:bodyPr/>
                    <a:lstStyle/>
                    <a:p>
                      <a:r>
                        <a:rPr lang="en-US" altLang="zh-CN" dirty="0"/>
                        <a:t>Computing parallelism</a:t>
                      </a:r>
                      <a:endParaRPr lang="zh-CN" altLang="en-US" dirty="0"/>
                    </a:p>
                  </a:txBody>
                  <a:tcPr/>
                </a:tc>
                <a:tc>
                  <a:txBody>
                    <a:bodyPr/>
                    <a:lstStyle/>
                    <a:p>
                      <a:r>
                        <a:rPr lang="en-US" altLang="zh-CN" dirty="0">
                          <a:latin typeface="Baskerville Old Face" panose="02020602080505020303" pitchFamily="18" charset="0"/>
                        </a:rPr>
                        <a:t>High </a:t>
                      </a:r>
                      <a:endParaRPr lang="zh-CN" altLang="en-US" dirty="0">
                        <a:latin typeface="Baskerville Old Face" panose="02020602080505020303" pitchFamily="18" charset="0"/>
                      </a:endParaRPr>
                    </a:p>
                  </a:txBody>
                  <a:tcPr/>
                </a:tc>
                <a:tc>
                  <a:txBody>
                    <a:bodyPr/>
                    <a:lstStyle/>
                    <a:p>
                      <a:r>
                        <a:rPr lang="en-US" altLang="zh-CN" dirty="0">
                          <a:latin typeface="Baskerville Old Face" panose="02020602080505020303" pitchFamily="18" charset="0"/>
                        </a:rPr>
                        <a:t>Low </a:t>
                      </a:r>
                      <a:endParaRPr lang="zh-CN" altLang="en-US" dirty="0">
                        <a:latin typeface="Baskerville Old Face" panose="02020602080505020303" pitchFamily="18" charset="0"/>
                      </a:endParaRPr>
                    </a:p>
                  </a:txBody>
                  <a:tcPr/>
                </a:tc>
                <a:tc>
                  <a:txBody>
                    <a:bodyPr/>
                    <a:lstStyle/>
                    <a:p>
                      <a:r>
                        <a:rPr lang="en-US" altLang="zh-CN" dirty="0">
                          <a:latin typeface="Baskerville Old Face" panose="02020602080505020303" pitchFamily="18" charset="0"/>
                        </a:rPr>
                        <a:t>High </a:t>
                      </a:r>
                      <a:endParaRPr lang="zh-CN" altLang="en-US" dirty="0">
                        <a:latin typeface="Baskerville Old Face" panose="02020602080505020303" pitchFamily="18" charset="0"/>
                      </a:endParaRPr>
                    </a:p>
                  </a:txBody>
                  <a:tcPr/>
                </a:tc>
                <a:tc>
                  <a:txBody>
                    <a:bodyPr/>
                    <a:lstStyle/>
                    <a:p>
                      <a:r>
                        <a:rPr lang="en-US" altLang="zh-CN" dirty="0">
                          <a:latin typeface="Baskerville Old Face" panose="02020602080505020303" pitchFamily="18" charset="0"/>
                        </a:rPr>
                        <a:t>Moderate/High</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02"/>
                  </a:ext>
                </a:extLst>
              </a:tr>
              <a:tr h="370840">
                <a:tc>
                  <a:txBody>
                    <a:bodyPr/>
                    <a:lstStyle/>
                    <a:p>
                      <a:r>
                        <a:rPr lang="en-US" altLang="zh-CN" dirty="0"/>
                        <a:t>Memory traffic</a:t>
                      </a:r>
                      <a:endParaRPr lang="zh-CN" altLang="en-US" dirty="0"/>
                    </a:p>
                  </a:txBody>
                  <a:tcPr/>
                </a:tc>
                <a:tc>
                  <a:txBody>
                    <a:bodyPr/>
                    <a:lstStyle/>
                    <a:p>
                      <a:r>
                        <a:rPr lang="en-US" altLang="zh-CN" dirty="0">
                          <a:latin typeface="Baskerville Old Face" panose="02020602080505020303" pitchFamily="18" charset="0"/>
                        </a:rPr>
                        <a:t>High </a:t>
                      </a:r>
                      <a:endParaRPr lang="zh-CN" altLang="en-US" dirty="0">
                        <a:latin typeface="Baskerville Old Face" panose="02020602080505020303" pitchFamily="18" charset="0"/>
                      </a:endParaRPr>
                    </a:p>
                  </a:txBody>
                  <a:tcPr/>
                </a:tc>
                <a:tc>
                  <a:txBody>
                    <a:bodyPr/>
                    <a:lstStyle/>
                    <a:p>
                      <a:r>
                        <a:rPr lang="en-US" altLang="zh-CN" dirty="0">
                          <a:latin typeface="Baskerville Old Face" panose="02020602080505020303" pitchFamily="18" charset="0"/>
                        </a:rPr>
                        <a:t>Low </a:t>
                      </a:r>
                      <a:endParaRPr lang="zh-CN" altLang="en-US" dirty="0">
                        <a:latin typeface="Baskerville Old Face" panose="02020602080505020303" pitchFamily="18" charset="0"/>
                      </a:endParaRPr>
                    </a:p>
                  </a:txBody>
                  <a:tcPr/>
                </a:tc>
                <a:tc>
                  <a:txBody>
                    <a:bodyPr/>
                    <a:lstStyle/>
                    <a:p>
                      <a:r>
                        <a:rPr lang="en-US" altLang="zh-CN" dirty="0">
                          <a:latin typeface="Baskerville Old Face" panose="02020602080505020303" pitchFamily="18" charset="0"/>
                        </a:rPr>
                        <a:t>Moderate </a:t>
                      </a:r>
                      <a:endParaRPr lang="zh-CN" altLang="en-US" dirty="0">
                        <a:latin typeface="Baskerville Old Face" panose="02020602080505020303" pitchFamily="18" charset="0"/>
                      </a:endParaRPr>
                    </a:p>
                  </a:txBody>
                  <a:tcPr/>
                </a:tc>
                <a:tc>
                  <a:txBody>
                    <a:bodyPr/>
                    <a:lstStyle/>
                    <a:p>
                      <a:r>
                        <a:rPr lang="en-US" altLang="zh-CN" dirty="0">
                          <a:latin typeface="Baskerville Old Face" panose="02020602080505020303" pitchFamily="18" charset="0"/>
                        </a:rPr>
                        <a:t>Low </a:t>
                      </a:r>
                      <a:endParaRPr lang="zh-CN" altLang="en-US" dirty="0">
                        <a:latin typeface="Baskerville Old Face" panose="02020602080505020303" pitchFamily="18" charset="0"/>
                      </a:endParaRPr>
                    </a:p>
                  </a:txBody>
                  <a:tcPr/>
                </a:tc>
                <a:extLst>
                  <a:ext uri="{0D108BD9-81ED-4DB2-BD59-A6C34878D82A}">
                    <a16:rowId xmlns:a16="http://schemas.microsoft.com/office/drawing/2014/main" val="10003"/>
                  </a:ext>
                </a:extLst>
              </a:tr>
            </a:tbl>
          </a:graphicData>
        </a:graphic>
      </p:graphicFrame>
      <p:sp>
        <p:nvSpPr>
          <p:cNvPr id="7" name="内容占位符 2"/>
          <p:cNvSpPr txBox="1">
            <a:spLocks/>
          </p:cNvSpPr>
          <p:nvPr/>
        </p:nvSpPr>
        <p:spPr>
          <a:xfrm>
            <a:off x="628649" y="1847851"/>
            <a:ext cx="788670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General comparison of four execution models:</a:t>
            </a:r>
            <a:endParaRPr lang="zh-CN" altLang="en-US" dirty="0"/>
          </a:p>
        </p:txBody>
      </p:sp>
      <p:sp>
        <p:nvSpPr>
          <p:cNvPr id="5" name="Content Placeholder 2">
            <a:extLst>
              <a:ext uri="{FF2B5EF4-FFF2-40B4-BE49-F238E27FC236}">
                <a16:creationId xmlns:a16="http://schemas.microsoft.com/office/drawing/2014/main" id="{C72FAF33-9DC0-504F-B3F7-6FE06C563DF6}"/>
              </a:ext>
            </a:extLst>
          </p:cNvPr>
          <p:cNvSpPr txBox="1">
            <a:spLocks/>
          </p:cNvSpPr>
          <p:nvPr/>
        </p:nvSpPr>
        <p:spPr>
          <a:xfrm>
            <a:off x="628648" y="4741674"/>
            <a:ext cx="7886700" cy="1457515"/>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US" sz="2000" dirty="0">
                <a:solidFill>
                  <a:schemeClr val="accent5"/>
                </a:solidFill>
                <a:latin typeface="Baskerville Old Face" panose="02020602080505020303" pitchFamily="18" charset="0"/>
              </a:rPr>
              <a:t>NDR</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can</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achieve</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higher</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computing</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parallelism.</a:t>
            </a:r>
          </a:p>
          <a:p>
            <a:pPr>
              <a:buFont typeface="Wingdings" pitchFamily="2" charset="2"/>
              <a:buChar char="Ø"/>
            </a:pPr>
            <a:r>
              <a:rPr lang="en-US" altLang="zh-CN" sz="2000" dirty="0">
                <a:solidFill>
                  <a:schemeClr val="accent5"/>
                </a:solidFill>
                <a:latin typeface="Baskerville Old Face" panose="02020602080505020303" pitchFamily="18" charset="0"/>
              </a:rPr>
              <a:t>SWI</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is</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more</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easy</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to</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program</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and</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requires</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a</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lower</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memory</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traffic.</a:t>
            </a:r>
          </a:p>
          <a:p>
            <a:pPr>
              <a:buFont typeface="Wingdings" pitchFamily="2" charset="2"/>
              <a:buChar char="Ø"/>
            </a:pPr>
            <a:r>
              <a:rPr lang="en-US" altLang="zh-CN" sz="2000" dirty="0">
                <a:solidFill>
                  <a:schemeClr val="accent5"/>
                </a:solidFill>
                <a:latin typeface="Baskerville Old Face" panose="02020602080505020303" pitchFamily="18" charset="0"/>
              </a:rPr>
              <a:t>OpenCL</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channel</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will</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increase</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the</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programming</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difficulty,</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reduce</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the</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memory</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traffic</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and</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lead</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to</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higher</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computing</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parallelism.</a:t>
            </a:r>
            <a:endParaRPr lang="en-US" sz="2000" dirty="0">
              <a:solidFill>
                <a:schemeClr val="accent5"/>
              </a:solidFill>
              <a:latin typeface="Baskerville Old Face" panose="02020602080505020303" pitchFamily="18" charset="0"/>
            </a:endParaRPr>
          </a:p>
        </p:txBody>
      </p:sp>
    </p:spTree>
    <p:extLst>
      <p:ext uri="{BB962C8B-B14F-4D97-AF65-F5344CB8AC3E}">
        <p14:creationId xmlns:p14="http://schemas.microsoft.com/office/powerpoint/2010/main" val="54005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p:txBody>
      </p:sp>
      <p:pic>
        <p:nvPicPr>
          <p:cNvPr id="52" name="图片 51"/>
          <p:cNvPicPr>
            <a:picLocks noChangeAspect="1"/>
          </p:cNvPicPr>
          <p:nvPr/>
        </p:nvPicPr>
        <p:blipFill>
          <a:blip r:embed="rId4"/>
          <a:stretch>
            <a:fillRect/>
          </a:stretch>
        </p:blipFill>
        <p:spPr>
          <a:xfrm>
            <a:off x="5300870" y="1836389"/>
            <a:ext cx="3629355" cy="2780093"/>
          </a:xfrm>
          <a:prstGeom prst="rect">
            <a:avLst/>
          </a:prstGeom>
        </p:spPr>
      </p:pic>
      <p:sp>
        <p:nvSpPr>
          <p:cNvPr id="2" name="标题 1"/>
          <p:cNvSpPr>
            <a:spLocks noGrp="1"/>
          </p:cNvSpPr>
          <p:nvPr>
            <p:ph type="title"/>
          </p:nvPr>
        </p:nvSpPr>
        <p:spPr>
          <a:xfrm>
            <a:off x="628650" y="476129"/>
            <a:ext cx="7886700" cy="1325563"/>
          </a:xfrm>
        </p:spPr>
        <p:txBody>
          <a:bodyPr/>
          <a:lstStyle/>
          <a:p>
            <a:r>
              <a:rPr lang="en-US" altLang="zh-CN" dirty="0"/>
              <a:t>OpenCL</a:t>
            </a:r>
            <a:r>
              <a:rPr lang="zh-CN" altLang="en-US" dirty="0"/>
              <a:t> </a:t>
            </a:r>
            <a:r>
              <a:rPr lang="en-US" altLang="zh-CN" dirty="0"/>
              <a:t>on</a:t>
            </a:r>
            <a:r>
              <a:rPr lang="zh-CN" altLang="en-US" dirty="0"/>
              <a:t> </a:t>
            </a:r>
            <a:r>
              <a:rPr lang="en-US" altLang="zh-CN" dirty="0"/>
              <a:t>FPGA</a:t>
            </a:r>
            <a:endParaRPr lang="zh-CN" altLang="en-US" dirty="0"/>
          </a:p>
        </p:txBody>
      </p:sp>
      <p:sp>
        <p:nvSpPr>
          <p:cNvPr id="13" name="椭圆 12"/>
          <p:cNvSpPr/>
          <p:nvPr/>
        </p:nvSpPr>
        <p:spPr>
          <a:xfrm>
            <a:off x="6426539" y="4165701"/>
            <a:ext cx="1366081" cy="4990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箭头连接符 16"/>
          <p:cNvCxnSpPr>
            <a:cxnSpLocks/>
            <a:stCxn id="13" idx="6"/>
            <a:endCxn id="21" idx="0"/>
          </p:cNvCxnSpPr>
          <p:nvPr/>
        </p:nvCxnSpPr>
        <p:spPr>
          <a:xfrm>
            <a:off x="7792620" y="4415250"/>
            <a:ext cx="399252" cy="264563"/>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7441589" y="4679813"/>
            <a:ext cx="1500565" cy="32610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600" dirty="0">
                <a:solidFill>
                  <a:srgbClr val="FF0000"/>
                </a:solidFill>
                <a:latin typeface="Baskerville Old Face" panose="02020602080505020303" pitchFamily="18" charset="0"/>
              </a:rPr>
              <a:t>External DDR</a:t>
            </a:r>
            <a:endParaRPr lang="en-US" sz="1600" dirty="0">
              <a:solidFill>
                <a:srgbClr val="FF0000"/>
              </a:solidFill>
              <a:latin typeface="Baskerville Old Face" panose="02020602080505020303" pitchFamily="18" charset="0"/>
            </a:endParaRPr>
          </a:p>
        </p:txBody>
      </p:sp>
      <p:sp>
        <p:nvSpPr>
          <p:cNvPr id="23" name="椭圆 22"/>
          <p:cNvSpPr/>
          <p:nvPr/>
        </p:nvSpPr>
        <p:spPr>
          <a:xfrm>
            <a:off x="7590563" y="2219281"/>
            <a:ext cx="1366081" cy="549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Content Placeholder 2"/>
          <p:cNvSpPr txBox="1">
            <a:spLocks/>
          </p:cNvSpPr>
          <p:nvPr/>
        </p:nvSpPr>
        <p:spPr>
          <a:xfrm>
            <a:off x="5300869" y="1856025"/>
            <a:ext cx="3604081" cy="3416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1800" b="1" dirty="0"/>
              <a:t>FPGA</a:t>
            </a:r>
            <a:endParaRPr lang="en-US" sz="1800" b="1" dirty="0"/>
          </a:p>
        </p:txBody>
      </p:sp>
      <p:cxnSp>
        <p:nvCxnSpPr>
          <p:cNvPr id="28" name="直接箭头连接符 27"/>
          <p:cNvCxnSpPr>
            <a:cxnSpLocks/>
            <a:stCxn id="23" idx="0"/>
            <a:endCxn id="34" idx="2"/>
          </p:cNvCxnSpPr>
          <p:nvPr/>
        </p:nvCxnSpPr>
        <p:spPr>
          <a:xfrm flipH="1" flipV="1">
            <a:off x="8063422" y="1889613"/>
            <a:ext cx="210182" cy="329668"/>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Content Placeholder 2"/>
          <p:cNvSpPr txBox="1">
            <a:spLocks/>
          </p:cNvSpPr>
          <p:nvPr/>
        </p:nvSpPr>
        <p:spPr>
          <a:xfrm>
            <a:off x="7327401" y="1575103"/>
            <a:ext cx="1472042" cy="31451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600" dirty="0">
                <a:solidFill>
                  <a:srgbClr val="FF0000"/>
                </a:solidFill>
                <a:latin typeface="Baskerville Old Face" panose="02020602080505020303" pitchFamily="18" charset="0"/>
              </a:rPr>
              <a:t>Memory blocks</a:t>
            </a:r>
            <a:endParaRPr lang="en-US" sz="1600" dirty="0">
              <a:solidFill>
                <a:srgbClr val="FF0000"/>
              </a:solidFill>
              <a:latin typeface="Baskerville Old Face" panose="02020602080505020303" pitchFamily="18" charset="0"/>
            </a:endParaRPr>
          </a:p>
        </p:txBody>
      </p:sp>
      <p:sp>
        <p:nvSpPr>
          <p:cNvPr id="37" name="椭圆 36"/>
          <p:cNvSpPr/>
          <p:nvPr/>
        </p:nvSpPr>
        <p:spPr>
          <a:xfrm>
            <a:off x="5327459" y="2791853"/>
            <a:ext cx="1696193" cy="7145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箭头连接符 37"/>
          <p:cNvCxnSpPr>
            <a:cxnSpLocks/>
            <a:endCxn id="43" idx="0"/>
          </p:cNvCxnSpPr>
          <p:nvPr/>
        </p:nvCxnSpPr>
        <p:spPr>
          <a:xfrm flipH="1">
            <a:off x="5067307" y="3401106"/>
            <a:ext cx="502015" cy="617861"/>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5AB4DCF2-643E-124D-B20D-E88212597FD7}"/>
              </a:ext>
            </a:extLst>
          </p:cNvPr>
          <p:cNvSpPr txBox="1">
            <a:spLocks/>
          </p:cNvSpPr>
          <p:nvPr/>
        </p:nvSpPr>
        <p:spPr>
          <a:xfrm>
            <a:off x="4608923" y="5142081"/>
            <a:ext cx="4308665" cy="1052276"/>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a:solidFill>
                  <a:schemeClr val="accent5"/>
                </a:solidFill>
                <a:latin typeface="Baskerville Old Face" panose="02020602080505020303" pitchFamily="18" charset="0"/>
              </a:rPr>
              <a:t>Software-centric</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sym typeface="Wingdings" pitchFamily="2" charset="2"/>
              </a:rPr>
              <a:t></a:t>
            </a:r>
            <a:r>
              <a:rPr lang="zh-CN" altLang="en-US" sz="2000" dirty="0">
                <a:solidFill>
                  <a:schemeClr val="accent5"/>
                </a:solidFill>
                <a:latin typeface="Baskerville Old Face" panose="02020602080505020303" pitchFamily="18" charset="0"/>
                <a:sym typeface="Wingdings" pitchFamily="2" charset="2"/>
              </a:rPr>
              <a:t> </a:t>
            </a:r>
            <a:r>
              <a:rPr lang="en-US" altLang="zh-CN" sz="2000" dirty="0">
                <a:solidFill>
                  <a:schemeClr val="accent5"/>
                </a:solidFill>
                <a:latin typeface="Baskerville Old Face" panose="02020602080505020303" pitchFamily="18" charset="0"/>
              </a:rPr>
              <a:t>FPGA</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as</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a</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parallel</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architecture.</a:t>
            </a:r>
          </a:p>
          <a:p>
            <a:r>
              <a:rPr lang="en-US" altLang="zh-CN" sz="2000" dirty="0">
                <a:solidFill>
                  <a:schemeClr val="accent5"/>
                </a:solidFill>
                <a:latin typeface="Baskerville Old Face" panose="02020602080505020303" pitchFamily="18" charset="0"/>
              </a:rPr>
              <a:t>Users</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can</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program</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with</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OpenCL.</a:t>
            </a:r>
            <a:endParaRPr lang="en-US" sz="2000" dirty="0">
              <a:solidFill>
                <a:schemeClr val="accent5"/>
              </a:solidFill>
              <a:latin typeface="Baskerville Old Face" panose="02020602080505020303" pitchFamily="18" charset="0"/>
            </a:endParaRPr>
          </a:p>
        </p:txBody>
      </p:sp>
      <p:graphicFrame>
        <p:nvGraphicFramePr>
          <p:cNvPr id="16" name="对象 15">
            <a:extLst>
              <a:ext uri="{FF2B5EF4-FFF2-40B4-BE49-F238E27FC236}">
                <a16:creationId xmlns:a16="http://schemas.microsoft.com/office/drawing/2014/main" id="{F3711722-A6C5-104C-8135-8DEEC99C1556}"/>
              </a:ext>
            </a:extLst>
          </p:cNvPr>
          <p:cNvGraphicFramePr>
            <a:graphicFrameLocks noChangeAspect="1"/>
          </p:cNvGraphicFramePr>
          <p:nvPr/>
        </p:nvGraphicFramePr>
        <p:xfrm>
          <a:off x="214763" y="1817140"/>
          <a:ext cx="4223310" cy="2598110"/>
        </p:xfrm>
        <a:graphic>
          <a:graphicData uri="http://schemas.openxmlformats.org/presentationml/2006/ole">
            <mc:AlternateContent xmlns:mc="http://schemas.openxmlformats.org/markup-compatibility/2006">
              <mc:Choice xmlns:v="urn:schemas-microsoft-com:vml" Requires="v">
                <p:oleObj spid="_x0000_s3092" name="Visio" r:id="rId5" imgW="3638421" imgH="2238300" progId="Visio.Drawing.15">
                  <p:embed/>
                </p:oleObj>
              </mc:Choice>
              <mc:Fallback>
                <p:oleObj name="Visio" r:id="rId5" imgW="3638421" imgH="2238300" progId="Visio.Drawing.15">
                  <p:embed/>
                  <p:pic>
                    <p:nvPicPr>
                      <p:cNvPr id="16" name="对象 15">
                        <a:extLst>
                          <a:ext uri="{FF2B5EF4-FFF2-40B4-BE49-F238E27FC236}">
                            <a16:creationId xmlns:a16="http://schemas.microsoft.com/office/drawing/2014/main" id="{F3711722-A6C5-104C-8135-8DEEC99C1556}"/>
                          </a:ext>
                        </a:extLst>
                      </p:cNvPr>
                      <p:cNvPicPr/>
                      <p:nvPr/>
                    </p:nvPicPr>
                    <p:blipFill>
                      <a:blip r:embed="rId6"/>
                      <a:stretch>
                        <a:fillRect/>
                      </a:stretch>
                    </p:blipFill>
                    <p:spPr>
                      <a:xfrm>
                        <a:off x="214763" y="1817140"/>
                        <a:ext cx="4223310" cy="2598110"/>
                      </a:xfrm>
                      <a:prstGeom prst="rect">
                        <a:avLst/>
                      </a:prstGeom>
                    </p:spPr>
                  </p:pic>
                </p:oleObj>
              </mc:Fallback>
            </mc:AlternateContent>
          </a:graphicData>
        </a:graphic>
      </p:graphicFrame>
      <p:sp>
        <p:nvSpPr>
          <p:cNvPr id="43" name="Content Placeholder 2"/>
          <p:cNvSpPr txBox="1">
            <a:spLocks/>
          </p:cNvSpPr>
          <p:nvPr/>
        </p:nvSpPr>
        <p:spPr>
          <a:xfrm>
            <a:off x="4169621" y="4018967"/>
            <a:ext cx="1795372" cy="101418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600" dirty="0">
                <a:solidFill>
                  <a:srgbClr val="FF0000"/>
                </a:solidFill>
                <a:latin typeface="Baskerville Old Face" panose="02020602080505020303" pitchFamily="18" charset="0"/>
              </a:rPr>
              <a:t>DSP blocks</a:t>
            </a:r>
          </a:p>
          <a:p>
            <a:pPr marL="0" indent="0">
              <a:buFont typeface="Arial" panose="020B0604020202020204" pitchFamily="34" charset="0"/>
              <a:buNone/>
            </a:pPr>
            <a:r>
              <a:rPr lang="en-US" sz="1600" dirty="0">
                <a:solidFill>
                  <a:srgbClr val="FF0000"/>
                </a:solidFill>
                <a:latin typeface="Baskerville Old Face" panose="02020602080505020303" pitchFamily="18" charset="0"/>
              </a:rPr>
              <a:t>Memory blocks</a:t>
            </a:r>
          </a:p>
          <a:p>
            <a:pPr marL="0" indent="0">
              <a:buFont typeface="Arial" panose="020B0604020202020204" pitchFamily="34" charset="0"/>
              <a:buNone/>
            </a:pPr>
            <a:r>
              <a:rPr lang="en-US" sz="1600" dirty="0">
                <a:solidFill>
                  <a:srgbClr val="FF0000"/>
                </a:solidFill>
                <a:latin typeface="Baskerville Old Face" panose="02020602080505020303" pitchFamily="18" charset="0"/>
              </a:rPr>
              <a:t>Logic blocks</a:t>
            </a:r>
          </a:p>
        </p:txBody>
      </p:sp>
      <p:sp>
        <p:nvSpPr>
          <p:cNvPr id="29" name="Content Placeholder 2">
            <a:extLst>
              <a:ext uri="{FF2B5EF4-FFF2-40B4-BE49-F238E27FC236}">
                <a16:creationId xmlns:a16="http://schemas.microsoft.com/office/drawing/2014/main" id="{89E34A8B-9649-B44F-8987-E7F8D74C7C0D}"/>
              </a:ext>
            </a:extLst>
          </p:cNvPr>
          <p:cNvSpPr txBox="1">
            <a:spLocks/>
          </p:cNvSpPr>
          <p:nvPr/>
        </p:nvSpPr>
        <p:spPr>
          <a:xfrm>
            <a:off x="250698" y="5142081"/>
            <a:ext cx="4358225" cy="1052276"/>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a:solidFill>
                  <a:schemeClr val="accent5"/>
                </a:solidFill>
                <a:latin typeface="Baskerville Old Face" panose="02020602080505020303" pitchFamily="18" charset="0"/>
              </a:rPr>
              <a:t>Hardware-centric</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sym typeface="Wingdings" pitchFamily="2" charset="2"/>
              </a:rPr>
              <a:t></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fine-gained</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parallelism</a:t>
            </a:r>
          </a:p>
          <a:p>
            <a:r>
              <a:rPr lang="en-US" altLang="zh-CN" sz="2000" dirty="0">
                <a:solidFill>
                  <a:schemeClr val="accent5"/>
                </a:solidFill>
                <a:latin typeface="Baskerville Old Face" panose="02020602080505020303" pitchFamily="18" charset="0"/>
              </a:rPr>
              <a:t>Users</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need</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to</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program</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with</a:t>
            </a:r>
            <a:r>
              <a:rPr lang="zh-CN" altLang="en-US" sz="2000" dirty="0">
                <a:solidFill>
                  <a:schemeClr val="accent5"/>
                </a:solidFill>
                <a:latin typeface="Baskerville Old Face" panose="02020602080505020303" pitchFamily="18" charset="0"/>
              </a:rPr>
              <a:t> </a:t>
            </a:r>
            <a:r>
              <a:rPr lang="en-US" altLang="zh-CN" sz="2000" dirty="0">
                <a:solidFill>
                  <a:schemeClr val="accent5"/>
                </a:solidFill>
                <a:latin typeface="Baskerville Old Face" panose="02020602080505020303" pitchFamily="18" charset="0"/>
              </a:rPr>
              <a:t>HDL.</a:t>
            </a:r>
            <a:endParaRPr lang="en-US" sz="2000" dirty="0">
              <a:solidFill>
                <a:schemeClr val="accent5"/>
              </a:solidFill>
              <a:latin typeface="Baskerville Old Face" panose="02020602080505020303" pitchFamily="18" charset="0"/>
            </a:endParaRPr>
          </a:p>
        </p:txBody>
      </p:sp>
      <p:sp>
        <p:nvSpPr>
          <p:cNvPr id="40" name="右箭头 39">
            <a:extLst>
              <a:ext uri="{FF2B5EF4-FFF2-40B4-BE49-F238E27FC236}">
                <a16:creationId xmlns:a16="http://schemas.microsoft.com/office/drawing/2014/main" id="{2723A34A-BFCB-ED4D-874E-64BBCB645A13}"/>
              </a:ext>
            </a:extLst>
          </p:cNvPr>
          <p:cNvSpPr/>
          <p:nvPr/>
        </p:nvSpPr>
        <p:spPr>
          <a:xfrm>
            <a:off x="4408134" y="2980462"/>
            <a:ext cx="892735" cy="311674"/>
          </a:xfrm>
          <a:prstGeom prst="rightArrow">
            <a:avLst/>
          </a:prstGeom>
          <a:solidFill>
            <a:schemeClr val="bg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44" name="Content Placeholder 2">
            <a:extLst>
              <a:ext uri="{FF2B5EF4-FFF2-40B4-BE49-F238E27FC236}">
                <a16:creationId xmlns:a16="http://schemas.microsoft.com/office/drawing/2014/main" id="{B6D20520-A31C-AF4A-BCA3-2376445B4315}"/>
              </a:ext>
            </a:extLst>
          </p:cNvPr>
          <p:cNvSpPr txBox="1">
            <a:spLocks/>
          </p:cNvSpPr>
          <p:nvPr/>
        </p:nvSpPr>
        <p:spPr>
          <a:xfrm>
            <a:off x="4370956" y="2562715"/>
            <a:ext cx="943165" cy="53610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altLang="zh-CN" sz="1600" dirty="0">
                <a:solidFill>
                  <a:srgbClr val="FF0000"/>
                </a:solidFill>
                <a:latin typeface="Baskerville Old Face" panose="02020602080505020303" pitchFamily="18" charset="0"/>
              </a:rPr>
              <a:t>OpenCL</a:t>
            </a:r>
            <a:r>
              <a:rPr lang="zh-CN" altLang="en-US" sz="1600" dirty="0">
                <a:solidFill>
                  <a:srgbClr val="FF0000"/>
                </a:solidFill>
                <a:latin typeface="Baskerville Old Face" panose="02020602080505020303" pitchFamily="18" charset="0"/>
              </a:rPr>
              <a:t> </a:t>
            </a:r>
            <a:endParaRPr lang="en-US" altLang="zh-CN" sz="1600" dirty="0">
              <a:solidFill>
                <a:srgbClr val="FF0000"/>
              </a:solidFill>
              <a:latin typeface="Baskerville Old Face" panose="02020602080505020303" pitchFamily="18" charset="0"/>
            </a:endParaRPr>
          </a:p>
          <a:p>
            <a:pPr marL="0" indent="0" algn="ctr">
              <a:spcBef>
                <a:spcPts val="0"/>
              </a:spcBef>
              <a:buFont typeface="Arial" panose="020B0604020202020204" pitchFamily="34" charset="0"/>
              <a:buNone/>
            </a:pPr>
            <a:r>
              <a:rPr lang="en-US" altLang="zh-CN" sz="1600" dirty="0">
                <a:solidFill>
                  <a:srgbClr val="FF0000"/>
                </a:solidFill>
                <a:latin typeface="Baskerville Old Face" panose="02020602080505020303" pitchFamily="18" charset="0"/>
              </a:rPr>
              <a:t>SDK</a:t>
            </a:r>
            <a:endParaRPr lang="en-US" sz="1600" dirty="0">
              <a:solidFill>
                <a:srgbClr val="FF0000"/>
              </a:solidFill>
              <a:latin typeface="Baskerville Old Face" panose="02020602080505020303" pitchFamily="18" charset="0"/>
            </a:endParaRPr>
          </a:p>
        </p:txBody>
      </p:sp>
    </p:spTree>
    <p:extLst>
      <p:ext uri="{BB962C8B-B14F-4D97-AF65-F5344CB8AC3E}">
        <p14:creationId xmlns:p14="http://schemas.microsoft.com/office/powerpoint/2010/main" val="188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内容占位符 2"/>
          <p:cNvSpPr txBox="1">
            <a:spLocks/>
          </p:cNvSpPr>
          <p:nvPr/>
        </p:nvSpPr>
        <p:spPr>
          <a:xfrm>
            <a:off x="239049" y="1847850"/>
            <a:ext cx="8665902" cy="443320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sz="2800" dirty="0"/>
          </a:p>
          <a:p>
            <a:endParaRPr lang="en-US" altLang="zh-CN" sz="2800" dirty="0"/>
          </a:p>
          <a:p>
            <a:endParaRPr lang="en-US" altLang="zh-CN" sz="2800" dirty="0"/>
          </a:p>
          <a:p>
            <a:endParaRPr lang="en-US" altLang="zh-CN" sz="2800" dirty="0"/>
          </a:p>
          <a:p>
            <a:endParaRPr lang="en-US" altLang="zh-CN" sz="2800" dirty="0"/>
          </a:p>
          <a:p>
            <a:endParaRPr lang="en-US" altLang="zh-CN" sz="2800" dirty="0"/>
          </a:p>
          <a:p>
            <a:endParaRPr lang="en-US" altLang="zh-CN" sz="2800" dirty="0"/>
          </a:p>
          <a:p>
            <a:endParaRPr lang="en-US" altLang="zh-CN" dirty="0"/>
          </a:p>
          <a:p>
            <a:r>
              <a:rPr lang="en-US" altLang="zh-CN" dirty="0"/>
              <a:t>How conventional OpenCL performs on an</a:t>
            </a:r>
            <a:r>
              <a:rPr lang="zh-CN" altLang="en-US" dirty="0"/>
              <a:t> </a:t>
            </a:r>
            <a:r>
              <a:rPr lang="en-US" altLang="zh-CN" dirty="0"/>
              <a:t>FPGA?</a:t>
            </a:r>
            <a:endParaRPr lang="zh-CN" altLang="en-US" dirty="0"/>
          </a:p>
        </p:txBody>
      </p:sp>
      <p:sp>
        <p:nvSpPr>
          <p:cNvPr id="38" name="矩形 37">
            <a:extLst>
              <a:ext uri="{FF2B5EF4-FFF2-40B4-BE49-F238E27FC236}">
                <a16:creationId xmlns:a16="http://schemas.microsoft.com/office/drawing/2014/main" id="{BEE2A57F-5B1B-FB48-9F90-1E91294A93F3}"/>
              </a:ext>
            </a:extLst>
          </p:cNvPr>
          <p:cNvSpPr/>
          <p:nvPr/>
        </p:nvSpPr>
        <p:spPr>
          <a:xfrm>
            <a:off x="5456114" y="2219660"/>
            <a:ext cx="1329239" cy="193348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zh-CN" dirty="0">
                <a:solidFill>
                  <a:schemeClr val="tx1"/>
                </a:solidFill>
              </a:rPr>
              <a:t>Core2</a:t>
            </a:r>
            <a:r>
              <a:rPr kumimoji="1" lang="zh-CN" altLang="en-US" dirty="0">
                <a:solidFill>
                  <a:schemeClr val="tx1"/>
                </a:solidFill>
              </a:rPr>
              <a:t> </a:t>
            </a:r>
          </a:p>
        </p:txBody>
      </p:sp>
      <p:sp>
        <p:nvSpPr>
          <p:cNvPr id="34" name="矩形 33">
            <a:extLst>
              <a:ext uri="{FF2B5EF4-FFF2-40B4-BE49-F238E27FC236}">
                <a16:creationId xmlns:a16="http://schemas.microsoft.com/office/drawing/2014/main" id="{AF75B1B5-8E0A-2041-A634-8532B4C84E8A}"/>
              </a:ext>
            </a:extLst>
          </p:cNvPr>
          <p:cNvSpPr/>
          <p:nvPr/>
        </p:nvSpPr>
        <p:spPr>
          <a:xfrm>
            <a:off x="3909923" y="2219660"/>
            <a:ext cx="1329239" cy="193348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zh-CN" dirty="0">
                <a:solidFill>
                  <a:schemeClr val="tx1"/>
                </a:solidFill>
              </a:rPr>
              <a:t>Core1</a:t>
            </a:r>
            <a:r>
              <a:rPr kumimoji="1" lang="zh-CN" altLang="en-US" dirty="0">
                <a:solidFill>
                  <a:schemeClr val="tx1"/>
                </a:solidFill>
              </a:rPr>
              <a:t> </a:t>
            </a:r>
          </a:p>
        </p:txBody>
      </p:sp>
      <p:sp>
        <p:nvSpPr>
          <p:cNvPr id="3" name="矩形 2">
            <a:extLst>
              <a:ext uri="{FF2B5EF4-FFF2-40B4-BE49-F238E27FC236}">
                <a16:creationId xmlns:a16="http://schemas.microsoft.com/office/drawing/2014/main" id="{D5F3370D-7745-274E-B246-9FAC5E137A33}"/>
              </a:ext>
            </a:extLst>
          </p:cNvPr>
          <p:cNvSpPr/>
          <p:nvPr/>
        </p:nvSpPr>
        <p:spPr>
          <a:xfrm>
            <a:off x="2358642" y="2219660"/>
            <a:ext cx="1329239" cy="193348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zh-CN" dirty="0">
                <a:solidFill>
                  <a:schemeClr val="tx1"/>
                </a:solidFill>
              </a:rPr>
              <a:t>Core0</a:t>
            </a:r>
            <a:r>
              <a:rPr kumimoji="1" lang="zh-CN" altLang="en-US" dirty="0">
                <a:solidFill>
                  <a:schemeClr val="tx1"/>
                </a:solidFill>
              </a:rPr>
              <a:t> </a:t>
            </a:r>
          </a:p>
        </p:txBody>
      </p:sp>
      <p:sp>
        <p:nvSpPr>
          <p:cNvPr id="2" name="标题 1">
            <a:extLst>
              <a:ext uri="{FF2B5EF4-FFF2-40B4-BE49-F238E27FC236}">
                <a16:creationId xmlns:a16="http://schemas.microsoft.com/office/drawing/2014/main" id="{3ADC4B51-92A6-0044-BE8A-E8A154D69198}"/>
              </a:ext>
            </a:extLst>
          </p:cNvPr>
          <p:cNvSpPr>
            <a:spLocks noGrp="1"/>
          </p:cNvSpPr>
          <p:nvPr>
            <p:ph type="title"/>
          </p:nvPr>
        </p:nvSpPr>
        <p:spPr>
          <a:xfrm>
            <a:off x="0" y="365126"/>
            <a:ext cx="9144000" cy="1325563"/>
          </a:xfrm>
        </p:spPr>
        <p:txBody>
          <a:bodyPr>
            <a:normAutofit/>
          </a:bodyPr>
          <a:lstStyle/>
          <a:p>
            <a:r>
              <a:rPr lang="en-US" altLang="zh-CN" dirty="0"/>
              <a:t>Conventional OpenCL: </a:t>
            </a:r>
            <a:r>
              <a:rPr lang="en-US" altLang="zh-CN" dirty="0" err="1"/>
              <a:t>NDRange</a:t>
            </a:r>
            <a:r>
              <a:rPr lang="en-US" altLang="zh-CN" dirty="0"/>
              <a:t> Kernel</a:t>
            </a:r>
            <a:endParaRPr kumimoji="1" lang="zh-CN" altLang="en-US" dirty="0"/>
          </a:p>
        </p:txBody>
      </p:sp>
      <p:sp>
        <p:nvSpPr>
          <p:cNvPr id="8" name="Content Placeholder 2"/>
          <p:cNvSpPr txBox="1">
            <a:spLocks/>
          </p:cNvSpPr>
          <p:nvPr/>
        </p:nvSpPr>
        <p:spPr>
          <a:xfrm>
            <a:off x="1726978" y="4726582"/>
            <a:ext cx="5722455" cy="75796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rPr>
              <a:t>Explicit multi-threaded</a:t>
            </a:r>
            <a:r>
              <a:rPr lang="zh-CN" altLang="en-US" sz="2400" dirty="0">
                <a:solidFill>
                  <a:srgbClr val="FF0000"/>
                </a:solidFill>
                <a:latin typeface="Baskerville Old Face" panose="02020602080505020303" pitchFamily="18" charset="0"/>
              </a:rPr>
              <a:t> </a:t>
            </a:r>
            <a:r>
              <a:rPr lang="en-US" altLang="zh-CN" sz="2400" dirty="0">
                <a:solidFill>
                  <a:srgbClr val="FF0000"/>
                </a:solidFill>
                <a:latin typeface="Baskerville Old Face" panose="02020602080505020303" pitchFamily="18" charset="0"/>
                <a:sym typeface="Wingdings" pitchFamily="2" charset="2"/>
              </a:rPr>
              <a:t></a:t>
            </a:r>
            <a:r>
              <a:rPr lang="en-US" sz="2400" dirty="0">
                <a:solidFill>
                  <a:srgbClr val="FF0000"/>
                </a:solidFill>
                <a:latin typeface="Baskerville Old Face" panose="02020602080505020303" pitchFamily="18" charset="0"/>
              </a:rPr>
              <a:t> </a:t>
            </a:r>
            <a:r>
              <a:rPr lang="en-US" altLang="zh-CN" sz="2400" dirty="0">
                <a:solidFill>
                  <a:srgbClr val="FF0000"/>
                </a:solidFill>
                <a:latin typeface="Baskerville Old Face" panose="02020602080505020303" pitchFamily="18" charset="0"/>
              </a:rPr>
              <a:t>executing</a:t>
            </a:r>
            <a:r>
              <a:rPr lang="zh-CN" altLang="en-US" sz="2400" dirty="0">
                <a:solidFill>
                  <a:srgbClr val="FF0000"/>
                </a:solidFill>
                <a:latin typeface="Baskerville Old Face" panose="02020602080505020303" pitchFamily="18" charset="0"/>
              </a:rPr>
              <a:t> </a:t>
            </a:r>
            <a:r>
              <a:rPr lang="en-US" altLang="zh-CN" sz="2400" dirty="0">
                <a:solidFill>
                  <a:srgbClr val="FF0000"/>
                </a:solidFill>
                <a:latin typeface="Baskerville Old Face" panose="02020602080505020303" pitchFamily="18" charset="0"/>
              </a:rPr>
              <a:t>the</a:t>
            </a:r>
            <a:r>
              <a:rPr lang="zh-CN" altLang="en-US" sz="2400" dirty="0">
                <a:solidFill>
                  <a:srgbClr val="FF0000"/>
                </a:solidFill>
                <a:latin typeface="Baskerville Old Face" panose="02020602080505020303" pitchFamily="18" charset="0"/>
              </a:rPr>
              <a:t> </a:t>
            </a:r>
            <a:r>
              <a:rPr lang="en-US" sz="2400" dirty="0">
                <a:solidFill>
                  <a:srgbClr val="FF0000"/>
                </a:solidFill>
                <a:latin typeface="Baskerville Old Face" panose="02020602080505020303" pitchFamily="18" charset="0"/>
              </a:rPr>
              <a:t>same operation on multiple data </a:t>
            </a:r>
            <a:r>
              <a:rPr lang="en-US" altLang="zh-CN" sz="2400" dirty="0">
                <a:solidFill>
                  <a:srgbClr val="FF0000"/>
                </a:solidFill>
                <a:latin typeface="Baskerville Old Face" panose="02020602080505020303" pitchFamily="18" charset="0"/>
              </a:rPr>
              <a:t>concurrent</a:t>
            </a:r>
            <a:r>
              <a:rPr lang="en-US" sz="2400" dirty="0">
                <a:solidFill>
                  <a:srgbClr val="FF0000"/>
                </a:solidFill>
                <a:latin typeface="Baskerville Old Face" panose="02020602080505020303" pitchFamily="18" charset="0"/>
              </a:rPr>
              <a:t>ly</a:t>
            </a:r>
          </a:p>
        </p:txBody>
      </p:sp>
      <p:grpSp>
        <p:nvGrpSpPr>
          <p:cNvPr id="37" name="组合 36"/>
          <p:cNvGrpSpPr/>
          <p:nvPr/>
        </p:nvGrpSpPr>
        <p:grpSpPr>
          <a:xfrm>
            <a:off x="2424467" y="2574821"/>
            <a:ext cx="4295064" cy="1489825"/>
            <a:chOff x="2424467" y="3696588"/>
            <a:chExt cx="4295064" cy="1489825"/>
          </a:xfrm>
        </p:grpSpPr>
        <p:sp>
          <p:nvSpPr>
            <p:cNvPr id="4" name="矩形 3"/>
            <p:cNvSpPr/>
            <p:nvPr/>
          </p:nvSpPr>
          <p:spPr>
            <a:xfrm>
              <a:off x="2521708" y="3696588"/>
              <a:ext cx="1003111" cy="395785"/>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Load</a:t>
              </a:r>
              <a:endParaRPr lang="zh-CN" altLang="en-US" dirty="0"/>
            </a:p>
          </p:txBody>
        </p:sp>
        <p:sp>
          <p:nvSpPr>
            <p:cNvPr id="6" name="梯形 5"/>
            <p:cNvSpPr/>
            <p:nvPr/>
          </p:nvSpPr>
          <p:spPr>
            <a:xfrm>
              <a:off x="2424467" y="4249535"/>
              <a:ext cx="1197592" cy="383931"/>
            </a:xfrm>
            <a:prstGeom prst="trapezoid">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Compute </a:t>
              </a:r>
              <a:endParaRPr lang="zh-CN" altLang="en-US" dirty="0"/>
            </a:p>
          </p:txBody>
        </p:sp>
        <p:sp>
          <p:nvSpPr>
            <p:cNvPr id="7" name="矩形 6"/>
            <p:cNvSpPr/>
            <p:nvPr/>
          </p:nvSpPr>
          <p:spPr>
            <a:xfrm>
              <a:off x="2521708" y="4790628"/>
              <a:ext cx="1003111" cy="395785"/>
            </a:xfrm>
            <a:prstGeom prst="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store</a:t>
              </a:r>
              <a:endParaRPr lang="zh-CN" altLang="en-US" dirty="0"/>
            </a:p>
          </p:txBody>
        </p:sp>
        <p:cxnSp>
          <p:nvCxnSpPr>
            <p:cNvPr id="11" name="直接箭头连接符 10"/>
            <p:cNvCxnSpPr>
              <a:stCxn id="4" idx="2"/>
              <a:endCxn id="6" idx="0"/>
            </p:cNvCxnSpPr>
            <p:nvPr/>
          </p:nvCxnSpPr>
          <p:spPr>
            <a:xfrm flipH="1">
              <a:off x="3023263" y="4092373"/>
              <a:ext cx="1" cy="157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6" idx="2"/>
              <a:endCxn id="7" idx="0"/>
            </p:cNvCxnSpPr>
            <p:nvPr/>
          </p:nvCxnSpPr>
          <p:spPr>
            <a:xfrm>
              <a:off x="3023263" y="4633466"/>
              <a:ext cx="1" cy="157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086651" y="3696588"/>
              <a:ext cx="1003111" cy="395785"/>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Load</a:t>
              </a:r>
              <a:endParaRPr lang="zh-CN" altLang="en-US" dirty="0"/>
            </a:p>
          </p:txBody>
        </p:sp>
        <p:sp>
          <p:nvSpPr>
            <p:cNvPr id="22" name="梯形 21"/>
            <p:cNvSpPr/>
            <p:nvPr/>
          </p:nvSpPr>
          <p:spPr>
            <a:xfrm>
              <a:off x="3989410" y="4249535"/>
              <a:ext cx="1197592" cy="383931"/>
            </a:xfrm>
            <a:prstGeom prst="trapezoid">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Compute </a:t>
              </a:r>
              <a:endParaRPr lang="zh-CN" altLang="en-US" dirty="0"/>
            </a:p>
          </p:txBody>
        </p:sp>
        <p:sp>
          <p:nvSpPr>
            <p:cNvPr id="23" name="矩形 22"/>
            <p:cNvSpPr/>
            <p:nvPr/>
          </p:nvSpPr>
          <p:spPr>
            <a:xfrm>
              <a:off x="4086651" y="4790628"/>
              <a:ext cx="1003111" cy="395785"/>
            </a:xfrm>
            <a:prstGeom prst="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store</a:t>
              </a:r>
              <a:endParaRPr lang="zh-CN" altLang="en-US" dirty="0"/>
            </a:p>
          </p:txBody>
        </p:sp>
        <p:cxnSp>
          <p:nvCxnSpPr>
            <p:cNvPr id="25" name="直接箭头连接符 24"/>
            <p:cNvCxnSpPr>
              <a:stCxn id="21" idx="2"/>
              <a:endCxn id="22" idx="0"/>
            </p:cNvCxnSpPr>
            <p:nvPr/>
          </p:nvCxnSpPr>
          <p:spPr>
            <a:xfrm flipH="1">
              <a:off x="4588206" y="4092373"/>
              <a:ext cx="1" cy="157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2" idx="2"/>
              <a:endCxn id="23" idx="0"/>
            </p:cNvCxnSpPr>
            <p:nvPr/>
          </p:nvCxnSpPr>
          <p:spPr>
            <a:xfrm>
              <a:off x="4588206" y="4633466"/>
              <a:ext cx="1" cy="157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619180" y="3696588"/>
              <a:ext cx="1003111" cy="395785"/>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Load</a:t>
              </a:r>
              <a:endParaRPr lang="zh-CN" altLang="en-US" dirty="0"/>
            </a:p>
          </p:txBody>
        </p:sp>
        <p:sp>
          <p:nvSpPr>
            <p:cNvPr id="29" name="梯形 28"/>
            <p:cNvSpPr/>
            <p:nvPr/>
          </p:nvSpPr>
          <p:spPr>
            <a:xfrm>
              <a:off x="5521939" y="4249535"/>
              <a:ext cx="1197592" cy="383931"/>
            </a:xfrm>
            <a:prstGeom prst="trapezoid">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Compute </a:t>
              </a:r>
              <a:endParaRPr lang="zh-CN" altLang="en-US" dirty="0"/>
            </a:p>
          </p:txBody>
        </p:sp>
        <p:sp>
          <p:nvSpPr>
            <p:cNvPr id="30" name="矩形 29"/>
            <p:cNvSpPr/>
            <p:nvPr/>
          </p:nvSpPr>
          <p:spPr>
            <a:xfrm>
              <a:off x="5619180" y="4790628"/>
              <a:ext cx="1003111" cy="395785"/>
            </a:xfrm>
            <a:prstGeom prst="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store</a:t>
              </a:r>
              <a:endParaRPr lang="zh-CN" altLang="en-US" dirty="0"/>
            </a:p>
          </p:txBody>
        </p:sp>
        <p:cxnSp>
          <p:nvCxnSpPr>
            <p:cNvPr id="32" name="直接箭头连接符 31"/>
            <p:cNvCxnSpPr>
              <a:stCxn id="28" idx="2"/>
              <a:endCxn id="29" idx="0"/>
            </p:cNvCxnSpPr>
            <p:nvPr/>
          </p:nvCxnSpPr>
          <p:spPr>
            <a:xfrm flipH="1">
              <a:off x="6120735" y="4092373"/>
              <a:ext cx="1" cy="157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9" idx="2"/>
              <a:endCxn id="30" idx="0"/>
            </p:cNvCxnSpPr>
            <p:nvPr/>
          </p:nvCxnSpPr>
          <p:spPr>
            <a:xfrm>
              <a:off x="6120735" y="4633466"/>
              <a:ext cx="1" cy="1571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2456880" y="1713517"/>
            <a:ext cx="4230237" cy="395785"/>
            <a:chOff x="2456880" y="3143641"/>
            <a:chExt cx="4230237" cy="395785"/>
          </a:xfrm>
        </p:grpSpPr>
        <p:sp>
          <p:nvSpPr>
            <p:cNvPr id="9" name="椭圆 8"/>
            <p:cNvSpPr/>
            <p:nvPr/>
          </p:nvSpPr>
          <p:spPr>
            <a:xfrm>
              <a:off x="2456880" y="3143641"/>
              <a:ext cx="1132765" cy="39578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Data 0</a:t>
              </a:r>
              <a:endParaRPr lang="zh-CN" altLang="en-US" dirty="0"/>
            </a:p>
          </p:txBody>
        </p:sp>
        <p:sp>
          <p:nvSpPr>
            <p:cNvPr id="24" name="椭圆 23"/>
            <p:cNvSpPr/>
            <p:nvPr/>
          </p:nvSpPr>
          <p:spPr>
            <a:xfrm>
              <a:off x="4021823" y="3143641"/>
              <a:ext cx="1132765" cy="39578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Data 1</a:t>
              </a:r>
              <a:endParaRPr lang="zh-CN" altLang="en-US" dirty="0"/>
            </a:p>
          </p:txBody>
        </p:sp>
        <p:sp>
          <p:nvSpPr>
            <p:cNvPr id="31" name="椭圆 30"/>
            <p:cNvSpPr/>
            <p:nvPr/>
          </p:nvSpPr>
          <p:spPr>
            <a:xfrm>
              <a:off x="5554352" y="3143641"/>
              <a:ext cx="1132765" cy="39578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Data 2</a:t>
              </a:r>
              <a:endParaRPr lang="zh-CN" altLang="en-US" dirty="0"/>
            </a:p>
          </p:txBody>
        </p:sp>
      </p:grpSp>
    </p:spTree>
    <p:extLst>
      <p:ext uri="{BB962C8B-B14F-4D97-AF65-F5344CB8AC3E}">
        <p14:creationId xmlns:p14="http://schemas.microsoft.com/office/powerpoint/2010/main" val="251543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00024 L 0.00174 0.37223 " pathEditMode="fixed" rAng="0" ptsTypes="AA">
                                      <p:cBhvr>
                                        <p:cTn id="6" dur="2000" fill="hold"/>
                                        <p:tgtEl>
                                          <p:spTgt spid="36"/>
                                        </p:tgtEl>
                                        <p:attrNameLst>
                                          <p:attrName>ppt_x</p:attrName>
                                          <p:attrName>ppt_y</p:attrName>
                                        </p:attrNameLst>
                                      </p:cBhvr>
                                      <p:rCtr x="87" y="18588"/>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7">
                                            <p:txEl>
                                              <p:pRg st="8" end="8"/>
                                            </p:txEl>
                                          </p:spTgt>
                                        </p:tgtEl>
                                        <p:attrNameLst>
                                          <p:attrName>style.visibility</p:attrName>
                                        </p:attrNameLst>
                                      </p:cBhvr>
                                      <p:to>
                                        <p:strVal val="visible"/>
                                      </p:to>
                                    </p:set>
                                    <p:animEffect transition="in" filter="fade">
                                      <p:cBhvr>
                                        <p:cTn id="18" dur="500"/>
                                        <p:tgtEl>
                                          <p:spTgt spid="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034DFC7-DA99-9445-9DB2-7B4A30E82967}"/>
              </a:ext>
            </a:extLst>
          </p:cNvPr>
          <p:cNvSpPr>
            <a:spLocks noGrp="1"/>
          </p:cNvSpPr>
          <p:nvPr>
            <p:ph idx="1"/>
          </p:nvPr>
        </p:nvSpPr>
        <p:spPr/>
        <p:txBody>
          <a:bodyPr/>
          <a:lstStyle/>
          <a:p>
            <a:r>
              <a:rPr kumimoji="1" lang="en-US" altLang="zh-CN" dirty="0"/>
              <a:t>Conventional</a:t>
            </a:r>
            <a:r>
              <a:rPr kumimoji="1" lang="zh-CN" altLang="en-US" dirty="0"/>
              <a:t> </a:t>
            </a:r>
            <a:r>
              <a:rPr kumimoji="1" lang="en-US" altLang="zh-CN" dirty="0"/>
              <a:t>OpenCL</a:t>
            </a:r>
            <a:r>
              <a:rPr kumimoji="1" lang="zh-CN" altLang="en-US" dirty="0"/>
              <a:t> </a:t>
            </a:r>
            <a:r>
              <a:rPr kumimoji="1" lang="en-US" altLang="zh-CN" dirty="0"/>
              <a:t>cannot</a:t>
            </a:r>
            <a:r>
              <a:rPr kumimoji="1" lang="zh-CN" altLang="en-US" dirty="0"/>
              <a:t> </a:t>
            </a:r>
            <a:r>
              <a:rPr kumimoji="1" lang="en-US" altLang="zh-CN" dirty="0"/>
              <a:t>always</a:t>
            </a:r>
            <a:r>
              <a:rPr kumimoji="1" lang="zh-CN" altLang="en-US" dirty="0"/>
              <a:t> </a:t>
            </a:r>
            <a:r>
              <a:rPr kumimoji="1" lang="en-US" altLang="zh-CN" dirty="0"/>
              <a:t>represent</a:t>
            </a:r>
            <a:r>
              <a:rPr kumimoji="1" lang="zh-CN" altLang="en-US" dirty="0"/>
              <a:t> </a:t>
            </a:r>
            <a:r>
              <a:rPr kumimoji="1" lang="en-US" altLang="zh-CN" dirty="0"/>
              <a:t>FPGA</a:t>
            </a:r>
            <a:r>
              <a:rPr kumimoji="1" lang="zh-CN" altLang="en-US" dirty="0"/>
              <a:t> </a:t>
            </a:r>
            <a:r>
              <a:rPr kumimoji="1" lang="en-US" altLang="zh-CN" dirty="0"/>
              <a:t>architecture</a:t>
            </a:r>
            <a:r>
              <a:rPr kumimoji="1" lang="zh-CN" altLang="en-US" dirty="0"/>
              <a:t> </a:t>
            </a:r>
            <a:r>
              <a:rPr kumimoji="1" lang="en-US" altLang="zh-CN" dirty="0"/>
              <a:t>in</a:t>
            </a:r>
            <a:r>
              <a:rPr kumimoji="1" lang="zh-CN" altLang="en-US" dirty="0"/>
              <a:t> </a:t>
            </a:r>
            <a:r>
              <a:rPr kumimoji="1" lang="en-US" altLang="zh-CN" dirty="0"/>
              <a:t>an</a:t>
            </a:r>
            <a:r>
              <a:rPr kumimoji="1" lang="zh-CN" altLang="en-US" dirty="0"/>
              <a:t> </a:t>
            </a:r>
            <a:r>
              <a:rPr kumimoji="1" lang="en-US" altLang="zh-CN" dirty="0"/>
              <a:t>efficient</a:t>
            </a:r>
            <a:r>
              <a:rPr kumimoji="1" lang="zh-CN" altLang="en-US" dirty="0"/>
              <a:t> </a:t>
            </a:r>
            <a:r>
              <a:rPr kumimoji="1" lang="en-US" altLang="zh-CN" dirty="0"/>
              <a:t>manner.</a:t>
            </a:r>
            <a:endParaRPr kumimoji="1" lang="zh-CN" altLang="en-US" dirty="0"/>
          </a:p>
        </p:txBody>
      </p:sp>
      <p:sp>
        <p:nvSpPr>
          <p:cNvPr id="3" name="标题 2">
            <a:extLst>
              <a:ext uri="{FF2B5EF4-FFF2-40B4-BE49-F238E27FC236}">
                <a16:creationId xmlns:a16="http://schemas.microsoft.com/office/drawing/2014/main" id="{0B78E68C-13D4-1246-9863-F209FB187E97}"/>
              </a:ext>
            </a:extLst>
          </p:cNvPr>
          <p:cNvSpPr>
            <a:spLocks noGrp="1"/>
          </p:cNvSpPr>
          <p:nvPr>
            <p:ph type="title"/>
          </p:nvPr>
        </p:nvSpPr>
        <p:spPr/>
        <p:txBody>
          <a:bodyPr/>
          <a:lstStyle/>
          <a:p>
            <a:r>
              <a:rPr kumimoji="1" lang="en-US" altLang="zh-CN" dirty="0"/>
              <a:t>Issue</a:t>
            </a:r>
            <a:r>
              <a:rPr kumimoji="1" lang="zh-CN" altLang="en-US" dirty="0"/>
              <a:t> </a:t>
            </a:r>
            <a:r>
              <a:rPr kumimoji="1" lang="en-US" altLang="zh-CN" dirty="0"/>
              <a:t>of</a:t>
            </a:r>
            <a:r>
              <a:rPr kumimoji="1" lang="zh-CN" altLang="en-US" dirty="0"/>
              <a:t> </a:t>
            </a:r>
            <a:r>
              <a:rPr kumimoji="1" lang="en-US" altLang="zh-CN" dirty="0"/>
              <a:t>Conventional</a:t>
            </a:r>
            <a:r>
              <a:rPr kumimoji="1" lang="zh-CN" altLang="en-US" dirty="0"/>
              <a:t> </a:t>
            </a:r>
            <a:r>
              <a:rPr kumimoji="1" lang="en-US" altLang="zh-CN" dirty="0"/>
              <a:t>OpenCL</a:t>
            </a:r>
            <a:endParaRPr kumimoji="1" lang="zh-CN" altLang="en-US" dirty="0"/>
          </a:p>
        </p:txBody>
      </p:sp>
      <p:sp>
        <p:nvSpPr>
          <p:cNvPr id="5" name="Content Placeholder 2">
            <a:extLst>
              <a:ext uri="{FF2B5EF4-FFF2-40B4-BE49-F238E27FC236}">
                <a16:creationId xmlns:a16="http://schemas.microsoft.com/office/drawing/2014/main" id="{33348388-13D7-1D42-B7AB-34F1534DE81E}"/>
              </a:ext>
            </a:extLst>
          </p:cNvPr>
          <p:cNvSpPr txBox="1">
            <a:spLocks/>
          </p:cNvSpPr>
          <p:nvPr/>
        </p:nvSpPr>
        <p:spPr>
          <a:xfrm>
            <a:off x="2473605" y="5832351"/>
            <a:ext cx="4998757" cy="37003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000" dirty="0">
                <a:solidFill>
                  <a:srgbClr val="FF0000"/>
                </a:solidFill>
                <a:latin typeface="Baskerville Old Face" panose="02020602080505020303" pitchFamily="18" charset="0"/>
              </a:rPr>
              <a:t>1.6x</a:t>
            </a:r>
            <a:r>
              <a:rPr lang="zh-CN" altLang="en-US" sz="2000" dirty="0">
                <a:solidFill>
                  <a:srgbClr val="FF0000"/>
                </a:solidFill>
                <a:latin typeface="Baskerville Old Face" panose="02020602080505020303" pitchFamily="18" charset="0"/>
              </a:rPr>
              <a:t>     </a:t>
            </a:r>
            <a:r>
              <a:rPr lang="en-US" altLang="zh-CN" sz="2000" dirty="0">
                <a:solidFill>
                  <a:srgbClr val="FF0000"/>
                </a:solidFill>
                <a:latin typeface="Baskerville Old Face" panose="02020602080505020303" pitchFamily="18" charset="0"/>
              </a:rPr>
              <a:t>12.1x</a:t>
            </a:r>
            <a:r>
              <a:rPr lang="zh-CN" altLang="en-US" sz="2000" dirty="0">
                <a:solidFill>
                  <a:srgbClr val="FF0000"/>
                </a:solidFill>
                <a:latin typeface="Baskerville Old Face" panose="02020602080505020303" pitchFamily="18" charset="0"/>
              </a:rPr>
              <a:t>   </a:t>
            </a:r>
            <a:r>
              <a:rPr lang="en-US" altLang="zh-CN" sz="2000" dirty="0">
                <a:solidFill>
                  <a:srgbClr val="FF0000"/>
                </a:solidFill>
                <a:latin typeface="Baskerville Old Face" panose="02020602080505020303" pitchFamily="18" charset="0"/>
              </a:rPr>
              <a:t>4.1x</a:t>
            </a:r>
            <a:r>
              <a:rPr lang="zh-CN" altLang="en-US" sz="2000" dirty="0">
                <a:solidFill>
                  <a:srgbClr val="FF0000"/>
                </a:solidFill>
                <a:latin typeface="Baskerville Old Face" panose="02020602080505020303" pitchFamily="18" charset="0"/>
              </a:rPr>
              <a:t>    </a:t>
            </a:r>
            <a:r>
              <a:rPr lang="en-US" altLang="zh-CN" sz="2000" dirty="0">
                <a:solidFill>
                  <a:srgbClr val="FF0000"/>
                </a:solidFill>
                <a:latin typeface="Baskerville Old Face" panose="02020602080505020303" pitchFamily="18" charset="0"/>
              </a:rPr>
              <a:t>3.0x</a:t>
            </a:r>
            <a:r>
              <a:rPr lang="zh-CN" altLang="en-US" sz="2000" dirty="0">
                <a:solidFill>
                  <a:srgbClr val="FF0000"/>
                </a:solidFill>
                <a:latin typeface="Baskerville Old Face" panose="02020602080505020303" pitchFamily="18" charset="0"/>
              </a:rPr>
              <a:t>    </a:t>
            </a:r>
            <a:r>
              <a:rPr lang="en-US" altLang="zh-CN" sz="2000" dirty="0">
                <a:solidFill>
                  <a:srgbClr val="FF0000"/>
                </a:solidFill>
                <a:latin typeface="Baskerville Old Face" panose="02020602080505020303" pitchFamily="18" charset="0"/>
              </a:rPr>
              <a:t>4.7x</a:t>
            </a:r>
            <a:r>
              <a:rPr lang="zh-CN" altLang="en-US" sz="2000" dirty="0">
                <a:solidFill>
                  <a:srgbClr val="FF0000"/>
                </a:solidFill>
                <a:latin typeface="Baskerville Old Face" panose="02020602080505020303" pitchFamily="18" charset="0"/>
              </a:rPr>
              <a:t>    </a:t>
            </a:r>
            <a:r>
              <a:rPr lang="en-US" altLang="zh-CN" sz="2000" dirty="0">
                <a:solidFill>
                  <a:srgbClr val="FF0000"/>
                </a:solidFill>
                <a:latin typeface="Baskerville Old Face" panose="02020602080505020303" pitchFamily="18" charset="0"/>
              </a:rPr>
              <a:t>11.3x</a:t>
            </a:r>
            <a:r>
              <a:rPr lang="zh-CN" altLang="en-US" sz="2000" dirty="0">
                <a:solidFill>
                  <a:srgbClr val="FF0000"/>
                </a:solidFill>
                <a:latin typeface="Baskerville Old Face" panose="02020602080505020303" pitchFamily="18" charset="0"/>
              </a:rPr>
              <a:t>   </a:t>
            </a:r>
            <a:r>
              <a:rPr lang="en-US" altLang="zh-CN" sz="2000" dirty="0">
                <a:solidFill>
                  <a:srgbClr val="FF0000"/>
                </a:solidFill>
                <a:latin typeface="Baskerville Old Face" panose="02020602080505020303" pitchFamily="18" charset="0"/>
              </a:rPr>
              <a:t>21.0x</a:t>
            </a:r>
            <a:endParaRPr lang="en-US" sz="2000" dirty="0">
              <a:solidFill>
                <a:srgbClr val="FF0000"/>
              </a:solidFill>
              <a:latin typeface="Baskerville Old Face" panose="02020602080505020303" pitchFamily="18" charset="0"/>
            </a:endParaRPr>
          </a:p>
        </p:txBody>
      </p:sp>
      <p:pic>
        <p:nvPicPr>
          <p:cNvPr id="8" name="图片 7">
            <a:extLst>
              <a:ext uri="{FF2B5EF4-FFF2-40B4-BE49-F238E27FC236}">
                <a16:creationId xmlns:a16="http://schemas.microsoft.com/office/drawing/2014/main" id="{5568A29C-83FC-3845-BFDE-02604D3247E8}"/>
              </a:ext>
            </a:extLst>
          </p:cNvPr>
          <p:cNvPicPr>
            <a:picLocks noChangeAspect="1"/>
          </p:cNvPicPr>
          <p:nvPr/>
        </p:nvPicPr>
        <p:blipFill>
          <a:blip r:embed="rId3"/>
          <a:stretch>
            <a:fillRect/>
          </a:stretch>
        </p:blipFill>
        <p:spPr>
          <a:xfrm>
            <a:off x="1446160" y="2792077"/>
            <a:ext cx="6251679" cy="3010570"/>
          </a:xfrm>
          <a:prstGeom prst="rect">
            <a:avLst/>
          </a:prstGeom>
        </p:spPr>
      </p:pic>
    </p:spTree>
    <p:extLst>
      <p:ext uri="{BB962C8B-B14F-4D97-AF65-F5344CB8AC3E}">
        <p14:creationId xmlns:p14="http://schemas.microsoft.com/office/powerpoint/2010/main" val="229941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29A35C-8CF6-0547-BFD5-F110AFACD01B}"/>
              </a:ext>
            </a:extLst>
          </p:cNvPr>
          <p:cNvSpPr/>
          <p:nvPr/>
        </p:nvSpPr>
        <p:spPr>
          <a:xfrm>
            <a:off x="0" y="0"/>
            <a:ext cx="914399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83EC7FFB-F4AF-2544-A1F7-898CE7FC4DE6}"/>
              </a:ext>
            </a:extLst>
          </p:cNvPr>
          <p:cNvSpPr txBox="1"/>
          <p:nvPr/>
        </p:nvSpPr>
        <p:spPr>
          <a:xfrm>
            <a:off x="-1" y="3625129"/>
            <a:ext cx="9143999" cy="492443"/>
          </a:xfrm>
          <a:prstGeom prst="rect">
            <a:avLst/>
          </a:prstGeom>
          <a:noFill/>
        </p:spPr>
        <p:txBody>
          <a:bodyPr wrap="square" rtlCol="0">
            <a:spAutoFit/>
          </a:bodyPr>
          <a:lstStyle/>
          <a:p>
            <a:pPr algn="ctr"/>
            <a:r>
              <a:rPr lang="en-US" sz="2600" b="1" dirty="0">
                <a:solidFill>
                  <a:schemeClr val="bg1"/>
                </a:solidFill>
              </a:rPr>
              <a:t>The optimal performance is enabled by two OpenCL features!</a:t>
            </a:r>
          </a:p>
        </p:txBody>
      </p:sp>
    </p:spTree>
    <p:extLst>
      <p:ext uri="{BB962C8B-B14F-4D97-AF65-F5344CB8AC3E}">
        <p14:creationId xmlns:p14="http://schemas.microsoft.com/office/powerpoint/2010/main" val="360292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内容占位符 1">
            <a:extLst>
              <a:ext uri="{FF2B5EF4-FFF2-40B4-BE49-F238E27FC236}">
                <a16:creationId xmlns:a16="http://schemas.microsoft.com/office/drawing/2014/main" id="{D1AD49C5-9D42-1B46-974E-C63DBAF47C5C}"/>
              </a:ext>
            </a:extLst>
          </p:cNvPr>
          <p:cNvSpPr>
            <a:spLocks noGrp="1"/>
          </p:cNvSpPr>
          <p:nvPr>
            <p:ph idx="1"/>
          </p:nvPr>
        </p:nvSpPr>
        <p:spPr>
          <a:xfrm>
            <a:off x="239049" y="1847851"/>
            <a:ext cx="8665902" cy="4351338"/>
          </a:xfrm>
        </p:spPr>
        <p:txBody>
          <a:bodyPr/>
          <a:lstStyle/>
          <a:p>
            <a:r>
              <a:rPr lang="en-US" altLang="zh-CN" dirty="0"/>
              <a:t>The SWI model executes the kernel in only one CU that contains only one work-item.</a:t>
            </a:r>
            <a:endParaRPr kumimoji="1" lang="zh-CN" altLang="en-US" dirty="0"/>
          </a:p>
        </p:txBody>
      </p:sp>
      <p:sp>
        <p:nvSpPr>
          <p:cNvPr id="9" name="矩形 8"/>
          <p:cNvSpPr/>
          <p:nvPr/>
        </p:nvSpPr>
        <p:spPr>
          <a:xfrm>
            <a:off x="1634092" y="3395743"/>
            <a:ext cx="1003111" cy="395785"/>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Load</a:t>
            </a:r>
            <a:endParaRPr lang="zh-CN" altLang="en-US" dirty="0"/>
          </a:p>
        </p:txBody>
      </p:sp>
      <p:sp>
        <p:nvSpPr>
          <p:cNvPr id="10" name="梯形 9"/>
          <p:cNvSpPr/>
          <p:nvPr/>
        </p:nvSpPr>
        <p:spPr>
          <a:xfrm>
            <a:off x="1536852" y="4141584"/>
            <a:ext cx="1197592" cy="383931"/>
          </a:xfrm>
          <a:prstGeom prst="trapezoid">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Compute </a:t>
            </a:r>
            <a:endParaRPr lang="zh-CN" altLang="en-US" dirty="0"/>
          </a:p>
        </p:txBody>
      </p:sp>
      <p:sp>
        <p:nvSpPr>
          <p:cNvPr id="11" name="矩形 10"/>
          <p:cNvSpPr/>
          <p:nvPr/>
        </p:nvSpPr>
        <p:spPr>
          <a:xfrm>
            <a:off x="1634092" y="4848958"/>
            <a:ext cx="1003111" cy="395785"/>
          </a:xfrm>
          <a:prstGeom prst="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store</a:t>
            </a:r>
            <a:endParaRPr lang="zh-CN" altLang="en-US" dirty="0"/>
          </a:p>
        </p:txBody>
      </p:sp>
      <p:cxnSp>
        <p:nvCxnSpPr>
          <p:cNvPr id="12" name="直接箭头连接符 11"/>
          <p:cNvCxnSpPr>
            <a:stCxn id="9" idx="2"/>
            <a:endCxn id="10" idx="0"/>
          </p:cNvCxnSpPr>
          <p:nvPr/>
        </p:nvCxnSpPr>
        <p:spPr>
          <a:xfrm>
            <a:off x="2135648" y="3791528"/>
            <a:ext cx="0" cy="3500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10" idx="2"/>
            <a:endCxn id="11" idx="0"/>
          </p:cNvCxnSpPr>
          <p:nvPr/>
        </p:nvCxnSpPr>
        <p:spPr>
          <a:xfrm>
            <a:off x="2135648" y="4525515"/>
            <a:ext cx="0" cy="3234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28650" y="365126"/>
            <a:ext cx="7886700" cy="1325563"/>
          </a:xfrm>
        </p:spPr>
        <p:txBody>
          <a:bodyPr/>
          <a:lstStyle/>
          <a:p>
            <a:r>
              <a:rPr lang="en-US" altLang="zh-CN" dirty="0"/>
              <a:t>OpenCL Feature</a:t>
            </a:r>
            <a:r>
              <a:rPr lang="zh-CN" altLang="en-US" dirty="0"/>
              <a:t> </a:t>
            </a:r>
            <a:r>
              <a:rPr lang="en-US" altLang="zh-CN" dirty="0"/>
              <a:t>1:</a:t>
            </a:r>
            <a:r>
              <a:rPr lang="zh-CN" altLang="en-US" dirty="0"/>
              <a:t> </a:t>
            </a:r>
            <a:r>
              <a:rPr lang="en-US" altLang="zh-CN" dirty="0"/>
              <a:t>SWI Kernel</a:t>
            </a:r>
            <a:endParaRPr lang="zh-CN" altLang="en-US" dirty="0"/>
          </a:p>
        </p:txBody>
      </p:sp>
      <p:sp>
        <p:nvSpPr>
          <p:cNvPr id="65" name="Content Placeholder 2"/>
          <p:cNvSpPr txBox="1">
            <a:spLocks/>
          </p:cNvSpPr>
          <p:nvPr/>
        </p:nvSpPr>
        <p:spPr>
          <a:xfrm>
            <a:off x="1282536" y="5626078"/>
            <a:ext cx="6923314" cy="4247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0000"/>
                </a:solidFill>
                <a:latin typeface="Baskerville Old Face" panose="02020602080505020303" pitchFamily="18" charset="0"/>
              </a:rPr>
              <a:t>Pipelined parallelism</a:t>
            </a:r>
            <a:r>
              <a:rPr lang="en-US" altLang="zh-CN" sz="2400" dirty="0">
                <a:solidFill>
                  <a:srgbClr val="FF0000"/>
                </a:solidFill>
                <a:latin typeface="Baskerville Old Face" panose="02020602080505020303" pitchFamily="18" charset="0"/>
                <a:sym typeface="Wingdings" pitchFamily="2" charset="2"/>
              </a:rPr>
              <a:t></a:t>
            </a:r>
            <a:r>
              <a:rPr lang="zh-CN" altLang="en-US" sz="2400" dirty="0">
                <a:solidFill>
                  <a:srgbClr val="FF0000"/>
                </a:solidFill>
                <a:latin typeface="Baskerville Old Face" panose="02020602080505020303" pitchFamily="18" charset="0"/>
                <a:sym typeface="Wingdings" pitchFamily="2" charset="2"/>
              </a:rPr>
              <a:t> </a:t>
            </a:r>
            <a:r>
              <a:rPr lang="en-US" sz="2400" dirty="0">
                <a:solidFill>
                  <a:srgbClr val="FF0000"/>
                </a:solidFill>
                <a:latin typeface="Baskerville Old Face" panose="02020602080505020303" pitchFamily="18" charset="0"/>
              </a:rPr>
              <a:t>No conflict among work items.</a:t>
            </a:r>
          </a:p>
        </p:txBody>
      </p:sp>
      <p:sp>
        <p:nvSpPr>
          <p:cNvPr id="24" name="矩形 23">
            <a:extLst>
              <a:ext uri="{FF2B5EF4-FFF2-40B4-BE49-F238E27FC236}">
                <a16:creationId xmlns:a16="http://schemas.microsoft.com/office/drawing/2014/main" id="{C9A9BA7C-8233-FC41-B3F2-9EC730A6FD01}"/>
              </a:ext>
            </a:extLst>
          </p:cNvPr>
          <p:cNvSpPr/>
          <p:nvPr/>
        </p:nvSpPr>
        <p:spPr>
          <a:xfrm>
            <a:off x="3017354" y="2839657"/>
            <a:ext cx="5503031" cy="49612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zh-CN" altLang="en-US" dirty="0">
              <a:solidFill>
                <a:schemeClr val="tx1"/>
              </a:solidFill>
            </a:endParaRPr>
          </a:p>
        </p:txBody>
      </p:sp>
      <p:sp>
        <p:nvSpPr>
          <p:cNvPr id="5" name="椭圆 4"/>
          <p:cNvSpPr/>
          <p:nvPr/>
        </p:nvSpPr>
        <p:spPr>
          <a:xfrm>
            <a:off x="3090132" y="2901319"/>
            <a:ext cx="665281" cy="39578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D0</a:t>
            </a:r>
            <a:endParaRPr lang="zh-CN" altLang="en-US" dirty="0"/>
          </a:p>
        </p:txBody>
      </p:sp>
      <p:sp>
        <p:nvSpPr>
          <p:cNvPr id="39" name="椭圆 38">
            <a:extLst>
              <a:ext uri="{FF2B5EF4-FFF2-40B4-BE49-F238E27FC236}">
                <a16:creationId xmlns:a16="http://schemas.microsoft.com/office/drawing/2014/main" id="{D9F000C8-EC99-9742-B38F-FD3987310947}"/>
              </a:ext>
            </a:extLst>
          </p:cNvPr>
          <p:cNvSpPr/>
          <p:nvPr/>
        </p:nvSpPr>
        <p:spPr>
          <a:xfrm>
            <a:off x="3755124" y="2895573"/>
            <a:ext cx="665281" cy="39578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D1</a:t>
            </a:r>
            <a:endParaRPr lang="zh-CN" altLang="en-US" dirty="0"/>
          </a:p>
        </p:txBody>
      </p:sp>
      <p:sp>
        <p:nvSpPr>
          <p:cNvPr id="40" name="椭圆 39">
            <a:extLst>
              <a:ext uri="{FF2B5EF4-FFF2-40B4-BE49-F238E27FC236}">
                <a16:creationId xmlns:a16="http://schemas.microsoft.com/office/drawing/2014/main" id="{B66E4E69-D788-F243-9CF4-7E4680D60CBB}"/>
              </a:ext>
            </a:extLst>
          </p:cNvPr>
          <p:cNvSpPr/>
          <p:nvPr/>
        </p:nvSpPr>
        <p:spPr>
          <a:xfrm>
            <a:off x="4420405" y="2889827"/>
            <a:ext cx="665281" cy="39578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D2</a:t>
            </a:r>
            <a:endParaRPr lang="zh-CN" altLang="en-US" dirty="0"/>
          </a:p>
        </p:txBody>
      </p:sp>
      <p:sp>
        <p:nvSpPr>
          <p:cNvPr id="41" name="椭圆 40">
            <a:extLst>
              <a:ext uri="{FF2B5EF4-FFF2-40B4-BE49-F238E27FC236}">
                <a16:creationId xmlns:a16="http://schemas.microsoft.com/office/drawing/2014/main" id="{90876A72-B53D-FE42-BE62-639F19D98AFD}"/>
              </a:ext>
            </a:extLst>
          </p:cNvPr>
          <p:cNvSpPr/>
          <p:nvPr/>
        </p:nvSpPr>
        <p:spPr>
          <a:xfrm>
            <a:off x="5086001" y="2897194"/>
            <a:ext cx="665281" cy="39578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D3</a:t>
            </a:r>
            <a:endParaRPr lang="zh-CN" altLang="en-US" dirty="0"/>
          </a:p>
        </p:txBody>
      </p:sp>
      <p:grpSp>
        <p:nvGrpSpPr>
          <p:cNvPr id="15" name="组合 14">
            <a:extLst>
              <a:ext uri="{FF2B5EF4-FFF2-40B4-BE49-F238E27FC236}">
                <a16:creationId xmlns:a16="http://schemas.microsoft.com/office/drawing/2014/main" id="{6C01B120-6C44-5D48-A3FD-F9C3D81D648E}"/>
              </a:ext>
            </a:extLst>
          </p:cNvPr>
          <p:cNvGrpSpPr/>
          <p:nvPr/>
        </p:nvGrpSpPr>
        <p:grpSpPr>
          <a:xfrm>
            <a:off x="5748772" y="2904558"/>
            <a:ext cx="2695358" cy="395788"/>
            <a:chOff x="5748772" y="2526546"/>
            <a:chExt cx="2695358" cy="395788"/>
          </a:xfrm>
        </p:grpSpPr>
        <p:sp>
          <p:nvSpPr>
            <p:cNvPr id="42" name="椭圆 41">
              <a:extLst>
                <a:ext uri="{FF2B5EF4-FFF2-40B4-BE49-F238E27FC236}">
                  <a16:creationId xmlns:a16="http://schemas.microsoft.com/office/drawing/2014/main" id="{0469A63B-BADF-4A43-9797-3CD16CF6CDC8}"/>
                </a:ext>
              </a:extLst>
            </p:cNvPr>
            <p:cNvSpPr/>
            <p:nvPr/>
          </p:nvSpPr>
          <p:spPr>
            <a:xfrm>
              <a:off x="7778849" y="2526546"/>
              <a:ext cx="665281" cy="39578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D7</a:t>
              </a:r>
              <a:endParaRPr lang="zh-CN" altLang="en-US" dirty="0"/>
            </a:p>
          </p:txBody>
        </p:sp>
        <p:sp>
          <p:nvSpPr>
            <p:cNvPr id="43" name="椭圆 42">
              <a:extLst>
                <a:ext uri="{FF2B5EF4-FFF2-40B4-BE49-F238E27FC236}">
                  <a16:creationId xmlns:a16="http://schemas.microsoft.com/office/drawing/2014/main" id="{88DB6F6F-D161-054F-81CD-79303CDF1DB2}"/>
                </a:ext>
              </a:extLst>
            </p:cNvPr>
            <p:cNvSpPr/>
            <p:nvPr/>
          </p:nvSpPr>
          <p:spPr>
            <a:xfrm>
              <a:off x="7096451" y="2526547"/>
              <a:ext cx="665281" cy="39578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D6</a:t>
              </a:r>
              <a:endParaRPr lang="zh-CN" altLang="en-US" dirty="0"/>
            </a:p>
          </p:txBody>
        </p:sp>
        <p:sp>
          <p:nvSpPr>
            <p:cNvPr id="44" name="椭圆 43">
              <a:extLst>
                <a:ext uri="{FF2B5EF4-FFF2-40B4-BE49-F238E27FC236}">
                  <a16:creationId xmlns:a16="http://schemas.microsoft.com/office/drawing/2014/main" id="{A1483CC3-ACA7-8647-907C-160C047C5BBB}"/>
                </a:ext>
              </a:extLst>
            </p:cNvPr>
            <p:cNvSpPr/>
            <p:nvPr/>
          </p:nvSpPr>
          <p:spPr>
            <a:xfrm>
              <a:off x="6414053" y="2526548"/>
              <a:ext cx="665281" cy="39578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D5</a:t>
              </a:r>
              <a:endParaRPr lang="zh-CN" altLang="en-US" dirty="0"/>
            </a:p>
          </p:txBody>
        </p:sp>
        <p:sp>
          <p:nvSpPr>
            <p:cNvPr id="46" name="椭圆 45">
              <a:extLst>
                <a:ext uri="{FF2B5EF4-FFF2-40B4-BE49-F238E27FC236}">
                  <a16:creationId xmlns:a16="http://schemas.microsoft.com/office/drawing/2014/main" id="{B619BC5D-BFB2-134E-A55A-EBDC0C69D949}"/>
                </a:ext>
              </a:extLst>
            </p:cNvPr>
            <p:cNvSpPr/>
            <p:nvPr/>
          </p:nvSpPr>
          <p:spPr>
            <a:xfrm>
              <a:off x="5748772" y="2526549"/>
              <a:ext cx="665281" cy="395785"/>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D4</a:t>
              </a:r>
              <a:endParaRPr lang="zh-CN" altLang="en-US" dirty="0"/>
            </a:p>
          </p:txBody>
        </p:sp>
      </p:grpSp>
      <p:sp>
        <p:nvSpPr>
          <p:cNvPr id="55" name="Content Placeholder 2">
            <a:extLst>
              <a:ext uri="{FF2B5EF4-FFF2-40B4-BE49-F238E27FC236}">
                <a16:creationId xmlns:a16="http://schemas.microsoft.com/office/drawing/2014/main" id="{DD2B71EB-ACF1-9E4D-807E-8B0BCEAFA83C}"/>
              </a:ext>
            </a:extLst>
          </p:cNvPr>
          <p:cNvSpPr txBox="1">
            <a:spLocks/>
          </p:cNvSpPr>
          <p:nvPr/>
        </p:nvSpPr>
        <p:spPr>
          <a:xfrm>
            <a:off x="3680019" y="3350773"/>
            <a:ext cx="1984508" cy="42562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Baskerville Old Face" panose="02020602080505020303" pitchFamily="18" charset="0"/>
              </a:rPr>
              <a:t>8 Data Points</a:t>
            </a:r>
          </a:p>
        </p:txBody>
      </p:sp>
      <p:cxnSp>
        <p:nvCxnSpPr>
          <p:cNvPr id="22" name="直接箭头连接符 44">
            <a:extLst>
              <a:ext uri="{FF2B5EF4-FFF2-40B4-BE49-F238E27FC236}">
                <a16:creationId xmlns:a16="http://schemas.microsoft.com/office/drawing/2014/main" id="{FD1BD313-6AB3-D548-A45D-CFDB38D9754C}"/>
              </a:ext>
            </a:extLst>
          </p:cNvPr>
          <p:cNvCxnSpPr>
            <a:cxnSpLocks/>
          </p:cNvCxnSpPr>
          <p:nvPr/>
        </p:nvCxnSpPr>
        <p:spPr>
          <a:xfrm>
            <a:off x="1152094" y="3593635"/>
            <a:ext cx="0" cy="1463837"/>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48">
            <a:extLst>
              <a:ext uri="{FF2B5EF4-FFF2-40B4-BE49-F238E27FC236}">
                <a16:creationId xmlns:a16="http://schemas.microsoft.com/office/drawing/2014/main" id="{9100EDD4-214F-654E-A260-2CB1F83826D3}"/>
              </a:ext>
            </a:extLst>
          </p:cNvPr>
          <p:cNvCxnSpPr>
            <a:cxnSpLocks/>
          </p:cNvCxnSpPr>
          <p:nvPr/>
        </p:nvCxnSpPr>
        <p:spPr>
          <a:xfrm flipH="1">
            <a:off x="1152939" y="5071070"/>
            <a:ext cx="481154"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接箭头连接符 50">
            <a:extLst>
              <a:ext uri="{FF2B5EF4-FFF2-40B4-BE49-F238E27FC236}">
                <a16:creationId xmlns:a16="http://schemas.microsoft.com/office/drawing/2014/main" id="{7F125EA9-174D-A44D-A9D0-75C2401410A7}"/>
              </a:ext>
            </a:extLst>
          </p:cNvPr>
          <p:cNvCxnSpPr>
            <a:cxnSpLocks/>
          </p:cNvCxnSpPr>
          <p:nvPr/>
        </p:nvCxnSpPr>
        <p:spPr>
          <a:xfrm flipH="1" flipV="1">
            <a:off x="1152094" y="3593635"/>
            <a:ext cx="482000" cy="2"/>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13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44444E-6 7.40741E-7 L -0.1408 -0.00162 " pathEditMode="relative" rAng="0" ptsTypes="AA">
                                      <p:cBhvr>
                                        <p:cTn id="6" dur="1000" fill="hold"/>
                                        <p:tgtEl>
                                          <p:spTgt spid="5"/>
                                        </p:tgtEl>
                                        <p:attrNameLst>
                                          <p:attrName>ppt_x</p:attrName>
                                          <p:attrName>ppt_y</p:attrName>
                                        </p:attrNameLst>
                                      </p:cBhvr>
                                      <p:rCtr x="-7049" y="-93"/>
                                    </p:animMotion>
                                  </p:childTnLst>
                                </p:cTn>
                              </p:par>
                              <p:par>
                                <p:cTn id="7" presetID="42" presetClass="path" presetSubtype="0" accel="50000" decel="50000" fill="hold" grpId="0" nodeType="withEffect">
                                  <p:stCondLst>
                                    <p:cond delay="0"/>
                                  </p:stCondLst>
                                  <p:childTnLst>
                                    <p:animMotion origin="layout" path="M 1.38889E-6 -3.33333E-6 L -0.07274 0.00093 " pathEditMode="relative" rAng="0" ptsTypes="AA">
                                      <p:cBhvr>
                                        <p:cTn id="8" dur="1000" fill="hold"/>
                                        <p:tgtEl>
                                          <p:spTgt spid="39"/>
                                        </p:tgtEl>
                                        <p:attrNameLst>
                                          <p:attrName>ppt_x</p:attrName>
                                          <p:attrName>ppt_y</p:attrName>
                                        </p:attrNameLst>
                                      </p:cBhvr>
                                      <p:rCtr x="-3646" y="46"/>
                                    </p:animMotion>
                                  </p:childTnLst>
                                </p:cTn>
                              </p:par>
                              <p:par>
                                <p:cTn id="9" presetID="42" presetClass="path" presetSubtype="0" accel="50000" decel="50000" fill="hold" grpId="0" nodeType="withEffect">
                                  <p:stCondLst>
                                    <p:cond delay="0"/>
                                  </p:stCondLst>
                                  <p:childTnLst>
                                    <p:animMotion origin="layout" path="M -1.66667E-6 1.11111E-6 L -0.07274 0.00069 " pathEditMode="relative" rAng="0" ptsTypes="AA">
                                      <p:cBhvr>
                                        <p:cTn id="10" dur="1000" fill="hold"/>
                                        <p:tgtEl>
                                          <p:spTgt spid="40"/>
                                        </p:tgtEl>
                                        <p:attrNameLst>
                                          <p:attrName>ppt_x</p:attrName>
                                          <p:attrName>ppt_y</p:attrName>
                                        </p:attrNameLst>
                                      </p:cBhvr>
                                      <p:rCtr x="-3646" y="23"/>
                                    </p:animMotion>
                                  </p:childTnLst>
                                </p:cTn>
                              </p:par>
                              <p:par>
                                <p:cTn id="11" presetID="42" presetClass="path" presetSubtype="0" accel="50000" decel="50000" fill="hold" grpId="0" nodeType="withEffect">
                                  <p:stCondLst>
                                    <p:cond delay="0"/>
                                  </p:stCondLst>
                                  <p:childTnLst>
                                    <p:animMotion origin="layout" path="M -4.72222E-6 -4.81481E-6 L -0.07274 -0.00092 " pathEditMode="relative" rAng="0" ptsTypes="AA">
                                      <p:cBhvr>
                                        <p:cTn id="12" dur="1000" fill="hold"/>
                                        <p:tgtEl>
                                          <p:spTgt spid="41"/>
                                        </p:tgtEl>
                                        <p:attrNameLst>
                                          <p:attrName>ppt_x</p:attrName>
                                          <p:attrName>ppt_y</p:attrName>
                                        </p:attrNameLst>
                                      </p:cBhvr>
                                      <p:rCtr x="-3646" y="-46"/>
                                    </p:animMotion>
                                  </p:childTnLst>
                                </p:cTn>
                              </p:par>
                              <p:par>
                                <p:cTn id="13" presetID="42" presetClass="path" presetSubtype="0" accel="50000" decel="50000" fill="hold" nodeType="withEffect">
                                  <p:stCondLst>
                                    <p:cond delay="0"/>
                                  </p:stCondLst>
                                  <p:childTnLst>
                                    <p:animMotion origin="layout" path="M -1.66667E-6 -2.22222E-6 L -0.07465 -0.00116 " pathEditMode="relative" rAng="0" ptsTypes="AA">
                                      <p:cBhvr>
                                        <p:cTn id="14" dur="1000" fill="hold"/>
                                        <p:tgtEl>
                                          <p:spTgt spid="15"/>
                                        </p:tgtEl>
                                        <p:attrNameLst>
                                          <p:attrName>ppt_x</p:attrName>
                                          <p:attrName>ppt_y</p:attrName>
                                        </p:attrNameLst>
                                      </p:cBhvr>
                                      <p:rCtr x="-3733" y="-6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0.1408 -0.00162 L -0.1408 0.13009 " pathEditMode="relative" rAng="0" ptsTypes="AA">
                                      <p:cBhvr>
                                        <p:cTn id="18" dur="1000" fill="hold"/>
                                        <p:tgtEl>
                                          <p:spTgt spid="5"/>
                                        </p:tgtEl>
                                        <p:attrNameLst>
                                          <p:attrName>ppt_x</p:attrName>
                                          <p:attrName>ppt_y</p:attrName>
                                        </p:attrNameLst>
                                      </p:cBhvr>
                                      <p:rCtr x="0" y="6574"/>
                                    </p:animMotion>
                                  </p:childTnLst>
                                </p:cTn>
                              </p:par>
                              <p:par>
                                <p:cTn id="19" presetID="42" presetClass="path" presetSubtype="0" accel="50000" decel="50000" fill="hold" grpId="1" nodeType="withEffect">
                                  <p:stCondLst>
                                    <p:cond delay="0"/>
                                  </p:stCondLst>
                                  <p:childTnLst>
                                    <p:animMotion origin="layout" path="M -0.07274 0.00093 L -0.21354 -0.00069 " pathEditMode="relative" rAng="0" ptsTypes="AA">
                                      <p:cBhvr>
                                        <p:cTn id="20" dur="1000" fill="hold"/>
                                        <p:tgtEl>
                                          <p:spTgt spid="39"/>
                                        </p:tgtEl>
                                        <p:attrNameLst>
                                          <p:attrName>ppt_x</p:attrName>
                                          <p:attrName>ppt_y</p:attrName>
                                        </p:attrNameLst>
                                      </p:cBhvr>
                                      <p:rCtr x="-7049" y="-93"/>
                                    </p:animMotion>
                                  </p:childTnLst>
                                </p:cTn>
                              </p:par>
                              <p:par>
                                <p:cTn id="21" presetID="42" presetClass="path" presetSubtype="0" accel="50000" decel="50000" fill="hold" grpId="1" nodeType="withEffect">
                                  <p:stCondLst>
                                    <p:cond delay="0"/>
                                  </p:stCondLst>
                                  <p:childTnLst>
                                    <p:animMotion origin="layout" path="M -0.07274 0.00069 L -0.14548 0.00162 " pathEditMode="relative" rAng="0" ptsTypes="AA">
                                      <p:cBhvr>
                                        <p:cTn id="22" dur="1000" fill="hold"/>
                                        <p:tgtEl>
                                          <p:spTgt spid="40"/>
                                        </p:tgtEl>
                                        <p:attrNameLst>
                                          <p:attrName>ppt_x</p:attrName>
                                          <p:attrName>ppt_y</p:attrName>
                                        </p:attrNameLst>
                                      </p:cBhvr>
                                      <p:rCtr x="-3646" y="46"/>
                                    </p:animMotion>
                                  </p:childTnLst>
                                </p:cTn>
                              </p:par>
                              <p:par>
                                <p:cTn id="23" presetID="42" presetClass="path" presetSubtype="0" accel="50000" decel="50000" fill="hold" grpId="1" nodeType="withEffect">
                                  <p:stCondLst>
                                    <p:cond delay="0"/>
                                  </p:stCondLst>
                                  <p:childTnLst>
                                    <p:animMotion origin="layout" path="M -0.07274 -0.00092 L -0.14548 -0.00023 " pathEditMode="relative" rAng="0" ptsTypes="AA">
                                      <p:cBhvr>
                                        <p:cTn id="24" dur="1000" fill="hold"/>
                                        <p:tgtEl>
                                          <p:spTgt spid="41"/>
                                        </p:tgtEl>
                                        <p:attrNameLst>
                                          <p:attrName>ppt_x</p:attrName>
                                          <p:attrName>ppt_y</p:attrName>
                                        </p:attrNameLst>
                                      </p:cBhvr>
                                      <p:rCtr x="-3646" y="23"/>
                                    </p:animMotion>
                                  </p:childTnLst>
                                </p:cTn>
                              </p:par>
                              <p:par>
                                <p:cTn id="25" presetID="42" presetClass="path" presetSubtype="0" accel="50000" decel="50000" fill="hold" nodeType="withEffect">
                                  <p:stCondLst>
                                    <p:cond delay="0"/>
                                  </p:stCondLst>
                                  <p:childTnLst>
                                    <p:animMotion origin="layout" path="M -0.07465 -0.00116 L -0.14548 -0.00324 " pathEditMode="relative" rAng="0" ptsTypes="AA">
                                      <p:cBhvr>
                                        <p:cTn id="26" dur="1000" fill="hold"/>
                                        <p:tgtEl>
                                          <p:spTgt spid="15"/>
                                        </p:tgtEl>
                                        <p:attrNameLst>
                                          <p:attrName>ppt_x</p:attrName>
                                          <p:attrName>ppt_y</p:attrName>
                                        </p:attrNameLst>
                                      </p:cBhvr>
                                      <p:rCtr x="-3542" y="-116"/>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2" nodeType="clickEffect">
                                  <p:stCondLst>
                                    <p:cond delay="0"/>
                                  </p:stCondLst>
                                  <p:childTnLst>
                                    <p:animMotion origin="layout" path="M -0.1408 0.13009 L -0.1408 0.23426 " pathEditMode="relative" rAng="0" ptsTypes="AA">
                                      <p:cBhvr>
                                        <p:cTn id="30" dur="1000" fill="hold"/>
                                        <p:tgtEl>
                                          <p:spTgt spid="5"/>
                                        </p:tgtEl>
                                        <p:attrNameLst>
                                          <p:attrName>ppt_x</p:attrName>
                                          <p:attrName>ppt_y</p:attrName>
                                        </p:attrNameLst>
                                      </p:cBhvr>
                                      <p:rCtr x="0" y="5208"/>
                                    </p:animMotion>
                                  </p:childTnLst>
                                </p:cTn>
                              </p:par>
                              <p:par>
                                <p:cTn id="31" presetID="42" presetClass="path" presetSubtype="0" accel="50000" decel="50000" fill="hold" grpId="2" nodeType="withEffect">
                                  <p:stCondLst>
                                    <p:cond delay="0"/>
                                  </p:stCondLst>
                                  <p:childTnLst>
                                    <p:animMotion origin="layout" path="M -0.21354 -0.00069 L -0.21354 0.13102 " pathEditMode="relative" rAng="0" ptsTypes="AA">
                                      <p:cBhvr>
                                        <p:cTn id="32" dur="1000" fill="hold"/>
                                        <p:tgtEl>
                                          <p:spTgt spid="39"/>
                                        </p:tgtEl>
                                        <p:attrNameLst>
                                          <p:attrName>ppt_x</p:attrName>
                                          <p:attrName>ppt_y</p:attrName>
                                        </p:attrNameLst>
                                      </p:cBhvr>
                                      <p:rCtr x="0" y="6574"/>
                                    </p:animMotion>
                                  </p:childTnLst>
                                </p:cTn>
                              </p:par>
                              <p:par>
                                <p:cTn id="33" presetID="42" presetClass="path" presetSubtype="0" accel="50000" decel="50000" fill="hold" grpId="2" nodeType="withEffect">
                                  <p:stCondLst>
                                    <p:cond delay="0"/>
                                  </p:stCondLst>
                                  <p:childTnLst>
                                    <p:animMotion origin="layout" path="M -0.14548 0.00162 L -0.28628 1.11111E-6 " pathEditMode="relative" rAng="0" ptsTypes="AA">
                                      <p:cBhvr>
                                        <p:cTn id="34" dur="1000" fill="hold"/>
                                        <p:tgtEl>
                                          <p:spTgt spid="40"/>
                                        </p:tgtEl>
                                        <p:attrNameLst>
                                          <p:attrName>ppt_x</p:attrName>
                                          <p:attrName>ppt_y</p:attrName>
                                        </p:attrNameLst>
                                      </p:cBhvr>
                                      <p:rCtr x="-7049" y="-93"/>
                                    </p:animMotion>
                                  </p:childTnLst>
                                </p:cTn>
                              </p:par>
                              <p:par>
                                <p:cTn id="35" presetID="42" presetClass="path" presetSubtype="0" accel="50000" decel="50000" fill="hold" grpId="2" nodeType="withEffect">
                                  <p:stCondLst>
                                    <p:cond delay="0"/>
                                  </p:stCondLst>
                                  <p:childTnLst>
                                    <p:animMotion origin="layout" path="M -0.14548 -0.00023 L -0.21822 0.0007 " pathEditMode="relative" rAng="0" ptsTypes="AA">
                                      <p:cBhvr>
                                        <p:cTn id="36" dur="1000" fill="hold"/>
                                        <p:tgtEl>
                                          <p:spTgt spid="41"/>
                                        </p:tgtEl>
                                        <p:attrNameLst>
                                          <p:attrName>ppt_x</p:attrName>
                                          <p:attrName>ppt_y</p:attrName>
                                        </p:attrNameLst>
                                      </p:cBhvr>
                                      <p:rCtr x="-3646" y="46"/>
                                    </p:animMotion>
                                  </p:childTnLst>
                                </p:cTn>
                              </p:par>
                              <p:par>
                                <p:cTn id="37" presetID="42" presetClass="path" presetSubtype="0" accel="50000" decel="50000" fill="hold" nodeType="withEffect">
                                  <p:stCondLst>
                                    <p:cond delay="0"/>
                                  </p:stCondLst>
                                  <p:childTnLst>
                                    <p:animMotion origin="layout" path="M -0.14548 -0.00324 L -0.21823 -0.00324 " pathEditMode="relative" rAng="0" ptsTypes="AA">
                                      <p:cBhvr>
                                        <p:cTn id="38" dur="1000" fill="hold"/>
                                        <p:tgtEl>
                                          <p:spTgt spid="15"/>
                                        </p:tgtEl>
                                        <p:attrNameLst>
                                          <p:attrName>ppt_x</p:attrName>
                                          <p:attrName>ppt_y</p:attrName>
                                        </p:attrNameLst>
                                      </p:cBhvr>
                                      <p:rCtr x="-3646" y="0"/>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3" nodeType="clickEffect">
                                  <p:stCondLst>
                                    <p:cond delay="0"/>
                                  </p:stCondLst>
                                  <p:childTnLst>
                                    <p:animMotion origin="layout" path="M -0.1408 0.23426 L -0.1408 0.33912 " pathEditMode="relative" rAng="0" ptsTypes="AA">
                                      <p:cBhvr>
                                        <p:cTn id="42" dur="1000" fill="hold"/>
                                        <p:tgtEl>
                                          <p:spTgt spid="5"/>
                                        </p:tgtEl>
                                        <p:attrNameLst>
                                          <p:attrName>ppt_x</p:attrName>
                                          <p:attrName>ppt_y</p:attrName>
                                        </p:attrNameLst>
                                      </p:cBhvr>
                                      <p:rCtr x="0" y="5231"/>
                                    </p:animMotion>
                                  </p:childTnLst>
                                </p:cTn>
                              </p:par>
                              <p:par>
                                <p:cTn id="43" presetID="42" presetClass="path" presetSubtype="0" accel="50000" decel="50000" fill="hold" grpId="3" nodeType="withEffect">
                                  <p:stCondLst>
                                    <p:cond delay="0"/>
                                  </p:stCondLst>
                                  <p:childTnLst>
                                    <p:animMotion origin="layout" path="M -0.21354 0.13102 L -0.21354 0.23519 " pathEditMode="relative" rAng="0" ptsTypes="AA">
                                      <p:cBhvr>
                                        <p:cTn id="44" dur="1000" fill="hold"/>
                                        <p:tgtEl>
                                          <p:spTgt spid="39"/>
                                        </p:tgtEl>
                                        <p:attrNameLst>
                                          <p:attrName>ppt_x</p:attrName>
                                          <p:attrName>ppt_y</p:attrName>
                                        </p:attrNameLst>
                                      </p:cBhvr>
                                      <p:rCtr x="0" y="5208"/>
                                    </p:animMotion>
                                  </p:childTnLst>
                                </p:cTn>
                              </p:par>
                              <p:par>
                                <p:cTn id="45" presetID="42" presetClass="path" presetSubtype="0" accel="50000" decel="50000" fill="hold" grpId="3" nodeType="withEffect">
                                  <p:stCondLst>
                                    <p:cond delay="0"/>
                                  </p:stCondLst>
                                  <p:childTnLst>
                                    <p:animMotion origin="layout" path="M -0.28628 1.11111E-6 L -0.28628 0.13171 " pathEditMode="relative" rAng="0" ptsTypes="AA">
                                      <p:cBhvr>
                                        <p:cTn id="46" dur="1000" fill="hold"/>
                                        <p:tgtEl>
                                          <p:spTgt spid="40"/>
                                        </p:tgtEl>
                                        <p:attrNameLst>
                                          <p:attrName>ppt_x</p:attrName>
                                          <p:attrName>ppt_y</p:attrName>
                                        </p:attrNameLst>
                                      </p:cBhvr>
                                      <p:rCtr x="0" y="6574"/>
                                    </p:animMotion>
                                  </p:childTnLst>
                                </p:cTn>
                              </p:par>
                              <p:par>
                                <p:cTn id="47" presetID="42" presetClass="path" presetSubtype="0" accel="50000" decel="50000" fill="hold" grpId="3" nodeType="withEffect">
                                  <p:stCondLst>
                                    <p:cond delay="0"/>
                                  </p:stCondLst>
                                  <p:childTnLst>
                                    <p:animMotion origin="layout" path="M -0.21822 0.0007 L -0.35902 -0.00092 " pathEditMode="relative" rAng="0" ptsTypes="AA">
                                      <p:cBhvr>
                                        <p:cTn id="48" dur="1000" fill="hold"/>
                                        <p:tgtEl>
                                          <p:spTgt spid="41"/>
                                        </p:tgtEl>
                                        <p:attrNameLst>
                                          <p:attrName>ppt_x</p:attrName>
                                          <p:attrName>ppt_y</p:attrName>
                                        </p:attrNameLst>
                                      </p:cBhvr>
                                      <p:rCtr x="-7049" y="-93"/>
                                    </p:animMotion>
                                  </p:childTnLst>
                                </p:cTn>
                              </p:par>
                              <p:par>
                                <p:cTn id="49" presetID="42" presetClass="path" presetSubtype="0" accel="50000" decel="50000" fill="hold" nodeType="withEffect">
                                  <p:stCondLst>
                                    <p:cond delay="0"/>
                                  </p:stCondLst>
                                  <p:childTnLst>
                                    <p:animMotion origin="layout" path="M -0.21823 -0.00324 L -0.29288 -0.00185 " pathEditMode="relative" rAng="0" ptsTypes="AA">
                                      <p:cBhvr>
                                        <p:cTn id="50" dur="1000" fill="hold"/>
                                        <p:tgtEl>
                                          <p:spTgt spid="15"/>
                                        </p:tgtEl>
                                        <p:attrNameLst>
                                          <p:attrName>ppt_x</p:attrName>
                                          <p:attrName>ppt_y</p:attrName>
                                        </p:attrNameLst>
                                      </p:cBhvr>
                                      <p:rCtr x="-3733" y="69"/>
                                    </p:animMotion>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anim calcmode="lin" valueType="num">
                                      <p:cBhvr>
                                        <p:cTn id="56" dur="500" fill="hold"/>
                                        <p:tgtEl>
                                          <p:spTgt spid="65"/>
                                        </p:tgtEl>
                                        <p:attrNameLst>
                                          <p:attrName>ppt_x</p:attrName>
                                        </p:attrNameLst>
                                      </p:cBhvr>
                                      <p:tavLst>
                                        <p:tav tm="0">
                                          <p:val>
                                            <p:strVal val="#ppt_x"/>
                                          </p:val>
                                        </p:tav>
                                        <p:tav tm="100000">
                                          <p:val>
                                            <p:strVal val="#ppt_x"/>
                                          </p:val>
                                        </p:tav>
                                      </p:tavLst>
                                    </p:anim>
                                    <p:anim calcmode="lin" valueType="num">
                                      <p:cBhvr>
                                        <p:cTn id="57"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5" grpId="0" animBg="1"/>
      <p:bldP spid="5" grpId="1" animBg="1"/>
      <p:bldP spid="5" grpId="2" animBg="1"/>
      <p:bldP spid="5" grpId="3" animBg="1"/>
      <p:bldP spid="39" grpId="0" animBg="1"/>
      <p:bldP spid="39" grpId="1" animBg="1"/>
      <p:bldP spid="39" grpId="2" animBg="1"/>
      <p:bldP spid="39" grpId="3" animBg="1"/>
      <p:bldP spid="40" grpId="0" animBg="1"/>
      <p:bldP spid="40" grpId="1" animBg="1"/>
      <p:bldP spid="40" grpId="2" animBg="1"/>
      <p:bldP spid="40" grpId="3" animBg="1"/>
      <p:bldP spid="41" grpId="0" animBg="1"/>
      <p:bldP spid="41" grpId="1" animBg="1"/>
      <p:bldP spid="41" grpId="2" animBg="1"/>
      <p:bldP spid="41"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3706875" y="4445228"/>
            <a:ext cx="1372368" cy="775277"/>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FF0000"/>
                </a:solidFill>
                <a:latin typeface="Baskerville Old Face" panose="02020602080505020303" pitchFamily="18" charset="0"/>
              </a:rPr>
              <a:t>OpenCL </a:t>
            </a:r>
          </a:p>
          <a:p>
            <a:pPr marL="0" indent="0" algn="ctr">
              <a:buFont typeface="Arial" panose="020B0604020202020204" pitchFamily="34" charset="0"/>
              <a:buNone/>
            </a:pPr>
            <a:r>
              <a:rPr lang="en-US" sz="2000" dirty="0">
                <a:solidFill>
                  <a:srgbClr val="FF0000"/>
                </a:solidFill>
                <a:latin typeface="Baskerville Old Face" panose="02020602080505020303" pitchFamily="18" charset="0"/>
              </a:rPr>
              <a:t>channel</a:t>
            </a:r>
          </a:p>
        </p:txBody>
      </p:sp>
      <p:sp>
        <p:nvSpPr>
          <p:cNvPr id="2" name="标题 1"/>
          <p:cNvSpPr>
            <a:spLocks noGrp="1"/>
          </p:cNvSpPr>
          <p:nvPr>
            <p:ph type="title"/>
          </p:nvPr>
        </p:nvSpPr>
        <p:spPr>
          <a:xfrm>
            <a:off x="0" y="365126"/>
            <a:ext cx="9144000" cy="1325563"/>
          </a:xfrm>
        </p:spPr>
        <p:txBody>
          <a:bodyPr/>
          <a:lstStyle/>
          <a:p>
            <a:r>
              <a:rPr lang="en-US" altLang="zh-CN" dirty="0"/>
              <a:t>OpenCL Feature</a:t>
            </a:r>
            <a:r>
              <a:rPr lang="zh-CN" altLang="en-US" dirty="0"/>
              <a:t> </a:t>
            </a:r>
            <a:r>
              <a:rPr lang="en-US" altLang="zh-CN" dirty="0"/>
              <a:t>2:</a:t>
            </a:r>
            <a:r>
              <a:rPr lang="zh-CN" altLang="en-US" dirty="0"/>
              <a:t> </a:t>
            </a:r>
            <a:r>
              <a:rPr lang="en-US" altLang="zh-CN" dirty="0"/>
              <a:t>OpenCL Channel</a:t>
            </a:r>
            <a:endParaRPr lang="zh-CN" altLang="en-US" dirty="0"/>
          </a:p>
        </p:txBody>
      </p:sp>
      <p:sp>
        <p:nvSpPr>
          <p:cNvPr id="3" name="内容占位符 2"/>
          <p:cNvSpPr>
            <a:spLocks noGrp="1"/>
          </p:cNvSpPr>
          <p:nvPr>
            <p:ph idx="1"/>
          </p:nvPr>
        </p:nvSpPr>
        <p:spPr/>
        <p:txBody>
          <a:bodyPr/>
          <a:lstStyle/>
          <a:p>
            <a:r>
              <a:rPr lang="en-US" altLang="zh-CN" dirty="0"/>
              <a:t>OpenCL channel can be used to pass data between two OpenCL kernels (typically SWI).</a:t>
            </a:r>
          </a:p>
          <a:p>
            <a:pPr lvl="1">
              <a:buFont typeface="Wingdings" pitchFamily="2" charset="2"/>
              <a:buChar char="Ø"/>
            </a:pPr>
            <a:r>
              <a:rPr lang="en-US" altLang="zh-CN" dirty="0">
                <a:latin typeface="Baskerville Old Face" panose="02020602080505020303" pitchFamily="18" charset="0"/>
              </a:rPr>
              <a:t>Synchronizing the kernels</a:t>
            </a:r>
          </a:p>
          <a:p>
            <a:pPr lvl="1">
              <a:buFont typeface="Wingdings" pitchFamily="2" charset="2"/>
              <a:buChar char="Ø"/>
            </a:pPr>
            <a:r>
              <a:rPr lang="en-US" altLang="zh-CN" dirty="0">
                <a:latin typeface="Baskerville Old Face" panose="02020602080505020303" pitchFamily="18" charset="0"/>
              </a:rPr>
              <a:t>Reducing the number of global memory accesses</a:t>
            </a:r>
          </a:p>
          <a:p>
            <a:endParaRPr lang="zh-CN" altLang="en-US" dirty="0"/>
          </a:p>
        </p:txBody>
      </p:sp>
      <p:sp>
        <p:nvSpPr>
          <p:cNvPr id="5" name="圆角矩形 4"/>
          <p:cNvSpPr/>
          <p:nvPr/>
        </p:nvSpPr>
        <p:spPr>
          <a:xfrm>
            <a:off x="2270830" y="5644104"/>
            <a:ext cx="4244454" cy="49132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Global memory</a:t>
            </a:r>
            <a:endParaRPr lang="zh-CN" altLang="en-US" dirty="0"/>
          </a:p>
        </p:txBody>
      </p:sp>
      <p:sp>
        <p:nvSpPr>
          <p:cNvPr id="10" name="矩形 9"/>
          <p:cNvSpPr/>
          <p:nvPr/>
        </p:nvSpPr>
        <p:spPr>
          <a:xfrm>
            <a:off x="2270830" y="3935898"/>
            <a:ext cx="4244455" cy="14876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b="1" dirty="0">
                <a:solidFill>
                  <a:schemeClr val="tx1"/>
                </a:solidFill>
              </a:rPr>
              <a:t>FPGA</a:t>
            </a:r>
            <a:endParaRPr lang="zh-CN" altLang="en-US" b="1" dirty="0">
              <a:solidFill>
                <a:schemeClr val="tx1"/>
              </a:solidFill>
            </a:endParaRPr>
          </a:p>
        </p:txBody>
      </p:sp>
      <p:sp>
        <p:nvSpPr>
          <p:cNvPr id="4" name="矩形 3"/>
          <p:cNvSpPr/>
          <p:nvPr/>
        </p:nvSpPr>
        <p:spPr>
          <a:xfrm>
            <a:off x="2478576" y="4419112"/>
            <a:ext cx="1228299" cy="76427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Producer kernel</a:t>
            </a:r>
            <a:endParaRPr lang="zh-CN" altLang="en-US" dirty="0"/>
          </a:p>
        </p:txBody>
      </p:sp>
      <p:sp>
        <p:nvSpPr>
          <p:cNvPr id="11" name="矩形 10"/>
          <p:cNvSpPr/>
          <p:nvPr/>
        </p:nvSpPr>
        <p:spPr>
          <a:xfrm>
            <a:off x="5079242" y="4419112"/>
            <a:ext cx="1228299" cy="76427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Consumer kernel</a:t>
            </a:r>
            <a:endParaRPr lang="zh-CN" altLang="en-US" dirty="0"/>
          </a:p>
        </p:txBody>
      </p:sp>
      <p:cxnSp>
        <p:nvCxnSpPr>
          <p:cNvPr id="8" name="直接箭头连接符 7"/>
          <p:cNvCxnSpPr>
            <a:cxnSpLocks/>
            <a:stCxn id="4" idx="3"/>
            <a:endCxn id="11" idx="1"/>
          </p:cNvCxnSpPr>
          <p:nvPr/>
        </p:nvCxnSpPr>
        <p:spPr>
          <a:xfrm>
            <a:off x="3706875" y="4801249"/>
            <a:ext cx="1372367"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7">
            <a:extLst>
              <a:ext uri="{FF2B5EF4-FFF2-40B4-BE49-F238E27FC236}">
                <a16:creationId xmlns:a16="http://schemas.microsoft.com/office/drawing/2014/main" id="{D97FCFBE-DD0B-6C40-8E4C-71CEEE4D6DC2}"/>
              </a:ext>
            </a:extLst>
          </p:cNvPr>
          <p:cNvCxnSpPr>
            <a:cxnSpLocks/>
            <a:stCxn id="4" idx="2"/>
          </p:cNvCxnSpPr>
          <p:nvPr/>
        </p:nvCxnSpPr>
        <p:spPr>
          <a:xfrm flipH="1">
            <a:off x="3092725" y="5183386"/>
            <a:ext cx="1" cy="460718"/>
          </a:xfrm>
          <a:prstGeom prst="straightConnector1">
            <a:avLst/>
          </a:prstGeom>
          <a:ln w="444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8" name="直接箭头连接符 7">
            <a:extLst>
              <a:ext uri="{FF2B5EF4-FFF2-40B4-BE49-F238E27FC236}">
                <a16:creationId xmlns:a16="http://schemas.microsoft.com/office/drawing/2014/main" id="{5920D657-2F2E-414D-BECE-9F59759CEC74}"/>
              </a:ext>
            </a:extLst>
          </p:cNvPr>
          <p:cNvCxnSpPr>
            <a:cxnSpLocks/>
            <a:stCxn id="11" idx="2"/>
          </p:cNvCxnSpPr>
          <p:nvPr/>
        </p:nvCxnSpPr>
        <p:spPr>
          <a:xfrm>
            <a:off x="5693392" y="5183386"/>
            <a:ext cx="0" cy="470477"/>
          </a:xfrm>
          <a:prstGeom prst="straightConnector1">
            <a:avLst/>
          </a:prstGeom>
          <a:ln w="444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 name="直接箭头连接符 7">
            <a:extLst>
              <a:ext uri="{FF2B5EF4-FFF2-40B4-BE49-F238E27FC236}">
                <a16:creationId xmlns:a16="http://schemas.microsoft.com/office/drawing/2014/main" id="{B0927E92-2370-6A4A-B3C9-87F99B271D88}"/>
              </a:ext>
            </a:extLst>
          </p:cNvPr>
          <p:cNvCxnSpPr>
            <a:cxnSpLocks/>
          </p:cNvCxnSpPr>
          <p:nvPr/>
        </p:nvCxnSpPr>
        <p:spPr>
          <a:xfrm>
            <a:off x="3092725" y="5653863"/>
            <a:ext cx="2600666" cy="0"/>
          </a:xfrm>
          <a:prstGeom prst="straightConnector1">
            <a:avLst/>
          </a:prstGeom>
          <a:ln w="44450">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04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30"/>
                                        </p:tgtEl>
                                      </p:cBhvr>
                                    </p:animEffect>
                                    <p:set>
                                      <p:cBhvr>
                                        <p:cTn id="23" dur="1" fill="hold">
                                          <p:stCondLst>
                                            <p:cond delay="499"/>
                                          </p:stCondLst>
                                        </p:cTn>
                                        <p:tgtEl>
                                          <p:spTgt spid="3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5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30159</TotalTime>
  <Words>4988</Words>
  <Application>Microsoft Macintosh PowerPoint</Application>
  <PresentationFormat>On-screen Show (4:3)</PresentationFormat>
  <Paragraphs>1196</Paragraphs>
  <Slides>39</Slides>
  <Notes>39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0" baseType="lpstr">
      <vt:lpstr>等线</vt:lpstr>
      <vt:lpstr>等线 Light</vt:lpstr>
      <vt:lpstr>宋体</vt:lpstr>
      <vt:lpstr>Arial</vt:lpstr>
      <vt:lpstr>Baskerville Old Face</vt:lpstr>
      <vt:lpstr>Calibri</vt:lpstr>
      <vt:lpstr>Calibri Light</vt:lpstr>
      <vt:lpstr>Palatino</vt:lpstr>
      <vt:lpstr>Wingdings</vt:lpstr>
      <vt:lpstr>Office 主题​​</vt:lpstr>
      <vt:lpstr>Visio</vt:lpstr>
      <vt:lpstr>Boyi: A Systematic Framework for Automatically Deciding the Right Execution Model of OpenCL Applications on FPGAs</vt:lpstr>
      <vt:lpstr>Outline</vt:lpstr>
      <vt:lpstr>What is OpenCL?</vt:lpstr>
      <vt:lpstr>OpenCL on FPGA</vt:lpstr>
      <vt:lpstr>Conventional OpenCL: NDRange Kernel</vt:lpstr>
      <vt:lpstr>Issue of Conventional OpenCL</vt:lpstr>
      <vt:lpstr>PowerPoint Presentation</vt:lpstr>
      <vt:lpstr>OpenCL Feature 1: SWI Kernel</vt:lpstr>
      <vt:lpstr>OpenCL Feature 2: OpenCL Channel</vt:lpstr>
      <vt:lpstr>Challenges</vt:lpstr>
      <vt:lpstr>Effect of Four Execution Models</vt:lpstr>
      <vt:lpstr>PowerPoint Presentation</vt:lpstr>
      <vt:lpstr>Outline</vt:lpstr>
      <vt:lpstr>Architecture of Boyi</vt:lpstr>
      <vt:lpstr>Outline</vt:lpstr>
      <vt:lpstr>OpenCL Pattern: Atomic Operation</vt:lpstr>
      <vt:lpstr>OpenCL Pattern: Atomic Operation</vt:lpstr>
      <vt:lpstr>OpenCL Pattern: Multi-Pass Scheme</vt:lpstr>
      <vt:lpstr>OpenCL Pattern: Multi-Pass Scheme</vt:lpstr>
      <vt:lpstr>OpenCL Pattern:  Kernel-to-Kernel Communication</vt:lpstr>
      <vt:lpstr>OpenCL Pattern:  Kernel-to-Kernel Communication</vt:lpstr>
      <vt:lpstr>OpenCL Pattern Recognition</vt:lpstr>
      <vt:lpstr>Outline</vt:lpstr>
      <vt:lpstr>Execution Model Prediction</vt:lpstr>
      <vt:lpstr>Execution Model Prediction</vt:lpstr>
      <vt:lpstr>Outline</vt:lpstr>
      <vt:lpstr>Experimental Setup</vt:lpstr>
      <vt:lpstr>Comparison Methodology</vt:lpstr>
      <vt:lpstr>Hypothesis 1: Different execution model --&gt; different performance</vt:lpstr>
      <vt:lpstr>Hypothesis 1: Exploring optimization combinations for Each Execution Model </vt:lpstr>
      <vt:lpstr>Hypothesis 2: Boyi Predicts the Right Execution Model</vt:lpstr>
      <vt:lpstr>End-to-end Performance Comparison</vt:lpstr>
      <vt:lpstr>Outline</vt:lpstr>
      <vt:lpstr>Conclusion</vt:lpstr>
      <vt:lpstr>Boyi: A Systematic Framework for Automatically Deciding the Right Execution Model of OpenCL Applications on FPGAs</vt:lpstr>
      <vt:lpstr>OpenCL Pattern Recognition</vt:lpstr>
      <vt:lpstr>KKC Recognition</vt:lpstr>
      <vt:lpstr>MPS Recognition</vt:lpstr>
      <vt:lpstr>Four Execution Models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User</dc:creator>
  <cp:lastModifiedBy>Onur Mutlu</cp:lastModifiedBy>
  <cp:revision>685</cp:revision>
  <dcterms:created xsi:type="dcterms:W3CDTF">2019-04-12T08:42:05Z</dcterms:created>
  <dcterms:modified xsi:type="dcterms:W3CDTF">2020-03-08T22:33:49Z</dcterms:modified>
</cp:coreProperties>
</file>