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25" r:id="rId2"/>
    <p:sldId id="335" r:id="rId3"/>
    <p:sldId id="33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648">
          <p15:clr>
            <a:srgbClr val="A4A3A4"/>
          </p15:clr>
        </p15:guide>
        <p15:guide id="4" pos="5616">
          <p15:clr>
            <a:srgbClr val="A4A3A4"/>
          </p15:clr>
        </p15:guide>
        <p15:guide id="5" orient="horz" pos="1296">
          <p15:clr>
            <a:srgbClr val="A4A3A4"/>
          </p15:clr>
        </p15:guide>
        <p15:guide id="6" orient="horz" pos="1584">
          <p15:clr>
            <a:srgbClr val="A4A3A4"/>
          </p15:clr>
        </p15:guide>
        <p15:guide id="7" orient="horz" pos="26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E152"/>
    <a:srgbClr val="FFD9D9"/>
    <a:srgbClr val="7EDC7E"/>
    <a:srgbClr val="EAF1FA"/>
    <a:srgbClr val="C5D9F1"/>
    <a:srgbClr val="DAE7F6"/>
    <a:srgbClr val="FF5050"/>
    <a:srgbClr val="B2E4C9"/>
    <a:srgbClr val="E7E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558" autoAdjust="0"/>
  </p:normalViewPr>
  <p:slideViewPr>
    <p:cSldViewPr showGuides="1">
      <p:cViewPr varScale="1">
        <p:scale>
          <a:sx n="80" d="100"/>
          <a:sy n="80" d="100"/>
        </p:scale>
        <p:origin x="-2272" y="-96"/>
      </p:cViewPr>
      <p:guideLst>
        <p:guide orient="horz" pos="2160"/>
        <p:guide orient="horz" pos="3648"/>
        <p:guide orient="horz" pos="1296"/>
        <p:guide orient="horz" pos="1584"/>
        <p:guide orient="horz" pos="2688"/>
        <p:guide pos="2880"/>
        <p:guide pos="56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89584-A358-4058-95EB-5D1EF534BAEE}" type="datetimeFigureOut">
              <a:rPr lang="en-US" smtClean="0"/>
              <a:t>6/24/15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E93FB-9CD4-4352-B173-B3EF0817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12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In this work we observe that different bottlenecks and imbalances in execution leave different GPU resources idle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Our goal in this work is employ these idle resources to accelerate different bottlenecks in execution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In order to do this we propose to employ light-weight helper threads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However, there are some key challenges that need to be addressed to enable helper threading in GPUs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We propose a new framework CABA that effectively addresses these challenges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The framework is flexible enough to be applied to a wide range of use case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In this work, the apply the framework to enable flexible data compression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We find that CABA shows that improves the performance of a wide range of GPGPU applications evaluated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93FB-9CD4-4352-B173-B3EF0817C4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0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93FB-9CD4-4352-B173-B3EF0817C4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17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55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447800" y="1981200"/>
            <a:ext cx="6477000" cy="1828800"/>
          </a:xfrm>
        </p:spPr>
        <p:txBody>
          <a:bodyPr anchor="b"/>
          <a:lstStyle>
            <a:lvl1pPr algn="ctr"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  <a:latin typeface="Candara" pitchFamily="34" charset="0"/>
              </a:defRPr>
            </a:lvl1pPr>
          </a:lstStyle>
          <a:p>
            <a:fld id="{2785AC36-7215-4B64-9140-66D50608D0AA}" type="datetime1">
              <a:rPr lang="en-US" smtClean="0"/>
              <a:t>6/24/15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-9554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545336" y="-9554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6150-17A9-478E-9843-EFAFEB188850}" type="datetime1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096000"/>
            <a:ext cx="685800" cy="487168"/>
          </a:xfrm>
          <a:prstGeom prst="rect">
            <a:avLst/>
          </a:prstGeom>
        </p:spPr>
        <p:txBody>
          <a:bodyPr/>
          <a:lstStyle/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EF23485-36CC-4CD8-B28B-49890A574C13}" type="datetime1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975D0804-2ADA-42AE-A13A-B3964CB450DF}" type="datetime1">
              <a:rPr lang="en-US" smtClean="0"/>
              <a:t>6/24/15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 i="1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E7-1474-481F-BCAD-A93D0F80551B}" type="datetime1">
              <a:rPr lang="en-US" smtClean="0"/>
              <a:t>6/24/15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43701C-15F4-4AF9-A36A-7EFD8053135B}" type="datetime1">
              <a:rPr lang="en-US" smtClean="0"/>
              <a:t>6/24/15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A7F2DD-C0C2-4D1E-ABEA-8888E1F18CCE}" type="datetime1">
              <a:rPr lang="en-US" smtClean="0"/>
              <a:t>6/24/15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1C6A6DE0-4263-45BF-8D0C-93B8D4C21A3C}" type="datetime1">
              <a:rPr lang="en-US" smtClean="0"/>
              <a:t>6/24/15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8945-A4BC-4AC8-856D-EDA96EC04BF5}" type="datetime1">
              <a:rPr lang="en-US" smtClean="0"/>
              <a:t>6/24/15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7E8D-1CB2-49DB-B1A9-5891D428E592}" type="datetime1">
              <a:rPr lang="en-US" smtClean="0"/>
              <a:t>6/24/15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096000"/>
            <a:ext cx="685800" cy="4871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>
                <a:latin typeface="Candara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256F6EB-6D1C-430F-9C27-74DE45E60070}" type="datetime1">
              <a:rPr lang="en-US" smtClean="0"/>
              <a:t>6/24/15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F0F17C-7FD6-45D5-82B8-7F8F2DD88AB9}" type="datetime1">
              <a:rPr lang="en-US" smtClean="0"/>
              <a:t>6/24/15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-381000" y="125730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09600" y="1256029"/>
            <a:ext cx="533400" cy="9969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143000" y="1256030"/>
            <a:ext cx="7620000" cy="9969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Candara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i="1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ndara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su_logo.png"/>
          <p:cNvPicPr>
            <a:picLocks noChangeAspect="1"/>
          </p:cNvPicPr>
          <p:nvPr/>
        </p:nvPicPr>
        <p:blipFill>
          <a:blip r:embed="rId3" cstate="print"/>
          <a:srcRect b="22975"/>
          <a:stretch>
            <a:fillRect/>
          </a:stretch>
        </p:blipFill>
        <p:spPr>
          <a:xfrm>
            <a:off x="6631193" y="5411266"/>
            <a:ext cx="2286000" cy="14203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787" y="-228600"/>
            <a:ext cx="8382000" cy="36576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00B050"/>
                </a:solidFill>
                <a:latin typeface="+mj-lt"/>
              </a:rPr>
              <a:t>A Case for Core-Assisted Bottleneck Acceleration in GPUs</a:t>
            </a:r>
            <a:r>
              <a:rPr lang="en-US" cap="none" dirty="0" smtClean="0">
                <a:latin typeface="+mj-lt"/>
              </a:rPr>
              <a:t/>
            </a:r>
            <a:br>
              <a:rPr lang="en-US" cap="none" dirty="0" smtClean="0">
                <a:latin typeface="+mj-lt"/>
              </a:rPr>
            </a:br>
            <a:r>
              <a:rPr lang="en-US" sz="3600" i="1" cap="none" dirty="0" smtClean="0">
                <a:latin typeface="+mj-lt"/>
              </a:rPr>
              <a:t>Enabling Flexible Data Compression </a:t>
            </a:r>
            <a:br>
              <a:rPr lang="en-US" sz="3600" i="1" cap="none" dirty="0" smtClean="0">
                <a:latin typeface="+mj-lt"/>
              </a:rPr>
            </a:br>
            <a:r>
              <a:rPr lang="en-US" sz="3600" i="1" cap="none" dirty="0" smtClean="0">
                <a:latin typeface="+mj-lt"/>
              </a:rPr>
              <a:t>with Assist Warps </a:t>
            </a:r>
            <a:endParaRPr lang="en-US" sz="3600" i="1" cap="none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74" y="3657600"/>
            <a:ext cx="91366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/>
                </a:solidFill>
                <a:latin typeface="Tw Cen MT" panose="020B0602020104020603" pitchFamily="34" charset="0"/>
              </a:rPr>
              <a:t>Nandita Vijaykumar </a:t>
            </a:r>
            <a:endParaRPr lang="en-US" sz="2800" b="1" dirty="0">
              <a:solidFill>
                <a:schemeClr val="tx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Gennady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Pekhimenko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Adwait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 Jog, Abhishek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Bhowmick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Rachata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Ausavarangnirun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, Chita Das,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Mahmut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Kandemir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, Todd C. Mowry, Onur Mutlu</a:t>
            </a:r>
          </a:p>
        </p:txBody>
      </p:sp>
      <p:pic>
        <p:nvPicPr>
          <p:cNvPr id="11" name="Picture 10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5932116"/>
            <a:ext cx="1981200" cy="573241"/>
          </a:xfrm>
          <a:prstGeom prst="rect">
            <a:avLst/>
          </a:prstGeom>
        </p:spPr>
      </p:pic>
      <p:pic>
        <p:nvPicPr>
          <p:cNvPr id="12" name="Picture 11" descr="cmu.jpg"/>
          <p:cNvPicPr>
            <a:picLocks noChangeAspect="1"/>
          </p:cNvPicPr>
          <p:nvPr/>
        </p:nvPicPr>
        <p:blipFill>
          <a:blip r:embed="rId5" cstate="print"/>
          <a:srcRect t="21333" b="21333"/>
          <a:stretch>
            <a:fillRect/>
          </a:stretch>
        </p:blipFill>
        <p:spPr>
          <a:xfrm>
            <a:off x="2667000" y="5854726"/>
            <a:ext cx="3576692" cy="7401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52950" y="104775"/>
            <a:ext cx="4389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Session 2A: Today, 10:20 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0766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Box 161"/>
          <p:cNvSpPr txBox="1"/>
          <p:nvPr/>
        </p:nvSpPr>
        <p:spPr>
          <a:xfrm>
            <a:off x="228600" y="2919264"/>
            <a:ext cx="8715375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u="sng" dirty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Our </a:t>
            </a:r>
            <a:r>
              <a:rPr lang="en-US" sz="2800" b="1" u="sng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Goal: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smtClean="0"/>
              <a:t>Employ </a:t>
            </a:r>
            <a:r>
              <a:rPr lang="en-US" sz="2800" dirty="0"/>
              <a:t>idle resources to do something useful: </a:t>
            </a:r>
            <a:r>
              <a:rPr lang="en-US" sz="2800" b="1" dirty="0"/>
              <a:t>accelerate the bottleneck − </a:t>
            </a:r>
            <a:r>
              <a:rPr lang="en-US" sz="2800" b="1" dirty="0">
                <a:solidFill>
                  <a:srgbClr val="00B050"/>
                </a:solidFill>
              </a:rPr>
              <a:t>using helper </a:t>
            </a:r>
            <a:r>
              <a:rPr lang="en-US" sz="2800" b="1" dirty="0" smtClean="0">
                <a:solidFill>
                  <a:srgbClr val="00B050"/>
                </a:solidFill>
              </a:rPr>
              <a:t>threads</a:t>
            </a:r>
            <a:endParaRPr lang="en-US" sz="3000" b="1" dirty="0"/>
          </a:p>
          <a:p>
            <a:pPr lvl="1">
              <a:lnSpc>
                <a:spcPct val="90000"/>
              </a:lnSpc>
            </a:pPr>
            <a:endParaRPr lang="en-US" sz="3000" b="1" dirty="0"/>
          </a:p>
          <a:p>
            <a:pPr lvl="1">
              <a:lnSpc>
                <a:spcPct val="90000"/>
              </a:lnSpc>
            </a:pP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87736" y="224339"/>
            <a:ext cx="9032464" cy="70267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000" b="1" i="0" u="sng" dirty="0" smtClean="0">
                <a:latin typeface="Tw Cen MT" pitchFamily="34" charset="0"/>
              </a:rPr>
              <a:t>Observation</a:t>
            </a:r>
            <a:r>
              <a:rPr lang="en-US" sz="3000" b="1" i="0" u="sng" dirty="0" smtClean="0">
                <a:latin typeface="+mn-lt"/>
              </a:rPr>
              <a:t>:</a:t>
            </a:r>
            <a:r>
              <a:rPr lang="en-US" sz="3000" b="1" i="0" dirty="0" smtClean="0">
                <a:latin typeface="+mn-lt"/>
              </a:rPr>
              <a:t> </a:t>
            </a:r>
            <a:r>
              <a:rPr lang="en-US" sz="3000" i="0" dirty="0" smtClean="0">
                <a:solidFill>
                  <a:schemeClr val="accent2"/>
                </a:solidFill>
                <a:latin typeface="+mn-lt"/>
              </a:rPr>
              <a:t>Imbalances </a:t>
            </a:r>
            <a:r>
              <a:rPr lang="en-US" sz="3000" i="0" dirty="0">
                <a:solidFill>
                  <a:schemeClr val="accent2"/>
                </a:solidFill>
                <a:latin typeface="+mn-lt"/>
              </a:rPr>
              <a:t>in execution </a:t>
            </a:r>
            <a:r>
              <a:rPr lang="en-US" sz="3000" i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leave GPU resources </a:t>
            </a:r>
            <a:r>
              <a:rPr lang="en-US" sz="3000" i="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underutilized</a:t>
            </a:r>
            <a:endParaRPr lang="en-US" sz="3000" i="0" dirty="0" smtClean="0">
              <a:solidFill>
                <a:schemeClr val="tx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marL="365760" lvl="1" indent="0">
              <a:lnSpc>
                <a:spcPct val="90000"/>
              </a:lnSpc>
              <a:buNone/>
            </a:pPr>
            <a:endParaRPr lang="en-US" sz="2500" i="0" dirty="0"/>
          </a:p>
          <a:p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6858000" y="871257"/>
            <a:ext cx="1378023" cy="1810727"/>
          </a:xfrm>
          <a:prstGeom prst="roundRect">
            <a:avLst/>
          </a:prstGeom>
          <a:solidFill>
            <a:srgbClr val="FFD9D9"/>
          </a:solidFill>
          <a:ln w="571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Hierarchy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45573" y="914400"/>
            <a:ext cx="1514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Register File</a:t>
            </a:r>
            <a:endParaRPr lang="en-US" sz="1600" b="1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4179112" y="927015"/>
            <a:ext cx="629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Cores</a:t>
            </a:r>
            <a:endParaRPr lang="en-US" sz="1600" b="1" i="1" dirty="0"/>
          </a:p>
        </p:txBody>
      </p:sp>
      <p:grpSp>
        <p:nvGrpSpPr>
          <p:cNvPr id="92" name="Green threads"/>
          <p:cNvGrpSpPr/>
          <p:nvPr/>
        </p:nvGrpSpPr>
        <p:grpSpPr>
          <a:xfrm>
            <a:off x="1440384" y="1701547"/>
            <a:ext cx="731123" cy="518433"/>
            <a:chOff x="134020" y="3100831"/>
            <a:chExt cx="861645" cy="518226"/>
          </a:xfrm>
        </p:grpSpPr>
        <p:grpSp>
          <p:nvGrpSpPr>
            <p:cNvPr id="93" name="Group 92"/>
            <p:cNvGrpSpPr/>
            <p:nvPr/>
          </p:nvGrpSpPr>
          <p:grpSpPr>
            <a:xfrm>
              <a:off x="134020" y="3100831"/>
              <a:ext cx="449863" cy="518226"/>
              <a:chOff x="134020" y="3100831"/>
              <a:chExt cx="449863" cy="518226"/>
            </a:xfrm>
          </p:grpSpPr>
          <p:sp>
            <p:nvSpPr>
              <p:cNvPr id="97" name="Freeform 96"/>
              <p:cNvSpPr/>
              <p:nvPr/>
            </p:nvSpPr>
            <p:spPr>
              <a:xfrm>
                <a:off x="13402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8" name="Freeform 97"/>
              <p:cNvSpPr/>
              <p:nvPr/>
            </p:nvSpPr>
            <p:spPr>
              <a:xfrm>
                <a:off x="336903" y="3100832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543567" y="3100832"/>
              <a:ext cx="452098" cy="518225"/>
              <a:chOff x="82972" y="3100831"/>
              <a:chExt cx="452098" cy="518225"/>
            </a:xfrm>
          </p:grpSpPr>
          <p:sp>
            <p:nvSpPr>
              <p:cNvPr id="95" name="Freeform 94"/>
              <p:cNvSpPr/>
              <p:nvPr/>
            </p:nvSpPr>
            <p:spPr>
              <a:xfrm>
                <a:off x="82972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6" name="Freeform 95"/>
              <p:cNvSpPr/>
              <p:nvPr/>
            </p:nvSpPr>
            <p:spPr>
              <a:xfrm>
                <a:off x="28809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99" name="TextBox 98"/>
          <p:cNvSpPr txBox="1"/>
          <p:nvPr/>
        </p:nvSpPr>
        <p:spPr>
          <a:xfrm>
            <a:off x="1161037" y="2219980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GPU Threads</a:t>
            </a:r>
            <a:endParaRPr lang="en-US" b="1" i="1" dirty="0"/>
          </a:p>
        </p:txBody>
      </p:sp>
      <p:sp>
        <p:nvSpPr>
          <p:cNvPr id="101" name="Rounded Rectangle 100"/>
          <p:cNvSpPr/>
          <p:nvPr/>
        </p:nvSpPr>
        <p:spPr>
          <a:xfrm>
            <a:off x="2731367" y="914400"/>
            <a:ext cx="2375575" cy="176758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Group 103"/>
          <p:cNvGrpSpPr/>
          <p:nvPr/>
        </p:nvGrpSpPr>
        <p:grpSpPr>
          <a:xfrm>
            <a:off x="2852553" y="1231636"/>
            <a:ext cx="1120008" cy="1297668"/>
            <a:chOff x="2852553" y="1216933"/>
            <a:chExt cx="1120008" cy="1297668"/>
          </a:xfrm>
        </p:grpSpPr>
        <p:sp>
          <p:nvSpPr>
            <p:cNvPr id="102" name="Rounded Rectangle 101"/>
            <p:cNvSpPr/>
            <p:nvPr/>
          </p:nvSpPr>
          <p:spPr>
            <a:xfrm>
              <a:off x="2852554" y="1216933"/>
              <a:ext cx="1120007" cy="1297668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Idle Regs"/>
            <p:cNvSpPr/>
            <p:nvPr/>
          </p:nvSpPr>
          <p:spPr>
            <a:xfrm>
              <a:off x="2852553" y="1216933"/>
              <a:ext cx="1120007" cy="459467"/>
            </a:xfrm>
            <a:prstGeom prst="round2SameRect">
              <a:avLst>
                <a:gd name="adj1" fmla="val 44038"/>
                <a:gd name="adj2" fmla="val 0"/>
              </a:avLst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28575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 smtClean="0">
                  <a:solidFill>
                    <a:schemeClr val="tx2"/>
                  </a:solidFill>
                </a:rPr>
                <a:t>Idle!</a:t>
              </a:r>
              <a:endParaRPr lang="en-US" sz="2400" b="1" i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4103481" y="1286899"/>
            <a:ext cx="856063" cy="218359"/>
            <a:chOff x="4103481" y="1286899"/>
            <a:chExt cx="856063" cy="218359"/>
          </a:xfrm>
        </p:grpSpPr>
        <p:sp>
          <p:nvSpPr>
            <p:cNvPr id="144" name="Rounded Rectangle 143"/>
            <p:cNvSpPr/>
            <p:nvPr/>
          </p:nvSpPr>
          <p:spPr>
            <a:xfrm>
              <a:off x="410348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41809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731314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4103481" y="1614437"/>
            <a:ext cx="856063" cy="218359"/>
            <a:chOff x="4103481" y="1286899"/>
            <a:chExt cx="856063" cy="218359"/>
          </a:xfrm>
        </p:grpSpPr>
        <p:sp>
          <p:nvSpPr>
            <p:cNvPr id="149" name="Rounded Rectangle 148"/>
            <p:cNvSpPr/>
            <p:nvPr/>
          </p:nvSpPr>
          <p:spPr>
            <a:xfrm>
              <a:off x="410348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441809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4731314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4102596" y="1936425"/>
            <a:ext cx="856063" cy="218359"/>
            <a:chOff x="4103481" y="1286899"/>
            <a:chExt cx="856063" cy="218359"/>
          </a:xfrm>
        </p:grpSpPr>
        <p:sp>
          <p:nvSpPr>
            <p:cNvPr id="153" name="Rounded Rectangle 152"/>
            <p:cNvSpPr/>
            <p:nvPr/>
          </p:nvSpPr>
          <p:spPr>
            <a:xfrm>
              <a:off x="410348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441809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4731314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4103481" y="2238978"/>
            <a:ext cx="856063" cy="218359"/>
            <a:chOff x="4103481" y="1286899"/>
            <a:chExt cx="856063" cy="218359"/>
          </a:xfrm>
        </p:grpSpPr>
        <p:sp>
          <p:nvSpPr>
            <p:cNvPr id="157" name="Rounded Rectangle 156"/>
            <p:cNvSpPr/>
            <p:nvPr/>
          </p:nvSpPr>
          <p:spPr>
            <a:xfrm>
              <a:off x="410348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441809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4731314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0" name="TextBox 159"/>
          <p:cNvSpPr txBox="1"/>
          <p:nvPr/>
        </p:nvSpPr>
        <p:spPr>
          <a:xfrm rot="2753348">
            <a:off x="4224183" y="1660532"/>
            <a:ext cx="718150" cy="461665"/>
          </a:xfrm>
          <a:prstGeom prst="rect">
            <a:avLst/>
          </a:prstGeom>
          <a:solidFill>
            <a:schemeClr val="bg1"/>
          </a:solidFill>
          <a:effectLst>
            <a:glow rad="50800">
              <a:schemeClr val="bg1">
                <a:alpha val="40000"/>
              </a:schemeClr>
            </a:glow>
            <a:softEdge rad="508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n w="12700">
                  <a:noFill/>
                </a:ln>
              </a:rPr>
              <a:t>Idle!</a:t>
            </a:r>
            <a:endParaRPr lang="en-US" sz="2400" b="1" i="1" dirty="0">
              <a:ln w="12700">
                <a:noFill/>
              </a:ln>
            </a:endParaRPr>
          </a:p>
        </p:txBody>
      </p:sp>
      <p:sp>
        <p:nvSpPr>
          <p:cNvPr id="161" name="Red Arrow"/>
          <p:cNvSpPr/>
          <p:nvPr/>
        </p:nvSpPr>
        <p:spPr>
          <a:xfrm>
            <a:off x="5092890" y="1376148"/>
            <a:ext cx="1733194" cy="844087"/>
          </a:xfrm>
          <a:prstGeom prst="leftRightArrow">
            <a:avLst>
              <a:gd name="adj1" fmla="val 50000"/>
              <a:gd name="adj2" fmla="val 59220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/>
              <a:t>Saturated!</a:t>
            </a:r>
            <a:endParaRPr lang="en-US" sz="2000" b="1" i="1" dirty="0"/>
          </a:p>
        </p:txBody>
      </p:sp>
      <p:sp>
        <p:nvSpPr>
          <p:cNvPr id="163" name="Rounded Rectangle 162"/>
          <p:cNvSpPr/>
          <p:nvPr/>
        </p:nvSpPr>
        <p:spPr>
          <a:xfrm>
            <a:off x="6846741" y="3894854"/>
            <a:ext cx="1378023" cy="1810727"/>
          </a:xfrm>
          <a:prstGeom prst="roundRect">
            <a:avLst/>
          </a:prstGeom>
          <a:solidFill>
            <a:srgbClr val="FFD9D9"/>
          </a:solidFill>
          <a:ln w="571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Hierarchy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2834314" y="3937997"/>
            <a:ext cx="1514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Register File</a:t>
            </a:r>
            <a:endParaRPr lang="en-US" sz="1600" b="1" i="1" dirty="0"/>
          </a:p>
        </p:txBody>
      </p:sp>
      <p:sp>
        <p:nvSpPr>
          <p:cNvPr id="165" name="TextBox 164"/>
          <p:cNvSpPr txBox="1"/>
          <p:nvPr/>
        </p:nvSpPr>
        <p:spPr>
          <a:xfrm>
            <a:off x="4167853" y="3950612"/>
            <a:ext cx="629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Cores</a:t>
            </a:r>
            <a:endParaRPr lang="en-US" sz="1600" b="1" i="1" dirty="0"/>
          </a:p>
        </p:txBody>
      </p:sp>
      <p:grpSp>
        <p:nvGrpSpPr>
          <p:cNvPr id="166" name="Green threads"/>
          <p:cNvGrpSpPr/>
          <p:nvPr/>
        </p:nvGrpSpPr>
        <p:grpSpPr>
          <a:xfrm>
            <a:off x="1465989" y="3860672"/>
            <a:ext cx="731123" cy="518433"/>
            <a:chOff x="134020" y="3100831"/>
            <a:chExt cx="861645" cy="518226"/>
          </a:xfrm>
        </p:grpSpPr>
        <p:grpSp>
          <p:nvGrpSpPr>
            <p:cNvPr id="167" name="Group 166"/>
            <p:cNvGrpSpPr/>
            <p:nvPr/>
          </p:nvGrpSpPr>
          <p:grpSpPr>
            <a:xfrm>
              <a:off x="134020" y="3100831"/>
              <a:ext cx="449863" cy="518226"/>
              <a:chOff x="134020" y="3100831"/>
              <a:chExt cx="449863" cy="518226"/>
            </a:xfrm>
          </p:grpSpPr>
          <p:sp>
            <p:nvSpPr>
              <p:cNvPr id="171" name="Freeform 170"/>
              <p:cNvSpPr/>
              <p:nvPr/>
            </p:nvSpPr>
            <p:spPr>
              <a:xfrm>
                <a:off x="13402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rgbClr val="00B050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72" name="Freeform 171"/>
              <p:cNvSpPr/>
              <p:nvPr/>
            </p:nvSpPr>
            <p:spPr>
              <a:xfrm>
                <a:off x="336903" y="3100832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rgbClr val="00B050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543567" y="3100832"/>
              <a:ext cx="452098" cy="518225"/>
              <a:chOff x="82972" y="3100831"/>
              <a:chExt cx="452098" cy="518225"/>
            </a:xfrm>
          </p:grpSpPr>
          <p:sp>
            <p:nvSpPr>
              <p:cNvPr id="169" name="Freeform 168"/>
              <p:cNvSpPr/>
              <p:nvPr/>
            </p:nvSpPr>
            <p:spPr>
              <a:xfrm>
                <a:off x="82972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rgbClr val="00B050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70" name="Freeform 169"/>
              <p:cNvSpPr/>
              <p:nvPr/>
            </p:nvSpPr>
            <p:spPr>
              <a:xfrm>
                <a:off x="28809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rgbClr val="00B050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173" name="TextBox 172"/>
          <p:cNvSpPr txBox="1"/>
          <p:nvPr/>
        </p:nvSpPr>
        <p:spPr>
          <a:xfrm>
            <a:off x="1149778" y="5243577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GPU Threads</a:t>
            </a:r>
            <a:endParaRPr lang="en-US" b="1" i="1" dirty="0"/>
          </a:p>
        </p:txBody>
      </p:sp>
      <p:sp>
        <p:nvSpPr>
          <p:cNvPr id="174" name="Rounded Rectangle 173"/>
          <p:cNvSpPr/>
          <p:nvPr/>
        </p:nvSpPr>
        <p:spPr>
          <a:xfrm>
            <a:off x="2720108" y="3937997"/>
            <a:ext cx="2375575" cy="176758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5" name="Group 174"/>
          <p:cNvGrpSpPr/>
          <p:nvPr/>
        </p:nvGrpSpPr>
        <p:grpSpPr>
          <a:xfrm>
            <a:off x="2841294" y="4255233"/>
            <a:ext cx="1120008" cy="1297668"/>
            <a:chOff x="2852553" y="1216933"/>
            <a:chExt cx="1120008" cy="1297668"/>
          </a:xfrm>
        </p:grpSpPr>
        <p:sp>
          <p:nvSpPr>
            <p:cNvPr id="176" name="Rounded Rectangle 175"/>
            <p:cNvSpPr/>
            <p:nvPr/>
          </p:nvSpPr>
          <p:spPr>
            <a:xfrm>
              <a:off x="2852554" y="1216933"/>
              <a:ext cx="1120007" cy="1297668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Idle Regs"/>
            <p:cNvSpPr/>
            <p:nvPr/>
          </p:nvSpPr>
          <p:spPr>
            <a:xfrm>
              <a:off x="2852553" y="1216933"/>
              <a:ext cx="1120007" cy="459467"/>
            </a:xfrm>
            <a:prstGeom prst="round2SameRect">
              <a:avLst>
                <a:gd name="adj1" fmla="val 44038"/>
                <a:gd name="adj2" fmla="val 0"/>
              </a:avLst>
            </a:prstGeom>
            <a:solidFill>
              <a:srgbClr val="3FE152"/>
            </a:solidFill>
            <a:ln w="28575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i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4092222" y="4310496"/>
            <a:ext cx="856063" cy="218359"/>
            <a:chOff x="4103481" y="1286899"/>
            <a:chExt cx="856063" cy="218359"/>
          </a:xfrm>
        </p:grpSpPr>
        <p:sp>
          <p:nvSpPr>
            <p:cNvPr id="179" name="Rounded Rectangle 178"/>
            <p:cNvSpPr/>
            <p:nvPr/>
          </p:nvSpPr>
          <p:spPr>
            <a:xfrm>
              <a:off x="410348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ounded Rectangle 179"/>
            <p:cNvSpPr/>
            <p:nvPr/>
          </p:nvSpPr>
          <p:spPr>
            <a:xfrm>
              <a:off x="441809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4731314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4092222" y="4638034"/>
            <a:ext cx="856063" cy="218359"/>
            <a:chOff x="4103481" y="1286899"/>
            <a:chExt cx="856063" cy="218359"/>
          </a:xfrm>
        </p:grpSpPr>
        <p:sp>
          <p:nvSpPr>
            <p:cNvPr id="183" name="Rounded Rectangle 182"/>
            <p:cNvSpPr/>
            <p:nvPr/>
          </p:nvSpPr>
          <p:spPr>
            <a:xfrm>
              <a:off x="410348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441809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4731314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4091337" y="4960022"/>
            <a:ext cx="856063" cy="218359"/>
            <a:chOff x="4103481" y="1286899"/>
            <a:chExt cx="856063" cy="218359"/>
          </a:xfrm>
        </p:grpSpPr>
        <p:sp>
          <p:nvSpPr>
            <p:cNvPr id="187" name="Rounded Rectangle 186"/>
            <p:cNvSpPr/>
            <p:nvPr/>
          </p:nvSpPr>
          <p:spPr>
            <a:xfrm>
              <a:off x="410348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441809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4731314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4092222" y="5262575"/>
            <a:ext cx="856063" cy="218359"/>
            <a:chOff x="4103481" y="1286899"/>
            <a:chExt cx="856063" cy="218359"/>
          </a:xfrm>
        </p:grpSpPr>
        <p:sp>
          <p:nvSpPr>
            <p:cNvPr id="191" name="Rounded Rectangle 190"/>
            <p:cNvSpPr/>
            <p:nvPr/>
          </p:nvSpPr>
          <p:spPr>
            <a:xfrm>
              <a:off x="410348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ounded Rectangle 191"/>
            <p:cNvSpPr/>
            <p:nvPr/>
          </p:nvSpPr>
          <p:spPr>
            <a:xfrm>
              <a:off x="4418091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4731314" y="1286899"/>
              <a:ext cx="228230" cy="21835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4" name="TextBox 193"/>
          <p:cNvSpPr txBox="1"/>
          <p:nvPr/>
        </p:nvSpPr>
        <p:spPr>
          <a:xfrm rot="2753348">
            <a:off x="4040178" y="4713639"/>
            <a:ext cx="1061186" cy="400110"/>
          </a:xfrm>
          <a:prstGeom prst="rect">
            <a:avLst/>
          </a:prstGeom>
          <a:solidFill>
            <a:schemeClr val="bg1"/>
          </a:solidFill>
          <a:effectLst>
            <a:glow rad="50800">
              <a:schemeClr val="bg1">
                <a:alpha val="40000"/>
              </a:schemeClr>
            </a:glow>
            <a:softEdge rad="508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n w="12700">
                  <a:noFill/>
                </a:ln>
              </a:rPr>
              <a:t>Running!</a:t>
            </a:r>
            <a:endParaRPr lang="en-US" sz="2000" b="1" i="1" dirty="0">
              <a:ln w="12700">
                <a:noFill/>
              </a:ln>
            </a:endParaRPr>
          </a:p>
        </p:txBody>
      </p:sp>
      <p:sp>
        <p:nvSpPr>
          <p:cNvPr id="195" name="Red Arrow"/>
          <p:cNvSpPr/>
          <p:nvPr/>
        </p:nvSpPr>
        <p:spPr>
          <a:xfrm>
            <a:off x="5081631" y="4399745"/>
            <a:ext cx="1733194" cy="844087"/>
          </a:xfrm>
          <a:prstGeom prst="leftRightArrow">
            <a:avLst>
              <a:gd name="adj1" fmla="val 50000"/>
              <a:gd name="adj2" fmla="val 59220"/>
            </a:avLst>
          </a:prstGeom>
          <a:solidFill>
            <a:srgbClr val="3FE152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i="1" dirty="0"/>
          </a:p>
        </p:txBody>
      </p:sp>
      <p:grpSp>
        <p:nvGrpSpPr>
          <p:cNvPr id="196" name="Green threads"/>
          <p:cNvGrpSpPr/>
          <p:nvPr/>
        </p:nvGrpSpPr>
        <p:grpSpPr>
          <a:xfrm>
            <a:off x="1472696" y="4769139"/>
            <a:ext cx="731123" cy="518433"/>
            <a:chOff x="134020" y="3100831"/>
            <a:chExt cx="861645" cy="518226"/>
          </a:xfrm>
        </p:grpSpPr>
        <p:grpSp>
          <p:nvGrpSpPr>
            <p:cNvPr id="197" name="Group 196"/>
            <p:cNvGrpSpPr/>
            <p:nvPr/>
          </p:nvGrpSpPr>
          <p:grpSpPr>
            <a:xfrm>
              <a:off x="134020" y="3100831"/>
              <a:ext cx="449863" cy="518226"/>
              <a:chOff x="134020" y="3100831"/>
              <a:chExt cx="449863" cy="518226"/>
            </a:xfrm>
          </p:grpSpPr>
          <p:sp>
            <p:nvSpPr>
              <p:cNvPr id="201" name="Freeform 200"/>
              <p:cNvSpPr/>
              <p:nvPr/>
            </p:nvSpPr>
            <p:spPr>
              <a:xfrm>
                <a:off x="13402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02" name="Freeform 201"/>
              <p:cNvSpPr/>
              <p:nvPr/>
            </p:nvSpPr>
            <p:spPr>
              <a:xfrm>
                <a:off x="336903" y="3100832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98" name="Group 197"/>
            <p:cNvGrpSpPr/>
            <p:nvPr/>
          </p:nvGrpSpPr>
          <p:grpSpPr>
            <a:xfrm>
              <a:off x="543567" y="3100832"/>
              <a:ext cx="452098" cy="518225"/>
              <a:chOff x="82972" y="3100831"/>
              <a:chExt cx="452098" cy="518225"/>
            </a:xfrm>
          </p:grpSpPr>
          <p:sp>
            <p:nvSpPr>
              <p:cNvPr id="199" name="Freeform 198"/>
              <p:cNvSpPr/>
              <p:nvPr/>
            </p:nvSpPr>
            <p:spPr>
              <a:xfrm>
                <a:off x="82972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00" name="Freeform 199"/>
              <p:cNvSpPr/>
              <p:nvPr/>
            </p:nvSpPr>
            <p:spPr>
              <a:xfrm>
                <a:off x="28809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381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203" name="TextBox 202"/>
          <p:cNvSpPr txBox="1"/>
          <p:nvPr/>
        </p:nvSpPr>
        <p:spPr>
          <a:xfrm>
            <a:off x="1149778" y="431181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Helper Threads</a:t>
            </a:r>
            <a:endParaRPr lang="en-US" b="1" i="1" dirty="0"/>
          </a:p>
        </p:txBody>
      </p:sp>
      <p:sp>
        <p:nvSpPr>
          <p:cNvPr id="205" name="Rounded Rectangle 204"/>
          <p:cNvSpPr/>
          <p:nvPr/>
        </p:nvSpPr>
        <p:spPr>
          <a:xfrm>
            <a:off x="239858" y="5877732"/>
            <a:ext cx="8686800" cy="86793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2800" b="1" u="sng" dirty="0">
                <a:solidFill>
                  <a:schemeClr val="tx1"/>
                </a:solidFill>
              </a:rPr>
              <a:t>Challenge: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How do you </a:t>
            </a:r>
            <a:r>
              <a:rPr lang="en-US" sz="2800" b="1" dirty="0">
                <a:solidFill>
                  <a:schemeClr val="tx2"/>
                </a:solidFill>
              </a:rPr>
              <a:t>manage and use </a:t>
            </a:r>
            <a:r>
              <a:rPr lang="en-US" sz="2800" dirty="0">
                <a:solidFill>
                  <a:schemeClr val="tx1"/>
                </a:solidFill>
              </a:rPr>
              <a:t>helper threads in a </a:t>
            </a:r>
            <a:r>
              <a:rPr lang="en-US" sz="2800" b="1" dirty="0">
                <a:solidFill>
                  <a:srgbClr val="C00000"/>
                </a:solidFill>
              </a:rPr>
              <a:t>throughput-oriented</a:t>
            </a:r>
            <a:r>
              <a:rPr lang="en-US" sz="2800" dirty="0">
                <a:solidFill>
                  <a:schemeClr val="tx1"/>
                </a:solidFill>
              </a:rPr>
              <a:t> architecture?</a:t>
            </a:r>
          </a:p>
        </p:txBody>
      </p:sp>
    </p:spTree>
    <p:extLst>
      <p:ext uri="{BB962C8B-B14F-4D97-AF65-F5344CB8AC3E}">
        <p14:creationId xmlns:p14="http://schemas.microsoft.com/office/powerpoint/2010/main" val="407859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Our Solution: CABA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5105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3600" b="1" i="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A new </a:t>
            </a:r>
            <a:r>
              <a:rPr lang="en-US" sz="3600" b="1" i="0" dirty="0">
                <a:solidFill>
                  <a:schemeClr val="tx2"/>
                </a:solidFill>
                <a:latin typeface="Tw Cen MT" panose="020B0602020104020603" pitchFamily="34" charset="0"/>
              </a:rPr>
              <a:t>framework</a:t>
            </a:r>
            <a:r>
              <a:rPr lang="en-US" sz="3600" b="1" i="0" dirty="0">
                <a:latin typeface="Tw Cen MT" panose="020B0602020104020603" pitchFamily="34" charset="0"/>
              </a:rPr>
              <a:t> </a:t>
            </a:r>
            <a:r>
              <a:rPr lang="en-US" sz="3600" i="0" dirty="0">
                <a:latin typeface="Tw Cen MT" panose="020B0602020104020603" pitchFamily="34" charset="0"/>
              </a:rPr>
              <a:t>to enable helper threading in </a:t>
            </a:r>
            <a:r>
              <a:rPr lang="en-US" sz="3600" i="0" dirty="0" smtClean="0">
                <a:latin typeface="Tw Cen MT" panose="020B0602020104020603" pitchFamily="34" charset="0"/>
              </a:rPr>
              <a:t>GPUs</a:t>
            </a:r>
            <a:endParaRPr lang="en-US" sz="3600" b="1" i="0" dirty="0">
              <a:solidFill>
                <a:srgbClr val="00B050"/>
              </a:solidFill>
              <a:latin typeface="Tw Cen MT" panose="020B0602020104020603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3400" b="1" i="0" dirty="0" smtClean="0">
                <a:solidFill>
                  <a:srgbClr val="00B050"/>
                </a:solidFill>
                <a:latin typeface="Tw Cen MT" panose="020B0602020104020603" pitchFamily="34" charset="0"/>
              </a:rPr>
              <a:t>CABA </a:t>
            </a:r>
            <a:r>
              <a:rPr lang="en-US" sz="3400" b="1" i="0" dirty="0">
                <a:solidFill>
                  <a:srgbClr val="00B050"/>
                </a:solidFill>
                <a:latin typeface="Tw Cen MT" panose="020B0602020104020603" pitchFamily="34" charset="0"/>
              </a:rPr>
              <a:t>(Core-Assisted Bottleneck Acceleration</a:t>
            </a:r>
            <a:r>
              <a:rPr lang="en-US" sz="3400" b="1" i="0" dirty="0" smtClean="0">
                <a:solidFill>
                  <a:srgbClr val="00B050"/>
                </a:solidFill>
                <a:latin typeface="Tw Cen MT" panose="020B0602020104020603" pitchFamily="34" charset="0"/>
              </a:rPr>
              <a:t>)</a:t>
            </a:r>
            <a:r>
              <a:rPr lang="en-US" sz="3400" i="0" dirty="0" smtClean="0">
                <a:latin typeface="Tw Cen MT" panose="020B0602020104020603" pitchFamily="34" charset="0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sz="3600" b="1" i="0" dirty="0" smtClean="0">
              <a:latin typeface="Tw Cen MT" panose="020B0602020104020603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3600" b="1" i="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Wide set of use cases</a:t>
            </a:r>
          </a:p>
          <a:p>
            <a:pPr lvl="1">
              <a:lnSpc>
                <a:spcPct val="90000"/>
              </a:lnSpc>
            </a:pPr>
            <a:r>
              <a:rPr lang="en-US" sz="3400" dirty="0" smtClean="0">
                <a:latin typeface="Tw Cen MT" panose="020B0602020104020603" pitchFamily="34" charset="0"/>
              </a:rPr>
              <a:t>C</a:t>
            </a:r>
            <a:r>
              <a:rPr lang="en-US" sz="3400" i="0" dirty="0" smtClean="0">
                <a:latin typeface="Tw Cen MT" panose="020B0602020104020603" pitchFamily="34" charset="0"/>
              </a:rPr>
              <a:t>ompression, prefetching, </a:t>
            </a:r>
            <a:r>
              <a:rPr lang="en-US" sz="3400" i="0" dirty="0" err="1" smtClean="0">
                <a:latin typeface="Tw Cen MT" panose="020B0602020104020603" pitchFamily="34" charset="0"/>
              </a:rPr>
              <a:t>memoization</a:t>
            </a:r>
            <a:r>
              <a:rPr lang="en-US" sz="3400" i="0" dirty="0" smtClean="0">
                <a:latin typeface="Tw Cen MT" panose="020B0602020104020603" pitchFamily="34" charset="0"/>
              </a:rPr>
              <a:t>, …</a:t>
            </a:r>
          </a:p>
          <a:p>
            <a:pPr lvl="1">
              <a:lnSpc>
                <a:spcPct val="90000"/>
              </a:lnSpc>
            </a:pPr>
            <a:endParaRPr lang="en-US" sz="3200" i="0" dirty="0">
              <a:latin typeface="Tw Cen MT" panose="020B0602020104020603" pitchFamily="34" charset="0"/>
            </a:endParaRPr>
          </a:p>
          <a:p>
            <a:pPr marL="320040" lvl="1" indent="-32004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3600" b="1" dirty="0" smtClean="0">
                <a:solidFill>
                  <a:schemeClr val="tx2"/>
                </a:solidFill>
                <a:latin typeface="Tw Cen MT" panose="020B0602020104020603" pitchFamily="34" charset="0"/>
              </a:rPr>
              <a:t>Flexible data compression </a:t>
            </a:r>
            <a:r>
              <a:rPr lang="en-US" sz="3600" dirty="0" smtClean="0">
                <a:latin typeface="Tw Cen MT" panose="020B0602020104020603" pitchFamily="34" charset="0"/>
              </a:rPr>
              <a:t>using CABA alleviates the memory bandwidth bottleneck</a:t>
            </a:r>
          </a:p>
          <a:p>
            <a:pPr lvl="1">
              <a:lnSpc>
                <a:spcPct val="90000"/>
              </a:lnSpc>
            </a:pPr>
            <a:r>
              <a:rPr lang="en-US" sz="3400" dirty="0" smtClean="0">
                <a:latin typeface="Tw Cen MT" panose="020B0602020104020603" pitchFamily="34" charset="0"/>
              </a:rPr>
              <a:t>41.7% performance improvement</a:t>
            </a:r>
          </a:p>
          <a:p>
            <a:pPr marL="0" lvl="1" indent="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sz="2800" dirty="0" smtClean="0">
              <a:latin typeface="Tw Cen MT" panose="020B0602020104020603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6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C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w Cen MT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>
            <a:latin typeface="Candar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17262</TotalTime>
  <Words>285</Words>
  <Application>Microsoft Macintosh PowerPoint</Application>
  <PresentationFormat>On-screen Show (4:3)</PresentationFormat>
  <Paragraphs>42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Median</vt:lpstr>
      <vt:lpstr>A Case for Core-Assisted Bottleneck Acceleration in GPUs Enabling Flexible Data Compression  with Assist Warps </vt:lpstr>
      <vt:lpstr>PowerPoint Presentation</vt:lpstr>
      <vt:lpstr>Our Solution: CABA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Case for Core-Assisted Bottleneck Acceleration – Enabling Flexible Data Compression with Assist Warps</dc:title>
  <dc:creator>Vivek Seshadri</dc:creator>
  <cp:lastModifiedBy>Onur Mutlu</cp:lastModifiedBy>
  <cp:revision>458</cp:revision>
  <dcterms:created xsi:type="dcterms:W3CDTF">2015-05-24T20:25:31Z</dcterms:created>
  <dcterms:modified xsi:type="dcterms:W3CDTF">2015-06-25T02:23:15Z</dcterms:modified>
</cp:coreProperties>
</file>