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25.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notesSlides/notesSlide26.xml" ContentType="application/vnd.openxmlformats-officedocument.presentationml.notesSlide+xml"/>
  <Override PartName="/ppt/charts/chart19.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7.xml" ContentType="application/vnd.openxmlformats-officedocument.presentationml.notesSlide+xml"/>
  <Override PartName="/ppt/charts/chart20.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1.xml" ContentType="application/vnd.openxmlformats-officedocument.drawingml.chart+xml"/>
  <Override PartName="/ppt/drawings/drawing1.xml" ContentType="application/vnd.openxmlformats-officedocument.drawingml.chartshapes+xml"/>
  <Override PartName="/ppt/charts/chart22.xml" ContentType="application/vnd.openxmlformats-officedocument.drawingml.chart+xml"/>
  <Override PartName="/ppt/drawings/drawing2.xml" ContentType="application/vnd.openxmlformats-officedocument.drawingml.chartshapes+xml"/>
  <Override PartName="/ppt/charts/chart2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2.xml" ContentType="application/vnd.openxmlformats-officedocument.presentationml.notesSlide+xml"/>
  <Override PartName="/ppt/charts/chart24.xml" ContentType="application/vnd.openxmlformats-officedocument.drawingml.chart+xml"/>
  <Override PartName="/ppt/charts/style4.xml" ContentType="application/vnd.ms-office.chartstyle+xml"/>
  <Override PartName="/ppt/charts/colors4.xml" ContentType="application/vnd.ms-office.chartcolorstyle+xml"/>
  <Override PartName="/ppt/charts/chart2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handoutMasterIdLst>
    <p:handoutMasterId r:id="rId40"/>
  </p:handoutMasterIdLst>
  <p:sldIdLst>
    <p:sldId id="823" r:id="rId2"/>
    <p:sldId id="962" r:id="rId3"/>
    <p:sldId id="837" r:id="rId4"/>
    <p:sldId id="1013" r:id="rId5"/>
    <p:sldId id="1012" r:id="rId6"/>
    <p:sldId id="987" r:id="rId7"/>
    <p:sldId id="932" r:id="rId8"/>
    <p:sldId id="1010" r:id="rId9"/>
    <p:sldId id="1015" r:id="rId10"/>
    <p:sldId id="988" r:id="rId11"/>
    <p:sldId id="929" r:id="rId12"/>
    <p:sldId id="1016" r:id="rId13"/>
    <p:sldId id="974" r:id="rId14"/>
    <p:sldId id="991" r:id="rId15"/>
    <p:sldId id="992" r:id="rId16"/>
    <p:sldId id="993" r:id="rId17"/>
    <p:sldId id="1017" r:id="rId18"/>
    <p:sldId id="1021" r:id="rId19"/>
    <p:sldId id="1019" r:id="rId20"/>
    <p:sldId id="996" r:id="rId21"/>
    <p:sldId id="995" r:id="rId22"/>
    <p:sldId id="1018" r:id="rId23"/>
    <p:sldId id="938" r:id="rId24"/>
    <p:sldId id="909" r:id="rId25"/>
    <p:sldId id="997" r:id="rId26"/>
    <p:sldId id="998" r:id="rId27"/>
    <p:sldId id="1022" r:id="rId28"/>
    <p:sldId id="1028" r:id="rId29"/>
    <p:sldId id="1027" r:id="rId30"/>
    <p:sldId id="1009" r:id="rId31"/>
    <p:sldId id="1024" r:id="rId32"/>
    <p:sldId id="1023" r:id="rId33"/>
    <p:sldId id="1008" r:id="rId34"/>
    <p:sldId id="1005" r:id="rId35"/>
    <p:sldId id="911" r:id="rId36"/>
    <p:sldId id="1006" r:id="rId37"/>
    <p:sldId id="1026" r:id="rId3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yue Xiang" initials="XX" lastIdx="9" clrIdx="0">
    <p:extLst>
      <p:ext uri="{19B8F6BF-5375-455C-9EA6-DF929625EA0E}">
        <p15:presenceInfo xmlns:p15="http://schemas.microsoft.com/office/powerpoint/2012/main" userId="S-1-5-21-3316227541-3648721982-1012736855-1309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A5712"/>
    <a:srgbClr val="2F5597"/>
    <a:srgbClr val="99CCFF"/>
    <a:srgbClr val="0000FF"/>
    <a:srgbClr val="4472C4"/>
    <a:srgbClr val="0066FF"/>
    <a:srgbClr val="B2C5E7"/>
    <a:srgbClr val="CC0000"/>
    <a:srgbClr val="FF7C80"/>
    <a:srgbClr val="D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76904" autoAdjust="0"/>
  </p:normalViewPr>
  <p:slideViewPr>
    <p:cSldViewPr showGuides="1">
      <p:cViewPr varScale="1">
        <p:scale>
          <a:sx n="68" d="100"/>
          <a:sy n="68" d="100"/>
        </p:scale>
        <p:origin x="1685" y="9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p:cViewPr>
        <p:scale>
          <a:sx n="125" d="100"/>
          <a:sy n="125" d="100"/>
        </p:scale>
        <p:origin x="883"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xiyuex\Desktop\final_synth.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file:///C:\Users\xiyuex\Desktop\final_synth.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augata\Dropbox\ICS\2017ICS-Carpool\figures\final_synth.xlsx" TargetMode="Externa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augata\Dropbox\ICS\2017ICS-Carpool\figures\final_synth.xlsx" TargetMode="External"/></Relationships>
</file>

<file path=ppt/charts/_rels/chart23.xml.rels><?xml version="1.0" encoding="UTF-8" standalone="yes"?>
<Relationships xmlns="http://schemas.openxmlformats.org/package/2006/relationships"><Relationship Id="rId3" Type="http://schemas.openxmlformats.org/officeDocument/2006/relationships/oleObject" Target="file:///C:\Users\Saugata\Dropbox\ICS\2017ICS-Carpool\figures\final_synth.xlsx" TargetMode="External"/><Relationship Id="rId2" Type="http://schemas.microsoft.com/office/2011/relationships/chartColorStyle" Target="colors3.xml"/><Relationship Id="rId1" Type="http://schemas.microsoft.com/office/2011/relationships/chartStyle" Target="style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Saugata\Dropbox\ICS\2017ICS-Carpool\figures\final_synth.xlsx" TargetMode="External"/><Relationship Id="rId2" Type="http://schemas.microsoft.com/office/2011/relationships/chartColorStyle" Target="colors4.xml"/><Relationship Id="rId1" Type="http://schemas.microsoft.com/office/2011/relationships/chartStyle" Target="style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Saugata\Dropbox\ICS\2017ICS-Carpool\figures\final_synth.xlsx" TargetMode="External"/><Relationship Id="rId2" Type="http://schemas.microsoft.com/office/2011/relationships/chartColorStyle" Target="colors5.xml"/><Relationship Id="rId1" Type="http://schemas.microsoft.com/office/2011/relationships/chartStyle" Target="style5.xml"/></Relationships>
</file>

<file path=ppt/charts/_rels/chart3.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augata\Dropbox\ICS\2017ICS-Carpool\figures\final_synt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5979106195261694"/>
          <c:y val="0.21682168635170598"/>
          <c:w val="0.78144830773360341"/>
          <c:h val="0.52136975065616797"/>
        </c:manualLayout>
      </c:layout>
      <c:scatterChart>
        <c:scatterStyle val="smoothMarker"/>
        <c:varyColors val="0"/>
        <c:ser>
          <c:idx val="3"/>
          <c:order val="0"/>
          <c:tx>
            <c:v>mc_r=0</c:v>
          </c:tx>
          <c:spPr>
            <a:ln w="38100">
              <a:solidFill>
                <a:schemeClr val="tx1"/>
              </a:solidFill>
              <a:prstDash val="sysDash"/>
            </a:ln>
          </c:spPr>
          <c:marker>
            <c:symbol val="none"/>
          </c:marker>
          <c:xVal>
            <c:numRef>
              <c:f>mc_hs_impact!$A$2:$A$17</c:f>
              <c:numCache>
                <c:formatCode>General</c:formatCode>
                <c:ptCount val="16"/>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numCache>
            </c:numRef>
          </c:xVal>
          <c:yVal>
            <c:numRef>
              <c:f>mc_hs_impact!$B$2:$B$17</c:f>
              <c:numCache>
                <c:formatCode>General</c:formatCode>
                <c:ptCount val="16"/>
                <c:pt idx="0">
                  <c:v>113.12</c:v>
                </c:pt>
                <c:pt idx="1">
                  <c:v>114.52</c:v>
                </c:pt>
                <c:pt idx="2">
                  <c:v>116.05999999999999</c:v>
                </c:pt>
                <c:pt idx="3">
                  <c:v>117.80999999999999</c:v>
                </c:pt>
                <c:pt idx="4">
                  <c:v>119.91</c:v>
                </c:pt>
                <c:pt idx="5">
                  <c:v>122.28999999999999</c:v>
                </c:pt>
                <c:pt idx="6">
                  <c:v>125.29999999999998</c:v>
                </c:pt>
                <c:pt idx="7">
                  <c:v>128.66</c:v>
                </c:pt>
                <c:pt idx="8">
                  <c:v>133.13999999999999</c:v>
                </c:pt>
                <c:pt idx="9">
                  <c:v>138.11000000000001</c:v>
                </c:pt>
                <c:pt idx="10">
                  <c:v>144.9</c:v>
                </c:pt>
                <c:pt idx="11">
                  <c:v>154.07000000000002</c:v>
                </c:pt>
                <c:pt idx="12">
                  <c:v>167.37</c:v>
                </c:pt>
                <c:pt idx="13">
                  <c:v>190.19</c:v>
                </c:pt>
                <c:pt idx="14">
                  <c:v>399.28</c:v>
                </c:pt>
                <c:pt idx="15">
                  <c:v>9150.82</c:v>
                </c:pt>
              </c:numCache>
            </c:numRef>
          </c:yVal>
          <c:smooth val="1"/>
        </c:ser>
        <c:ser>
          <c:idx val="2"/>
          <c:order val="1"/>
          <c:tx>
            <c:v>mc_r=0.1</c:v>
          </c:tx>
          <c:spPr>
            <a:ln w="34925">
              <a:solidFill>
                <a:srgbClr val="4472C4"/>
              </a:solidFill>
            </a:ln>
          </c:spPr>
          <c:marker>
            <c:symbol val="none"/>
          </c:marker>
          <c:dPt>
            <c:idx val="2"/>
            <c:bubble3D val="0"/>
          </c:dPt>
          <c:xVal>
            <c:numRef>
              <c:f>mc_hs_impact!$A$2:$A$9</c:f>
              <c:numCache>
                <c:formatCode>General</c:formatCode>
                <c:ptCount val="8"/>
                <c:pt idx="0">
                  <c:v>0.02</c:v>
                </c:pt>
                <c:pt idx="1">
                  <c:v>0.04</c:v>
                </c:pt>
                <c:pt idx="2">
                  <c:v>0.06</c:v>
                </c:pt>
                <c:pt idx="3">
                  <c:v>0.08</c:v>
                </c:pt>
                <c:pt idx="4">
                  <c:v>0.1</c:v>
                </c:pt>
                <c:pt idx="5">
                  <c:v>0.12</c:v>
                </c:pt>
                <c:pt idx="6">
                  <c:v>0.14000000000000001</c:v>
                </c:pt>
                <c:pt idx="7">
                  <c:v>0.16</c:v>
                </c:pt>
              </c:numCache>
            </c:numRef>
          </c:xVal>
          <c:yVal>
            <c:numRef>
              <c:f>mc_hs_impact!$E$2:$E$9</c:f>
              <c:numCache>
                <c:formatCode>General</c:formatCode>
                <c:ptCount val="8"/>
                <c:pt idx="0">
                  <c:v>239.62860000000001</c:v>
                </c:pt>
                <c:pt idx="1">
                  <c:v>269.39049999999997</c:v>
                </c:pt>
                <c:pt idx="2">
                  <c:v>364.46129999999999</c:v>
                </c:pt>
                <c:pt idx="3">
                  <c:v>19334.292099999999</c:v>
                </c:pt>
                <c:pt idx="4">
                  <c:v>48604.249499999998</c:v>
                </c:pt>
                <c:pt idx="5">
                  <c:v>71602.949399999998</c:v>
                </c:pt>
              </c:numCache>
            </c:numRef>
          </c:yVal>
          <c:smooth val="1"/>
        </c:ser>
        <c:dLbls>
          <c:showLegendKey val="0"/>
          <c:showVal val="0"/>
          <c:showCatName val="0"/>
          <c:showSerName val="0"/>
          <c:showPercent val="0"/>
          <c:showBubbleSize val="0"/>
        </c:dLbls>
        <c:axId val="172328056"/>
        <c:axId val="172329464"/>
      </c:scatterChart>
      <c:valAx>
        <c:axId val="172328056"/>
        <c:scaling>
          <c:orientation val="minMax"/>
          <c:max val="0.32000000000000006"/>
          <c:min val="0"/>
        </c:scaling>
        <c:delete val="0"/>
        <c:axPos val="b"/>
        <c:title>
          <c:tx>
            <c:rich>
              <a:bodyPr/>
              <a:lstStyle/>
              <a:p>
                <a:pPr>
                  <a:defRPr sz="1600"/>
                </a:pPr>
                <a:r>
                  <a:rPr lang="en-US" sz="1600"/>
                  <a:t>Injection Rate (packet/cycle)</a:t>
                </a:r>
              </a:p>
            </c:rich>
          </c:tx>
          <c:layout>
            <c:manualLayout>
              <c:xMode val="edge"/>
              <c:yMode val="edge"/>
              <c:x val="0.25900020960921549"/>
              <c:y val="0.86116810706407476"/>
            </c:manualLayout>
          </c:layout>
          <c:overlay val="0"/>
        </c:title>
        <c:numFmt formatCode="General" sourceLinked="1"/>
        <c:majorTickMark val="in"/>
        <c:minorTickMark val="none"/>
        <c:tickLblPos val="nextTo"/>
        <c:spPr>
          <a:ln>
            <a:solidFill>
              <a:schemeClr val="tx1"/>
            </a:solidFill>
          </a:ln>
        </c:spPr>
        <c:crossAx val="172329464"/>
        <c:crosses val="autoZero"/>
        <c:crossBetween val="midCat"/>
        <c:majorUnit val="0.1"/>
      </c:valAx>
      <c:valAx>
        <c:axId val="172329464"/>
        <c:scaling>
          <c:orientation val="minMax"/>
          <c:max val="500"/>
          <c:min val="100"/>
        </c:scaling>
        <c:delete val="0"/>
        <c:axPos val="l"/>
        <c:title>
          <c:tx>
            <c:rich>
              <a:bodyPr/>
              <a:lstStyle/>
              <a:p>
                <a:pPr>
                  <a:defRPr sz="1600"/>
                </a:pPr>
                <a:r>
                  <a:rPr lang="en-US" sz="1600"/>
                  <a:t>Latency (ns)</a:t>
                </a:r>
              </a:p>
            </c:rich>
          </c:tx>
          <c:layout>
            <c:manualLayout>
              <c:xMode val="edge"/>
              <c:yMode val="edge"/>
              <c:x val="0"/>
              <c:y val="0.21551837270341206"/>
            </c:manualLayout>
          </c:layout>
          <c:overlay val="0"/>
        </c:title>
        <c:numFmt formatCode="General" sourceLinked="1"/>
        <c:majorTickMark val="in"/>
        <c:minorTickMark val="none"/>
        <c:tickLblPos val="nextTo"/>
        <c:spPr>
          <a:ln>
            <a:solidFill>
              <a:schemeClr val="tx1"/>
            </a:solidFill>
          </a:ln>
        </c:spPr>
        <c:crossAx val="172328056"/>
        <c:crosses val="autoZero"/>
        <c:crossBetween val="midCat"/>
        <c:majorUnit val="100"/>
      </c:valAx>
      <c:spPr>
        <a:noFill/>
        <a:ln>
          <a:solidFill>
            <a:schemeClr val="tx1"/>
          </a:solidFill>
        </a:ln>
      </c:spPr>
    </c:plotArea>
    <c:plotVisOnly val="1"/>
    <c:dispBlanksAs val="gap"/>
    <c:showDLblsOverMax val="0"/>
  </c:chart>
  <c:spPr>
    <a:noFill/>
    <a:ln>
      <a:noFill/>
    </a:ln>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891145185799144"/>
          <c:y val="3.1908975905038904E-2"/>
          <c:w val="0.71854399778974998"/>
          <c:h val="0.72558729989832349"/>
        </c:manualLayout>
      </c:layout>
      <c:scatterChart>
        <c:scatterStyle val="smoothMarker"/>
        <c:varyColors val="0"/>
        <c:ser>
          <c:idx val="1"/>
          <c:order val="0"/>
          <c:tx>
            <c:v>Carpool</c:v>
          </c:tx>
          <c:spPr>
            <a:ln w="63500">
              <a:solidFill>
                <a:schemeClr val="accent5"/>
              </a:solidFill>
            </a:ln>
          </c:spPr>
          <c:marker>
            <c:symbol val="none"/>
          </c:marker>
          <c:xVal>
            <c:numRef>
              <c:f>MC_H_HS_H!$A$3:$A$26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MC_H_HS_H!$C$3:$C$26</c:f>
              <c:numCache>
                <c:formatCode>General</c:formatCode>
                <c:ptCount val="24"/>
                <c:pt idx="0">
                  <c:v>93.206500000000005</c:v>
                </c:pt>
                <c:pt idx="1">
                  <c:v>117.57250000000001</c:v>
                </c:pt>
                <c:pt idx="2">
                  <c:v>181.697</c:v>
                </c:pt>
                <c:pt idx="3">
                  <c:v>315.90649999999999</c:v>
                </c:pt>
                <c:pt idx="4">
                  <c:v>730.45600000000002</c:v>
                </c:pt>
                <c:pt idx="5">
                  <c:v>2545.1334999999999</c:v>
                </c:pt>
                <c:pt idx="6">
                  <c:v>3990.1289999999999</c:v>
                </c:pt>
                <c:pt idx="7">
                  <c:v>5183.0805</c:v>
                </c:pt>
                <c:pt idx="8">
                  <c:v>6317.5405000000001</c:v>
                </c:pt>
                <c:pt idx="9">
                  <c:v>7477.7420000000002</c:v>
                </c:pt>
                <c:pt idx="10">
                  <c:v>8584.2335000000003</c:v>
                </c:pt>
                <c:pt idx="11">
                  <c:v>9902.5519999999997</c:v>
                </c:pt>
                <c:pt idx="12">
                  <c:v>10885.838</c:v>
                </c:pt>
                <c:pt idx="13">
                  <c:v>11954.994500000001</c:v>
                </c:pt>
                <c:pt idx="14">
                  <c:v>13151.614</c:v>
                </c:pt>
                <c:pt idx="15">
                  <c:v>14034.161</c:v>
                </c:pt>
                <c:pt idx="16">
                  <c:v>15357.5885</c:v>
                </c:pt>
                <c:pt idx="17">
                  <c:v>16542.418000000001</c:v>
                </c:pt>
                <c:pt idx="18">
                  <c:v>17308.178500000002</c:v>
                </c:pt>
                <c:pt idx="19">
                  <c:v>18564.468499999999</c:v>
                </c:pt>
                <c:pt idx="20">
                  <c:v>19938.855</c:v>
                </c:pt>
                <c:pt idx="21">
                  <c:v>20577.218000000001</c:v>
                </c:pt>
                <c:pt idx="22">
                  <c:v>21829.905500000001</c:v>
                </c:pt>
                <c:pt idx="23">
                  <c:v>23008.447</c:v>
                </c:pt>
              </c:numCache>
            </c:numRef>
          </c:yVal>
          <c:smooth val="1"/>
          <c:extLst xmlns:c16r2="http://schemas.microsoft.com/office/drawing/2015/06/chart">
            <c:ext xmlns:c16="http://schemas.microsoft.com/office/drawing/2014/chart" uri="{C3380CC4-5D6E-409C-BE32-E72D297353CC}">
              <c16:uniqueId val="{00000002-7ABF-42B6-BCF8-609B5AFAE01F}"/>
            </c:ext>
          </c:extLst>
        </c:ser>
        <c:dLbls>
          <c:showLegendKey val="0"/>
          <c:showVal val="0"/>
          <c:showCatName val="0"/>
          <c:showSerName val="0"/>
          <c:showPercent val="0"/>
          <c:showBubbleSize val="0"/>
        </c:dLbls>
        <c:axId val="172891792"/>
        <c:axId val="172892184"/>
      </c:scatterChart>
      <c:valAx>
        <c:axId val="172891792"/>
        <c:scaling>
          <c:orientation val="minMax"/>
          <c:max val="0.3"/>
          <c:min val="0"/>
        </c:scaling>
        <c:delete val="1"/>
        <c:axPos val="b"/>
        <c:numFmt formatCode="General" sourceLinked="1"/>
        <c:majorTickMark val="out"/>
        <c:minorTickMark val="none"/>
        <c:tickLblPos val="nextTo"/>
        <c:crossAx val="172892184"/>
        <c:crosses val="autoZero"/>
        <c:crossBetween val="midCat"/>
        <c:majorUnit val="0.1"/>
      </c:valAx>
      <c:valAx>
        <c:axId val="172892184"/>
        <c:scaling>
          <c:orientation val="minMax"/>
          <c:max val="800"/>
          <c:min val="0"/>
        </c:scaling>
        <c:delete val="1"/>
        <c:axPos val="l"/>
        <c:numFmt formatCode="General" sourceLinked="1"/>
        <c:majorTickMark val="out"/>
        <c:minorTickMark val="none"/>
        <c:tickLblPos val="nextTo"/>
        <c:crossAx val="172891792"/>
        <c:crosses val="autoZero"/>
        <c:crossBetween val="midCat"/>
        <c:majorUnit val="200"/>
      </c:valAx>
      <c:spPr>
        <a:noFill/>
        <a:ln>
          <a:noFill/>
        </a:ln>
      </c:spPr>
    </c:plotArea>
    <c:plotVisOnly val="1"/>
    <c:dispBlanksAs val="gap"/>
    <c:showDLblsOverMax val="0"/>
  </c:chart>
  <c:spPr>
    <a:noFill/>
    <a:ln>
      <a:noFill/>
    </a:ln>
  </c:spPr>
  <c:txPr>
    <a:bodyPr/>
    <a:lstStyle/>
    <a:p>
      <a:pPr>
        <a:defRPr sz="1600" b="1">
          <a:latin typeface="+mj-lt"/>
          <a:cs typeface="Times New Roman" panose="02020603050405020304" pitchFamily="18"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283707592106543"/>
          <c:y val="6.3025778334847127E-2"/>
          <c:w val="0.72474312238747929"/>
          <c:h val="0.66755160672483493"/>
        </c:manualLayout>
      </c:layout>
      <c:scatterChart>
        <c:scatterStyle val="smoothMarker"/>
        <c:varyColors val="0"/>
        <c:ser>
          <c:idx val="3"/>
          <c:order val="0"/>
          <c:tx>
            <c:v>BLESS</c:v>
          </c:tx>
          <c:spPr>
            <a:ln w="34925">
              <a:noFill/>
              <a:prstDash val="sysDot"/>
            </a:ln>
          </c:spPr>
          <c:marker>
            <c:symbol val="none"/>
          </c:marker>
          <c:xVal>
            <c:numRef>
              <c:f>MC_L_HS_L!$A$59:$A$82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MC_L_HS_L!$G$59:$G$82</c:f>
              <c:numCache>
                <c:formatCode>General</c:formatCode>
                <c:ptCount val="24"/>
                <c:pt idx="0">
                  <c:v>50.29</c:v>
                </c:pt>
                <c:pt idx="1">
                  <c:v>36.229999999999997</c:v>
                </c:pt>
                <c:pt idx="2">
                  <c:v>36.81</c:v>
                </c:pt>
                <c:pt idx="3">
                  <c:v>41.3</c:v>
                </c:pt>
                <c:pt idx="4">
                  <c:v>47.7</c:v>
                </c:pt>
                <c:pt idx="5">
                  <c:v>55.35</c:v>
                </c:pt>
                <c:pt idx="6">
                  <c:v>64.72</c:v>
                </c:pt>
                <c:pt idx="7">
                  <c:v>75.77</c:v>
                </c:pt>
                <c:pt idx="8">
                  <c:v>89.37</c:v>
                </c:pt>
                <c:pt idx="9">
                  <c:v>107.18</c:v>
                </c:pt>
                <c:pt idx="10">
                  <c:v>134.69999999999999</c:v>
                </c:pt>
                <c:pt idx="11">
                  <c:v>160.46</c:v>
                </c:pt>
                <c:pt idx="12">
                  <c:v>161.54</c:v>
                </c:pt>
                <c:pt idx="13">
                  <c:v>161.99</c:v>
                </c:pt>
                <c:pt idx="14">
                  <c:v>163.35</c:v>
                </c:pt>
                <c:pt idx="15">
                  <c:v>164.02</c:v>
                </c:pt>
                <c:pt idx="16">
                  <c:v>164.45</c:v>
                </c:pt>
                <c:pt idx="17">
                  <c:v>165.71</c:v>
                </c:pt>
                <c:pt idx="18">
                  <c:v>166.7</c:v>
                </c:pt>
                <c:pt idx="19">
                  <c:v>165.57</c:v>
                </c:pt>
                <c:pt idx="20">
                  <c:v>168.09</c:v>
                </c:pt>
                <c:pt idx="21">
                  <c:v>167.77</c:v>
                </c:pt>
                <c:pt idx="22">
                  <c:v>169.84</c:v>
                </c:pt>
                <c:pt idx="23">
                  <c:v>169.85</c:v>
                </c:pt>
              </c:numCache>
            </c:numRef>
          </c:yVal>
          <c:smooth val="1"/>
          <c:extLst xmlns:c16r2="http://schemas.microsoft.com/office/drawing/2015/06/chart">
            <c:ext xmlns:c16="http://schemas.microsoft.com/office/drawing/2014/chart" uri="{C3380CC4-5D6E-409C-BE32-E72D297353CC}">
              <c16:uniqueId val="{00000000-C92D-40E0-9D8E-75E224BB38FF}"/>
            </c:ext>
          </c:extLst>
        </c:ser>
        <c:dLbls>
          <c:showLegendKey val="0"/>
          <c:showVal val="0"/>
          <c:showCatName val="0"/>
          <c:showSerName val="0"/>
          <c:showPercent val="0"/>
          <c:showBubbleSize val="0"/>
        </c:dLbls>
        <c:axId val="172893752"/>
        <c:axId val="172894144"/>
      </c:scatterChart>
      <c:valAx>
        <c:axId val="172893752"/>
        <c:scaling>
          <c:orientation val="minMax"/>
          <c:max val="0.3"/>
          <c:min val="0"/>
        </c:scaling>
        <c:delete val="0"/>
        <c:axPos val="b"/>
        <c:title>
          <c:tx>
            <c:rich>
              <a:bodyPr/>
              <a:lstStyle/>
              <a:p>
                <a:pPr>
                  <a:defRPr/>
                </a:pPr>
                <a:r>
                  <a:rPr lang="en-US"/>
                  <a:t>Injection Rate (packets/cycle/node)</a:t>
                </a:r>
              </a:p>
            </c:rich>
          </c:tx>
          <c:layout>
            <c:manualLayout>
              <c:xMode val="edge"/>
              <c:yMode val="edge"/>
              <c:x val="0.21483595800524938"/>
              <c:y val="0.87337494975290253"/>
            </c:manualLayout>
          </c:layout>
          <c:overlay val="0"/>
        </c:title>
        <c:numFmt formatCode="General" sourceLinked="1"/>
        <c:majorTickMark val="out"/>
        <c:minorTickMark val="none"/>
        <c:tickLblPos val="nextTo"/>
        <c:spPr>
          <a:ln w="9525">
            <a:solidFill>
              <a:schemeClr val="tx1"/>
            </a:solidFill>
          </a:ln>
        </c:spPr>
        <c:crossAx val="172894144"/>
        <c:crosses val="autoZero"/>
        <c:crossBetween val="midCat"/>
        <c:majorUnit val="0.1"/>
      </c:valAx>
      <c:valAx>
        <c:axId val="172894144"/>
        <c:scaling>
          <c:orientation val="minMax"/>
          <c:max val="400"/>
          <c:min val="0"/>
        </c:scaling>
        <c:delete val="0"/>
        <c:axPos val="l"/>
        <c:majorGridlines>
          <c:spPr>
            <a:ln>
              <a:solidFill>
                <a:schemeClr val="tx1"/>
              </a:solidFill>
              <a:prstDash val="dash"/>
            </a:ln>
          </c:spPr>
        </c:majorGridlines>
        <c:title>
          <c:tx>
            <c:rich>
              <a:bodyPr/>
              <a:lstStyle/>
              <a:p>
                <a:pPr>
                  <a:defRPr/>
                </a:pPr>
                <a:r>
                  <a:rPr lang="en-US"/>
                  <a:t>Power (W)</a:t>
                </a:r>
              </a:p>
            </c:rich>
          </c:tx>
          <c:layout>
            <c:manualLayout>
              <c:xMode val="edge"/>
              <c:yMode val="edge"/>
              <c:x val="5.6831437736949561E-3"/>
              <c:y val="0.27597183797971198"/>
            </c:manualLayout>
          </c:layout>
          <c:overlay val="0"/>
        </c:title>
        <c:numFmt formatCode="General" sourceLinked="1"/>
        <c:majorTickMark val="out"/>
        <c:minorTickMark val="none"/>
        <c:tickLblPos val="nextTo"/>
        <c:spPr>
          <a:ln w="9525">
            <a:solidFill>
              <a:schemeClr val="tx1"/>
            </a:solidFill>
          </a:ln>
        </c:spPr>
        <c:crossAx val="172893752"/>
        <c:crosses val="autoZero"/>
        <c:crossBetween val="midCat"/>
        <c:majorUnit val="100"/>
      </c:valAx>
      <c:spPr>
        <a:noFill/>
        <a:ln>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8178203123545728"/>
          <c:y val="6.3025778334847127E-2"/>
          <c:w val="0.7003708977867128"/>
          <c:h val="0.70391044869391328"/>
        </c:manualLayout>
      </c:layout>
      <c:scatterChart>
        <c:scatterStyle val="smoothMarker"/>
        <c:varyColors val="0"/>
        <c:ser>
          <c:idx val="3"/>
          <c:order val="0"/>
          <c:tx>
            <c:v>BLESS</c:v>
          </c:tx>
          <c:spPr>
            <a:ln w="63500">
              <a:solidFill>
                <a:schemeClr val="tx1">
                  <a:lumMod val="65000"/>
                  <a:lumOff val="35000"/>
                </a:schemeClr>
              </a:solidFill>
              <a:prstDash val="sysDot"/>
            </a:ln>
          </c:spPr>
          <c:marker>
            <c:symbol val="none"/>
          </c:marker>
          <c:xVal>
            <c:numRef>
              <c:f>MC_H_HS_H!$A$59:$A$82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MC_H_HS_H!$G$59:$G$82</c:f>
              <c:numCache>
                <c:formatCode>General</c:formatCode>
                <c:ptCount val="24"/>
                <c:pt idx="0">
                  <c:v>35.880000000000003</c:v>
                </c:pt>
                <c:pt idx="1">
                  <c:v>56.51</c:v>
                </c:pt>
                <c:pt idx="2">
                  <c:v>97.87</c:v>
                </c:pt>
                <c:pt idx="3">
                  <c:v>152.47999999999999</c:v>
                </c:pt>
                <c:pt idx="4">
                  <c:v>153.28</c:v>
                </c:pt>
                <c:pt idx="5">
                  <c:v>154.97999999999999</c:v>
                </c:pt>
                <c:pt idx="6">
                  <c:v>156.74</c:v>
                </c:pt>
                <c:pt idx="7">
                  <c:v>154.56</c:v>
                </c:pt>
                <c:pt idx="8">
                  <c:v>156.07</c:v>
                </c:pt>
                <c:pt idx="9">
                  <c:v>157.12</c:v>
                </c:pt>
                <c:pt idx="10">
                  <c:v>158.46</c:v>
                </c:pt>
                <c:pt idx="11">
                  <c:v>160.19999999999999</c:v>
                </c:pt>
                <c:pt idx="12">
                  <c:v>162.06</c:v>
                </c:pt>
                <c:pt idx="13">
                  <c:v>163.72</c:v>
                </c:pt>
                <c:pt idx="14">
                  <c:v>164.77</c:v>
                </c:pt>
                <c:pt idx="15">
                  <c:v>165.04</c:v>
                </c:pt>
                <c:pt idx="16">
                  <c:v>166.18</c:v>
                </c:pt>
                <c:pt idx="17">
                  <c:v>167.25</c:v>
                </c:pt>
                <c:pt idx="18">
                  <c:v>167.83</c:v>
                </c:pt>
                <c:pt idx="19">
                  <c:v>168.8</c:v>
                </c:pt>
                <c:pt idx="20">
                  <c:v>169.58</c:v>
                </c:pt>
                <c:pt idx="21">
                  <c:v>169.75</c:v>
                </c:pt>
                <c:pt idx="22">
                  <c:v>170.63</c:v>
                </c:pt>
                <c:pt idx="23">
                  <c:v>171.56</c:v>
                </c:pt>
              </c:numCache>
            </c:numRef>
          </c:yVal>
          <c:smooth val="1"/>
          <c:extLst xmlns:c16r2="http://schemas.microsoft.com/office/drawing/2015/06/chart">
            <c:ext xmlns:c16="http://schemas.microsoft.com/office/drawing/2014/chart" uri="{C3380CC4-5D6E-409C-BE32-E72D297353CC}">
              <c16:uniqueId val="{00000000-4CE2-4C1C-9D9E-7E957D77AC6E}"/>
            </c:ext>
          </c:extLst>
        </c:ser>
        <c:dLbls>
          <c:showLegendKey val="0"/>
          <c:showVal val="0"/>
          <c:showCatName val="0"/>
          <c:showSerName val="0"/>
          <c:showPercent val="0"/>
          <c:showBubbleSize val="0"/>
        </c:dLbls>
        <c:axId val="172894928"/>
        <c:axId val="172414848"/>
      </c:scatterChart>
      <c:valAx>
        <c:axId val="172894928"/>
        <c:scaling>
          <c:orientation val="minMax"/>
          <c:max val="0.3"/>
          <c:min val="0"/>
        </c:scaling>
        <c:delete val="1"/>
        <c:axPos val="b"/>
        <c:numFmt formatCode="General" sourceLinked="1"/>
        <c:majorTickMark val="out"/>
        <c:minorTickMark val="none"/>
        <c:tickLblPos val="nextTo"/>
        <c:crossAx val="172414848"/>
        <c:crosses val="autoZero"/>
        <c:crossBetween val="midCat"/>
        <c:majorUnit val="0.1"/>
      </c:valAx>
      <c:valAx>
        <c:axId val="172414848"/>
        <c:scaling>
          <c:orientation val="minMax"/>
          <c:max val="400"/>
          <c:min val="0"/>
        </c:scaling>
        <c:delete val="1"/>
        <c:axPos val="l"/>
        <c:numFmt formatCode="General" sourceLinked="1"/>
        <c:majorTickMark val="out"/>
        <c:minorTickMark val="none"/>
        <c:tickLblPos val="nextTo"/>
        <c:crossAx val="172894928"/>
        <c:crosses val="autoZero"/>
        <c:crossBetween val="midCat"/>
        <c:majorUnit val="100"/>
      </c:valAx>
      <c:spPr>
        <a:noFill/>
        <a:ln>
          <a:noFill/>
        </a:ln>
      </c:spPr>
    </c:plotArea>
    <c:plotVisOnly val="1"/>
    <c:dispBlanksAs val="gap"/>
    <c:showDLblsOverMax val="0"/>
  </c:chart>
  <c:spPr>
    <a:noFill/>
    <a:ln>
      <a:noFill/>
    </a:ln>
  </c:spPr>
  <c:txPr>
    <a:bodyPr/>
    <a:lstStyle/>
    <a:p>
      <a:pPr>
        <a:defRPr sz="1100">
          <a:latin typeface="+mn-lt"/>
          <a:cs typeface="Times New Roman" panose="02020603050405020304" pitchFamily="18"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8178203123545728"/>
          <c:y val="6.3025778334847127E-2"/>
          <c:w val="0.7003708977867128"/>
          <c:h val="0.70391044869391328"/>
        </c:manualLayout>
      </c:layout>
      <c:scatterChart>
        <c:scatterStyle val="smoothMarker"/>
        <c:varyColors val="0"/>
        <c:ser>
          <c:idx val="1"/>
          <c:order val="0"/>
          <c:tx>
            <c:v>Carpool</c:v>
          </c:tx>
          <c:spPr>
            <a:ln w="63500">
              <a:solidFill>
                <a:schemeClr val="accent5"/>
              </a:solidFill>
            </a:ln>
          </c:spPr>
          <c:marker>
            <c:symbol val="none"/>
          </c:marker>
          <c:xVal>
            <c:numRef>
              <c:f>MC_H_HS_H!$A$59:$A$82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MC_H_HS_H!$D$59:$D$82</c:f>
              <c:numCache>
                <c:formatCode>General</c:formatCode>
                <c:ptCount val="24"/>
                <c:pt idx="0">
                  <c:v>31.86</c:v>
                </c:pt>
                <c:pt idx="1">
                  <c:v>46.22</c:v>
                </c:pt>
                <c:pt idx="2">
                  <c:v>78.42</c:v>
                </c:pt>
                <c:pt idx="3">
                  <c:v>96.28</c:v>
                </c:pt>
                <c:pt idx="4">
                  <c:v>68.319999999999993</c:v>
                </c:pt>
                <c:pt idx="5">
                  <c:v>53.39</c:v>
                </c:pt>
                <c:pt idx="6">
                  <c:v>55.24</c:v>
                </c:pt>
                <c:pt idx="7">
                  <c:v>56.47</c:v>
                </c:pt>
                <c:pt idx="8">
                  <c:v>58.67</c:v>
                </c:pt>
                <c:pt idx="9">
                  <c:v>60.78</c:v>
                </c:pt>
                <c:pt idx="10">
                  <c:v>63.45</c:v>
                </c:pt>
                <c:pt idx="11">
                  <c:v>66.83</c:v>
                </c:pt>
                <c:pt idx="12">
                  <c:v>70.8</c:v>
                </c:pt>
                <c:pt idx="13">
                  <c:v>71.790000000000006</c:v>
                </c:pt>
                <c:pt idx="14">
                  <c:v>77.08</c:v>
                </c:pt>
                <c:pt idx="15">
                  <c:v>78.25</c:v>
                </c:pt>
                <c:pt idx="16">
                  <c:v>84.94</c:v>
                </c:pt>
                <c:pt idx="17">
                  <c:v>86.73</c:v>
                </c:pt>
                <c:pt idx="18">
                  <c:v>87.67</c:v>
                </c:pt>
                <c:pt idx="19">
                  <c:v>96.08</c:v>
                </c:pt>
                <c:pt idx="20">
                  <c:v>97.81</c:v>
                </c:pt>
                <c:pt idx="21">
                  <c:v>98.81</c:v>
                </c:pt>
                <c:pt idx="22">
                  <c:v>99.89</c:v>
                </c:pt>
                <c:pt idx="23">
                  <c:v>111.63</c:v>
                </c:pt>
              </c:numCache>
            </c:numRef>
          </c:yVal>
          <c:smooth val="1"/>
          <c:extLst xmlns:c16r2="http://schemas.microsoft.com/office/drawing/2015/06/chart">
            <c:ext xmlns:c16="http://schemas.microsoft.com/office/drawing/2014/chart" uri="{C3380CC4-5D6E-409C-BE32-E72D297353CC}">
              <c16:uniqueId val="{00000002-4CE2-4C1C-9D9E-7E957D77AC6E}"/>
            </c:ext>
          </c:extLst>
        </c:ser>
        <c:dLbls>
          <c:showLegendKey val="0"/>
          <c:showVal val="0"/>
          <c:showCatName val="0"/>
          <c:showSerName val="0"/>
          <c:showPercent val="0"/>
          <c:showBubbleSize val="0"/>
        </c:dLbls>
        <c:axId val="172757728"/>
        <c:axId val="172758120"/>
      </c:scatterChart>
      <c:valAx>
        <c:axId val="172757728"/>
        <c:scaling>
          <c:orientation val="minMax"/>
          <c:max val="0.3"/>
          <c:min val="0"/>
        </c:scaling>
        <c:delete val="1"/>
        <c:axPos val="b"/>
        <c:numFmt formatCode="General" sourceLinked="1"/>
        <c:majorTickMark val="out"/>
        <c:minorTickMark val="none"/>
        <c:tickLblPos val="nextTo"/>
        <c:crossAx val="172758120"/>
        <c:crosses val="autoZero"/>
        <c:crossBetween val="midCat"/>
        <c:majorUnit val="0.1"/>
      </c:valAx>
      <c:valAx>
        <c:axId val="172758120"/>
        <c:scaling>
          <c:orientation val="minMax"/>
          <c:max val="400"/>
          <c:min val="0"/>
        </c:scaling>
        <c:delete val="1"/>
        <c:axPos val="l"/>
        <c:numFmt formatCode="General" sourceLinked="1"/>
        <c:majorTickMark val="out"/>
        <c:minorTickMark val="none"/>
        <c:tickLblPos val="nextTo"/>
        <c:crossAx val="172757728"/>
        <c:crosses val="autoZero"/>
        <c:crossBetween val="midCat"/>
        <c:majorUnit val="100"/>
      </c:valAx>
      <c:spPr>
        <a:noFill/>
        <a:ln>
          <a:noFill/>
        </a:ln>
      </c:spPr>
    </c:plotArea>
    <c:plotVisOnly val="1"/>
    <c:dispBlanksAs val="gap"/>
    <c:showDLblsOverMax val="0"/>
  </c:chart>
  <c:spPr>
    <a:noFill/>
    <a:ln>
      <a:noFill/>
    </a:ln>
  </c:spPr>
  <c:txPr>
    <a:bodyPr/>
    <a:lstStyle/>
    <a:p>
      <a:pPr>
        <a:defRPr sz="1100">
          <a:latin typeface="+mn-lt"/>
          <a:cs typeface="Times New Roman" panose="02020603050405020304" pitchFamily="18"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283707592106543"/>
          <c:y val="6.3025778334847127E-2"/>
          <c:w val="0.72474312238747929"/>
          <c:h val="0.66755160672483493"/>
        </c:manualLayout>
      </c:layout>
      <c:scatterChart>
        <c:scatterStyle val="smoothMarker"/>
        <c:varyColors val="0"/>
        <c:ser>
          <c:idx val="3"/>
          <c:order val="0"/>
          <c:tx>
            <c:v>BLESS</c:v>
          </c:tx>
          <c:spPr>
            <a:ln w="34925">
              <a:noFill/>
              <a:prstDash val="sysDot"/>
            </a:ln>
          </c:spPr>
          <c:marker>
            <c:symbol val="none"/>
          </c:marker>
          <c:xVal>
            <c:numRef>
              <c:f>MC_L_HS_L!$A$59:$A$82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MC_L_HS_L!$G$59:$G$82</c:f>
              <c:numCache>
                <c:formatCode>General</c:formatCode>
                <c:ptCount val="24"/>
                <c:pt idx="0">
                  <c:v>50.29</c:v>
                </c:pt>
                <c:pt idx="1">
                  <c:v>36.229999999999997</c:v>
                </c:pt>
                <c:pt idx="2">
                  <c:v>36.81</c:v>
                </c:pt>
                <c:pt idx="3">
                  <c:v>41.3</c:v>
                </c:pt>
                <c:pt idx="4">
                  <c:v>47.7</c:v>
                </c:pt>
                <c:pt idx="5">
                  <c:v>55.35</c:v>
                </c:pt>
                <c:pt idx="6">
                  <c:v>64.72</c:v>
                </c:pt>
                <c:pt idx="7">
                  <c:v>75.77</c:v>
                </c:pt>
                <c:pt idx="8">
                  <c:v>89.37</c:v>
                </c:pt>
                <c:pt idx="9">
                  <c:v>107.18</c:v>
                </c:pt>
                <c:pt idx="10">
                  <c:v>134.69999999999999</c:v>
                </c:pt>
                <c:pt idx="11">
                  <c:v>160.46</c:v>
                </c:pt>
                <c:pt idx="12">
                  <c:v>161.54</c:v>
                </c:pt>
                <c:pt idx="13">
                  <c:v>161.99</c:v>
                </c:pt>
                <c:pt idx="14">
                  <c:v>163.35</c:v>
                </c:pt>
                <c:pt idx="15">
                  <c:v>164.02</c:v>
                </c:pt>
                <c:pt idx="16">
                  <c:v>164.45</c:v>
                </c:pt>
                <c:pt idx="17">
                  <c:v>165.71</c:v>
                </c:pt>
                <c:pt idx="18">
                  <c:v>166.7</c:v>
                </c:pt>
                <c:pt idx="19">
                  <c:v>165.57</c:v>
                </c:pt>
                <c:pt idx="20">
                  <c:v>168.09</c:v>
                </c:pt>
                <c:pt idx="21">
                  <c:v>167.77</c:v>
                </c:pt>
                <c:pt idx="22">
                  <c:v>169.84</c:v>
                </c:pt>
                <c:pt idx="23">
                  <c:v>169.85</c:v>
                </c:pt>
              </c:numCache>
            </c:numRef>
          </c:yVal>
          <c:smooth val="1"/>
          <c:extLst xmlns:c16r2="http://schemas.microsoft.com/office/drawing/2015/06/chart">
            <c:ext xmlns:c16="http://schemas.microsoft.com/office/drawing/2014/chart" uri="{C3380CC4-5D6E-409C-BE32-E72D297353CC}">
              <c16:uniqueId val="{00000000-C92D-40E0-9D8E-75E224BB38FF}"/>
            </c:ext>
          </c:extLst>
        </c:ser>
        <c:dLbls>
          <c:showLegendKey val="0"/>
          <c:showVal val="0"/>
          <c:showCatName val="0"/>
          <c:showSerName val="0"/>
          <c:showPercent val="0"/>
          <c:showBubbleSize val="0"/>
        </c:dLbls>
        <c:axId val="172759296"/>
        <c:axId val="172759688"/>
      </c:scatterChart>
      <c:valAx>
        <c:axId val="172759296"/>
        <c:scaling>
          <c:orientation val="minMax"/>
          <c:max val="0.3"/>
          <c:min val="0"/>
        </c:scaling>
        <c:delete val="0"/>
        <c:axPos val="b"/>
        <c:title>
          <c:tx>
            <c:rich>
              <a:bodyPr/>
              <a:lstStyle/>
              <a:p>
                <a:pPr>
                  <a:defRPr/>
                </a:pPr>
                <a:r>
                  <a:rPr lang="en-US"/>
                  <a:t>Injection Rate (packets/cycle/node)</a:t>
                </a:r>
              </a:p>
            </c:rich>
          </c:tx>
          <c:layout>
            <c:manualLayout>
              <c:xMode val="edge"/>
              <c:yMode val="edge"/>
              <c:x val="0.21483595800524938"/>
              <c:y val="0.87337494975290253"/>
            </c:manualLayout>
          </c:layout>
          <c:overlay val="0"/>
        </c:title>
        <c:numFmt formatCode="General" sourceLinked="1"/>
        <c:majorTickMark val="out"/>
        <c:minorTickMark val="none"/>
        <c:tickLblPos val="nextTo"/>
        <c:spPr>
          <a:ln w="9525">
            <a:solidFill>
              <a:schemeClr val="tx1"/>
            </a:solidFill>
          </a:ln>
        </c:spPr>
        <c:crossAx val="172759688"/>
        <c:crosses val="autoZero"/>
        <c:crossBetween val="midCat"/>
        <c:majorUnit val="0.1"/>
      </c:valAx>
      <c:valAx>
        <c:axId val="172759688"/>
        <c:scaling>
          <c:orientation val="minMax"/>
          <c:max val="400"/>
          <c:min val="0"/>
        </c:scaling>
        <c:delete val="0"/>
        <c:axPos val="l"/>
        <c:majorGridlines>
          <c:spPr>
            <a:ln>
              <a:solidFill>
                <a:schemeClr val="tx1"/>
              </a:solidFill>
              <a:prstDash val="dash"/>
            </a:ln>
          </c:spPr>
        </c:majorGridlines>
        <c:title>
          <c:tx>
            <c:rich>
              <a:bodyPr/>
              <a:lstStyle/>
              <a:p>
                <a:pPr>
                  <a:defRPr/>
                </a:pPr>
                <a:r>
                  <a:rPr lang="en-US"/>
                  <a:t>Power (W)</a:t>
                </a:r>
              </a:p>
            </c:rich>
          </c:tx>
          <c:layout>
            <c:manualLayout>
              <c:xMode val="edge"/>
              <c:yMode val="edge"/>
              <c:x val="5.6831437736949561E-3"/>
              <c:y val="0.27597183797971198"/>
            </c:manualLayout>
          </c:layout>
          <c:overlay val="0"/>
        </c:title>
        <c:numFmt formatCode="General" sourceLinked="1"/>
        <c:majorTickMark val="out"/>
        <c:minorTickMark val="none"/>
        <c:tickLblPos val="nextTo"/>
        <c:spPr>
          <a:ln w="9525">
            <a:solidFill>
              <a:schemeClr val="tx1"/>
            </a:solidFill>
          </a:ln>
        </c:spPr>
        <c:crossAx val="172759296"/>
        <c:crosses val="autoZero"/>
        <c:crossBetween val="midCat"/>
        <c:majorUnit val="100"/>
      </c:valAx>
      <c:spPr>
        <a:noFill/>
        <a:ln>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8178203123545728"/>
          <c:y val="6.3025778334847127E-2"/>
          <c:w val="0.7003708977867128"/>
          <c:h val="0.70391044869391328"/>
        </c:manualLayout>
      </c:layout>
      <c:scatterChart>
        <c:scatterStyle val="smoothMarker"/>
        <c:varyColors val="0"/>
        <c:ser>
          <c:idx val="5"/>
          <c:order val="0"/>
          <c:tx>
            <c:v>FIFO</c:v>
          </c:tx>
          <c:spPr>
            <a:ln w="63500">
              <a:solidFill>
                <a:srgbClr val="C00000"/>
              </a:solidFill>
              <a:prstDash val="sysDash"/>
            </a:ln>
          </c:spPr>
          <c:marker>
            <c:symbol val="none"/>
          </c:marker>
          <c:xVal>
            <c:numRef>
              <c:f>MC_H_HS_H!$A$59:$A$82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MC_H_HS_H!$J$59:$J$82</c:f>
              <c:numCache>
                <c:formatCode>General</c:formatCode>
                <c:ptCount val="24"/>
                <c:pt idx="0">
                  <c:v>104.78</c:v>
                </c:pt>
                <c:pt idx="1">
                  <c:v>86.17</c:v>
                </c:pt>
                <c:pt idx="2">
                  <c:v>94.94</c:v>
                </c:pt>
                <c:pt idx="3">
                  <c:v>110.63</c:v>
                </c:pt>
                <c:pt idx="4">
                  <c:v>129.02000000000001</c:v>
                </c:pt>
                <c:pt idx="5">
                  <c:v>148.79</c:v>
                </c:pt>
                <c:pt idx="6">
                  <c:v>169.29</c:v>
                </c:pt>
                <c:pt idx="7">
                  <c:v>190.25</c:v>
                </c:pt>
                <c:pt idx="8">
                  <c:v>211.59</c:v>
                </c:pt>
                <c:pt idx="9">
                  <c:v>233</c:v>
                </c:pt>
                <c:pt idx="10">
                  <c:v>254.54</c:v>
                </c:pt>
                <c:pt idx="11">
                  <c:v>276.16000000000003</c:v>
                </c:pt>
                <c:pt idx="12">
                  <c:v>291.83</c:v>
                </c:pt>
                <c:pt idx="13">
                  <c:v>306.18</c:v>
                </c:pt>
                <c:pt idx="14">
                  <c:v>318.73</c:v>
                </c:pt>
                <c:pt idx="15">
                  <c:v>332.86</c:v>
                </c:pt>
                <c:pt idx="16">
                  <c:v>346.25</c:v>
                </c:pt>
                <c:pt idx="17">
                  <c:v>359.31</c:v>
                </c:pt>
                <c:pt idx="18">
                  <c:v>373.63</c:v>
                </c:pt>
                <c:pt idx="19">
                  <c:v>387.15</c:v>
                </c:pt>
                <c:pt idx="20">
                  <c:v>401.01</c:v>
                </c:pt>
                <c:pt idx="21">
                  <c:v>414.96</c:v>
                </c:pt>
                <c:pt idx="22">
                  <c:v>428.81</c:v>
                </c:pt>
                <c:pt idx="23">
                  <c:v>442.27</c:v>
                </c:pt>
              </c:numCache>
            </c:numRef>
          </c:yVal>
          <c:smooth val="1"/>
          <c:extLst xmlns:c16r2="http://schemas.microsoft.com/office/drawing/2015/06/chart">
            <c:ext xmlns:c16="http://schemas.microsoft.com/office/drawing/2014/chart" uri="{C3380CC4-5D6E-409C-BE32-E72D297353CC}">
              <c16:uniqueId val="{00000001-4CE2-4C1C-9D9E-7E957D77AC6E}"/>
            </c:ext>
          </c:extLst>
        </c:ser>
        <c:dLbls>
          <c:showLegendKey val="0"/>
          <c:showVal val="0"/>
          <c:showCatName val="0"/>
          <c:showSerName val="0"/>
          <c:showPercent val="0"/>
          <c:showBubbleSize val="0"/>
        </c:dLbls>
        <c:axId val="172760472"/>
        <c:axId val="172760864"/>
      </c:scatterChart>
      <c:valAx>
        <c:axId val="172760472"/>
        <c:scaling>
          <c:orientation val="minMax"/>
          <c:max val="0.3"/>
          <c:min val="0"/>
        </c:scaling>
        <c:delete val="1"/>
        <c:axPos val="b"/>
        <c:numFmt formatCode="General" sourceLinked="1"/>
        <c:majorTickMark val="out"/>
        <c:minorTickMark val="none"/>
        <c:tickLblPos val="nextTo"/>
        <c:crossAx val="172760864"/>
        <c:crosses val="autoZero"/>
        <c:crossBetween val="midCat"/>
        <c:majorUnit val="0.1"/>
      </c:valAx>
      <c:valAx>
        <c:axId val="172760864"/>
        <c:scaling>
          <c:orientation val="minMax"/>
          <c:max val="400"/>
          <c:min val="0"/>
        </c:scaling>
        <c:delete val="1"/>
        <c:axPos val="l"/>
        <c:numFmt formatCode="General" sourceLinked="1"/>
        <c:majorTickMark val="out"/>
        <c:minorTickMark val="none"/>
        <c:tickLblPos val="nextTo"/>
        <c:crossAx val="172760472"/>
        <c:crosses val="autoZero"/>
        <c:crossBetween val="midCat"/>
        <c:majorUnit val="100"/>
      </c:valAx>
      <c:spPr>
        <a:noFill/>
        <a:ln>
          <a:noFill/>
        </a:ln>
      </c:spPr>
    </c:plotArea>
    <c:plotVisOnly val="1"/>
    <c:dispBlanksAs val="gap"/>
    <c:showDLblsOverMax val="0"/>
  </c:chart>
  <c:spPr>
    <a:noFill/>
    <a:ln>
      <a:noFill/>
    </a:ln>
  </c:spPr>
  <c:txPr>
    <a:bodyPr/>
    <a:lstStyle/>
    <a:p>
      <a:pPr>
        <a:defRPr sz="1100">
          <a:latin typeface="+mn-lt"/>
          <a:cs typeface="Times New Roman" panose="02020603050405020304" pitchFamily="18" charset="0"/>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283707592106543"/>
          <c:y val="6.3025778334847127E-2"/>
          <c:w val="0.72474312238747929"/>
          <c:h val="0.66755160672483493"/>
        </c:manualLayout>
      </c:layout>
      <c:scatterChart>
        <c:scatterStyle val="smoothMarker"/>
        <c:varyColors val="0"/>
        <c:ser>
          <c:idx val="3"/>
          <c:order val="0"/>
          <c:tx>
            <c:v>BLESS</c:v>
          </c:tx>
          <c:spPr>
            <a:ln w="63500">
              <a:solidFill>
                <a:schemeClr val="tx1">
                  <a:lumMod val="65000"/>
                  <a:lumOff val="35000"/>
                </a:schemeClr>
              </a:solidFill>
              <a:prstDash val="sysDot"/>
            </a:ln>
          </c:spPr>
          <c:marker>
            <c:symbol val="none"/>
          </c:marker>
          <c:xVal>
            <c:numRef>
              <c:f>MC_L_HS_L!$A$59:$A$82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MC_L_HS_L!$G$59:$G$82</c:f>
              <c:numCache>
                <c:formatCode>General</c:formatCode>
                <c:ptCount val="24"/>
                <c:pt idx="0">
                  <c:v>50.29</c:v>
                </c:pt>
                <c:pt idx="1">
                  <c:v>36.229999999999997</c:v>
                </c:pt>
                <c:pt idx="2">
                  <c:v>36.81</c:v>
                </c:pt>
                <c:pt idx="3">
                  <c:v>41.3</c:v>
                </c:pt>
                <c:pt idx="4">
                  <c:v>47.7</c:v>
                </c:pt>
                <c:pt idx="5">
                  <c:v>55.35</c:v>
                </c:pt>
                <c:pt idx="6">
                  <c:v>64.72</c:v>
                </c:pt>
                <c:pt idx="7">
                  <c:v>75.77</c:v>
                </c:pt>
                <c:pt idx="8">
                  <c:v>89.37</c:v>
                </c:pt>
                <c:pt idx="9">
                  <c:v>107.18</c:v>
                </c:pt>
                <c:pt idx="10">
                  <c:v>134.69999999999999</c:v>
                </c:pt>
                <c:pt idx="11">
                  <c:v>160.46</c:v>
                </c:pt>
                <c:pt idx="12">
                  <c:v>161.54</c:v>
                </c:pt>
                <c:pt idx="13">
                  <c:v>161.99</c:v>
                </c:pt>
                <c:pt idx="14">
                  <c:v>163.35</c:v>
                </c:pt>
                <c:pt idx="15">
                  <c:v>164.02</c:v>
                </c:pt>
                <c:pt idx="16">
                  <c:v>164.45</c:v>
                </c:pt>
                <c:pt idx="17">
                  <c:v>165.71</c:v>
                </c:pt>
                <c:pt idx="18">
                  <c:v>166.7</c:v>
                </c:pt>
                <c:pt idx="19">
                  <c:v>165.57</c:v>
                </c:pt>
                <c:pt idx="20">
                  <c:v>168.09</c:v>
                </c:pt>
                <c:pt idx="21">
                  <c:v>167.77</c:v>
                </c:pt>
                <c:pt idx="22">
                  <c:v>169.84</c:v>
                </c:pt>
                <c:pt idx="23">
                  <c:v>169.85</c:v>
                </c:pt>
              </c:numCache>
            </c:numRef>
          </c:yVal>
          <c:smooth val="1"/>
          <c:extLst xmlns:c16r2="http://schemas.microsoft.com/office/drawing/2015/06/chart">
            <c:ext xmlns:c16="http://schemas.microsoft.com/office/drawing/2014/chart" uri="{C3380CC4-5D6E-409C-BE32-E72D297353CC}">
              <c16:uniqueId val="{00000000-C92D-40E0-9D8E-75E224BB38FF}"/>
            </c:ext>
          </c:extLst>
        </c:ser>
        <c:dLbls>
          <c:showLegendKey val="0"/>
          <c:showVal val="0"/>
          <c:showCatName val="0"/>
          <c:showSerName val="0"/>
          <c:showPercent val="0"/>
          <c:showBubbleSize val="0"/>
        </c:dLbls>
        <c:axId val="172802976"/>
        <c:axId val="172803368"/>
      </c:scatterChart>
      <c:valAx>
        <c:axId val="172802976"/>
        <c:scaling>
          <c:orientation val="minMax"/>
          <c:max val="0.3"/>
          <c:min val="0"/>
        </c:scaling>
        <c:delete val="1"/>
        <c:axPos val="b"/>
        <c:numFmt formatCode="General" sourceLinked="1"/>
        <c:majorTickMark val="out"/>
        <c:minorTickMark val="none"/>
        <c:tickLblPos val="nextTo"/>
        <c:crossAx val="172803368"/>
        <c:crosses val="autoZero"/>
        <c:crossBetween val="midCat"/>
        <c:majorUnit val="0.1"/>
      </c:valAx>
      <c:valAx>
        <c:axId val="172803368"/>
        <c:scaling>
          <c:orientation val="minMax"/>
          <c:max val="400"/>
          <c:min val="0"/>
        </c:scaling>
        <c:delete val="1"/>
        <c:axPos val="l"/>
        <c:majorGridlines>
          <c:spPr>
            <a:ln>
              <a:solidFill>
                <a:schemeClr val="tx1"/>
              </a:solidFill>
              <a:prstDash val="dash"/>
            </a:ln>
          </c:spPr>
        </c:majorGridlines>
        <c:numFmt formatCode="General" sourceLinked="1"/>
        <c:majorTickMark val="out"/>
        <c:minorTickMark val="none"/>
        <c:tickLblPos val="nextTo"/>
        <c:crossAx val="172802976"/>
        <c:crosses val="autoZero"/>
        <c:crossBetween val="midCat"/>
        <c:majorUnit val="100"/>
      </c:valAx>
      <c:spPr>
        <a:noFill/>
        <a:ln>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283707592106543"/>
          <c:y val="6.3025778334847127E-2"/>
          <c:w val="0.72474312238747929"/>
          <c:h val="0.66755160672483493"/>
        </c:manualLayout>
      </c:layout>
      <c:scatterChart>
        <c:scatterStyle val="smoothMarker"/>
        <c:varyColors val="0"/>
        <c:ser>
          <c:idx val="5"/>
          <c:order val="0"/>
          <c:tx>
            <c:v>FANI/O</c:v>
          </c:tx>
          <c:spPr>
            <a:ln w="63500">
              <a:solidFill>
                <a:srgbClr val="C00000"/>
              </a:solidFill>
              <a:prstDash val="sysDash"/>
            </a:ln>
          </c:spPr>
          <c:marker>
            <c:symbol val="none"/>
          </c:marker>
          <c:xVal>
            <c:numRef>
              <c:f>MC_L_HS_L!$A$59:$A$82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MC_L_HS_L!$J$59:$J$82</c:f>
              <c:numCache>
                <c:formatCode>General</c:formatCode>
                <c:ptCount val="24"/>
                <c:pt idx="0">
                  <c:v>107.46</c:v>
                </c:pt>
                <c:pt idx="1">
                  <c:v>86.03</c:v>
                </c:pt>
                <c:pt idx="2">
                  <c:v>93.23</c:v>
                </c:pt>
                <c:pt idx="3">
                  <c:v>107.61</c:v>
                </c:pt>
                <c:pt idx="4">
                  <c:v>124.94</c:v>
                </c:pt>
                <c:pt idx="5">
                  <c:v>143.52000000000001</c:v>
                </c:pt>
                <c:pt idx="6">
                  <c:v>162.97999999999999</c:v>
                </c:pt>
                <c:pt idx="7">
                  <c:v>183.02</c:v>
                </c:pt>
                <c:pt idx="8">
                  <c:v>203.3</c:v>
                </c:pt>
                <c:pt idx="9">
                  <c:v>223.97</c:v>
                </c:pt>
                <c:pt idx="10">
                  <c:v>244.53</c:v>
                </c:pt>
                <c:pt idx="11">
                  <c:v>265.51</c:v>
                </c:pt>
                <c:pt idx="12">
                  <c:v>283.79000000000002</c:v>
                </c:pt>
                <c:pt idx="13">
                  <c:v>298.39</c:v>
                </c:pt>
                <c:pt idx="14">
                  <c:v>311.98</c:v>
                </c:pt>
                <c:pt idx="15">
                  <c:v>325.26</c:v>
                </c:pt>
                <c:pt idx="16">
                  <c:v>338.94</c:v>
                </c:pt>
                <c:pt idx="17">
                  <c:v>352.34</c:v>
                </c:pt>
                <c:pt idx="18">
                  <c:v>365.99</c:v>
                </c:pt>
                <c:pt idx="19">
                  <c:v>379.96</c:v>
                </c:pt>
                <c:pt idx="20">
                  <c:v>393.97</c:v>
                </c:pt>
                <c:pt idx="21">
                  <c:v>408.12</c:v>
                </c:pt>
                <c:pt idx="22">
                  <c:v>421.16</c:v>
                </c:pt>
                <c:pt idx="23">
                  <c:v>434.91</c:v>
                </c:pt>
              </c:numCache>
            </c:numRef>
          </c:yVal>
          <c:smooth val="1"/>
          <c:extLst xmlns:c16r2="http://schemas.microsoft.com/office/drawing/2015/06/chart">
            <c:ext xmlns:c16="http://schemas.microsoft.com/office/drawing/2014/chart" uri="{C3380CC4-5D6E-409C-BE32-E72D297353CC}">
              <c16:uniqueId val="{00000001-C92D-40E0-9D8E-75E224BB38FF}"/>
            </c:ext>
          </c:extLst>
        </c:ser>
        <c:dLbls>
          <c:showLegendKey val="0"/>
          <c:showVal val="0"/>
          <c:showCatName val="0"/>
          <c:showSerName val="0"/>
          <c:showPercent val="0"/>
          <c:showBubbleSize val="0"/>
        </c:dLbls>
        <c:axId val="172804544"/>
        <c:axId val="172804936"/>
      </c:scatterChart>
      <c:valAx>
        <c:axId val="172804544"/>
        <c:scaling>
          <c:orientation val="minMax"/>
          <c:max val="0.3"/>
          <c:min val="0"/>
        </c:scaling>
        <c:delete val="1"/>
        <c:axPos val="b"/>
        <c:numFmt formatCode="General" sourceLinked="1"/>
        <c:majorTickMark val="out"/>
        <c:minorTickMark val="none"/>
        <c:tickLblPos val="nextTo"/>
        <c:crossAx val="172804936"/>
        <c:crosses val="autoZero"/>
        <c:crossBetween val="midCat"/>
        <c:majorUnit val="0.1"/>
      </c:valAx>
      <c:valAx>
        <c:axId val="172804936"/>
        <c:scaling>
          <c:orientation val="minMax"/>
          <c:max val="400"/>
          <c:min val="0"/>
        </c:scaling>
        <c:delete val="1"/>
        <c:axPos val="l"/>
        <c:majorGridlines>
          <c:spPr>
            <a:ln>
              <a:solidFill>
                <a:schemeClr val="tx1"/>
              </a:solidFill>
              <a:prstDash val="dash"/>
            </a:ln>
          </c:spPr>
        </c:majorGridlines>
        <c:numFmt formatCode="General" sourceLinked="1"/>
        <c:majorTickMark val="out"/>
        <c:minorTickMark val="none"/>
        <c:tickLblPos val="nextTo"/>
        <c:crossAx val="172804544"/>
        <c:crosses val="autoZero"/>
        <c:crossBetween val="midCat"/>
        <c:majorUnit val="100"/>
      </c:valAx>
      <c:spPr>
        <a:noFill/>
        <a:ln>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283707592106543"/>
          <c:y val="6.3025778334847127E-2"/>
          <c:w val="0.72474312238747929"/>
          <c:h val="0.66755160672483493"/>
        </c:manualLayout>
      </c:layout>
      <c:scatterChart>
        <c:scatterStyle val="smoothMarker"/>
        <c:varyColors val="0"/>
        <c:ser>
          <c:idx val="1"/>
          <c:order val="0"/>
          <c:tx>
            <c:v>Carpool</c:v>
          </c:tx>
          <c:spPr>
            <a:ln w="63500">
              <a:solidFill>
                <a:schemeClr val="accent5"/>
              </a:solidFill>
            </a:ln>
          </c:spPr>
          <c:marker>
            <c:symbol val="none"/>
          </c:marker>
          <c:xVal>
            <c:numRef>
              <c:f>MC_L_HS_L!$A$59:$A$82</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MC_L_HS_L!$D$59:$D$82</c:f>
              <c:numCache>
                <c:formatCode>General</c:formatCode>
                <c:ptCount val="24"/>
                <c:pt idx="0">
                  <c:v>55.81</c:v>
                </c:pt>
                <c:pt idx="1">
                  <c:v>38.83</c:v>
                </c:pt>
                <c:pt idx="2">
                  <c:v>38.54</c:v>
                </c:pt>
                <c:pt idx="3">
                  <c:v>42.97</c:v>
                </c:pt>
                <c:pt idx="4">
                  <c:v>49.62</c:v>
                </c:pt>
                <c:pt idx="5">
                  <c:v>57.71</c:v>
                </c:pt>
                <c:pt idx="6">
                  <c:v>67.39</c:v>
                </c:pt>
                <c:pt idx="7">
                  <c:v>78.52</c:v>
                </c:pt>
                <c:pt idx="8">
                  <c:v>91.68</c:v>
                </c:pt>
                <c:pt idx="9">
                  <c:v>104.02</c:v>
                </c:pt>
                <c:pt idx="10">
                  <c:v>110.18</c:v>
                </c:pt>
                <c:pt idx="11">
                  <c:v>109.37</c:v>
                </c:pt>
                <c:pt idx="12">
                  <c:v>99.03</c:v>
                </c:pt>
                <c:pt idx="13">
                  <c:v>68.489999999999995</c:v>
                </c:pt>
                <c:pt idx="14">
                  <c:v>62.17</c:v>
                </c:pt>
                <c:pt idx="15">
                  <c:v>65.12</c:v>
                </c:pt>
                <c:pt idx="16">
                  <c:v>66.09</c:v>
                </c:pt>
                <c:pt idx="17">
                  <c:v>67.3</c:v>
                </c:pt>
                <c:pt idx="18">
                  <c:v>68.52</c:v>
                </c:pt>
                <c:pt idx="19">
                  <c:v>70.010000000000005</c:v>
                </c:pt>
                <c:pt idx="20">
                  <c:v>71.099999999999994</c:v>
                </c:pt>
                <c:pt idx="21">
                  <c:v>72.13</c:v>
                </c:pt>
                <c:pt idx="22">
                  <c:v>72.87</c:v>
                </c:pt>
                <c:pt idx="23">
                  <c:v>75.13</c:v>
                </c:pt>
              </c:numCache>
            </c:numRef>
          </c:yVal>
          <c:smooth val="1"/>
          <c:extLst xmlns:c16r2="http://schemas.microsoft.com/office/drawing/2015/06/chart">
            <c:ext xmlns:c16="http://schemas.microsoft.com/office/drawing/2014/chart" uri="{C3380CC4-5D6E-409C-BE32-E72D297353CC}">
              <c16:uniqueId val="{00000002-C92D-40E0-9D8E-75E224BB38FF}"/>
            </c:ext>
          </c:extLst>
        </c:ser>
        <c:dLbls>
          <c:showLegendKey val="0"/>
          <c:showVal val="0"/>
          <c:showCatName val="0"/>
          <c:showSerName val="0"/>
          <c:showPercent val="0"/>
          <c:showBubbleSize val="0"/>
        </c:dLbls>
        <c:axId val="172805720"/>
        <c:axId val="172806112"/>
      </c:scatterChart>
      <c:valAx>
        <c:axId val="172805720"/>
        <c:scaling>
          <c:orientation val="minMax"/>
          <c:max val="0.3"/>
          <c:min val="0"/>
        </c:scaling>
        <c:delete val="1"/>
        <c:axPos val="b"/>
        <c:numFmt formatCode="General" sourceLinked="1"/>
        <c:majorTickMark val="out"/>
        <c:minorTickMark val="none"/>
        <c:tickLblPos val="nextTo"/>
        <c:crossAx val="172806112"/>
        <c:crosses val="autoZero"/>
        <c:crossBetween val="midCat"/>
        <c:majorUnit val="0.1"/>
      </c:valAx>
      <c:valAx>
        <c:axId val="172806112"/>
        <c:scaling>
          <c:orientation val="minMax"/>
          <c:max val="400"/>
          <c:min val="0"/>
        </c:scaling>
        <c:delete val="1"/>
        <c:axPos val="l"/>
        <c:majorGridlines>
          <c:spPr>
            <a:ln>
              <a:solidFill>
                <a:schemeClr val="tx1"/>
              </a:solidFill>
              <a:prstDash val="dash"/>
            </a:ln>
          </c:spPr>
        </c:majorGridlines>
        <c:numFmt formatCode="General" sourceLinked="1"/>
        <c:majorTickMark val="out"/>
        <c:minorTickMark val="none"/>
        <c:tickLblPos val="nextTo"/>
        <c:crossAx val="172805720"/>
        <c:crosses val="autoZero"/>
        <c:crossBetween val="midCat"/>
        <c:majorUnit val="100"/>
      </c:valAx>
      <c:spPr>
        <a:noFill/>
        <a:ln>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981180543921367E-2"/>
          <c:y val="5.643733595800525E-2"/>
          <c:w val="0.91451527335678784"/>
          <c:h val="0.90795866141732284"/>
        </c:manualLayout>
      </c:layout>
      <c:barChart>
        <c:barDir val="col"/>
        <c:grouping val="clustered"/>
        <c:varyColors val="0"/>
        <c:ser>
          <c:idx val="0"/>
          <c:order val="0"/>
          <c:tx>
            <c:strRef>
              <c:f>[final_synth.xlsx]Sheet2!$A$3</c:f>
              <c:strCache>
                <c:ptCount val="1"/>
                <c:pt idx="0">
                  <c:v>Latency</c:v>
                </c:pt>
              </c:strCache>
            </c:strRef>
          </c:tx>
          <c:spPr>
            <a:pattFill prst="wdDnDiag">
              <a:fgClr>
                <a:srgbClr val="92D050"/>
              </a:fgClr>
              <a:bgClr>
                <a:sysClr val="window" lastClr="FFFFFF"/>
              </a:bgClr>
            </a:pattFill>
            <a:ln>
              <a:solidFill>
                <a:sysClr val="windowText" lastClr="000000"/>
              </a:solidFill>
            </a:ln>
            <a:effectLst/>
          </c:spPr>
          <c:invertIfNegative val="0"/>
          <c:dPt>
            <c:idx val="0"/>
            <c:invertIfNegative val="0"/>
            <c:bubble3D val="0"/>
            <c:spPr>
              <a:pattFill prst="wdDnDiag">
                <a:fgClr>
                  <a:srgbClr val="2F5597"/>
                </a:fgClr>
                <a:bgClr>
                  <a:sysClr val="window" lastClr="FFFFFF"/>
                </a:bgClr>
              </a:pattFill>
              <a:ln>
                <a:solidFill>
                  <a:sysClr val="windowText" lastClr="000000"/>
                </a:solidFill>
              </a:ln>
              <a:effectLst/>
            </c:spPr>
          </c:dPt>
          <c:dPt>
            <c:idx val="1"/>
            <c:invertIfNegative val="0"/>
            <c:bubble3D val="0"/>
            <c:spPr>
              <a:pattFill prst="wdDnDiag">
                <a:fgClr>
                  <a:srgbClr val="7030A0"/>
                </a:fgClr>
                <a:bgClr>
                  <a:sysClr val="window" lastClr="FFFFFF"/>
                </a:bgClr>
              </a:pattFill>
              <a:ln>
                <a:solidFill>
                  <a:sysClr val="windowText" lastClr="000000"/>
                </a:solidFill>
              </a:ln>
              <a:effectLst/>
            </c:spPr>
          </c:dPt>
          <c:dPt>
            <c:idx val="2"/>
            <c:invertIfNegative val="0"/>
            <c:bubble3D val="0"/>
            <c:spPr>
              <a:pattFill prst="wdDnDiag">
                <a:fgClr>
                  <a:sysClr val="windowText" lastClr="000000">
                    <a:lumMod val="65000"/>
                    <a:lumOff val="35000"/>
                  </a:sysClr>
                </a:fgClr>
                <a:bgClr>
                  <a:sysClr val="window" lastClr="FFFFFF"/>
                </a:bgClr>
              </a:pattFill>
              <a:ln>
                <a:solidFill>
                  <a:sysClr val="windowText" lastClr="000000"/>
                </a:solidFill>
              </a:ln>
              <a:effectLst/>
            </c:spPr>
          </c:dPt>
          <c:dPt>
            <c:idx val="3"/>
            <c:invertIfNegative val="0"/>
            <c:bubble3D val="0"/>
            <c:spPr>
              <a:pattFill prst="wdDnDiag">
                <a:fgClr>
                  <a:srgbClr val="C00000"/>
                </a:fgClr>
                <a:bgClr>
                  <a:sysClr val="window" lastClr="FFFFFF"/>
                </a:bgClr>
              </a:pattFill>
              <a:ln>
                <a:solidFill>
                  <a:sysClr val="windowText" lastClr="000000"/>
                </a:solidFill>
              </a:ln>
              <a:effectLst/>
            </c:spPr>
          </c:dPt>
          <c:cat>
            <c:strLit>
              <c:ptCount val="4"/>
              <c:pt idx="0">
                <c:v>Carpool</c:v>
              </c:pt>
              <c:pt idx="1">
                <c:v>CarpoolSPA</c:v>
              </c:pt>
              <c:pt idx="2">
                <c:v>BLESS</c:v>
              </c:pt>
              <c:pt idx="3">
                <c:v>FANI/O</c:v>
              </c:pt>
            </c:strLit>
          </c:cat>
          <c:val>
            <c:numRef>
              <c:f>[final_synth.xlsx]Sheet2!$B$3:$E$3</c:f>
              <c:numCache>
                <c:formatCode>General</c:formatCode>
                <c:ptCount val="4"/>
                <c:pt idx="0">
                  <c:v>1</c:v>
                </c:pt>
                <c:pt idx="1">
                  <c:v>1.32</c:v>
                </c:pt>
                <c:pt idx="2">
                  <c:v>1.06</c:v>
                </c:pt>
                <c:pt idx="3">
                  <c:v>1.53</c:v>
                </c:pt>
              </c:numCache>
            </c:numRef>
          </c:val>
        </c:ser>
        <c:dLbls>
          <c:showLegendKey val="0"/>
          <c:showVal val="0"/>
          <c:showCatName val="0"/>
          <c:showSerName val="0"/>
          <c:showPercent val="0"/>
          <c:showBubbleSize val="0"/>
        </c:dLbls>
        <c:gapWidth val="219"/>
        <c:axId val="244394368"/>
        <c:axId val="244392800"/>
      </c:barChart>
      <c:catAx>
        <c:axId val="244394368"/>
        <c:scaling>
          <c:orientation val="minMax"/>
        </c:scaling>
        <c:delete val="1"/>
        <c:axPos val="b"/>
        <c:numFmt formatCode="General" sourceLinked="1"/>
        <c:majorTickMark val="none"/>
        <c:minorTickMark val="none"/>
        <c:tickLblPos val="nextTo"/>
        <c:crossAx val="244392800"/>
        <c:crosses val="autoZero"/>
        <c:auto val="1"/>
        <c:lblAlgn val="ctr"/>
        <c:lblOffset val="100"/>
        <c:noMultiLvlLbl val="0"/>
      </c:catAx>
      <c:valAx>
        <c:axId val="244392800"/>
        <c:scaling>
          <c:orientation val="minMax"/>
          <c:max val="2"/>
        </c:scaling>
        <c:delete val="0"/>
        <c:axPos val="l"/>
        <c:majorGridlines>
          <c:spPr>
            <a:ln w="9525" cap="flat" cmpd="sng" algn="ctr">
              <a:solidFill>
                <a:schemeClr val="tx1"/>
              </a:solidFill>
              <a:prstDash val="dash"/>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chemeClr val="tx1"/>
                </a:solidFill>
                <a:latin typeface="+mj-lt"/>
                <a:ea typeface="+mn-ea"/>
                <a:cs typeface="+mn-cs"/>
              </a:defRPr>
            </a:pPr>
            <a:endParaRPr lang="en-US"/>
          </a:p>
        </c:txPr>
        <c:crossAx val="244394368"/>
        <c:crosses val="autoZero"/>
        <c:crossBetween val="between"/>
        <c:majorUnit val="1"/>
      </c:valAx>
      <c:spPr>
        <a:noFill/>
        <a:ln>
          <a:noFill/>
        </a:ln>
        <a:effectLst/>
      </c:spPr>
    </c:plotArea>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5300629738990959"/>
          <c:y val="0.2181859790674314"/>
          <c:w val="0.79925064705453486"/>
          <c:h val="0.52649176954732513"/>
        </c:manualLayout>
      </c:layout>
      <c:scatterChart>
        <c:scatterStyle val="smoothMarker"/>
        <c:varyColors val="0"/>
        <c:ser>
          <c:idx val="3"/>
          <c:order val="0"/>
          <c:tx>
            <c:v>hs_r=0</c:v>
          </c:tx>
          <c:spPr>
            <a:ln w="38100">
              <a:solidFill>
                <a:schemeClr val="tx1"/>
              </a:solidFill>
              <a:prstDash val="sysDash"/>
            </a:ln>
          </c:spPr>
          <c:marker>
            <c:symbol val="none"/>
          </c:marker>
          <c:xVal>
            <c:numRef>
              <c:f>mc_hs_impact!$A$23:$A$39</c:f>
              <c:numCache>
                <c:formatCode>General</c:formatCode>
                <c:ptCount val="17"/>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numCache>
            </c:numRef>
          </c:xVal>
          <c:yVal>
            <c:numRef>
              <c:f>mc_hs_impact!$B$23:$B$38</c:f>
              <c:numCache>
                <c:formatCode>General</c:formatCode>
                <c:ptCount val="16"/>
                <c:pt idx="0">
                  <c:v>113.12</c:v>
                </c:pt>
                <c:pt idx="1">
                  <c:v>114.52</c:v>
                </c:pt>
                <c:pt idx="2">
                  <c:v>116.05999999999999</c:v>
                </c:pt>
                <c:pt idx="3">
                  <c:v>117.80999999999999</c:v>
                </c:pt>
                <c:pt idx="4">
                  <c:v>119.91</c:v>
                </c:pt>
                <c:pt idx="5">
                  <c:v>122.28999999999999</c:v>
                </c:pt>
                <c:pt idx="6">
                  <c:v>125.29999999999998</c:v>
                </c:pt>
                <c:pt idx="7">
                  <c:v>128.66</c:v>
                </c:pt>
                <c:pt idx="8">
                  <c:v>133.13999999999999</c:v>
                </c:pt>
                <c:pt idx="9">
                  <c:v>138.11000000000001</c:v>
                </c:pt>
                <c:pt idx="10">
                  <c:v>144.9</c:v>
                </c:pt>
                <c:pt idx="11">
                  <c:v>154.07000000000002</c:v>
                </c:pt>
                <c:pt idx="12">
                  <c:v>167.37</c:v>
                </c:pt>
                <c:pt idx="13">
                  <c:v>190.19</c:v>
                </c:pt>
                <c:pt idx="14">
                  <c:v>399.28</c:v>
                </c:pt>
                <c:pt idx="15">
                  <c:v>9150.82</c:v>
                </c:pt>
              </c:numCache>
            </c:numRef>
          </c:yVal>
          <c:smooth val="1"/>
        </c:ser>
        <c:ser>
          <c:idx val="2"/>
          <c:order val="1"/>
          <c:tx>
            <c:v>hs_r=0.1</c:v>
          </c:tx>
          <c:spPr>
            <a:ln w="38100">
              <a:solidFill>
                <a:srgbClr val="4472C4"/>
              </a:solidFill>
            </a:ln>
          </c:spPr>
          <c:marker>
            <c:symbol val="none"/>
          </c:marker>
          <c:xVal>
            <c:numRef>
              <c:f>mc_hs_impact!$A$23:$A$33</c:f>
              <c:numCache>
                <c:formatCode>General</c:formatCode>
                <c:ptCount val="11"/>
                <c:pt idx="0">
                  <c:v>0.02</c:v>
                </c:pt>
                <c:pt idx="1">
                  <c:v>0.04</c:v>
                </c:pt>
                <c:pt idx="2">
                  <c:v>0.06</c:v>
                </c:pt>
                <c:pt idx="3">
                  <c:v>0.08</c:v>
                </c:pt>
                <c:pt idx="4">
                  <c:v>0.1</c:v>
                </c:pt>
                <c:pt idx="5">
                  <c:v>0.12</c:v>
                </c:pt>
                <c:pt idx="6">
                  <c:v>0.14000000000000001</c:v>
                </c:pt>
                <c:pt idx="7">
                  <c:v>0.16</c:v>
                </c:pt>
                <c:pt idx="8">
                  <c:v>0.18</c:v>
                </c:pt>
                <c:pt idx="9">
                  <c:v>0.2</c:v>
                </c:pt>
                <c:pt idx="10">
                  <c:v>0.22</c:v>
                </c:pt>
              </c:numCache>
            </c:numRef>
          </c:xVal>
          <c:yVal>
            <c:numRef>
              <c:f>mc_hs_impact!$E$23:$E$33</c:f>
              <c:numCache>
                <c:formatCode>General</c:formatCode>
                <c:ptCount val="11"/>
                <c:pt idx="0">
                  <c:v>149.43680000000001</c:v>
                </c:pt>
                <c:pt idx="1">
                  <c:v>152.43389999999999</c:v>
                </c:pt>
                <c:pt idx="2">
                  <c:v>157.17349999999999</c:v>
                </c:pt>
                <c:pt idx="3">
                  <c:v>162.47069999999999</c:v>
                </c:pt>
                <c:pt idx="4">
                  <c:v>170.4862</c:v>
                </c:pt>
                <c:pt idx="5">
                  <c:v>180.0351</c:v>
                </c:pt>
                <c:pt idx="6">
                  <c:v>196.97219999999999</c:v>
                </c:pt>
                <c:pt idx="7">
                  <c:v>227.7099</c:v>
                </c:pt>
                <c:pt idx="8">
                  <c:v>291.69450000000001</c:v>
                </c:pt>
                <c:pt idx="9">
                  <c:v>542.54480000000001</c:v>
                </c:pt>
                <c:pt idx="10">
                  <c:v>1754.7672</c:v>
                </c:pt>
              </c:numCache>
            </c:numRef>
          </c:yVal>
          <c:smooth val="1"/>
        </c:ser>
        <c:dLbls>
          <c:showLegendKey val="0"/>
          <c:showVal val="0"/>
          <c:showCatName val="0"/>
          <c:showSerName val="0"/>
          <c:showPercent val="0"/>
          <c:showBubbleSize val="0"/>
        </c:dLbls>
        <c:axId val="172055152"/>
        <c:axId val="172059376"/>
      </c:scatterChart>
      <c:valAx>
        <c:axId val="172055152"/>
        <c:scaling>
          <c:orientation val="minMax"/>
          <c:max val="0.32000000000000006"/>
          <c:min val="0"/>
        </c:scaling>
        <c:delete val="0"/>
        <c:axPos val="b"/>
        <c:title>
          <c:tx>
            <c:rich>
              <a:bodyPr/>
              <a:lstStyle/>
              <a:p>
                <a:pPr>
                  <a:defRPr sz="1600"/>
                </a:pPr>
                <a:r>
                  <a:rPr lang="en-US" sz="1600"/>
                  <a:t>Injection Rate (packet/cycle)</a:t>
                </a:r>
              </a:p>
            </c:rich>
          </c:tx>
          <c:layout/>
          <c:overlay val="0"/>
        </c:title>
        <c:numFmt formatCode="General" sourceLinked="1"/>
        <c:majorTickMark val="in"/>
        <c:minorTickMark val="none"/>
        <c:tickLblPos val="nextTo"/>
        <c:spPr>
          <a:ln>
            <a:solidFill>
              <a:schemeClr val="tx1"/>
            </a:solidFill>
          </a:ln>
        </c:spPr>
        <c:crossAx val="172059376"/>
        <c:crosses val="autoZero"/>
        <c:crossBetween val="midCat"/>
        <c:majorUnit val="0.1"/>
      </c:valAx>
      <c:valAx>
        <c:axId val="172059376"/>
        <c:scaling>
          <c:orientation val="minMax"/>
          <c:max val="500"/>
          <c:min val="100"/>
        </c:scaling>
        <c:delete val="0"/>
        <c:axPos val="l"/>
        <c:title>
          <c:tx>
            <c:rich>
              <a:bodyPr/>
              <a:lstStyle/>
              <a:p>
                <a:pPr>
                  <a:defRPr sz="1600"/>
                </a:pPr>
                <a:r>
                  <a:rPr lang="en-US" sz="1600"/>
                  <a:t>Latency (ns)</a:t>
                </a:r>
              </a:p>
            </c:rich>
          </c:tx>
          <c:layout>
            <c:manualLayout>
              <c:xMode val="edge"/>
              <c:yMode val="edge"/>
              <c:x val="4.5708479148439769E-3"/>
              <c:y val="0.24925593791516801"/>
            </c:manualLayout>
          </c:layout>
          <c:overlay val="0"/>
        </c:title>
        <c:numFmt formatCode="General" sourceLinked="1"/>
        <c:majorTickMark val="in"/>
        <c:minorTickMark val="none"/>
        <c:tickLblPos val="nextTo"/>
        <c:spPr>
          <a:ln>
            <a:solidFill>
              <a:schemeClr val="tx1"/>
            </a:solidFill>
          </a:ln>
        </c:spPr>
        <c:crossAx val="172055152"/>
        <c:crosses val="autoZero"/>
        <c:crossBetween val="midCat"/>
        <c:majorUnit val="100"/>
      </c:valAx>
      <c:spPr>
        <a:noFill/>
        <a:ln>
          <a:solidFill>
            <a:schemeClr val="tx1"/>
          </a:solidFill>
        </a:ln>
      </c:spPr>
    </c:plotArea>
    <c:plotVisOnly val="1"/>
    <c:dispBlanksAs val="gap"/>
    <c:showDLblsOverMax val="0"/>
  </c:chart>
  <c:spPr>
    <a:noFill/>
    <a:ln>
      <a:noFill/>
    </a:ln>
  </c:spPr>
  <c:txPr>
    <a:bodyPr/>
    <a:lstStyle/>
    <a:p>
      <a:pPr>
        <a:defRPr sz="12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981180543921367E-2"/>
          <c:y val="5.643733595800525E-2"/>
          <c:w val="0.91451527335678784"/>
          <c:h val="0.90795866141732284"/>
        </c:manualLayout>
      </c:layout>
      <c:barChart>
        <c:barDir val="col"/>
        <c:grouping val="clustered"/>
        <c:varyColors val="0"/>
        <c:ser>
          <c:idx val="1"/>
          <c:order val="0"/>
          <c:tx>
            <c:strRef>
              <c:f>[final_synth.xlsx]Sheet2!$A$4</c:f>
              <c:strCache>
                <c:ptCount val="1"/>
                <c:pt idx="0">
                  <c:v>Area</c:v>
                </c:pt>
              </c:strCache>
            </c:strRef>
          </c:tx>
          <c:spPr>
            <a:pattFill prst="wdDnDiag">
              <a:fgClr>
                <a:srgbClr val="2F5597"/>
              </a:fgClr>
              <a:bgClr>
                <a:sysClr val="window" lastClr="FFFFFF"/>
              </a:bgClr>
            </a:pattFill>
            <a:ln>
              <a:solidFill>
                <a:sysClr val="windowText" lastClr="000000"/>
              </a:solidFill>
            </a:ln>
            <a:effectLst/>
          </c:spPr>
          <c:invertIfNegative val="0"/>
          <c:dPt>
            <c:idx val="1"/>
            <c:invertIfNegative val="0"/>
            <c:bubble3D val="0"/>
            <c:spPr>
              <a:pattFill prst="wdDnDiag">
                <a:fgClr>
                  <a:srgbClr val="7030A0"/>
                </a:fgClr>
                <a:bgClr>
                  <a:sysClr val="window" lastClr="FFFFFF"/>
                </a:bgClr>
              </a:pattFill>
              <a:ln>
                <a:solidFill>
                  <a:sysClr val="windowText" lastClr="000000"/>
                </a:solidFill>
              </a:ln>
              <a:effectLst/>
            </c:spPr>
          </c:dPt>
          <c:dPt>
            <c:idx val="2"/>
            <c:invertIfNegative val="0"/>
            <c:bubble3D val="0"/>
            <c:spPr>
              <a:pattFill prst="wdDnDiag">
                <a:fgClr>
                  <a:sysClr val="windowText" lastClr="000000">
                    <a:lumMod val="65000"/>
                    <a:lumOff val="35000"/>
                  </a:sysClr>
                </a:fgClr>
                <a:bgClr>
                  <a:sysClr val="window" lastClr="FFFFFF"/>
                </a:bgClr>
              </a:pattFill>
              <a:ln>
                <a:solidFill>
                  <a:sysClr val="windowText" lastClr="000000"/>
                </a:solidFill>
              </a:ln>
              <a:effectLst/>
            </c:spPr>
          </c:dPt>
          <c:dPt>
            <c:idx val="3"/>
            <c:invertIfNegative val="0"/>
            <c:bubble3D val="0"/>
            <c:spPr>
              <a:pattFill prst="wdDnDiag">
                <a:fgClr>
                  <a:srgbClr val="C00000"/>
                </a:fgClr>
                <a:bgClr>
                  <a:sysClr val="window" lastClr="FFFFFF"/>
                </a:bgClr>
              </a:pattFill>
              <a:ln>
                <a:solidFill>
                  <a:sysClr val="windowText" lastClr="000000"/>
                </a:solidFill>
              </a:ln>
              <a:effectLst/>
            </c:spPr>
          </c:dPt>
          <c:val>
            <c:numRef>
              <c:f>[final_synth.xlsx]Sheet2!$B$4:$E$4</c:f>
              <c:numCache>
                <c:formatCode>General</c:formatCode>
                <c:ptCount val="4"/>
                <c:pt idx="0">
                  <c:v>1</c:v>
                </c:pt>
                <c:pt idx="1">
                  <c:v>0.98</c:v>
                </c:pt>
                <c:pt idx="2">
                  <c:v>0.84</c:v>
                </c:pt>
                <c:pt idx="3">
                  <c:v>2.74</c:v>
                </c:pt>
              </c:numCache>
            </c:numRef>
          </c:val>
        </c:ser>
        <c:dLbls>
          <c:showLegendKey val="0"/>
          <c:showVal val="0"/>
          <c:showCatName val="0"/>
          <c:showSerName val="0"/>
          <c:showPercent val="0"/>
          <c:showBubbleSize val="0"/>
        </c:dLbls>
        <c:gapWidth val="220"/>
        <c:axId val="330577376"/>
        <c:axId val="330577768"/>
      </c:barChart>
      <c:catAx>
        <c:axId val="330577376"/>
        <c:scaling>
          <c:orientation val="minMax"/>
        </c:scaling>
        <c:delete val="1"/>
        <c:axPos val="b"/>
        <c:majorTickMark val="out"/>
        <c:minorTickMark val="none"/>
        <c:tickLblPos val="nextTo"/>
        <c:crossAx val="330577768"/>
        <c:crosses val="autoZero"/>
        <c:auto val="1"/>
        <c:lblAlgn val="ctr"/>
        <c:lblOffset val="100"/>
        <c:noMultiLvlLbl val="0"/>
      </c:catAx>
      <c:valAx>
        <c:axId val="330577768"/>
        <c:scaling>
          <c:orientation val="minMax"/>
        </c:scaling>
        <c:delete val="0"/>
        <c:axPos val="l"/>
        <c:majorGridlines>
          <c:spPr>
            <a:ln w="9525" cap="flat" cmpd="sng" algn="ctr">
              <a:solidFill>
                <a:sysClr val="windowText" lastClr="000000"/>
              </a:solidFill>
              <a:prstDash val="dash"/>
              <a:round/>
            </a:ln>
            <a:effectLst/>
          </c:spPr>
        </c:majorGridlines>
        <c:numFmt formatCode="General" sourceLinked="1"/>
        <c:majorTickMark val="out"/>
        <c:minorTickMark val="none"/>
        <c:tickLblPos val="nextTo"/>
        <c:spPr>
          <a:noFill/>
          <a:ln>
            <a:solidFill>
              <a:sysClr val="windowText" lastClr="000000"/>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30577376"/>
        <c:crosses val="autoZero"/>
        <c:crossBetween val="between"/>
        <c:majorUnit val="1"/>
      </c:valAx>
      <c:spPr>
        <a:noFill/>
        <a:ln>
          <a:noFill/>
        </a:ln>
        <a:effectLst/>
      </c:spPr>
    </c:plotArea>
    <c:plotVisOnly val="1"/>
    <c:dispBlanksAs val="gap"/>
    <c:showDLblsOverMax val="0"/>
  </c:chart>
  <c:spPr>
    <a:noFill/>
    <a:ln w="9525" cap="flat" cmpd="sng" algn="ctr">
      <a:noFill/>
      <a:round/>
    </a:ln>
    <a:effectLst/>
  </c:spPr>
  <c:txPr>
    <a:bodyPr/>
    <a:lstStyle/>
    <a:p>
      <a:pPr>
        <a:defRPr sz="1400"/>
      </a:pPr>
      <a:endParaRPr lang="en-US"/>
    </a:p>
  </c:txPr>
  <c:externalData r:id="rId4">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7436662522447852"/>
          <c:y val="6.0185185185185203E-2"/>
          <c:w val="0.77919325873739465"/>
          <c:h val="0.72385791303114133"/>
        </c:manualLayout>
      </c:layout>
      <c:scatterChart>
        <c:scatterStyle val="smoothMarker"/>
        <c:varyColors val="0"/>
        <c:ser>
          <c:idx val="3"/>
          <c:order val="0"/>
          <c:tx>
            <c:v>BLESS</c:v>
          </c:tx>
          <c:spPr>
            <a:ln w="63500">
              <a:solidFill>
                <a:schemeClr val="bg1">
                  <a:lumMod val="50000"/>
                </a:schemeClr>
              </a:solidFill>
              <a:prstDash val="sysDot"/>
            </a:ln>
          </c:spPr>
          <c:marker>
            <c:symbol val="none"/>
          </c:marker>
          <c:xVal>
            <c:numRef>
              <c:f>MC_L_HS_L!$A$31:$A$54</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MC_L_HS_L!$E$31:$E$54</c:f>
              <c:numCache>
                <c:formatCode>General</c:formatCode>
                <c:ptCount val="24"/>
                <c:pt idx="0">
                  <c:v>0.24103299856499999</c:v>
                </c:pt>
                <c:pt idx="1">
                  <c:v>0.48206599713100001</c:v>
                </c:pt>
                <c:pt idx="2">
                  <c:v>0.72596843615499995</c:v>
                </c:pt>
                <c:pt idx="3">
                  <c:v>0.96700143472</c:v>
                </c:pt>
                <c:pt idx="4">
                  <c:v>1.2080344332899999</c:v>
                </c:pt>
                <c:pt idx="5">
                  <c:v>1.44332855093</c:v>
                </c:pt>
                <c:pt idx="6">
                  <c:v>1.69153515065</c:v>
                </c:pt>
                <c:pt idx="7">
                  <c:v>1.93543758967</c:v>
                </c:pt>
                <c:pt idx="8">
                  <c:v>2.17934002869</c:v>
                </c:pt>
                <c:pt idx="9">
                  <c:v>2.4175035868000001</c:v>
                </c:pt>
                <c:pt idx="10">
                  <c:v>2.6556671449100002</c:v>
                </c:pt>
                <c:pt idx="11">
                  <c:v>2.7317073170700001</c:v>
                </c:pt>
                <c:pt idx="12">
                  <c:v>2.7274031563799999</c:v>
                </c:pt>
                <c:pt idx="13">
                  <c:v>2.70731707317</c:v>
                </c:pt>
                <c:pt idx="14">
                  <c:v>2.7216642754699998</c:v>
                </c:pt>
                <c:pt idx="15">
                  <c:v>2.7274031563799999</c:v>
                </c:pt>
                <c:pt idx="16">
                  <c:v>2.70731707317</c:v>
                </c:pt>
                <c:pt idx="17">
                  <c:v>2.70731707317</c:v>
                </c:pt>
                <c:pt idx="18">
                  <c:v>2.70731707317</c:v>
                </c:pt>
                <c:pt idx="19">
                  <c:v>2.6800573888099999</c:v>
                </c:pt>
                <c:pt idx="20">
                  <c:v>2.72022955524</c:v>
                </c:pt>
                <c:pt idx="21">
                  <c:v>2.7431850789099999</c:v>
                </c:pt>
                <c:pt idx="22">
                  <c:v>2.6901004304199998</c:v>
                </c:pt>
                <c:pt idx="23">
                  <c:v>2.6814921090400001</c:v>
                </c:pt>
              </c:numCache>
            </c:numRef>
          </c:yVal>
          <c:smooth val="1"/>
          <c:extLst xmlns:c16r2="http://schemas.microsoft.com/office/drawing/2015/06/chart">
            <c:ext xmlns:c16="http://schemas.microsoft.com/office/drawing/2014/chart" uri="{C3380CC4-5D6E-409C-BE32-E72D297353CC}">
              <c16:uniqueId val="{00000000-206E-43C8-B32E-17107788924C}"/>
            </c:ext>
          </c:extLst>
        </c:ser>
        <c:ser>
          <c:idx val="5"/>
          <c:order val="1"/>
          <c:tx>
            <c:v>FANI/O</c:v>
          </c:tx>
          <c:spPr>
            <a:ln w="63500">
              <a:solidFill>
                <a:srgbClr val="C00000"/>
              </a:solidFill>
              <a:prstDash val="sysDash"/>
            </a:ln>
          </c:spPr>
          <c:marker>
            <c:symbol val="none"/>
          </c:marker>
          <c:xVal>
            <c:numRef>
              <c:f>MC_L_HS_L!$A$31:$A$54</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MC_L_HS_L!$G$31:$G$54</c:f>
              <c:numCache>
                <c:formatCode>General</c:formatCode>
                <c:ptCount val="24"/>
                <c:pt idx="0">
                  <c:v>0.12922465208700001</c:v>
                </c:pt>
                <c:pt idx="1">
                  <c:v>0.25844930417500001</c:v>
                </c:pt>
                <c:pt idx="2">
                  <c:v>0.38866799204800001</c:v>
                </c:pt>
                <c:pt idx="3">
                  <c:v>0.51789264413500002</c:v>
                </c:pt>
                <c:pt idx="4">
                  <c:v>0.64711729622299996</c:v>
                </c:pt>
                <c:pt idx="5">
                  <c:v>0.77634194831000003</c:v>
                </c:pt>
                <c:pt idx="6">
                  <c:v>0.90457256461199997</c:v>
                </c:pt>
                <c:pt idx="7">
                  <c:v>1.03479125249</c:v>
                </c:pt>
                <c:pt idx="8">
                  <c:v>1.162027833</c:v>
                </c:pt>
                <c:pt idx="9">
                  <c:v>1.2942345924500001</c:v>
                </c:pt>
                <c:pt idx="10">
                  <c:v>1.41948310139</c:v>
                </c:pt>
                <c:pt idx="11">
                  <c:v>1.55069582505</c:v>
                </c:pt>
                <c:pt idx="12">
                  <c:v>1.6341948310100001</c:v>
                </c:pt>
                <c:pt idx="13">
                  <c:v>1.64711729622</c:v>
                </c:pt>
                <c:pt idx="14">
                  <c:v>1.6421471173</c:v>
                </c:pt>
                <c:pt idx="15">
                  <c:v>1.6361829025800001</c:v>
                </c:pt>
                <c:pt idx="16">
                  <c:v>1.6341948310100001</c:v>
                </c:pt>
                <c:pt idx="17">
                  <c:v>1.62624254473</c:v>
                </c:pt>
                <c:pt idx="18">
                  <c:v>1.6232604373799999</c:v>
                </c:pt>
                <c:pt idx="19">
                  <c:v>1.62922465209</c:v>
                </c:pt>
                <c:pt idx="20">
                  <c:v>1.6341948310100001</c:v>
                </c:pt>
                <c:pt idx="21">
                  <c:v>1.6411530815099999</c:v>
                </c:pt>
                <c:pt idx="22">
                  <c:v>1.62723658052</c:v>
                </c:pt>
                <c:pt idx="23">
                  <c:v>1.62723658052</c:v>
                </c:pt>
              </c:numCache>
            </c:numRef>
          </c:yVal>
          <c:smooth val="1"/>
          <c:extLst xmlns:c16r2="http://schemas.microsoft.com/office/drawing/2015/06/chart">
            <c:ext xmlns:c16="http://schemas.microsoft.com/office/drawing/2014/chart" uri="{C3380CC4-5D6E-409C-BE32-E72D297353CC}">
              <c16:uniqueId val="{00000001-206E-43C8-B32E-17107788924C}"/>
            </c:ext>
          </c:extLst>
        </c:ser>
        <c:ser>
          <c:idx val="1"/>
          <c:order val="2"/>
          <c:tx>
            <c:v>Carpool</c:v>
          </c:tx>
          <c:spPr>
            <a:ln w="63500">
              <a:solidFill>
                <a:schemeClr val="accent5"/>
              </a:solidFill>
            </a:ln>
          </c:spPr>
          <c:marker>
            <c:symbol val="none"/>
          </c:marker>
          <c:xVal>
            <c:numRef>
              <c:f>MC_L_HS_L!$A$31:$A$54</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MC_L_HS_L!$C$31:$C$54</c:f>
              <c:numCache>
                <c:formatCode>General</c:formatCode>
                <c:ptCount val="24"/>
                <c:pt idx="0">
                  <c:v>0.31908396946599998</c:v>
                </c:pt>
                <c:pt idx="1">
                  <c:v>0.63816793893099999</c:v>
                </c:pt>
                <c:pt idx="2">
                  <c:v>0.96030534351100005</c:v>
                </c:pt>
                <c:pt idx="3">
                  <c:v>1.28091603053</c:v>
                </c:pt>
                <c:pt idx="4">
                  <c:v>1.6015267175600001</c:v>
                </c:pt>
                <c:pt idx="5">
                  <c:v>1.9083969465599999</c:v>
                </c:pt>
                <c:pt idx="6">
                  <c:v>2.2366412213700002</c:v>
                </c:pt>
                <c:pt idx="7">
                  <c:v>2.55419847328</c:v>
                </c:pt>
                <c:pt idx="8">
                  <c:v>2.8916030534399999</c:v>
                </c:pt>
                <c:pt idx="9">
                  <c:v>3.1679389313000001</c:v>
                </c:pt>
                <c:pt idx="10">
                  <c:v>3.3160305343499998</c:v>
                </c:pt>
                <c:pt idx="11">
                  <c:v>3.2687022900799998</c:v>
                </c:pt>
                <c:pt idx="12">
                  <c:v>2.9297709923699999</c:v>
                </c:pt>
                <c:pt idx="13">
                  <c:v>1.6473282442699999</c:v>
                </c:pt>
                <c:pt idx="14">
                  <c:v>0.68244274809200001</c:v>
                </c:pt>
                <c:pt idx="15">
                  <c:v>0.64122137404599999</c:v>
                </c:pt>
                <c:pt idx="16">
                  <c:v>0.64427480916000002</c:v>
                </c:pt>
                <c:pt idx="17">
                  <c:v>0.68244274809200001</c:v>
                </c:pt>
                <c:pt idx="18">
                  <c:v>0.72366412213700004</c:v>
                </c:pt>
                <c:pt idx="19">
                  <c:v>0.76946564885500002</c:v>
                </c:pt>
                <c:pt idx="20">
                  <c:v>0.77404580152699998</c:v>
                </c:pt>
                <c:pt idx="21">
                  <c:v>0.825954198473</c:v>
                </c:pt>
                <c:pt idx="22">
                  <c:v>0.829007633588</c:v>
                </c:pt>
                <c:pt idx="23">
                  <c:v>0.89160305343500001</c:v>
                </c:pt>
              </c:numCache>
            </c:numRef>
          </c:yVal>
          <c:smooth val="1"/>
          <c:extLst xmlns:c16r2="http://schemas.microsoft.com/office/drawing/2015/06/chart">
            <c:ext xmlns:c16="http://schemas.microsoft.com/office/drawing/2014/chart" uri="{C3380CC4-5D6E-409C-BE32-E72D297353CC}">
              <c16:uniqueId val="{00000002-206E-43C8-B32E-17107788924C}"/>
            </c:ext>
          </c:extLst>
        </c:ser>
        <c:dLbls>
          <c:showLegendKey val="0"/>
          <c:showVal val="0"/>
          <c:showCatName val="0"/>
          <c:showSerName val="0"/>
          <c:showPercent val="0"/>
          <c:showBubbleSize val="0"/>
        </c:dLbls>
        <c:axId val="241517040"/>
        <c:axId val="241517432"/>
      </c:scatterChart>
      <c:valAx>
        <c:axId val="241517040"/>
        <c:scaling>
          <c:orientation val="minMax"/>
          <c:max val="0.30000000000000004"/>
          <c:min val="0"/>
        </c:scaling>
        <c:delete val="0"/>
        <c:axPos val="b"/>
        <c:title>
          <c:tx>
            <c:rich>
              <a:bodyPr/>
              <a:lstStyle/>
              <a:p>
                <a:pPr>
                  <a:defRPr/>
                </a:pPr>
                <a:r>
                  <a:rPr lang="en-US" dirty="0"/>
                  <a:t>Injection Rate (packets/cycle/node)</a:t>
                </a:r>
              </a:p>
            </c:rich>
          </c:tx>
          <c:layout>
            <c:manualLayout>
              <c:xMode val="edge"/>
              <c:yMode val="edge"/>
              <c:x val="0.21727264355113504"/>
              <c:y val="0.90340497978293255"/>
            </c:manualLayout>
          </c:layout>
          <c:overlay val="0"/>
        </c:title>
        <c:numFmt formatCode="General" sourceLinked="1"/>
        <c:majorTickMark val="out"/>
        <c:minorTickMark val="none"/>
        <c:tickLblPos val="nextTo"/>
        <c:spPr>
          <a:ln w="9525">
            <a:solidFill>
              <a:schemeClr val="tx1"/>
            </a:solidFill>
          </a:ln>
        </c:spPr>
        <c:crossAx val="241517432"/>
        <c:crosses val="autoZero"/>
        <c:crossBetween val="midCat"/>
        <c:majorUnit val="0.1"/>
      </c:valAx>
      <c:valAx>
        <c:axId val="241517432"/>
        <c:scaling>
          <c:orientation val="minMax"/>
          <c:max val="5"/>
          <c:min val="0"/>
        </c:scaling>
        <c:delete val="0"/>
        <c:axPos val="l"/>
        <c:majorGridlines>
          <c:spPr>
            <a:ln>
              <a:solidFill>
                <a:schemeClr val="tx1"/>
              </a:solidFill>
              <a:prstDash val="dash"/>
            </a:ln>
          </c:spPr>
        </c:majorGridlines>
        <c:title>
          <c:tx>
            <c:rich>
              <a:bodyPr/>
              <a:lstStyle/>
              <a:p>
                <a:pPr>
                  <a:defRPr/>
                </a:pPr>
                <a:r>
                  <a:rPr lang="en-US" dirty="0"/>
                  <a:t>Throughput (flits/ns)</a:t>
                </a:r>
              </a:p>
            </c:rich>
          </c:tx>
          <c:layout>
            <c:manualLayout>
              <c:xMode val="edge"/>
              <c:yMode val="edge"/>
              <c:x val="1.5104756642261819E-2"/>
              <c:y val="0.15772445674020477"/>
            </c:manualLayout>
          </c:layout>
          <c:overlay val="0"/>
        </c:title>
        <c:numFmt formatCode="General" sourceLinked="1"/>
        <c:majorTickMark val="out"/>
        <c:minorTickMark val="none"/>
        <c:tickLblPos val="nextTo"/>
        <c:spPr>
          <a:ln w="9525">
            <a:solidFill>
              <a:schemeClr val="tx1"/>
            </a:solidFill>
          </a:ln>
        </c:spPr>
        <c:crossAx val="241517040"/>
        <c:crosses val="autoZero"/>
        <c:crossBetween val="midCat"/>
        <c:majorUnit val="1"/>
      </c:valAx>
      <c:spPr>
        <a:noFill/>
        <a:ln>
          <a:solidFill>
            <a:schemeClr val="tx1"/>
          </a:solidFill>
        </a:ln>
      </c:spPr>
    </c:plotArea>
    <c:plotVisOnly val="1"/>
    <c:dispBlanksAs val="gap"/>
    <c:showDLblsOverMax val="0"/>
  </c:chart>
  <c:spPr>
    <a:noFill/>
    <a:ln>
      <a:noFill/>
    </a:ln>
  </c:spPr>
  <c:txPr>
    <a:bodyPr/>
    <a:lstStyle/>
    <a:p>
      <a:pPr>
        <a:defRPr sz="1600" b="1">
          <a:latin typeface="+mj-lt"/>
          <a:cs typeface="Times New Roman" panose="02020603050405020304" pitchFamily="18" charset="0"/>
        </a:defRPr>
      </a:pPr>
      <a:endParaRPr lang="en-US"/>
    </a:p>
  </c:txPr>
  <c:externalData r:id="rId1">
    <c:autoUpdate val="0"/>
  </c:externalData>
  <c:userShapes r:id="rId2"/>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6738845144356959"/>
          <c:y val="6.0185185185185203E-2"/>
          <c:w val="0.78617143251830368"/>
          <c:h val="0.73102965169894307"/>
        </c:manualLayout>
      </c:layout>
      <c:scatterChart>
        <c:scatterStyle val="smoothMarker"/>
        <c:varyColors val="0"/>
        <c:ser>
          <c:idx val="3"/>
          <c:order val="0"/>
          <c:tx>
            <c:v>BLESS</c:v>
          </c:tx>
          <c:spPr>
            <a:ln w="63500">
              <a:solidFill>
                <a:schemeClr val="bg1">
                  <a:lumMod val="50000"/>
                </a:schemeClr>
              </a:solidFill>
              <a:prstDash val="sysDot"/>
            </a:ln>
          </c:spPr>
          <c:marker>
            <c:symbol val="none"/>
          </c:marker>
          <c:xVal>
            <c:numRef>
              <c:f>MC_H_HS_H!$A$31:$A$54</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MC_H_HS_H!$E$31:$E$54</c:f>
              <c:numCache>
                <c:formatCode>General</c:formatCode>
                <c:ptCount val="24"/>
                <c:pt idx="0">
                  <c:v>0.75753228120500005</c:v>
                </c:pt>
                <c:pt idx="1">
                  <c:v>1.5294117647100001</c:v>
                </c:pt>
                <c:pt idx="2">
                  <c:v>2.2826398852200001</c:v>
                </c:pt>
                <c:pt idx="3">
                  <c:v>2.6929698708799998</c:v>
                </c:pt>
                <c:pt idx="4">
                  <c:v>2.6944045911000001</c:v>
                </c:pt>
                <c:pt idx="5">
                  <c:v>2.7245337159299998</c:v>
                </c:pt>
                <c:pt idx="6">
                  <c:v>2.72022955524</c:v>
                </c:pt>
                <c:pt idx="7">
                  <c:v>2.6140602582499999</c:v>
                </c:pt>
                <c:pt idx="8">
                  <c:v>2.7101865136300001</c:v>
                </c:pt>
                <c:pt idx="9">
                  <c:v>2.7058823529399998</c:v>
                </c:pt>
                <c:pt idx="10">
                  <c:v>2.6786226685800001</c:v>
                </c:pt>
                <c:pt idx="11">
                  <c:v>2.7058823529399998</c:v>
                </c:pt>
                <c:pt idx="12">
                  <c:v>2.73888091822</c:v>
                </c:pt>
                <c:pt idx="13">
                  <c:v>2.75179340029</c:v>
                </c:pt>
                <c:pt idx="14">
                  <c:v>2.7446197991400001</c:v>
                </c:pt>
                <c:pt idx="15">
                  <c:v>2.7230989957</c:v>
                </c:pt>
                <c:pt idx="16">
                  <c:v>2.75466284075</c:v>
                </c:pt>
                <c:pt idx="17">
                  <c:v>2.7216642754699998</c:v>
                </c:pt>
                <c:pt idx="18">
                  <c:v>2.7560975609799998</c:v>
                </c:pt>
                <c:pt idx="19">
                  <c:v>2.7446197991400001</c:v>
                </c:pt>
                <c:pt idx="20">
                  <c:v>2.7345767575300002</c:v>
                </c:pt>
                <c:pt idx="21">
                  <c:v>2.7159253945500001</c:v>
                </c:pt>
                <c:pt idx="22">
                  <c:v>2.7245337159299998</c:v>
                </c:pt>
                <c:pt idx="23">
                  <c:v>2.73601147776</c:v>
                </c:pt>
              </c:numCache>
            </c:numRef>
          </c:yVal>
          <c:smooth val="1"/>
          <c:extLst xmlns:c16r2="http://schemas.microsoft.com/office/drawing/2015/06/chart">
            <c:ext xmlns:c16="http://schemas.microsoft.com/office/drawing/2014/chart" uri="{C3380CC4-5D6E-409C-BE32-E72D297353CC}">
              <c16:uniqueId val="{00000000-F2F1-454C-8CC0-930D6BA6F2B2}"/>
            </c:ext>
          </c:extLst>
        </c:ser>
        <c:ser>
          <c:idx val="5"/>
          <c:order val="1"/>
          <c:tx>
            <c:v>FIFO</c:v>
          </c:tx>
          <c:spPr>
            <a:ln w="63500">
              <a:solidFill>
                <a:srgbClr val="C00000"/>
              </a:solidFill>
              <a:prstDash val="sysDash"/>
            </a:ln>
          </c:spPr>
          <c:marker>
            <c:symbol val="none"/>
          </c:marker>
          <c:xVal>
            <c:numRef>
              <c:f>MC_H_HS_H!$A$31:$A$54</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MC_H_HS_H!$G$31:$G$54</c:f>
              <c:numCache>
                <c:formatCode>General</c:formatCode>
                <c:ptCount val="24"/>
                <c:pt idx="0">
                  <c:v>0.14910536779299999</c:v>
                </c:pt>
                <c:pt idx="1">
                  <c:v>0.29920477137200002</c:v>
                </c:pt>
                <c:pt idx="2">
                  <c:v>0.44831013916500001</c:v>
                </c:pt>
                <c:pt idx="3">
                  <c:v>0.59840954274400004</c:v>
                </c:pt>
                <c:pt idx="4">
                  <c:v>0.74850894632200005</c:v>
                </c:pt>
                <c:pt idx="5">
                  <c:v>0.89662027833000002</c:v>
                </c:pt>
                <c:pt idx="6">
                  <c:v>1.04870775348</c:v>
                </c:pt>
                <c:pt idx="7">
                  <c:v>1.19483101392</c:v>
                </c:pt>
                <c:pt idx="8">
                  <c:v>1.3469184890699999</c:v>
                </c:pt>
                <c:pt idx="9">
                  <c:v>1.4930417494999999</c:v>
                </c:pt>
                <c:pt idx="10">
                  <c:v>1.64314115308</c:v>
                </c:pt>
                <c:pt idx="11">
                  <c:v>1.7902584493</c:v>
                </c:pt>
                <c:pt idx="12">
                  <c:v>1.8270377733600001</c:v>
                </c:pt>
                <c:pt idx="13">
                  <c:v>1.8349900596399999</c:v>
                </c:pt>
                <c:pt idx="14">
                  <c:v>1.8131212723700001</c:v>
                </c:pt>
                <c:pt idx="15">
                  <c:v>1.81908548708</c:v>
                </c:pt>
                <c:pt idx="16">
                  <c:v>1.8111332008000001</c:v>
                </c:pt>
                <c:pt idx="17">
                  <c:v>1.7982107355900001</c:v>
                </c:pt>
                <c:pt idx="18">
                  <c:v>1.80815109344</c:v>
                </c:pt>
                <c:pt idx="19">
                  <c:v>1.8021868787299999</c:v>
                </c:pt>
                <c:pt idx="20">
                  <c:v>1.80516898608</c:v>
                </c:pt>
                <c:pt idx="21">
                  <c:v>1.8041749503</c:v>
                </c:pt>
                <c:pt idx="22">
                  <c:v>1.8041749503</c:v>
                </c:pt>
                <c:pt idx="23">
                  <c:v>1.8011928429399999</c:v>
                </c:pt>
              </c:numCache>
            </c:numRef>
          </c:yVal>
          <c:smooth val="1"/>
          <c:extLst xmlns:c16r2="http://schemas.microsoft.com/office/drawing/2015/06/chart">
            <c:ext xmlns:c16="http://schemas.microsoft.com/office/drawing/2014/chart" uri="{C3380CC4-5D6E-409C-BE32-E72D297353CC}">
              <c16:uniqueId val="{00000001-F2F1-454C-8CC0-930D6BA6F2B2}"/>
            </c:ext>
          </c:extLst>
        </c:ser>
        <c:ser>
          <c:idx val="1"/>
          <c:order val="2"/>
          <c:tx>
            <c:v>Carpool</c:v>
          </c:tx>
          <c:spPr>
            <a:ln w="63500">
              <a:solidFill>
                <a:schemeClr val="accent5"/>
              </a:solidFill>
            </a:ln>
          </c:spPr>
          <c:marker>
            <c:symbol val="none"/>
          </c:marker>
          <c:xVal>
            <c:numRef>
              <c:f>MC_H_HS_H!$A$31:$A$54</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MC_H_HS_H!$C$31:$C$54</c:f>
              <c:numCache>
                <c:formatCode>General</c:formatCode>
                <c:ptCount val="24"/>
                <c:pt idx="0">
                  <c:v>1.4305343511499999</c:v>
                </c:pt>
                <c:pt idx="1">
                  <c:v>2.8396946564899999</c:v>
                </c:pt>
                <c:pt idx="2">
                  <c:v>4.2854961832100003</c:v>
                </c:pt>
                <c:pt idx="3">
                  <c:v>4.7969465648899998</c:v>
                </c:pt>
                <c:pt idx="4">
                  <c:v>3.2091603053400002</c:v>
                </c:pt>
                <c:pt idx="5">
                  <c:v>1.1038167938900001</c:v>
                </c:pt>
                <c:pt idx="6">
                  <c:v>1.1007633587800001</c:v>
                </c:pt>
                <c:pt idx="7">
                  <c:v>1.1847328244299999</c:v>
                </c:pt>
                <c:pt idx="8">
                  <c:v>1.27938931298</c:v>
                </c:pt>
                <c:pt idx="9">
                  <c:v>1.3877862595399999</c:v>
                </c:pt>
                <c:pt idx="10">
                  <c:v>1.51450381679</c:v>
                </c:pt>
                <c:pt idx="11">
                  <c:v>1.6671755725199999</c:v>
                </c:pt>
                <c:pt idx="12">
                  <c:v>1.8366412213700001</c:v>
                </c:pt>
                <c:pt idx="13">
                  <c:v>1.8503816793900001</c:v>
                </c:pt>
                <c:pt idx="14">
                  <c:v>2.0687022900800001</c:v>
                </c:pt>
                <c:pt idx="15">
                  <c:v>2.0793893129800001</c:v>
                </c:pt>
                <c:pt idx="16">
                  <c:v>2.3511450381699999</c:v>
                </c:pt>
                <c:pt idx="17">
                  <c:v>2.3770992366399999</c:v>
                </c:pt>
                <c:pt idx="18">
                  <c:v>2.3755725190799999</c:v>
                </c:pt>
                <c:pt idx="19">
                  <c:v>2.7267175572500002</c:v>
                </c:pt>
                <c:pt idx="20">
                  <c:v>2.7709923664099998</c:v>
                </c:pt>
                <c:pt idx="21">
                  <c:v>2.7725190839699998</c:v>
                </c:pt>
                <c:pt idx="22">
                  <c:v>2.7740458015299998</c:v>
                </c:pt>
                <c:pt idx="23">
                  <c:v>3.2519083969499998</c:v>
                </c:pt>
              </c:numCache>
            </c:numRef>
          </c:yVal>
          <c:smooth val="1"/>
          <c:extLst xmlns:c16r2="http://schemas.microsoft.com/office/drawing/2015/06/chart">
            <c:ext xmlns:c16="http://schemas.microsoft.com/office/drawing/2014/chart" uri="{C3380CC4-5D6E-409C-BE32-E72D297353CC}">
              <c16:uniqueId val="{00000002-F2F1-454C-8CC0-930D6BA6F2B2}"/>
            </c:ext>
          </c:extLst>
        </c:ser>
        <c:dLbls>
          <c:showLegendKey val="0"/>
          <c:showVal val="0"/>
          <c:showCatName val="0"/>
          <c:showSerName val="0"/>
          <c:showPercent val="0"/>
          <c:showBubbleSize val="0"/>
        </c:dLbls>
        <c:axId val="241518608"/>
        <c:axId val="172758512"/>
      </c:scatterChart>
      <c:valAx>
        <c:axId val="241518608"/>
        <c:scaling>
          <c:orientation val="minMax"/>
          <c:max val="0.30000000000000004"/>
          <c:min val="0"/>
        </c:scaling>
        <c:delete val="0"/>
        <c:axPos val="b"/>
        <c:title>
          <c:tx>
            <c:rich>
              <a:bodyPr/>
              <a:lstStyle/>
              <a:p>
                <a:pPr>
                  <a:defRPr/>
                </a:pPr>
                <a:r>
                  <a:rPr lang="en-US"/>
                  <a:t>Injection Rate (packets/cycle/node)</a:t>
                </a:r>
              </a:p>
            </c:rich>
          </c:tx>
          <c:layout>
            <c:manualLayout>
              <c:xMode val="edge"/>
              <c:yMode val="edge"/>
              <c:x val="0.23952731602994071"/>
              <c:y val="0.8996512260291788"/>
            </c:manualLayout>
          </c:layout>
          <c:overlay val="0"/>
        </c:title>
        <c:numFmt formatCode="General" sourceLinked="1"/>
        <c:majorTickMark val="out"/>
        <c:minorTickMark val="none"/>
        <c:tickLblPos val="nextTo"/>
        <c:spPr>
          <a:ln>
            <a:solidFill>
              <a:schemeClr val="tx1"/>
            </a:solidFill>
          </a:ln>
        </c:spPr>
        <c:crossAx val="172758512"/>
        <c:crosses val="autoZero"/>
        <c:crossBetween val="midCat"/>
        <c:majorUnit val="0.1"/>
      </c:valAx>
      <c:valAx>
        <c:axId val="172758512"/>
        <c:scaling>
          <c:orientation val="minMax"/>
          <c:max val="5"/>
          <c:min val="0"/>
        </c:scaling>
        <c:delete val="0"/>
        <c:axPos val="l"/>
        <c:majorGridlines>
          <c:spPr>
            <a:ln>
              <a:solidFill>
                <a:schemeClr val="tx1"/>
              </a:solidFill>
              <a:prstDash val="dash"/>
            </a:ln>
          </c:spPr>
        </c:majorGridlines>
        <c:title>
          <c:tx>
            <c:rich>
              <a:bodyPr/>
              <a:lstStyle/>
              <a:p>
                <a:pPr>
                  <a:defRPr/>
                </a:pPr>
                <a:r>
                  <a:rPr lang="en-US"/>
                  <a:t>Throughput (flits/ns)</a:t>
                </a:r>
              </a:p>
            </c:rich>
          </c:tx>
          <c:layout>
            <c:manualLayout>
              <c:xMode val="edge"/>
              <c:yMode val="edge"/>
              <c:x val="0"/>
              <c:y val="0.20652325553900358"/>
            </c:manualLayout>
          </c:layout>
          <c:overlay val="0"/>
        </c:title>
        <c:numFmt formatCode="General" sourceLinked="1"/>
        <c:majorTickMark val="out"/>
        <c:minorTickMark val="none"/>
        <c:tickLblPos val="nextTo"/>
        <c:spPr>
          <a:ln>
            <a:solidFill>
              <a:schemeClr val="tx1"/>
            </a:solidFill>
          </a:ln>
        </c:spPr>
        <c:crossAx val="241518608"/>
        <c:crosses val="autoZero"/>
        <c:crossBetween val="midCat"/>
        <c:majorUnit val="1"/>
      </c:valAx>
      <c:spPr>
        <a:noFill/>
        <a:ln>
          <a:solidFill>
            <a:schemeClr val="tx1"/>
          </a:solidFill>
        </a:ln>
      </c:spPr>
    </c:plotArea>
    <c:plotVisOnly val="1"/>
    <c:dispBlanksAs val="gap"/>
    <c:showDLblsOverMax val="0"/>
  </c:chart>
  <c:spPr>
    <a:noFill/>
    <a:ln>
      <a:noFill/>
    </a:ln>
  </c:spPr>
  <c:txPr>
    <a:bodyPr/>
    <a:lstStyle/>
    <a:p>
      <a:pPr>
        <a:defRPr sz="1600" b="1">
          <a:latin typeface="+mj-lt"/>
          <a:cs typeface="Times New Roman" panose="02020603050405020304" pitchFamily="18" charset="0"/>
        </a:defRPr>
      </a:pPr>
      <a:endParaRPr lang="en-US"/>
    </a:p>
  </c:txPr>
  <c:externalData r:id="rId1">
    <c:autoUpdate val="0"/>
  </c:externalData>
  <c:userShapes r:id="rId2"/>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12520189783967"/>
          <c:y val="5.8321945294028302E-2"/>
          <c:w val="0.875022334948516"/>
          <c:h val="0.76326498250218722"/>
        </c:manualLayout>
      </c:layout>
      <c:barChart>
        <c:barDir val="col"/>
        <c:grouping val="clustered"/>
        <c:varyColors val="0"/>
        <c:ser>
          <c:idx val="0"/>
          <c:order val="0"/>
          <c:tx>
            <c:strRef>
              <c:f>ParalleSeq!$B$7</c:f>
              <c:strCache>
                <c:ptCount val="1"/>
                <c:pt idx="0">
                  <c:v>Carpool</c:v>
                </c:pt>
              </c:strCache>
            </c:strRef>
          </c:tx>
          <c:spPr>
            <a:solidFill>
              <a:schemeClr val="accent5"/>
            </a:solidFill>
            <a:ln>
              <a:solidFill>
                <a:schemeClr val="tx1"/>
              </a:solidFill>
            </a:ln>
            <a:effectLst/>
          </c:spPr>
          <c:invertIfNegative val="0"/>
          <c:cat>
            <c:strRef>
              <c:f>ParalleSeq!$A$8:$A$10</c:f>
              <c:strCache>
                <c:ptCount val="3"/>
                <c:pt idx="0">
                  <c:v>Normalized Latency</c:v>
                </c:pt>
                <c:pt idx="1">
                  <c:v>Normalized Deflection Rate</c:v>
                </c:pt>
                <c:pt idx="2">
                  <c:v>Normalized
Fork Count</c:v>
                </c:pt>
              </c:strCache>
            </c:strRef>
          </c:cat>
          <c:val>
            <c:numRef>
              <c:f>ParalleSeq!$B$8:$B$10</c:f>
              <c:numCache>
                <c:formatCode>General</c:formatCode>
                <c:ptCount val="3"/>
                <c:pt idx="0">
                  <c:v>1</c:v>
                </c:pt>
                <c:pt idx="1">
                  <c:v>1</c:v>
                </c:pt>
                <c:pt idx="2">
                  <c:v>1</c:v>
                </c:pt>
              </c:numCache>
            </c:numRef>
          </c:val>
          <c:extLst xmlns:c16r2="http://schemas.microsoft.com/office/drawing/2015/06/chart">
            <c:ext xmlns:c16="http://schemas.microsoft.com/office/drawing/2014/chart" uri="{C3380CC4-5D6E-409C-BE32-E72D297353CC}">
              <c16:uniqueId val="{00000000-5DF4-4594-A745-7926D7F7D806}"/>
            </c:ext>
          </c:extLst>
        </c:ser>
        <c:ser>
          <c:idx val="1"/>
          <c:order val="1"/>
          <c:tx>
            <c:strRef>
              <c:f>ParalleSeq!$C$7</c:f>
              <c:strCache>
                <c:ptCount val="1"/>
                <c:pt idx="0">
                  <c:v>CarpoolSPA</c:v>
                </c:pt>
              </c:strCache>
            </c:strRef>
          </c:tx>
          <c:spPr>
            <a:pattFill prst="wdUpDiag">
              <a:fgClr>
                <a:schemeClr val="bg1"/>
              </a:fgClr>
              <a:bgClr>
                <a:schemeClr val="accent1"/>
              </a:bgClr>
            </a:pattFill>
            <a:ln>
              <a:solidFill>
                <a:schemeClr val="tx1"/>
              </a:solidFill>
            </a:ln>
            <a:effectLst/>
          </c:spPr>
          <c:invertIfNegative val="0"/>
          <c:cat>
            <c:strRef>
              <c:f>ParalleSeq!$A$8:$A$10</c:f>
              <c:strCache>
                <c:ptCount val="3"/>
                <c:pt idx="0">
                  <c:v>Normalized Latency</c:v>
                </c:pt>
                <c:pt idx="1">
                  <c:v>Normalized Deflection Rate</c:v>
                </c:pt>
                <c:pt idx="2">
                  <c:v>Normalized
Fork Count</c:v>
                </c:pt>
              </c:strCache>
            </c:strRef>
          </c:cat>
          <c:val>
            <c:numRef>
              <c:f>ParalleSeq!$C$8:$C$10</c:f>
              <c:numCache>
                <c:formatCode>General</c:formatCode>
                <c:ptCount val="3"/>
                <c:pt idx="0">
                  <c:v>1.0587162654996354</c:v>
                </c:pt>
                <c:pt idx="1">
                  <c:v>1.4614373356704646</c:v>
                </c:pt>
                <c:pt idx="2">
                  <c:v>1.1628790171276402</c:v>
                </c:pt>
              </c:numCache>
            </c:numRef>
          </c:val>
          <c:extLst xmlns:c16r2="http://schemas.microsoft.com/office/drawing/2015/06/chart">
            <c:ext xmlns:c16="http://schemas.microsoft.com/office/drawing/2014/chart" uri="{C3380CC4-5D6E-409C-BE32-E72D297353CC}">
              <c16:uniqueId val="{00000001-5DF4-4594-A745-7926D7F7D806}"/>
            </c:ext>
          </c:extLst>
        </c:ser>
        <c:dLbls>
          <c:showLegendKey val="0"/>
          <c:showVal val="0"/>
          <c:showCatName val="0"/>
          <c:showSerName val="0"/>
          <c:showPercent val="0"/>
          <c:showBubbleSize val="0"/>
        </c:dLbls>
        <c:gapWidth val="103"/>
        <c:overlap val="-25"/>
        <c:axId val="241515080"/>
        <c:axId val="241515472"/>
      </c:barChart>
      <c:catAx>
        <c:axId val="2415150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crossAx val="241515472"/>
        <c:crosses val="autoZero"/>
        <c:auto val="1"/>
        <c:lblAlgn val="ctr"/>
        <c:lblOffset val="0"/>
        <c:noMultiLvlLbl val="0"/>
      </c:catAx>
      <c:valAx>
        <c:axId val="241515472"/>
        <c:scaling>
          <c:orientation val="minMax"/>
        </c:scaling>
        <c:delete val="0"/>
        <c:axPos val="l"/>
        <c:majorGridlines>
          <c:spPr>
            <a:ln w="9525" cap="flat" cmpd="sng" algn="ctr">
              <a:solidFill>
                <a:schemeClr val="tx1"/>
              </a:solidFill>
              <a:prstDash val="dash"/>
              <a:round/>
            </a:ln>
            <a:effectLst/>
          </c:spPr>
        </c:majorGridlines>
        <c:title>
          <c:tx>
            <c:rich>
              <a:bodyPr rot="-54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r>
                  <a:rPr lang="en-US"/>
                  <a:t>Normalized Value</a:t>
                </a:r>
              </a:p>
            </c:rich>
          </c:tx>
          <c:layout>
            <c:manualLayout>
              <c:xMode val="edge"/>
              <c:yMode val="edge"/>
              <c:x val="3.4595194831415306E-3"/>
              <c:y val="0.26507600612423449"/>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title>
        <c:numFmt formatCode="#,##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crossAx val="241515080"/>
        <c:crosses val="autoZero"/>
        <c:crossBetween val="between"/>
        <c:majorUnit val="0.5"/>
      </c:valAx>
      <c:spPr>
        <a:noFill/>
        <a:ln>
          <a:solidFill>
            <a:schemeClr val="tx1"/>
          </a:solidFill>
        </a:ln>
        <a:effectLst/>
      </c:spPr>
    </c:plotArea>
    <c:legend>
      <c:legendPos val="b"/>
      <c:layout>
        <c:manualLayout>
          <c:xMode val="edge"/>
          <c:yMode val="edge"/>
          <c:x val="0.32599833851043847"/>
          <c:y val="6.2671970691163606E-2"/>
          <c:w val="0.41526842680202286"/>
          <c:h val="0.13911477299989616"/>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legend>
    <c:plotVisOnly val="1"/>
    <c:dispBlanksAs val="gap"/>
    <c:showDLblsOverMax val="0"/>
  </c:chart>
  <c:spPr>
    <a:noFill/>
    <a:ln w="9525" cap="flat" cmpd="sng" algn="ctr">
      <a:noFill/>
      <a:round/>
    </a:ln>
    <a:effectLst/>
  </c:spPr>
  <c:txPr>
    <a:bodyPr/>
    <a:lstStyle/>
    <a:p>
      <a:pPr>
        <a:defRPr sz="1600" b="1">
          <a:solidFill>
            <a:schemeClr val="tx1"/>
          </a:solidFill>
          <a:latin typeface="+mj-lt"/>
          <a:cs typeface="Times New Roman" panose="02020603050405020304" pitchFamily="18" charset="0"/>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867346127189"/>
          <c:y val="5.8321945294028302E-2"/>
          <c:w val="0.85666502624671925"/>
          <c:h val="0.6932205917442138"/>
        </c:manualLayout>
      </c:layout>
      <c:barChart>
        <c:barDir val="col"/>
        <c:grouping val="clustered"/>
        <c:varyColors val="0"/>
        <c:ser>
          <c:idx val="0"/>
          <c:order val="0"/>
          <c:tx>
            <c:strRef>
              <c:f>ForkMergeBreakdown!$B$1</c:f>
              <c:strCache>
                <c:ptCount val="1"/>
                <c:pt idx="0">
                  <c:v>Carpool</c:v>
                </c:pt>
              </c:strCache>
            </c:strRef>
          </c:tx>
          <c:spPr>
            <a:solidFill>
              <a:schemeClr val="accent1"/>
            </a:solidFill>
            <a:ln>
              <a:solidFill>
                <a:schemeClr val="tx1"/>
              </a:solidFill>
            </a:ln>
            <a:effectLst/>
          </c:spPr>
          <c:invertIfNegative val="0"/>
          <c:cat>
            <c:strRef>
              <c:f>ForkMergeBreakdown!$A$9:$A$11</c:f>
              <c:strCache>
                <c:ptCount val="3"/>
                <c:pt idx="0">
                  <c:v>Normalized Latency</c:v>
                </c:pt>
                <c:pt idx="1">
                  <c:v>Normalized Throughput</c:v>
                </c:pt>
                <c:pt idx="2">
                  <c:v>Normalized Deflection Rate</c:v>
                </c:pt>
              </c:strCache>
            </c:strRef>
          </c:cat>
          <c:val>
            <c:numRef>
              <c:f>ForkMergeBreakdown!$B$9:$B$11</c:f>
              <c:numCache>
                <c:formatCode>General</c:formatCode>
                <c:ptCount val="3"/>
                <c:pt idx="0">
                  <c:v>1</c:v>
                </c:pt>
                <c:pt idx="1">
                  <c:v>1</c:v>
                </c:pt>
                <c:pt idx="2">
                  <c:v>1</c:v>
                </c:pt>
              </c:numCache>
            </c:numRef>
          </c:val>
          <c:extLst xmlns:c16r2="http://schemas.microsoft.com/office/drawing/2015/06/chart">
            <c:ext xmlns:c16="http://schemas.microsoft.com/office/drawing/2014/chart" uri="{C3380CC4-5D6E-409C-BE32-E72D297353CC}">
              <c16:uniqueId val="{00000000-2972-4A1C-8B05-42490C7263B3}"/>
            </c:ext>
          </c:extLst>
        </c:ser>
        <c:ser>
          <c:idx val="1"/>
          <c:order val="1"/>
          <c:tx>
            <c:strRef>
              <c:f>ForkMergeBreakdown!$C$1</c:f>
              <c:strCache>
                <c:ptCount val="1"/>
                <c:pt idx="0">
                  <c:v>ForkOnly</c:v>
                </c:pt>
              </c:strCache>
            </c:strRef>
          </c:tx>
          <c:spPr>
            <a:pattFill prst="wdDnDiag">
              <a:fgClr>
                <a:schemeClr val="bg1"/>
              </a:fgClr>
              <a:bgClr>
                <a:schemeClr val="accent6"/>
              </a:bgClr>
            </a:pattFill>
            <a:ln>
              <a:solidFill>
                <a:schemeClr val="tx1"/>
              </a:solidFill>
            </a:ln>
            <a:effectLst/>
          </c:spPr>
          <c:invertIfNegative val="0"/>
          <c:cat>
            <c:strRef>
              <c:f>ForkMergeBreakdown!$A$9:$A$11</c:f>
              <c:strCache>
                <c:ptCount val="3"/>
                <c:pt idx="0">
                  <c:v>Normalized Latency</c:v>
                </c:pt>
                <c:pt idx="1">
                  <c:v>Normalized Throughput</c:v>
                </c:pt>
                <c:pt idx="2">
                  <c:v>Normalized Deflection Rate</c:v>
                </c:pt>
              </c:strCache>
            </c:strRef>
          </c:cat>
          <c:val>
            <c:numRef>
              <c:f>ForkMergeBreakdown!$C$9:$C$11</c:f>
              <c:numCache>
                <c:formatCode>General</c:formatCode>
                <c:ptCount val="3"/>
                <c:pt idx="0">
                  <c:v>1.9299966181941157</c:v>
                </c:pt>
                <c:pt idx="1">
                  <c:v>0.99818643453028655</c:v>
                </c:pt>
                <c:pt idx="2">
                  <c:v>1.8320697498104626</c:v>
                </c:pt>
              </c:numCache>
            </c:numRef>
          </c:val>
          <c:extLst xmlns:c16r2="http://schemas.microsoft.com/office/drawing/2015/06/chart">
            <c:ext xmlns:c16="http://schemas.microsoft.com/office/drawing/2014/chart" uri="{C3380CC4-5D6E-409C-BE32-E72D297353CC}">
              <c16:uniqueId val="{00000001-2972-4A1C-8B05-42490C7263B3}"/>
            </c:ext>
          </c:extLst>
        </c:ser>
        <c:ser>
          <c:idx val="2"/>
          <c:order val="2"/>
          <c:tx>
            <c:strRef>
              <c:f>ForkMergeBreakdown!$D$1</c:f>
              <c:strCache>
                <c:ptCount val="1"/>
                <c:pt idx="0">
                  <c:v>MergeOnly</c:v>
                </c:pt>
              </c:strCache>
            </c:strRef>
          </c:tx>
          <c:spPr>
            <a:pattFill prst="wdUpDiag">
              <a:fgClr>
                <a:schemeClr val="bg1"/>
              </a:fgClr>
              <a:bgClr>
                <a:schemeClr val="accent2">
                  <a:lumMod val="75000"/>
                </a:schemeClr>
              </a:bgClr>
            </a:pattFill>
            <a:ln>
              <a:solidFill>
                <a:schemeClr val="tx1"/>
              </a:solidFill>
            </a:ln>
            <a:effectLst/>
          </c:spPr>
          <c:invertIfNegative val="0"/>
          <c:cat>
            <c:strRef>
              <c:f>ForkMergeBreakdown!$A$9:$A$11</c:f>
              <c:strCache>
                <c:ptCount val="3"/>
                <c:pt idx="0">
                  <c:v>Normalized Latency</c:v>
                </c:pt>
                <c:pt idx="1">
                  <c:v>Normalized Throughput</c:v>
                </c:pt>
                <c:pt idx="2">
                  <c:v>Normalized Deflection Rate</c:v>
                </c:pt>
              </c:strCache>
            </c:strRef>
          </c:cat>
          <c:val>
            <c:numRef>
              <c:f>ForkMergeBreakdown!$D$9:$D$11</c:f>
              <c:numCache>
                <c:formatCode>General</c:formatCode>
                <c:ptCount val="3"/>
                <c:pt idx="0">
                  <c:v>2.5512343591477848</c:v>
                </c:pt>
                <c:pt idx="1">
                  <c:v>0.66376496191512513</c:v>
                </c:pt>
                <c:pt idx="2">
                  <c:v>1.549658832448825</c:v>
                </c:pt>
              </c:numCache>
            </c:numRef>
          </c:val>
          <c:extLst xmlns:c16r2="http://schemas.microsoft.com/office/drawing/2015/06/chart">
            <c:ext xmlns:c16="http://schemas.microsoft.com/office/drawing/2014/chart" uri="{C3380CC4-5D6E-409C-BE32-E72D297353CC}">
              <c16:uniqueId val="{00000002-2972-4A1C-8B05-42490C7263B3}"/>
            </c:ext>
          </c:extLst>
        </c:ser>
        <c:dLbls>
          <c:showLegendKey val="0"/>
          <c:showVal val="0"/>
          <c:showCatName val="0"/>
          <c:showSerName val="0"/>
          <c:showPercent val="0"/>
          <c:showBubbleSize val="0"/>
        </c:dLbls>
        <c:gapWidth val="150"/>
        <c:overlap val="-25"/>
        <c:axId val="241516256"/>
        <c:axId val="241328680"/>
      </c:barChart>
      <c:catAx>
        <c:axId val="24151625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crossAx val="241328680"/>
        <c:crosses val="autoZero"/>
        <c:auto val="1"/>
        <c:lblAlgn val="ctr"/>
        <c:lblOffset val="0"/>
        <c:noMultiLvlLbl val="0"/>
      </c:catAx>
      <c:valAx>
        <c:axId val="241328680"/>
        <c:scaling>
          <c:orientation val="minMax"/>
        </c:scaling>
        <c:delete val="0"/>
        <c:axPos val="l"/>
        <c:title>
          <c:tx>
            <c:rich>
              <a:bodyPr rot="-54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r>
                  <a:rPr lang="en-US" sz="1600"/>
                  <a:t>Normalized Value</a:t>
                </a:r>
              </a:p>
            </c:rich>
          </c:tx>
          <c:layout>
            <c:manualLayout>
              <c:xMode val="edge"/>
              <c:yMode val="edge"/>
              <c:x val="1.4677468201090249E-2"/>
              <c:y val="0.14670484371271772"/>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crossAx val="241516256"/>
        <c:crosses val="autoZero"/>
        <c:crossBetween val="between"/>
        <c:majorUnit val="1"/>
      </c:valAx>
      <c:spPr>
        <a:noFill/>
        <a:ln>
          <a:noFill/>
        </a:ln>
        <a:effectLst/>
      </c:spPr>
    </c:plotArea>
    <c:legend>
      <c:legendPos val="b"/>
      <c:layout>
        <c:manualLayout>
          <c:xMode val="edge"/>
          <c:yMode val="edge"/>
          <c:x val="0.43936566222491424"/>
          <c:y val="1.4346218086375589E-3"/>
          <c:w val="0.55636184094003593"/>
          <c:h val="0.15502716765667449"/>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legend>
    <c:plotVisOnly val="1"/>
    <c:dispBlanksAs val="gap"/>
    <c:showDLblsOverMax val="0"/>
  </c:chart>
  <c:spPr>
    <a:noFill/>
    <a:ln w="9525" cap="flat" cmpd="sng" algn="ctr">
      <a:noFill/>
      <a:round/>
    </a:ln>
    <a:effectLst/>
  </c:spPr>
  <c:txPr>
    <a:bodyPr/>
    <a:lstStyle/>
    <a:p>
      <a:pPr>
        <a:defRPr sz="1800" b="1">
          <a:solidFill>
            <a:schemeClr val="tx1"/>
          </a:solidFill>
          <a:latin typeface="+mj-lt"/>
          <a:cs typeface="Times New Roman" panose="02020603050405020304" pitchFamily="18" charset="0"/>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45501406918727"/>
          <c:y val="6.8870198043426395E-2"/>
          <c:w val="0.78273001347804505"/>
          <c:h val="0.68012974230493917"/>
        </c:manualLayout>
      </c:layout>
      <c:scatterChart>
        <c:scatterStyle val="smoothMarker"/>
        <c:varyColors val="0"/>
        <c:ser>
          <c:idx val="0"/>
          <c:order val="0"/>
          <c:tx>
            <c:strRef>
              <c:f>AdaptiveForking!$H$15</c:f>
              <c:strCache>
                <c:ptCount val="1"/>
                <c:pt idx="0">
                  <c:v>Carpool without Adaptive Forking</c:v>
                </c:pt>
              </c:strCache>
            </c:strRef>
          </c:tx>
          <c:spPr>
            <a:ln w="63500" cap="rnd">
              <a:solidFill>
                <a:schemeClr val="accent6"/>
              </a:solidFill>
              <a:prstDash val="sysDot"/>
              <a:round/>
            </a:ln>
            <a:effectLst/>
          </c:spPr>
          <c:marker>
            <c:symbol val="none"/>
          </c:marker>
          <c:xVal>
            <c:numRef>
              <c:f>AdaptiveForking!$A$3:$A$16</c:f>
              <c:numCache>
                <c:formatCode>General</c:formatCode>
                <c:ptCount val="14"/>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numCache>
            </c:numRef>
          </c:xVal>
          <c:yVal>
            <c:numRef>
              <c:f>AdaptiveForking!$E$3:$E$16</c:f>
              <c:numCache>
                <c:formatCode>General</c:formatCode>
                <c:ptCount val="14"/>
                <c:pt idx="0">
                  <c:v>88.506</c:v>
                </c:pt>
                <c:pt idx="1">
                  <c:v>92.994</c:v>
                </c:pt>
                <c:pt idx="2">
                  <c:v>98.075999999999993</c:v>
                </c:pt>
                <c:pt idx="3">
                  <c:v>104.148</c:v>
                </c:pt>
                <c:pt idx="4">
                  <c:v>111.14399999999999</c:v>
                </c:pt>
                <c:pt idx="5">
                  <c:v>119.98799999999999</c:v>
                </c:pt>
                <c:pt idx="6">
                  <c:v>129.95400000000001</c:v>
                </c:pt>
                <c:pt idx="7">
                  <c:v>144.672</c:v>
                </c:pt>
                <c:pt idx="8">
                  <c:v>162.624</c:v>
                </c:pt>
                <c:pt idx="9">
                  <c:v>195.42599999999999</c:v>
                </c:pt>
                <c:pt idx="10">
                  <c:v>251.72399999999999</c:v>
                </c:pt>
                <c:pt idx="11">
                  <c:v>381.01799999999997</c:v>
                </c:pt>
                <c:pt idx="12">
                  <c:v>1230.4379999999999</c:v>
                </c:pt>
              </c:numCache>
            </c:numRef>
          </c:yVal>
          <c:smooth val="1"/>
          <c:extLst xmlns:c16r2="http://schemas.microsoft.com/office/drawing/2015/06/chart">
            <c:ext xmlns:c16="http://schemas.microsoft.com/office/drawing/2014/chart" uri="{C3380CC4-5D6E-409C-BE32-E72D297353CC}">
              <c16:uniqueId val="{00000000-D2B9-4B4B-A8F9-BB8D9CF3D696}"/>
            </c:ext>
          </c:extLst>
        </c:ser>
        <c:ser>
          <c:idx val="1"/>
          <c:order val="1"/>
          <c:tx>
            <c:strRef>
              <c:f>AdaptiveForking!$H$16</c:f>
              <c:strCache>
                <c:ptCount val="1"/>
                <c:pt idx="0">
                  <c:v>Carpool with Adaptive Forking</c:v>
                </c:pt>
              </c:strCache>
            </c:strRef>
          </c:tx>
          <c:spPr>
            <a:ln w="63500" cap="rnd">
              <a:solidFill>
                <a:schemeClr val="accent5"/>
              </a:solidFill>
              <a:round/>
            </a:ln>
            <a:effectLst/>
          </c:spPr>
          <c:marker>
            <c:symbol val="none"/>
          </c:marker>
          <c:xVal>
            <c:numRef>
              <c:f>AdaptiveForking!$A$3:$A$19</c:f>
              <c:numCache>
                <c:formatCode>General</c:formatCode>
                <c:ptCount val="17"/>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numCache>
            </c:numRef>
          </c:xVal>
          <c:yVal>
            <c:numRef>
              <c:f>AdaptiveForking!$F$3:$F$19</c:f>
              <c:numCache>
                <c:formatCode>General</c:formatCode>
                <c:ptCount val="17"/>
                <c:pt idx="0">
                  <c:v>88.506</c:v>
                </c:pt>
                <c:pt idx="1">
                  <c:v>92.994</c:v>
                </c:pt>
                <c:pt idx="2">
                  <c:v>98.075999999999993</c:v>
                </c:pt>
                <c:pt idx="3">
                  <c:v>104.148</c:v>
                </c:pt>
                <c:pt idx="4">
                  <c:v>111.14399999999999</c:v>
                </c:pt>
                <c:pt idx="5">
                  <c:v>119.92200000000001</c:v>
                </c:pt>
                <c:pt idx="6">
                  <c:v>129.88800000000001</c:v>
                </c:pt>
                <c:pt idx="7">
                  <c:v>144.54</c:v>
                </c:pt>
                <c:pt idx="8">
                  <c:v>162.822</c:v>
                </c:pt>
                <c:pt idx="9">
                  <c:v>187.24199999999999</c:v>
                </c:pt>
                <c:pt idx="10">
                  <c:v>212.65199999999999</c:v>
                </c:pt>
                <c:pt idx="11">
                  <c:v>238.72200000000001</c:v>
                </c:pt>
                <c:pt idx="12">
                  <c:v>262.48200000000003</c:v>
                </c:pt>
                <c:pt idx="13">
                  <c:v>304.19400000000002</c:v>
                </c:pt>
                <c:pt idx="14">
                  <c:v>402.00599999999997</c:v>
                </c:pt>
                <c:pt idx="15">
                  <c:v>637.09799999999996</c:v>
                </c:pt>
                <c:pt idx="16">
                  <c:v>920.56799999999987</c:v>
                </c:pt>
              </c:numCache>
            </c:numRef>
          </c:yVal>
          <c:smooth val="1"/>
          <c:extLst xmlns:c16r2="http://schemas.microsoft.com/office/drawing/2015/06/chart">
            <c:ext xmlns:c16="http://schemas.microsoft.com/office/drawing/2014/chart" uri="{C3380CC4-5D6E-409C-BE32-E72D297353CC}">
              <c16:uniqueId val="{00000001-D2B9-4B4B-A8F9-BB8D9CF3D696}"/>
            </c:ext>
          </c:extLst>
        </c:ser>
        <c:dLbls>
          <c:showLegendKey val="0"/>
          <c:showVal val="0"/>
          <c:showCatName val="0"/>
          <c:showSerName val="0"/>
          <c:showPercent val="0"/>
          <c:showBubbleSize val="0"/>
        </c:dLbls>
        <c:axId val="241329464"/>
        <c:axId val="241329856"/>
      </c:scatterChart>
      <c:valAx>
        <c:axId val="241329464"/>
        <c:scaling>
          <c:orientation val="minMax"/>
          <c:max val="0.18"/>
          <c:min val="0"/>
        </c:scaling>
        <c:delete val="0"/>
        <c:axPos val="b"/>
        <c:title>
          <c:tx>
            <c:rich>
              <a:bodyPr rot="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r>
                  <a:rPr lang="en-US"/>
                  <a:t>Injection Rate (packets/cycle/node)</a:t>
                </a:r>
              </a:p>
            </c:rich>
          </c:tx>
          <c:layout>
            <c:manualLayout>
              <c:xMode val="edge"/>
              <c:yMode val="edge"/>
              <c:x val="0.33301529876333025"/>
              <c:y val="0.91873097112860891"/>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crossAx val="241329856"/>
        <c:crosses val="autoZero"/>
        <c:crossBetween val="midCat"/>
        <c:majorUnit val="0.03"/>
      </c:valAx>
      <c:valAx>
        <c:axId val="241329856"/>
        <c:scaling>
          <c:orientation val="minMax"/>
          <c:max val="500"/>
          <c:min val="0"/>
        </c:scaling>
        <c:delete val="0"/>
        <c:axPos val="l"/>
        <c:majorGridlines>
          <c:spPr>
            <a:ln w="9525" cap="flat" cmpd="sng" algn="ctr">
              <a:solidFill>
                <a:schemeClr val="tx1"/>
              </a:solidFill>
              <a:prstDash val="dash"/>
              <a:round/>
            </a:ln>
            <a:effectLst/>
          </c:spPr>
        </c:majorGridlines>
        <c:title>
          <c:tx>
            <c:rich>
              <a:bodyPr rot="-54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r>
                  <a:rPr lang="en-US"/>
                  <a:t>Average Packet Latency (ns)</a:t>
                </a:r>
              </a:p>
            </c:rich>
          </c:tx>
          <c:layout>
            <c:manualLayout>
              <c:xMode val="edge"/>
              <c:yMode val="edge"/>
              <c:x val="1.9118606795772149E-2"/>
              <c:y val="4.1626998329754243E-2"/>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crossAx val="241329464"/>
        <c:crosses val="autoZero"/>
        <c:crossBetween val="midCat"/>
        <c:majorUnit val="100"/>
      </c:valAx>
      <c:spPr>
        <a:noFill/>
        <a:ln>
          <a:solidFill>
            <a:schemeClr val="tx1"/>
          </a:solidFill>
        </a:ln>
        <a:effectLst/>
      </c:spPr>
    </c:plotArea>
    <c:legend>
      <c:legendPos val="b"/>
      <c:layout>
        <c:manualLayout>
          <c:xMode val="edge"/>
          <c:yMode val="edge"/>
          <c:x val="0.17827421910099076"/>
          <c:y val="9.2271534240038172E-2"/>
          <c:w val="0.42470856683455105"/>
          <c:h val="0.20157957528036269"/>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j-lt"/>
              <a:ea typeface="+mn-ea"/>
              <a:cs typeface="Times New Roman" panose="02020603050405020304" pitchFamily="18" charset="0"/>
            </a:defRPr>
          </a:pPr>
          <a:endParaRPr lang="en-US"/>
        </a:p>
      </c:txPr>
    </c:legend>
    <c:plotVisOnly val="1"/>
    <c:dispBlanksAs val="gap"/>
    <c:showDLblsOverMax val="0"/>
  </c:chart>
  <c:spPr>
    <a:noFill/>
    <a:ln w="9525" cap="flat" cmpd="sng" algn="ctr">
      <a:noFill/>
      <a:round/>
    </a:ln>
    <a:effectLst/>
  </c:spPr>
  <c:txPr>
    <a:bodyPr/>
    <a:lstStyle/>
    <a:p>
      <a:pPr>
        <a:defRPr sz="1600" b="1">
          <a:solidFill>
            <a:schemeClr val="tx1"/>
          </a:solidFill>
          <a:latin typeface="+mj-lt"/>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007321453239397"/>
          <c:y val="6.0185185185185203E-2"/>
          <c:w val="0.74276304277754768"/>
          <c:h val="0.71636291824350073"/>
        </c:manualLayout>
      </c:layout>
      <c:scatterChart>
        <c:scatterStyle val="smoothMarker"/>
        <c:varyColors val="0"/>
        <c:ser>
          <c:idx val="1"/>
          <c:order val="0"/>
          <c:tx>
            <c:v>Carpool</c:v>
          </c:tx>
          <c:spPr>
            <a:ln w="63500">
              <a:solidFill>
                <a:schemeClr val="accent5"/>
              </a:solidFill>
            </a:ln>
          </c:spPr>
          <c:marker>
            <c:symbol val="none"/>
          </c:marker>
          <c:xVal>
            <c:numRef>
              <c:f>MC_L_HS_L!$A$3:$A$26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MC_L_HS_L!$C$3:$C$26</c:f>
              <c:numCache>
                <c:formatCode>General</c:formatCode>
                <c:ptCount val="24"/>
                <c:pt idx="0">
                  <c:v>100.1495</c:v>
                </c:pt>
                <c:pt idx="1">
                  <c:v>103.883</c:v>
                </c:pt>
                <c:pt idx="2">
                  <c:v>108.075</c:v>
                </c:pt>
                <c:pt idx="3">
                  <c:v>113.1185</c:v>
                </c:pt>
                <c:pt idx="4">
                  <c:v>118.35850000000001</c:v>
                </c:pt>
                <c:pt idx="5">
                  <c:v>124.6465</c:v>
                </c:pt>
                <c:pt idx="6">
                  <c:v>132.11349999999999</c:v>
                </c:pt>
                <c:pt idx="7">
                  <c:v>141.6765</c:v>
                </c:pt>
                <c:pt idx="8">
                  <c:v>154.2525</c:v>
                </c:pt>
                <c:pt idx="9">
                  <c:v>168.20400000000001</c:v>
                </c:pt>
                <c:pt idx="10">
                  <c:v>177.17750000000001</c:v>
                </c:pt>
                <c:pt idx="11">
                  <c:v>184.51349999999999</c:v>
                </c:pt>
                <c:pt idx="12">
                  <c:v>214.11949999999999</c:v>
                </c:pt>
                <c:pt idx="13">
                  <c:v>411.14350000000002</c:v>
                </c:pt>
                <c:pt idx="14">
                  <c:v>1191.7070000000001</c:v>
                </c:pt>
                <c:pt idx="15">
                  <c:v>1732.0165</c:v>
                </c:pt>
                <c:pt idx="16">
                  <c:v>2231.6505000000002</c:v>
                </c:pt>
                <c:pt idx="17">
                  <c:v>2706.7874999999999</c:v>
                </c:pt>
                <c:pt idx="18">
                  <c:v>3123.826</c:v>
                </c:pt>
                <c:pt idx="19">
                  <c:v>3568.3744999999999</c:v>
                </c:pt>
                <c:pt idx="20">
                  <c:v>4041.6120000000001</c:v>
                </c:pt>
                <c:pt idx="21">
                  <c:v>4425.9004999999997</c:v>
                </c:pt>
                <c:pt idx="22">
                  <c:v>4896.78</c:v>
                </c:pt>
                <c:pt idx="23">
                  <c:v>5394.7110000000002</c:v>
                </c:pt>
              </c:numCache>
            </c:numRef>
          </c:yVal>
          <c:smooth val="1"/>
          <c:extLst xmlns:c16r2="http://schemas.microsoft.com/office/drawing/2015/06/chart">
            <c:ext xmlns:c16="http://schemas.microsoft.com/office/drawing/2014/chart" uri="{C3380CC4-5D6E-409C-BE32-E72D297353CC}">
              <c16:uniqueId val="{00000002-EE88-4A82-9198-F283574F7D1E}"/>
            </c:ext>
          </c:extLst>
        </c:ser>
        <c:dLbls>
          <c:showLegendKey val="0"/>
          <c:showVal val="0"/>
          <c:showCatName val="0"/>
          <c:showSerName val="0"/>
          <c:showPercent val="0"/>
          <c:showBubbleSize val="0"/>
        </c:dLbls>
        <c:axId val="172358432"/>
        <c:axId val="172358816"/>
      </c:scatterChart>
      <c:valAx>
        <c:axId val="172358432"/>
        <c:scaling>
          <c:orientation val="minMax"/>
          <c:max val="0.3"/>
          <c:min val="0"/>
        </c:scaling>
        <c:delete val="1"/>
        <c:axPos val="b"/>
        <c:numFmt formatCode="General" sourceLinked="1"/>
        <c:majorTickMark val="out"/>
        <c:minorTickMark val="none"/>
        <c:tickLblPos val="nextTo"/>
        <c:crossAx val="172358816"/>
        <c:crosses val="autoZero"/>
        <c:crossBetween val="midCat"/>
        <c:majorUnit val="0.1"/>
      </c:valAx>
      <c:valAx>
        <c:axId val="172358816"/>
        <c:scaling>
          <c:orientation val="minMax"/>
          <c:max val="800"/>
          <c:min val="0"/>
        </c:scaling>
        <c:delete val="1"/>
        <c:axPos val="l"/>
        <c:numFmt formatCode="General" sourceLinked="1"/>
        <c:majorTickMark val="out"/>
        <c:minorTickMark val="none"/>
        <c:tickLblPos val="nextTo"/>
        <c:crossAx val="172358432"/>
        <c:crosses val="autoZero"/>
        <c:crossBetween val="midCat"/>
        <c:majorUnit val="200"/>
      </c:valAx>
      <c:spPr>
        <a:noFill/>
        <a:ln w="25400">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007321453239397"/>
          <c:y val="6.0185185185185203E-2"/>
          <c:w val="0.74276304277754768"/>
          <c:h val="0.71636291824350073"/>
        </c:manualLayout>
      </c:layout>
      <c:scatterChart>
        <c:scatterStyle val="smoothMarker"/>
        <c:varyColors val="0"/>
        <c:ser>
          <c:idx val="5"/>
          <c:order val="0"/>
          <c:tx>
            <c:v>FANI/O</c:v>
          </c:tx>
          <c:spPr>
            <a:ln w="63500">
              <a:solidFill>
                <a:srgbClr val="C00000"/>
              </a:solidFill>
              <a:prstDash val="sysDash"/>
            </a:ln>
          </c:spPr>
          <c:marker>
            <c:symbol val="none"/>
          </c:marker>
          <c:xVal>
            <c:numRef>
              <c:f>MC_L_HS_L!$A$3:$A$26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MC_L_HS_L!$G$3:$G$26</c:f>
              <c:numCache>
                <c:formatCode>General</c:formatCode>
                <c:ptCount val="24"/>
                <c:pt idx="0">
                  <c:v>161.36240000000001</c:v>
                </c:pt>
                <c:pt idx="1">
                  <c:v>161.96600000000001</c:v>
                </c:pt>
                <c:pt idx="2">
                  <c:v>162.56960000000001</c:v>
                </c:pt>
                <c:pt idx="3">
                  <c:v>163.37440000000001</c:v>
                </c:pt>
                <c:pt idx="4">
                  <c:v>164.78280000000001</c:v>
                </c:pt>
                <c:pt idx="5">
                  <c:v>165.58760000000001</c:v>
                </c:pt>
                <c:pt idx="6">
                  <c:v>167.0966</c:v>
                </c:pt>
                <c:pt idx="7">
                  <c:v>169.00800000000001</c:v>
                </c:pt>
                <c:pt idx="8">
                  <c:v>171.62360000000001</c:v>
                </c:pt>
                <c:pt idx="9">
                  <c:v>175.1446</c:v>
                </c:pt>
                <c:pt idx="10">
                  <c:v>181.28120000000001</c:v>
                </c:pt>
                <c:pt idx="11">
                  <c:v>195.8682</c:v>
                </c:pt>
                <c:pt idx="12">
                  <c:v>850.87480000000005</c:v>
                </c:pt>
                <c:pt idx="13">
                  <c:v>2622.6419999999998</c:v>
                </c:pt>
                <c:pt idx="14">
                  <c:v>5056.7596000000003</c:v>
                </c:pt>
                <c:pt idx="15">
                  <c:v>7395.2066000000004</c:v>
                </c:pt>
                <c:pt idx="16">
                  <c:v>10451.0322</c:v>
                </c:pt>
                <c:pt idx="17">
                  <c:v>13678.380800000001</c:v>
                </c:pt>
                <c:pt idx="18">
                  <c:v>16542.060399999998</c:v>
                </c:pt>
                <c:pt idx="19">
                  <c:v>19063.096399999999</c:v>
                </c:pt>
                <c:pt idx="20">
                  <c:v>22116.91</c:v>
                </c:pt>
                <c:pt idx="21">
                  <c:v>25229.071599999999</c:v>
                </c:pt>
                <c:pt idx="22">
                  <c:v>28014.283200000002</c:v>
                </c:pt>
                <c:pt idx="23">
                  <c:v>30737.122800000001</c:v>
                </c:pt>
              </c:numCache>
            </c:numRef>
          </c:yVal>
          <c:smooth val="1"/>
          <c:extLst xmlns:c16r2="http://schemas.microsoft.com/office/drawing/2015/06/chart">
            <c:ext xmlns:c16="http://schemas.microsoft.com/office/drawing/2014/chart" uri="{C3380CC4-5D6E-409C-BE32-E72D297353CC}">
              <c16:uniqueId val="{00000001-EE88-4A82-9198-F283574F7D1E}"/>
            </c:ext>
          </c:extLst>
        </c:ser>
        <c:dLbls>
          <c:showLegendKey val="0"/>
          <c:showVal val="0"/>
          <c:showCatName val="0"/>
          <c:showSerName val="0"/>
          <c:showPercent val="0"/>
          <c:showBubbleSize val="0"/>
        </c:dLbls>
        <c:axId val="172279872"/>
        <c:axId val="121727800"/>
      </c:scatterChart>
      <c:valAx>
        <c:axId val="172279872"/>
        <c:scaling>
          <c:orientation val="minMax"/>
          <c:max val="0.3"/>
          <c:min val="0"/>
        </c:scaling>
        <c:delete val="1"/>
        <c:axPos val="b"/>
        <c:numFmt formatCode="General" sourceLinked="1"/>
        <c:majorTickMark val="out"/>
        <c:minorTickMark val="none"/>
        <c:tickLblPos val="nextTo"/>
        <c:crossAx val="121727800"/>
        <c:crosses val="autoZero"/>
        <c:crossBetween val="midCat"/>
        <c:majorUnit val="0.1"/>
      </c:valAx>
      <c:valAx>
        <c:axId val="121727800"/>
        <c:scaling>
          <c:orientation val="minMax"/>
          <c:max val="800"/>
          <c:min val="0"/>
        </c:scaling>
        <c:delete val="1"/>
        <c:axPos val="l"/>
        <c:numFmt formatCode="General" sourceLinked="1"/>
        <c:majorTickMark val="out"/>
        <c:minorTickMark val="none"/>
        <c:tickLblPos val="nextTo"/>
        <c:crossAx val="172279872"/>
        <c:crosses val="autoZero"/>
        <c:crossBetween val="midCat"/>
        <c:majorUnit val="200"/>
      </c:valAx>
      <c:spPr>
        <a:noFill/>
        <a:ln w="25400">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007321453239397"/>
          <c:y val="6.0185185185185203E-2"/>
          <c:w val="0.74276304277754768"/>
          <c:h val="0.71636291824350073"/>
        </c:manualLayout>
      </c:layout>
      <c:scatterChart>
        <c:scatterStyle val="smoothMarker"/>
        <c:varyColors val="0"/>
        <c:ser>
          <c:idx val="1"/>
          <c:order val="0"/>
          <c:tx>
            <c:v>Carpool</c:v>
          </c:tx>
          <c:spPr>
            <a:ln w="25400">
              <a:noFill/>
            </a:ln>
          </c:spPr>
          <c:marker>
            <c:symbol val="none"/>
          </c:marker>
          <c:xVal>
            <c:numRef>
              <c:f>MC_L_HS_L!$A$3:$A$26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MC_L_HS_L!$C$3:$C$26</c:f>
              <c:numCache>
                <c:formatCode>General</c:formatCode>
                <c:ptCount val="24"/>
                <c:pt idx="0">
                  <c:v>100.1495</c:v>
                </c:pt>
                <c:pt idx="1">
                  <c:v>103.883</c:v>
                </c:pt>
                <c:pt idx="2">
                  <c:v>108.075</c:v>
                </c:pt>
                <c:pt idx="3">
                  <c:v>113.1185</c:v>
                </c:pt>
                <c:pt idx="4">
                  <c:v>118.35850000000001</c:v>
                </c:pt>
                <c:pt idx="5">
                  <c:v>124.6465</c:v>
                </c:pt>
                <c:pt idx="6">
                  <c:v>132.11349999999999</c:v>
                </c:pt>
                <c:pt idx="7">
                  <c:v>141.6765</c:v>
                </c:pt>
                <c:pt idx="8">
                  <c:v>154.2525</c:v>
                </c:pt>
                <c:pt idx="9">
                  <c:v>168.20400000000001</c:v>
                </c:pt>
                <c:pt idx="10">
                  <c:v>177.17750000000001</c:v>
                </c:pt>
                <c:pt idx="11">
                  <c:v>184.51349999999999</c:v>
                </c:pt>
                <c:pt idx="12">
                  <c:v>214.11949999999999</c:v>
                </c:pt>
                <c:pt idx="13">
                  <c:v>411.14350000000002</c:v>
                </c:pt>
                <c:pt idx="14">
                  <c:v>1191.7070000000001</c:v>
                </c:pt>
                <c:pt idx="15">
                  <c:v>1732.0165</c:v>
                </c:pt>
                <c:pt idx="16">
                  <c:v>2231.6505000000002</c:v>
                </c:pt>
                <c:pt idx="17">
                  <c:v>2706.7874999999999</c:v>
                </c:pt>
                <c:pt idx="18">
                  <c:v>3123.826</c:v>
                </c:pt>
                <c:pt idx="19">
                  <c:v>3568.3744999999999</c:v>
                </c:pt>
                <c:pt idx="20">
                  <c:v>4041.6120000000001</c:v>
                </c:pt>
                <c:pt idx="21">
                  <c:v>4425.9004999999997</c:v>
                </c:pt>
                <c:pt idx="22">
                  <c:v>4896.78</c:v>
                </c:pt>
                <c:pt idx="23">
                  <c:v>5394.7110000000002</c:v>
                </c:pt>
              </c:numCache>
            </c:numRef>
          </c:yVal>
          <c:smooth val="1"/>
          <c:extLst xmlns:c16r2="http://schemas.microsoft.com/office/drawing/2015/06/chart">
            <c:ext xmlns:c16="http://schemas.microsoft.com/office/drawing/2014/chart" uri="{C3380CC4-5D6E-409C-BE32-E72D297353CC}">
              <c16:uniqueId val="{00000002-EE88-4A82-9198-F283574F7D1E}"/>
            </c:ext>
          </c:extLst>
        </c:ser>
        <c:dLbls>
          <c:showLegendKey val="0"/>
          <c:showVal val="0"/>
          <c:showCatName val="0"/>
          <c:showSerName val="0"/>
          <c:showPercent val="0"/>
          <c:showBubbleSize val="0"/>
        </c:dLbls>
        <c:axId val="121728584"/>
        <c:axId val="121728976"/>
      </c:scatterChart>
      <c:valAx>
        <c:axId val="121728584"/>
        <c:scaling>
          <c:orientation val="minMax"/>
          <c:max val="0.3"/>
          <c:min val="0"/>
        </c:scaling>
        <c:delete val="0"/>
        <c:axPos val="b"/>
        <c:title>
          <c:tx>
            <c:rich>
              <a:bodyPr/>
              <a:lstStyle/>
              <a:p>
                <a:pPr>
                  <a:defRPr/>
                </a:pPr>
                <a:r>
                  <a:rPr lang="en-US"/>
                  <a:t>Injection Rate (packets/cycle/node)</a:t>
                </a:r>
              </a:p>
            </c:rich>
          </c:tx>
          <c:layout>
            <c:manualLayout>
              <c:xMode val="edge"/>
              <c:yMode val="edge"/>
              <c:x val="0.22532163742690062"/>
              <c:y val="0.89216036686908673"/>
            </c:manualLayout>
          </c:layout>
          <c:overlay val="0"/>
        </c:title>
        <c:numFmt formatCode="General" sourceLinked="1"/>
        <c:majorTickMark val="out"/>
        <c:minorTickMark val="none"/>
        <c:tickLblPos val="nextTo"/>
        <c:spPr>
          <a:ln w="9525">
            <a:solidFill>
              <a:schemeClr val="tx1"/>
            </a:solidFill>
          </a:ln>
        </c:spPr>
        <c:crossAx val="121728976"/>
        <c:crosses val="autoZero"/>
        <c:crossBetween val="midCat"/>
        <c:majorUnit val="0.1"/>
      </c:valAx>
      <c:valAx>
        <c:axId val="121728976"/>
        <c:scaling>
          <c:orientation val="minMax"/>
          <c:max val="800"/>
          <c:min val="0"/>
        </c:scaling>
        <c:delete val="0"/>
        <c:axPos val="l"/>
        <c:majorGridlines>
          <c:spPr>
            <a:ln>
              <a:solidFill>
                <a:schemeClr val="tx1"/>
              </a:solidFill>
              <a:prstDash val="dash"/>
            </a:ln>
          </c:spPr>
        </c:majorGridlines>
        <c:title>
          <c:tx>
            <c:rich>
              <a:bodyPr/>
              <a:lstStyle/>
              <a:p>
                <a:pPr>
                  <a:defRPr/>
                </a:pPr>
                <a:r>
                  <a:rPr lang="en-US"/>
                  <a:t>Avg. Packet Latency (ns)</a:t>
                </a:r>
              </a:p>
            </c:rich>
          </c:tx>
          <c:layout>
            <c:manualLayout>
              <c:xMode val="edge"/>
              <c:yMode val="edge"/>
              <c:x val="2.3876686466823224E-2"/>
              <c:y val="0.12582596245634606"/>
            </c:manualLayout>
          </c:layout>
          <c:overlay val="0"/>
        </c:title>
        <c:numFmt formatCode="General" sourceLinked="1"/>
        <c:majorTickMark val="out"/>
        <c:minorTickMark val="none"/>
        <c:tickLblPos val="nextTo"/>
        <c:spPr>
          <a:ln w="9525">
            <a:solidFill>
              <a:schemeClr val="tx1"/>
            </a:solidFill>
          </a:ln>
        </c:spPr>
        <c:crossAx val="121728584"/>
        <c:crosses val="autoZero"/>
        <c:crossBetween val="midCat"/>
        <c:majorUnit val="200"/>
      </c:valAx>
      <c:spPr>
        <a:noFill/>
        <a:ln>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007321453239397"/>
          <c:y val="6.0185185185185203E-2"/>
          <c:w val="0.74276304277754768"/>
          <c:h val="0.71636291824350073"/>
        </c:manualLayout>
      </c:layout>
      <c:scatterChart>
        <c:scatterStyle val="smoothMarker"/>
        <c:varyColors val="0"/>
        <c:ser>
          <c:idx val="3"/>
          <c:order val="0"/>
          <c:tx>
            <c:v>BLESS</c:v>
          </c:tx>
          <c:spPr>
            <a:ln w="63500">
              <a:solidFill>
                <a:schemeClr val="tx1">
                  <a:lumMod val="65000"/>
                  <a:lumOff val="35000"/>
                </a:schemeClr>
              </a:solidFill>
              <a:prstDash val="sysDot"/>
            </a:ln>
          </c:spPr>
          <c:marker>
            <c:symbol val="none"/>
          </c:marker>
          <c:xVal>
            <c:numRef>
              <c:f>MC_L_HS_L!$A$3:$A$26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MC_L_HS_L!$E$3:$E$26</c:f>
              <c:numCache>
                <c:formatCode>General</c:formatCode>
                <c:ptCount val="24"/>
                <c:pt idx="0">
                  <c:v>149.01859999999999</c:v>
                </c:pt>
                <c:pt idx="1">
                  <c:v>151.52780000000001</c:v>
                </c:pt>
                <c:pt idx="2">
                  <c:v>155.91890000000001</c:v>
                </c:pt>
                <c:pt idx="3">
                  <c:v>159.40389999999999</c:v>
                </c:pt>
                <c:pt idx="4">
                  <c:v>164.3526</c:v>
                </c:pt>
                <c:pt idx="5">
                  <c:v>170.20740000000001</c:v>
                </c:pt>
                <c:pt idx="6">
                  <c:v>179.1987</c:v>
                </c:pt>
                <c:pt idx="7">
                  <c:v>191.2568</c:v>
                </c:pt>
                <c:pt idx="8">
                  <c:v>209.58789999999999</c:v>
                </c:pt>
                <c:pt idx="9">
                  <c:v>246.94710000000001</c:v>
                </c:pt>
                <c:pt idx="10">
                  <c:v>420.50009999999997</c:v>
                </c:pt>
                <c:pt idx="11">
                  <c:v>9803.2353000000003</c:v>
                </c:pt>
                <c:pt idx="12">
                  <c:v>22248.588500000002</c:v>
                </c:pt>
                <c:pt idx="13">
                  <c:v>35063.909299999999</c:v>
                </c:pt>
                <c:pt idx="14">
                  <c:v>44377.850599999998</c:v>
                </c:pt>
                <c:pt idx="15">
                  <c:v>52659.046999999999</c:v>
                </c:pt>
                <c:pt idx="16">
                  <c:v>60610.562400000003</c:v>
                </c:pt>
                <c:pt idx="17">
                  <c:v>67513.441300000006</c:v>
                </c:pt>
                <c:pt idx="18">
                  <c:v>73787.904999999999</c:v>
                </c:pt>
                <c:pt idx="19">
                  <c:v>78923.540399999998</c:v>
                </c:pt>
                <c:pt idx="20">
                  <c:v>83553.920499999993</c:v>
                </c:pt>
                <c:pt idx="21">
                  <c:v>84867.626099999994</c:v>
                </c:pt>
                <c:pt idx="22">
                  <c:v>93795.220300000001</c:v>
                </c:pt>
                <c:pt idx="23">
                  <c:v>97253.316099999996</c:v>
                </c:pt>
              </c:numCache>
            </c:numRef>
          </c:yVal>
          <c:smooth val="1"/>
          <c:extLst xmlns:c16r2="http://schemas.microsoft.com/office/drawing/2015/06/chart">
            <c:ext xmlns:c16="http://schemas.microsoft.com/office/drawing/2014/chart" uri="{C3380CC4-5D6E-409C-BE32-E72D297353CC}">
              <c16:uniqueId val="{00000000-EE88-4A82-9198-F283574F7D1E}"/>
            </c:ext>
          </c:extLst>
        </c:ser>
        <c:dLbls>
          <c:showLegendKey val="0"/>
          <c:showVal val="0"/>
          <c:showCatName val="0"/>
          <c:showSerName val="0"/>
          <c:showPercent val="0"/>
          <c:showBubbleSize val="0"/>
        </c:dLbls>
        <c:axId val="121729760"/>
        <c:axId val="172413280"/>
      </c:scatterChart>
      <c:valAx>
        <c:axId val="121729760"/>
        <c:scaling>
          <c:orientation val="minMax"/>
          <c:max val="0.3"/>
          <c:min val="0"/>
        </c:scaling>
        <c:delete val="1"/>
        <c:axPos val="b"/>
        <c:numFmt formatCode="General" sourceLinked="1"/>
        <c:majorTickMark val="out"/>
        <c:minorTickMark val="none"/>
        <c:tickLblPos val="nextTo"/>
        <c:crossAx val="172413280"/>
        <c:crosses val="autoZero"/>
        <c:crossBetween val="midCat"/>
        <c:majorUnit val="0.1"/>
      </c:valAx>
      <c:valAx>
        <c:axId val="172413280"/>
        <c:scaling>
          <c:orientation val="minMax"/>
          <c:max val="800"/>
          <c:min val="0"/>
        </c:scaling>
        <c:delete val="1"/>
        <c:axPos val="l"/>
        <c:numFmt formatCode="General" sourceLinked="1"/>
        <c:majorTickMark val="out"/>
        <c:minorTickMark val="none"/>
        <c:tickLblPos val="nextTo"/>
        <c:crossAx val="121729760"/>
        <c:crosses val="autoZero"/>
        <c:crossBetween val="midCat"/>
        <c:majorUnit val="200"/>
      </c:valAx>
      <c:spPr>
        <a:noFill/>
        <a:ln w="25400">
          <a:noFill/>
        </a:ln>
      </c:spPr>
    </c:plotArea>
    <c:plotVisOnly val="1"/>
    <c:dispBlanksAs val="gap"/>
    <c:showDLblsOverMax val="0"/>
  </c:chart>
  <c:spPr>
    <a:noFill/>
    <a:ln>
      <a:noFill/>
    </a:ln>
  </c:spPr>
  <c:txPr>
    <a:bodyPr/>
    <a:lstStyle/>
    <a:p>
      <a:pPr>
        <a:defRPr sz="1600">
          <a:latin typeface="+mj-lt"/>
          <a:cs typeface="Times New Roman" panose="02020603050405020304"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891145185799144"/>
          <c:y val="3.1908975905038904E-2"/>
          <c:w val="0.71854399778974998"/>
          <c:h val="0.72558729989832349"/>
        </c:manualLayout>
      </c:layout>
      <c:scatterChart>
        <c:scatterStyle val="smoothMarker"/>
        <c:varyColors val="0"/>
        <c:ser>
          <c:idx val="5"/>
          <c:order val="0"/>
          <c:tx>
            <c:v>FIFO</c:v>
          </c:tx>
          <c:spPr>
            <a:ln w="63500">
              <a:solidFill>
                <a:srgbClr val="C00000"/>
              </a:solidFill>
              <a:prstDash val="sysDash"/>
            </a:ln>
          </c:spPr>
          <c:marker>
            <c:symbol val="none"/>
          </c:marker>
          <c:xVal>
            <c:numRef>
              <c:f>MC_H_HS_H!$A$3:$A$26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MC_H_HS_H!$G$3:$G$26</c:f>
              <c:numCache>
                <c:formatCode>General</c:formatCode>
                <c:ptCount val="24"/>
                <c:pt idx="0">
                  <c:v>159.65219999999999</c:v>
                </c:pt>
                <c:pt idx="1">
                  <c:v>160.45699999999999</c:v>
                </c:pt>
                <c:pt idx="2">
                  <c:v>161.36240000000001</c:v>
                </c:pt>
                <c:pt idx="3">
                  <c:v>162.56960000000001</c:v>
                </c:pt>
                <c:pt idx="4">
                  <c:v>163.87739999999999</c:v>
                </c:pt>
                <c:pt idx="5">
                  <c:v>165.88939999999999</c:v>
                </c:pt>
                <c:pt idx="6">
                  <c:v>167.9014</c:v>
                </c:pt>
                <c:pt idx="7">
                  <c:v>171.02</c:v>
                </c:pt>
                <c:pt idx="8">
                  <c:v>175.3458</c:v>
                </c:pt>
                <c:pt idx="9">
                  <c:v>182.08600000000001</c:v>
                </c:pt>
                <c:pt idx="10">
                  <c:v>193.15199999999999</c:v>
                </c:pt>
                <c:pt idx="11">
                  <c:v>236.30940000000001</c:v>
                </c:pt>
                <c:pt idx="12">
                  <c:v>1580.6271999999999</c:v>
                </c:pt>
                <c:pt idx="13">
                  <c:v>3540.9187999999999</c:v>
                </c:pt>
                <c:pt idx="14">
                  <c:v>6538.6981999999998</c:v>
                </c:pt>
                <c:pt idx="15">
                  <c:v>9712.5275999999994</c:v>
                </c:pt>
                <c:pt idx="16">
                  <c:v>12219.0772</c:v>
                </c:pt>
                <c:pt idx="17">
                  <c:v>16041.877200000001</c:v>
                </c:pt>
                <c:pt idx="18">
                  <c:v>19386.927800000001</c:v>
                </c:pt>
                <c:pt idx="19">
                  <c:v>23052.087599999999</c:v>
                </c:pt>
                <c:pt idx="20">
                  <c:v>26060.731800000001</c:v>
                </c:pt>
                <c:pt idx="21">
                  <c:v>29592.0936</c:v>
                </c:pt>
                <c:pt idx="22">
                  <c:v>32606.270799999998</c:v>
                </c:pt>
                <c:pt idx="23">
                  <c:v>35959.570599999999</c:v>
                </c:pt>
              </c:numCache>
            </c:numRef>
          </c:yVal>
          <c:smooth val="1"/>
          <c:extLst xmlns:c16r2="http://schemas.microsoft.com/office/drawing/2015/06/chart">
            <c:ext xmlns:c16="http://schemas.microsoft.com/office/drawing/2014/chart" uri="{C3380CC4-5D6E-409C-BE32-E72D297353CC}">
              <c16:uniqueId val="{00000001-7ABF-42B6-BCF8-609B5AFAE01F}"/>
            </c:ext>
          </c:extLst>
        </c:ser>
        <c:dLbls>
          <c:showLegendKey val="0"/>
          <c:showVal val="0"/>
          <c:showCatName val="0"/>
          <c:showSerName val="0"/>
          <c:showPercent val="0"/>
          <c:showBubbleSize val="0"/>
        </c:dLbls>
        <c:axId val="172414064"/>
        <c:axId val="172414456"/>
      </c:scatterChart>
      <c:valAx>
        <c:axId val="172414064"/>
        <c:scaling>
          <c:orientation val="minMax"/>
          <c:max val="0.3"/>
          <c:min val="0"/>
        </c:scaling>
        <c:delete val="1"/>
        <c:axPos val="b"/>
        <c:numFmt formatCode="General" sourceLinked="1"/>
        <c:majorTickMark val="out"/>
        <c:minorTickMark val="none"/>
        <c:tickLblPos val="nextTo"/>
        <c:crossAx val="172414456"/>
        <c:crosses val="autoZero"/>
        <c:crossBetween val="midCat"/>
        <c:majorUnit val="0.1"/>
      </c:valAx>
      <c:valAx>
        <c:axId val="172414456"/>
        <c:scaling>
          <c:orientation val="minMax"/>
          <c:max val="800"/>
          <c:min val="0"/>
        </c:scaling>
        <c:delete val="1"/>
        <c:axPos val="l"/>
        <c:numFmt formatCode="General" sourceLinked="1"/>
        <c:majorTickMark val="out"/>
        <c:minorTickMark val="none"/>
        <c:tickLblPos val="nextTo"/>
        <c:crossAx val="172414064"/>
        <c:crosses val="autoZero"/>
        <c:crossBetween val="midCat"/>
        <c:majorUnit val="200"/>
      </c:valAx>
      <c:spPr>
        <a:noFill/>
        <a:ln>
          <a:noFill/>
        </a:ln>
      </c:spPr>
    </c:plotArea>
    <c:plotVisOnly val="1"/>
    <c:dispBlanksAs val="gap"/>
    <c:showDLblsOverMax val="0"/>
  </c:chart>
  <c:spPr>
    <a:noFill/>
    <a:ln>
      <a:noFill/>
    </a:ln>
  </c:spPr>
  <c:txPr>
    <a:bodyPr/>
    <a:lstStyle/>
    <a:p>
      <a:pPr>
        <a:defRPr sz="1600" b="1">
          <a:latin typeface="+mj-lt"/>
          <a:cs typeface="Times New Roman" panose="02020603050405020304" pitchFamily="18"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060735829073998"/>
          <c:y val="2.8155222151285148E-2"/>
          <c:w val="0.71854399778974998"/>
          <c:h val="0.72558729989832349"/>
        </c:manualLayout>
      </c:layout>
      <c:scatterChart>
        <c:scatterStyle val="smoothMarker"/>
        <c:varyColors val="0"/>
        <c:ser>
          <c:idx val="5"/>
          <c:order val="0"/>
          <c:tx>
            <c:v>FIFO</c:v>
          </c:tx>
          <c:spPr>
            <a:ln w="25400">
              <a:noFill/>
              <a:prstDash val="sysDash"/>
            </a:ln>
          </c:spPr>
          <c:marker>
            <c:symbol val="none"/>
          </c:marker>
          <c:xVal>
            <c:numRef>
              <c:f>MC_H_HS_H!$A$3:$A$26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MC_H_HS_H!$G$3:$G$26</c:f>
              <c:numCache>
                <c:formatCode>General</c:formatCode>
                <c:ptCount val="24"/>
                <c:pt idx="0">
                  <c:v>159.65219999999999</c:v>
                </c:pt>
                <c:pt idx="1">
                  <c:v>160.45699999999999</c:v>
                </c:pt>
                <c:pt idx="2">
                  <c:v>161.36240000000001</c:v>
                </c:pt>
                <c:pt idx="3">
                  <c:v>162.56960000000001</c:v>
                </c:pt>
                <c:pt idx="4">
                  <c:v>163.87739999999999</c:v>
                </c:pt>
                <c:pt idx="5">
                  <c:v>165.88939999999999</c:v>
                </c:pt>
                <c:pt idx="6">
                  <c:v>167.9014</c:v>
                </c:pt>
                <c:pt idx="7">
                  <c:v>171.02</c:v>
                </c:pt>
                <c:pt idx="8">
                  <c:v>175.3458</c:v>
                </c:pt>
                <c:pt idx="9">
                  <c:v>182.08600000000001</c:v>
                </c:pt>
                <c:pt idx="10">
                  <c:v>193.15199999999999</c:v>
                </c:pt>
                <c:pt idx="11">
                  <c:v>236.30940000000001</c:v>
                </c:pt>
                <c:pt idx="12">
                  <c:v>1580.6271999999999</c:v>
                </c:pt>
                <c:pt idx="13">
                  <c:v>3540.9187999999999</c:v>
                </c:pt>
                <c:pt idx="14">
                  <c:v>6538.6981999999998</c:v>
                </c:pt>
                <c:pt idx="15">
                  <c:v>9712.5275999999994</c:v>
                </c:pt>
                <c:pt idx="16">
                  <c:v>12219.0772</c:v>
                </c:pt>
                <c:pt idx="17">
                  <c:v>16041.877200000001</c:v>
                </c:pt>
                <c:pt idx="18">
                  <c:v>19386.927800000001</c:v>
                </c:pt>
                <c:pt idx="19">
                  <c:v>23052.087599999999</c:v>
                </c:pt>
                <c:pt idx="20">
                  <c:v>26060.731800000001</c:v>
                </c:pt>
                <c:pt idx="21">
                  <c:v>29592.0936</c:v>
                </c:pt>
                <c:pt idx="22">
                  <c:v>32606.270799999998</c:v>
                </c:pt>
                <c:pt idx="23">
                  <c:v>35959.570599999999</c:v>
                </c:pt>
              </c:numCache>
            </c:numRef>
          </c:yVal>
          <c:smooth val="1"/>
          <c:extLst xmlns:c16r2="http://schemas.microsoft.com/office/drawing/2015/06/chart">
            <c:ext xmlns:c16="http://schemas.microsoft.com/office/drawing/2014/chart" uri="{C3380CC4-5D6E-409C-BE32-E72D297353CC}">
              <c16:uniqueId val="{00000001-7ABF-42B6-BCF8-609B5AFAE01F}"/>
            </c:ext>
          </c:extLst>
        </c:ser>
        <c:dLbls>
          <c:showLegendKey val="0"/>
          <c:showVal val="0"/>
          <c:showCatName val="0"/>
          <c:showSerName val="0"/>
          <c:showPercent val="0"/>
          <c:showBubbleSize val="0"/>
        </c:dLbls>
        <c:axId val="172415632"/>
        <c:axId val="172416024"/>
      </c:scatterChart>
      <c:valAx>
        <c:axId val="172415632"/>
        <c:scaling>
          <c:orientation val="minMax"/>
          <c:max val="0.3"/>
          <c:min val="0"/>
        </c:scaling>
        <c:delete val="0"/>
        <c:axPos val="b"/>
        <c:title>
          <c:tx>
            <c:rich>
              <a:bodyPr/>
              <a:lstStyle/>
              <a:p>
                <a:pPr>
                  <a:defRPr/>
                </a:pPr>
                <a:r>
                  <a:rPr lang="en-US"/>
                  <a:t>Injection Rate (packets/cycle/node)</a:t>
                </a:r>
              </a:p>
            </c:rich>
          </c:tx>
          <c:layout>
            <c:manualLayout>
              <c:xMode val="edge"/>
              <c:yMode val="edge"/>
              <c:x val="0.17633720127089375"/>
              <c:y val="0.88066905488165326"/>
            </c:manualLayout>
          </c:layout>
          <c:overlay val="0"/>
        </c:title>
        <c:numFmt formatCode="General" sourceLinked="1"/>
        <c:majorTickMark val="out"/>
        <c:minorTickMark val="none"/>
        <c:tickLblPos val="nextTo"/>
        <c:spPr>
          <a:ln w="9525">
            <a:solidFill>
              <a:schemeClr val="tx1"/>
            </a:solidFill>
          </a:ln>
        </c:spPr>
        <c:txPr>
          <a:bodyPr/>
          <a:lstStyle/>
          <a:p>
            <a:pPr>
              <a:defRPr b="0"/>
            </a:pPr>
            <a:endParaRPr lang="en-US"/>
          </a:p>
        </c:txPr>
        <c:crossAx val="172416024"/>
        <c:crosses val="autoZero"/>
        <c:crossBetween val="midCat"/>
        <c:majorUnit val="0.1"/>
      </c:valAx>
      <c:valAx>
        <c:axId val="172416024"/>
        <c:scaling>
          <c:orientation val="minMax"/>
          <c:max val="800"/>
          <c:min val="0"/>
        </c:scaling>
        <c:delete val="0"/>
        <c:axPos val="l"/>
        <c:majorGridlines>
          <c:spPr>
            <a:ln>
              <a:solidFill>
                <a:schemeClr val="tx1"/>
              </a:solidFill>
              <a:prstDash val="dash"/>
            </a:ln>
          </c:spPr>
        </c:majorGridlines>
        <c:title>
          <c:tx>
            <c:rich>
              <a:bodyPr/>
              <a:lstStyle/>
              <a:p>
                <a:pPr>
                  <a:defRPr/>
                </a:pPr>
                <a:r>
                  <a:rPr lang="en-US" dirty="0"/>
                  <a:t>Avg. Packet Latency (ns)</a:t>
                </a:r>
              </a:p>
            </c:rich>
          </c:tx>
          <c:layout>
            <c:manualLayout>
              <c:xMode val="edge"/>
              <c:yMode val="edge"/>
              <c:x val="4.1420546115946033E-2"/>
              <c:y val="0.10469337447683906"/>
            </c:manualLayout>
          </c:layout>
          <c:overlay val="0"/>
        </c:title>
        <c:numFmt formatCode="General" sourceLinked="1"/>
        <c:majorTickMark val="out"/>
        <c:minorTickMark val="none"/>
        <c:tickLblPos val="nextTo"/>
        <c:spPr>
          <a:ln w="9525">
            <a:solidFill>
              <a:schemeClr val="tx1"/>
            </a:solidFill>
          </a:ln>
        </c:spPr>
        <c:txPr>
          <a:bodyPr/>
          <a:lstStyle/>
          <a:p>
            <a:pPr>
              <a:defRPr b="0"/>
            </a:pPr>
            <a:endParaRPr lang="en-US"/>
          </a:p>
        </c:txPr>
        <c:crossAx val="172415632"/>
        <c:crosses val="autoZero"/>
        <c:crossBetween val="midCat"/>
        <c:majorUnit val="200"/>
      </c:valAx>
      <c:spPr>
        <a:noFill/>
        <a:ln>
          <a:noFill/>
        </a:ln>
      </c:spPr>
    </c:plotArea>
    <c:plotVisOnly val="1"/>
    <c:dispBlanksAs val="gap"/>
    <c:showDLblsOverMax val="0"/>
  </c:chart>
  <c:spPr>
    <a:noFill/>
    <a:ln>
      <a:noFill/>
    </a:ln>
  </c:spPr>
  <c:txPr>
    <a:bodyPr/>
    <a:lstStyle/>
    <a:p>
      <a:pPr>
        <a:defRPr sz="1600" b="1">
          <a:latin typeface="+mj-lt"/>
          <a:cs typeface="Times New Roman" panose="02020603050405020304"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060735829073998"/>
          <c:y val="2.8155222151285148E-2"/>
          <c:w val="0.71854399778974998"/>
          <c:h val="0.72558729989832349"/>
        </c:manualLayout>
      </c:layout>
      <c:scatterChart>
        <c:scatterStyle val="smoothMarker"/>
        <c:varyColors val="0"/>
        <c:ser>
          <c:idx val="3"/>
          <c:order val="0"/>
          <c:tx>
            <c:v>BLESS</c:v>
          </c:tx>
          <c:spPr>
            <a:ln w="63500">
              <a:solidFill>
                <a:schemeClr val="tx1">
                  <a:lumMod val="65000"/>
                  <a:lumOff val="35000"/>
                </a:schemeClr>
              </a:solidFill>
              <a:prstDash val="sysDot"/>
            </a:ln>
          </c:spPr>
          <c:marker>
            <c:symbol val="none"/>
          </c:marker>
          <c:xVal>
            <c:numRef>
              <c:f>MC_H_HS_H!$A$3:$A$26</c:f>
              <c:numCache>
                <c:formatCode>General</c:formatCode>
                <c:ptCount val="24"/>
                <c:pt idx="0">
                  <c:v>0.02</c:v>
                </c:pt>
                <c:pt idx="1">
                  <c:v>0.04</c:v>
                </c:pt>
                <c:pt idx="2">
                  <c:v>0.06</c:v>
                </c:pt>
                <c:pt idx="3">
                  <c:v>0.08</c:v>
                </c:pt>
                <c:pt idx="4">
                  <c:v>0.1</c:v>
                </c:pt>
                <c:pt idx="5">
                  <c:v>0.12</c:v>
                </c:pt>
                <c:pt idx="6">
                  <c:v>0.14000000000000001</c:v>
                </c:pt>
                <c:pt idx="7">
                  <c:v>0.16</c:v>
                </c:pt>
                <c:pt idx="8">
                  <c:v>0.18</c:v>
                </c:pt>
                <c:pt idx="9">
                  <c:v>0.2</c:v>
                </c:pt>
                <c:pt idx="10">
                  <c:v>0.22</c:v>
                </c:pt>
                <c:pt idx="11">
                  <c:v>0.24</c:v>
                </c:pt>
                <c:pt idx="12">
                  <c:v>0.26</c:v>
                </c:pt>
                <c:pt idx="13">
                  <c:v>0.28000000000000003</c:v>
                </c:pt>
                <c:pt idx="14">
                  <c:v>0.3</c:v>
                </c:pt>
                <c:pt idx="15">
                  <c:v>0.32</c:v>
                </c:pt>
                <c:pt idx="16">
                  <c:v>0.34</c:v>
                </c:pt>
                <c:pt idx="17">
                  <c:v>0.36</c:v>
                </c:pt>
                <c:pt idx="18">
                  <c:v>0.38</c:v>
                </c:pt>
                <c:pt idx="19">
                  <c:v>0.4</c:v>
                </c:pt>
                <c:pt idx="20">
                  <c:v>0.42</c:v>
                </c:pt>
                <c:pt idx="21">
                  <c:v>0.44</c:v>
                </c:pt>
                <c:pt idx="22">
                  <c:v>0.46</c:v>
                </c:pt>
                <c:pt idx="23">
                  <c:v>0.48</c:v>
                </c:pt>
              </c:numCache>
            </c:numRef>
          </c:xVal>
          <c:yVal>
            <c:numRef>
              <c:f>MC_H_HS_H!$E$3:$E$26</c:f>
              <c:numCache>
                <c:formatCode>General</c:formatCode>
                <c:ptCount val="24"/>
                <c:pt idx="0">
                  <c:v>240.39529999999999</c:v>
                </c:pt>
                <c:pt idx="1">
                  <c:v>272.10879999999997</c:v>
                </c:pt>
                <c:pt idx="2">
                  <c:v>398.1961</c:v>
                </c:pt>
                <c:pt idx="3">
                  <c:v>17812.322899999999</c:v>
                </c:pt>
                <c:pt idx="4">
                  <c:v>50257.324399999998</c:v>
                </c:pt>
                <c:pt idx="5">
                  <c:v>71902.310899999997</c:v>
                </c:pt>
                <c:pt idx="6">
                  <c:v>88734.4427</c:v>
                </c:pt>
                <c:pt idx="7">
                  <c:v>104480.6485</c:v>
                </c:pt>
                <c:pt idx="8">
                  <c:v>108733.60309999999</c:v>
                </c:pt>
                <c:pt idx="9">
                  <c:v>116542.72139999999</c:v>
                </c:pt>
                <c:pt idx="10">
                  <c:v>125226.1565</c:v>
                </c:pt>
                <c:pt idx="11">
                  <c:v>129041.11629999999</c:v>
                </c:pt>
                <c:pt idx="12">
                  <c:v>130408.7</c:v>
                </c:pt>
                <c:pt idx="13">
                  <c:v>132427.212</c:v>
                </c:pt>
                <c:pt idx="14">
                  <c:v>134550.3437</c:v>
                </c:pt>
                <c:pt idx="15">
                  <c:v>136379.27170000001</c:v>
                </c:pt>
                <c:pt idx="16">
                  <c:v>134457.50330000001</c:v>
                </c:pt>
                <c:pt idx="17">
                  <c:v>138087.8278</c:v>
                </c:pt>
                <c:pt idx="18">
                  <c:v>135180.98929999999</c:v>
                </c:pt>
                <c:pt idx="19">
                  <c:v>136567.39199999999</c:v>
                </c:pt>
                <c:pt idx="20">
                  <c:v>137422.0534</c:v>
                </c:pt>
                <c:pt idx="21">
                  <c:v>137553.71669999999</c:v>
                </c:pt>
                <c:pt idx="22">
                  <c:v>136937.9172</c:v>
                </c:pt>
                <c:pt idx="23">
                  <c:v>136955.62100000001</c:v>
                </c:pt>
              </c:numCache>
            </c:numRef>
          </c:yVal>
          <c:smooth val="1"/>
          <c:extLst xmlns:c16r2="http://schemas.microsoft.com/office/drawing/2015/06/chart">
            <c:ext xmlns:c16="http://schemas.microsoft.com/office/drawing/2014/chart" uri="{C3380CC4-5D6E-409C-BE32-E72D297353CC}">
              <c16:uniqueId val="{00000000-7ABF-42B6-BCF8-609B5AFAE01F}"/>
            </c:ext>
          </c:extLst>
        </c:ser>
        <c:dLbls>
          <c:showLegendKey val="0"/>
          <c:showVal val="0"/>
          <c:showCatName val="0"/>
          <c:showSerName val="0"/>
          <c:showPercent val="0"/>
          <c:showBubbleSize val="0"/>
        </c:dLbls>
        <c:axId val="172416808"/>
        <c:axId val="121727408"/>
      </c:scatterChart>
      <c:valAx>
        <c:axId val="172416808"/>
        <c:scaling>
          <c:orientation val="minMax"/>
          <c:max val="0.3"/>
          <c:min val="0"/>
        </c:scaling>
        <c:delete val="1"/>
        <c:axPos val="b"/>
        <c:numFmt formatCode="General" sourceLinked="1"/>
        <c:majorTickMark val="out"/>
        <c:minorTickMark val="none"/>
        <c:tickLblPos val="nextTo"/>
        <c:crossAx val="121727408"/>
        <c:crosses val="autoZero"/>
        <c:crossBetween val="midCat"/>
        <c:majorUnit val="0.1"/>
      </c:valAx>
      <c:valAx>
        <c:axId val="121727408"/>
        <c:scaling>
          <c:orientation val="minMax"/>
          <c:max val="800"/>
          <c:min val="0"/>
        </c:scaling>
        <c:delete val="1"/>
        <c:axPos val="l"/>
        <c:numFmt formatCode="General" sourceLinked="1"/>
        <c:majorTickMark val="out"/>
        <c:minorTickMark val="none"/>
        <c:tickLblPos val="nextTo"/>
        <c:crossAx val="172416808"/>
        <c:crosses val="autoZero"/>
        <c:crossBetween val="midCat"/>
        <c:majorUnit val="200"/>
      </c:valAx>
      <c:spPr>
        <a:noFill/>
        <a:ln>
          <a:noFill/>
        </a:ln>
      </c:spPr>
    </c:plotArea>
    <c:plotVisOnly val="1"/>
    <c:dispBlanksAs val="gap"/>
    <c:showDLblsOverMax val="0"/>
  </c:chart>
  <c:spPr>
    <a:noFill/>
    <a:ln>
      <a:noFill/>
    </a:ln>
  </c:spPr>
  <c:txPr>
    <a:bodyPr/>
    <a:lstStyle/>
    <a:p>
      <a:pPr>
        <a:defRPr sz="1600" b="1">
          <a:latin typeface="+mj-lt"/>
          <a:cs typeface="Times New Roman" panose="02020603050405020304" pitchFamily="18"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0.94581</cdr:x>
      <cdr:y>0.06654</cdr:y>
    </cdr:from>
    <cdr:to>
      <cdr:x>0.95097</cdr:x>
      <cdr:y>0.78514</cdr:y>
    </cdr:to>
    <cdr:cxnSp macro="">
      <cdr:nvCxnSpPr>
        <cdr:cNvPr id="2" name="Straight Connector 1"/>
        <cdr:cNvCxnSpPr/>
      </cdr:nvCxnSpPr>
      <cdr:spPr>
        <a:xfrm xmlns:a="http://schemas.openxmlformats.org/drawingml/2006/main" flipV="1">
          <a:off x="4108014" y="225120"/>
          <a:ext cx="22412" cy="2431228"/>
        </a:xfrm>
        <a:prstGeom xmlns:a="http://schemas.openxmlformats.org/drawingml/2006/main" prst="line">
          <a:avLst/>
        </a:prstGeom>
        <a:ln xmlns:a="http://schemas.openxmlformats.org/drawingml/2006/main" w="63500">
          <a:solidFill>
            <a:schemeClr val="accent6"/>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0.37764</cdr:x>
      <cdr:y>0.11542</cdr:y>
    </cdr:from>
    <cdr:to>
      <cdr:x>0.94802</cdr:x>
      <cdr:y>0.31</cdr:y>
    </cdr:to>
    <cdr:sp macro="" textlink="">
      <cdr:nvSpPr>
        <cdr:cNvPr id="3" name="TextBox 3"/>
        <cdr:cNvSpPr txBox="1"/>
      </cdr:nvSpPr>
      <cdr:spPr>
        <a:xfrm xmlns:a="http://schemas.openxmlformats.org/drawingml/2006/main">
          <a:off x="1640246" y="390503"/>
          <a:ext cx="2477365" cy="65832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r">
            <a:lnSpc>
              <a:spcPct val="75000"/>
            </a:lnSpc>
          </a:pPr>
          <a:r>
            <a:rPr lang="en-US" sz="2400" i="1" dirty="0" smtClean="0">
              <a:solidFill>
                <a:schemeClr val="accent6"/>
              </a:solidFill>
              <a:latin typeface="+mj-lt"/>
            </a:rPr>
            <a:t>Carpool </a:t>
          </a:r>
        </a:p>
        <a:p xmlns:a="http://schemas.openxmlformats.org/drawingml/2006/main">
          <a:pPr algn="r">
            <a:lnSpc>
              <a:spcPct val="75000"/>
            </a:lnSpc>
          </a:pPr>
          <a:r>
            <a:rPr lang="en-US" sz="2400" i="1" dirty="0" smtClean="0">
              <a:solidFill>
                <a:schemeClr val="accent6"/>
              </a:solidFill>
              <a:latin typeface="+mj-lt"/>
            </a:rPr>
            <a:t>saturation</a:t>
          </a:r>
          <a:endParaRPr lang="en-US" sz="2400" i="1" dirty="0">
            <a:solidFill>
              <a:schemeClr val="accent6"/>
            </a:solidFill>
            <a:latin typeface="+mj-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0.42786</cdr:x>
      <cdr:y>0.06033</cdr:y>
    </cdr:from>
    <cdr:to>
      <cdr:x>0.43302</cdr:x>
      <cdr:y>0.78937</cdr:y>
    </cdr:to>
    <cdr:cxnSp macro="">
      <cdr:nvCxnSpPr>
        <cdr:cNvPr id="2" name="Straight Connector 1"/>
        <cdr:cNvCxnSpPr/>
      </cdr:nvCxnSpPr>
      <cdr:spPr>
        <a:xfrm xmlns:a="http://schemas.openxmlformats.org/drawingml/2006/main" flipV="1">
          <a:off x="1858383" y="204103"/>
          <a:ext cx="22412" cy="2466557"/>
        </a:xfrm>
        <a:prstGeom xmlns:a="http://schemas.openxmlformats.org/drawingml/2006/main" prst="line">
          <a:avLst/>
        </a:prstGeom>
        <a:ln xmlns:a="http://schemas.openxmlformats.org/drawingml/2006/main" w="63500">
          <a:solidFill>
            <a:schemeClr val="accent6"/>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0.4386</cdr:x>
      <cdr:y>0.10337</cdr:y>
    </cdr:from>
    <cdr:to>
      <cdr:x>0.87719</cdr:x>
      <cdr:y>0.29441</cdr:y>
    </cdr:to>
    <cdr:sp macro="" textlink="">
      <cdr:nvSpPr>
        <cdr:cNvPr id="3" name="TextBox 3"/>
        <cdr:cNvSpPr txBox="1"/>
      </cdr:nvSpPr>
      <cdr:spPr>
        <a:xfrm xmlns:a="http://schemas.openxmlformats.org/drawingml/2006/main">
          <a:off x="1905000" y="349728"/>
          <a:ext cx="1905000"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lnSpc>
              <a:spcPct val="75000"/>
            </a:lnSpc>
          </a:pPr>
          <a:r>
            <a:rPr lang="en-US" sz="2400" i="1" dirty="0" smtClean="0">
              <a:solidFill>
                <a:schemeClr val="accent6"/>
              </a:solidFill>
              <a:latin typeface="+mj-lt"/>
            </a:rPr>
            <a:t>Carpool saturation</a:t>
          </a:r>
          <a:endParaRPr lang="en-US" sz="2400" i="1" dirty="0">
            <a:solidFill>
              <a:schemeClr val="accent6"/>
            </a:solidFill>
            <a:latin typeface="+mj-l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E3A320F2-0222-4F9A-9B4B-23861EA014DD}" type="datetime1">
              <a:rPr lang="en-US" smtClean="0"/>
              <a:t>6/15/2017</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973636F2-AAAA-4996-B2C9-0909AC5494D8}" type="slidenum">
              <a:rPr lang="en-US" smtClean="0"/>
              <a:t>‹#›</a:t>
            </a:fld>
            <a:endParaRPr lang="en-US"/>
          </a:p>
        </p:txBody>
      </p:sp>
    </p:spTree>
    <p:extLst>
      <p:ext uri="{BB962C8B-B14F-4D97-AF65-F5344CB8AC3E}">
        <p14:creationId xmlns:p14="http://schemas.microsoft.com/office/powerpoint/2010/main" val="2008630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4F69DEF-4668-4BDD-8B02-8E33D3A0F21C}" type="datetime1">
              <a:rPr lang="en-US" smtClean="0"/>
              <a:t>6/15/2017</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F7F79D3-8C36-4CB5-B03B-F440DA7B71AF}" type="slidenum">
              <a:rPr lang="en-US" smtClean="0"/>
              <a:t>‹#›</a:t>
            </a:fld>
            <a:endParaRPr lang="en-US"/>
          </a:p>
        </p:txBody>
      </p:sp>
    </p:spTree>
    <p:extLst>
      <p:ext uri="{BB962C8B-B14F-4D97-AF65-F5344CB8AC3E}">
        <p14:creationId xmlns:p14="http://schemas.microsoft.com/office/powerpoint/2010/main" val="15848749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a:t>
            </a:fld>
            <a:endParaRPr lang="en-US"/>
          </a:p>
        </p:txBody>
      </p:sp>
    </p:spTree>
    <p:extLst>
      <p:ext uri="{BB962C8B-B14F-4D97-AF65-F5344CB8AC3E}">
        <p14:creationId xmlns:p14="http://schemas.microsoft.com/office/powerpoint/2010/main" val="2531069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multicast packet can be a request from one nodes to many other nodes forming a 1-to-M pattern. The special case is broadcast, where a single node is sending packet to all the rest of nodes in the system. Multicast is very common in the processor. For example, with a directory-based coherence protocol, evicting a shared cache line often involves sending a sequence of invalidation packets to the home node, forming multicast traffic. </a:t>
            </a:r>
          </a:p>
          <a:p>
            <a:r>
              <a:rPr lang="en-US" sz="1200" kern="1200" dirty="0" smtClean="0">
                <a:solidFill>
                  <a:schemeClr val="tx1"/>
                </a:solidFill>
                <a:effectLst/>
                <a:latin typeface="+mn-lt"/>
                <a:ea typeface="+mn-ea"/>
                <a:cs typeface="+mn-cs"/>
              </a:rPr>
              <a:t>The other is hotspot where M senders may send the packets to the same destinations, forming M-to-1 traffic. The hotspot traffic occurs when multiple nodes send acknowledgements associated with the same request or access the shared lock variable for entering the critical section during synchronization. These packets are often on the critical path of execution, directly determine the application runtime.</a:t>
            </a:r>
          </a:p>
          <a:p>
            <a:r>
              <a:rPr lang="en-US" sz="1200" kern="1200" dirty="0" smtClean="0">
                <a:solidFill>
                  <a:schemeClr val="tx1"/>
                </a:solidFill>
                <a:effectLst/>
                <a:latin typeface="+mn-lt"/>
                <a:ea typeface="+mn-ea"/>
                <a:cs typeface="+mn-cs"/>
              </a:rPr>
              <a:t>Conventionally, both MC and HS flits involve injecting M separate flits causing network congestion</a:t>
            </a:r>
          </a:p>
          <a:p>
            <a:r>
              <a:rPr lang="en-US" sz="1200" kern="1200" dirty="0" smtClean="0">
                <a:solidFill>
                  <a:schemeClr val="tx1"/>
                </a:solidFill>
                <a:effectLst/>
                <a:latin typeface="+mn-lt"/>
                <a:ea typeface="+mn-ea"/>
                <a:cs typeface="+mn-cs"/>
              </a:rPr>
              <a:t>Therefore, providing support for multicast and hotspot traffic can be very useful to improve the performance and reduce the power consumption of the shared memory system.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B7745A3-8648-442D-87CC-DF2E7E40AFAF}"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675531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Since</a:t>
            </a:r>
            <a:r>
              <a:rPr lang="en-US" sz="1200" kern="1200" baseline="0" dirty="0" smtClean="0">
                <a:solidFill>
                  <a:schemeClr val="tx1"/>
                </a:solidFill>
                <a:effectLst/>
                <a:latin typeface="+mn-lt"/>
                <a:ea typeface="+mn-ea"/>
                <a:cs typeface="+mn-cs"/>
              </a:rPr>
              <a:t> MC and HS are quite common and there is no efficient support in the </a:t>
            </a:r>
            <a:r>
              <a:rPr lang="en-US" sz="1200" kern="1200" baseline="0" dirty="0" err="1" smtClean="0">
                <a:solidFill>
                  <a:schemeClr val="tx1"/>
                </a:solidFill>
                <a:effectLst/>
                <a:latin typeface="+mn-lt"/>
                <a:ea typeface="+mn-ea"/>
                <a:cs typeface="+mn-cs"/>
              </a:rPr>
              <a:t>bufferless</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NoC</a:t>
            </a:r>
            <a:r>
              <a:rPr lang="en-US" sz="1200" kern="1200" baseline="0" dirty="0" smtClean="0">
                <a:solidFill>
                  <a:schemeClr val="tx1"/>
                </a:solidFill>
                <a:effectLst/>
                <a:latin typeface="+mn-lt"/>
                <a:ea typeface="+mn-ea"/>
                <a:cs typeface="+mn-cs"/>
              </a:rPr>
              <a:t>, it is naturally to have a question in mind “are these two types of traffic harmful to </a:t>
            </a:r>
            <a:r>
              <a:rPr lang="en-US" sz="1200" kern="1200" baseline="0" dirty="0" err="1" smtClean="0">
                <a:solidFill>
                  <a:schemeClr val="tx1"/>
                </a:solidFill>
                <a:effectLst/>
                <a:latin typeface="+mn-lt"/>
                <a:ea typeface="+mn-ea"/>
                <a:cs typeface="+mn-cs"/>
              </a:rPr>
              <a:t>bufferless</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NoC</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did experiment to study the impact of MC and HS traffic in a 8x8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And in the experiment, the multicast is handled in a naïve approach such that each multicast flit with M destinations involves M unicast flit being injected sequentially. And there is no special treatment for hotspot traffic.</a:t>
            </a:r>
          </a:p>
          <a:p>
            <a:r>
              <a:rPr lang="en-US" sz="1200" kern="1200" dirty="0" smtClean="0">
                <a:solidFill>
                  <a:schemeClr val="tx1"/>
                </a:solidFill>
                <a:effectLst/>
                <a:latin typeface="+mn-lt"/>
                <a:ea typeface="+mn-ea"/>
                <a:cs typeface="+mn-cs"/>
              </a:rPr>
              <a:t>As we can see,  with only 10% of multicast traffic, the average latency increases almost 3X, causing network saturate at 5% of its capacity. </a:t>
            </a:r>
          </a:p>
          <a:p>
            <a:r>
              <a:rPr lang="en-US" sz="1200" kern="1200" dirty="0" smtClean="0">
                <a:solidFill>
                  <a:schemeClr val="tx1"/>
                </a:solidFill>
                <a:effectLst/>
                <a:latin typeface="+mn-lt"/>
                <a:ea typeface="+mn-ea"/>
                <a:cs typeface="+mn-cs"/>
              </a:rPr>
              <a:t>On the right hand side, 10% of hotspot traffic rises latency by 39%, causing network saturate at 17% of its capacity.</a:t>
            </a:r>
          </a:p>
          <a:p>
            <a:r>
              <a:rPr lang="en-US" sz="1200" kern="1200" dirty="0" smtClean="0">
                <a:solidFill>
                  <a:schemeClr val="tx1"/>
                </a:solidFill>
                <a:effectLst/>
                <a:latin typeface="+mn-lt"/>
                <a:ea typeface="+mn-ea"/>
                <a:cs typeface="+mn-cs"/>
              </a:rPr>
              <a:t>So,  the multicast and hotspot traffic can increase the latency and saturate the network prematurely.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Out goal is to reduce the contention caused by multicast and hotspot traffic in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NoCs</a:t>
            </a:r>
            <a:r>
              <a:rPr lang="en-US" sz="1200" kern="1200" dirty="0" smtClean="0">
                <a:solidFill>
                  <a:schemeClr val="tx1"/>
                </a:solidFill>
                <a:effectLst/>
                <a:latin typeface="+mn-lt"/>
                <a:ea typeface="+mn-ea"/>
                <a:cs typeface="+mn-cs"/>
              </a:rPr>
              <a:t> with low complexity.</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11</a:t>
            </a:fld>
            <a:endParaRPr lang="en-US"/>
          </a:p>
        </p:txBody>
      </p:sp>
    </p:spTree>
    <p:extLst>
      <p:ext uri="{BB962C8B-B14F-4D97-AF65-F5344CB8AC3E}">
        <p14:creationId xmlns:p14="http://schemas.microsoft.com/office/powerpoint/2010/main" val="819530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12</a:t>
            </a:fld>
            <a:endParaRPr lang="en-US"/>
          </a:p>
        </p:txBody>
      </p:sp>
    </p:spTree>
    <p:extLst>
      <p:ext uri="{BB962C8B-B14F-4D97-AF65-F5344CB8AC3E}">
        <p14:creationId xmlns:p14="http://schemas.microsoft.com/office/powerpoint/2010/main" val="2687536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Carpool contains two simple mechanisms: mc flit forking and </a:t>
            </a:r>
            <a:r>
              <a:rPr lang="en-US" sz="1200" kern="1200" dirty="0" err="1" smtClean="0">
                <a:solidFill>
                  <a:schemeClr val="tx1"/>
                </a:solidFill>
                <a:effectLst/>
                <a:latin typeface="+mn-lt"/>
                <a:ea typeface="+mn-ea"/>
                <a:cs typeface="+mn-cs"/>
              </a:rPr>
              <a:t>hs</a:t>
            </a:r>
            <a:r>
              <a:rPr lang="en-US" sz="1200" kern="1200" dirty="0" smtClean="0">
                <a:solidFill>
                  <a:schemeClr val="tx1"/>
                </a:solidFill>
                <a:effectLst/>
                <a:latin typeface="+mn-lt"/>
                <a:ea typeface="+mn-ea"/>
                <a:cs typeface="+mn-cs"/>
              </a:rPr>
              <a:t> flit merging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a multicast flits with M destinations, the conventional approach creates M flits, stores in a queue, and injects them one by one, which takes M cycles to just for injecting all the flits replicas. Carpool allows a multicast flit to enter the network with a single cycle latency and </a:t>
            </a:r>
            <a:r>
              <a:rPr lang="en-US" sz="1200" b="1" kern="1200" dirty="0" smtClean="0">
                <a:solidFill>
                  <a:schemeClr val="tx1"/>
                </a:solidFill>
                <a:effectLst/>
                <a:latin typeface="+mn-lt"/>
                <a:ea typeface="+mn-ea"/>
                <a:cs typeface="+mn-cs"/>
              </a:rPr>
              <a:t>forks</a:t>
            </a:r>
            <a:r>
              <a:rPr lang="en-US" sz="1200" kern="1200" dirty="0" smtClean="0">
                <a:solidFill>
                  <a:schemeClr val="tx1"/>
                </a:solidFill>
                <a:effectLst/>
                <a:latin typeface="+mn-lt"/>
                <a:ea typeface="+mn-ea"/>
                <a:cs typeface="+mn-cs"/>
              </a:rPr>
              <a:t> new multicast flit replicas </a:t>
            </a:r>
            <a:r>
              <a:rPr lang="en-US" sz="1200" b="1" kern="1200" dirty="0" smtClean="0">
                <a:solidFill>
                  <a:schemeClr val="tx1"/>
                </a:solidFill>
                <a:effectLst/>
                <a:latin typeface="+mn-lt"/>
                <a:ea typeface="+mn-ea"/>
                <a:cs typeface="+mn-cs"/>
              </a:rPr>
              <a:t>adaptively</a:t>
            </a:r>
            <a:r>
              <a:rPr lang="en-US" sz="1200" kern="1200" dirty="0" smtClean="0">
                <a:solidFill>
                  <a:schemeClr val="tx1"/>
                </a:solidFill>
                <a:effectLst/>
                <a:latin typeface="+mn-lt"/>
                <a:ea typeface="+mn-ea"/>
                <a:cs typeface="+mn-cs"/>
              </a:rPr>
              <a:t> as they travel toward their destinations. As forking new flit replica can increase the network load, we use starvation rate measured at each NI to indicate network congestion and only enable the flit forking mechanism when the network is not congested. The created flit replica and the original flit carry distinct destination lists and are transferred across the network independently. This approach can significantly reduce the serialization latency, and allow the multicast flits to explore the path diversity.</a:t>
            </a:r>
          </a:p>
          <a:p>
            <a:r>
              <a:rPr lang="en-US" sz="1200" kern="1200" dirty="0" smtClean="0">
                <a:solidFill>
                  <a:schemeClr val="tx1"/>
                </a:solidFill>
                <a:effectLst/>
                <a:latin typeface="+mn-lt"/>
                <a:ea typeface="+mn-ea"/>
                <a:cs typeface="+mn-cs"/>
              </a:rPr>
              <a:t>Then, as the hotspot flits are essentially carrying the same payload, they are tagged at the originating nodes and are merged in the intermediate nodes opportunistically. Similar to multicast flits, each hotspot flit carries a list identifying the source of senders, which is updated if being merged. The other hotspot flits being merged are quietly dropped. Merging hotspot flits can effectively resolve the contention when it happens, leading to reduced network load and improved bandwidth utilization.</a:t>
            </a:r>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13</a:t>
            </a:fld>
            <a:endParaRPr lang="en-US"/>
          </a:p>
        </p:txBody>
      </p:sp>
    </p:spTree>
    <p:extLst>
      <p:ext uri="{BB962C8B-B14F-4D97-AF65-F5344CB8AC3E}">
        <p14:creationId xmlns:p14="http://schemas.microsoft.com/office/powerpoint/2010/main" val="2269274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Next I will use an example to give you an intuitive view about the potential of Carpool. For the naïve approach on the left hand side, a multicast flits with 6 destinations involves 6 independence flits    injected sequentially. It entails 15 transfers and takes 10 cycles to deliver all the flits because of the near-end congestion at the source NI.  </a:t>
            </a:r>
          </a:p>
          <a:p>
            <a:r>
              <a:rPr lang="en-US" sz="1200" kern="1200" dirty="0" smtClean="0">
                <a:solidFill>
                  <a:schemeClr val="tx1"/>
                </a:solidFill>
                <a:effectLst/>
                <a:latin typeface="+mn-lt"/>
                <a:ea typeface="+mn-ea"/>
                <a:cs typeface="+mn-cs"/>
              </a:rPr>
              <a:t>On the contrary, the multicast flit in Carpool takes a single cycle to enter the network, and fork new flit replica in the network along the way to the destination. As a result, only 6 flit transfers and 5 cycles are needed. </a:t>
            </a:r>
          </a:p>
          <a:p>
            <a:r>
              <a:rPr lang="en-US" sz="1200" kern="1200" dirty="0" smtClean="0">
                <a:solidFill>
                  <a:schemeClr val="tx1"/>
                </a:solidFill>
                <a:effectLst/>
                <a:latin typeface="+mn-lt"/>
                <a:ea typeface="+mn-ea"/>
                <a:cs typeface="+mn-cs"/>
              </a:rPr>
              <a:t>So, forking multicast flits removes the near-end contention at the source node, leading to reduced latency.</a:t>
            </a:r>
          </a:p>
        </p:txBody>
      </p:sp>
      <p:sp>
        <p:nvSpPr>
          <p:cNvPr id="4" name="Slide Number Placeholder 3"/>
          <p:cNvSpPr>
            <a:spLocks noGrp="1"/>
          </p:cNvSpPr>
          <p:nvPr>
            <p:ph type="sldNum" sz="quarter" idx="10"/>
          </p:nvPr>
        </p:nvSpPr>
        <p:spPr/>
        <p:txBody>
          <a:bodyPr/>
          <a:lstStyle/>
          <a:p>
            <a:fld id="{EF7F79D3-8C36-4CB5-B03B-F440DA7B71AF}" type="slidenum">
              <a:rPr lang="en-US" smtClean="0"/>
              <a:t>14</a:t>
            </a:fld>
            <a:endParaRPr lang="en-US"/>
          </a:p>
        </p:txBody>
      </p:sp>
    </p:spTree>
    <p:extLst>
      <p:ext uri="{BB962C8B-B14F-4D97-AF65-F5344CB8AC3E}">
        <p14:creationId xmlns:p14="http://schemas.microsoft.com/office/powerpoint/2010/main" val="2148666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another example, there are two hotspot</a:t>
            </a:r>
            <a:r>
              <a:rPr lang="en-US" baseline="0" dirty="0" smtClean="0"/>
              <a:t> flits</a:t>
            </a:r>
            <a:r>
              <a:rPr lang="en-US" dirty="0" smtClean="0"/>
              <a:t> having the same destination</a:t>
            </a:r>
            <a:r>
              <a:rPr lang="en-US" baseline="0" dirty="0" smtClean="0"/>
              <a:t>. For the </a:t>
            </a:r>
            <a:r>
              <a:rPr lang="en-US" dirty="0" smtClean="0"/>
              <a:t>naïve approach, a</a:t>
            </a:r>
            <a:r>
              <a:rPr lang="en-US" baseline="0" dirty="0" smtClean="0"/>
              <a:t>s they encounter at the router in the middle, one of them is deflected, taking additional two hops before arriving at the destination.  It takes 6 transfers and 5 cycles.</a:t>
            </a:r>
          </a:p>
          <a:p>
            <a:endParaRPr lang="en-US" baseline="0" dirty="0" smtClean="0"/>
          </a:p>
          <a:p>
            <a:r>
              <a:rPr lang="en-US" baseline="0" dirty="0" smtClean="0"/>
              <a:t>For Carpool, they are merged and delivered to their destination </a:t>
            </a:r>
            <a:r>
              <a:rPr lang="en-US" dirty="0" smtClean="0"/>
              <a:t>without deflection</a:t>
            </a:r>
            <a:r>
              <a:rPr lang="en-US" baseline="0" dirty="0" smtClean="0"/>
              <a:t>, which only need 3 transfers and 2 cycles.</a:t>
            </a:r>
          </a:p>
          <a:p>
            <a:endParaRPr lang="en-US" baseline="0" dirty="0" smtClean="0"/>
          </a:p>
          <a:p>
            <a:r>
              <a:rPr lang="en-US" baseline="0" dirty="0" smtClean="0"/>
              <a:t>So merging hotspot flits resolve the contention when it happens, reducing network load</a:t>
            </a:r>
            <a:r>
              <a:rPr lang="en-US" dirty="0" smtClean="0"/>
              <a:t> </a:t>
            </a:r>
            <a:r>
              <a:rPr lang="en-US" baseline="0" dirty="0" smtClean="0"/>
              <a:t>and improving the bandwidth utilization.</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15</a:t>
            </a:fld>
            <a:endParaRPr lang="en-US"/>
          </a:p>
        </p:txBody>
      </p:sp>
    </p:spTree>
    <p:extLst>
      <p:ext uri="{BB962C8B-B14F-4D97-AF65-F5344CB8AC3E}">
        <p14:creationId xmlns:p14="http://schemas.microsoft.com/office/powerpoint/2010/main" val="2635062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Although forking and merging mechanisms appear to be very straightforward, there are a couple of issues which cannot be ignored. In a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router, all flits that arrive at the same cycle must be sent out on their assigned output ports simultaneously. As a result, we can avoid deadlock by simply guaranteeing that the number of flits (including replicas) that request output ports at any given cycle is less than or equal to the total number of output ports in the router. </a:t>
            </a:r>
          </a:p>
          <a:p>
            <a:r>
              <a:rPr lang="en-US" sz="1200" kern="1200" dirty="0" smtClean="0">
                <a:solidFill>
                  <a:schemeClr val="tx1"/>
                </a:solidFill>
                <a:effectLst/>
                <a:latin typeface="+mn-lt"/>
                <a:ea typeface="+mn-ea"/>
                <a:cs typeface="+mn-cs"/>
              </a:rPr>
              <a:t>To enable Carpool, each flit needs to carry a list to identify either multiple destinations for a multicast flit or multiple senders for a hotspot flits. Directly representing N nodes with a bit-vector will cause channel width to increase linearly when the number of nodes scales. Instead, Carpool follows a two-level hierarchical representation.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network is partitioned into multiple virtual clusters, indexed by </a:t>
            </a:r>
            <a:r>
              <a:rPr lang="en-US" sz="1200" kern="1200" dirty="0" err="1" smtClean="0">
                <a:solidFill>
                  <a:schemeClr val="tx1"/>
                </a:solidFill>
                <a:effectLst/>
                <a:latin typeface="+mn-lt"/>
                <a:ea typeface="+mn-ea"/>
                <a:cs typeface="+mn-cs"/>
              </a:rPr>
              <a:t>clusterID</a:t>
            </a:r>
            <a:r>
              <a:rPr lang="en-US" sz="1200" kern="1200" dirty="0" smtClean="0">
                <a:solidFill>
                  <a:schemeClr val="tx1"/>
                </a:solidFill>
                <a:effectLst/>
                <a:latin typeface="+mn-lt"/>
                <a:ea typeface="+mn-ea"/>
                <a:cs typeface="+mn-cs"/>
              </a:rPr>
              <a:t>. All nodes within a cluster are encoded with a bit-vector, called </a:t>
            </a:r>
            <a:r>
              <a:rPr lang="en-US" sz="1200" kern="1200" dirty="0" err="1" smtClean="0">
                <a:solidFill>
                  <a:schemeClr val="tx1"/>
                </a:solidFill>
                <a:effectLst/>
                <a:latin typeface="+mn-lt"/>
                <a:ea typeface="+mn-ea"/>
                <a:cs typeface="+mn-cs"/>
              </a:rPr>
              <a:t>nodeList</a:t>
            </a:r>
            <a:r>
              <a:rPr lang="en-US" sz="1200" kern="1200" dirty="0" smtClean="0">
                <a:solidFill>
                  <a:schemeClr val="tx1"/>
                </a:solidFill>
                <a:effectLst/>
                <a:latin typeface="+mn-lt"/>
                <a:ea typeface="+mn-ea"/>
                <a:cs typeface="+mn-cs"/>
              </a:rPr>
              <a:t>. With a 4-bit </a:t>
            </a:r>
            <a:r>
              <a:rPr lang="en-US" sz="1200" kern="1200" dirty="0" err="1" smtClean="0">
                <a:solidFill>
                  <a:schemeClr val="tx1"/>
                </a:solidFill>
                <a:effectLst/>
                <a:latin typeface="+mn-lt"/>
                <a:ea typeface="+mn-ea"/>
                <a:cs typeface="+mn-cs"/>
              </a:rPr>
              <a:t>clusterID</a:t>
            </a:r>
            <a:r>
              <a:rPr lang="en-US" sz="1200" kern="1200" dirty="0" smtClean="0">
                <a:solidFill>
                  <a:schemeClr val="tx1"/>
                </a:solidFill>
                <a:effectLst/>
                <a:latin typeface="+mn-lt"/>
                <a:ea typeface="+mn-ea"/>
                <a:cs typeface="+mn-cs"/>
              </a:rPr>
              <a:t> and a 64-bit </a:t>
            </a:r>
            <a:r>
              <a:rPr lang="en-US" sz="1200" kern="1200" dirty="0" err="1" smtClean="0">
                <a:solidFill>
                  <a:schemeClr val="tx1"/>
                </a:solidFill>
                <a:effectLst/>
                <a:latin typeface="+mn-lt"/>
                <a:ea typeface="+mn-ea"/>
                <a:cs typeface="+mn-cs"/>
              </a:rPr>
              <a:t>nodeList</a:t>
            </a:r>
            <a:r>
              <a:rPr lang="en-US" sz="1200" kern="1200" dirty="0" smtClean="0">
                <a:solidFill>
                  <a:schemeClr val="tx1"/>
                </a:solidFill>
                <a:effectLst/>
                <a:latin typeface="+mn-lt"/>
                <a:ea typeface="+mn-ea"/>
                <a:cs typeface="+mn-cs"/>
              </a:rPr>
              <a:t>, we can uniquely identify up to 1024 nodes. Now, instead of scaling linearly with respect to the number of nodes in the network, Carpool scales in terms of the number of clusters, which is much more scalable. To avoid adding additional wires, Carpool allows </a:t>
            </a:r>
            <a:r>
              <a:rPr lang="en-US" sz="1200" kern="1200" dirty="0" err="1" smtClean="0">
                <a:solidFill>
                  <a:schemeClr val="tx1"/>
                </a:solidFill>
                <a:effectLst/>
                <a:latin typeface="+mn-lt"/>
                <a:ea typeface="+mn-ea"/>
                <a:cs typeface="+mn-cs"/>
              </a:rPr>
              <a:t>nodeList</a:t>
            </a:r>
            <a:r>
              <a:rPr lang="en-US" sz="1200" kern="1200" dirty="0" smtClean="0">
                <a:solidFill>
                  <a:schemeClr val="tx1"/>
                </a:solidFill>
                <a:effectLst/>
                <a:latin typeface="+mn-lt"/>
                <a:ea typeface="+mn-ea"/>
                <a:cs typeface="+mn-cs"/>
              </a:rPr>
              <a:t> to use half of the links that were previously for the payload, sharing physical channels. This can avoid using dedicated channel to carry the </a:t>
            </a:r>
            <a:r>
              <a:rPr lang="en-US" sz="1200" kern="1200" dirty="0" err="1" smtClean="0">
                <a:solidFill>
                  <a:schemeClr val="tx1"/>
                </a:solidFill>
                <a:effectLst/>
                <a:latin typeface="+mn-lt"/>
                <a:ea typeface="+mn-ea"/>
                <a:cs typeface="+mn-cs"/>
              </a:rPr>
              <a:t>nodelist</a:t>
            </a:r>
            <a:r>
              <a:rPr lang="en-US" sz="1200" kern="1200" dirty="0" smtClean="0">
                <a:solidFill>
                  <a:schemeClr val="tx1"/>
                </a:solidFill>
                <a:effectLst/>
                <a:latin typeface="+mn-lt"/>
                <a:ea typeface="+mn-ea"/>
                <a:cs typeface="+mn-cs"/>
              </a:rPr>
              <a:t>, at the cost of sending more multicast flits.</a:t>
            </a:r>
            <a:r>
              <a:rPr lang="en-US" sz="1200" kern="1200" baseline="0" dirty="0" smtClean="0">
                <a:solidFill>
                  <a:schemeClr val="tx1"/>
                </a:solidFill>
                <a:effectLst/>
                <a:latin typeface="+mn-lt"/>
                <a:ea typeface="+mn-ea"/>
                <a:cs typeface="+mn-cs"/>
              </a:rPr>
              <a:t> So, each MC flit involves sending 2 multicast flits.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a hotspot flit arrives at one of the input ports, the router check if there are any hotspot flits at other input port can be merged with this flit. Instead of checking all the rest of input ports, Carpool numbers the input port in sequence in the order of N E S W and Local, and only check the flits on the higher-numbered port. This will enable merging operations with extremely low hardware cost. According to our RTL synthesis, the logic to support merging only accounts for 11.5% of router area.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16</a:t>
            </a:fld>
            <a:endParaRPr lang="en-US"/>
          </a:p>
        </p:txBody>
      </p:sp>
    </p:spTree>
    <p:extLst>
      <p:ext uri="{BB962C8B-B14F-4D97-AF65-F5344CB8AC3E}">
        <p14:creationId xmlns:p14="http://schemas.microsoft.com/office/powerpoint/2010/main" val="1275776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17</a:t>
            </a:fld>
            <a:endParaRPr lang="en-US"/>
          </a:p>
        </p:txBody>
      </p:sp>
    </p:spTree>
    <p:extLst>
      <p:ext uri="{BB962C8B-B14F-4D97-AF65-F5344CB8AC3E}">
        <p14:creationId xmlns:p14="http://schemas.microsoft.com/office/powerpoint/2010/main" val="1732602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 is the proposed router microarchitecture of Carpool. It has 2-stage pipelines and includes 6 major modules, performing router computation, permutation sort, merge/eject/inject, port allocation, switch traversal and destinations management.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Talk about each</a:t>
            </a:r>
            <a:r>
              <a:rPr lang="en-US" sz="1200" kern="1200" baseline="0" dirty="0" smtClean="0">
                <a:solidFill>
                  <a:schemeClr val="tx1"/>
                </a:solidFill>
                <a:effectLst/>
                <a:latin typeface="+mn-lt"/>
                <a:ea typeface="+mn-ea"/>
                <a:cs typeface="+mn-cs"/>
              </a:rPr>
              <a:t> module.</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Next, we will discuss some</a:t>
            </a:r>
            <a:r>
              <a:rPr lang="en-US" sz="1200" kern="1200" baseline="0" dirty="0" smtClean="0">
                <a:solidFill>
                  <a:schemeClr val="tx1"/>
                </a:solidFill>
                <a:effectLst/>
                <a:latin typeface="+mn-lt"/>
                <a:ea typeface="+mn-ea"/>
                <a:cs typeface="+mn-cs"/>
              </a:rPr>
              <a:t> of the major operations. For more detail, please refer to our</a:t>
            </a:r>
            <a:r>
              <a:rPr lang="en-US" sz="1200" kern="1200" dirty="0" smtClean="0">
                <a:solidFill>
                  <a:schemeClr val="tx1"/>
                </a:solidFill>
                <a:effectLst/>
                <a:latin typeface="+mn-lt"/>
                <a:ea typeface="+mn-ea"/>
                <a:cs typeface="+mn-cs"/>
              </a:rPr>
              <a:t> paper.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18</a:t>
            </a:fld>
            <a:endParaRPr lang="en-US"/>
          </a:p>
        </p:txBody>
      </p:sp>
    </p:spTree>
    <p:extLst>
      <p:ext uri="{BB962C8B-B14F-4D97-AF65-F5344CB8AC3E}">
        <p14:creationId xmlns:p14="http://schemas.microsoft.com/office/powerpoint/2010/main" val="467390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To</a:t>
            </a:r>
            <a:r>
              <a:rPr lang="en-US" sz="1200" kern="1200" baseline="0" dirty="0" smtClean="0">
                <a:solidFill>
                  <a:schemeClr val="tx1"/>
                </a:solidFill>
                <a:effectLst/>
                <a:latin typeface="+mn-lt"/>
                <a:ea typeface="+mn-ea"/>
                <a:cs typeface="+mn-cs"/>
              </a:rPr>
              <a:t> compute the desired output port at each hop, we first partition the network into four quadrants as NE, SE, SW, and NW, and maps them to N, W, S, W respectively. Each port has a bit-vector to indicate the nodes assigned to the mapped quadrant.</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For MC flit, the output are assigned if the corresponding quadrant contains any destinations. </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For UC/HS, we still use the conventional dimension-order routing.</a:t>
            </a:r>
          </a:p>
        </p:txBody>
      </p:sp>
      <p:sp>
        <p:nvSpPr>
          <p:cNvPr id="4" name="Slide Number Placeholder 3"/>
          <p:cNvSpPr>
            <a:spLocks noGrp="1"/>
          </p:cNvSpPr>
          <p:nvPr>
            <p:ph type="sldNum" sz="quarter" idx="10"/>
          </p:nvPr>
        </p:nvSpPr>
        <p:spPr/>
        <p:txBody>
          <a:bodyPr/>
          <a:lstStyle/>
          <a:p>
            <a:fld id="{EF7F79D3-8C36-4CB5-B03B-F440DA7B71AF}" type="slidenum">
              <a:rPr lang="en-US" smtClean="0"/>
              <a:t>19</a:t>
            </a:fld>
            <a:endParaRPr lang="en-US"/>
          </a:p>
        </p:txBody>
      </p:sp>
    </p:spTree>
    <p:extLst>
      <p:ext uri="{BB962C8B-B14F-4D97-AF65-F5344CB8AC3E}">
        <p14:creationId xmlns:p14="http://schemas.microsoft.com/office/powerpoint/2010/main" val="206425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Bufferless</a:t>
            </a:r>
            <a:r>
              <a:rPr lang="en-US" baseline="0" dirty="0" smtClean="0"/>
              <a:t> on-chip networks, known as </a:t>
            </a:r>
            <a:r>
              <a:rPr lang="en-US" baseline="0" dirty="0" err="1" smtClean="0"/>
              <a:t>bufferless</a:t>
            </a:r>
            <a:r>
              <a:rPr lang="en-US" baseline="0" dirty="0" smtClean="0"/>
              <a:t> </a:t>
            </a:r>
            <a:r>
              <a:rPr lang="en-US" baseline="0" dirty="0" err="1" smtClean="0"/>
              <a:t>NoCs</a:t>
            </a:r>
            <a:r>
              <a:rPr lang="en-US" baseline="0" dirty="0" smtClean="0"/>
              <a:t>, are considered as a good design option for multicore processor because of their low hardware complexity and high energy-efficiency. However, the current </a:t>
            </a:r>
            <a:r>
              <a:rPr lang="en-US" baseline="0" dirty="0" err="1" smtClean="0"/>
              <a:t>bufferless</a:t>
            </a:r>
            <a:r>
              <a:rPr lang="en-US" baseline="0" dirty="0" smtClean="0"/>
              <a:t> </a:t>
            </a:r>
            <a:r>
              <a:rPr lang="en-US" baseline="0" dirty="0" err="1" smtClean="0"/>
              <a:t>NoC</a:t>
            </a:r>
            <a:r>
              <a:rPr lang="en-US" baseline="0" dirty="0" smtClean="0"/>
              <a:t> lacks of efficient support for multicast and hotspot traffic.</a:t>
            </a:r>
          </a:p>
          <a:p>
            <a:endParaRPr lang="en-US" baseline="0" dirty="0" smtClean="0"/>
          </a:p>
          <a:p>
            <a:r>
              <a:rPr lang="en-US" sz="1200" kern="1200" dirty="0" smtClean="0">
                <a:solidFill>
                  <a:schemeClr val="tx1"/>
                </a:solidFill>
                <a:effectLst/>
                <a:latin typeface="+mn-lt"/>
                <a:ea typeface="+mn-ea"/>
                <a:cs typeface="+mn-cs"/>
              </a:rPr>
              <a:t>A multicast</a:t>
            </a:r>
            <a:r>
              <a:rPr lang="en-US" sz="1200" kern="1200" baseline="0" dirty="0" smtClean="0">
                <a:solidFill>
                  <a:schemeClr val="tx1"/>
                </a:solidFill>
                <a:effectLst/>
                <a:latin typeface="+mn-lt"/>
                <a:ea typeface="+mn-ea"/>
                <a:cs typeface="+mn-cs"/>
              </a:rPr>
              <a:t> packet can be a request from one nodes to many other nodes forming a 1-to-M pattern.</a:t>
            </a:r>
            <a:r>
              <a:rPr lang="en-US" baseline="0" dirty="0" smtClean="0"/>
              <a:t> The other is hotspot where M senders may send the packets to the same destinations, forming M-to-1 traffic.</a:t>
            </a:r>
          </a:p>
          <a:p>
            <a:endParaRPr lang="en-US" baseline="0" dirty="0" smtClean="0"/>
          </a:p>
          <a:p>
            <a:r>
              <a:rPr lang="en-US" sz="1200" kern="1200" dirty="0" smtClean="0">
                <a:solidFill>
                  <a:schemeClr val="tx1"/>
                </a:solidFill>
                <a:effectLst/>
                <a:latin typeface="+mn-lt"/>
                <a:ea typeface="+mn-ea"/>
                <a:cs typeface="+mn-cs"/>
              </a:rPr>
              <a:t>So, in the following presentation, I will begin with highlighting two important observations. First, MC flit can create near-end congestion at the source NI. Second, the HS flit can create far-end congestion at the destinations. </a:t>
            </a:r>
          </a:p>
          <a:p>
            <a:r>
              <a:rPr lang="en-US" sz="1200" kern="1200" dirty="0" smtClean="0">
                <a:solidFill>
                  <a:schemeClr val="tx1"/>
                </a:solidFill>
                <a:effectLst/>
                <a:latin typeface="+mn-lt"/>
                <a:ea typeface="+mn-ea"/>
                <a:cs typeface="+mn-cs"/>
              </a:rPr>
              <a:t>We propose Carpool which was inspire by Carpooling in our real life where passengers can ride the same car sharing the road infrastructure to alleviate the traffic congestion. In this work, the basic idea of Carpool is to fork the multicast flits adaptively when the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is not congested and merge the </a:t>
            </a:r>
            <a:r>
              <a:rPr lang="en-US" sz="1200" kern="1200" dirty="0" err="1" smtClean="0">
                <a:solidFill>
                  <a:schemeClr val="tx1"/>
                </a:solidFill>
                <a:effectLst/>
                <a:latin typeface="+mn-lt"/>
                <a:ea typeface="+mn-ea"/>
                <a:cs typeface="+mn-cs"/>
              </a:rPr>
              <a:t>hs</a:t>
            </a:r>
            <a:r>
              <a:rPr lang="en-US" sz="1200" kern="1200" dirty="0" smtClean="0">
                <a:solidFill>
                  <a:schemeClr val="tx1"/>
                </a:solidFill>
                <a:effectLst/>
                <a:latin typeface="+mn-lt"/>
                <a:ea typeface="+mn-ea"/>
                <a:cs typeface="+mn-cs"/>
              </a:rPr>
              <a:t> flit in the network with low cost. The basic principle is to reduce the amount of traffic in the network to avoid contention caused by multicast and hotspot packets.</a:t>
            </a:r>
          </a:p>
          <a:p>
            <a:r>
              <a:rPr lang="en-US" sz="1200" kern="1200" dirty="0" smtClean="0">
                <a:solidFill>
                  <a:schemeClr val="tx1"/>
                </a:solidFill>
                <a:effectLst/>
                <a:latin typeface="+mn-lt"/>
                <a:ea typeface="+mn-ea"/>
                <a:cs typeface="+mn-cs"/>
              </a:rPr>
              <a:t>With these two simple mechanisms, Carpool can reduce the latency and power significantly, compared with the conventional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with no special support and its buffered counterpart with similar support. Also, it enjoys 64% of less area than its buffered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counterpart.</a:t>
            </a:r>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a:t>
            </a:fld>
            <a:endParaRPr lang="en-US"/>
          </a:p>
        </p:txBody>
      </p:sp>
    </p:spTree>
    <p:extLst>
      <p:ext uri="{BB962C8B-B14F-4D97-AF65-F5344CB8AC3E}">
        <p14:creationId xmlns:p14="http://schemas.microsoft.com/office/powerpoint/2010/main" val="1022011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router, in order to enforce a strict priority, a port request from a low-priority flit cannot be processed until requests from all higher-priority flits are resolved. Also, due to the existence of multicast flit, the output ports must be allocated one at a time to avoid deadlock. We found that enforcing strict priority often leads to a very long latency, slowing down the router clock rate. However, this is often overkilled as the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router is normally operated under low-to-medium load so that some channels will remain idle most of the time.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20</a:t>
            </a:fld>
            <a:endParaRPr lang="en-US"/>
          </a:p>
        </p:txBody>
      </p:sp>
    </p:spTree>
    <p:extLst>
      <p:ext uri="{BB962C8B-B14F-4D97-AF65-F5344CB8AC3E}">
        <p14:creationId xmlns:p14="http://schemas.microsoft.com/office/powerpoint/2010/main" val="861226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we proposed a parallel port allocation mechanism that significantly reduce the latency of port allocation in the presence of multicast traffic. The key idea is to divide the port allocation into multiple stages and perform the operation in each stage in parallel.  In initial port allocation, only uncontended ports are initially assigned to each flits. The second stage simply calculates the pending port request. And the final port allocation performs fix priority allocation in parallel on each channel. With this, Carpool shortens the latency of port allocation by 54% and improves the router clock rate by 25%, which directly translate to boosted network bandwidth.</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21</a:t>
            </a:fld>
            <a:endParaRPr lang="en-US"/>
          </a:p>
        </p:txBody>
      </p:sp>
    </p:spTree>
    <p:extLst>
      <p:ext uri="{BB962C8B-B14F-4D97-AF65-F5344CB8AC3E}">
        <p14:creationId xmlns:p14="http://schemas.microsoft.com/office/powerpoint/2010/main" val="4035015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22</a:t>
            </a:fld>
            <a:endParaRPr lang="en-US"/>
          </a:p>
        </p:txBody>
      </p:sp>
    </p:spTree>
    <p:extLst>
      <p:ext uri="{BB962C8B-B14F-4D97-AF65-F5344CB8AC3E}">
        <p14:creationId xmlns:p14="http://schemas.microsoft.com/office/powerpoint/2010/main" val="29996184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23</a:t>
            </a:fld>
            <a:endParaRPr lang="en-US"/>
          </a:p>
        </p:txBody>
      </p:sp>
    </p:spTree>
    <p:extLst>
      <p:ext uri="{BB962C8B-B14F-4D97-AF65-F5344CB8AC3E}">
        <p14:creationId xmlns:p14="http://schemas.microsoft.com/office/powerpoint/2010/main" val="13113770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slide shows the average packet latency as we vary the injection rate. On the left-hand side, both multicast and hotspot rate are low, and on the right-hand side, both multicast and hotspot rate are high. We compare Carpool with BLESS and FANI/O. BLESS is a conventional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with no special support for MC and HS traffic, while FANI/O is a buffered design counterpart providing similar support. </a:t>
            </a:r>
          </a:p>
          <a:p>
            <a:r>
              <a:rPr lang="en-US" sz="1200" kern="1200" dirty="0" smtClean="0">
                <a:solidFill>
                  <a:schemeClr val="tx1"/>
                </a:solidFill>
                <a:effectLst/>
                <a:latin typeface="+mn-lt"/>
                <a:ea typeface="+mn-ea"/>
                <a:cs typeface="+mn-cs"/>
              </a:rPr>
              <a:t>On the left-hand side, we can see that Carpool constantly outperforms BLESS and FANI/O. The latency reduction over BLESS is mainly due to the removal of long serialization latency for injecting the multicast flits, and merging hotspot flits. </a:t>
            </a:r>
          </a:p>
          <a:p>
            <a:r>
              <a:rPr lang="en-US" sz="1200" kern="1200" dirty="0" smtClean="0">
                <a:solidFill>
                  <a:schemeClr val="tx1"/>
                </a:solidFill>
                <a:effectLst/>
                <a:latin typeface="+mn-lt"/>
                <a:ea typeface="+mn-ea"/>
                <a:cs typeface="+mn-cs"/>
              </a:rPr>
              <a:t>Although lacks of buffers, Carpool consistently outperforms FANI/O, as Carpool uses deflection to explore the path diversity of the network. </a:t>
            </a:r>
          </a:p>
          <a:p>
            <a:r>
              <a:rPr lang="en-US" sz="1200" kern="1200" dirty="0" smtClean="0">
                <a:solidFill>
                  <a:schemeClr val="tx1"/>
                </a:solidFill>
                <a:effectLst/>
                <a:latin typeface="+mn-lt"/>
                <a:ea typeface="+mn-ea"/>
                <a:cs typeface="+mn-cs"/>
              </a:rPr>
              <a:t>For the high mc and </a:t>
            </a:r>
            <a:r>
              <a:rPr lang="en-US" sz="1200" kern="1200" dirty="0" err="1" smtClean="0">
                <a:solidFill>
                  <a:schemeClr val="tx1"/>
                </a:solidFill>
                <a:effectLst/>
                <a:latin typeface="+mn-lt"/>
                <a:ea typeface="+mn-ea"/>
                <a:cs typeface="+mn-cs"/>
              </a:rPr>
              <a:t>hs</a:t>
            </a:r>
            <a:r>
              <a:rPr lang="en-US" sz="1200" kern="1200" dirty="0" smtClean="0">
                <a:solidFill>
                  <a:schemeClr val="tx1"/>
                </a:solidFill>
                <a:effectLst/>
                <a:latin typeface="+mn-lt"/>
                <a:ea typeface="+mn-ea"/>
                <a:cs typeface="+mn-cs"/>
              </a:rPr>
              <a:t> rate, Carpool still consistently enjoy much lower latency. FANI/O is more successful at handling the heavy congestion in this case. However, to achieve this, it consumes 2.7X more area. With the same area budget, we can replicate Carpool to multiple physical network, with each network running independently below the saturation to deliver lower latency. </a:t>
            </a:r>
          </a:p>
          <a:p>
            <a:r>
              <a:rPr lang="en-US" sz="1200" kern="1200" dirty="0" smtClean="0">
                <a:solidFill>
                  <a:schemeClr val="tx1"/>
                </a:solidFill>
                <a:effectLst/>
                <a:latin typeface="+mn-lt"/>
                <a:ea typeface="+mn-ea"/>
                <a:cs typeface="+mn-cs"/>
              </a:rPr>
              <a:t>So, in general, prior to saturation, Carpool has 43% and 26% lower latency compared to BLESS and FANI/O.</a:t>
            </a:r>
          </a:p>
          <a:p>
            <a:r>
              <a:rPr lang="en-US" sz="1200" kern="1200" dirty="0" smtClean="0">
                <a:solidFill>
                  <a:schemeClr val="tx1"/>
                </a:solidFill>
                <a:effectLst/>
                <a:latin typeface="+mn-lt"/>
                <a:ea typeface="+mn-ea"/>
                <a:cs typeface="+mn-cs"/>
              </a:rPr>
              <a:t>So Carpool resolves the network congestion caused by multicast and hotspot traffic, reducing the network latency.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24</a:t>
            </a:fld>
            <a:endParaRPr lang="en-US"/>
          </a:p>
        </p:txBody>
      </p:sp>
    </p:spTree>
    <p:extLst>
      <p:ext uri="{BB962C8B-B14F-4D97-AF65-F5344CB8AC3E}">
        <p14:creationId xmlns:p14="http://schemas.microsoft.com/office/powerpoint/2010/main" val="4033321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Compared to</a:t>
            </a:r>
            <a:r>
              <a:rPr lang="en-US" baseline="0" dirty="0" smtClean="0"/>
              <a:t> BLESS, Carpool has similar power consumption prior to saturation, despite requiring a greater circuit area to support multicast flit forking and hotspot flit merging.</a:t>
            </a:r>
          </a:p>
          <a:p>
            <a:endParaRPr lang="en-US" baseline="0" dirty="0" smtClean="0"/>
          </a:p>
          <a:p>
            <a:r>
              <a:rPr lang="en-US" baseline="0" dirty="0" smtClean="0"/>
              <a:t>For High MC-HS, Carpool consume less power than BLESS because it injects fewer packets into the network and deliver the packet much faster, reducing the network congestion. </a:t>
            </a:r>
          </a:p>
          <a:p>
            <a:endParaRPr lang="en-US" baseline="0" dirty="0" smtClean="0"/>
          </a:p>
          <a:p>
            <a:r>
              <a:rPr lang="en-US" baseline="0" dirty="0" smtClean="0"/>
              <a:t>Carpool reduces the power significantly compared with FANI/O. These power saving are mainly contributed by the reduced circuit complexity.</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25</a:t>
            </a:fld>
            <a:endParaRPr lang="en-US"/>
          </a:p>
        </p:txBody>
      </p:sp>
    </p:spTree>
    <p:extLst>
      <p:ext uri="{BB962C8B-B14F-4D97-AF65-F5344CB8AC3E}">
        <p14:creationId xmlns:p14="http://schemas.microsoft.com/office/powerpoint/2010/main" val="31628096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Cadence Encounter,</a:t>
            </a:r>
            <a:r>
              <a:rPr lang="en-US" baseline="0" dirty="0" smtClean="0"/>
              <a:t> we perform the RTL synthesis. We found out that Carpool reduces the router critical path latency by 24% at the expense of 2.4% of the area. Although Carpool consume a little more area than BLESS, it reduce the critical path by 5.7%. </a:t>
            </a:r>
          </a:p>
          <a:p>
            <a:endParaRPr lang="en-US" baseline="0" dirty="0" smtClean="0"/>
          </a:p>
          <a:p>
            <a:r>
              <a:rPr lang="en-US" baseline="0" dirty="0" smtClean="0"/>
              <a:t>Carpool has much lower critical path latency and area than FANI/O. It is mainly due to removed buffered and simplified control. </a:t>
            </a:r>
            <a:r>
              <a:rPr lang="en-US" baseline="0" dirty="0" err="1" smtClean="0"/>
              <a:t>Desipte</a:t>
            </a:r>
            <a:r>
              <a:rPr lang="en-US" baseline="0" dirty="0" smtClean="0"/>
              <a:t> this, Carpool still perform competitively with FANI/O. We conclude that Carpool deliver significant performance improvement with low hardware complexity.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26</a:t>
            </a:fld>
            <a:endParaRPr lang="en-US"/>
          </a:p>
        </p:txBody>
      </p:sp>
    </p:spTree>
    <p:extLst>
      <p:ext uri="{BB962C8B-B14F-4D97-AF65-F5344CB8AC3E}">
        <p14:creationId xmlns:p14="http://schemas.microsoft.com/office/powerpoint/2010/main" val="38291102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Cadence Encounter,</a:t>
            </a:r>
            <a:r>
              <a:rPr lang="en-US" baseline="0" dirty="0" smtClean="0"/>
              <a:t> we perform the RTL synthesis. We found out that Carpool reduces the router critical path latency by 24% at the expense of 2.4% of the area. Although Carpool consume a little more area than BLESS, it reduce the critical path by 5.7%. </a:t>
            </a:r>
          </a:p>
          <a:p>
            <a:endParaRPr lang="en-US" baseline="0" dirty="0" smtClean="0"/>
          </a:p>
          <a:p>
            <a:r>
              <a:rPr lang="en-US" baseline="0" dirty="0" smtClean="0"/>
              <a:t>Carpool has much lower critical path latency and area than FANI/O. It is mainly due to removed buffered and simplified control. </a:t>
            </a:r>
            <a:r>
              <a:rPr lang="en-US" baseline="0" dirty="0" err="1" smtClean="0"/>
              <a:t>Desipte</a:t>
            </a:r>
            <a:r>
              <a:rPr lang="en-US" baseline="0" dirty="0" smtClean="0"/>
              <a:t> this, Carpool still perform competitively with FANI/O. We conclude that Carpool deliver significant performance improvement with low hardware complexity.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27</a:t>
            </a:fld>
            <a:endParaRPr lang="en-US"/>
          </a:p>
        </p:txBody>
      </p:sp>
    </p:spTree>
    <p:extLst>
      <p:ext uri="{BB962C8B-B14F-4D97-AF65-F5344CB8AC3E}">
        <p14:creationId xmlns:p14="http://schemas.microsoft.com/office/powerpoint/2010/main" val="36151782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Bufferless</a:t>
            </a:r>
            <a:r>
              <a:rPr lang="en-US" baseline="0" dirty="0" smtClean="0"/>
              <a:t> on-chip networks, known as </a:t>
            </a:r>
            <a:r>
              <a:rPr lang="en-US" baseline="0" dirty="0" err="1" smtClean="0"/>
              <a:t>bufferless</a:t>
            </a:r>
            <a:r>
              <a:rPr lang="en-US" baseline="0" dirty="0" smtClean="0"/>
              <a:t> </a:t>
            </a:r>
            <a:r>
              <a:rPr lang="en-US" baseline="0" dirty="0" err="1" smtClean="0"/>
              <a:t>NoCs</a:t>
            </a:r>
            <a:r>
              <a:rPr lang="en-US" baseline="0" dirty="0" smtClean="0"/>
              <a:t>, are considered as a good design option for multicore processor because of their low hardware complexity and high energy-efficiency. However, the current </a:t>
            </a:r>
            <a:r>
              <a:rPr lang="en-US" baseline="0" dirty="0" err="1" smtClean="0"/>
              <a:t>bufferless</a:t>
            </a:r>
            <a:r>
              <a:rPr lang="en-US" baseline="0" dirty="0" smtClean="0"/>
              <a:t> </a:t>
            </a:r>
            <a:r>
              <a:rPr lang="en-US" baseline="0" dirty="0" err="1" smtClean="0"/>
              <a:t>NoC</a:t>
            </a:r>
            <a:r>
              <a:rPr lang="en-US" baseline="0" dirty="0" smtClean="0"/>
              <a:t> lacks of efficient support for multicast and hotspot traffic.</a:t>
            </a:r>
          </a:p>
          <a:p>
            <a:endParaRPr lang="en-US" baseline="0" dirty="0" smtClean="0"/>
          </a:p>
          <a:p>
            <a:r>
              <a:rPr lang="en-US" sz="1200" kern="1200" dirty="0" smtClean="0">
                <a:solidFill>
                  <a:schemeClr val="tx1"/>
                </a:solidFill>
                <a:effectLst/>
                <a:latin typeface="+mn-lt"/>
                <a:ea typeface="+mn-ea"/>
                <a:cs typeface="+mn-cs"/>
              </a:rPr>
              <a:t>A multicast</a:t>
            </a:r>
            <a:r>
              <a:rPr lang="en-US" sz="1200" kern="1200" baseline="0" dirty="0" smtClean="0">
                <a:solidFill>
                  <a:schemeClr val="tx1"/>
                </a:solidFill>
                <a:effectLst/>
                <a:latin typeface="+mn-lt"/>
                <a:ea typeface="+mn-ea"/>
                <a:cs typeface="+mn-cs"/>
              </a:rPr>
              <a:t> packet can be a request from one nodes to many other nodes forming a 1-to-M pattern.</a:t>
            </a:r>
            <a:r>
              <a:rPr lang="en-US" baseline="0" dirty="0" smtClean="0"/>
              <a:t> The other is hotspot where M senders may send the packets to the same destinations, forming M-to-1 traffic.</a:t>
            </a:r>
          </a:p>
          <a:p>
            <a:endParaRPr lang="en-US" baseline="0" dirty="0" smtClean="0"/>
          </a:p>
          <a:p>
            <a:r>
              <a:rPr lang="en-US" sz="1200" kern="1200" dirty="0" smtClean="0">
                <a:solidFill>
                  <a:schemeClr val="tx1"/>
                </a:solidFill>
                <a:effectLst/>
                <a:latin typeface="+mn-lt"/>
                <a:ea typeface="+mn-ea"/>
                <a:cs typeface="+mn-cs"/>
              </a:rPr>
              <a:t>So, in the following presentation, I will begin with highlighting two important observations. First, MC flit can create near-end congestion at the source NI. Second, the HS flit can create far-end congestion at the destinations. </a:t>
            </a:r>
          </a:p>
          <a:p>
            <a:r>
              <a:rPr lang="en-US" sz="1200" kern="1200" dirty="0" smtClean="0">
                <a:solidFill>
                  <a:schemeClr val="tx1"/>
                </a:solidFill>
                <a:effectLst/>
                <a:latin typeface="+mn-lt"/>
                <a:ea typeface="+mn-ea"/>
                <a:cs typeface="+mn-cs"/>
              </a:rPr>
              <a:t>We propose Carpool which was inspire by Carpooling in our real life where passengers can ride the same car sharing the road infrastructure to alleviate the traffic congestion. In this work, the basic idea of Carpool is to fork the multicast flits adaptively when the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is not congested and merge the </a:t>
            </a:r>
            <a:r>
              <a:rPr lang="en-US" sz="1200" kern="1200" dirty="0" err="1" smtClean="0">
                <a:solidFill>
                  <a:schemeClr val="tx1"/>
                </a:solidFill>
                <a:effectLst/>
                <a:latin typeface="+mn-lt"/>
                <a:ea typeface="+mn-ea"/>
                <a:cs typeface="+mn-cs"/>
              </a:rPr>
              <a:t>hs</a:t>
            </a:r>
            <a:r>
              <a:rPr lang="en-US" sz="1200" kern="1200" dirty="0" smtClean="0">
                <a:solidFill>
                  <a:schemeClr val="tx1"/>
                </a:solidFill>
                <a:effectLst/>
                <a:latin typeface="+mn-lt"/>
                <a:ea typeface="+mn-ea"/>
                <a:cs typeface="+mn-cs"/>
              </a:rPr>
              <a:t> flit in the network with low cost. The basic principle is to reduce the amount of traffic in the network to avoid contention caused by multicast and hotspot packets.</a:t>
            </a:r>
          </a:p>
          <a:p>
            <a:r>
              <a:rPr lang="en-US" sz="1200" kern="1200" dirty="0" smtClean="0">
                <a:solidFill>
                  <a:schemeClr val="tx1"/>
                </a:solidFill>
                <a:effectLst/>
                <a:latin typeface="+mn-lt"/>
                <a:ea typeface="+mn-ea"/>
                <a:cs typeface="+mn-cs"/>
              </a:rPr>
              <a:t>With these two simple mechanisms, Carpool can reduce the latency and power significantly, compared with the conventional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with no special support and its buffered counterpart with similar support. Also, it enjoys 64% of less area than its buffered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counterpart.</a:t>
            </a:r>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28</a:t>
            </a:fld>
            <a:endParaRPr lang="en-US"/>
          </a:p>
        </p:txBody>
      </p:sp>
    </p:spTree>
    <p:extLst>
      <p:ext uri="{BB962C8B-B14F-4D97-AF65-F5344CB8AC3E}">
        <p14:creationId xmlns:p14="http://schemas.microsoft.com/office/powerpoint/2010/main" val="29186274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29</a:t>
            </a:fld>
            <a:endParaRPr lang="en-US"/>
          </a:p>
        </p:txBody>
      </p:sp>
    </p:spTree>
    <p:extLst>
      <p:ext uri="{BB962C8B-B14F-4D97-AF65-F5344CB8AC3E}">
        <p14:creationId xmlns:p14="http://schemas.microsoft.com/office/powerpoint/2010/main" val="1007656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t>3</a:t>
            </a:fld>
            <a:endParaRPr lang="en-US"/>
          </a:p>
        </p:txBody>
      </p:sp>
    </p:spTree>
    <p:extLst>
      <p:ext uri="{BB962C8B-B14F-4D97-AF65-F5344CB8AC3E}">
        <p14:creationId xmlns:p14="http://schemas.microsoft.com/office/powerpoint/2010/main" val="36237598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7F79D3-8C36-4CB5-B03B-F440DA7B71AF}" type="slidenum">
              <a:rPr lang="en-US" smtClean="0"/>
              <a:t>32</a:t>
            </a:fld>
            <a:endParaRPr lang="en-US"/>
          </a:p>
        </p:txBody>
      </p:sp>
    </p:spTree>
    <p:extLst>
      <p:ext uri="{BB962C8B-B14F-4D97-AF65-F5344CB8AC3E}">
        <p14:creationId xmlns:p14="http://schemas.microsoft.com/office/powerpoint/2010/main" val="4280102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33</a:t>
            </a:fld>
            <a:endParaRPr lang="en-US"/>
          </a:p>
        </p:txBody>
      </p:sp>
    </p:spTree>
    <p:extLst>
      <p:ext uri="{BB962C8B-B14F-4D97-AF65-F5344CB8AC3E}">
        <p14:creationId xmlns:p14="http://schemas.microsoft.com/office/powerpoint/2010/main" val="24244148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understand the individual benefits of enabling multicast flit</a:t>
            </a:r>
            <a:r>
              <a:rPr lang="en-US" baseline="0" dirty="0" smtClean="0"/>
              <a:t> forking and hotspot flit merging separately, we compare the performance of Carpool with a </a:t>
            </a:r>
            <a:r>
              <a:rPr lang="en-US" baseline="0" dirty="0" err="1" smtClean="0"/>
              <a:t>bufferless</a:t>
            </a:r>
            <a:r>
              <a:rPr lang="en-US" baseline="0" dirty="0" smtClean="0"/>
              <a:t> </a:t>
            </a:r>
            <a:r>
              <a:rPr lang="en-US" baseline="0" dirty="0" err="1" smtClean="0"/>
              <a:t>NoC</a:t>
            </a:r>
            <a:r>
              <a:rPr lang="en-US" baseline="0" dirty="0" smtClean="0"/>
              <a:t> with only forking or merging capability. This figures shows that with both multicast flit forking and hotspot flits merging, Carpool can deliver much lower latency, higher throughput thanks to the reduced deflection rate.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35</a:t>
            </a:fld>
            <a:endParaRPr lang="en-US"/>
          </a:p>
        </p:txBody>
      </p:sp>
    </p:spTree>
    <p:extLst>
      <p:ext uri="{BB962C8B-B14F-4D97-AF65-F5344CB8AC3E}">
        <p14:creationId xmlns:p14="http://schemas.microsoft.com/office/powerpoint/2010/main" val="20793396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37</a:t>
            </a:fld>
            <a:endParaRPr lang="en-US"/>
          </a:p>
        </p:txBody>
      </p:sp>
    </p:spTree>
    <p:extLst>
      <p:ext uri="{BB962C8B-B14F-4D97-AF65-F5344CB8AC3E}">
        <p14:creationId xmlns:p14="http://schemas.microsoft.com/office/powerpoint/2010/main" val="2023379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Network on chip has been extensively studied in the academia over the past 20 years or so. Lately,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has been widely adopted by a large number of leading </a:t>
            </a:r>
            <a:r>
              <a:rPr lang="en-US" sz="1200" kern="1200" dirty="0" err="1" smtClean="0">
                <a:solidFill>
                  <a:schemeClr val="tx1"/>
                </a:solidFill>
                <a:effectLst/>
                <a:latin typeface="+mn-lt"/>
                <a:ea typeface="+mn-ea"/>
                <a:cs typeface="+mn-cs"/>
              </a:rPr>
              <a:t>SoC</a:t>
            </a:r>
            <a:r>
              <a:rPr lang="en-US" sz="1200" kern="1200" dirty="0" smtClean="0">
                <a:solidFill>
                  <a:schemeClr val="tx1"/>
                </a:solidFill>
                <a:effectLst/>
                <a:latin typeface="+mn-lt"/>
                <a:ea typeface="+mn-ea"/>
                <a:cs typeface="+mn-cs"/>
              </a:rPr>
              <a:t> firms in their latest silicon or prototypes.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4</a:t>
            </a:fld>
            <a:endParaRPr lang="en-US"/>
          </a:p>
        </p:txBody>
      </p:sp>
    </p:spTree>
    <p:extLst>
      <p:ext uri="{BB962C8B-B14F-4D97-AF65-F5344CB8AC3E}">
        <p14:creationId xmlns:p14="http://schemas.microsoft.com/office/powerpoint/2010/main" val="2685311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 multicore processor,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has been considered as an efficient interconnection substrate carrying communication among nodes on the same die. Each node may contain an out-of-order core, a private L1 instruction and data cache, a shared L2 cache slice, a Network Interface (or NI), and a router. In the context of </a:t>
            </a:r>
            <a:r>
              <a:rPr lang="en-US" sz="1200" kern="1200" dirty="0" err="1" smtClean="0">
                <a:solidFill>
                  <a:schemeClr val="tx1"/>
                </a:solidFill>
                <a:effectLst/>
                <a:latin typeface="+mn-lt"/>
                <a:ea typeface="+mn-ea"/>
                <a:cs typeface="+mn-cs"/>
              </a:rPr>
              <a:t>SoC</a:t>
            </a:r>
            <a:r>
              <a:rPr lang="en-US" sz="1200" kern="1200" dirty="0" smtClean="0">
                <a:solidFill>
                  <a:schemeClr val="tx1"/>
                </a:solidFill>
                <a:effectLst/>
                <a:latin typeface="+mn-lt"/>
                <a:ea typeface="+mn-ea"/>
                <a:cs typeface="+mn-cs"/>
              </a:rPr>
              <a:t>, a node can also be any processing element, such as FPGA, GPU, Memory controller, on-chip storage, and other I/O component.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5</a:t>
            </a:fld>
            <a:endParaRPr lang="en-US"/>
          </a:p>
        </p:txBody>
      </p:sp>
    </p:spTree>
    <p:extLst>
      <p:ext uri="{BB962C8B-B14F-4D97-AF65-F5344CB8AC3E}">
        <p14:creationId xmlns:p14="http://schemas.microsoft.com/office/powerpoint/2010/main" val="918846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Routers serves as the pivots of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moving traffic from node to node. There are two stereotypes. A buffered router and a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router. </a:t>
            </a:r>
          </a:p>
          <a:p>
            <a:r>
              <a:rPr lang="en-US" sz="1200" kern="1200" dirty="0" smtClean="0">
                <a:solidFill>
                  <a:schemeClr val="tx1"/>
                </a:solidFill>
                <a:effectLst/>
                <a:latin typeface="+mn-lt"/>
                <a:ea typeface="+mn-ea"/>
                <a:cs typeface="+mn-cs"/>
              </a:rPr>
              <a:t>For buffered router, there are a number of buffers at each input port, which are partitioned into multiple virtual channels. However, buffers tends to take a significant amount of chip area and power budget.  Lots of work have studied the amount of buffers to make tradeoff among performance, area and power. The simplest alternative would be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router, where each input port only contain a single buffer, which is able to hold a single flit.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has much lower hardware complexity and better power efficiency than buffered </a:t>
            </a:r>
            <a:r>
              <a:rPr lang="en-US" sz="1200" kern="1200" dirty="0" err="1" smtClean="0">
                <a:solidFill>
                  <a:schemeClr val="tx1"/>
                </a:solidFill>
                <a:effectLst/>
                <a:latin typeface="+mn-lt"/>
                <a:ea typeface="+mn-ea"/>
                <a:cs typeface="+mn-cs"/>
              </a:rPr>
              <a:t>NoCs</a:t>
            </a:r>
            <a:r>
              <a:rPr lang="en-US" sz="1200" kern="1200" dirty="0" smtClean="0">
                <a:solidFill>
                  <a:schemeClr val="tx1"/>
                </a:solidFill>
                <a:effectLst/>
                <a:latin typeface="+mn-lt"/>
                <a:ea typeface="+mn-ea"/>
                <a:cs typeface="+mn-cs"/>
              </a:rPr>
              <a:t>. However, this has also led to a completely different set of challenges to ensure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NoCs</a:t>
            </a:r>
            <a:r>
              <a:rPr lang="en-US" sz="1200" kern="1200" dirty="0" smtClean="0">
                <a:solidFill>
                  <a:schemeClr val="tx1"/>
                </a:solidFill>
                <a:effectLst/>
                <a:latin typeface="+mn-lt"/>
                <a:ea typeface="+mn-ea"/>
                <a:cs typeface="+mn-cs"/>
              </a:rPr>
              <a:t> to deliver competitive performance as its buffered counterpart.</a:t>
            </a:r>
          </a:p>
          <a:p>
            <a:r>
              <a:rPr lang="en-US" sz="1200" kern="1200" dirty="0" smtClean="0">
                <a:solidFill>
                  <a:schemeClr val="tx1"/>
                </a:solidFill>
                <a:effectLst/>
                <a:latin typeface="+mn-lt"/>
                <a:ea typeface="+mn-ea"/>
                <a:cs typeface="+mn-cs"/>
              </a:rPr>
              <a:t>Nonetheless,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has been deemed as a compelling design option for future multicore processor due to its simplicity and power-efficiency.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6</a:t>
            </a:fld>
            <a:endParaRPr lang="en-US"/>
          </a:p>
        </p:txBody>
      </p:sp>
    </p:spTree>
    <p:extLst>
      <p:ext uri="{BB962C8B-B14F-4D97-AF65-F5344CB8AC3E}">
        <p14:creationId xmlns:p14="http://schemas.microsoft.com/office/powerpoint/2010/main" val="2771554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Since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removes the input buffers, the operation is much simpler. Usually, a sorting network is used to find out the flit ranking. Then port allocation takes place sequentially based on the flit priority. The crossbar then directs the traffic based on the allocation result. All the flits must move down the pipeline at each cycle. When a lower priority flit fails to claim its desired port, it will be deflected, which often leads to increased network latency and power consumption.</a:t>
            </a:r>
          </a:p>
          <a:p>
            <a:r>
              <a:rPr lang="en-US" sz="1200" kern="1200" dirty="0" smtClean="0">
                <a:solidFill>
                  <a:schemeClr val="tx1"/>
                </a:solidFill>
                <a:effectLst/>
                <a:latin typeface="+mn-lt"/>
                <a:ea typeface="+mn-ea"/>
                <a:cs typeface="+mn-cs"/>
              </a:rPr>
              <a:t>Other</a:t>
            </a:r>
            <a:r>
              <a:rPr lang="en-US" sz="1200" kern="1200" baseline="0" dirty="0" smtClean="0">
                <a:solidFill>
                  <a:schemeClr val="tx1"/>
                </a:solidFill>
                <a:effectLst/>
                <a:latin typeface="+mn-lt"/>
                <a:ea typeface="+mn-ea"/>
                <a:cs typeface="+mn-cs"/>
              </a:rPr>
              <a:t> variant of </a:t>
            </a:r>
            <a:r>
              <a:rPr lang="en-US" sz="1200" kern="1200" baseline="0" dirty="0" err="1" smtClean="0">
                <a:solidFill>
                  <a:schemeClr val="tx1"/>
                </a:solidFill>
                <a:effectLst/>
                <a:latin typeface="+mn-lt"/>
                <a:ea typeface="+mn-ea"/>
                <a:cs typeface="+mn-cs"/>
              </a:rPr>
              <a:t>bufferless</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NoC</a:t>
            </a:r>
            <a:r>
              <a:rPr lang="en-US" sz="1200" kern="1200" baseline="0" dirty="0" smtClean="0">
                <a:solidFill>
                  <a:schemeClr val="tx1"/>
                </a:solidFill>
                <a:effectLst/>
                <a:latin typeface="+mn-lt"/>
                <a:ea typeface="+mn-ea"/>
                <a:cs typeface="+mn-cs"/>
              </a:rPr>
              <a:t> is to drop the lower-priority flit during contention. This will require adding a separate network to handle </a:t>
            </a:r>
            <a:r>
              <a:rPr lang="en-US" sz="1200" kern="1200" baseline="0" dirty="0" err="1" smtClean="0">
                <a:solidFill>
                  <a:schemeClr val="tx1"/>
                </a:solidFill>
                <a:effectLst/>
                <a:latin typeface="+mn-lt"/>
                <a:ea typeface="+mn-ea"/>
                <a:cs typeface="+mn-cs"/>
              </a:rPr>
              <a:t>retransimission</a:t>
            </a:r>
            <a:r>
              <a:rPr lang="en-US" sz="1200" kern="1200" baseline="0" dirty="0" smtClean="0">
                <a:solidFill>
                  <a:schemeClr val="tx1"/>
                </a:solidFill>
                <a:effectLst/>
                <a:latin typeface="+mn-lt"/>
                <a:ea typeface="+mn-ea"/>
                <a:cs typeface="+mn-cs"/>
              </a:rPr>
              <a:t>. In this work, we will focus on discussing deflection based </a:t>
            </a:r>
            <a:r>
              <a:rPr lang="en-US" sz="1200" kern="1200" baseline="0" dirty="0" err="1" smtClean="0">
                <a:solidFill>
                  <a:schemeClr val="tx1"/>
                </a:solidFill>
                <a:effectLst/>
                <a:latin typeface="+mn-lt"/>
                <a:ea typeface="+mn-ea"/>
                <a:cs typeface="+mn-cs"/>
              </a:rPr>
              <a:t>bufferless</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NoC</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 key of </a:t>
            </a:r>
            <a:r>
              <a:rPr lang="en-US" sz="1200" kern="1200" dirty="0" err="1" smtClean="0">
                <a:solidFill>
                  <a:schemeClr val="tx1"/>
                </a:solidFill>
                <a:effectLst/>
                <a:latin typeface="+mn-lt"/>
                <a:ea typeface="+mn-ea"/>
                <a:cs typeface="+mn-cs"/>
              </a:rPr>
              <a:t>bufferless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NoC</a:t>
            </a:r>
            <a:r>
              <a:rPr lang="en-US" sz="1200" kern="1200" dirty="0" smtClean="0">
                <a:solidFill>
                  <a:schemeClr val="tx1"/>
                </a:solidFill>
                <a:effectLst/>
                <a:latin typeface="+mn-lt"/>
                <a:ea typeface="+mn-ea"/>
                <a:cs typeface="+mn-cs"/>
              </a:rPr>
              <a:t> is to use deflection to resolve flit contention,</a:t>
            </a:r>
            <a:r>
              <a:rPr lang="en-US" sz="1200" kern="1200" baseline="0" dirty="0" smtClean="0">
                <a:solidFill>
                  <a:schemeClr val="tx1"/>
                </a:solidFill>
                <a:effectLst/>
                <a:latin typeface="+mn-lt"/>
                <a:ea typeface="+mn-ea"/>
                <a:cs typeface="+mn-cs"/>
              </a:rPr>
              <a:t> but avoid deflection as much as possible.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F7F79D3-8C36-4CB5-B03B-F440DA7B71AF}" type="slidenum">
              <a:rPr lang="en-US" smtClean="0"/>
              <a:t>7</a:t>
            </a:fld>
            <a:endParaRPr lang="en-US"/>
          </a:p>
        </p:txBody>
      </p:sp>
    </p:spTree>
    <p:extLst>
      <p:ext uri="{BB962C8B-B14F-4D97-AF65-F5344CB8AC3E}">
        <p14:creationId xmlns:p14="http://schemas.microsoft.com/office/powerpoint/2010/main" val="1332737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a lots of works ar</a:t>
            </a:r>
            <a:r>
              <a:rPr lang="en-US" baseline="0" dirty="0" smtClean="0"/>
              <a:t>e then proposed to optimize </a:t>
            </a:r>
            <a:r>
              <a:rPr lang="en-US" baseline="0" dirty="0" err="1" smtClean="0"/>
              <a:t>bufferless</a:t>
            </a:r>
            <a:r>
              <a:rPr lang="en-US" baseline="0" dirty="0" smtClean="0"/>
              <a:t> </a:t>
            </a:r>
            <a:r>
              <a:rPr lang="en-US" baseline="0" dirty="0" err="1" smtClean="0"/>
              <a:t>NoC</a:t>
            </a:r>
            <a:r>
              <a:rPr lang="en-US" baseline="0" dirty="0" smtClean="0"/>
              <a:t> for unicast traffic, there is no work existed to provide efficient support for handling multicast and hotspot traffic for </a:t>
            </a:r>
            <a:r>
              <a:rPr lang="en-US" baseline="0" dirty="0" err="1" smtClean="0"/>
              <a:t>bufferless</a:t>
            </a:r>
            <a:r>
              <a:rPr lang="en-US" baseline="0" dirty="0" smtClean="0"/>
              <a:t> </a:t>
            </a:r>
            <a:r>
              <a:rPr lang="en-US" baseline="0" dirty="0" err="1" smtClean="0"/>
              <a:t>NoC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t>8</a:t>
            </a:fld>
            <a:endParaRPr lang="en-US"/>
          </a:p>
        </p:txBody>
      </p:sp>
    </p:spTree>
    <p:extLst>
      <p:ext uri="{BB962C8B-B14F-4D97-AF65-F5344CB8AC3E}">
        <p14:creationId xmlns:p14="http://schemas.microsoft.com/office/powerpoint/2010/main" val="1363587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what are the multicast and hotspot flits? And what causes them?</a:t>
            </a:r>
          </a:p>
        </p:txBody>
      </p:sp>
      <p:sp>
        <p:nvSpPr>
          <p:cNvPr id="4" name="Slide Number Placeholder 3"/>
          <p:cNvSpPr>
            <a:spLocks noGrp="1"/>
          </p:cNvSpPr>
          <p:nvPr>
            <p:ph type="sldNum" sz="quarter" idx="10"/>
          </p:nvPr>
        </p:nvSpPr>
        <p:spPr/>
        <p:txBody>
          <a:bodyPr/>
          <a:lstStyle/>
          <a:p>
            <a:fld id="{EF7F79D3-8C36-4CB5-B03B-F440DA7B71AF}" type="slidenum">
              <a:rPr lang="en-US" smtClean="0"/>
              <a:t>9</a:t>
            </a:fld>
            <a:endParaRPr lang="en-US"/>
          </a:p>
        </p:txBody>
      </p:sp>
    </p:spTree>
    <p:extLst>
      <p:ext uri="{BB962C8B-B14F-4D97-AF65-F5344CB8AC3E}">
        <p14:creationId xmlns:p14="http://schemas.microsoft.com/office/powerpoint/2010/main" val="669957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12749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382000" cy="761999"/>
          </a:xfrm>
        </p:spPr>
        <p:txBody>
          <a:bodyPr>
            <a:noAutofit/>
          </a:bodyPr>
          <a:lstStyle>
            <a:lvl1pPr>
              <a:defRPr sz="4800" b="1"/>
            </a:lvl1pPr>
          </a:lstStyle>
          <a:p>
            <a:r>
              <a:rPr lang="en-US" dirty="0" smtClean="0"/>
              <a:t>Click to edit Master title style</a:t>
            </a:r>
            <a:endParaRPr lang="en-US" dirty="0"/>
          </a:p>
        </p:txBody>
      </p:sp>
      <p:sp>
        <p:nvSpPr>
          <p:cNvPr id="3" name="Content Placeholder 2"/>
          <p:cNvSpPr>
            <a:spLocks noGrp="1"/>
          </p:cNvSpPr>
          <p:nvPr>
            <p:ph idx="1"/>
          </p:nvPr>
        </p:nvSpPr>
        <p:spPr>
          <a:xfrm>
            <a:off x="381000" y="1066800"/>
            <a:ext cx="8382000" cy="5638800"/>
          </a:xfrm>
        </p:spPr>
        <p:txBody>
          <a:bodyPr>
            <a:noAutofit/>
          </a:bodyPr>
          <a:lstStyle>
            <a:lvl1pPr marL="285750" indent="-285750">
              <a:defRPr sz="3600">
                <a:latin typeface="+mj-lt"/>
              </a:defRPr>
            </a:lvl1pPr>
            <a:lvl2pPr marL="742950" indent="-285750">
              <a:buFont typeface="Calibri Light" panose="020F0302020204030204" pitchFamily="34" charset="0"/>
              <a:buChar char="–"/>
              <a:defRPr sz="3200">
                <a:latin typeface="+mj-lt"/>
              </a:defRPr>
            </a:lvl2pPr>
            <a:lvl3pPr>
              <a:defRPr sz="2800">
                <a:latin typeface="+mj-lt"/>
              </a:defRPr>
            </a:lvl3pPr>
            <a:lvl4pPr>
              <a:defRPr sz="2400">
                <a:latin typeface="+mj-lt"/>
              </a:defRPr>
            </a:lvl4pPr>
            <a:lvl5pPr>
              <a:defRPr sz="24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8229600" y="6355715"/>
            <a:ext cx="685800" cy="365125"/>
          </a:xfrm>
          <a:prstGeom prst="rect">
            <a:avLst/>
          </a:prstGeom>
        </p:spPr>
        <p:txBody>
          <a:bodyPr vert="horz" lIns="91440" tIns="45720" rIns="91440" bIns="45720" rtlCol="0" anchor="ctr"/>
          <a:lstStyle>
            <a:defPPr>
              <a:defRPr lang="en-US"/>
            </a:defPPr>
            <a:lvl1pPr marL="0" algn="r" defTabSz="914400" rtl="0" eaLnBrk="1" latinLnBrk="0" hangingPunct="1">
              <a:defRPr sz="2000" kern="1200">
                <a:solidFill>
                  <a:schemeClr val="tx1">
                    <a:tint val="75000"/>
                  </a:schemeClr>
                </a:solidFill>
                <a:latin typeface="Cambria Math" panose="02040503050406030204" pitchFamily="18" charset="0"/>
                <a:ea typeface="Cambria Math"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D2B188-1D62-4FCA-8363-938AD4629BBB}" type="slidenum">
              <a:rPr lang="en-US" smtClean="0"/>
              <a:pPr/>
              <a:t>‹#›</a:t>
            </a:fld>
            <a:endParaRPr lang="en-US" dirty="0"/>
          </a:p>
        </p:txBody>
      </p:sp>
    </p:spTree>
    <p:extLst>
      <p:ext uri="{BB962C8B-B14F-4D97-AF65-F5344CB8AC3E}">
        <p14:creationId xmlns:p14="http://schemas.microsoft.com/office/powerpoint/2010/main" val="4345536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264710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9312023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14719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t>‹#›</a:t>
            </a:fld>
            <a:endParaRPr lang="en-US"/>
          </a:p>
        </p:txBody>
      </p:sp>
    </p:spTree>
    <p:extLst>
      <p:ext uri="{BB962C8B-B14F-4D97-AF65-F5344CB8AC3E}">
        <p14:creationId xmlns:p14="http://schemas.microsoft.com/office/powerpoint/2010/main" val="41687615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698804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52401"/>
            <a:ext cx="8686800" cy="106679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1219200"/>
            <a:ext cx="8686800" cy="550227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2B188-1D62-4FCA-8363-938AD4629BBB}" type="slidenum">
              <a:rPr lang="en-US" smtClean="0"/>
              <a:t>‹#›</a:t>
            </a:fld>
            <a:endParaRPr lang="en-US"/>
          </a:p>
        </p:txBody>
      </p:sp>
    </p:spTree>
    <p:extLst>
      <p:ext uri="{BB962C8B-B14F-4D97-AF65-F5344CB8AC3E}">
        <p14:creationId xmlns:p14="http://schemas.microsoft.com/office/powerpoint/2010/main" val="771722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8" r:id="rId3"/>
    <p:sldLayoutId id="2147483669" r:id="rId4"/>
    <p:sldLayoutId id="2147483670" r:id="rId5"/>
    <p:sldLayoutId id="2147483671" r:id="rId6"/>
    <p:sldLayoutId id="2147483672" r:id="rId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louisiana.edu/"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chart" Target="../charts/chart8.xml"/><Relationship Id="rId3" Type="http://schemas.openxmlformats.org/officeDocument/2006/relationships/chart" Target="../charts/chart3.xml"/><Relationship Id="rId7" Type="http://schemas.openxmlformats.org/officeDocument/2006/relationships/chart" Target="../charts/chart7.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10" Type="http://schemas.openxmlformats.org/officeDocument/2006/relationships/chart" Target="../charts/chart10.xml"/><Relationship Id="rId4" Type="http://schemas.openxmlformats.org/officeDocument/2006/relationships/chart" Target="../charts/chart4.xml"/><Relationship Id="rId9" Type="http://schemas.openxmlformats.org/officeDocument/2006/relationships/chart" Target="../charts/chart9.xml"/></Relationships>
</file>

<file path=ppt/slides/_rels/slide25.xml.rels><?xml version="1.0" encoding="UTF-8" standalone="yes"?>
<Relationships xmlns="http://schemas.openxmlformats.org/package/2006/relationships"><Relationship Id="rId8" Type="http://schemas.openxmlformats.org/officeDocument/2006/relationships/chart" Target="../charts/chart16.xml"/><Relationship Id="rId3" Type="http://schemas.openxmlformats.org/officeDocument/2006/relationships/chart" Target="../charts/chart11.xml"/><Relationship Id="rId7" Type="http://schemas.openxmlformats.org/officeDocument/2006/relationships/chart" Target="../charts/chart15.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10" Type="http://schemas.openxmlformats.org/officeDocument/2006/relationships/chart" Target="../charts/chart18.xml"/><Relationship Id="rId4" Type="http://schemas.openxmlformats.org/officeDocument/2006/relationships/chart" Target="../charts/chart12.xml"/><Relationship Id="rId9" Type="http://schemas.openxmlformats.org/officeDocument/2006/relationships/chart" Target="../charts/chart17.xml"/></Relationships>
</file>

<file path=ppt/slides/_rels/slide2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louisiana.edu/" TargetMode="External"/><Relationship Id="rId7"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3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louisiana.edu/" TargetMode="External"/><Relationship Id="rId7"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jpeg"/><Relationship Id="rId18" Type="http://schemas.openxmlformats.org/officeDocument/2006/relationships/image" Target="../media/image20.jpeg"/><Relationship Id="rId3" Type="http://schemas.openxmlformats.org/officeDocument/2006/relationships/image" Target="../media/image5.jpeg"/><Relationship Id="rId21" Type="http://schemas.openxmlformats.org/officeDocument/2006/relationships/image" Target="../media/image23.png"/><Relationship Id="rId7" Type="http://schemas.openxmlformats.org/officeDocument/2006/relationships/image" Target="../media/image9.jpe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notesSlide" Target="../notesSlides/notesSlide4.xml"/><Relationship Id="rId16" Type="http://schemas.openxmlformats.org/officeDocument/2006/relationships/image" Target="../media/image18.png"/><Relationship Id="rId20"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24" Type="http://schemas.openxmlformats.org/officeDocument/2006/relationships/image" Target="../media/image26.png"/><Relationship Id="rId5" Type="http://schemas.openxmlformats.org/officeDocument/2006/relationships/image" Target="../media/image7.jpeg"/><Relationship Id="rId15" Type="http://schemas.openxmlformats.org/officeDocument/2006/relationships/image" Target="../media/image17.png"/><Relationship Id="rId23" Type="http://schemas.openxmlformats.org/officeDocument/2006/relationships/image" Target="../media/image25.png"/><Relationship Id="rId10" Type="http://schemas.openxmlformats.org/officeDocument/2006/relationships/image" Target="../media/image12.png"/><Relationship Id="rId19" Type="http://schemas.openxmlformats.org/officeDocument/2006/relationships/image" Target="../media/image21.jpeg"/><Relationship Id="rId4" Type="http://schemas.openxmlformats.org/officeDocument/2006/relationships/image" Target="../media/image6.jpg"/><Relationship Id="rId9" Type="http://schemas.openxmlformats.org/officeDocument/2006/relationships/image" Target="../media/image11.png"/><Relationship Id="rId14" Type="http://schemas.openxmlformats.org/officeDocument/2006/relationships/image" Target="../media/image16.jpg"/><Relationship Id="rId22" Type="http://schemas.openxmlformats.org/officeDocument/2006/relationships/image" Target="../media/image2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a:spLocks noGrp="1"/>
          </p:cNvSpPr>
          <p:nvPr>
            <p:ph type="ctrTitle"/>
          </p:nvPr>
        </p:nvSpPr>
        <p:spPr>
          <a:xfrm>
            <a:off x="0" y="152400"/>
            <a:ext cx="9144000" cy="1905000"/>
          </a:xfrm>
          <a:noFill/>
        </p:spPr>
        <p:txBody>
          <a:bodyPr anchor="ctr">
            <a:noAutofit/>
          </a:bodyPr>
          <a:lstStyle/>
          <a:p>
            <a:r>
              <a:rPr lang="en-US" sz="4400" b="1" dirty="0" smtClean="0">
                <a:solidFill>
                  <a:schemeClr val="tx1">
                    <a:lumMod val="85000"/>
                    <a:lumOff val="15000"/>
                  </a:schemeClr>
                </a:solidFill>
              </a:rPr>
              <a:t>Carpool: A </a:t>
            </a:r>
            <a:r>
              <a:rPr lang="en-US" sz="4400" b="1" dirty="0" err="1" smtClean="0">
                <a:solidFill>
                  <a:schemeClr val="tx1">
                    <a:lumMod val="85000"/>
                    <a:lumOff val="15000"/>
                  </a:schemeClr>
                </a:solidFill>
              </a:rPr>
              <a:t>Bufferless</a:t>
            </a:r>
            <a:r>
              <a:rPr lang="en-US" sz="4400" b="1" dirty="0" smtClean="0">
                <a:solidFill>
                  <a:schemeClr val="tx1">
                    <a:lumMod val="85000"/>
                    <a:lumOff val="15000"/>
                  </a:schemeClr>
                </a:solidFill>
              </a:rPr>
              <a:t> On-Chip Network</a:t>
            </a:r>
            <a:endParaRPr lang="en-US" sz="4400" b="1" dirty="0">
              <a:solidFill>
                <a:schemeClr val="tx1">
                  <a:lumMod val="85000"/>
                  <a:lumOff val="15000"/>
                </a:schemeClr>
              </a:solidFill>
            </a:endParaRPr>
          </a:p>
        </p:txBody>
      </p:sp>
      <p:sp>
        <p:nvSpPr>
          <p:cNvPr id="103" name="Subtitle 2"/>
          <p:cNvSpPr>
            <a:spLocks noGrp="1"/>
          </p:cNvSpPr>
          <p:nvPr>
            <p:ph type="subTitle" idx="1"/>
          </p:nvPr>
        </p:nvSpPr>
        <p:spPr>
          <a:xfrm>
            <a:off x="0" y="3581400"/>
            <a:ext cx="9144000" cy="1973234"/>
          </a:xfrm>
        </p:spPr>
        <p:txBody>
          <a:bodyPr anchor="ctr">
            <a:noAutofit/>
          </a:bodyPr>
          <a:lstStyle/>
          <a:p>
            <a:r>
              <a:rPr lang="en-US" sz="5400" dirty="0" smtClean="0">
                <a:solidFill>
                  <a:schemeClr val="tx1">
                    <a:lumMod val="85000"/>
                    <a:lumOff val="15000"/>
                  </a:schemeClr>
                </a:solidFill>
                <a:latin typeface="+mj-lt"/>
              </a:rPr>
              <a:t>Xiyue Xiang</a:t>
            </a:r>
          </a:p>
          <a:p>
            <a:r>
              <a:rPr lang="en-US" sz="3600" dirty="0" err="1">
                <a:solidFill>
                  <a:schemeClr val="tx1">
                    <a:lumMod val="85000"/>
                    <a:lumOff val="15000"/>
                  </a:schemeClr>
                </a:solidFill>
                <a:latin typeface="+mj-lt"/>
              </a:rPr>
              <a:t>Wentao</a:t>
            </a:r>
            <a:r>
              <a:rPr lang="en-US" sz="3600" dirty="0">
                <a:solidFill>
                  <a:schemeClr val="tx1">
                    <a:lumMod val="85000"/>
                    <a:lumOff val="15000"/>
                  </a:schemeClr>
                </a:solidFill>
                <a:latin typeface="+mj-lt"/>
              </a:rPr>
              <a:t> Shi, </a:t>
            </a:r>
            <a:r>
              <a:rPr lang="en-US" sz="3600" dirty="0" err="1">
                <a:solidFill>
                  <a:schemeClr val="tx1">
                    <a:lumMod val="85000"/>
                    <a:lumOff val="15000"/>
                  </a:schemeClr>
                </a:solidFill>
                <a:latin typeface="+mj-lt"/>
              </a:rPr>
              <a:t>Saugata</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Ghose</a:t>
            </a:r>
            <a:r>
              <a:rPr lang="en-US" sz="3600" dirty="0">
                <a:solidFill>
                  <a:schemeClr val="tx1">
                    <a:lumMod val="85000"/>
                    <a:lumOff val="15000"/>
                  </a:schemeClr>
                </a:solidFill>
                <a:latin typeface="+mj-lt"/>
              </a:rPr>
              <a:t>, Peng Lu, </a:t>
            </a:r>
          </a:p>
          <a:p>
            <a:r>
              <a:rPr lang="en-US" sz="3600" dirty="0" err="1">
                <a:solidFill>
                  <a:schemeClr val="tx1">
                    <a:lumMod val="85000"/>
                    <a:lumOff val="15000"/>
                  </a:schemeClr>
                </a:solidFill>
                <a:latin typeface="+mj-lt"/>
              </a:rPr>
              <a:t>Onur</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Mutlu</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Nian</a:t>
            </a:r>
            <a:r>
              <a:rPr lang="en-US" sz="3600" dirty="0">
                <a:solidFill>
                  <a:schemeClr val="tx1">
                    <a:lumMod val="85000"/>
                    <a:lumOff val="15000"/>
                  </a:schemeClr>
                </a:solidFill>
                <a:latin typeface="+mj-lt"/>
              </a:rPr>
              <a:t>-Feng </a:t>
            </a:r>
            <a:r>
              <a:rPr lang="en-US" sz="3600" dirty="0" err="1">
                <a:solidFill>
                  <a:schemeClr val="tx1">
                    <a:lumMod val="85000"/>
                    <a:lumOff val="15000"/>
                  </a:schemeClr>
                </a:solidFill>
                <a:latin typeface="+mj-lt"/>
              </a:rPr>
              <a:t>Tzeng</a:t>
            </a:r>
            <a:endParaRPr lang="en-US" sz="3600" dirty="0">
              <a:solidFill>
                <a:schemeClr val="tx1">
                  <a:lumMod val="85000"/>
                  <a:lumOff val="15000"/>
                </a:schemeClr>
              </a:solidFill>
              <a:latin typeface="+mj-lt"/>
            </a:endParaRPr>
          </a:p>
        </p:txBody>
      </p:sp>
      <p:sp>
        <p:nvSpPr>
          <p:cNvPr id="104" name="Title 1"/>
          <p:cNvSpPr txBox="1">
            <a:spLocks/>
          </p:cNvSpPr>
          <p:nvPr/>
        </p:nvSpPr>
        <p:spPr>
          <a:xfrm>
            <a:off x="0" y="1600200"/>
            <a:ext cx="9144000" cy="1828801"/>
          </a:xfrm>
          <a:prstGeom prst="rect">
            <a:avLst/>
          </a:prstGeom>
          <a:solidFill>
            <a:schemeClr val="tx1">
              <a:lumMod val="85000"/>
              <a:lumOff val="1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a:solidFill>
                  <a:schemeClr val="bg1"/>
                </a:solidFill>
              </a:rPr>
              <a:t>S</a:t>
            </a:r>
            <a:r>
              <a:rPr lang="en-US" sz="5400" b="1" dirty="0" smtClean="0">
                <a:solidFill>
                  <a:schemeClr val="bg1"/>
                </a:solidFill>
              </a:rPr>
              <a:t>upporting Adaptive Multicast and Hotspot Alleviation</a:t>
            </a:r>
            <a:endParaRPr lang="en-US" sz="5400" b="1" dirty="0">
              <a:solidFill>
                <a:schemeClr val="bg1"/>
              </a:solidFill>
            </a:endParaRPr>
          </a:p>
        </p:txBody>
      </p:sp>
      <p:pic>
        <p:nvPicPr>
          <p:cNvPr id="9" name="Picture 8" descr="ul_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878" y="5554634"/>
            <a:ext cx="1331449" cy="12741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ETH Zurich short logo, black"/>
          <p:cNvPicPr>
            <a:picLocks noChangeAspect="1" noChangeArrowheads="1"/>
          </p:cNvPicPr>
          <p:nvPr/>
        </p:nvPicPr>
        <p:blipFill rotWithShape="1">
          <a:blip r:embed="rId5">
            <a:extLst>
              <a:ext uri="{28A0092B-C50C-407E-A947-70E740481C1C}">
                <a14:useLocalDpi xmlns:a14="http://schemas.microsoft.com/office/drawing/2010/main" val="0"/>
              </a:ext>
            </a:extLst>
          </a:blip>
          <a:srcRect l="6982" t="19970" r="7940" b="18111"/>
          <a:stretch/>
        </p:blipFill>
        <p:spPr bwMode="auto">
          <a:xfrm>
            <a:off x="6435506" y="6099869"/>
            <a:ext cx="2327494" cy="663210"/>
          </a:xfrm>
          <a:prstGeom prst="rect">
            <a:avLst/>
          </a:prstGeom>
          <a:noFill/>
          <a:extLst>
            <a:ext uri="{909E8E84-426E-40dd-AFC4-6F175D3DCCD1}">
              <a14:hiddenFill xmlns:lc="http://schemas.openxmlformats.org/drawingml/2006/lockedCanvas" xmlns:a14="http://schemas.microsoft.com/office/drawing/2010/main" xmlns="">
                <a:solidFill>
                  <a:srgbClr val="FFFFFF"/>
                </a:solidFill>
              </a14:hiddenFill>
            </a:ext>
          </a:extLst>
        </p:spPr>
      </p:pic>
      <p:pic>
        <p:nvPicPr>
          <p:cNvPr id="11" name="Picture 10" descr="Burgundy_CMU_JPG_Logo.jpg"/>
          <p:cNvPicPr>
            <a:picLocks noChangeAspect="1"/>
          </p:cNvPicPr>
          <p:nvPr/>
        </p:nvPicPr>
        <p:blipFill>
          <a:blip r:embed="rId6" cstate="print"/>
          <a:stretch>
            <a:fillRect/>
          </a:stretch>
        </p:blipFill>
        <p:spPr>
          <a:xfrm>
            <a:off x="3970582" y="6099869"/>
            <a:ext cx="2099442" cy="758131"/>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74647" y="6236096"/>
            <a:ext cx="1118615" cy="485863"/>
          </a:xfrm>
          <a:prstGeom prst="rect">
            <a:avLst/>
          </a:prstGeom>
        </p:spPr>
      </p:pic>
    </p:spTree>
    <p:extLst>
      <p:ext uri="{BB962C8B-B14F-4D97-AF65-F5344CB8AC3E}">
        <p14:creationId xmlns:p14="http://schemas.microsoft.com/office/powerpoint/2010/main" val="1056226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152"/>
          <p:cNvSpPr/>
          <p:nvPr/>
        </p:nvSpPr>
        <p:spPr>
          <a:xfrm>
            <a:off x="526750" y="1185541"/>
            <a:ext cx="5972007" cy="2272326"/>
          </a:xfrm>
          <a:prstGeom prst="rect">
            <a:avLst/>
          </a:prstGeom>
        </p:spPr>
        <p:txBody>
          <a:bodyPr/>
          <a:lstStyle/>
          <a:p>
            <a:endParaRPr lang="en-US"/>
          </a:p>
        </p:txBody>
      </p:sp>
      <p:sp>
        <p:nvSpPr>
          <p:cNvPr id="2" name="TextBox 1"/>
          <p:cNvSpPr txBox="1"/>
          <p:nvPr/>
        </p:nvSpPr>
        <p:spPr>
          <a:xfrm>
            <a:off x="2711279" y="1041203"/>
            <a:ext cx="5975520" cy="1754326"/>
          </a:xfrm>
          <a:prstGeom prst="rect">
            <a:avLst/>
          </a:prstGeom>
          <a:solidFill>
            <a:schemeClr val="bg1"/>
          </a:solidFill>
        </p:spPr>
        <p:txBody>
          <a:bodyPr wrap="square" rtlCol="0">
            <a:spAutoFit/>
          </a:bodyPr>
          <a:lstStyle/>
          <a:p>
            <a:pPr>
              <a:lnSpc>
                <a:spcPct val="150000"/>
              </a:lnSpc>
            </a:pPr>
            <a:r>
              <a:rPr lang="en-US" sz="2400" b="1" dirty="0" smtClean="0">
                <a:latin typeface="+mj-lt"/>
                <a:cs typeface="Arial" panose="020B0604020202020204" pitchFamily="34" charset="0"/>
              </a:rPr>
              <a:t>Multicast</a:t>
            </a:r>
          </a:p>
          <a:p>
            <a:pPr marL="342900" indent="-342900">
              <a:lnSpc>
                <a:spcPct val="120000"/>
              </a:lnSpc>
              <a:buClr>
                <a:schemeClr val="tx1"/>
              </a:buClr>
              <a:buFont typeface="Arial" panose="020B0604020202020204" pitchFamily="34" charset="0"/>
              <a:buChar char="•"/>
            </a:pPr>
            <a:r>
              <a:rPr lang="en-US" sz="2000" dirty="0" smtClean="0">
                <a:latin typeface="+mj-lt"/>
                <a:cs typeface="Arial" panose="020B0604020202020204" pitchFamily="34" charset="0"/>
              </a:rPr>
              <a:t>Originate from </a:t>
            </a:r>
            <a:r>
              <a:rPr lang="en-US" sz="2000" b="1" dirty="0" smtClean="0">
                <a:solidFill>
                  <a:srgbClr val="CC0000"/>
                </a:solidFill>
                <a:latin typeface="+mj-lt"/>
                <a:cs typeface="Arial" panose="020B0604020202020204" pitchFamily="34" charset="0"/>
              </a:rPr>
              <a:t>one </a:t>
            </a:r>
            <a:r>
              <a:rPr lang="en-US" sz="2000" dirty="0" smtClean="0">
                <a:latin typeface="+mj-lt"/>
                <a:cs typeface="Arial" panose="020B0604020202020204" pitchFamily="34" charset="0"/>
              </a:rPr>
              <a:t>node destined to </a:t>
            </a:r>
            <a:r>
              <a:rPr lang="en-US" sz="2000" b="1" dirty="0" smtClean="0">
                <a:solidFill>
                  <a:srgbClr val="CC0000"/>
                </a:solidFill>
                <a:latin typeface="+mj-lt"/>
                <a:cs typeface="Arial" panose="020B0604020202020204" pitchFamily="34" charset="0"/>
              </a:rPr>
              <a:t>multiple </a:t>
            </a:r>
            <a:r>
              <a:rPr lang="en-US" sz="2000" dirty="0" smtClean="0">
                <a:latin typeface="+mj-lt"/>
                <a:cs typeface="Arial" panose="020B0604020202020204" pitchFamily="34" charset="0"/>
              </a:rPr>
              <a:t>nodes</a:t>
            </a:r>
          </a:p>
          <a:p>
            <a:pPr marL="342900" indent="-342900">
              <a:lnSpc>
                <a:spcPct val="120000"/>
              </a:lnSpc>
              <a:buFont typeface="Arial" panose="020B0604020202020204" pitchFamily="34" charset="0"/>
              <a:buChar char="•"/>
            </a:pPr>
            <a:r>
              <a:rPr lang="en-US" sz="2000" dirty="0" smtClean="0">
                <a:latin typeface="+mj-lt"/>
                <a:cs typeface="Arial" panose="020B0604020202020204" pitchFamily="34" charset="0"/>
              </a:rPr>
              <a:t>Occur: invalidation</a:t>
            </a:r>
          </a:p>
          <a:p>
            <a:pPr marL="342900" indent="-342900">
              <a:lnSpc>
                <a:spcPct val="120000"/>
              </a:lnSpc>
              <a:buClr>
                <a:schemeClr val="tx1"/>
              </a:buClr>
              <a:buFont typeface="Arial" panose="020B0604020202020204" pitchFamily="34" charset="0"/>
              <a:buChar char="•"/>
            </a:pPr>
            <a:r>
              <a:rPr lang="en-US" sz="2000" b="1" dirty="0" smtClean="0">
                <a:solidFill>
                  <a:srgbClr val="C00000"/>
                </a:solidFill>
                <a:latin typeface="+mj-lt"/>
                <a:cs typeface="Arial" panose="020B0604020202020204" pitchFamily="34" charset="0"/>
              </a:rPr>
              <a:t>Issue: long serialization latency</a:t>
            </a:r>
          </a:p>
        </p:txBody>
      </p:sp>
      <p:sp>
        <p:nvSpPr>
          <p:cNvPr id="75" name="Title 1"/>
          <p:cNvSpPr txBox="1">
            <a:spLocks/>
          </p:cNvSpPr>
          <p:nvPr/>
        </p:nvSpPr>
        <p:spPr>
          <a:xfrm>
            <a:off x="15240" y="250081"/>
            <a:ext cx="9144000" cy="761999"/>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smtClean="0"/>
              <a:t>Multicast and Hotspot in </a:t>
            </a:r>
            <a:r>
              <a:rPr lang="en-US" dirty="0" err="1" smtClean="0"/>
              <a:t>NoCs</a:t>
            </a:r>
            <a:endParaRPr lang="en-US" dirty="0"/>
          </a:p>
        </p:txBody>
      </p:sp>
      <p:grpSp>
        <p:nvGrpSpPr>
          <p:cNvPr id="6" name="Group 5"/>
          <p:cNvGrpSpPr/>
          <p:nvPr/>
        </p:nvGrpSpPr>
        <p:grpSpPr>
          <a:xfrm>
            <a:off x="375311" y="1205870"/>
            <a:ext cx="1910690" cy="1592435"/>
            <a:chOff x="556476" y="2005126"/>
            <a:chExt cx="1889245" cy="1400994"/>
          </a:xfrm>
        </p:grpSpPr>
        <p:sp>
          <p:nvSpPr>
            <p:cNvPr id="164" name="Rectangle 163"/>
            <p:cNvSpPr/>
            <p:nvPr/>
          </p:nvSpPr>
          <p:spPr>
            <a:xfrm>
              <a:off x="1273744" y="2538725"/>
              <a:ext cx="455250" cy="331223"/>
            </a:xfrm>
            <a:prstGeom prst="rect">
              <a:avLst/>
            </a:prstGeom>
            <a:solidFill>
              <a:schemeClr val="bg1"/>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4</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59" name="Rectangle 158"/>
            <p:cNvSpPr/>
            <p:nvPr/>
          </p:nvSpPr>
          <p:spPr>
            <a:xfrm>
              <a:off x="556476" y="2006026"/>
              <a:ext cx="455250" cy="33165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200" b="0" i="0" u="none" strike="noStrike" kern="0" cap="none" spc="0" normalizeH="0" baseline="0" noProof="0" dirty="0" smtClean="0">
                  <a:ln>
                    <a:noFill/>
                  </a:ln>
                  <a:solidFill>
                    <a:srgbClr val="2F5597"/>
                  </a:solidFill>
                  <a:effectLst/>
                  <a:uLnTx/>
                  <a:uFillTx/>
                  <a:latin typeface="Times New Roman" panose="02020603050405020304" pitchFamily="18" charset="0"/>
                  <a:ea typeface="DengXian"/>
                  <a:cs typeface="+mn-cs"/>
                </a:rPr>
                <a:t>6</a:t>
              </a:r>
              <a:endParaRPr kumimoji="0" lang="en-US" sz="1200" b="0" i="0" u="none" strike="noStrike" kern="0" cap="none" spc="0" normalizeH="0" baseline="0" noProof="0" dirty="0">
                <a:ln>
                  <a:noFill/>
                </a:ln>
                <a:solidFill>
                  <a:srgbClr val="2F5597"/>
                </a:solidFill>
                <a:effectLst/>
                <a:uLnTx/>
                <a:uFillTx/>
                <a:latin typeface="Times New Roman" panose="02020603050405020304" pitchFamily="18" charset="0"/>
                <a:ea typeface="DengXian"/>
                <a:cs typeface="+mn-cs"/>
              </a:endParaRPr>
            </a:p>
          </p:txBody>
        </p:sp>
        <p:sp>
          <p:nvSpPr>
            <p:cNvPr id="160" name="Rectangle 159"/>
            <p:cNvSpPr/>
            <p:nvPr/>
          </p:nvSpPr>
          <p:spPr>
            <a:xfrm>
              <a:off x="1273744" y="2005158"/>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7</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61" name="Rectangle 160"/>
            <p:cNvSpPr/>
            <p:nvPr/>
          </p:nvSpPr>
          <p:spPr>
            <a:xfrm>
              <a:off x="1990471" y="2005126"/>
              <a:ext cx="455250" cy="331223"/>
            </a:xfrm>
            <a:prstGeom prst="rect">
              <a:avLst/>
            </a:prstGeom>
            <a:no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8</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63" name="Rectangle 162"/>
            <p:cNvSpPr/>
            <p:nvPr/>
          </p:nvSpPr>
          <p:spPr>
            <a:xfrm>
              <a:off x="556476" y="2540462"/>
              <a:ext cx="455250" cy="33165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3</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65" name="Rectangle 164"/>
            <p:cNvSpPr/>
            <p:nvPr/>
          </p:nvSpPr>
          <p:spPr>
            <a:xfrm>
              <a:off x="1990471" y="2539562"/>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lang="en-US" sz="1100" kern="0" dirty="0">
                  <a:solidFill>
                    <a:srgbClr val="2F5597"/>
                  </a:solidFill>
                  <a:latin typeface="Arial" panose="020B0604020202020204" pitchFamily="34" charset="0"/>
                  <a:ea typeface="DengXian"/>
                  <a:cs typeface="Times New Roman" panose="02020603050405020304" pitchFamily="18" charset="0"/>
                </a:rPr>
                <a:t>5</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67" name="Rectangle 166"/>
            <p:cNvSpPr/>
            <p:nvPr/>
          </p:nvSpPr>
          <p:spPr>
            <a:xfrm>
              <a:off x="557064" y="3074463"/>
              <a:ext cx="455250" cy="33165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0</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68" name="Rectangle 167"/>
            <p:cNvSpPr/>
            <p:nvPr/>
          </p:nvSpPr>
          <p:spPr>
            <a:xfrm>
              <a:off x="1273164" y="3072726"/>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69" name="Rectangle 168"/>
            <p:cNvSpPr/>
            <p:nvPr/>
          </p:nvSpPr>
          <p:spPr>
            <a:xfrm>
              <a:off x="1989892" y="3074431"/>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2</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cxnSp>
          <p:nvCxnSpPr>
            <p:cNvPr id="178" name="Straight Arrow Connector 177"/>
            <p:cNvCxnSpPr>
              <a:stCxn id="159" idx="3"/>
              <a:endCxn id="160" idx="1"/>
            </p:cNvCxnSpPr>
            <p:nvPr/>
          </p:nvCxnSpPr>
          <p:spPr>
            <a:xfrm flipV="1">
              <a:off x="1011726" y="2170769"/>
              <a:ext cx="262018" cy="1086"/>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79" name="Straight Arrow Connector 178"/>
            <p:cNvCxnSpPr>
              <a:stCxn id="160" idx="3"/>
              <a:endCxn id="161" idx="1"/>
            </p:cNvCxnSpPr>
            <p:nvPr/>
          </p:nvCxnSpPr>
          <p:spPr>
            <a:xfrm flipV="1">
              <a:off x="1728993" y="2170738"/>
              <a:ext cx="261477" cy="31"/>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83" name="Straight Arrow Connector 182"/>
            <p:cNvCxnSpPr>
              <a:stCxn id="168" idx="3"/>
              <a:endCxn id="169" idx="1"/>
            </p:cNvCxnSpPr>
            <p:nvPr/>
          </p:nvCxnSpPr>
          <p:spPr>
            <a:xfrm>
              <a:off x="1728414" y="3238338"/>
              <a:ext cx="261477" cy="1705"/>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84" name="Straight Arrow Connector 183"/>
            <p:cNvCxnSpPr>
              <a:stCxn id="164" idx="3"/>
              <a:endCxn id="165" idx="1"/>
            </p:cNvCxnSpPr>
            <p:nvPr/>
          </p:nvCxnSpPr>
          <p:spPr>
            <a:xfrm>
              <a:off x="1728993" y="2704337"/>
              <a:ext cx="261477" cy="837"/>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85" name="Straight Arrow Connector 184"/>
            <p:cNvCxnSpPr>
              <a:stCxn id="163" idx="3"/>
              <a:endCxn id="164" idx="1"/>
            </p:cNvCxnSpPr>
            <p:nvPr/>
          </p:nvCxnSpPr>
          <p:spPr>
            <a:xfrm flipV="1">
              <a:off x="1011726" y="2704337"/>
              <a:ext cx="262018" cy="195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86" name="Straight Arrow Connector 185"/>
            <p:cNvCxnSpPr>
              <a:stCxn id="167" idx="3"/>
              <a:endCxn id="168" idx="1"/>
            </p:cNvCxnSpPr>
            <p:nvPr/>
          </p:nvCxnSpPr>
          <p:spPr>
            <a:xfrm flipV="1">
              <a:off x="1012314" y="3238338"/>
              <a:ext cx="260850" cy="195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89" name="Straight Arrow Connector 188"/>
            <p:cNvCxnSpPr>
              <a:stCxn id="165" idx="2"/>
              <a:endCxn id="169" idx="0"/>
            </p:cNvCxnSpPr>
            <p:nvPr/>
          </p:nvCxnSpPr>
          <p:spPr>
            <a:xfrm flipH="1">
              <a:off x="2217517" y="2870786"/>
              <a:ext cx="579" cy="203646"/>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90" name="Straight Arrow Connector 189"/>
            <p:cNvCxnSpPr>
              <a:stCxn id="161" idx="2"/>
              <a:endCxn id="165" idx="0"/>
            </p:cNvCxnSpPr>
            <p:nvPr/>
          </p:nvCxnSpPr>
          <p:spPr>
            <a:xfrm>
              <a:off x="2218097" y="2336350"/>
              <a:ext cx="0" cy="203212"/>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91" name="Straight Arrow Connector 190"/>
            <p:cNvCxnSpPr>
              <a:stCxn id="164" idx="2"/>
              <a:endCxn id="168" idx="0"/>
            </p:cNvCxnSpPr>
            <p:nvPr/>
          </p:nvCxnSpPr>
          <p:spPr>
            <a:xfrm flipH="1">
              <a:off x="1500790" y="2869949"/>
              <a:ext cx="579" cy="202777"/>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92" name="Straight Arrow Connector 191"/>
            <p:cNvCxnSpPr>
              <a:stCxn id="160" idx="2"/>
              <a:endCxn id="164" idx="0"/>
            </p:cNvCxnSpPr>
            <p:nvPr/>
          </p:nvCxnSpPr>
          <p:spPr>
            <a:xfrm>
              <a:off x="1501369" y="2336381"/>
              <a:ext cx="0" cy="20234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93" name="Straight Arrow Connector 192"/>
            <p:cNvCxnSpPr>
              <a:stCxn id="163" idx="2"/>
              <a:endCxn id="167" idx="0"/>
            </p:cNvCxnSpPr>
            <p:nvPr/>
          </p:nvCxnSpPr>
          <p:spPr>
            <a:xfrm>
              <a:off x="784102" y="2872119"/>
              <a:ext cx="588" cy="20234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94" name="Straight Arrow Connector 193"/>
            <p:cNvCxnSpPr>
              <a:stCxn id="159" idx="2"/>
              <a:endCxn id="163" idx="0"/>
            </p:cNvCxnSpPr>
            <p:nvPr/>
          </p:nvCxnSpPr>
          <p:spPr>
            <a:xfrm>
              <a:off x="784102" y="2337683"/>
              <a:ext cx="0" cy="20277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grpSp>
      <p:sp>
        <p:nvSpPr>
          <p:cNvPr id="256" name="Right Arrow 255"/>
          <p:cNvSpPr/>
          <p:nvPr/>
        </p:nvSpPr>
        <p:spPr>
          <a:xfrm rot="10800000">
            <a:off x="477108" y="1815536"/>
            <a:ext cx="569122" cy="4572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Right Arrow 256"/>
          <p:cNvSpPr/>
          <p:nvPr/>
        </p:nvSpPr>
        <p:spPr>
          <a:xfrm rot="5400000">
            <a:off x="1082454" y="2293929"/>
            <a:ext cx="499587" cy="4572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ight Arrow 257"/>
          <p:cNvSpPr/>
          <p:nvPr/>
        </p:nvSpPr>
        <p:spPr>
          <a:xfrm>
            <a:off x="1618265" y="1823515"/>
            <a:ext cx="494963" cy="4572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Right Arrow 258"/>
          <p:cNvSpPr/>
          <p:nvPr/>
        </p:nvSpPr>
        <p:spPr>
          <a:xfrm rot="16200000">
            <a:off x="1043180" y="1259546"/>
            <a:ext cx="555903" cy="4572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ight Arrow 70"/>
          <p:cNvSpPr/>
          <p:nvPr/>
        </p:nvSpPr>
        <p:spPr>
          <a:xfrm rot="8150347">
            <a:off x="402953" y="2312126"/>
            <a:ext cx="731520" cy="4572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Arrow 71"/>
          <p:cNvSpPr/>
          <p:nvPr/>
        </p:nvSpPr>
        <p:spPr>
          <a:xfrm rot="18985888">
            <a:off x="1514549" y="1279887"/>
            <a:ext cx="731520" cy="4572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ight Arrow 73"/>
          <p:cNvSpPr/>
          <p:nvPr/>
        </p:nvSpPr>
        <p:spPr>
          <a:xfrm rot="13259533">
            <a:off x="407489" y="1321111"/>
            <a:ext cx="731520" cy="457200"/>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ight Arrow 75"/>
          <p:cNvSpPr/>
          <p:nvPr/>
        </p:nvSpPr>
        <p:spPr>
          <a:xfrm rot="2704715">
            <a:off x="1513116" y="2314572"/>
            <a:ext cx="731520" cy="460004"/>
          </a:xfrm>
          <a:prstGeom prst="rightArrow">
            <a:avLst/>
          </a:prstGeom>
          <a:solidFill>
            <a:srgbClr val="33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p:cNvGrpSpPr/>
          <p:nvPr/>
        </p:nvGrpSpPr>
        <p:grpSpPr>
          <a:xfrm>
            <a:off x="343868" y="3173291"/>
            <a:ext cx="1941548" cy="1648274"/>
            <a:chOff x="556476" y="2005126"/>
            <a:chExt cx="1889245" cy="1400994"/>
          </a:xfrm>
        </p:grpSpPr>
        <p:sp>
          <p:nvSpPr>
            <p:cNvPr id="85" name="Rectangle 84"/>
            <p:cNvSpPr/>
            <p:nvPr/>
          </p:nvSpPr>
          <p:spPr>
            <a:xfrm>
              <a:off x="1273744" y="2538725"/>
              <a:ext cx="455250" cy="331223"/>
            </a:xfrm>
            <a:prstGeom prst="rect">
              <a:avLst/>
            </a:prstGeom>
            <a:solidFill>
              <a:schemeClr val="bg1"/>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4</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86" name="Rectangle 85"/>
            <p:cNvSpPr/>
            <p:nvPr/>
          </p:nvSpPr>
          <p:spPr>
            <a:xfrm>
              <a:off x="556476" y="2006026"/>
              <a:ext cx="455250" cy="33165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200" b="0" i="0" u="none" strike="noStrike" kern="0" cap="none" spc="0" normalizeH="0" baseline="0" noProof="0" dirty="0" smtClean="0">
                  <a:ln>
                    <a:noFill/>
                  </a:ln>
                  <a:solidFill>
                    <a:srgbClr val="2F5597"/>
                  </a:solidFill>
                  <a:effectLst/>
                  <a:uLnTx/>
                  <a:uFillTx/>
                  <a:latin typeface="Times New Roman" panose="02020603050405020304" pitchFamily="18" charset="0"/>
                  <a:ea typeface="DengXian"/>
                  <a:cs typeface="+mn-cs"/>
                </a:rPr>
                <a:t>6</a:t>
              </a:r>
              <a:endParaRPr kumimoji="0" lang="en-US" sz="1200" b="0" i="0" u="none" strike="noStrike" kern="0" cap="none" spc="0" normalizeH="0" baseline="0" noProof="0" dirty="0">
                <a:ln>
                  <a:noFill/>
                </a:ln>
                <a:solidFill>
                  <a:srgbClr val="2F5597"/>
                </a:solidFill>
                <a:effectLst/>
                <a:uLnTx/>
                <a:uFillTx/>
                <a:latin typeface="Times New Roman" panose="02020603050405020304" pitchFamily="18" charset="0"/>
                <a:ea typeface="DengXian"/>
                <a:cs typeface="+mn-cs"/>
              </a:endParaRPr>
            </a:p>
          </p:txBody>
        </p:sp>
        <p:sp>
          <p:nvSpPr>
            <p:cNvPr id="87" name="Rectangle 86"/>
            <p:cNvSpPr/>
            <p:nvPr/>
          </p:nvSpPr>
          <p:spPr>
            <a:xfrm>
              <a:off x="1273744" y="2005158"/>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7</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88" name="Rectangle 87"/>
            <p:cNvSpPr/>
            <p:nvPr/>
          </p:nvSpPr>
          <p:spPr>
            <a:xfrm>
              <a:off x="1990471" y="2005126"/>
              <a:ext cx="455250" cy="331223"/>
            </a:xfrm>
            <a:prstGeom prst="rect">
              <a:avLst/>
            </a:prstGeom>
            <a:no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8</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89" name="Rectangle 88"/>
            <p:cNvSpPr/>
            <p:nvPr/>
          </p:nvSpPr>
          <p:spPr>
            <a:xfrm>
              <a:off x="556476" y="2540462"/>
              <a:ext cx="455250" cy="33165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3</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90" name="Rectangle 89"/>
            <p:cNvSpPr/>
            <p:nvPr/>
          </p:nvSpPr>
          <p:spPr>
            <a:xfrm>
              <a:off x="1990471" y="2539562"/>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lang="en-US" sz="1100" kern="0" dirty="0">
                  <a:solidFill>
                    <a:srgbClr val="2F5597"/>
                  </a:solidFill>
                  <a:latin typeface="Arial" panose="020B0604020202020204" pitchFamily="34" charset="0"/>
                  <a:ea typeface="DengXian"/>
                  <a:cs typeface="Times New Roman" panose="02020603050405020304" pitchFamily="18" charset="0"/>
                </a:rPr>
                <a:t>5</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91" name="Rectangle 90"/>
            <p:cNvSpPr/>
            <p:nvPr/>
          </p:nvSpPr>
          <p:spPr>
            <a:xfrm>
              <a:off x="557064" y="3074463"/>
              <a:ext cx="455250" cy="33165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0</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92" name="Rectangle 91"/>
            <p:cNvSpPr/>
            <p:nvPr/>
          </p:nvSpPr>
          <p:spPr>
            <a:xfrm>
              <a:off x="1273164" y="3072726"/>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93" name="Rectangle 92"/>
            <p:cNvSpPr/>
            <p:nvPr/>
          </p:nvSpPr>
          <p:spPr>
            <a:xfrm>
              <a:off x="1989892" y="3074431"/>
              <a:ext cx="455250" cy="331223"/>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2</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cxnSp>
          <p:nvCxnSpPr>
            <p:cNvPr id="94" name="Straight Arrow Connector 93"/>
            <p:cNvCxnSpPr>
              <a:stCxn id="86" idx="3"/>
              <a:endCxn id="87" idx="1"/>
            </p:cNvCxnSpPr>
            <p:nvPr/>
          </p:nvCxnSpPr>
          <p:spPr>
            <a:xfrm flipV="1">
              <a:off x="1011726" y="2170769"/>
              <a:ext cx="262018" cy="1086"/>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95" name="Straight Arrow Connector 94"/>
            <p:cNvCxnSpPr>
              <a:stCxn id="87" idx="3"/>
              <a:endCxn id="88" idx="1"/>
            </p:cNvCxnSpPr>
            <p:nvPr/>
          </p:nvCxnSpPr>
          <p:spPr>
            <a:xfrm flipV="1">
              <a:off x="1728993" y="2170738"/>
              <a:ext cx="261477" cy="31"/>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96" name="Straight Arrow Connector 95"/>
            <p:cNvCxnSpPr>
              <a:stCxn id="92" idx="3"/>
              <a:endCxn id="93" idx="1"/>
            </p:cNvCxnSpPr>
            <p:nvPr/>
          </p:nvCxnSpPr>
          <p:spPr>
            <a:xfrm>
              <a:off x="1728414" y="3238338"/>
              <a:ext cx="261477" cy="1705"/>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97" name="Straight Arrow Connector 96"/>
            <p:cNvCxnSpPr>
              <a:stCxn id="85" idx="3"/>
              <a:endCxn id="90" idx="1"/>
            </p:cNvCxnSpPr>
            <p:nvPr/>
          </p:nvCxnSpPr>
          <p:spPr>
            <a:xfrm>
              <a:off x="1728993" y="2704337"/>
              <a:ext cx="261477" cy="837"/>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98" name="Straight Arrow Connector 97"/>
            <p:cNvCxnSpPr>
              <a:stCxn id="89" idx="3"/>
              <a:endCxn id="85" idx="1"/>
            </p:cNvCxnSpPr>
            <p:nvPr/>
          </p:nvCxnSpPr>
          <p:spPr>
            <a:xfrm flipV="1">
              <a:off x="1011726" y="2704337"/>
              <a:ext cx="262018" cy="195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99" name="Straight Arrow Connector 98"/>
            <p:cNvCxnSpPr>
              <a:stCxn id="91" idx="3"/>
              <a:endCxn id="92" idx="1"/>
            </p:cNvCxnSpPr>
            <p:nvPr/>
          </p:nvCxnSpPr>
          <p:spPr>
            <a:xfrm flipV="1">
              <a:off x="1012314" y="3238338"/>
              <a:ext cx="260850" cy="195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00" name="Straight Arrow Connector 99"/>
            <p:cNvCxnSpPr>
              <a:stCxn id="90" idx="2"/>
              <a:endCxn id="93" idx="0"/>
            </p:cNvCxnSpPr>
            <p:nvPr/>
          </p:nvCxnSpPr>
          <p:spPr>
            <a:xfrm flipH="1">
              <a:off x="2217517" y="2870786"/>
              <a:ext cx="579" cy="203646"/>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01" name="Straight Arrow Connector 100"/>
            <p:cNvCxnSpPr>
              <a:stCxn id="88" idx="2"/>
              <a:endCxn id="90" idx="0"/>
            </p:cNvCxnSpPr>
            <p:nvPr/>
          </p:nvCxnSpPr>
          <p:spPr>
            <a:xfrm>
              <a:off x="2218097" y="2336350"/>
              <a:ext cx="0" cy="203212"/>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02" name="Straight Arrow Connector 101"/>
            <p:cNvCxnSpPr>
              <a:stCxn id="85" idx="2"/>
              <a:endCxn id="92" idx="0"/>
            </p:cNvCxnSpPr>
            <p:nvPr/>
          </p:nvCxnSpPr>
          <p:spPr>
            <a:xfrm flipH="1">
              <a:off x="1500790" y="2869949"/>
              <a:ext cx="579" cy="202777"/>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03" name="Straight Arrow Connector 102"/>
            <p:cNvCxnSpPr>
              <a:stCxn id="87" idx="2"/>
              <a:endCxn id="85" idx="0"/>
            </p:cNvCxnSpPr>
            <p:nvPr/>
          </p:nvCxnSpPr>
          <p:spPr>
            <a:xfrm>
              <a:off x="1501369" y="2336381"/>
              <a:ext cx="0" cy="20234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04" name="Straight Arrow Connector 103"/>
            <p:cNvCxnSpPr>
              <a:stCxn id="89" idx="2"/>
              <a:endCxn id="91" idx="0"/>
            </p:cNvCxnSpPr>
            <p:nvPr/>
          </p:nvCxnSpPr>
          <p:spPr>
            <a:xfrm>
              <a:off x="784102" y="2872119"/>
              <a:ext cx="588" cy="20234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105" name="Straight Arrow Connector 104"/>
            <p:cNvCxnSpPr>
              <a:stCxn id="86" idx="2"/>
              <a:endCxn id="89" idx="0"/>
            </p:cNvCxnSpPr>
            <p:nvPr/>
          </p:nvCxnSpPr>
          <p:spPr>
            <a:xfrm>
              <a:off x="784102" y="2337683"/>
              <a:ext cx="0" cy="20277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grpSp>
      <p:sp>
        <p:nvSpPr>
          <p:cNvPr id="106" name="Right Arrow 105"/>
          <p:cNvSpPr/>
          <p:nvPr/>
        </p:nvSpPr>
        <p:spPr>
          <a:xfrm rot="10800000">
            <a:off x="1600977" y="3800774"/>
            <a:ext cx="569122" cy="457200"/>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ight Arrow 106"/>
          <p:cNvSpPr/>
          <p:nvPr/>
        </p:nvSpPr>
        <p:spPr>
          <a:xfrm rot="8150347">
            <a:off x="1520292" y="3323765"/>
            <a:ext cx="731520" cy="457200"/>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ight Arrow 109"/>
          <p:cNvSpPr/>
          <p:nvPr/>
        </p:nvSpPr>
        <p:spPr>
          <a:xfrm rot="2704715">
            <a:off x="430686" y="3315597"/>
            <a:ext cx="731520" cy="460004"/>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ight Arrow 110"/>
          <p:cNvSpPr/>
          <p:nvPr/>
        </p:nvSpPr>
        <p:spPr>
          <a:xfrm rot="16200000">
            <a:off x="1065666" y="4277624"/>
            <a:ext cx="496501" cy="457200"/>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ight Arrow 111"/>
          <p:cNvSpPr/>
          <p:nvPr/>
        </p:nvSpPr>
        <p:spPr>
          <a:xfrm rot="5400000">
            <a:off x="1097864" y="3309997"/>
            <a:ext cx="463629" cy="457200"/>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ight Arrow 112"/>
          <p:cNvSpPr/>
          <p:nvPr/>
        </p:nvSpPr>
        <p:spPr>
          <a:xfrm>
            <a:off x="535871" y="3800774"/>
            <a:ext cx="494963" cy="457200"/>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ight Arrow 113"/>
          <p:cNvSpPr/>
          <p:nvPr/>
        </p:nvSpPr>
        <p:spPr>
          <a:xfrm rot="18985888">
            <a:off x="423589" y="4301836"/>
            <a:ext cx="731520" cy="457200"/>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ight Arrow 114"/>
          <p:cNvSpPr/>
          <p:nvPr/>
        </p:nvSpPr>
        <p:spPr>
          <a:xfrm rot="13259533">
            <a:off x="1524668" y="4291510"/>
            <a:ext cx="731520" cy="457200"/>
          </a:xfrm>
          <a:prstGeom prst="right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p:cNvSpPr txBox="1"/>
          <p:nvPr/>
        </p:nvSpPr>
        <p:spPr>
          <a:xfrm>
            <a:off x="2678476" y="2959537"/>
            <a:ext cx="6204121" cy="1938992"/>
          </a:xfrm>
          <a:prstGeom prst="rect">
            <a:avLst/>
          </a:prstGeom>
          <a:solidFill>
            <a:schemeClr val="bg1"/>
          </a:solidFill>
        </p:spPr>
        <p:txBody>
          <a:bodyPr wrap="square" rtlCol="0">
            <a:spAutoFit/>
          </a:bodyPr>
          <a:lstStyle/>
          <a:p>
            <a:pPr>
              <a:lnSpc>
                <a:spcPct val="120000"/>
              </a:lnSpc>
            </a:pPr>
            <a:r>
              <a:rPr lang="en-US" sz="2000" b="1" dirty="0" smtClean="0">
                <a:latin typeface="+mj-lt"/>
                <a:cs typeface="Arial" panose="020B0604020202020204" pitchFamily="34" charset="0"/>
              </a:rPr>
              <a:t>Hotspot</a:t>
            </a:r>
          </a:p>
          <a:p>
            <a:pPr marL="342900" indent="-342900">
              <a:lnSpc>
                <a:spcPct val="120000"/>
              </a:lnSpc>
              <a:buClr>
                <a:schemeClr val="tx1"/>
              </a:buClr>
              <a:buFont typeface="Arial" panose="020B0604020202020204" pitchFamily="34" charset="0"/>
              <a:buChar char="•"/>
            </a:pPr>
            <a:r>
              <a:rPr lang="en-US" sz="2000" dirty="0" smtClean="0">
                <a:latin typeface="+mj-lt"/>
                <a:cs typeface="Arial" panose="020B0604020202020204" pitchFamily="34" charset="0"/>
              </a:rPr>
              <a:t>Originate from </a:t>
            </a:r>
            <a:r>
              <a:rPr lang="en-US" sz="2000" b="1" dirty="0" smtClean="0">
                <a:solidFill>
                  <a:srgbClr val="C00000"/>
                </a:solidFill>
                <a:latin typeface="+mj-lt"/>
                <a:cs typeface="Arial" panose="020B0604020202020204" pitchFamily="34" charset="0"/>
              </a:rPr>
              <a:t>multiple</a:t>
            </a:r>
            <a:r>
              <a:rPr lang="en-US" sz="2000" dirty="0" smtClean="0">
                <a:latin typeface="+mj-lt"/>
                <a:cs typeface="Arial" panose="020B0604020202020204" pitchFamily="34" charset="0"/>
              </a:rPr>
              <a:t> nodes with the </a:t>
            </a:r>
            <a:r>
              <a:rPr lang="en-US" sz="2000" b="1" dirty="0" smtClean="0">
                <a:solidFill>
                  <a:srgbClr val="C00000"/>
                </a:solidFill>
                <a:latin typeface="+mj-lt"/>
                <a:cs typeface="Arial" panose="020B0604020202020204" pitchFamily="34" charset="0"/>
              </a:rPr>
              <a:t>same</a:t>
            </a:r>
            <a:r>
              <a:rPr lang="en-US" sz="2000" dirty="0" smtClean="0">
                <a:solidFill>
                  <a:srgbClr val="C00000"/>
                </a:solidFill>
                <a:latin typeface="+mj-lt"/>
                <a:cs typeface="Arial" panose="020B0604020202020204" pitchFamily="34" charset="0"/>
              </a:rPr>
              <a:t> </a:t>
            </a:r>
            <a:r>
              <a:rPr lang="en-US" sz="2000" dirty="0" smtClean="0">
                <a:latin typeface="+mj-lt"/>
                <a:cs typeface="Arial" panose="020B0604020202020204" pitchFamily="34" charset="0"/>
              </a:rPr>
              <a:t>destination and payload</a:t>
            </a:r>
          </a:p>
          <a:p>
            <a:pPr marL="342900" indent="-342900">
              <a:lnSpc>
                <a:spcPct val="120000"/>
              </a:lnSpc>
              <a:buFont typeface="Arial" panose="020B0604020202020204" pitchFamily="34" charset="0"/>
              <a:buChar char="•"/>
            </a:pPr>
            <a:r>
              <a:rPr lang="en-US" sz="2000" dirty="0" smtClean="0">
                <a:latin typeface="+mj-lt"/>
                <a:cs typeface="Arial" panose="020B0604020202020204" pitchFamily="34" charset="0"/>
              </a:rPr>
              <a:t>Occur: acknowledgement, shared lock variables access</a:t>
            </a:r>
          </a:p>
          <a:p>
            <a:pPr marL="342900" indent="-342900">
              <a:lnSpc>
                <a:spcPct val="120000"/>
              </a:lnSpc>
              <a:buClr>
                <a:schemeClr val="tx1"/>
              </a:buClr>
              <a:buFont typeface="Arial" panose="020B0604020202020204" pitchFamily="34" charset="0"/>
              <a:buChar char="•"/>
            </a:pPr>
            <a:r>
              <a:rPr lang="en-US" sz="2000" b="1" dirty="0" smtClean="0">
                <a:solidFill>
                  <a:srgbClr val="C00000"/>
                </a:solidFill>
                <a:latin typeface="+mj-lt"/>
                <a:cs typeface="Arial" panose="020B0604020202020204" pitchFamily="34" charset="0"/>
              </a:rPr>
              <a:t>Issue: waste network bandwidth</a:t>
            </a:r>
          </a:p>
        </p:txBody>
      </p:sp>
      <p:sp>
        <p:nvSpPr>
          <p:cNvPr id="68" name="TextBox 67"/>
          <p:cNvSpPr txBox="1"/>
          <p:nvPr/>
        </p:nvSpPr>
        <p:spPr>
          <a:xfrm>
            <a:off x="0" y="4925495"/>
            <a:ext cx="9144000" cy="1476700"/>
          </a:xfrm>
          <a:prstGeom prst="rect">
            <a:avLst/>
          </a:prstGeom>
          <a:solidFill>
            <a:schemeClr val="tx1"/>
          </a:solidFill>
        </p:spPr>
        <p:txBody>
          <a:bodyPr wrap="square" rtlCol="0" anchor="ctr" anchorCtr="1">
            <a:noAutofit/>
          </a:bodyPr>
          <a:lstStyle/>
          <a:p>
            <a:pPr algn="ctr">
              <a:lnSpc>
                <a:spcPct val="120000"/>
              </a:lnSpc>
              <a:buClr>
                <a:srgbClr val="CC9900"/>
              </a:buClr>
              <a:buSzPct val="125000"/>
            </a:pPr>
            <a:r>
              <a:rPr lang="en-US" sz="3200" b="1" i="1" dirty="0" smtClean="0">
                <a:solidFill>
                  <a:schemeClr val="bg1"/>
                </a:solidFill>
                <a:latin typeface="+mj-lt"/>
                <a:cs typeface="Times New Roman" panose="02020603050405020304" pitchFamily="18" charset="0"/>
              </a:rPr>
              <a:t>Providing support for MC and HS is very important for </a:t>
            </a:r>
          </a:p>
          <a:p>
            <a:pPr algn="ctr">
              <a:lnSpc>
                <a:spcPct val="120000"/>
              </a:lnSpc>
              <a:buClr>
                <a:srgbClr val="CC9900"/>
              </a:buClr>
              <a:buSzPct val="125000"/>
            </a:pPr>
            <a:r>
              <a:rPr lang="en-US" sz="3200" b="1" i="1" dirty="0" smtClean="0">
                <a:solidFill>
                  <a:schemeClr val="bg1"/>
                </a:solidFill>
                <a:latin typeface="+mj-lt"/>
                <a:cs typeface="Times New Roman" panose="02020603050405020304" pitchFamily="18" charset="0"/>
              </a:rPr>
              <a:t>a </a:t>
            </a:r>
            <a:r>
              <a:rPr lang="en-US" sz="3200" b="1" i="1" dirty="0" err="1" smtClean="0">
                <a:solidFill>
                  <a:schemeClr val="bg1"/>
                </a:solidFill>
                <a:latin typeface="+mj-lt"/>
                <a:cs typeface="Times New Roman" panose="02020603050405020304" pitchFamily="18" charset="0"/>
              </a:rPr>
              <a:t>bufferless</a:t>
            </a:r>
            <a:r>
              <a:rPr lang="en-US" sz="3200" b="1" i="1" dirty="0" smtClean="0">
                <a:solidFill>
                  <a:schemeClr val="bg1"/>
                </a:solidFill>
                <a:latin typeface="+mj-lt"/>
                <a:cs typeface="Times New Roman" panose="02020603050405020304" pitchFamily="18" charset="0"/>
              </a:rPr>
              <a:t> </a:t>
            </a:r>
            <a:r>
              <a:rPr lang="en-US" sz="3200" b="1" i="1" dirty="0" err="1" smtClean="0">
                <a:solidFill>
                  <a:schemeClr val="bg1"/>
                </a:solidFill>
                <a:latin typeface="+mj-lt"/>
                <a:cs typeface="Times New Roman" panose="02020603050405020304" pitchFamily="18" charset="0"/>
              </a:rPr>
              <a:t>NoC</a:t>
            </a:r>
            <a:r>
              <a:rPr lang="en-US" sz="3200" b="1" i="1" dirty="0" smtClean="0">
                <a:solidFill>
                  <a:schemeClr val="bg1"/>
                </a:solidFill>
                <a:latin typeface="+mj-lt"/>
                <a:cs typeface="Times New Roman" panose="02020603050405020304" pitchFamily="18" charset="0"/>
              </a:rPr>
              <a:t> to deliver high performance</a:t>
            </a:r>
            <a:endParaRPr lang="en-US" sz="3200" b="1" i="1"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41991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257"/>
                                        </p:tgtEl>
                                        <p:attrNameLst>
                                          <p:attrName>style.visibility</p:attrName>
                                        </p:attrNameLst>
                                      </p:cBhvr>
                                      <p:to>
                                        <p:strVal val="visible"/>
                                      </p:to>
                                    </p:set>
                                    <p:animEffect transition="in" filter="wipe(up)">
                                      <p:cBhvr>
                                        <p:cTn id="11" dur="500"/>
                                        <p:tgtEl>
                                          <p:spTgt spid="257"/>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71"/>
                                        </p:tgtEl>
                                        <p:attrNameLst>
                                          <p:attrName>style.visibility</p:attrName>
                                        </p:attrNameLst>
                                      </p:cBhvr>
                                      <p:to>
                                        <p:strVal val="visible"/>
                                      </p:to>
                                    </p:set>
                                    <p:animEffect transition="in" filter="wipe(up)">
                                      <p:cBhvr>
                                        <p:cTn id="14" dur="500"/>
                                        <p:tgtEl>
                                          <p:spTgt spid="71"/>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wipe(up)">
                                      <p:cBhvr>
                                        <p:cTn id="17" dur="500"/>
                                        <p:tgtEl>
                                          <p:spTgt spid="76"/>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58"/>
                                        </p:tgtEl>
                                        <p:attrNameLst>
                                          <p:attrName>style.visibility</p:attrName>
                                        </p:attrNameLst>
                                      </p:cBhvr>
                                      <p:to>
                                        <p:strVal val="visible"/>
                                      </p:to>
                                    </p:set>
                                    <p:animEffect transition="in" filter="wipe(left)">
                                      <p:cBhvr>
                                        <p:cTn id="20" dur="500"/>
                                        <p:tgtEl>
                                          <p:spTgt spid="258"/>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animEffect transition="in" filter="wipe(down)">
                                      <p:cBhvr>
                                        <p:cTn id="23" dur="500"/>
                                        <p:tgtEl>
                                          <p:spTgt spid="72"/>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59"/>
                                        </p:tgtEl>
                                        <p:attrNameLst>
                                          <p:attrName>style.visibility</p:attrName>
                                        </p:attrNameLst>
                                      </p:cBhvr>
                                      <p:to>
                                        <p:strVal val="visible"/>
                                      </p:to>
                                    </p:set>
                                    <p:animEffect transition="in" filter="wipe(down)">
                                      <p:cBhvr>
                                        <p:cTn id="26" dur="500"/>
                                        <p:tgtEl>
                                          <p:spTgt spid="259"/>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74"/>
                                        </p:tgtEl>
                                        <p:attrNameLst>
                                          <p:attrName>style.visibility</p:attrName>
                                        </p:attrNameLst>
                                      </p:cBhvr>
                                      <p:to>
                                        <p:strVal val="visible"/>
                                      </p:to>
                                    </p:set>
                                    <p:animEffect transition="in" filter="wipe(down)">
                                      <p:cBhvr>
                                        <p:cTn id="29" dur="500"/>
                                        <p:tgtEl>
                                          <p:spTgt spid="74"/>
                                        </p:tgtEl>
                                      </p:cBhvr>
                                    </p:animEffect>
                                  </p:childTnLst>
                                </p:cTn>
                              </p:par>
                              <p:par>
                                <p:cTn id="30" presetID="22" presetClass="entr" presetSubtype="2" fill="hold" grpId="0" nodeType="withEffect">
                                  <p:stCondLst>
                                    <p:cond delay="0"/>
                                  </p:stCondLst>
                                  <p:childTnLst>
                                    <p:set>
                                      <p:cBhvr>
                                        <p:cTn id="31" dur="1" fill="hold">
                                          <p:stCondLst>
                                            <p:cond delay="0"/>
                                          </p:stCondLst>
                                        </p:cTn>
                                        <p:tgtEl>
                                          <p:spTgt spid="256"/>
                                        </p:tgtEl>
                                        <p:attrNameLst>
                                          <p:attrName>style.visibility</p:attrName>
                                        </p:attrNameLst>
                                      </p:cBhvr>
                                      <p:to>
                                        <p:strVal val="visible"/>
                                      </p:to>
                                    </p:set>
                                    <p:animEffect transition="in" filter="wipe(right)">
                                      <p:cBhvr>
                                        <p:cTn id="32" dur="500"/>
                                        <p:tgtEl>
                                          <p:spTgt spid="256"/>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14"/>
                                        </p:tgtEl>
                                        <p:attrNameLst>
                                          <p:attrName>style.visibility</p:attrName>
                                        </p:attrNameLst>
                                      </p:cBhvr>
                                      <p:to>
                                        <p:strVal val="visible"/>
                                      </p:to>
                                    </p:set>
                                    <p:animEffect transition="in" filter="wipe(down)">
                                      <p:cBhvr>
                                        <p:cTn id="43" dur="500"/>
                                        <p:tgtEl>
                                          <p:spTgt spid="114"/>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11"/>
                                        </p:tgtEl>
                                        <p:attrNameLst>
                                          <p:attrName>style.visibility</p:attrName>
                                        </p:attrNameLst>
                                      </p:cBhvr>
                                      <p:to>
                                        <p:strVal val="visible"/>
                                      </p:to>
                                    </p:set>
                                    <p:animEffect transition="in" filter="wipe(down)">
                                      <p:cBhvr>
                                        <p:cTn id="46" dur="500"/>
                                        <p:tgtEl>
                                          <p:spTgt spid="111"/>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15"/>
                                        </p:tgtEl>
                                        <p:attrNameLst>
                                          <p:attrName>style.visibility</p:attrName>
                                        </p:attrNameLst>
                                      </p:cBhvr>
                                      <p:to>
                                        <p:strVal val="visible"/>
                                      </p:to>
                                    </p:set>
                                    <p:animEffect transition="in" filter="wipe(down)">
                                      <p:cBhvr>
                                        <p:cTn id="49" dur="500"/>
                                        <p:tgtEl>
                                          <p:spTgt spid="115"/>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wipe(up)">
                                      <p:cBhvr>
                                        <p:cTn id="52" dur="500"/>
                                        <p:tgtEl>
                                          <p:spTgt spid="11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07"/>
                                        </p:tgtEl>
                                        <p:attrNameLst>
                                          <p:attrName>style.visibility</p:attrName>
                                        </p:attrNameLst>
                                      </p:cBhvr>
                                      <p:to>
                                        <p:strVal val="visible"/>
                                      </p:to>
                                    </p:set>
                                    <p:animEffect transition="in" filter="wipe(up)">
                                      <p:cBhvr>
                                        <p:cTn id="55" dur="500"/>
                                        <p:tgtEl>
                                          <p:spTgt spid="107"/>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112"/>
                                        </p:tgtEl>
                                        <p:attrNameLst>
                                          <p:attrName>style.visibility</p:attrName>
                                        </p:attrNameLst>
                                      </p:cBhvr>
                                      <p:to>
                                        <p:strVal val="visible"/>
                                      </p:to>
                                    </p:set>
                                    <p:animEffect transition="in" filter="wipe(up)">
                                      <p:cBhvr>
                                        <p:cTn id="58" dur="500"/>
                                        <p:tgtEl>
                                          <p:spTgt spid="112"/>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106"/>
                                        </p:tgtEl>
                                        <p:attrNameLst>
                                          <p:attrName>style.visibility</p:attrName>
                                        </p:attrNameLst>
                                      </p:cBhvr>
                                      <p:to>
                                        <p:strVal val="visible"/>
                                      </p:to>
                                    </p:set>
                                    <p:animEffect transition="in" filter="wipe(right)">
                                      <p:cBhvr>
                                        <p:cTn id="61" dur="500"/>
                                        <p:tgtEl>
                                          <p:spTgt spid="106"/>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113"/>
                                        </p:tgtEl>
                                        <p:attrNameLst>
                                          <p:attrName>style.visibility</p:attrName>
                                        </p:attrNameLst>
                                      </p:cBhvr>
                                      <p:to>
                                        <p:strVal val="visible"/>
                                      </p:to>
                                    </p:set>
                                    <p:animEffect transition="in" filter="wipe(left)">
                                      <p:cBhvr>
                                        <p:cTn id="64" dur="500"/>
                                        <p:tgtEl>
                                          <p:spTgt spid="11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68"/>
                                        </p:tgtEl>
                                        <p:attrNameLst>
                                          <p:attrName>style.visibility</p:attrName>
                                        </p:attrNameLst>
                                      </p:cBhvr>
                                      <p:to>
                                        <p:strVal val="visible"/>
                                      </p:to>
                                    </p:set>
                                    <p:animEffect transition="in" filter="fade">
                                      <p:cBhvr>
                                        <p:cTn id="69"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6" grpId="0" animBg="1"/>
      <p:bldP spid="257" grpId="0" animBg="1"/>
      <p:bldP spid="258" grpId="0" animBg="1"/>
      <p:bldP spid="259" grpId="0" animBg="1"/>
      <p:bldP spid="71" grpId="0" animBg="1"/>
      <p:bldP spid="72" grpId="0" animBg="1"/>
      <p:bldP spid="74" grpId="0" animBg="1"/>
      <p:bldP spid="76" grpId="0" animBg="1"/>
      <p:bldP spid="106" grpId="0" animBg="1"/>
      <p:bldP spid="107" grpId="0" animBg="1"/>
      <p:bldP spid="110" grpId="0" animBg="1"/>
      <p:bldP spid="111" grpId="0" animBg="1"/>
      <p:bldP spid="112" grpId="0" animBg="1"/>
      <p:bldP spid="113" grpId="0" animBg="1"/>
      <p:bldP spid="114" grpId="0" animBg="1"/>
      <p:bldP spid="115" grpId="0" animBg="1"/>
      <p:bldP spid="116" grpId="0" animBg="1"/>
      <p:bldP spid="6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7016" y="853252"/>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Impact of MC and HS Traffic</a:t>
            </a:r>
          </a:p>
          <a:p>
            <a:r>
              <a:rPr lang="en-US" sz="5600" dirty="0" smtClean="0"/>
              <a:t>In Bufferless </a:t>
            </a:r>
            <a:r>
              <a:rPr lang="en-US" sz="5600" dirty="0" err="1" smtClean="0"/>
              <a:t>NoCs</a:t>
            </a:r>
            <a:endParaRPr lang="en-US" sz="5600" dirty="0"/>
          </a:p>
        </p:txBody>
      </p:sp>
      <p:graphicFrame>
        <p:nvGraphicFramePr>
          <p:cNvPr id="7" name="Chart 6"/>
          <p:cNvGraphicFramePr/>
          <p:nvPr>
            <p:extLst>
              <p:ext uri="{D42A27DB-BD31-4B8C-83A1-F6EECF244321}">
                <p14:modId xmlns:p14="http://schemas.microsoft.com/office/powerpoint/2010/main" val="1255284833"/>
              </p:ext>
            </p:extLst>
          </p:nvPr>
        </p:nvGraphicFramePr>
        <p:xfrm>
          <a:off x="182880" y="1295400"/>
          <a:ext cx="4389120" cy="3089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601992769"/>
              </p:ext>
            </p:extLst>
          </p:nvPr>
        </p:nvGraphicFramePr>
        <p:xfrm>
          <a:off x="4450969" y="1295400"/>
          <a:ext cx="4389120" cy="3089888"/>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0" y="5116741"/>
            <a:ext cx="9144000" cy="1207859"/>
          </a:xfrm>
          <a:prstGeom prst="rect">
            <a:avLst/>
          </a:prstGeom>
          <a:solidFill>
            <a:schemeClr val="tx1"/>
          </a:solidFill>
        </p:spPr>
        <p:txBody>
          <a:bodyPr wrap="square" rtlCol="0" anchor="ctr" anchorCtr="1">
            <a:noAutofit/>
          </a:bodyPr>
          <a:lstStyle/>
          <a:p>
            <a:pPr algn="ctr">
              <a:lnSpc>
                <a:spcPct val="120000"/>
              </a:lnSpc>
              <a:buClr>
                <a:srgbClr val="CC9900"/>
              </a:buClr>
              <a:buSzPct val="125000"/>
            </a:pPr>
            <a:r>
              <a:rPr lang="en-US" sz="3200" b="1" i="1" dirty="0" smtClean="0">
                <a:solidFill>
                  <a:schemeClr val="bg1"/>
                </a:solidFill>
                <a:latin typeface="+mj-lt"/>
                <a:cs typeface="Times New Roman" panose="02020603050405020304" pitchFamily="18" charset="0"/>
              </a:rPr>
              <a:t>Our Goal: </a:t>
            </a:r>
            <a:r>
              <a:rPr lang="en-US" sz="2800" b="1" i="1" dirty="0">
                <a:solidFill>
                  <a:schemeClr val="bg1"/>
                </a:solidFill>
                <a:latin typeface="+mj-lt"/>
                <a:cs typeface="Times New Roman" panose="02020603050405020304" pitchFamily="18" charset="0"/>
              </a:rPr>
              <a:t>r</a:t>
            </a:r>
            <a:r>
              <a:rPr lang="en-US" sz="2800" b="1" i="1" dirty="0" smtClean="0">
                <a:solidFill>
                  <a:schemeClr val="bg1"/>
                </a:solidFill>
                <a:latin typeface="+mj-lt"/>
                <a:cs typeface="Times New Roman" panose="02020603050405020304" pitchFamily="18" charset="0"/>
              </a:rPr>
              <a:t>educe </a:t>
            </a:r>
            <a:r>
              <a:rPr lang="en-US" sz="2800" b="1" i="1" dirty="0">
                <a:solidFill>
                  <a:schemeClr val="bg1"/>
                </a:solidFill>
                <a:latin typeface="+mj-lt"/>
                <a:cs typeface="Times New Roman" panose="02020603050405020304" pitchFamily="18" charset="0"/>
              </a:rPr>
              <a:t>the contention caused by multicast and hotspot traffic in </a:t>
            </a:r>
            <a:r>
              <a:rPr lang="en-US" sz="2800" b="1" i="1" dirty="0" err="1">
                <a:solidFill>
                  <a:schemeClr val="bg1"/>
                </a:solidFill>
                <a:latin typeface="+mj-lt"/>
                <a:cs typeface="Times New Roman" panose="02020603050405020304" pitchFamily="18" charset="0"/>
              </a:rPr>
              <a:t>bufferless</a:t>
            </a:r>
            <a:r>
              <a:rPr lang="en-US" sz="2800" b="1" i="1" dirty="0">
                <a:solidFill>
                  <a:schemeClr val="bg1"/>
                </a:solidFill>
                <a:latin typeface="+mj-lt"/>
                <a:cs typeface="Times New Roman" panose="02020603050405020304" pitchFamily="18" charset="0"/>
              </a:rPr>
              <a:t> </a:t>
            </a:r>
            <a:r>
              <a:rPr lang="en-US" sz="2800" b="1" i="1" dirty="0" err="1" smtClean="0">
                <a:solidFill>
                  <a:schemeClr val="bg1"/>
                </a:solidFill>
                <a:latin typeface="+mj-lt"/>
                <a:cs typeface="Times New Roman" panose="02020603050405020304" pitchFamily="18" charset="0"/>
              </a:rPr>
              <a:t>NoCs</a:t>
            </a:r>
            <a:r>
              <a:rPr lang="en-US" sz="2800" b="1" i="1" dirty="0" smtClean="0">
                <a:solidFill>
                  <a:schemeClr val="bg1"/>
                </a:solidFill>
                <a:latin typeface="+mj-lt"/>
                <a:cs typeface="Times New Roman" panose="02020603050405020304" pitchFamily="18" charset="0"/>
              </a:rPr>
              <a:t> with low complexity</a:t>
            </a:r>
            <a:endParaRPr lang="en-US" sz="3200" b="1" i="1" dirty="0">
              <a:solidFill>
                <a:schemeClr val="bg1"/>
              </a:solidFill>
              <a:latin typeface="+mj-lt"/>
              <a:cs typeface="Times New Roman" panose="02020603050405020304" pitchFamily="18" charset="0"/>
            </a:endParaRPr>
          </a:p>
        </p:txBody>
      </p:sp>
      <p:sp>
        <p:nvSpPr>
          <p:cNvPr id="13" name="Left Arrow 12"/>
          <p:cNvSpPr/>
          <p:nvPr/>
        </p:nvSpPr>
        <p:spPr>
          <a:xfrm>
            <a:off x="1566098" y="2440395"/>
            <a:ext cx="2454923" cy="145436"/>
          </a:xfrm>
          <a:prstGeom prst="leftArrow">
            <a:avLst>
              <a:gd name="adj1" fmla="val 50000"/>
              <a:gd name="adj2" fmla="val 11963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4" name="Up Arrow 13"/>
          <p:cNvSpPr/>
          <p:nvPr/>
        </p:nvSpPr>
        <p:spPr>
          <a:xfrm>
            <a:off x="1278298" y="2947446"/>
            <a:ext cx="161282" cy="495485"/>
          </a:xfrm>
          <a:prstGeom prst="up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6" name="Up Arrow 15"/>
          <p:cNvSpPr/>
          <p:nvPr/>
        </p:nvSpPr>
        <p:spPr>
          <a:xfrm>
            <a:off x="6946765" y="3068222"/>
            <a:ext cx="146491" cy="276892"/>
          </a:xfrm>
          <a:prstGeom prst="up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
          <p:cNvSpPr txBox="1"/>
          <p:nvPr/>
        </p:nvSpPr>
        <p:spPr>
          <a:xfrm>
            <a:off x="776428" y="1467222"/>
            <a:ext cx="1498059" cy="26042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4472C4"/>
                </a:solidFill>
                <a:latin typeface="+mj-lt"/>
              </a:rPr>
              <a:t>10% multicast </a:t>
            </a:r>
            <a:endParaRPr lang="en-US" sz="1800" b="1" dirty="0">
              <a:solidFill>
                <a:srgbClr val="4472C4"/>
              </a:solidFill>
              <a:latin typeface="+mj-lt"/>
            </a:endParaRPr>
          </a:p>
        </p:txBody>
      </p:sp>
      <p:cxnSp>
        <p:nvCxnSpPr>
          <p:cNvPr id="18" name="Straight Arrow Connector 17"/>
          <p:cNvCxnSpPr/>
          <p:nvPr/>
        </p:nvCxnSpPr>
        <p:spPr>
          <a:xfrm>
            <a:off x="1525458" y="1737808"/>
            <a:ext cx="0" cy="207894"/>
          </a:xfrm>
          <a:prstGeom prst="straightConnector1">
            <a:avLst/>
          </a:prstGeom>
          <a:ln w="22225">
            <a:solidFill>
              <a:srgbClr val="4472C4"/>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
          <p:cNvSpPr txBox="1"/>
          <p:nvPr/>
        </p:nvSpPr>
        <p:spPr>
          <a:xfrm>
            <a:off x="3346624" y="1469134"/>
            <a:ext cx="1498059" cy="26042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smtClean="0">
                <a:latin typeface="+mj-lt"/>
              </a:rPr>
              <a:t>No multicast </a:t>
            </a:r>
            <a:endParaRPr lang="en-US" sz="1800" dirty="0">
              <a:latin typeface="+mj-lt"/>
            </a:endParaRPr>
          </a:p>
        </p:txBody>
      </p:sp>
      <p:cxnSp>
        <p:nvCxnSpPr>
          <p:cNvPr id="20" name="Straight Arrow Connector 19"/>
          <p:cNvCxnSpPr>
            <a:stCxn id="19" idx="2"/>
          </p:cNvCxnSpPr>
          <p:nvPr/>
        </p:nvCxnSpPr>
        <p:spPr>
          <a:xfrm>
            <a:off x="4095654" y="1729560"/>
            <a:ext cx="0" cy="20789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1"/>
          <p:cNvSpPr txBox="1"/>
          <p:nvPr/>
        </p:nvSpPr>
        <p:spPr>
          <a:xfrm>
            <a:off x="6505780" y="1427869"/>
            <a:ext cx="1498059" cy="26042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4472C4"/>
                </a:solidFill>
                <a:latin typeface="+mj-lt"/>
              </a:rPr>
              <a:t>10% hotspot</a:t>
            </a:r>
            <a:endParaRPr lang="en-US" sz="1800" b="1" dirty="0">
              <a:solidFill>
                <a:srgbClr val="4472C4"/>
              </a:solidFill>
              <a:latin typeface="+mj-lt"/>
            </a:endParaRPr>
          </a:p>
        </p:txBody>
      </p:sp>
      <p:cxnSp>
        <p:nvCxnSpPr>
          <p:cNvPr id="22" name="Straight Arrow Connector 21"/>
          <p:cNvCxnSpPr/>
          <p:nvPr/>
        </p:nvCxnSpPr>
        <p:spPr>
          <a:xfrm>
            <a:off x="7280938" y="1729195"/>
            <a:ext cx="0" cy="207894"/>
          </a:xfrm>
          <a:prstGeom prst="straightConnector1">
            <a:avLst/>
          </a:prstGeom>
          <a:ln w="22225">
            <a:solidFill>
              <a:srgbClr val="4472C4"/>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8413027" y="1727473"/>
            <a:ext cx="0" cy="20789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1"/>
          <p:cNvSpPr txBox="1"/>
          <p:nvPr/>
        </p:nvSpPr>
        <p:spPr>
          <a:xfrm>
            <a:off x="7697344" y="1427869"/>
            <a:ext cx="1498059" cy="26042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smtClean="0">
                <a:latin typeface="+mj-lt"/>
              </a:rPr>
              <a:t>No hotspot</a:t>
            </a:r>
            <a:endParaRPr lang="en-US" sz="1800" dirty="0">
              <a:latin typeface="+mj-lt"/>
            </a:endParaRPr>
          </a:p>
        </p:txBody>
      </p:sp>
      <p:sp>
        <p:nvSpPr>
          <p:cNvPr id="25" name="TextBox 1"/>
          <p:cNvSpPr txBox="1"/>
          <p:nvPr/>
        </p:nvSpPr>
        <p:spPr>
          <a:xfrm>
            <a:off x="1709911" y="2165287"/>
            <a:ext cx="2311110" cy="28483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rgbClr val="C00000"/>
                </a:solidFill>
                <a:latin typeface="+mj-lt"/>
              </a:rPr>
              <a:t>Saturate at 5% of capacity</a:t>
            </a:r>
            <a:endParaRPr lang="en-US" sz="1600" b="1" dirty="0">
              <a:solidFill>
                <a:srgbClr val="C00000"/>
              </a:solidFill>
              <a:latin typeface="+mj-lt"/>
            </a:endParaRPr>
          </a:p>
        </p:txBody>
      </p:sp>
      <p:sp>
        <p:nvSpPr>
          <p:cNvPr id="26" name="TextBox 1"/>
          <p:cNvSpPr txBox="1"/>
          <p:nvPr/>
        </p:nvSpPr>
        <p:spPr>
          <a:xfrm>
            <a:off x="4844683" y="2112871"/>
            <a:ext cx="2344057" cy="577983"/>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600" b="1" dirty="0" smtClean="0">
                <a:solidFill>
                  <a:srgbClr val="C00000"/>
                </a:solidFill>
                <a:latin typeface="+mj-lt"/>
              </a:rPr>
              <a:t>Saturate at 17% </a:t>
            </a:r>
          </a:p>
          <a:p>
            <a:pPr algn="r"/>
            <a:r>
              <a:rPr lang="en-US" sz="1600" b="1" dirty="0" smtClean="0">
                <a:solidFill>
                  <a:srgbClr val="C00000"/>
                </a:solidFill>
                <a:latin typeface="+mj-lt"/>
              </a:rPr>
              <a:t>of capacity</a:t>
            </a:r>
            <a:endParaRPr lang="en-US" sz="1600" b="1" dirty="0">
              <a:solidFill>
                <a:srgbClr val="C00000"/>
              </a:solidFill>
              <a:latin typeface="+mj-lt"/>
            </a:endParaRPr>
          </a:p>
        </p:txBody>
      </p:sp>
      <p:sp>
        <p:nvSpPr>
          <p:cNvPr id="27" name="Left Arrow 26"/>
          <p:cNvSpPr/>
          <p:nvPr/>
        </p:nvSpPr>
        <p:spPr>
          <a:xfrm>
            <a:off x="7238080" y="2501640"/>
            <a:ext cx="1070270" cy="135389"/>
          </a:xfrm>
          <a:prstGeom prst="leftArrow">
            <a:avLst>
              <a:gd name="adj1" fmla="val 50000"/>
              <a:gd name="adj2" fmla="val 119636"/>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8" name="TextBox 1"/>
          <p:cNvSpPr txBox="1"/>
          <p:nvPr/>
        </p:nvSpPr>
        <p:spPr>
          <a:xfrm>
            <a:off x="1439580" y="3060279"/>
            <a:ext cx="2311110" cy="28483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rgbClr val="C00000"/>
                </a:solidFill>
                <a:latin typeface="+mj-lt"/>
              </a:rPr>
              <a:t>3× latency increase </a:t>
            </a:r>
            <a:endParaRPr lang="en-US" sz="1600" b="1" dirty="0">
              <a:solidFill>
                <a:srgbClr val="C00000"/>
              </a:solidFill>
              <a:latin typeface="+mj-lt"/>
            </a:endParaRPr>
          </a:p>
        </p:txBody>
      </p:sp>
      <p:sp>
        <p:nvSpPr>
          <p:cNvPr id="29" name="TextBox 1"/>
          <p:cNvSpPr txBox="1"/>
          <p:nvPr/>
        </p:nvSpPr>
        <p:spPr>
          <a:xfrm>
            <a:off x="5060458" y="2795833"/>
            <a:ext cx="1098506" cy="48166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dirty="0" smtClean="0">
                <a:solidFill>
                  <a:srgbClr val="C00000"/>
                </a:solidFill>
                <a:latin typeface="+mj-lt"/>
              </a:rPr>
              <a:t>39% latency increase </a:t>
            </a:r>
            <a:endParaRPr lang="en-US" sz="1600" b="1" dirty="0">
              <a:solidFill>
                <a:srgbClr val="C00000"/>
              </a:solidFill>
              <a:latin typeface="+mj-lt"/>
            </a:endParaRPr>
          </a:p>
        </p:txBody>
      </p:sp>
      <p:sp>
        <p:nvSpPr>
          <p:cNvPr id="30" name="TextBox 1"/>
          <p:cNvSpPr txBox="1"/>
          <p:nvPr/>
        </p:nvSpPr>
        <p:spPr>
          <a:xfrm>
            <a:off x="677965" y="4253346"/>
            <a:ext cx="8046721" cy="68846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400" b="1" dirty="0" smtClean="0">
                <a:latin typeface="+mj-lt"/>
              </a:rPr>
              <a:t>Multicast and Hotspot Traffic Impact: </a:t>
            </a:r>
          </a:p>
          <a:p>
            <a:pPr algn="ctr"/>
            <a:r>
              <a:rPr lang="en-US" sz="2400" b="1" dirty="0" smtClean="0">
                <a:solidFill>
                  <a:srgbClr val="C00000"/>
                </a:solidFill>
                <a:latin typeface="+mj-lt"/>
              </a:rPr>
              <a:t>Increase </a:t>
            </a:r>
            <a:r>
              <a:rPr lang="en-US" sz="2400" b="1" dirty="0" smtClean="0">
                <a:latin typeface="+mj-lt"/>
              </a:rPr>
              <a:t>network latency &amp; </a:t>
            </a:r>
            <a:r>
              <a:rPr lang="en-US" sz="2400" b="1" dirty="0">
                <a:solidFill>
                  <a:srgbClr val="C00000"/>
                </a:solidFill>
                <a:latin typeface="+mj-lt"/>
              </a:rPr>
              <a:t>s</a:t>
            </a:r>
            <a:r>
              <a:rPr lang="en-US" sz="2400" b="1" dirty="0" smtClean="0">
                <a:solidFill>
                  <a:srgbClr val="C00000"/>
                </a:solidFill>
                <a:latin typeface="+mj-lt"/>
              </a:rPr>
              <a:t>aturate </a:t>
            </a:r>
            <a:r>
              <a:rPr lang="en-US" sz="2400" b="1" dirty="0" err="1" smtClean="0">
                <a:latin typeface="+mj-lt"/>
              </a:rPr>
              <a:t>NoCs</a:t>
            </a:r>
            <a:r>
              <a:rPr lang="en-US" sz="2400" b="1" dirty="0" smtClean="0">
                <a:latin typeface="+mj-lt"/>
              </a:rPr>
              <a:t> prematurely </a:t>
            </a:r>
            <a:endParaRPr lang="en-US" sz="2400" b="1" dirty="0">
              <a:latin typeface="+mj-lt"/>
            </a:endParaRPr>
          </a:p>
        </p:txBody>
      </p:sp>
    </p:spTree>
    <p:extLst>
      <p:ext uri="{BB962C8B-B14F-4D97-AF65-F5344CB8AC3E}">
        <p14:creationId xmlns:p14="http://schemas.microsoft.com/office/powerpoint/2010/main" val="350867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animEffect transition="in" filter="fade">
                                      <p:cBhvr>
                                        <p:cTn id="9" dur="500"/>
                                        <p:tgtEl>
                                          <p:spTgt spid="20"/>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1"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wipe(down)">
                                      <p:cBhvr>
                                        <p:cTn id="23" dur="500"/>
                                        <p:tgtEl>
                                          <p:spTgt spid="28"/>
                                        </p:tgtEl>
                                      </p:cBhvr>
                                    </p:animEffect>
                                  </p:childTnLst>
                                </p:cTn>
                              </p:par>
                              <p:par>
                                <p:cTn id="24" presetID="22" presetClass="entr" presetSubtype="4" fill="hold" grpId="1"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grpId="1"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right)">
                                      <p:cBhvr>
                                        <p:cTn id="31" dur="500"/>
                                        <p:tgtEl>
                                          <p:spTgt spid="13"/>
                                        </p:tgtEl>
                                      </p:cBhvr>
                                    </p:animEffect>
                                  </p:childTnLst>
                                </p:cTn>
                              </p:par>
                              <p:par>
                                <p:cTn id="32" presetID="22" presetClass="entr" presetSubtype="2" fill="hold" grpId="1"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right)">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500"/>
                                        <p:tgtEl>
                                          <p:spTgt spid="24"/>
                                        </p:tgtEl>
                                      </p:cBhvr>
                                    </p:animEffect>
                                  </p:childTnLst>
                                </p:cTn>
                              </p:par>
                              <p:par>
                                <p:cTn id="43" presetID="10"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par>
                                <p:cTn id="46" presetID="10" presetClass="entr" presetSubtype="0" fill="hold"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1"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wipe(down)">
                                      <p:cBhvr>
                                        <p:cTn id="56" dur="500"/>
                                        <p:tgtEl>
                                          <p:spTgt spid="16"/>
                                        </p:tgtEl>
                                      </p:cBhvr>
                                    </p:animEffect>
                                  </p:childTnLst>
                                </p:cTn>
                              </p:par>
                              <p:par>
                                <p:cTn id="57" presetID="22" presetClass="entr" presetSubtype="4" fill="hold" grpId="1"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down)">
                                      <p:cBhvr>
                                        <p:cTn id="59" dur="500"/>
                                        <p:tgtEl>
                                          <p:spTgt spid="29"/>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grpId="1"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wipe(right)">
                                      <p:cBhvr>
                                        <p:cTn id="64" dur="500"/>
                                        <p:tgtEl>
                                          <p:spTgt spid="27"/>
                                        </p:tgtEl>
                                      </p:cBhvr>
                                    </p:animEffect>
                                  </p:childTnLst>
                                </p:cTn>
                              </p:par>
                              <p:par>
                                <p:cTn id="65" presetID="22" presetClass="entr" presetSubtype="2" fill="hold" grpId="1"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right)">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11" grpId="0">
        <p:bldAsOne/>
      </p:bldGraphic>
      <p:bldP spid="12" grpId="0" animBg="1"/>
      <p:bldP spid="13" grpId="1" animBg="1"/>
      <p:bldP spid="14" grpId="1" animBg="1"/>
      <p:bldP spid="16" grpId="1" animBg="1"/>
      <p:bldP spid="17" grpId="0"/>
      <p:bldP spid="19" grpId="0"/>
      <p:bldP spid="21" grpId="0"/>
      <p:bldP spid="24" grpId="0"/>
      <p:bldP spid="25" grpId="1"/>
      <p:bldP spid="26" grpId="1"/>
      <p:bldP spid="27" grpId="1" animBg="1"/>
      <p:bldP spid="28" grpId="1"/>
      <p:bldP spid="29" grpId="1"/>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887059"/>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2. Key Observations</a:t>
            </a:r>
            <a:endParaRPr lang="en-US" sz="4000" b="1" dirty="0"/>
          </a:p>
        </p:txBody>
      </p:sp>
      <p:sp>
        <p:nvSpPr>
          <p:cNvPr id="5" name="Rounded Rectangle 4"/>
          <p:cNvSpPr/>
          <p:nvPr/>
        </p:nvSpPr>
        <p:spPr>
          <a:xfrm>
            <a:off x="381000" y="3999246"/>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4. Hardware Implementation</a:t>
            </a:r>
            <a:endParaRPr lang="en-US" sz="4000" b="1" dirty="0">
              <a:latin typeface="+mj-lt"/>
            </a:endParaRPr>
          </a:p>
        </p:txBody>
      </p:sp>
      <p:sp>
        <p:nvSpPr>
          <p:cNvPr id="9" name="Rounded Rectangle 8"/>
          <p:cNvSpPr/>
          <p:nvPr/>
        </p:nvSpPr>
        <p:spPr>
          <a:xfrm>
            <a:off x="381000" y="5062574"/>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5. Evaluation</a:t>
            </a:r>
            <a:endParaRPr lang="en-US" sz="4000" b="1" dirty="0">
              <a:latin typeface="+mj-lt"/>
            </a:endParaRPr>
          </a:p>
        </p:txBody>
      </p:sp>
      <p:sp>
        <p:nvSpPr>
          <p:cNvPr id="8" name="Rounded Rectangle 7"/>
          <p:cNvSpPr/>
          <p:nvPr/>
        </p:nvSpPr>
        <p:spPr>
          <a:xfrm>
            <a:off x="381000" y="2935918"/>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3. Our Approach</a:t>
            </a:r>
            <a:endParaRPr lang="en-US" sz="4000" b="1" dirty="0">
              <a:latin typeface="+mj-lt"/>
            </a:endParaRPr>
          </a:p>
        </p:txBody>
      </p:sp>
      <p:sp>
        <p:nvSpPr>
          <p:cNvPr id="18" name="Rounded Rectangle 17"/>
          <p:cNvSpPr/>
          <p:nvPr/>
        </p:nvSpPr>
        <p:spPr>
          <a:xfrm>
            <a:off x="381000" y="838200"/>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1. Network-on-Chips Basics</a:t>
            </a:r>
            <a:endParaRPr lang="en-US" sz="4000" b="1" dirty="0">
              <a:latin typeface="+mj-lt"/>
            </a:endParaRPr>
          </a:p>
        </p:txBody>
      </p:sp>
      <p:sp>
        <p:nvSpPr>
          <p:cNvPr id="27" name="Rounded Rectangle 26"/>
          <p:cNvSpPr/>
          <p:nvPr/>
        </p:nvSpPr>
        <p:spPr>
          <a:xfrm>
            <a:off x="381000" y="2935918"/>
            <a:ext cx="8382000" cy="9144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3. Our Approach</a:t>
            </a:r>
            <a:endParaRPr lang="en-US" sz="4000" b="1" dirty="0">
              <a:latin typeface="+mj-lt"/>
            </a:endParaRPr>
          </a:p>
        </p:txBody>
      </p:sp>
    </p:spTree>
    <p:extLst>
      <p:ext uri="{BB962C8B-B14F-4D97-AF65-F5344CB8AC3E}">
        <p14:creationId xmlns:p14="http://schemas.microsoft.com/office/powerpoint/2010/main" val="343005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a:spLocks/>
          </p:cNvSpPr>
          <p:nvPr/>
        </p:nvSpPr>
        <p:spPr>
          <a:xfrm>
            <a:off x="381000" y="1524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a:t>Our </a:t>
            </a:r>
            <a:r>
              <a:rPr lang="en-US" sz="5400" dirty="0" smtClean="0"/>
              <a:t>Approach – Carpool</a:t>
            </a:r>
            <a:endParaRPr lang="en-US" sz="5400" dirty="0"/>
          </a:p>
        </p:txBody>
      </p:sp>
      <p:sp>
        <p:nvSpPr>
          <p:cNvPr id="3" name="Content Placeholder 2"/>
          <p:cNvSpPr txBox="1">
            <a:spLocks/>
          </p:cNvSpPr>
          <p:nvPr/>
        </p:nvSpPr>
        <p:spPr>
          <a:xfrm>
            <a:off x="400050" y="1143000"/>
            <a:ext cx="8382000" cy="48768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smtClean="0"/>
              <a:t>Multicast Flit Forking</a:t>
            </a:r>
            <a:endParaRPr lang="en-US" b="1" i="1" dirty="0"/>
          </a:p>
          <a:p>
            <a:pPr marL="914400" lvl="1" indent="-457200">
              <a:spcBef>
                <a:spcPts val="1000"/>
              </a:spcBef>
            </a:pPr>
            <a:r>
              <a:rPr lang="en-US" dirty="0" smtClean="0"/>
              <a:t>Source NI </a:t>
            </a:r>
            <a:r>
              <a:rPr lang="en-US" dirty="0"/>
              <a:t>i</a:t>
            </a:r>
            <a:r>
              <a:rPr lang="en-US" dirty="0" smtClean="0"/>
              <a:t>njects single multicast request</a:t>
            </a:r>
            <a:endParaRPr lang="en-US" b="1" dirty="0" smtClean="0"/>
          </a:p>
          <a:p>
            <a:pPr marL="914400" lvl="1" indent="-457200">
              <a:spcBef>
                <a:spcPts val="1000"/>
              </a:spcBef>
              <a:buClr>
                <a:schemeClr val="tx1"/>
              </a:buClr>
            </a:pPr>
            <a:r>
              <a:rPr lang="en-US" b="1" dirty="0" smtClean="0">
                <a:solidFill>
                  <a:srgbClr val="0000FF"/>
                </a:solidFill>
              </a:rPr>
              <a:t>Adaptively fork multicast flits </a:t>
            </a:r>
            <a:r>
              <a:rPr lang="en-US" dirty="0" smtClean="0"/>
              <a:t>when </a:t>
            </a:r>
            <a:r>
              <a:rPr lang="en-US" dirty="0" err="1" smtClean="0"/>
              <a:t>NoCs</a:t>
            </a:r>
            <a:r>
              <a:rPr lang="en-US" dirty="0" smtClean="0"/>
              <a:t> is </a:t>
            </a:r>
            <a:r>
              <a:rPr lang="en-US" b="1" dirty="0" smtClean="0">
                <a:solidFill>
                  <a:srgbClr val="1A5712"/>
                </a:solidFill>
              </a:rPr>
              <a:t>not congested</a:t>
            </a:r>
          </a:p>
          <a:p>
            <a:pPr marL="914400" lvl="1" indent="-457200">
              <a:spcBef>
                <a:spcPts val="1000"/>
              </a:spcBef>
            </a:pPr>
            <a:r>
              <a:rPr lang="en-US" dirty="0" smtClean="0"/>
              <a:t>Congestion measure: starvation rate</a:t>
            </a:r>
          </a:p>
          <a:p>
            <a:pPr marL="914400" lvl="1" indent="-457200">
              <a:spcBef>
                <a:spcPts val="1000"/>
              </a:spcBef>
            </a:pPr>
            <a:endParaRPr lang="en-US" sz="1600" i="1" dirty="0" smtClean="0"/>
          </a:p>
          <a:p>
            <a:pPr marL="457200" lvl="0" indent="-457200"/>
            <a:r>
              <a:rPr lang="en-US" i="1" dirty="0" smtClean="0"/>
              <a:t>Hotspot Flit Merging</a:t>
            </a:r>
          </a:p>
          <a:p>
            <a:pPr marL="914400" lvl="1" indent="-457200"/>
            <a:r>
              <a:rPr lang="en-US" i="1" dirty="0" smtClean="0"/>
              <a:t>Tagged at the originating nodes</a:t>
            </a:r>
          </a:p>
          <a:p>
            <a:pPr marL="914400" lvl="1" indent="-457200"/>
            <a:r>
              <a:rPr lang="en-US" i="1" dirty="0" smtClean="0"/>
              <a:t>Intermediate routers detect hotspot flits</a:t>
            </a:r>
          </a:p>
          <a:p>
            <a:pPr marL="914400" lvl="1" indent="-457200"/>
            <a:r>
              <a:rPr lang="en-US" i="1" dirty="0" smtClean="0"/>
              <a:t>Some</a:t>
            </a:r>
            <a:r>
              <a:rPr lang="en-US" b="1" i="1" dirty="0" smtClean="0">
                <a:solidFill>
                  <a:srgbClr val="0000FF"/>
                </a:solidFill>
              </a:rPr>
              <a:t> hotspot flits </a:t>
            </a:r>
            <a:r>
              <a:rPr lang="en-US" i="1" dirty="0" smtClean="0"/>
              <a:t>are quietly </a:t>
            </a:r>
            <a:r>
              <a:rPr lang="en-US" b="1" dirty="0">
                <a:solidFill>
                  <a:srgbClr val="0000FF"/>
                </a:solidFill>
              </a:rPr>
              <a:t>dropped</a:t>
            </a:r>
          </a:p>
        </p:txBody>
      </p:sp>
    </p:spTree>
    <p:extLst>
      <p:ext uri="{BB962C8B-B14F-4D97-AF65-F5344CB8AC3E}">
        <p14:creationId xmlns:p14="http://schemas.microsoft.com/office/powerpoint/2010/main" val="643519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94"/>
          <p:cNvGrpSpPr/>
          <p:nvPr/>
        </p:nvGrpSpPr>
        <p:grpSpPr>
          <a:xfrm>
            <a:off x="848379" y="1612784"/>
            <a:ext cx="2885421" cy="2245863"/>
            <a:chOff x="642910" y="1500174"/>
            <a:chExt cx="2286016" cy="2143140"/>
          </a:xfrm>
        </p:grpSpPr>
        <p:sp>
          <p:nvSpPr>
            <p:cNvPr id="6" name="Rectangle 5"/>
            <p:cNvSpPr/>
            <p:nvPr/>
          </p:nvSpPr>
          <p:spPr>
            <a:xfrm>
              <a:off x="1571604" y="1500174"/>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D1</a:t>
              </a:r>
              <a:endParaRPr lang="en-US" b="1" kern="0" dirty="0" smtClean="0">
                <a:solidFill>
                  <a:srgbClr val="FFFFFF"/>
                </a:solidFill>
                <a:latin typeface="+mj-lt"/>
              </a:endParaRPr>
            </a:p>
          </p:txBody>
        </p:sp>
        <p:sp>
          <p:nvSpPr>
            <p:cNvPr id="7" name="Rectangle 6"/>
            <p:cNvSpPr/>
            <p:nvPr/>
          </p:nvSpPr>
          <p:spPr>
            <a:xfrm>
              <a:off x="2500298" y="1500174"/>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D4</a:t>
              </a:r>
              <a:endParaRPr lang="en-US" b="1" kern="0" dirty="0" smtClean="0">
                <a:solidFill>
                  <a:srgbClr val="FFFFFF"/>
                </a:solidFill>
                <a:latin typeface="+mj-lt"/>
              </a:endParaRPr>
            </a:p>
          </p:txBody>
        </p:sp>
        <p:cxnSp>
          <p:nvCxnSpPr>
            <p:cNvPr id="8" name="Straight Connector 7"/>
            <p:cNvCxnSpPr>
              <a:stCxn id="5" idx="3"/>
              <a:endCxn id="6" idx="1"/>
            </p:cNvCxnSpPr>
            <p:nvPr/>
          </p:nvCxnSpPr>
          <p:spPr>
            <a:xfrm>
              <a:off x="1071538" y="1714488"/>
              <a:ext cx="500066" cy="1588"/>
            </a:xfrm>
            <a:prstGeom prst="line">
              <a:avLst/>
            </a:prstGeom>
            <a:noFill/>
            <a:ln w="28575" cap="flat" cmpd="sng" algn="ctr">
              <a:solidFill>
                <a:srgbClr val="E2CAAA">
                  <a:lumMod val="50000"/>
                </a:srgbClr>
              </a:solidFill>
              <a:prstDash val="solid"/>
            </a:ln>
            <a:effectLst/>
          </p:spPr>
        </p:cxnSp>
        <p:cxnSp>
          <p:nvCxnSpPr>
            <p:cNvPr id="9" name="Straight Connector 8"/>
            <p:cNvCxnSpPr>
              <a:stCxn id="6" idx="3"/>
              <a:endCxn id="7" idx="1"/>
            </p:cNvCxnSpPr>
            <p:nvPr/>
          </p:nvCxnSpPr>
          <p:spPr>
            <a:xfrm>
              <a:off x="2000232" y="1714488"/>
              <a:ext cx="500066" cy="1588"/>
            </a:xfrm>
            <a:prstGeom prst="line">
              <a:avLst/>
            </a:prstGeom>
            <a:noFill/>
            <a:ln w="28575" cap="flat" cmpd="sng" algn="ctr">
              <a:solidFill>
                <a:srgbClr val="E2CAAA">
                  <a:lumMod val="50000"/>
                </a:srgbClr>
              </a:solidFill>
              <a:prstDash val="solid"/>
            </a:ln>
            <a:effectLst/>
          </p:spPr>
        </p:cxnSp>
        <p:sp>
          <p:nvSpPr>
            <p:cNvPr id="10" name="Rectangle 9"/>
            <p:cNvSpPr/>
            <p:nvPr/>
          </p:nvSpPr>
          <p:spPr>
            <a:xfrm>
              <a:off x="642910" y="2357430"/>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kern="0" smtClean="0">
                <a:solidFill>
                  <a:srgbClr val="FFFFFF"/>
                </a:solidFill>
                <a:latin typeface="+mj-lt"/>
              </a:endParaRPr>
            </a:p>
          </p:txBody>
        </p:sp>
        <p:sp>
          <p:nvSpPr>
            <p:cNvPr id="11" name="Rectangle 10"/>
            <p:cNvSpPr/>
            <p:nvPr/>
          </p:nvSpPr>
          <p:spPr>
            <a:xfrm>
              <a:off x="1571604" y="2357430"/>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D2</a:t>
              </a:r>
              <a:endParaRPr lang="en-US" sz="1400" b="1" kern="0" dirty="0">
                <a:solidFill>
                  <a:srgbClr val="FFFFFF"/>
                </a:solidFill>
                <a:latin typeface="+mj-lt"/>
              </a:endParaRPr>
            </a:p>
          </p:txBody>
        </p:sp>
        <p:sp>
          <p:nvSpPr>
            <p:cNvPr id="12" name="Rectangle 11"/>
            <p:cNvSpPr/>
            <p:nvPr/>
          </p:nvSpPr>
          <p:spPr>
            <a:xfrm>
              <a:off x="2500298" y="2357430"/>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D5</a:t>
              </a:r>
              <a:endParaRPr lang="en-US" b="1" kern="0" dirty="0" smtClean="0">
                <a:solidFill>
                  <a:srgbClr val="FFFFFF"/>
                </a:solidFill>
                <a:latin typeface="+mj-lt"/>
              </a:endParaRPr>
            </a:p>
          </p:txBody>
        </p:sp>
        <p:sp>
          <p:nvSpPr>
            <p:cNvPr id="13" name="Rectangle 12"/>
            <p:cNvSpPr/>
            <p:nvPr/>
          </p:nvSpPr>
          <p:spPr>
            <a:xfrm>
              <a:off x="642910" y="3214686"/>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kern="0" smtClean="0">
                <a:solidFill>
                  <a:srgbClr val="FFFFFF"/>
                </a:solidFill>
                <a:latin typeface="+mj-lt"/>
              </a:endParaRPr>
            </a:p>
          </p:txBody>
        </p:sp>
        <p:sp>
          <p:nvSpPr>
            <p:cNvPr id="14" name="Rectangle 13"/>
            <p:cNvSpPr/>
            <p:nvPr/>
          </p:nvSpPr>
          <p:spPr>
            <a:xfrm>
              <a:off x="1571604" y="3214686"/>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D3</a:t>
              </a:r>
              <a:endParaRPr lang="en-US" b="1" kern="0" dirty="0" smtClean="0">
                <a:solidFill>
                  <a:srgbClr val="FFFFFF"/>
                </a:solidFill>
                <a:latin typeface="+mj-lt"/>
              </a:endParaRPr>
            </a:p>
          </p:txBody>
        </p:sp>
        <p:sp>
          <p:nvSpPr>
            <p:cNvPr id="15" name="Rectangle 14"/>
            <p:cNvSpPr/>
            <p:nvPr/>
          </p:nvSpPr>
          <p:spPr>
            <a:xfrm>
              <a:off x="2500298" y="3214686"/>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D6</a:t>
              </a:r>
              <a:endParaRPr lang="en-US" b="1" kern="0" dirty="0" smtClean="0">
                <a:solidFill>
                  <a:srgbClr val="FFFFFF"/>
                </a:solidFill>
                <a:latin typeface="+mj-lt"/>
              </a:endParaRPr>
            </a:p>
          </p:txBody>
        </p:sp>
        <p:cxnSp>
          <p:nvCxnSpPr>
            <p:cNvPr id="16" name="Straight Connector 15"/>
            <p:cNvCxnSpPr>
              <a:stCxn id="6" idx="2"/>
              <a:endCxn id="11" idx="0"/>
            </p:cNvCxnSpPr>
            <p:nvPr/>
          </p:nvCxnSpPr>
          <p:spPr>
            <a:xfrm rot="5400000">
              <a:off x="1571604" y="2143116"/>
              <a:ext cx="428628" cy="1588"/>
            </a:xfrm>
            <a:prstGeom prst="line">
              <a:avLst/>
            </a:prstGeom>
            <a:noFill/>
            <a:ln w="28575" cap="flat" cmpd="sng" algn="ctr">
              <a:solidFill>
                <a:srgbClr val="CC9900">
                  <a:lumMod val="75000"/>
                </a:srgbClr>
              </a:solidFill>
              <a:prstDash val="solid"/>
            </a:ln>
            <a:effectLst/>
          </p:spPr>
        </p:cxnSp>
        <p:cxnSp>
          <p:nvCxnSpPr>
            <p:cNvPr id="17" name="Straight Connector 16"/>
            <p:cNvCxnSpPr>
              <a:stCxn id="7" idx="2"/>
              <a:endCxn id="12" idx="0"/>
            </p:cNvCxnSpPr>
            <p:nvPr/>
          </p:nvCxnSpPr>
          <p:spPr>
            <a:xfrm rot="5400000">
              <a:off x="2500298" y="2143116"/>
              <a:ext cx="428628" cy="1588"/>
            </a:xfrm>
            <a:prstGeom prst="line">
              <a:avLst/>
            </a:prstGeom>
            <a:noFill/>
            <a:ln w="28575" cap="flat" cmpd="sng" algn="ctr">
              <a:solidFill>
                <a:srgbClr val="CC9900">
                  <a:lumMod val="75000"/>
                </a:srgbClr>
              </a:solidFill>
              <a:prstDash val="solid"/>
            </a:ln>
            <a:effectLst/>
          </p:spPr>
        </p:cxnSp>
        <p:cxnSp>
          <p:nvCxnSpPr>
            <p:cNvPr id="18" name="Straight Connector 17"/>
            <p:cNvCxnSpPr>
              <a:stCxn id="11" idx="2"/>
              <a:endCxn id="14" idx="0"/>
            </p:cNvCxnSpPr>
            <p:nvPr/>
          </p:nvCxnSpPr>
          <p:spPr>
            <a:xfrm rot="5400000">
              <a:off x="1571604" y="3000372"/>
              <a:ext cx="428628" cy="1588"/>
            </a:xfrm>
            <a:prstGeom prst="line">
              <a:avLst/>
            </a:prstGeom>
            <a:noFill/>
            <a:ln w="28575" cap="flat" cmpd="sng" algn="ctr">
              <a:solidFill>
                <a:srgbClr val="CC9900">
                  <a:lumMod val="75000"/>
                </a:srgbClr>
              </a:solidFill>
              <a:prstDash val="solid"/>
            </a:ln>
            <a:effectLst/>
          </p:spPr>
        </p:cxnSp>
        <p:cxnSp>
          <p:nvCxnSpPr>
            <p:cNvPr id="19" name="Straight Connector 18"/>
            <p:cNvCxnSpPr>
              <a:stCxn id="12" idx="2"/>
              <a:endCxn id="15" idx="0"/>
            </p:cNvCxnSpPr>
            <p:nvPr/>
          </p:nvCxnSpPr>
          <p:spPr>
            <a:xfrm rot="5400000">
              <a:off x="2500298" y="3000372"/>
              <a:ext cx="428628" cy="1588"/>
            </a:xfrm>
            <a:prstGeom prst="line">
              <a:avLst/>
            </a:prstGeom>
            <a:noFill/>
            <a:ln w="28575" cap="flat" cmpd="sng" algn="ctr">
              <a:solidFill>
                <a:srgbClr val="CC9900">
                  <a:lumMod val="75000"/>
                </a:srgbClr>
              </a:solidFill>
              <a:prstDash val="solid"/>
            </a:ln>
            <a:effectLst/>
          </p:spPr>
        </p:cxnSp>
        <p:sp>
          <p:nvSpPr>
            <p:cNvPr id="5" name="Rectangle 4"/>
            <p:cNvSpPr/>
            <p:nvPr/>
          </p:nvSpPr>
          <p:spPr>
            <a:xfrm>
              <a:off x="642910" y="1500174"/>
              <a:ext cx="428628" cy="428628"/>
            </a:xfrm>
            <a:prstGeom prst="rect">
              <a:avLst/>
            </a:prstGeom>
            <a:solidFill>
              <a:schemeClr val="bg1"/>
            </a:solidFill>
            <a:ln w="38100">
              <a:solidFill>
                <a:srgbClr val="4472C4"/>
              </a:solidFill>
            </a:ln>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3200" b="1" kern="0" dirty="0">
                  <a:solidFill>
                    <a:srgbClr val="4472C4"/>
                  </a:solidFill>
                  <a:latin typeface="+mj-lt"/>
                </a:rPr>
                <a:t>S</a:t>
              </a:r>
              <a:endParaRPr lang="en-US" b="1" kern="0" dirty="0" smtClean="0">
                <a:solidFill>
                  <a:srgbClr val="4472C4"/>
                </a:solidFill>
                <a:latin typeface="+mj-lt"/>
              </a:endParaRPr>
            </a:p>
          </p:txBody>
        </p:sp>
      </p:grpSp>
      <p:sp>
        <p:nvSpPr>
          <p:cNvPr id="20" name="Rounded Rectangle 19"/>
          <p:cNvSpPr/>
          <p:nvPr/>
        </p:nvSpPr>
        <p:spPr>
          <a:xfrm>
            <a:off x="452303" y="172269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1" name="Rounded Rectangle 20"/>
          <p:cNvSpPr/>
          <p:nvPr/>
        </p:nvSpPr>
        <p:spPr>
          <a:xfrm>
            <a:off x="580347" y="172269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2" name="Rounded Rectangle 21"/>
          <p:cNvSpPr/>
          <p:nvPr/>
        </p:nvSpPr>
        <p:spPr>
          <a:xfrm>
            <a:off x="708055" y="172269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Rounded Rectangle 22"/>
          <p:cNvSpPr/>
          <p:nvPr/>
        </p:nvSpPr>
        <p:spPr>
          <a:xfrm>
            <a:off x="834604" y="172269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4" name="Rounded Rectangle 23"/>
          <p:cNvSpPr/>
          <p:nvPr/>
        </p:nvSpPr>
        <p:spPr>
          <a:xfrm>
            <a:off x="965007" y="172269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5" name="Rounded Rectangle 24"/>
          <p:cNvSpPr/>
          <p:nvPr/>
        </p:nvSpPr>
        <p:spPr>
          <a:xfrm>
            <a:off x="1092770" y="172269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26" name="Group 94"/>
          <p:cNvGrpSpPr/>
          <p:nvPr/>
        </p:nvGrpSpPr>
        <p:grpSpPr>
          <a:xfrm>
            <a:off x="5157355" y="1612784"/>
            <a:ext cx="2885421" cy="2245863"/>
            <a:chOff x="642910" y="1500174"/>
            <a:chExt cx="2286016" cy="2143140"/>
          </a:xfrm>
        </p:grpSpPr>
        <p:sp>
          <p:nvSpPr>
            <p:cNvPr id="27" name="Rectangle 26"/>
            <p:cNvSpPr/>
            <p:nvPr/>
          </p:nvSpPr>
          <p:spPr>
            <a:xfrm>
              <a:off x="642910" y="1500174"/>
              <a:ext cx="428628" cy="428628"/>
            </a:xfrm>
            <a:prstGeom prst="rect">
              <a:avLst/>
            </a:prstGeom>
            <a:solidFill>
              <a:schemeClr val="bg1"/>
            </a:solidFill>
            <a:ln w="47625">
              <a:solidFill>
                <a:srgbClr val="4472C4"/>
              </a:solidFill>
            </a:ln>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800" b="1" kern="0" dirty="0" smtClean="0">
                  <a:solidFill>
                    <a:srgbClr val="4472C4"/>
                  </a:solidFill>
                  <a:latin typeface="+mj-lt"/>
                </a:rPr>
                <a:t>S</a:t>
              </a:r>
              <a:endParaRPr lang="en-US" b="1" kern="0" dirty="0" smtClean="0">
                <a:solidFill>
                  <a:srgbClr val="4472C4"/>
                </a:solidFill>
                <a:latin typeface="+mj-lt"/>
              </a:endParaRPr>
            </a:p>
          </p:txBody>
        </p:sp>
        <p:sp>
          <p:nvSpPr>
            <p:cNvPr id="28" name="Rectangle 27"/>
            <p:cNvSpPr/>
            <p:nvPr/>
          </p:nvSpPr>
          <p:spPr>
            <a:xfrm>
              <a:off x="1571604" y="1500174"/>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D1</a:t>
              </a:r>
              <a:endParaRPr lang="en-US" b="1" kern="0" dirty="0" smtClean="0">
                <a:solidFill>
                  <a:srgbClr val="FFFFFF"/>
                </a:solidFill>
                <a:latin typeface="+mj-lt"/>
              </a:endParaRPr>
            </a:p>
          </p:txBody>
        </p:sp>
        <p:sp>
          <p:nvSpPr>
            <p:cNvPr id="29" name="Rectangle 28"/>
            <p:cNvSpPr/>
            <p:nvPr/>
          </p:nvSpPr>
          <p:spPr>
            <a:xfrm>
              <a:off x="2500298" y="1500174"/>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D4</a:t>
              </a:r>
              <a:endParaRPr lang="en-US" b="1" kern="0" dirty="0" smtClean="0">
                <a:solidFill>
                  <a:srgbClr val="FFFFFF"/>
                </a:solidFill>
                <a:latin typeface="+mj-lt"/>
              </a:endParaRPr>
            </a:p>
          </p:txBody>
        </p:sp>
        <p:cxnSp>
          <p:nvCxnSpPr>
            <p:cNvPr id="30" name="Straight Connector 29"/>
            <p:cNvCxnSpPr>
              <a:stCxn id="27" idx="3"/>
              <a:endCxn id="28" idx="1"/>
            </p:cNvCxnSpPr>
            <p:nvPr/>
          </p:nvCxnSpPr>
          <p:spPr>
            <a:xfrm>
              <a:off x="1071538" y="1714488"/>
              <a:ext cx="500066" cy="1588"/>
            </a:xfrm>
            <a:prstGeom prst="line">
              <a:avLst/>
            </a:prstGeom>
            <a:noFill/>
            <a:ln w="28575" cap="flat" cmpd="sng" algn="ctr">
              <a:solidFill>
                <a:srgbClr val="E2CAAA">
                  <a:lumMod val="50000"/>
                </a:srgbClr>
              </a:solidFill>
              <a:prstDash val="solid"/>
            </a:ln>
            <a:effectLst/>
          </p:spPr>
        </p:cxnSp>
        <p:cxnSp>
          <p:nvCxnSpPr>
            <p:cNvPr id="31" name="Straight Connector 30"/>
            <p:cNvCxnSpPr>
              <a:stCxn id="28" idx="3"/>
              <a:endCxn id="29" idx="1"/>
            </p:cNvCxnSpPr>
            <p:nvPr/>
          </p:nvCxnSpPr>
          <p:spPr>
            <a:xfrm>
              <a:off x="2000232" y="1714488"/>
              <a:ext cx="500066" cy="1588"/>
            </a:xfrm>
            <a:prstGeom prst="line">
              <a:avLst/>
            </a:prstGeom>
            <a:noFill/>
            <a:ln w="28575" cap="flat" cmpd="sng" algn="ctr">
              <a:solidFill>
                <a:srgbClr val="E2CAAA">
                  <a:lumMod val="50000"/>
                </a:srgbClr>
              </a:solidFill>
              <a:prstDash val="solid"/>
            </a:ln>
            <a:effectLst/>
          </p:spPr>
        </p:cxnSp>
        <p:sp>
          <p:nvSpPr>
            <p:cNvPr id="32" name="Rectangle 31"/>
            <p:cNvSpPr/>
            <p:nvPr/>
          </p:nvSpPr>
          <p:spPr>
            <a:xfrm>
              <a:off x="642910" y="2357430"/>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kern="0" smtClean="0">
                <a:solidFill>
                  <a:srgbClr val="FFFFFF"/>
                </a:solidFill>
                <a:latin typeface="+mj-lt"/>
              </a:endParaRPr>
            </a:p>
          </p:txBody>
        </p:sp>
        <p:sp>
          <p:nvSpPr>
            <p:cNvPr id="33" name="Rectangle 32"/>
            <p:cNvSpPr/>
            <p:nvPr/>
          </p:nvSpPr>
          <p:spPr>
            <a:xfrm>
              <a:off x="1571604" y="2357430"/>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D2</a:t>
              </a:r>
              <a:endParaRPr lang="en-US" b="1" kern="0" dirty="0" smtClean="0">
                <a:solidFill>
                  <a:srgbClr val="FFFFFF"/>
                </a:solidFill>
                <a:latin typeface="+mj-lt"/>
              </a:endParaRPr>
            </a:p>
          </p:txBody>
        </p:sp>
        <p:sp>
          <p:nvSpPr>
            <p:cNvPr id="34" name="Rectangle 33"/>
            <p:cNvSpPr/>
            <p:nvPr/>
          </p:nvSpPr>
          <p:spPr>
            <a:xfrm>
              <a:off x="2500298" y="2357430"/>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D5</a:t>
              </a:r>
              <a:endParaRPr lang="en-US" b="1" kern="0" dirty="0" smtClean="0">
                <a:solidFill>
                  <a:srgbClr val="FFFFFF"/>
                </a:solidFill>
                <a:latin typeface="+mj-lt"/>
              </a:endParaRPr>
            </a:p>
          </p:txBody>
        </p:sp>
        <p:sp>
          <p:nvSpPr>
            <p:cNvPr id="35" name="Rectangle 34"/>
            <p:cNvSpPr/>
            <p:nvPr/>
          </p:nvSpPr>
          <p:spPr>
            <a:xfrm>
              <a:off x="642910" y="3214686"/>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kern="0" smtClean="0">
                <a:solidFill>
                  <a:srgbClr val="FFFFFF"/>
                </a:solidFill>
                <a:latin typeface="+mj-lt"/>
              </a:endParaRPr>
            </a:p>
          </p:txBody>
        </p:sp>
        <p:sp>
          <p:nvSpPr>
            <p:cNvPr id="36" name="Rectangle 35"/>
            <p:cNvSpPr/>
            <p:nvPr/>
          </p:nvSpPr>
          <p:spPr>
            <a:xfrm>
              <a:off x="1571604" y="3214686"/>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D3</a:t>
              </a:r>
              <a:endParaRPr lang="en-US" b="1" kern="0" dirty="0" smtClean="0">
                <a:solidFill>
                  <a:srgbClr val="FFFFFF"/>
                </a:solidFill>
                <a:latin typeface="+mj-lt"/>
              </a:endParaRPr>
            </a:p>
          </p:txBody>
        </p:sp>
        <p:sp>
          <p:nvSpPr>
            <p:cNvPr id="37" name="Rectangle 36"/>
            <p:cNvSpPr/>
            <p:nvPr/>
          </p:nvSpPr>
          <p:spPr>
            <a:xfrm>
              <a:off x="2500298" y="3214686"/>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D6</a:t>
              </a:r>
              <a:endParaRPr lang="en-US" b="1" kern="0" dirty="0" smtClean="0">
                <a:solidFill>
                  <a:srgbClr val="FFFFFF"/>
                </a:solidFill>
                <a:latin typeface="+mj-lt"/>
              </a:endParaRPr>
            </a:p>
          </p:txBody>
        </p:sp>
        <p:cxnSp>
          <p:nvCxnSpPr>
            <p:cNvPr id="38" name="Straight Connector 37"/>
            <p:cNvCxnSpPr>
              <a:stCxn id="28" idx="2"/>
              <a:endCxn id="33" idx="0"/>
            </p:cNvCxnSpPr>
            <p:nvPr/>
          </p:nvCxnSpPr>
          <p:spPr>
            <a:xfrm rot="5400000">
              <a:off x="1571604" y="2143116"/>
              <a:ext cx="428628" cy="1588"/>
            </a:xfrm>
            <a:prstGeom prst="line">
              <a:avLst/>
            </a:prstGeom>
            <a:noFill/>
            <a:ln w="28575" cap="flat" cmpd="sng" algn="ctr">
              <a:solidFill>
                <a:srgbClr val="CC9900">
                  <a:lumMod val="75000"/>
                </a:srgbClr>
              </a:solidFill>
              <a:prstDash val="solid"/>
            </a:ln>
            <a:effectLst/>
          </p:spPr>
        </p:cxnSp>
        <p:cxnSp>
          <p:nvCxnSpPr>
            <p:cNvPr id="39" name="Straight Connector 38"/>
            <p:cNvCxnSpPr>
              <a:stCxn id="29" idx="2"/>
              <a:endCxn id="34" idx="0"/>
            </p:cNvCxnSpPr>
            <p:nvPr/>
          </p:nvCxnSpPr>
          <p:spPr>
            <a:xfrm rot="5400000">
              <a:off x="2500298" y="2143116"/>
              <a:ext cx="428628" cy="1588"/>
            </a:xfrm>
            <a:prstGeom prst="line">
              <a:avLst/>
            </a:prstGeom>
            <a:noFill/>
            <a:ln w="28575" cap="flat" cmpd="sng" algn="ctr">
              <a:solidFill>
                <a:srgbClr val="CC9900">
                  <a:lumMod val="75000"/>
                </a:srgbClr>
              </a:solidFill>
              <a:prstDash val="solid"/>
            </a:ln>
            <a:effectLst/>
          </p:spPr>
        </p:cxnSp>
        <p:cxnSp>
          <p:nvCxnSpPr>
            <p:cNvPr id="40" name="Straight Connector 39"/>
            <p:cNvCxnSpPr>
              <a:stCxn id="33" idx="2"/>
              <a:endCxn id="36" idx="0"/>
            </p:cNvCxnSpPr>
            <p:nvPr/>
          </p:nvCxnSpPr>
          <p:spPr>
            <a:xfrm rot="5400000">
              <a:off x="1571604" y="3000372"/>
              <a:ext cx="428628" cy="1588"/>
            </a:xfrm>
            <a:prstGeom prst="line">
              <a:avLst/>
            </a:prstGeom>
            <a:noFill/>
            <a:ln w="28575" cap="flat" cmpd="sng" algn="ctr">
              <a:solidFill>
                <a:srgbClr val="CC9900">
                  <a:lumMod val="75000"/>
                </a:srgbClr>
              </a:solidFill>
              <a:prstDash val="solid"/>
            </a:ln>
            <a:effectLst/>
          </p:spPr>
        </p:cxnSp>
        <p:cxnSp>
          <p:nvCxnSpPr>
            <p:cNvPr id="41" name="Straight Connector 40"/>
            <p:cNvCxnSpPr>
              <a:stCxn id="34" idx="2"/>
              <a:endCxn id="37" idx="0"/>
            </p:cNvCxnSpPr>
            <p:nvPr/>
          </p:nvCxnSpPr>
          <p:spPr>
            <a:xfrm rot="5400000">
              <a:off x="2500298" y="3000372"/>
              <a:ext cx="428628" cy="1588"/>
            </a:xfrm>
            <a:prstGeom prst="line">
              <a:avLst/>
            </a:prstGeom>
            <a:noFill/>
            <a:ln w="28575" cap="flat" cmpd="sng" algn="ctr">
              <a:solidFill>
                <a:srgbClr val="CC9900">
                  <a:lumMod val="75000"/>
                </a:srgbClr>
              </a:solidFill>
              <a:prstDash val="solid"/>
            </a:ln>
            <a:effectLst/>
          </p:spPr>
        </p:cxnSp>
      </p:grpSp>
      <p:sp>
        <p:nvSpPr>
          <p:cNvPr id="42" name="Rounded Rectangle 41"/>
          <p:cNvSpPr/>
          <p:nvPr/>
        </p:nvSpPr>
        <p:spPr>
          <a:xfrm>
            <a:off x="5367623" y="172507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3" name="Rounded Rectangle 42"/>
          <p:cNvSpPr/>
          <p:nvPr/>
        </p:nvSpPr>
        <p:spPr>
          <a:xfrm>
            <a:off x="6542901" y="172507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4" name="Rounded Rectangle 43"/>
          <p:cNvSpPr/>
          <p:nvPr/>
        </p:nvSpPr>
        <p:spPr>
          <a:xfrm>
            <a:off x="7847484" y="2619343"/>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5" name="Rounded Rectangle 44"/>
          <p:cNvSpPr/>
          <p:nvPr/>
        </p:nvSpPr>
        <p:spPr>
          <a:xfrm>
            <a:off x="7715576" y="3520675"/>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6" name="Rounded Rectangle 45"/>
          <p:cNvSpPr/>
          <p:nvPr/>
        </p:nvSpPr>
        <p:spPr>
          <a:xfrm>
            <a:off x="6674073" y="2619343"/>
            <a:ext cx="116040" cy="23274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7" name="Rounded Rectangle 46"/>
          <p:cNvSpPr/>
          <p:nvPr/>
        </p:nvSpPr>
        <p:spPr>
          <a:xfrm>
            <a:off x="6542901" y="3520675"/>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8" name="Rounded Rectangle 47"/>
          <p:cNvSpPr/>
          <p:nvPr/>
        </p:nvSpPr>
        <p:spPr>
          <a:xfrm>
            <a:off x="7827899" y="172507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9" name="Rounded Rectangle 48"/>
          <p:cNvSpPr/>
          <p:nvPr/>
        </p:nvSpPr>
        <p:spPr>
          <a:xfrm>
            <a:off x="6674073" y="1723902"/>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0" name="TextBox 49"/>
          <p:cNvSpPr txBox="1"/>
          <p:nvPr/>
        </p:nvSpPr>
        <p:spPr>
          <a:xfrm>
            <a:off x="1566568" y="1400350"/>
            <a:ext cx="304800" cy="523220"/>
          </a:xfrm>
          <a:prstGeom prst="rect">
            <a:avLst/>
          </a:prstGeom>
          <a:noFill/>
        </p:spPr>
        <p:txBody>
          <a:bodyPr wrap="square" rtlCol="0">
            <a:spAutoFit/>
          </a:bodyPr>
          <a:lstStyle/>
          <a:p>
            <a:r>
              <a:rPr lang="en-US" sz="2800" dirty="0" smtClean="0">
                <a:latin typeface="+mj-lt"/>
              </a:rPr>
              <a:t>6</a:t>
            </a:r>
            <a:endParaRPr lang="en-US" sz="2800" dirty="0">
              <a:latin typeface="+mj-lt"/>
            </a:endParaRPr>
          </a:p>
        </p:txBody>
      </p:sp>
      <p:sp>
        <p:nvSpPr>
          <p:cNvPr id="51" name="TextBox 50"/>
          <p:cNvSpPr txBox="1"/>
          <p:nvPr/>
        </p:nvSpPr>
        <p:spPr>
          <a:xfrm>
            <a:off x="2738975" y="1333916"/>
            <a:ext cx="304800" cy="523220"/>
          </a:xfrm>
          <a:prstGeom prst="rect">
            <a:avLst/>
          </a:prstGeom>
          <a:noFill/>
        </p:spPr>
        <p:txBody>
          <a:bodyPr wrap="square" rtlCol="0">
            <a:spAutoFit/>
          </a:bodyPr>
          <a:lstStyle/>
          <a:p>
            <a:r>
              <a:rPr lang="en-US" sz="2800" dirty="0" smtClean="0">
                <a:latin typeface="+mj-lt"/>
              </a:rPr>
              <a:t>3</a:t>
            </a:r>
            <a:endParaRPr lang="en-US" sz="2800" dirty="0">
              <a:latin typeface="+mj-lt"/>
            </a:endParaRPr>
          </a:p>
        </p:txBody>
      </p:sp>
      <p:sp>
        <p:nvSpPr>
          <p:cNvPr id="52" name="TextBox 51"/>
          <p:cNvSpPr txBox="1"/>
          <p:nvPr/>
        </p:nvSpPr>
        <p:spPr>
          <a:xfrm>
            <a:off x="2301751" y="2010464"/>
            <a:ext cx="304800" cy="523220"/>
          </a:xfrm>
          <a:prstGeom prst="rect">
            <a:avLst/>
          </a:prstGeom>
          <a:noFill/>
        </p:spPr>
        <p:txBody>
          <a:bodyPr wrap="square" rtlCol="0">
            <a:spAutoFit/>
          </a:bodyPr>
          <a:lstStyle/>
          <a:p>
            <a:r>
              <a:rPr lang="en-US" sz="2800" dirty="0" smtClean="0">
                <a:latin typeface="+mj-lt"/>
              </a:rPr>
              <a:t>2</a:t>
            </a:r>
            <a:endParaRPr lang="en-US" sz="2800" dirty="0">
              <a:latin typeface="+mj-lt"/>
            </a:endParaRPr>
          </a:p>
        </p:txBody>
      </p:sp>
      <p:sp>
        <p:nvSpPr>
          <p:cNvPr id="53" name="TextBox 52"/>
          <p:cNvSpPr txBox="1"/>
          <p:nvPr/>
        </p:nvSpPr>
        <p:spPr>
          <a:xfrm>
            <a:off x="2291600" y="2901221"/>
            <a:ext cx="304800" cy="523220"/>
          </a:xfrm>
          <a:prstGeom prst="rect">
            <a:avLst/>
          </a:prstGeom>
          <a:noFill/>
        </p:spPr>
        <p:txBody>
          <a:bodyPr wrap="square" rtlCol="0">
            <a:spAutoFit/>
          </a:bodyPr>
          <a:lstStyle/>
          <a:p>
            <a:r>
              <a:rPr lang="en-US" sz="2800" dirty="0" smtClean="0">
                <a:latin typeface="+mj-lt"/>
              </a:rPr>
              <a:t>1</a:t>
            </a:r>
            <a:endParaRPr lang="en-US" sz="2800" dirty="0">
              <a:latin typeface="+mj-lt"/>
            </a:endParaRPr>
          </a:p>
        </p:txBody>
      </p:sp>
      <p:sp>
        <p:nvSpPr>
          <p:cNvPr id="54" name="TextBox 53"/>
          <p:cNvSpPr txBox="1"/>
          <p:nvPr/>
        </p:nvSpPr>
        <p:spPr>
          <a:xfrm>
            <a:off x="3473953" y="2008937"/>
            <a:ext cx="304800" cy="523220"/>
          </a:xfrm>
          <a:prstGeom prst="rect">
            <a:avLst/>
          </a:prstGeom>
          <a:noFill/>
        </p:spPr>
        <p:txBody>
          <a:bodyPr wrap="square" rtlCol="0">
            <a:spAutoFit/>
          </a:bodyPr>
          <a:lstStyle/>
          <a:p>
            <a:r>
              <a:rPr lang="en-US" sz="2800" dirty="0" smtClean="0">
                <a:latin typeface="+mj-lt"/>
              </a:rPr>
              <a:t>2</a:t>
            </a:r>
            <a:endParaRPr lang="en-US" sz="2800" dirty="0">
              <a:latin typeface="+mj-lt"/>
            </a:endParaRPr>
          </a:p>
        </p:txBody>
      </p:sp>
      <p:sp>
        <p:nvSpPr>
          <p:cNvPr id="55" name="TextBox 54"/>
          <p:cNvSpPr txBox="1"/>
          <p:nvPr/>
        </p:nvSpPr>
        <p:spPr>
          <a:xfrm>
            <a:off x="3449169" y="2887705"/>
            <a:ext cx="304800" cy="523220"/>
          </a:xfrm>
          <a:prstGeom prst="rect">
            <a:avLst/>
          </a:prstGeom>
          <a:noFill/>
        </p:spPr>
        <p:txBody>
          <a:bodyPr wrap="square" rtlCol="0">
            <a:spAutoFit/>
          </a:bodyPr>
          <a:lstStyle/>
          <a:p>
            <a:r>
              <a:rPr lang="en-US" sz="2800" dirty="0" smtClean="0">
                <a:latin typeface="+mj-lt"/>
              </a:rPr>
              <a:t>1</a:t>
            </a:r>
            <a:endParaRPr lang="en-US" sz="2800" dirty="0">
              <a:latin typeface="+mj-lt"/>
            </a:endParaRPr>
          </a:p>
        </p:txBody>
      </p:sp>
      <p:sp>
        <p:nvSpPr>
          <p:cNvPr id="56" name="TextBox 55"/>
          <p:cNvSpPr txBox="1"/>
          <p:nvPr/>
        </p:nvSpPr>
        <p:spPr>
          <a:xfrm>
            <a:off x="5851018" y="1364888"/>
            <a:ext cx="304800" cy="584775"/>
          </a:xfrm>
          <a:prstGeom prst="rect">
            <a:avLst/>
          </a:prstGeom>
          <a:noFill/>
        </p:spPr>
        <p:txBody>
          <a:bodyPr wrap="square" rtlCol="0">
            <a:spAutoFit/>
          </a:bodyPr>
          <a:lstStyle/>
          <a:p>
            <a:r>
              <a:rPr lang="en-US" sz="3200" dirty="0" smtClean="0">
                <a:latin typeface="+mj-lt"/>
              </a:rPr>
              <a:t>1</a:t>
            </a:r>
            <a:endParaRPr lang="en-US" sz="3200" dirty="0">
              <a:latin typeface="+mj-lt"/>
            </a:endParaRPr>
          </a:p>
        </p:txBody>
      </p:sp>
      <p:sp>
        <p:nvSpPr>
          <p:cNvPr id="57" name="TextBox 56"/>
          <p:cNvSpPr txBox="1"/>
          <p:nvPr/>
        </p:nvSpPr>
        <p:spPr>
          <a:xfrm>
            <a:off x="7047697" y="1364888"/>
            <a:ext cx="304800" cy="584775"/>
          </a:xfrm>
          <a:prstGeom prst="rect">
            <a:avLst/>
          </a:prstGeom>
          <a:noFill/>
        </p:spPr>
        <p:txBody>
          <a:bodyPr wrap="square" rtlCol="0">
            <a:spAutoFit/>
          </a:bodyPr>
          <a:lstStyle/>
          <a:p>
            <a:r>
              <a:rPr lang="en-US" sz="3200" dirty="0" smtClean="0">
                <a:latin typeface="+mj-lt"/>
              </a:rPr>
              <a:t>1</a:t>
            </a:r>
            <a:endParaRPr lang="en-US" sz="3200" dirty="0">
              <a:latin typeface="+mj-lt"/>
            </a:endParaRPr>
          </a:p>
        </p:txBody>
      </p:sp>
      <p:sp>
        <p:nvSpPr>
          <p:cNvPr id="58" name="TextBox 57"/>
          <p:cNvSpPr txBox="1"/>
          <p:nvPr/>
        </p:nvSpPr>
        <p:spPr>
          <a:xfrm>
            <a:off x="6611862" y="1992148"/>
            <a:ext cx="304800" cy="584775"/>
          </a:xfrm>
          <a:prstGeom prst="rect">
            <a:avLst/>
          </a:prstGeom>
          <a:noFill/>
        </p:spPr>
        <p:txBody>
          <a:bodyPr wrap="square" rtlCol="0">
            <a:spAutoFit/>
          </a:bodyPr>
          <a:lstStyle/>
          <a:p>
            <a:r>
              <a:rPr lang="en-US" sz="3200" dirty="0" smtClean="0">
                <a:latin typeface="+mj-lt"/>
              </a:rPr>
              <a:t>1</a:t>
            </a:r>
            <a:endParaRPr lang="en-US" sz="3200" dirty="0">
              <a:latin typeface="+mj-lt"/>
            </a:endParaRPr>
          </a:p>
        </p:txBody>
      </p:sp>
      <p:sp>
        <p:nvSpPr>
          <p:cNvPr id="59" name="TextBox 58"/>
          <p:cNvSpPr txBox="1"/>
          <p:nvPr/>
        </p:nvSpPr>
        <p:spPr>
          <a:xfrm>
            <a:off x="6601000" y="2908745"/>
            <a:ext cx="304800" cy="584775"/>
          </a:xfrm>
          <a:prstGeom prst="rect">
            <a:avLst/>
          </a:prstGeom>
          <a:noFill/>
        </p:spPr>
        <p:txBody>
          <a:bodyPr wrap="square" rtlCol="0">
            <a:spAutoFit/>
          </a:bodyPr>
          <a:lstStyle/>
          <a:p>
            <a:r>
              <a:rPr lang="en-US" sz="3200" dirty="0" smtClean="0">
                <a:latin typeface="+mj-lt"/>
              </a:rPr>
              <a:t>1</a:t>
            </a:r>
            <a:endParaRPr lang="en-US" sz="3200" dirty="0">
              <a:latin typeface="+mj-lt"/>
            </a:endParaRPr>
          </a:p>
        </p:txBody>
      </p:sp>
      <p:sp>
        <p:nvSpPr>
          <p:cNvPr id="60" name="TextBox 59"/>
          <p:cNvSpPr txBox="1"/>
          <p:nvPr/>
        </p:nvSpPr>
        <p:spPr>
          <a:xfrm>
            <a:off x="7733965" y="2918676"/>
            <a:ext cx="304800" cy="584775"/>
          </a:xfrm>
          <a:prstGeom prst="rect">
            <a:avLst/>
          </a:prstGeom>
          <a:noFill/>
        </p:spPr>
        <p:txBody>
          <a:bodyPr wrap="square" rtlCol="0">
            <a:spAutoFit/>
          </a:bodyPr>
          <a:lstStyle/>
          <a:p>
            <a:r>
              <a:rPr lang="en-US" sz="3200" dirty="0" smtClean="0">
                <a:latin typeface="+mj-lt"/>
              </a:rPr>
              <a:t>1</a:t>
            </a:r>
            <a:endParaRPr lang="en-US" sz="3200" dirty="0">
              <a:latin typeface="+mj-lt"/>
            </a:endParaRPr>
          </a:p>
        </p:txBody>
      </p:sp>
      <p:sp>
        <p:nvSpPr>
          <p:cNvPr id="61" name="TextBox 60"/>
          <p:cNvSpPr txBox="1"/>
          <p:nvPr/>
        </p:nvSpPr>
        <p:spPr>
          <a:xfrm>
            <a:off x="7751245" y="1984543"/>
            <a:ext cx="304800" cy="584775"/>
          </a:xfrm>
          <a:prstGeom prst="rect">
            <a:avLst/>
          </a:prstGeom>
          <a:noFill/>
        </p:spPr>
        <p:txBody>
          <a:bodyPr wrap="square" rtlCol="0">
            <a:spAutoFit/>
          </a:bodyPr>
          <a:lstStyle/>
          <a:p>
            <a:r>
              <a:rPr lang="en-US" sz="3200" dirty="0" smtClean="0">
                <a:latin typeface="+mj-lt"/>
              </a:rPr>
              <a:t>1</a:t>
            </a:r>
            <a:endParaRPr lang="en-US" sz="3200" dirty="0">
              <a:latin typeface="+mj-lt"/>
            </a:endParaRPr>
          </a:p>
        </p:txBody>
      </p:sp>
      <p:sp>
        <p:nvSpPr>
          <p:cNvPr id="62" name="TextBox 61"/>
          <p:cNvSpPr txBox="1"/>
          <p:nvPr/>
        </p:nvSpPr>
        <p:spPr>
          <a:xfrm>
            <a:off x="927203" y="4475805"/>
            <a:ext cx="2896306" cy="461665"/>
          </a:xfrm>
          <a:prstGeom prst="rect">
            <a:avLst/>
          </a:prstGeom>
          <a:noFill/>
        </p:spPr>
        <p:txBody>
          <a:bodyPr wrap="none" rtlCol="0">
            <a:spAutoFit/>
          </a:bodyPr>
          <a:lstStyle/>
          <a:p>
            <a:r>
              <a:rPr lang="en-US" sz="2400" dirty="0" smtClean="0">
                <a:latin typeface="+mj-lt"/>
              </a:rPr>
              <a:t>15 transfers, 10 cycles</a:t>
            </a:r>
            <a:endParaRPr lang="en-US" sz="2400" dirty="0">
              <a:latin typeface="+mj-lt"/>
            </a:endParaRPr>
          </a:p>
        </p:txBody>
      </p:sp>
      <p:sp>
        <p:nvSpPr>
          <p:cNvPr id="63" name="TextBox 62"/>
          <p:cNvSpPr txBox="1"/>
          <p:nvPr/>
        </p:nvSpPr>
        <p:spPr>
          <a:xfrm>
            <a:off x="5261466" y="4452463"/>
            <a:ext cx="2585323" cy="461665"/>
          </a:xfrm>
          <a:prstGeom prst="rect">
            <a:avLst/>
          </a:prstGeom>
          <a:noFill/>
        </p:spPr>
        <p:txBody>
          <a:bodyPr wrap="none" rtlCol="0">
            <a:spAutoFit/>
          </a:bodyPr>
          <a:lstStyle/>
          <a:p>
            <a:r>
              <a:rPr lang="en-US" sz="2400" dirty="0">
                <a:latin typeface="+mj-lt"/>
              </a:rPr>
              <a:t>6</a:t>
            </a:r>
            <a:r>
              <a:rPr lang="en-US" sz="2400" dirty="0" smtClean="0">
                <a:latin typeface="+mj-lt"/>
              </a:rPr>
              <a:t> transfers, 5 cycles</a:t>
            </a:r>
            <a:endParaRPr lang="en-US" sz="2400" dirty="0">
              <a:latin typeface="+mj-lt"/>
            </a:endParaRPr>
          </a:p>
        </p:txBody>
      </p:sp>
      <p:sp>
        <p:nvSpPr>
          <p:cNvPr id="64" name="TextBox 63"/>
          <p:cNvSpPr txBox="1"/>
          <p:nvPr/>
        </p:nvSpPr>
        <p:spPr>
          <a:xfrm>
            <a:off x="0" y="5242593"/>
            <a:ext cx="9144000" cy="1120904"/>
          </a:xfrm>
          <a:prstGeom prst="rect">
            <a:avLst/>
          </a:prstGeom>
          <a:solidFill>
            <a:schemeClr val="tx1"/>
          </a:solidFill>
        </p:spPr>
        <p:txBody>
          <a:bodyPr wrap="square" rtlCol="0" anchor="ctr" anchorCtr="1">
            <a:noAutofit/>
          </a:bodyPr>
          <a:lstStyle/>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Forking multicast flits reduces the serialization latency at the source network interface</a:t>
            </a:r>
            <a:endParaRPr lang="en-US" sz="2800" b="1" i="1" dirty="0">
              <a:solidFill>
                <a:schemeClr val="bg1"/>
              </a:solidFill>
              <a:latin typeface="+mj-lt"/>
              <a:cs typeface="Times New Roman" panose="02020603050405020304" pitchFamily="18" charset="0"/>
            </a:endParaRPr>
          </a:p>
        </p:txBody>
      </p:sp>
      <p:sp>
        <p:nvSpPr>
          <p:cNvPr id="65" name="TextBox 64"/>
          <p:cNvSpPr txBox="1"/>
          <p:nvPr/>
        </p:nvSpPr>
        <p:spPr>
          <a:xfrm>
            <a:off x="1305341" y="4036421"/>
            <a:ext cx="2151038" cy="461665"/>
          </a:xfrm>
          <a:prstGeom prst="rect">
            <a:avLst/>
          </a:prstGeom>
          <a:noFill/>
        </p:spPr>
        <p:txBody>
          <a:bodyPr wrap="none" rtlCol="0">
            <a:spAutoFit/>
          </a:bodyPr>
          <a:lstStyle/>
          <a:p>
            <a:r>
              <a:rPr lang="en-US" sz="2400" dirty="0" smtClean="0">
                <a:latin typeface="+mj-lt"/>
              </a:rPr>
              <a:t>Naïve </a:t>
            </a:r>
            <a:r>
              <a:rPr lang="en-US" sz="2400" dirty="0" err="1">
                <a:latin typeface="+mj-lt"/>
              </a:rPr>
              <a:t>b</a:t>
            </a:r>
            <a:r>
              <a:rPr lang="en-US" sz="2400" dirty="0" err="1" smtClean="0">
                <a:latin typeface="+mj-lt"/>
              </a:rPr>
              <a:t>ufferless</a:t>
            </a:r>
            <a:endParaRPr lang="en-US" sz="2400" dirty="0">
              <a:latin typeface="+mj-lt"/>
            </a:endParaRPr>
          </a:p>
        </p:txBody>
      </p:sp>
      <p:sp>
        <p:nvSpPr>
          <p:cNvPr id="66" name="TextBox 65"/>
          <p:cNvSpPr txBox="1"/>
          <p:nvPr/>
        </p:nvSpPr>
        <p:spPr>
          <a:xfrm>
            <a:off x="5998651" y="4022771"/>
            <a:ext cx="1148071" cy="461665"/>
          </a:xfrm>
          <a:prstGeom prst="rect">
            <a:avLst/>
          </a:prstGeom>
          <a:noFill/>
        </p:spPr>
        <p:txBody>
          <a:bodyPr wrap="none" rtlCol="0">
            <a:spAutoFit/>
          </a:bodyPr>
          <a:lstStyle/>
          <a:p>
            <a:r>
              <a:rPr lang="en-US" sz="2400" dirty="0" smtClean="0">
                <a:latin typeface="+mj-lt"/>
              </a:rPr>
              <a:t>Carpool</a:t>
            </a:r>
            <a:endParaRPr lang="en-US" sz="2400" dirty="0">
              <a:latin typeface="+mj-lt"/>
            </a:endParaRPr>
          </a:p>
        </p:txBody>
      </p:sp>
      <p:sp>
        <p:nvSpPr>
          <p:cNvPr id="90" name="Title 1"/>
          <p:cNvSpPr txBox="1">
            <a:spLocks/>
          </p:cNvSpPr>
          <p:nvPr/>
        </p:nvSpPr>
        <p:spPr>
          <a:xfrm>
            <a:off x="533400" y="3048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Multicast Flit Forking</a:t>
            </a:r>
            <a:endParaRPr lang="en-US" sz="5400" dirty="0"/>
          </a:p>
        </p:txBody>
      </p:sp>
    </p:spTree>
    <p:extLst>
      <p:ext uri="{BB962C8B-B14F-4D97-AF65-F5344CB8AC3E}">
        <p14:creationId xmlns:p14="http://schemas.microsoft.com/office/powerpoint/2010/main" val="42190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fade">
                                      <p:cBhvr>
                                        <p:cTn id="10" dur="500"/>
                                        <p:tgtEl>
                                          <p:spTgt spid="6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1"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par>
                                <p:cTn id="16" presetID="10" presetClass="entr" presetSubtype="0" fill="hold" grpId="1"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par>
                                <p:cTn id="22" presetID="10" presetClass="entr" presetSubtype="0" fill="hold" grpId="1"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childTnLst>
                                </p:cTn>
                              </p:par>
                              <p:par>
                                <p:cTn id="25" presetID="10" presetClass="entr" presetSubtype="0" fill="hold" grpId="1"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1"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par>
                                <p:cTn id="31" presetID="0" presetClass="path" presetSubtype="0" accel="50000" decel="50000" fill="hold" grpId="0" nodeType="withEffect">
                                  <p:stCondLst>
                                    <p:cond delay="0"/>
                                  </p:stCondLst>
                                  <p:childTnLst>
                                    <p:animMotion origin="layout" path="M 0 0 L 0.12674 0.00301 L 0.12674 0.13333 L 0.12674 0.26365 " pathEditMode="relative" ptsTypes="AAAA">
                                      <p:cBhvr>
                                        <p:cTn id="32" dur="5000" fill="hold"/>
                                        <p:tgtEl>
                                          <p:spTgt spid="25"/>
                                        </p:tgtEl>
                                        <p:attrNameLst>
                                          <p:attrName>ppt_x</p:attrName>
                                          <p:attrName>ppt_y</p:attrName>
                                        </p:attrNameLst>
                                      </p:cBhvr>
                                    </p:animMotion>
                                  </p:childTnLst>
                                </p:cTn>
                              </p:par>
                              <p:par>
                                <p:cTn id="33" presetID="0" presetClass="path" presetSubtype="0" accel="50000" decel="50000" fill="hold" grpId="0" nodeType="withEffect">
                                  <p:stCondLst>
                                    <p:cond delay="500"/>
                                  </p:stCondLst>
                                  <p:childTnLst>
                                    <p:animMotion origin="layout" path="M 0 0 L 0.13941 0.00301 L 0.13819 0.13171 " pathEditMode="relative" ptsTypes="AAA">
                                      <p:cBhvr>
                                        <p:cTn id="34" dur="4500" fill="hold"/>
                                        <p:tgtEl>
                                          <p:spTgt spid="24"/>
                                        </p:tgtEl>
                                        <p:attrNameLst>
                                          <p:attrName>ppt_x</p:attrName>
                                          <p:attrName>ppt_y</p:attrName>
                                        </p:attrNameLst>
                                      </p:cBhvr>
                                    </p:animMotion>
                                  </p:childTnLst>
                                </p:cTn>
                              </p:par>
                              <p:par>
                                <p:cTn id="35" presetID="0" presetClass="path" presetSubtype="0" accel="50000" decel="50000" fill="hold" grpId="0" nodeType="withEffect">
                                  <p:stCondLst>
                                    <p:cond delay="1100"/>
                                  </p:stCondLst>
                                  <p:childTnLst>
                                    <p:animMotion origin="layout" path="M 0 0 L 0.1533 0.00393 " pathEditMode="relative" ptsTypes="AA">
                                      <p:cBhvr>
                                        <p:cTn id="36" dur="4000" fill="hold"/>
                                        <p:tgtEl>
                                          <p:spTgt spid="23"/>
                                        </p:tgtEl>
                                        <p:attrNameLst>
                                          <p:attrName>ppt_x</p:attrName>
                                          <p:attrName>ppt_y</p:attrName>
                                        </p:attrNameLst>
                                      </p:cBhvr>
                                    </p:animMotion>
                                  </p:childTnLst>
                                </p:cTn>
                              </p:par>
                              <p:par>
                                <p:cTn id="37" presetID="0" presetClass="path" presetSubtype="0" accel="50000" decel="50000" fill="hold" grpId="0" nodeType="withEffect">
                                  <p:stCondLst>
                                    <p:cond delay="2000"/>
                                  </p:stCondLst>
                                  <p:childTnLst>
                                    <p:animMotion origin="layout" path="M 0 0 L 0.29618 0.00069 C 0.29584 0.04444 0.29566 0.08819 0.29549 0.13194 " pathEditMode="relative" ptsTypes="AAA">
                                      <p:cBhvr>
                                        <p:cTn id="38" dur="5000" fill="hold"/>
                                        <p:tgtEl>
                                          <p:spTgt spid="22"/>
                                        </p:tgtEl>
                                        <p:attrNameLst>
                                          <p:attrName>ppt_x</p:attrName>
                                          <p:attrName>ppt_y</p:attrName>
                                        </p:attrNameLst>
                                      </p:cBhvr>
                                    </p:animMotion>
                                  </p:childTnLst>
                                </p:cTn>
                              </p:par>
                              <p:par>
                                <p:cTn id="39" presetID="0" presetClass="path" presetSubtype="0" accel="50000" decel="50000" fill="hold" grpId="0" nodeType="withEffect">
                                  <p:stCondLst>
                                    <p:cond delay="2800"/>
                                  </p:stCondLst>
                                  <p:childTnLst>
                                    <p:animMotion origin="layout" path="M 0 0 L 0.31216 0.003 " pathEditMode="relative" ptsTypes="AA">
                                      <p:cBhvr>
                                        <p:cTn id="40" dur="4200" fill="hold"/>
                                        <p:tgtEl>
                                          <p:spTgt spid="21"/>
                                        </p:tgtEl>
                                        <p:attrNameLst>
                                          <p:attrName>ppt_x</p:attrName>
                                          <p:attrName>ppt_y</p:attrName>
                                        </p:attrNameLst>
                                      </p:cBhvr>
                                    </p:animMotion>
                                  </p:childTnLst>
                                </p:cTn>
                              </p:par>
                              <p:par>
                                <p:cTn id="41" presetID="0" presetClass="path" presetSubtype="0" accel="50000" decel="50000" fill="hold" grpId="0" nodeType="withEffect">
                                  <p:stCondLst>
                                    <p:cond delay="3600"/>
                                  </p:stCondLst>
                                  <p:childTnLst>
                                    <p:animMotion origin="layout" path="M 0 0 L 0.32552 0.00277 C 0.325 0.08773 0.32466 0.17268 0.32431 0.25787 " pathEditMode="relative" ptsTypes="AAA">
                                      <p:cBhvr>
                                        <p:cTn id="42" dur="5500" fill="hold"/>
                                        <p:tgtEl>
                                          <p:spTgt spid="20"/>
                                        </p:tgtEl>
                                        <p:attrNameLst>
                                          <p:attrName>ppt_x</p:attrName>
                                          <p:attrName>ppt_y</p:attrName>
                                        </p:attrNameLst>
                                      </p:cBhvr>
                                    </p:animMotion>
                                  </p:childTnLst>
                                </p:cTn>
                              </p:par>
                            </p:childTnLst>
                          </p:cTn>
                        </p:par>
                        <p:par>
                          <p:cTn id="43" fill="hold">
                            <p:stCondLst>
                              <p:cond delay="9100"/>
                            </p:stCondLst>
                            <p:childTnLst>
                              <p:par>
                                <p:cTn id="44" presetID="10" presetClass="entr" presetSubtype="0" fill="hold" grpId="0" nodeType="after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fade">
                                      <p:cBhvr>
                                        <p:cTn id="46" dur="500"/>
                                        <p:tgtEl>
                                          <p:spTgt spid="5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fade">
                                      <p:cBhvr>
                                        <p:cTn id="49" dur="500"/>
                                        <p:tgtEl>
                                          <p:spTgt spid="51"/>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500"/>
                                        <p:tgtEl>
                                          <p:spTgt spid="5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500"/>
                                        <p:tgtEl>
                                          <p:spTgt spid="5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5"/>
                                        </p:tgtEl>
                                        <p:attrNameLst>
                                          <p:attrName>style.visibility</p:attrName>
                                        </p:attrNameLst>
                                      </p:cBhvr>
                                      <p:to>
                                        <p:strVal val="visible"/>
                                      </p:to>
                                    </p:set>
                                    <p:animEffect transition="in" filter="fade">
                                      <p:cBhvr>
                                        <p:cTn id="58" dur="500"/>
                                        <p:tgtEl>
                                          <p:spTgt spid="5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500"/>
                                        <p:tgtEl>
                                          <p:spTgt spid="5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fade">
                                      <p:cBhvr>
                                        <p:cTn id="66" dur="500"/>
                                        <p:tgtEl>
                                          <p:spTgt spid="62"/>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500"/>
                                        <p:tgtEl>
                                          <p:spTgt spid="26"/>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66"/>
                                        </p:tgtEl>
                                        <p:attrNameLst>
                                          <p:attrName>style.visibility</p:attrName>
                                        </p:attrNameLst>
                                      </p:cBhvr>
                                      <p:to>
                                        <p:strVal val="visible"/>
                                      </p:to>
                                    </p:set>
                                    <p:animEffect transition="in" filter="fade">
                                      <p:cBhvr>
                                        <p:cTn id="74" dur="500"/>
                                        <p:tgtEl>
                                          <p:spTgt spid="66"/>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1" nodeType="click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fade">
                                      <p:cBhvr>
                                        <p:cTn id="79" dur="500"/>
                                        <p:tgtEl>
                                          <p:spTgt spid="42"/>
                                        </p:tgtEl>
                                      </p:cBhvr>
                                    </p:animEffect>
                                  </p:childTnLst>
                                </p:cTn>
                              </p:par>
                              <p:par>
                                <p:cTn id="80" presetID="42" presetClass="path" presetSubtype="0" accel="50000" decel="50000" fill="hold" grpId="0" nodeType="withEffect">
                                  <p:stCondLst>
                                    <p:cond delay="0"/>
                                  </p:stCondLst>
                                  <p:childTnLst>
                                    <p:animMotion origin="layout" path="M 4.44444E-6 -4.07407E-6 L 0.12743 -4.07407E-6 " pathEditMode="relative" rAng="0" ptsTypes="AA">
                                      <p:cBhvr>
                                        <p:cTn id="81" dur="2000" fill="hold"/>
                                        <p:tgtEl>
                                          <p:spTgt spid="42"/>
                                        </p:tgtEl>
                                        <p:attrNameLst>
                                          <p:attrName>ppt_x</p:attrName>
                                          <p:attrName>ppt_y</p:attrName>
                                        </p:attrNameLst>
                                      </p:cBhvr>
                                      <p:rCtr x="6372" y="0"/>
                                    </p:animMotion>
                                  </p:childTnLst>
                                </p:cTn>
                              </p:par>
                            </p:childTnLst>
                          </p:cTn>
                        </p:par>
                        <p:par>
                          <p:cTn id="82" fill="hold">
                            <p:stCondLst>
                              <p:cond delay="2000"/>
                            </p:stCondLst>
                            <p:childTnLst>
                              <p:par>
                                <p:cTn id="83" presetID="10" presetClass="entr" presetSubtype="0" fill="hold" grpId="0" nodeType="after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fade">
                                      <p:cBhvr>
                                        <p:cTn id="85" dur="500"/>
                                        <p:tgtEl>
                                          <p:spTgt spid="43"/>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fade">
                                      <p:cBhvr>
                                        <p:cTn id="88" dur="500"/>
                                        <p:tgtEl>
                                          <p:spTgt spid="49"/>
                                        </p:tgtEl>
                                      </p:cBhvr>
                                    </p:animEffect>
                                  </p:childTnLst>
                                </p:cTn>
                              </p:par>
                            </p:childTnLst>
                          </p:cTn>
                        </p:par>
                        <p:par>
                          <p:cTn id="89" fill="hold">
                            <p:stCondLst>
                              <p:cond delay="2500"/>
                            </p:stCondLst>
                            <p:childTnLst>
                              <p:par>
                                <p:cTn id="90" presetID="42" presetClass="path" presetSubtype="0" accel="50000" decel="50000" fill="hold" grpId="1" nodeType="afterEffect">
                                  <p:stCondLst>
                                    <p:cond delay="0"/>
                                  </p:stCondLst>
                                  <p:childTnLst>
                                    <p:animMotion origin="layout" path="M -1.38889E-6 -4.07407E-6 L 0.00104 0.12871 " pathEditMode="relative" rAng="0" ptsTypes="AA">
                                      <p:cBhvr>
                                        <p:cTn id="91" dur="2000" fill="hold"/>
                                        <p:tgtEl>
                                          <p:spTgt spid="43"/>
                                        </p:tgtEl>
                                        <p:attrNameLst>
                                          <p:attrName>ppt_x</p:attrName>
                                          <p:attrName>ppt_y</p:attrName>
                                        </p:attrNameLst>
                                      </p:cBhvr>
                                      <p:rCtr x="52" y="6435"/>
                                    </p:animMotion>
                                  </p:childTnLst>
                                </p:cTn>
                              </p:par>
                              <p:par>
                                <p:cTn id="92" presetID="42" presetClass="path" presetSubtype="0" accel="50000" decel="50000" fill="hold" grpId="1" nodeType="withEffect">
                                  <p:stCondLst>
                                    <p:cond delay="0"/>
                                  </p:stCondLst>
                                  <p:childTnLst>
                                    <p:animMotion origin="layout" path="M 2.5E-6 -2.59259E-6 L 0.11371 0.00023 " pathEditMode="relative" rAng="0" ptsTypes="AA">
                                      <p:cBhvr>
                                        <p:cTn id="93" dur="2000" fill="hold"/>
                                        <p:tgtEl>
                                          <p:spTgt spid="49"/>
                                        </p:tgtEl>
                                        <p:attrNameLst>
                                          <p:attrName>ppt_x</p:attrName>
                                          <p:attrName>ppt_y</p:attrName>
                                        </p:attrNameLst>
                                      </p:cBhvr>
                                      <p:rCtr x="5677" y="0"/>
                                    </p:animMotion>
                                  </p:childTnLst>
                                </p:cTn>
                              </p:par>
                            </p:childTnLst>
                          </p:cTn>
                        </p:par>
                        <p:par>
                          <p:cTn id="94" fill="hold">
                            <p:stCondLst>
                              <p:cond delay="4500"/>
                            </p:stCondLst>
                            <p:childTnLst>
                              <p:par>
                                <p:cTn id="95" presetID="10" presetClass="entr" presetSubtype="0" fill="hold" grpId="1" nodeType="after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fade">
                                      <p:cBhvr>
                                        <p:cTn id="97" dur="500"/>
                                        <p:tgtEl>
                                          <p:spTgt spid="46"/>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48"/>
                                        </p:tgtEl>
                                        <p:attrNameLst>
                                          <p:attrName>style.visibility</p:attrName>
                                        </p:attrNameLst>
                                      </p:cBhvr>
                                      <p:to>
                                        <p:strVal val="visible"/>
                                      </p:to>
                                    </p:set>
                                    <p:animEffect transition="in" filter="fade">
                                      <p:cBhvr>
                                        <p:cTn id="100" dur="500"/>
                                        <p:tgtEl>
                                          <p:spTgt spid="48"/>
                                        </p:tgtEl>
                                      </p:cBhvr>
                                    </p:animEffect>
                                  </p:childTnLst>
                                </p:cTn>
                              </p:par>
                            </p:childTnLst>
                          </p:cTn>
                        </p:par>
                        <p:par>
                          <p:cTn id="101" fill="hold">
                            <p:stCondLst>
                              <p:cond delay="5000"/>
                            </p:stCondLst>
                            <p:childTnLst>
                              <p:par>
                                <p:cTn id="102" presetID="42" presetClass="path" presetSubtype="0" accel="50000" decel="50000" fill="hold" grpId="0" nodeType="afterEffect">
                                  <p:stCondLst>
                                    <p:cond delay="0"/>
                                  </p:stCondLst>
                                  <p:childTnLst>
                                    <p:animMotion origin="layout" path="M -1.11111E-6 -2.59259E-6 L -0.01458 0.13334 " pathEditMode="relative" rAng="0" ptsTypes="AA">
                                      <p:cBhvr>
                                        <p:cTn id="103" dur="2000" fill="hold"/>
                                        <p:tgtEl>
                                          <p:spTgt spid="46"/>
                                        </p:tgtEl>
                                        <p:attrNameLst>
                                          <p:attrName>ppt_x</p:attrName>
                                          <p:attrName>ppt_y</p:attrName>
                                        </p:attrNameLst>
                                      </p:cBhvr>
                                      <p:rCtr x="-729" y="6667"/>
                                    </p:animMotion>
                                  </p:childTnLst>
                                </p:cTn>
                              </p:par>
                              <p:par>
                                <p:cTn id="104" presetID="42" presetClass="path" presetSubtype="0" accel="50000" decel="50000" fill="hold" grpId="1" nodeType="withEffect">
                                  <p:stCondLst>
                                    <p:cond delay="0"/>
                                  </p:stCondLst>
                                  <p:childTnLst>
                                    <p:animMotion origin="layout" path="M -2.77778E-6 -4.07407E-6 L -0.01163 0.12871 " pathEditMode="relative" rAng="0" ptsTypes="AA">
                                      <p:cBhvr>
                                        <p:cTn id="105" dur="2000" fill="hold"/>
                                        <p:tgtEl>
                                          <p:spTgt spid="48"/>
                                        </p:tgtEl>
                                        <p:attrNameLst>
                                          <p:attrName>ppt_x</p:attrName>
                                          <p:attrName>ppt_y</p:attrName>
                                        </p:attrNameLst>
                                      </p:cBhvr>
                                      <p:rCtr x="-590" y="6435"/>
                                    </p:animMotion>
                                  </p:childTnLst>
                                </p:cTn>
                              </p:par>
                            </p:childTnLst>
                          </p:cTn>
                        </p:par>
                        <p:par>
                          <p:cTn id="106" fill="hold">
                            <p:stCondLst>
                              <p:cond delay="7000"/>
                            </p:stCondLst>
                            <p:childTnLst>
                              <p:par>
                                <p:cTn id="107" presetID="10" presetClass="entr" presetSubtype="0" fill="hold" grpId="0" nodeType="afterEffect">
                                  <p:stCondLst>
                                    <p:cond delay="0"/>
                                  </p:stCondLst>
                                  <p:childTnLst>
                                    <p:set>
                                      <p:cBhvr>
                                        <p:cTn id="108" dur="1" fill="hold">
                                          <p:stCondLst>
                                            <p:cond delay="0"/>
                                          </p:stCondLst>
                                        </p:cTn>
                                        <p:tgtEl>
                                          <p:spTgt spid="47"/>
                                        </p:tgtEl>
                                        <p:attrNameLst>
                                          <p:attrName>style.visibility</p:attrName>
                                        </p:attrNameLst>
                                      </p:cBhvr>
                                      <p:to>
                                        <p:strVal val="visible"/>
                                      </p:to>
                                    </p:set>
                                    <p:animEffect transition="in" filter="fade">
                                      <p:cBhvr>
                                        <p:cTn id="109" dur="500"/>
                                        <p:tgtEl>
                                          <p:spTgt spid="47"/>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44"/>
                                        </p:tgtEl>
                                        <p:attrNameLst>
                                          <p:attrName>style.visibility</p:attrName>
                                        </p:attrNameLst>
                                      </p:cBhvr>
                                      <p:to>
                                        <p:strVal val="visible"/>
                                      </p:to>
                                    </p:set>
                                    <p:animEffect transition="in" filter="fade">
                                      <p:cBhvr>
                                        <p:cTn id="112" dur="500"/>
                                        <p:tgtEl>
                                          <p:spTgt spid="44"/>
                                        </p:tgtEl>
                                      </p:cBhvr>
                                    </p:animEffect>
                                  </p:childTnLst>
                                </p:cTn>
                              </p:par>
                            </p:childTnLst>
                          </p:cTn>
                        </p:par>
                        <p:par>
                          <p:cTn id="113" fill="hold">
                            <p:stCondLst>
                              <p:cond delay="7500"/>
                            </p:stCondLst>
                            <p:childTnLst>
                              <p:par>
                                <p:cTn id="114" presetID="42" presetClass="path" presetSubtype="0" accel="50000" decel="50000" fill="hold" grpId="1" nodeType="afterEffect">
                                  <p:stCondLst>
                                    <p:cond delay="0"/>
                                  </p:stCondLst>
                                  <p:childTnLst>
                                    <p:animMotion origin="layout" path="M 3.88889E-6 1.85185E-6 L -0.01372 0.13079 " pathEditMode="relative" rAng="0" ptsTypes="AA">
                                      <p:cBhvr>
                                        <p:cTn id="115" dur="2000" fill="hold"/>
                                        <p:tgtEl>
                                          <p:spTgt spid="44"/>
                                        </p:tgtEl>
                                        <p:attrNameLst>
                                          <p:attrName>ppt_x</p:attrName>
                                          <p:attrName>ppt_y</p:attrName>
                                        </p:attrNameLst>
                                      </p:cBhvr>
                                      <p:rCtr x="-694" y="6528"/>
                                    </p:animMotion>
                                  </p:childTnLst>
                                </p:cTn>
                              </p:par>
                            </p:childTnLst>
                          </p:cTn>
                        </p:par>
                        <p:par>
                          <p:cTn id="116" fill="hold">
                            <p:stCondLst>
                              <p:cond delay="9500"/>
                            </p:stCondLst>
                            <p:childTnLst>
                              <p:par>
                                <p:cTn id="117" presetID="10" presetClass="entr" presetSubtype="0" fill="hold" grpId="0" nodeType="afterEffect">
                                  <p:stCondLst>
                                    <p:cond delay="0"/>
                                  </p:stCondLst>
                                  <p:childTnLst>
                                    <p:set>
                                      <p:cBhvr>
                                        <p:cTn id="118" dur="1" fill="hold">
                                          <p:stCondLst>
                                            <p:cond delay="0"/>
                                          </p:stCondLst>
                                        </p:cTn>
                                        <p:tgtEl>
                                          <p:spTgt spid="45"/>
                                        </p:tgtEl>
                                        <p:attrNameLst>
                                          <p:attrName>style.visibility</p:attrName>
                                        </p:attrNameLst>
                                      </p:cBhvr>
                                      <p:to>
                                        <p:strVal val="visible"/>
                                      </p:to>
                                    </p:set>
                                    <p:animEffect transition="in" filter="fade">
                                      <p:cBhvr>
                                        <p:cTn id="119" dur="500"/>
                                        <p:tgtEl>
                                          <p:spTgt spid="45"/>
                                        </p:tgtEl>
                                      </p:cBhvr>
                                    </p:animEffect>
                                  </p:childTnLst>
                                </p:cTn>
                              </p:par>
                            </p:childTnLst>
                          </p:cTn>
                        </p:par>
                        <p:par>
                          <p:cTn id="120" fill="hold">
                            <p:stCondLst>
                              <p:cond delay="10000"/>
                            </p:stCondLst>
                            <p:childTnLst>
                              <p:par>
                                <p:cTn id="121" presetID="10" presetClass="entr" presetSubtype="0"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Effect transition="in" filter="fade">
                                      <p:cBhvr>
                                        <p:cTn id="123" dur="500"/>
                                        <p:tgtEl>
                                          <p:spTgt spid="56"/>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57"/>
                                        </p:tgtEl>
                                        <p:attrNameLst>
                                          <p:attrName>style.visibility</p:attrName>
                                        </p:attrNameLst>
                                      </p:cBhvr>
                                      <p:to>
                                        <p:strVal val="visible"/>
                                      </p:to>
                                    </p:set>
                                    <p:animEffect transition="in" filter="fade">
                                      <p:cBhvr>
                                        <p:cTn id="126" dur="500"/>
                                        <p:tgtEl>
                                          <p:spTgt spid="57"/>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58"/>
                                        </p:tgtEl>
                                        <p:attrNameLst>
                                          <p:attrName>style.visibility</p:attrName>
                                        </p:attrNameLst>
                                      </p:cBhvr>
                                      <p:to>
                                        <p:strVal val="visible"/>
                                      </p:to>
                                    </p:set>
                                    <p:animEffect transition="in" filter="fade">
                                      <p:cBhvr>
                                        <p:cTn id="129" dur="500"/>
                                        <p:tgtEl>
                                          <p:spTgt spid="58"/>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61"/>
                                        </p:tgtEl>
                                        <p:attrNameLst>
                                          <p:attrName>style.visibility</p:attrName>
                                        </p:attrNameLst>
                                      </p:cBhvr>
                                      <p:to>
                                        <p:strVal val="visible"/>
                                      </p:to>
                                    </p:set>
                                    <p:animEffect transition="in" filter="fade">
                                      <p:cBhvr>
                                        <p:cTn id="132" dur="500"/>
                                        <p:tgtEl>
                                          <p:spTgt spid="61"/>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59"/>
                                        </p:tgtEl>
                                        <p:attrNameLst>
                                          <p:attrName>style.visibility</p:attrName>
                                        </p:attrNameLst>
                                      </p:cBhvr>
                                      <p:to>
                                        <p:strVal val="visible"/>
                                      </p:to>
                                    </p:set>
                                    <p:animEffect transition="in" filter="fade">
                                      <p:cBhvr>
                                        <p:cTn id="135" dur="500"/>
                                        <p:tgtEl>
                                          <p:spTgt spid="59"/>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60"/>
                                        </p:tgtEl>
                                        <p:attrNameLst>
                                          <p:attrName>style.visibility</p:attrName>
                                        </p:attrNameLst>
                                      </p:cBhvr>
                                      <p:to>
                                        <p:strVal val="visible"/>
                                      </p:to>
                                    </p:set>
                                    <p:animEffect transition="in" filter="fade">
                                      <p:cBhvr>
                                        <p:cTn id="138" dur="500"/>
                                        <p:tgtEl>
                                          <p:spTgt spid="60"/>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63"/>
                                        </p:tgtEl>
                                        <p:attrNameLst>
                                          <p:attrName>style.visibility</p:attrName>
                                        </p:attrNameLst>
                                      </p:cBhvr>
                                      <p:to>
                                        <p:strVal val="visible"/>
                                      </p:to>
                                    </p:set>
                                    <p:animEffect transition="in" filter="fade">
                                      <p:cBhvr>
                                        <p:cTn id="141" dur="500"/>
                                        <p:tgtEl>
                                          <p:spTgt spid="63"/>
                                        </p:tgtEl>
                                      </p:cBhvr>
                                    </p:animEffect>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64"/>
                                        </p:tgtEl>
                                        <p:attrNameLst>
                                          <p:attrName>style.visibility</p:attrName>
                                        </p:attrNameLst>
                                      </p:cBhvr>
                                      <p:to>
                                        <p:strVal val="visible"/>
                                      </p:to>
                                    </p:set>
                                    <p:animEffect transition="in" filter="fade">
                                      <p:cBhvr>
                                        <p:cTn id="146"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42" grpId="0" animBg="1"/>
      <p:bldP spid="42" grpId="1" animBg="1"/>
      <p:bldP spid="43" grpId="0" animBg="1"/>
      <p:bldP spid="43" grpId="1" animBg="1"/>
      <p:bldP spid="44" grpId="0" animBg="1"/>
      <p:bldP spid="44" grpId="1" animBg="1"/>
      <p:bldP spid="45" grpId="0" animBg="1"/>
      <p:bldP spid="46" grpId="0" animBg="1"/>
      <p:bldP spid="46" grpId="1" animBg="1"/>
      <p:bldP spid="47" grpId="0" animBg="1"/>
      <p:bldP spid="48" grpId="0" animBg="1"/>
      <p:bldP spid="48" grpId="1" animBg="1"/>
      <p:bldP spid="49" grpId="0" animBg="1"/>
      <p:bldP spid="49" grpId="1" animBg="1"/>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p:bldP spid="64" grpId="0" animBg="1"/>
      <p:bldP spid="65" grpId="0"/>
      <p:bldP spid="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94"/>
          <p:cNvGrpSpPr/>
          <p:nvPr/>
        </p:nvGrpSpPr>
        <p:grpSpPr>
          <a:xfrm>
            <a:off x="848379" y="1472743"/>
            <a:ext cx="2885421" cy="2245863"/>
            <a:chOff x="642910" y="1500174"/>
            <a:chExt cx="2286016" cy="2143140"/>
          </a:xfrm>
        </p:grpSpPr>
        <p:sp>
          <p:nvSpPr>
            <p:cNvPr id="7" name="Rectangle 6"/>
            <p:cNvSpPr/>
            <p:nvPr/>
          </p:nvSpPr>
          <p:spPr>
            <a:xfrm>
              <a:off x="642910" y="1500174"/>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sp>
          <p:nvSpPr>
            <p:cNvPr id="8" name="Rectangle 7"/>
            <p:cNvSpPr/>
            <p:nvPr/>
          </p:nvSpPr>
          <p:spPr>
            <a:xfrm>
              <a:off x="1571604" y="1500174"/>
              <a:ext cx="428628" cy="428628"/>
            </a:xfrm>
            <a:prstGeom prst="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R2</a:t>
              </a:r>
              <a:endParaRPr lang="en-US" sz="1600" b="1" kern="0" dirty="0" smtClean="0">
                <a:solidFill>
                  <a:srgbClr val="FFFFFF"/>
                </a:solidFill>
                <a:latin typeface="+mj-lt"/>
              </a:endParaRPr>
            </a:p>
          </p:txBody>
        </p:sp>
        <p:sp>
          <p:nvSpPr>
            <p:cNvPr id="9" name="Rectangle 8"/>
            <p:cNvSpPr/>
            <p:nvPr/>
          </p:nvSpPr>
          <p:spPr>
            <a:xfrm>
              <a:off x="2500298" y="1500174"/>
              <a:ext cx="428628" cy="428628"/>
            </a:xfrm>
            <a:prstGeom prst="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R3</a:t>
              </a:r>
              <a:endParaRPr lang="en-US" sz="1600" b="1" kern="0" dirty="0" smtClean="0">
                <a:solidFill>
                  <a:srgbClr val="FFFFFF"/>
                </a:solidFill>
                <a:latin typeface="+mj-lt"/>
              </a:endParaRPr>
            </a:p>
          </p:txBody>
        </p:sp>
        <p:cxnSp>
          <p:nvCxnSpPr>
            <p:cNvPr id="10" name="Straight Connector 9"/>
            <p:cNvCxnSpPr>
              <a:stCxn id="8" idx="3"/>
              <a:endCxn id="9" idx="1"/>
            </p:cNvCxnSpPr>
            <p:nvPr/>
          </p:nvCxnSpPr>
          <p:spPr>
            <a:xfrm>
              <a:off x="2000232" y="1714488"/>
              <a:ext cx="500066" cy="1588"/>
            </a:xfrm>
            <a:prstGeom prst="line">
              <a:avLst/>
            </a:prstGeom>
            <a:noFill/>
            <a:ln w="28575" cap="flat" cmpd="sng" algn="ctr">
              <a:solidFill>
                <a:srgbClr val="E2CAAA">
                  <a:lumMod val="50000"/>
                </a:srgbClr>
              </a:solidFill>
              <a:prstDash val="solid"/>
            </a:ln>
            <a:effectLst/>
          </p:spPr>
        </p:cxnSp>
        <p:sp>
          <p:nvSpPr>
            <p:cNvPr id="11" name="Rectangle 10"/>
            <p:cNvSpPr/>
            <p:nvPr/>
          </p:nvSpPr>
          <p:spPr>
            <a:xfrm>
              <a:off x="642910" y="2357430"/>
              <a:ext cx="428628" cy="428628"/>
            </a:xfrm>
            <a:prstGeom prst="rect">
              <a:avLst/>
            </a:prstGeom>
            <a:noFill/>
            <a:ln w="47625">
              <a:solidFill>
                <a:srgbClr val="4472C4"/>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latin typeface="+mj-lt"/>
                </a:rPr>
                <a:t>SA</a:t>
              </a:r>
              <a:endParaRPr lang="en-US" sz="1600" b="1" kern="0" dirty="0" smtClean="0">
                <a:latin typeface="+mj-lt"/>
              </a:endParaRPr>
            </a:p>
          </p:txBody>
        </p:sp>
        <p:sp>
          <p:nvSpPr>
            <p:cNvPr id="12" name="Rectangle 11"/>
            <p:cNvSpPr/>
            <p:nvPr/>
          </p:nvSpPr>
          <p:spPr>
            <a:xfrm>
              <a:off x="1571604" y="2357430"/>
              <a:ext cx="428628" cy="428628"/>
            </a:xfrm>
            <a:prstGeom prst="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R1</a:t>
              </a:r>
              <a:endParaRPr lang="en-US" sz="1600" b="1" kern="0" dirty="0" smtClean="0">
                <a:solidFill>
                  <a:srgbClr val="FFFFFF"/>
                </a:solidFill>
                <a:latin typeface="+mj-lt"/>
              </a:endParaRPr>
            </a:p>
          </p:txBody>
        </p:sp>
        <p:sp>
          <p:nvSpPr>
            <p:cNvPr id="13" name="Rectangle 12"/>
            <p:cNvSpPr/>
            <p:nvPr/>
          </p:nvSpPr>
          <p:spPr>
            <a:xfrm>
              <a:off x="2500298" y="2357430"/>
              <a:ext cx="428628" cy="428628"/>
            </a:xfrm>
            <a:prstGeom prst="rect">
              <a:avLst/>
            </a:prstGeom>
            <a:solidFill>
              <a:srgbClr val="4472C4"/>
            </a:solidFill>
            <a:ln w="47625">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a:t>
              </a:r>
              <a:endParaRPr lang="en-US" sz="1600" b="1" kern="0" dirty="0" smtClean="0">
                <a:solidFill>
                  <a:srgbClr val="FFFFFF"/>
                </a:solidFill>
                <a:latin typeface="+mj-lt"/>
              </a:endParaRPr>
            </a:p>
          </p:txBody>
        </p:sp>
        <p:sp>
          <p:nvSpPr>
            <p:cNvPr id="14" name="Rectangle 13"/>
            <p:cNvSpPr/>
            <p:nvPr/>
          </p:nvSpPr>
          <p:spPr>
            <a:xfrm>
              <a:off x="642910" y="3214686"/>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sp>
          <p:nvSpPr>
            <p:cNvPr id="15" name="Rectangle 14"/>
            <p:cNvSpPr/>
            <p:nvPr/>
          </p:nvSpPr>
          <p:spPr>
            <a:xfrm>
              <a:off x="1571604" y="3214686"/>
              <a:ext cx="428628" cy="428628"/>
            </a:xfrm>
            <a:prstGeom prst="rect">
              <a:avLst/>
            </a:prstGeom>
            <a:noFill/>
            <a:ln w="47625">
              <a:solidFill>
                <a:srgbClr val="4472C4"/>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latin typeface="+mj-lt"/>
                </a:rPr>
                <a:t>SB</a:t>
              </a:r>
              <a:endParaRPr lang="en-US" sz="1600" b="1" kern="0" dirty="0" smtClean="0">
                <a:latin typeface="+mj-lt"/>
              </a:endParaRPr>
            </a:p>
          </p:txBody>
        </p:sp>
        <p:sp>
          <p:nvSpPr>
            <p:cNvPr id="16" name="Rectangle 15"/>
            <p:cNvSpPr/>
            <p:nvPr/>
          </p:nvSpPr>
          <p:spPr>
            <a:xfrm>
              <a:off x="2500298" y="3214686"/>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cxnSp>
          <p:nvCxnSpPr>
            <p:cNvPr id="17" name="Straight Connector 16"/>
            <p:cNvCxnSpPr>
              <a:stCxn id="8" idx="2"/>
              <a:endCxn id="12" idx="0"/>
            </p:cNvCxnSpPr>
            <p:nvPr/>
          </p:nvCxnSpPr>
          <p:spPr>
            <a:xfrm rot="5400000">
              <a:off x="1571604" y="2143116"/>
              <a:ext cx="428628" cy="1588"/>
            </a:xfrm>
            <a:prstGeom prst="line">
              <a:avLst/>
            </a:prstGeom>
            <a:noFill/>
            <a:ln w="28575" cap="flat" cmpd="sng" algn="ctr">
              <a:solidFill>
                <a:srgbClr val="CC9900">
                  <a:lumMod val="75000"/>
                </a:srgbClr>
              </a:solidFill>
              <a:prstDash val="solid"/>
            </a:ln>
            <a:effectLst/>
          </p:spPr>
        </p:cxnSp>
        <p:cxnSp>
          <p:nvCxnSpPr>
            <p:cNvPr id="18" name="Straight Connector 17"/>
            <p:cNvCxnSpPr>
              <a:stCxn id="9" idx="2"/>
              <a:endCxn id="13" idx="0"/>
            </p:cNvCxnSpPr>
            <p:nvPr/>
          </p:nvCxnSpPr>
          <p:spPr>
            <a:xfrm rot="5400000">
              <a:off x="2500298" y="2143116"/>
              <a:ext cx="428628" cy="1588"/>
            </a:xfrm>
            <a:prstGeom prst="line">
              <a:avLst/>
            </a:prstGeom>
            <a:noFill/>
            <a:ln w="28575" cap="flat" cmpd="sng" algn="ctr">
              <a:solidFill>
                <a:srgbClr val="CC9900">
                  <a:lumMod val="75000"/>
                </a:srgbClr>
              </a:solidFill>
              <a:prstDash val="solid"/>
            </a:ln>
            <a:effectLst/>
          </p:spPr>
        </p:cxnSp>
        <p:cxnSp>
          <p:nvCxnSpPr>
            <p:cNvPr id="19" name="Straight Connector 18"/>
            <p:cNvCxnSpPr>
              <a:stCxn id="12" idx="2"/>
              <a:endCxn id="15" idx="0"/>
            </p:cNvCxnSpPr>
            <p:nvPr/>
          </p:nvCxnSpPr>
          <p:spPr>
            <a:xfrm rot="5400000">
              <a:off x="1571604" y="3000372"/>
              <a:ext cx="428628" cy="1588"/>
            </a:xfrm>
            <a:prstGeom prst="line">
              <a:avLst/>
            </a:prstGeom>
            <a:noFill/>
            <a:ln w="28575" cap="flat" cmpd="sng" algn="ctr">
              <a:solidFill>
                <a:srgbClr val="CC9900">
                  <a:lumMod val="75000"/>
                </a:srgbClr>
              </a:solidFill>
              <a:prstDash val="solid"/>
            </a:ln>
            <a:effectLst/>
          </p:spPr>
        </p:cxnSp>
        <p:cxnSp>
          <p:nvCxnSpPr>
            <p:cNvPr id="20" name="Straight Connector 19"/>
            <p:cNvCxnSpPr/>
            <p:nvPr/>
          </p:nvCxnSpPr>
          <p:spPr>
            <a:xfrm>
              <a:off x="1071536" y="2578332"/>
              <a:ext cx="500066" cy="1588"/>
            </a:xfrm>
            <a:prstGeom prst="line">
              <a:avLst/>
            </a:prstGeom>
            <a:noFill/>
            <a:ln w="28575" cap="flat" cmpd="sng" algn="ctr">
              <a:solidFill>
                <a:srgbClr val="E2CAAA">
                  <a:lumMod val="50000"/>
                </a:srgbClr>
              </a:solidFill>
              <a:prstDash val="solid"/>
            </a:ln>
            <a:effectLst/>
          </p:spPr>
        </p:cxnSp>
        <p:cxnSp>
          <p:nvCxnSpPr>
            <p:cNvPr id="21" name="Straight Connector 20"/>
            <p:cNvCxnSpPr/>
            <p:nvPr/>
          </p:nvCxnSpPr>
          <p:spPr>
            <a:xfrm>
              <a:off x="2000231" y="2580883"/>
              <a:ext cx="500066" cy="1588"/>
            </a:xfrm>
            <a:prstGeom prst="line">
              <a:avLst/>
            </a:prstGeom>
            <a:noFill/>
            <a:ln w="28575" cap="flat" cmpd="sng" algn="ctr">
              <a:solidFill>
                <a:srgbClr val="E2CAAA">
                  <a:lumMod val="50000"/>
                </a:srgbClr>
              </a:solidFill>
              <a:prstDash val="solid"/>
            </a:ln>
            <a:effectLst/>
          </p:spPr>
        </p:cxnSp>
      </p:grpSp>
      <p:grpSp>
        <p:nvGrpSpPr>
          <p:cNvPr id="22" name="Group 94"/>
          <p:cNvGrpSpPr/>
          <p:nvPr/>
        </p:nvGrpSpPr>
        <p:grpSpPr>
          <a:xfrm>
            <a:off x="5533041" y="1479645"/>
            <a:ext cx="2885421" cy="2245863"/>
            <a:chOff x="642910" y="1500174"/>
            <a:chExt cx="2286016" cy="2143140"/>
          </a:xfrm>
        </p:grpSpPr>
        <p:sp>
          <p:nvSpPr>
            <p:cNvPr id="23" name="Rectangle 22"/>
            <p:cNvSpPr/>
            <p:nvPr/>
          </p:nvSpPr>
          <p:spPr>
            <a:xfrm>
              <a:off x="642910" y="1500174"/>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sp>
          <p:nvSpPr>
            <p:cNvPr id="24" name="Rectangle 23"/>
            <p:cNvSpPr/>
            <p:nvPr/>
          </p:nvSpPr>
          <p:spPr>
            <a:xfrm>
              <a:off x="1571604" y="1500174"/>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sp>
          <p:nvSpPr>
            <p:cNvPr id="25" name="Rectangle 24"/>
            <p:cNvSpPr/>
            <p:nvPr/>
          </p:nvSpPr>
          <p:spPr>
            <a:xfrm>
              <a:off x="2500298" y="1500174"/>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sp>
          <p:nvSpPr>
            <p:cNvPr id="26" name="Rectangle 25"/>
            <p:cNvSpPr/>
            <p:nvPr/>
          </p:nvSpPr>
          <p:spPr>
            <a:xfrm>
              <a:off x="642910" y="2357430"/>
              <a:ext cx="428628" cy="428628"/>
            </a:xfrm>
            <a:prstGeom prst="rect">
              <a:avLst/>
            </a:prstGeom>
            <a:noFill/>
            <a:ln w="47625">
              <a:solidFill>
                <a:srgbClr val="4472C4"/>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latin typeface="+mj-lt"/>
                </a:rPr>
                <a:t>SA</a:t>
              </a:r>
              <a:endParaRPr lang="en-US" sz="1600" b="1" kern="0" dirty="0" smtClean="0">
                <a:latin typeface="+mj-lt"/>
              </a:endParaRPr>
            </a:p>
          </p:txBody>
        </p:sp>
        <p:sp>
          <p:nvSpPr>
            <p:cNvPr id="27" name="Rectangle 26"/>
            <p:cNvSpPr/>
            <p:nvPr/>
          </p:nvSpPr>
          <p:spPr>
            <a:xfrm>
              <a:off x="1571604" y="2357430"/>
              <a:ext cx="428628" cy="428628"/>
            </a:xfrm>
            <a:prstGeom prst="rect">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R1</a:t>
              </a:r>
              <a:endParaRPr lang="en-US" sz="1600" b="1" kern="0" dirty="0" smtClean="0">
                <a:solidFill>
                  <a:srgbClr val="FFFFFF"/>
                </a:solidFill>
                <a:latin typeface="+mj-lt"/>
              </a:endParaRPr>
            </a:p>
          </p:txBody>
        </p:sp>
        <p:sp>
          <p:nvSpPr>
            <p:cNvPr id="28" name="Rectangle 27"/>
            <p:cNvSpPr/>
            <p:nvPr/>
          </p:nvSpPr>
          <p:spPr>
            <a:xfrm>
              <a:off x="2500298" y="2357430"/>
              <a:ext cx="428628" cy="428628"/>
            </a:xfrm>
            <a:prstGeom prst="rect">
              <a:avLst/>
            </a:prstGeom>
            <a:solidFill>
              <a:srgbClr val="4472C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solidFill>
                    <a:srgbClr val="FFFFFF"/>
                  </a:solidFill>
                  <a:latin typeface="+mj-lt"/>
                </a:rPr>
                <a:t>D</a:t>
              </a:r>
            </a:p>
          </p:txBody>
        </p:sp>
        <p:sp>
          <p:nvSpPr>
            <p:cNvPr id="29" name="Rectangle 28"/>
            <p:cNvSpPr/>
            <p:nvPr/>
          </p:nvSpPr>
          <p:spPr>
            <a:xfrm>
              <a:off x="642910" y="3214686"/>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sp>
          <p:nvSpPr>
            <p:cNvPr id="30" name="Rectangle 29"/>
            <p:cNvSpPr/>
            <p:nvPr/>
          </p:nvSpPr>
          <p:spPr>
            <a:xfrm>
              <a:off x="1571604" y="3214686"/>
              <a:ext cx="428628" cy="428628"/>
            </a:xfrm>
            <a:prstGeom prst="rect">
              <a:avLst/>
            </a:prstGeom>
            <a:noFill/>
            <a:ln w="47625">
              <a:solidFill>
                <a:srgbClr val="4472C4"/>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r>
                <a:rPr lang="en-US" sz="2400" b="1" kern="0" dirty="0" smtClean="0">
                  <a:latin typeface="+mj-lt"/>
                </a:rPr>
                <a:t>SB</a:t>
              </a:r>
              <a:endParaRPr lang="en-US" sz="1600" b="1" kern="0" dirty="0" smtClean="0">
                <a:latin typeface="+mj-lt"/>
              </a:endParaRPr>
            </a:p>
          </p:txBody>
        </p:sp>
        <p:sp>
          <p:nvSpPr>
            <p:cNvPr id="31" name="Rectangle 30"/>
            <p:cNvSpPr/>
            <p:nvPr/>
          </p:nvSpPr>
          <p:spPr>
            <a:xfrm>
              <a:off x="2500298" y="3214686"/>
              <a:ext cx="428628" cy="428628"/>
            </a:xfrm>
            <a:prstGeom prst="rect">
              <a:avLst/>
            </a:prstGeom>
            <a:solidFill>
              <a:schemeClr val="bg1"/>
            </a:solidFill>
            <a:ln>
              <a:solidFill>
                <a:schemeClr val="bg1">
                  <a:lumMod val="75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algn="ctr">
                <a:defRPr/>
              </a:pPr>
              <a:endParaRPr lang="en-US" sz="1600" kern="0" smtClean="0">
                <a:solidFill>
                  <a:srgbClr val="FFFFFF"/>
                </a:solidFill>
                <a:latin typeface="+mj-lt"/>
              </a:endParaRPr>
            </a:p>
          </p:txBody>
        </p:sp>
        <p:cxnSp>
          <p:nvCxnSpPr>
            <p:cNvPr id="32" name="Straight Connector 31"/>
            <p:cNvCxnSpPr>
              <a:stCxn id="27" idx="2"/>
              <a:endCxn id="30" idx="0"/>
            </p:cNvCxnSpPr>
            <p:nvPr/>
          </p:nvCxnSpPr>
          <p:spPr>
            <a:xfrm rot="5400000">
              <a:off x="1571604" y="3000372"/>
              <a:ext cx="428628" cy="1588"/>
            </a:xfrm>
            <a:prstGeom prst="line">
              <a:avLst/>
            </a:prstGeom>
            <a:noFill/>
            <a:ln w="28575" cap="flat" cmpd="sng" algn="ctr">
              <a:solidFill>
                <a:srgbClr val="CC9900">
                  <a:lumMod val="75000"/>
                </a:srgbClr>
              </a:solidFill>
              <a:prstDash val="solid"/>
            </a:ln>
            <a:effectLst/>
          </p:spPr>
        </p:cxnSp>
        <p:cxnSp>
          <p:nvCxnSpPr>
            <p:cNvPr id="33" name="Straight Connector 32"/>
            <p:cNvCxnSpPr/>
            <p:nvPr/>
          </p:nvCxnSpPr>
          <p:spPr>
            <a:xfrm>
              <a:off x="1071538" y="2578333"/>
              <a:ext cx="500066" cy="1588"/>
            </a:xfrm>
            <a:prstGeom prst="line">
              <a:avLst/>
            </a:prstGeom>
            <a:noFill/>
            <a:ln w="28575" cap="flat" cmpd="sng" algn="ctr">
              <a:solidFill>
                <a:srgbClr val="E2CAAA">
                  <a:lumMod val="50000"/>
                </a:srgbClr>
              </a:solidFill>
              <a:prstDash val="solid"/>
            </a:ln>
            <a:effectLst/>
          </p:spPr>
        </p:cxnSp>
        <p:cxnSp>
          <p:nvCxnSpPr>
            <p:cNvPr id="34" name="Straight Connector 33"/>
            <p:cNvCxnSpPr/>
            <p:nvPr/>
          </p:nvCxnSpPr>
          <p:spPr>
            <a:xfrm>
              <a:off x="2000231" y="2578333"/>
              <a:ext cx="500066" cy="1588"/>
            </a:xfrm>
            <a:prstGeom prst="line">
              <a:avLst/>
            </a:prstGeom>
            <a:noFill/>
            <a:ln w="28575" cap="flat" cmpd="sng" algn="ctr">
              <a:solidFill>
                <a:srgbClr val="E2CAAA">
                  <a:lumMod val="50000"/>
                </a:srgbClr>
              </a:solidFill>
              <a:prstDash val="solid"/>
            </a:ln>
            <a:effectLst/>
          </p:spPr>
        </p:cxnSp>
      </p:grpSp>
      <p:sp>
        <p:nvSpPr>
          <p:cNvPr id="35" name="TextBox 34"/>
          <p:cNvSpPr txBox="1"/>
          <p:nvPr/>
        </p:nvSpPr>
        <p:spPr>
          <a:xfrm>
            <a:off x="1273578" y="3953137"/>
            <a:ext cx="2151038" cy="461665"/>
          </a:xfrm>
          <a:prstGeom prst="rect">
            <a:avLst/>
          </a:prstGeom>
          <a:noFill/>
        </p:spPr>
        <p:txBody>
          <a:bodyPr wrap="none" rtlCol="0">
            <a:spAutoFit/>
          </a:bodyPr>
          <a:lstStyle/>
          <a:p>
            <a:r>
              <a:rPr lang="en-US" sz="2400" dirty="0" smtClean="0">
                <a:latin typeface="+mj-lt"/>
              </a:rPr>
              <a:t>Naïve </a:t>
            </a:r>
            <a:r>
              <a:rPr lang="en-US" sz="2400" dirty="0" err="1">
                <a:latin typeface="+mj-lt"/>
              </a:rPr>
              <a:t>b</a:t>
            </a:r>
            <a:r>
              <a:rPr lang="en-US" sz="2400" dirty="0" err="1" smtClean="0">
                <a:latin typeface="+mj-lt"/>
              </a:rPr>
              <a:t>ufferless</a:t>
            </a:r>
            <a:endParaRPr lang="en-US" sz="2400" dirty="0">
              <a:latin typeface="+mj-lt"/>
            </a:endParaRPr>
          </a:p>
        </p:txBody>
      </p:sp>
      <p:sp>
        <p:nvSpPr>
          <p:cNvPr id="36" name="TextBox 35"/>
          <p:cNvSpPr txBox="1"/>
          <p:nvPr/>
        </p:nvSpPr>
        <p:spPr>
          <a:xfrm>
            <a:off x="6446692" y="3920565"/>
            <a:ext cx="1148071" cy="461665"/>
          </a:xfrm>
          <a:prstGeom prst="rect">
            <a:avLst/>
          </a:prstGeom>
          <a:noFill/>
        </p:spPr>
        <p:txBody>
          <a:bodyPr wrap="none" rtlCol="0">
            <a:spAutoFit/>
          </a:bodyPr>
          <a:lstStyle/>
          <a:p>
            <a:r>
              <a:rPr lang="en-US" sz="2400" dirty="0" smtClean="0">
                <a:latin typeface="+mj-lt"/>
              </a:rPr>
              <a:t>Carpool</a:t>
            </a:r>
            <a:endParaRPr lang="en-US" sz="2400" dirty="0">
              <a:latin typeface="+mj-lt"/>
            </a:endParaRPr>
          </a:p>
        </p:txBody>
      </p:sp>
      <p:sp>
        <p:nvSpPr>
          <p:cNvPr id="37" name="Rounded Rectangle 36"/>
          <p:cNvSpPr/>
          <p:nvPr/>
        </p:nvSpPr>
        <p:spPr>
          <a:xfrm>
            <a:off x="618908" y="2483380"/>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38" name="Rounded Rectangle 37"/>
          <p:cNvSpPr/>
          <p:nvPr/>
        </p:nvSpPr>
        <p:spPr>
          <a:xfrm>
            <a:off x="5322412" y="2497188"/>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39" name="Rounded Rectangle 38"/>
          <p:cNvSpPr/>
          <p:nvPr/>
        </p:nvSpPr>
        <p:spPr>
          <a:xfrm>
            <a:off x="2222068" y="3808272"/>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0" name="Rounded Rectangle 39"/>
          <p:cNvSpPr/>
          <p:nvPr/>
        </p:nvSpPr>
        <p:spPr>
          <a:xfrm>
            <a:off x="2115416" y="247385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1" name="Rounded Rectangle 40"/>
          <p:cNvSpPr/>
          <p:nvPr/>
        </p:nvSpPr>
        <p:spPr>
          <a:xfrm>
            <a:off x="2338506" y="2483380"/>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2" name="Rounded Rectangle 41"/>
          <p:cNvSpPr/>
          <p:nvPr/>
        </p:nvSpPr>
        <p:spPr>
          <a:xfrm>
            <a:off x="2222069" y="1575807"/>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3" name="Rounded Rectangle 42"/>
          <p:cNvSpPr/>
          <p:nvPr/>
        </p:nvSpPr>
        <p:spPr>
          <a:xfrm>
            <a:off x="3301897" y="2471744"/>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4" name="Rounded Rectangle 43"/>
          <p:cNvSpPr/>
          <p:nvPr/>
        </p:nvSpPr>
        <p:spPr>
          <a:xfrm>
            <a:off x="3513773" y="2471744"/>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5" name="Rounded Rectangle 44"/>
          <p:cNvSpPr/>
          <p:nvPr/>
        </p:nvSpPr>
        <p:spPr>
          <a:xfrm>
            <a:off x="6918587" y="3787684"/>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6" name="Rounded Rectangle 45"/>
          <p:cNvSpPr/>
          <p:nvPr/>
        </p:nvSpPr>
        <p:spPr>
          <a:xfrm>
            <a:off x="6882180" y="2473885"/>
            <a:ext cx="112323" cy="2245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j-lt"/>
            </a:endParaRPr>
          </a:p>
        </p:txBody>
      </p:sp>
      <p:sp>
        <p:nvSpPr>
          <p:cNvPr id="47" name="TextBox 46"/>
          <p:cNvSpPr txBox="1"/>
          <p:nvPr/>
        </p:nvSpPr>
        <p:spPr>
          <a:xfrm>
            <a:off x="1563380" y="2081749"/>
            <a:ext cx="304800" cy="523220"/>
          </a:xfrm>
          <a:prstGeom prst="rect">
            <a:avLst/>
          </a:prstGeom>
          <a:noFill/>
        </p:spPr>
        <p:txBody>
          <a:bodyPr wrap="square" rtlCol="0">
            <a:spAutoFit/>
          </a:bodyPr>
          <a:lstStyle/>
          <a:p>
            <a:r>
              <a:rPr lang="en-US" sz="2800" dirty="0" smtClean="0">
                <a:latin typeface="+mj-lt"/>
              </a:rPr>
              <a:t>A</a:t>
            </a:r>
            <a:endParaRPr lang="en-US" sz="2800" dirty="0">
              <a:latin typeface="+mj-lt"/>
            </a:endParaRPr>
          </a:p>
        </p:txBody>
      </p:sp>
      <p:sp>
        <p:nvSpPr>
          <p:cNvPr id="48" name="TextBox 47"/>
          <p:cNvSpPr txBox="1"/>
          <p:nvPr/>
        </p:nvSpPr>
        <p:spPr>
          <a:xfrm>
            <a:off x="2679705" y="1330071"/>
            <a:ext cx="304800" cy="523220"/>
          </a:xfrm>
          <a:prstGeom prst="rect">
            <a:avLst/>
          </a:prstGeom>
          <a:noFill/>
        </p:spPr>
        <p:txBody>
          <a:bodyPr wrap="square" rtlCol="0">
            <a:spAutoFit/>
          </a:bodyPr>
          <a:lstStyle/>
          <a:p>
            <a:r>
              <a:rPr lang="en-US" sz="2800" dirty="0" smtClean="0">
                <a:latin typeface="+mj-lt"/>
              </a:rPr>
              <a:t>A</a:t>
            </a:r>
            <a:endParaRPr lang="en-US" sz="2800" dirty="0">
              <a:latin typeface="+mj-lt"/>
            </a:endParaRPr>
          </a:p>
        </p:txBody>
      </p:sp>
      <p:sp>
        <p:nvSpPr>
          <p:cNvPr id="49" name="TextBox 48"/>
          <p:cNvSpPr txBox="1"/>
          <p:nvPr/>
        </p:nvSpPr>
        <p:spPr>
          <a:xfrm>
            <a:off x="2694434" y="2123191"/>
            <a:ext cx="304800" cy="523220"/>
          </a:xfrm>
          <a:prstGeom prst="rect">
            <a:avLst/>
          </a:prstGeom>
          <a:noFill/>
        </p:spPr>
        <p:txBody>
          <a:bodyPr wrap="square" rtlCol="0">
            <a:spAutoFit/>
          </a:bodyPr>
          <a:lstStyle/>
          <a:p>
            <a:r>
              <a:rPr lang="en-US" sz="2800" dirty="0" smtClean="0">
                <a:latin typeface="+mj-lt"/>
              </a:rPr>
              <a:t>B</a:t>
            </a:r>
            <a:endParaRPr lang="en-US" sz="2800" dirty="0">
              <a:latin typeface="+mj-lt"/>
            </a:endParaRPr>
          </a:p>
        </p:txBody>
      </p:sp>
      <p:sp>
        <p:nvSpPr>
          <p:cNvPr id="50" name="TextBox 49"/>
          <p:cNvSpPr txBox="1"/>
          <p:nvPr/>
        </p:nvSpPr>
        <p:spPr>
          <a:xfrm>
            <a:off x="3435709" y="1881133"/>
            <a:ext cx="304800" cy="523220"/>
          </a:xfrm>
          <a:prstGeom prst="rect">
            <a:avLst/>
          </a:prstGeom>
          <a:noFill/>
        </p:spPr>
        <p:txBody>
          <a:bodyPr wrap="square" rtlCol="0">
            <a:spAutoFit/>
          </a:bodyPr>
          <a:lstStyle/>
          <a:p>
            <a:r>
              <a:rPr lang="en-US" sz="2800" dirty="0" smtClean="0">
                <a:latin typeface="+mj-lt"/>
              </a:rPr>
              <a:t>A</a:t>
            </a:r>
            <a:endParaRPr lang="en-US" sz="2800" dirty="0">
              <a:latin typeface="+mj-lt"/>
            </a:endParaRPr>
          </a:p>
        </p:txBody>
      </p:sp>
      <p:sp>
        <p:nvSpPr>
          <p:cNvPr id="51" name="TextBox 50"/>
          <p:cNvSpPr txBox="1"/>
          <p:nvPr/>
        </p:nvSpPr>
        <p:spPr>
          <a:xfrm>
            <a:off x="2357025" y="2746837"/>
            <a:ext cx="304800" cy="523220"/>
          </a:xfrm>
          <a:prstGeom prst="rect">
            <a:avLst/>
          </a:prstGeom>
          <a:noFill/>
        </p:spPr>
        <p:txBody>
          <a:bodyPr wrap="square" rtlCol="0">
            <a:spAutoFit/>
          </a:bodyPr>
          <a:lstStyle/>
          <a:p>
            <a:r>
              <a:rPr lang="en-US" sz="2800" dirty="0" smtClean="0">
                <a:latin typeface="+mj-lt"/>
              </a:rPr>
              <a:t>B</a:t>
            </a:r>
            <a:endParaRPr lang="en-US" sz="2800" dirty="0">
              <a:latin typeface="+mj-lt"/>
            </a:endParaRPr>
          </a:p>
        </p:txBody>
      </p:sp>
      <p:sp>
        <p:nvSpPr>
          <p:cNvPr id="52" name="TextBox 51"/>
          <p:cNvSpPr txBox="1"/>
          <p:nvPr/>
        </p:nvSpPr>
        <p:spPr>
          <a:xfrm>
            <a:off x="2302884" y="1876767"/>
            <a:ext cx="304800" cy="523220"/>
          </a:xfrm>
          <a:prstGeom prst="rect">
            <a:avLst/>
          </a:prstGeom>
          <a:noFill/>
        </p:spPr>
        <p:txBody>
          <a:bodyPr wrap="square" rtlCol="0">
            <a:spAutoFit/>
          </a:bodyPr>
          <a:lstStyle/>
          <a:p>
            <a:r>
              <a:rPr lang="en-US" sz="2800" dirty="0" smtClean="0">
                <a:latin typeface="+mj-lt"/>
              </a:rPr>
              <a:t>A</a:t>
            </a:r>
            <a:endParaRPr lang="en-US" sz="2800" dirty="0">
              <a:latin typeface="+mj-lt"/>
            </a:endParaRPr>
          </a:p>
        </p:txBody>
      </p:sp>
      <p:sp>
        <p:nvSpPr>
          <p:cNvPr id="53" name="TextBox 52"/>
          <p:cNvSpPr txBox="1"/>
          <p:nvPr/>
        </p:nvSpPr>
        <p:spPr>
          <a:xfrm>
            <a:off x="6907482" y="2760195"/>
            <a:ext cx="304800" cy="523220"/>
          </a:xfrm>
          <a:prstGeom prst="rect">
            <a:avLst/>
          </a:prstGeom>
          <a:noFill/>
        </p:spPr>
        <p:txBody>
          <a:bodyPr wrap="square" rtlCol="0">
            <a:spAutoFit/>
          </a:bodyPr>
          <a:lstStyle/>
          <a:p>
            <a:r>
              <a:rPr lang="en-US" sz="2800" dirty="0" smtClean="0">
                <a:latin typeface="+mj-lt"/>
              </a:rPr>
              <a:t>B</a:t>
            </a:r>
            <a:endParaRPr lang="en-US" sz="2800" dirty="0">
              <a:latin typeface="+mj-lt"/>
            </a:endParaRPr>
          </a:p>
        </p:txBody>
      </p:sp>
      <p:sp>
        <p:nvSpPr>
          <p:cNvPr id="54" name="TextBox 53"/>
          <p:cNvSpPr txBox="1"/>
          <p:nvPr/>
        </p:nvSpPr>
        <p:spPr>
          <a:xfrm>
            <a:off x="6174001" y="2111555"/>
            <a:ext cx="304800" cy="523220"/>
          </a:xfrm>
          <a:prstGeom prst="rect">
            <a:avLst/>
          </a:prstGeom>
          <a:noFill/>
        </p:spPr>
        <p:txBody>
          <a:bodyPr wrap="square" rtlCol="0">
            <a:spAutoFit/>
          </a:bodyPr>
          <a:lstStyle/>
          <a:p>
            <a:r>
              <a:rPr lang="en-US" sz="2800" dirty="0" smtClean="0">
                <a:latin typeface="+mj-lt"/>
              </a:rPr>
              <a:t>A</a:t>
            </a:r>
            <a:endParaRPr lang="en-US" sz="2800" dirty="0">
              <a:latin typeface="+mj-lt"/>
            </a:endParaRPr>
          </a:p>
        </p:txBody>
      </p:sp>
      <p:sp>
        <p:nvSpPr>
          <p:cNvPr id="55" name="TextBox 54"/>
          <p:cNvSpPr txBox="1"/>
          <p:nvPr/>
        </p:nvSpPr>
        <p:spPr>
          <a:xfrm>
            <a:off x="7267835" y="2111555"/>
            <a:ext cx="745640" cy="523220"/>
          </a:xfrm>
          <a:prstGeom prst="rect">
            <a:avLst/>
          </a:prstGeom>
          <a:noFill/>
        </p:spPr>
        <p:txBody>
          <a:bodyPr wrap="square" rtlCol="0">
            <a:spAutoFit/>
          </a:bodyPr>
          <a:lstStyle/>
          <a:p>
            <a:r>
              <a:rPr lang="en-US" sz="2800" dirty="0" smtClean="0">
                <a:latin typeface="+mj-lt"/>
              </a:rPr>
              <a:t>AB</a:t>
            </a:r>
            <a:endParaRPr lang="en-US" sz="2800" dirty="0">
              <a:latin typeface="+mj-lt"/>
            </a:endParaRPr>
          </a:p>
        </p:txBody>
      </p:sp>
      <p:sp>
        <p:nvSpPr>
          <p:cNvPr id="56" name="TextBox 55"/>
          <p:cNvSpPr txBox="1"/>
          <p:nvPr/>
        </p:nvSpPr>
        <p:spPr>
          <a:xfrm>
            <a:off x="1158167" y="4469495"/>
            <a:ext cx="2585323" cy="461665"/>
          </a:xfrm>
          <a:prstGeom prst="rect">
            <a:avLst/>
          </a:prstGeom>
          <a:noFill/>
        </p:spPr>
        <p:txBody>
          <a:bodyPr wrap="none" rtlCol="0">
            <a:spAutoFit/>
          </a:bodyPr>
          <a:lstStyle/>
          <a:p>
            <a:r>
              <a:rPr lang="en-US" sz="2400" dirty="0">
                <a:latin typeface="+mj-lt"/>
              </a:rPr>
              <a:t>6</a:t>
            </a:r>
            <a:r>
              <a:rPr lang="en-US" sz="2400" dirty="0" smtClean="0">
                <a:latin typeface="+mj-lt"/>
              </a:rPr>
              <a:t> transfers, </a:t>
            </a:r>
            <a:r>
              <a:rPr lang="en-US" sz="2400" dirty="0">
                <a:latin typeface="+mj-lt"/>
              </a:rPr>
              <a:t>5</a:t>
            </a:r>
            <a:r>
              <a:rPr lang="en-US" sz="2400" dirty="0" smtClean="0">
                <a:latin typeface="+mj-lt"/>
              </a:rPr>
              <a:t> cycles</a:t>
            </a:r>
            <a:endParaRPr lang="en-US" sz="2400" dirty="0">
              <a:latin typeface="+mj-lt"/>
            </a:endParaRPr>
          </a:p>
        </p:txBody>
      </p:sp>
      <p:sp>
        <p:nvSpPr>
          <p:cNvPr id="57" name="TextBox 56"/>
          <p:cNvSpPr txBox="1"/>
          <p:nvPr/>
        </p:nvSpPr>
        <p:spPr>
          <a:xfrm>
            <a:off x="5656411" y="4421057"/>
            <a:ext cx="2585323" cy="461665"/>
          </a:xfrm>
          <a:prstGeom prst="rect">
            <a:avLst/>
          </a:prstGeom>
          <a:noFill/>
        </p:spPr>
        <p:txBody>
          <a:bodyPr wrap="none" rtlCol="0">
            <a:spAutoFit/>
          </a:bodyPr>
          <a:lstStyle/>
          <a:p>
            <a:r>
              <a:rPr lang="en-US" sz="2400" dirty="0">
                <a:latin typeface="+mj-lt"/>
              </a:rPr>
              <a:t>3</a:t>
            </a:r>
            <a:r>
              <a:rPr lang="en-US" sz="2400" dirty="0" smtClean="0">
                <a:latin typeface="+mj-lt"/>
              </a:rPr>
              <a:t> transfers, 2 cycles</a:t>
            </a:r>
            <a:endParaRPr lang="en-US" sz="2400" dirty="0">
              <a:latin typeface="+mj-lt"/>
            </a:endParaRPr>
          </a:p>
        </p:txBody>
      </p:sp>
      <p:sp>
        <p:nvSpPr>
          <p:cNvPr id="58" name="TextBox 57"/>
          <p:cNvSpPr txBox="1"/>
          <p:nvPr/>
        </p:nvSpPr>
        <p:spPr>
          <a:xfrm>
            <a:off x="0" y="5098741"/>
            <a:ext cx="9144000" cy="1101677"/>
          </a:xfrm>
          <a:prstGeom prst="rect">
            <a:avLst/>
          </a:prstGeom>
          <a:solidFill>
            <a:schemeClr val="tx1"/>
          </a:solidFill>
        </p:spPr>
        <p:txBody>
          <a:bodyPr wrap="square" rtlCol="0" anchor="ctr" anchorCtr="1">
            <a:noAutofit/>
          </a:bodyPr>
          <a:lstStyle/>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Merging hotspot flits reduces network load and </a:t>
            </a:r>
          </a:p>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improves network bandwidth utilization</a:t>
            </a:r>
            <a:endParaRPr lang="en-US" sz="2800" b="1" i="1" dirty="0">
              <a:solidFill>
                <a:schemeClr val="bg1"/>
              </a:solidFill>
              <a:latin typeface="+mj-lt"/>
              <a:cs typeface="Times New Roman" panose="02020603050405020304" pitchFamily="18" charset="0"/>
            </a:endParaRPr>
          </a:p>
        </p:txBody>
      </p:sp>
      <p:sp>
        <p:nvSpPr>
          <p:cNvPr id="59" name="TextBox 1"/>
          <p:cNvSpPr txBox="1"/>
          <p:nvPr/>
        </p:nvSpPr>
        <p:spPr>
          <a:xfrm>
            <a:off x="3655896" y="2322829"/>
            <a:ext cx="580544" cy="559497"/>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err="1" smtClean="0">
                <a:latin typeface="+mj-lt"/>
              </a:rPr>
              <a:t>dst</a:t>
            </a:r>
            <a:endParaRPr lang="en-US" sz="1400" b="1" dirty="0">
              <a:latin typeface="+mj-lt"/>
            </a:endParaRPr>
          </a:p>
        </p:txBody>
      </p:sp>
      <p:sp>
        <p:nvSpPr>
          <p:cNvPr id="60" name="TextBox 1"/>
          <p:cNvSpPr txBox="1"/>
          <p:nvPr/>
        </p:nvSpPr>
        <p:spPr>
          <a:xfrm>
            <a:off x="8322783" y="2299616"/>
            <a:ext cx="580544" cy="559497"/>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err="1" smtClean="0">
                <a:latin typeface="+mj-lt"/>
              </a:rPr>
              <a:t>dst</a:t>
            </a:r>
            <a:endParaRPr lang="en-US" sz="1400" b="1" dirty="0">
              <a:latin typeface="+mj-lt"/>
            </a:endParaRPr>
          </a:p>
        </p:txBody>
      </p:sp>
      <p:sp>
        <p:nvSpPr>
          <p:cNvPr id="85" name="Title 1"/>
          <p:cNvSpPr txBox="1">
            <a:spLocks/>
          </p:cNvSpPr>
          <p:nvPr/>
        </p:nvSpPr>
        <p:spPr>
          <a:xfrm>
            <a:off x="533400" y="3048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Hotspot Flit Merging</a:t>
            </a:r>
            <a:endParaRPr lang="en-US" sz="5400" dirty="0"/>
          </a:p>
        </p:txBody>
      </p:sp>
    </p:spTree>
    <p:extLst>
      <p:ext uri="{BB962C8B-B14F-4D97-AF65-F5344CB8AC3E}">
        <p14:creationId xmlns:p14="http://schemas.microsoft.com/office/powerpoint/2010/main" val="45573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fade">
                                      <p:cBhvr>
                                        <p:cTn id="13" dur="500"/>
                                        <p:tgtEl>
                                          <p:spTgt spid="59"/>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
                                        <p:tgtEl>
                                          <p:spTgt spid="3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1.94444E-6 2.22222E-6 L 0.01268 -0.19305 " pathEditMode="relative" rAng="0" ptsTypes="AA">
                                      <p:cBhvr>
                                        <p:cTn id="24" dur="2000" fill="hold"/>
                                        <p:tgtEl>
                                          <p:spTgt spid="39"/>
                                        </p:tgtEl>
                                        <p:attrNameLst>
                                          <p:attrName>ppt_x</p:attrName>
                                          <p:attrName>ppt_y</p:attrName>
                                        </p:attrNameLst>
                                      </p:cBhvr>
                                      <p:rCtr x="660" y="-9606"/>
                                    </p:animMotion>
                                  </p:childTnLst>
                                  <p:subTnLst>
                                    <p:set>
                                      <p:cBhvr override="childStyle">
                                        <p:cTn dur="1" fill="hold" display="0" masterRel="nextClick" afterEffect="1"/>
                                        <p:tgtEl>
                                          <p:spTgt spid="39"/>
                                        </p:tgtEl>
                                        <p:attrNameLst>
                                          <p:attrName>style.visibility</p:attrName>
                                        </p:attrNameLst>
                                      </p:cBhvr>
                                      <p:to>
                                        <p:strVal val="hidden"/>
                                      </p:to>
                                    </p:set>
                                  </p:subTnLst>
                                </p:cTn>
                              </p:par>
                              <p:par>
                                <p:cTn id="25" presetID="42" presetClass="path" presetSubtype="0" accel="50000" decel="50000" fill="hold" grpId="1" nodeType="withEffect">
                                  <p:stCondLst>
                                    <p:cond delay="0"/>
                                  </p:stCondLst>
                                  <p:childTnLst>
                                    <p:animMotion origin="layout" path="M -4.72222E-6 -2.22222E-6 L 0.16372 -0.00139 " pathEditMode="relative" rAng="0" ptsTypes="AA">
                                      <p:cBhvr>
                                        <p:cTn id="26" dur="2000" fill="hold"/>
                                        <p:tgtEl>
                                          <p:spTgt spid="37"/>
                                        </p:tgtEl>
                                        <p:attrNameLst>
                                          <p:attrName>ppt_x</p:attrName>
                                          <p:attrName>ppt_y</p:attrName>
                                        </p:attrNameLst>
                                      </p:cBhvr>
                                      <p:rCtr x="8177" y="-93"/>
                                    </p:animMotion>
                                  </p:childTnLst>
                                  <p:subTnLst>
                                    <p:set>
                                      <p:cBhvr override="childStyle">
                                        <p:cTn dur="1" fill="hold" display="0" masterRel="nextClick" afterEffect="1"/>
                                        <p:tgtEl>
                                          <p:spTgt spid="37"/>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1" nodeType="click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fade">
                                      <p:cBhvr>
                                        <p:cTn id="31" dur="500"/>
                                        <p:tgtEl>
                                          <p:spTgt spid="40"/>
                                        </p:tgtEl>
                                      </p:cBhvr>
                                    </p:animEffect>
                                  </p:childTnLst>
                                </p:cTn>
                              </p:par>
                              <p:par>
                                <p:cTn id="32" presetID="42" presetClass="path" presetSubtype="0" accel="50000" decel="50000" fill="hold" grpId="0" nodeType="withEffect">
                                  <p:stCondLst>
                                    <p:cond delay="0"/>
                                  </p:stCondLst>
                                  <p:childTnLst>
                                    <p:animMotion origin="layout" path="M 0 -3.33333E-6 L 0.01024 -0.12986 " pathEditMode="relative" rAng="0" ptsTypes="AA">
                                      <p:cBhvr>
                                        <p:cTn id="33" dur="2000" fill="hold"/>
                                        <p:tgtEl>
                                          <p:spTgt spid="40"/>
                                        </p:tgtEl>
                                        <p:attrNameLst>
                                          <p:attrName>ppt_x</p:attrName>
                                          <p:attrName>ppt_y</p:attrName>
                                        </p:attrNameLst>
                                      </p:cBhvr>
                                      <p:rCtr x="503" y="-6505"/>
                                    </p:animMotion>
                                  </p:childTnLst>
                                  <p:subTnLst>
                                    <p:set>
                                      <p:cBhvr override="childStyle">
                                        <p:cTn dur="1" fill="hold" display="0" masterRel="sameClick" afterEffect="1">
                                          <p:stCondLst>
                                            <p:cond evt="end" delay="0">
                                              <p:tn val="32"/>
                                            </p:cond>
                                          </p:stCondLst>
                                        </p:cTn>
                                        <p:tgtEl>
                                          <p:spTgt spid="40"/>
                                        </p:tgtEl>
                                        <p:attrNameLst>
                                          <p:attrName>style.visibility</p:attrName>
                                        </p:attrNameLst>
                                      </p:cBhvr>
                                      <p:to>
                                        <p:strVal val="hidden"/>
                                      </p:to>
                                    </p:set>
                                  </p:subTnLst>
                                </p:cTn>
                              </p:par>
                              <p:par>
                                <p:cTn id="34" presetID="10" presetClass="entr" presetSubtype="0" fill="hold" grpId="0" nodeType="withEffect">
                                  <p:stCondLst>
                                    <p:cond delay="0"/>
                                  </p:stCondLst>
                                  <p:childTnLst>
                                    <p:set>
                                      <p:cBhvr>
                                        <p:cTn id="35" dur="1" fill="hold">
                                          <p:stCondLst>
                                            <p:cond delay="0"/>
                                          </p:stCondLst>
                                        </p:cTn>
                                        <p:tgtEl>
                                          <p:spTgt spid="41"/>
                                        </p:tgtEl>
                                        <p:attrNameLst>
                                          <p:attrName>style.visibility</p:attrName>
                                        </p:attrNameLst>
                                      </p:cBhvr>
                                      <p:to>
                                        <p:strVal val="visible"/>
                                      </p:to>
                                    </p:set>
                                    <p:animEffect transition="in" filter="fade">
                                      <p:cBhvr>
                                        <p:cTn id="36" dur="500"/>
                                        <p:tgtEl>
                                          <p:spTgt spid="41"/>
                                        </p:tgtEl>
                                      </p:cBhvr>
                                    </p:animEffect>
                                  </p:childTnLst>
                                </p:cTn>
                              </p:par>
                              <p:par>
                                <p:cTn id="37" presetID="42" presetClass="path" presetSubtype="0" accel="50000" decel="50000" fill="hold" grpId="1" nodeType="withEffect">
                                  <p:stCondLst>
                                    <p:cond delay="0"/>
                                  </p:stCondLst>
                                  <p:childTnLst>
                                    <p:animMotion origin="layout" path="M 4.44444E-6 -2.59259E-6 L 0.10555 -0.00162 " pathEditMode="relative" rAng="0" ptsTypes="AA">
                                      <p:cBhvr>
                                        <p:cTn id="38" dur="2000" fill="hold"/>
                                        <p:tgtEl>
                                          <p:spTgt spid="41"/>
                                        </p:tgtEl>
                                        <p:attrNameLst>
                                          <p:attrName>ppt_x</p:attrName>
                                          <p:attrName>ppt_y</p:attrName>
                                        </p:attrNameLst>
                                      </p:cBhvr>
                                      <p:rCtr x="5278" y="-93"/>
                                    </p:animMotion>
                                  </p:childTnLst>
                                  <p:subTnLst>
                                    <p:set>
                                      <p:cBhvr override="childStyle">
                                        <p:cTn dur="1" fill="hold" display="0" masterRel="sameClick" afterEffect="1">
                                          <p:stCondLst>
                                            <p:cond evt="end" delay="0">
                                              <p:tn val="37"/>
                                            </p:cond>
                                          </p:stCondLst>
                                        </p:cTn>
                                        <p:tgtEl>
                                          <p:spTgt spid="41"/>
                                        </p:tgtEl>
                                        <p:attrNameLst>
                                          <p:attrName>style.visibility</p:attrName>
                                        </p:attrNameLst>
                                      </p:cBhvr>
                                      <p:to>
                                        <p:strVal val="hidden"/>
                                      </p:to>
                                    </p:set>
                                  </p:subTnLst>
                                </p:cTn>
                              </p:par>
                            </p:childTnLst>
                          </p:cTn>
                        </p:par>
                        <p:par>
                          <p:cTn id="39" fill="hold">
                            <p:stCondLst>
                              <p:cond delay="2000"/>
                            </p:stCondLst>
                            <p:childTnLst>
                              <p:par>
                                <p:cTn id="40" presetID="10" presetClass="entr" presetSubtype="0" fill="hold" grpId="0" nodeType="after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fade">
                                      <p:cBhvr>
                                        <p:cTn id="42" dur="500"/>
                                        <p:tgtEl>
                                          <p:spTgt spid="43"/>
                                        </p:tgtEl>
                                      </p:cBhvr>
                                    </p:animEffect>
                                  </p:childTnLst>
                                </p:cTn>
                              </p:par>
                              <p:par>
                                <p:cTn id="43" presetID="10" presetClass="entr" presetSubtype="0" fill="hold" grpId="1" nodeType="with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fade">
                                      <p:cBhvr>
                                        <p:cTn id="45" dur="500"/>
                                        <p:tgtEl>
                                          <p:spTgt spid="42"/>
                                        </p:tgtEl>
                                      </p:cBhvr>
                                    </p:animEffect>
                                  </p:childTnLst>
                                </p:cTn>
                              </p:par>
                              <p:par>
                                <p:cTn id="46" presetID="0" presetClass="path" presetSubtype="0" accel="50000" decel="50000" fill="hold" grpId="0" nodeType="withEffect">
                                  <p:stCondLst>
                                    <p:cond delay="0"/>
                                  </p:stCondLst>
                                  <p:childTnLst>
                                    <p:animMotion origin="layout" path="M 0 0 L 0.13056 0.00069 L 0.14132 0.13148 " pathEditMode="relative" ptsTypes="AAA">
                                      <p:cBhvr>
                                        <p:cTn id="47" dur="2000" fill="hold"/>
                                        <p:tgtEl>
                                          <p:spTgt spid="42"/>
                                        </p:tgtEl>
                                        <p:attrNameLst>
                                          <p:attrName>ppt_x</p:attrName>
                                          <p:attrName>ppt_y</p:attrName>
                                        </p:attrNameLst>
                                      </p:cBhvr>
                                    </p:animMotion>
                                  </p:childTnLst>
                                </p:cTn>
                              </p:par>
                            </p:childTnLst>
                          </p:cTn>
                        </p:par>
                        <p:par>
                          <p:cTn id="48" fill="hold">
                            <p:stCondLst>
                              <p:cond delay="4000"/>
                            </p:stCondLst>
                            <p:childTnLst>
                              <p:par>
                                <p:cTn id="49" presetID="10" presetClass="entr" presetSubtype="0"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fade">
                                      <p:cBhvr>
                                        <p:cTn id="51" dur="500"/>
                                        <p:tgtEl>
                                          <p:spTgt spid="4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fade">
                                      <p:cBhvr>
                                        <p:cTn id="54" dur="500"/>
                                        <p:tgtEl>
                                          <p:spTgt spid="4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fade">
                                      <p:cBhvr>
                                        <p:cTn id="57" dur="500"/>
                                        <p:tgtEl>
                                          <p:spTgt spid="4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Effect transition="in" filter="fade">
                                      <p:cBhvr>
                                        <p:cTn id="60" dur="500"/>
                                        <p:tgtEl>
                                          <p:spTgt spid="4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500"/>
                                        <p:tgtEl>
                                          <p:spTgt spid="50"/>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51"/>
                                        </p:tgtEl>
                                        <p:attrNameLst>
                                          <p:attrName>style.visibility</p:attrName>
                                        </p:attrNameLst>
                                      </p:cBhvr>
                                      <p:to>
                                        <p:strVal val="visible"/>
                                      </p:to>
                                    </p:set>
                                    <p:animEffect transition="in" filter="fade">
                                      <p:cBhvr>
                                        <p:cTn id="66" dur="500"/>
                                        <p:tgtEl>
                                          <p:spTgt spid="51"/>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fade">
                                      <p:cBhvr>
                                        <p:cTn id="69" dur="500"/>
                                        <p:tgtEl>
                                          <p:spTgt spid="5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500"/>
                                        <p:tgtEl>
                                          <p:spTgt spid="56"/>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fade">
                                      <p:cBhvr>
                                        <p:cTn id="79" dur="500"/>
                                        <p:tgtEl>
                                          <p:spTgt spid="22"/>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500"/>
                                        <p:tgtEl>
                                          <p:spTgt spid="36"/>
                                        </p:tgtEl>
                                      </p:cBhvr>
                                    </p:animEffect>
                                  </p:childTnLst>
                                </p:cTn>
                              </p:par>
                            </p:childTnLst>
                          </p:cTn>
                        </p:par>
                        <p:par>
                          <p:cTn id="83" fill="hold">
                            <p:stCondLst>
                              <p:cond delay="500"/>
                            </p:stCondLst>
                            <p:childTnLst>
                              <p:par>
                                <p:cTn id="84" presetID="10" presetClass="entr" presetSubtype="0"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fade">
                                      <p:cBhvr>
                                        <p:cTn id="86" dur="500"/>
                                        <p:tgtEl>
                                          <p:spTgt spid="38"/>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fade">
                                      <p:cBhvr>
                                        <p:cTn id="89" dur="500"/>
                                        <p:tgtEl>
                                          <p:spTgt spid="45"/>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60"/>
                                        </p:tgtEl>
                                        <p:attrNameLst>
                                          <p:attrName>style.visibility</p:attrName>
                                        </p:attrNameLst>
                                      </p:cBhvr>
                                      <p:to>
                                        <p:strVal val="visible"/>
                                      </p:to>
                                    </p:set>
                                    <p:animEffect transition="in" filter="fade">
                                      <p:cBhvr>
                                        <p:cTn id="92" dur="500"/>
                                        <p:tgtEl>
                                          <p:spTgt spid="60"/>
                                        </p:tgtEl>
                                      </p:cBhvr>
                                    </p:animEffect>
                                  </p:childTnLst>
                                </p:cTn>
                              </p:par>
                            </p:childTnLst>
                          </p:cTn>
                        </p:par>
                      </p:childTnLst>
                    </p:cTn>
                  </p:par>
                  <p:par>
                    <p:cTn id="93" fill="hold">
                      <p:stCondLst>
                        <p:cond delay="indefinite"/>
                      </p:stCondLst>
                      <p:childTnLst>
                        <p:par>
                          <p:cTn id="94" fill="hold">
                            <p:stCondLst>
                              <p:cond delay="0"/>
                            </p:stCondLst>
                            <p:childTnLst>
                              <p:par>
                                <p:cTn id="95" presetID="42" presetClass="path" presetSubtype="0" accel="50000" decel="50000" fill="hold" grpId="1" nodeType="clickEffect">
                                  <p:stCondLst>
                                    <p:cond delay="0"/>
                                  </p:stCondLst>
                                  <p:childTnLst>
                                    <p:animMotion origin="layout" path="M -4.44444E-6 4.44444E-6 L 0.17049 -0.00347 " pathEditMode="relative" rAng="0" ptsTypes="AA">
                                      <p:cBhvr>
                                        <p:cTn id="96" dur="2000" fill="hold"/>
                                        <p:tgtEl>
                                          <p:spTgt spid="38"/>
                                        </p:tgtEl>
                                        <p:attrNameLst>
                                          <p:attrName>ppt_x</p:attrName>
                                          <p:attrName>ppt_y</p:attrName>
                                        </p:attrNameLst>
                                      </p:cBhvr>
                                      <p:rCtr x="8420" y="-69"/>
                                    </p:animMotion>
                                  </p:childTnLst>
                                  <p:subTnLst>
                                    <p:set>
                                      <p:cBhvr override="childStyle">
                                        <p:cTn dur="1" fill="hold" display="0" masterRel="nextClick" afterEffect="1"/>
                                        <p:tgtEl>
                                          <p:spTgt spid="38"/>
                                        </p:tgtEl>
                                        <p:attrNameLst>
                                          <p:attrName>style.visibility</p:attrName>
                                        </p:attrNameLst>
                                      </p:cBhvr>
                                      <p:to>
                                        <p:strVal val="hidden"/>
                                      </p:to>
                                    </p:set>
                                  </p:subTnLst>
                                </p:cTn>
                              </p:par>
                              <p:par>
                                <p:cTn id="97" presetID="42" presetClass="path" presetSubtype="0" accel="50000" decel="50000" fill="hold" grpId="1" nodeType="withEffect">
                                  <p:stCondLst>
                                    <p:cond delay="0"/>
                                  </p:stCondLst>
                                  <p:childTnLst>
                                    <p:animMotion origin="layout" path="M -3.61111E-6 1.48148E-6 L -0.00399 -0.19143 " pathEditMode="relative" rAng="0" ptsTypes="AA">
                                      <p:cBhvr>
                                        <p:cTn id="98" dur="2000" fill="hold"/>
                                        <p:tgtEl>
                                          <p:spTgt spid="45"/>
                                        </p:tgtEl>
                                        <p:attrNameLst>
                                          <p:attrName>ppt_x</p:attrName>
                                          <p:attrName>ppt_y</p:attrName>
                                        </p:attrNameLst>
                                      </p:cBhvr>
                                      <p:rCtr x="469" y="-9630"/>
                                    </p:animMotion>
                                  </p:childTnLst>
                                  <p:subTnLst>
                                    <p:set>
                                      <p:cBhvr override="childStyle">
                                        <p:cTn dur="1" fill="hold" display="0" masterRel="nextClick" afterEffect="1"/>
                                        <p:tgtEl>
                                          <p:spTgt spid="45"/>
                                        </p:tgtEl>
                                        <p:attrNameLst>
                                          <p:attrName>style.visibility</p:attrName>
                                        </p:attrNameLst>
                                      </p:cBhvr>
                                      <p:to>
                                        <p:strVal val="hidden"/>
                                      </p:to>
                                    </p:set>
                                  </p:subTnLst>
                                </p:cTn>
                              </p:par>
                            </p:childTnLst>
                          </p:cTn>
                        </p:par>
                        <p:par>
                          <p:cTn id="99" fill="hold">
                            <p:stCondLst>
                              <p:cond delay="2000"/>
                            </p:stCondLst>
                            <p:childTnLst>
                              <p:par>
                                <p:cTn id="100" presetID="10" presetClass="entr" presetSubtype="0" fill="hold" grpId="0" nodeType="after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500"/>
                                        <p:tgtEl>
                                          <p:spTgt spid="46"/>
                                        </p:tgtEl>
                                      </p:cBhvr>
                                    </p:animEffect>
                                  </p:childTnLst>
                                </p:cTn>
                              </p:par>
                            </p:childTnLst>
                          </p:cTn>
                        </p:par>
                      </p:childTnLst>
                    </p:cTn>
                  </p:par>
                  <p:par>
                    <p:cTn id="103" fill="hold">
                      <p:stCondLst>
                        <p:cond delay="indefinite"/>
                      </p:stCondLst>
                      <p:childTnLst>
                        <p:par>
                          <p:cTn id="104" fill="hold">
                            <p:stCondLst>
                              <p:cond delay="0"/>
                            </p:stCondLst>
                            <p:childTnLst>
                              <p:par>
                                <p:cTn id="105" presetID="42" presetClass="path" presetSubtype="0" accel="50000" decel="50000" fill="hold" grpId="1" nodeType="clickEffect">
                                  <p:stCondLst>
                                    <p:cond delay="0"/>
                                  </p:stCondLst>
                                  <p:childTnLst>
                                    <p:animMotion origin="layout" path="M -5.55556E-7 -3.33333E-6 L 0.13056 0.00139 " pathEditMode="relative" rAng="0" ptsTypes="AA">
                                      <p:cBhvr>
                                        <p:cTn id="106" dur="2000" fill="hold"/>
                                        <p:tgtEl>
                                          <p:spTgt spid="46"/>
                                        </p:tgtEl>
                                        <p:attrNameLst>
                                          <p:attrName>ppt_x</p:attrName>
                                          <p:attrName>ppt_y</p:attrName>
                                        </p:attrNameLst>
                                      </p:cBhvr>
                                      <p:rCtr x="6528" y="69"/>
                                    </p:animMotion>
                                  </p:childTnLst>
                                </p:cTn>
                              </p:par>
                            </p:childTnLst>
                          </p:cTn>
                        </p:par>
                        <p:par>
                          <p:cTn id="107" fill="hold">
                            <p:stCondLst>
                              <p:cond delay="2000"/>
                            </p:stCondLst>
                            <p:childTnLst>
                              <p:par>
                                <p:cTn id="108" presetID="10" presetClass="entr" presetSubtype="0" fill="hold" grpId="0" nodeType="afterEffect">
                                  <p:stCondLst>
                                    <p:cond delay="0"/>
                                  </p:stCondLst>
                                  <p:childTnLst>
                                    <p:set>
                                      <p:cBhvr>
                                        <p:cTn id="109" dur="1" fill="hold">
                                          <p:stCondLst>
                                            <p:cond delay="0"/>
                                          </p:stCondLst>
                                        </p:cTn>
                                        <p:tgtEl>
                                          <p:spTgt spid="53"/>
                                        </p:tgtEl>
                                        <p:attrNameLst>
                                          <p:attrName>style.visibility</p:attrName>
                                        </p:attrNameLst>
                                      </p:cBhvr>
                                      <p:to>
                                        <p:strVal val="visible"/>
                                      </p:to>
                                    </p:set>
                                    <p:animEffect transition="in" filter="fade">
                                      <p:cBhvr>
                                        <p:cTn id="110" dur="500"/>
                                        <p:tgtEl>
                                          <p:spTgt spid="53"/>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54"/>
                                        </p:tgtEl>
                                        <p:attrNameLst>
                                          <p:attrName>style.visibility</p:attrName>
                                        </p:attrNameLst>
                                      </p:cBhvr>
                                      <p:to>
                                        <p:strVal val="visible"/>
                                      </p:to>
                                    </p:set>
                                    <p:animEffect transition="in" filter="fade">
                                      <p:cBhvr>
                                        <p:cTn id="113" dur="500"/>
                                        <p:tgtEl>
                                          <p:spTgt spid="54"/>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55"/>
                                        </p:tgtEl>
                                        <p:attrNameLst>
                                          <p:attrName>style.visibility</p:attrName>
                                        </p:attrNameLst>
                                      </p:cBhvr>
                                      <p:to>
                                        <p:strVal val="visible"/>
                                      </p:to>
                                    </p:set>
                                    <p:animEffect transition="in" filter="fade">
                                      <p:cBhvr>
                                        <p:cTn id="116" dur="500"/>
                                        <p:tgtEl>
                                          <p:spTgt spid="55"/>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57"/>
                                        </p:tgtEl>
                                        <p:attrNameLst>
                                          <p:attrName>style.visibility</p:attrName>
                                        </p:attrNameLst>
                                      </p:cBhvr>
                                      <p:to>
                                        <p:strVal val="visible"/>
                                      </p:to>
                                    </p:set>
                                    <p:animEffect transition="in" filter="fade">
                                      <p:cBhvr>
                                        <p:cTn id="119" dur="500"/>
                                        <p:tgtEl>
                                          <p:spTgt spid="57"/>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58"/>
                                        </p:tgtEl>
                                        <p:attrNameLst>
                                          <p:attrName>style.visibility</p:attrName>
                                        </p:attrNameLst>
                                      </p:cBhvr>
                                      <p:to>
                                        <p:strVal val="visible"/>
                                      </p:to>
                                    </p:set>
                                    <p:animEffect transition="in" filter="fade">
                                      <p:cBhvr>
                                        <p:cTn id="124"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4" grpId="0" animBg="1"/>
      <p:bldP spid="45" grpId="0" animBg="1"/>
      <p:bldP spid="45" grpId="1" animBg="1"/>
      <p:bldP spid="46" grpId="0" animBg="1"/>
      <p:bldP spid="46" grpId="1" animBg="1"/>
      <p:bldP spid="47" grpId="0"/>
      <p:bldP spid="48" grpId="0"/>
      <p:bldP spid="49" grpId="0"/>
      <p:bldP spid="50" grpId="0"/>
      <p:bldP spid="51" grpId="0"/>
      <p:bldP spid="52" grpId="0"/>
      <p:bldP spid="53" grpId="0"/>
      <p:bldP spid="54" grpId="0"/>
      <p:bldP spid="55" grpId="0"/>
      <p:bldP spid="56" grpId="0"/>
      <p:bldP spid="57" grpId="0"/>
      <p:bldP spid="58" grpId="0" animBg="1"/>
      <p:bldP spid="59" grpId="0"/>
      <p:bldP spid="6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686800" cy="5410200"/>
          </a:xfrm>
        </p:spPr>
        <p:txBody>
          <a:bodyPr/>
          <a:lstStyle/>
          <a:p>
            <a:r>
              <a:rPr lang="en-US" b="1" dirty="0" smtClean="0">
                <a:solidFill>
                  <a:srgbClr val="1A5712"/>
                </a:solidFill>
              </a:rPr>
              <a:t>Deadlock-free</a:t>
            </a:r>
          </a:p>
          <a:p>
            <a:endParaRPr lang="en-US" dirty="0" smtClean="0">
              <a:solidFill>
                <a:schemeClr val="tx1"/>
              </a:solidFill>
            </a:endParaRPr>
          </a:p>
          <a:p>
            <a:pPr marL="285750" lvl="1">
              <a:spcBef>
                <a:spcPts val="1000"/>
              </a:spcBef>
              <a:buFont typeface="Arial" panose="020B0604020202020204" pitchFamily="34" charset="0"/>
              <a:buChar char="•"/>
            </a:pPr>
            <a:r>
              <a:rPr lang="en-US" sz="3600" b="1" dirty="0" smtClean="0">
                <a:solidFill>
                  <a:srgbClr val="1A5712"/>
                </a:solidFill>
              </a:rPr>
              <a:t>Efficient</a:t>
            </a:r>
            <a:r>
              <a:rPr lang="en-US" sz="3600" dirty="0" smtClean="0">
                <a:solidFill>
                  <a:schemeClr val="tx1"/>
                </a:solidFill>
              </a:rPr>
              <a:t> &amp; </a:t>
            </a:r>
            <a:r>
              <a:rPr lang="en-US" sz="3600" b="1" dirty="0" smtClean="0">
                <a:solidFill>
                  <a:srgbClr val="1A5712"/>
                </a:solidFill>
              </a:rPr>
              <a:t>scalable</a:t>
            </a:r>
            <a:r>
              <a:rPr lang="en-US" sz="3600" dirty="0" smtClean="0">
                <a:solidFill>
                  <a:srgbClr val="1A5712"/>
                </a:solidFill>
              </a:rPr>
              <a:t> </a:t>
            </a:r>
            <a:r>
              <a:rPr lang="en-US" sz="3600" dirty="0" smtClean="0">
                <a:solidFill>
                  <a:schemeClr val="tx1"/>
                </a:solidFill>
              </a:rPr>
              <a:t>encoding</a:t>
            </a:r>
            <a:endParaRPr lang="en-US" sz="3600" dirty="0">
              <a:solidFill>
                <a:schemeClr val="tx1"/>
              </a:solidFill>
            </a:endParaRPr>
          </a:p>
          <a:p>
            <a:pPr lvl="1"/>
            <a:r>
              <a:rPr lang="en-US" dirty="0" smtClean="0">
                <a:solidFill>
                  <a:schemeClr val="tx1"/>
                </a:solidFill>
              </a:rPr>
              <a:t>Two-level </a:t>
            </a:r>
            <a:r>
              <a:rPr lang="en-US" b="1" dirty="0" smtClean="0">
                <a:solidFill>
                  <a:srgbClr val="0000FF"/>
                </a:solidFill>
              </a:rPr>
              <a:t>hierarchical</a:t>
            </a:r>
            <a:r>
              <a:rPr lang="en-US" dirty="0" smtClean="0">
                <a:solidFill>
                  <a:schemeClr val="tx1"/>
                </a:solidFill>
              </a:rPr>
              <a:t> representation </a:t>
            </a:r>
          </a:p>
          <a:p>
            <a:pPr marL="457200" lvl="1" indent="0">
              <a:buNone/>
            </a:pPr>
            <a:r>
              <a:rPr lang="en-US" i="1" dirty="0" smtClean="0"/>
              <a:t>                  {</a:t>
            </a:r>
            <a:r>
              <a:rPr lang="en-US" i="1" dirty="0" err="1" smtClean="0"/>
              <a:t>clusterID</a:t>
            </a:r>
            <a:r>
              <a:rPr lang="en-US" i="1" dirty="0" smtClean="0"/>
              <a:t>, </a:t>
            </a:r>
            <a:r>
              <a:rPr lang="en-US" i="1" dirty="0" err="1" smtClean="0"/>
              <a:t>nodeList</a:t>
            </a:r>
            <a:r>
              <a:rPr lang="en-US" i="1" dirty="0" smtClean="0"/>
              <a:t>}</a:t>
            </a:r>
            <a:endParaRPr lang="en-US" dirty="0" smtClean="0"/>
          </a:p>
          <a:p>
            <a:pPr lvl="1"/>
            <a:r>
              <a:rPr lang="en-US" dirty="0" smtClean="0">
                <a:solidFill>
                  <a:schemeClr val="tx1"/>
                </a:solidFill>
              </a:rPr>
              <a:t>No wire overhead</a:t>
            </a:r>
          </a:p>
          <a:p>
            <a:pPr lvl="2"/>
            <a:r>
              <a:rPr lang="en-US" i="1" dirty="0" err="1" smtClean="0"/>
              <a:t>node</a:t>
            </a:r>
            <a:r>
              <a:rPr lang="en-US" i="1" dirty="0" err="1" smtClean="0">
                <a:solidFill>
                  <a:schemeClr val="tx1"/>
                </a:solidFill>
              </a:rPr>
              <a:t>List</a:t>
            </a:r>
            <a:r>
              <a:rPr lang="en-US" dirty="0" smtClean="0">
                <a:solidFill>
                  <a:schemeClr val="tx1"/>
                </a:solidFill>
              </a:rPr>
              <a:t> </a:t>
            </a:r>
            <a:r>
              <a:rPr lang="en-US" b="1" dirty="0" smtClean="0">
                <a:solidFill>
                  <a:srgbClr val="0000FF"/>
                </a:solidFill>
              </a:rPr>
              <a:t>shares</a:t>
            </a:r>
            <a:r>
              <a:rPr lang="en-US" dirty="0" smtClean="0">
                <a:solidFill>
                  <a:srgbClr val="0000FF"/>
                </a:solidFill>
              </a:rPr>
              <a:t> </a:t>
            </a:r>
            <a:r>
              <a:rPr lang="en-US" dirty="0" smtClean="0">
                <a:solidFill>
                  <a:schemeClr val="tx1"/>
                </a:solidFill>
              </a:rPr>
              <a:t>half of payload channels (</a:t>
            </a:r>
            <a:r>
              <a:rPr lang="en-US" dirty="0" smtClean="0"/>
              <a:t>64-bit)</a:t>
            </a:r>
          </a:p>
          <a:p>
            <a:pPr lvl="2"/>
            <a:r>
              <a:rPr lang="en-US" dirty="0"/>
              <a:t>Tradeoff: sending more </a:t>
            </a:r>
            <a:r>
              <a:rPr lang="en-US" dirty="0" smtClean="0"/>
              <a:t>flits</a:t>
            </a:r>
            <a:endParaRPr lang="en-US" dirty="0" smtClean="0">
              <a:solidFill>
                <a:schemeClr val="tx1"/>
              </a:solidFill>
            </a:endParaRPr>
          </a:p>
          <a:p>
            <a:r>
              <a:rPr lang="en-US" b="1" dirty="0" smtClean="0">
                <a:solidFill>
                  <a:srgbClr val="1A5712"/>
                </a:solidFill>
              </a:rPr>
              <a:t>Low-cost</a:t>
            </a:r>
            <a:r>
              <a:rPr lang="en-US" dirty="0" smtClean="0">
                <a:solidFill>
                  <a:schemeClr val="tx1"/>
                </a:solidFill>
              </a:rPr>
              <a:t> hotspot flit merging </a:t>
            </a:r>
            <a:r>
              <a:rPr lang="en-US" sz="2000" dirty="0" smtClean="0">
                <a:solidFill>
                  <a:schemeClr val="tx1"/>
                </a:solidFill>
              </a:rPr>
              <a:t>(11.5% of router area)</a:t>
            </a:r>
          </a:p>
          <a:p>
            <a:pPr lvl="1"/>
            <a:r>
              <a:rPr lang="en-US" dirty="0" smtClean="0">
                <a:solidFill>
                  <a:schemeClr val="tx1"/>
                </a:solidFill>
              </a:rPr>
              <a:t>Only compare flits on higher-numbered ports</a:t>
            </a:r>
          </a:p>
        </p:txBody>
      </p:sp>
      <p:sp>
        <p:nvSpPr>
          <p:cNvPr id="6" name="Title 1"/>
          <p:cNvSpPr txBox="1">
            <a:spLocks/>
          </p:cNvSpPr>
          <p:nvPr/>
        </p:nvSpPr>
        <p:spPr>
          <a:xfrm>
            <a:off x="533400" y="3048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Design Features</a:t>
            </a:r>
            <a:endParaRPr lang="en-US" sz="5400" dirty="0"/>
          </a:p>
        </p:txBody>
      </p:sp>
      <mc:AlternateContent xmlns:mc="http://schemas.openxmlformats.org/markup-compatibility/2006" xmlns:a14="http://schemas.microsoft.com/office/drawing/2010/main">
        <mc:Choice Requires="a14">
          <p:sp>
            <p:nvSpPr>
              <p:cNvPr id="2" name="Rectangle 1"/>
              <p:cNvSpPr/>
              <p:nvPr/>
            </p:nvSpPr>
            <p:spPr>
              <a:xfrm>
                <a:off x="1028700" y="1707802"/>
                <a:ext cx="6934200" cy="461665"/>
              </a:xfrm>
              <a:prstGeom prst="rect">
                <a:avLst/>
              </a:prstGeom>
            </p:spPr>
            <p:txBody>
              <a:bodyPr wrap="square">
                <a:spAutoFit/>
              </a:bodyPr>
              <a:lstStyle/>
              <a:p>
                <a:pPr marL="0" lvl="1" indent="0">
                  <a:spcBef>
                    <a:spcPts val="1000"/>
                  </a:spcBef>
                  <a:buNone/>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𝑖𝑛𝑐𝑜𝑚𝑖𝑛𝑔</m:t>
                      </m:r>
                      <m:r>
                        <a:rPr lang="en-US" sz="2400" i="1">
                          <a:latin typeface="Cambria Math" panose="02040503050406030204" pitchFamily="18" charset="0"/>
                        </a:rPr>
                        <m:t>−</m:t>
                      </m:r>
                      <m:r>
                        <a:rPr lang="en-US" sz="2400" i="1">
                          <a:latin typeface="Cambria Math" panose="02040503050406030204" pitchFamily="18" charset="0"/>
                        </a:rPr>
                        <m:t>𝑟𝑒𝑚𝑜𝑣𝑒𝑑</m:t>
                      </m:r>
                      <m:r>
                        <a:rPr lang="en-US" sz="2400" i="1">
                          <a:latin typeface="Cambria Math" panose="02040503050406030204" pitchFamily="18" charset="0"/>
                        </a:rPr>
                        <m:t>+</m:t>
                      </m:r>
                      <m:r>
                        <a:rPr lang="en-US" sz="2400" i="1">
                          <a:latin typeface="Cambria Math" panose="02040503050406030204" pitchFamily="18" charset="0"/>
                        </a:rPr>
                        <m:t>𝑟𝑒𝑝𝑙𝑖𝑐𝑎𝑠</m:t>
                      </m:r>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ea typeface="Cambria Math" panose="02040503050406030204" pitchFamily="18" charset="0"/>
                        </a:rPr>
                        <m:t>𝑜𝑢𝑡𝑃𝑜𝑟𝑡𝑠</m:t>
                      </m:r>
                    </m:oMath>
                  </m:oMathPara>
                </a14:m>
                <a:endParaRPr lang="en-US" sz="2400" dirty="0">
                  <a:latin typeface="+mj-lt"/>
                </a:endParaRPr>
              </a:p>
            </p:txBody>
          </p:sp>
        </mc:Choice>
        <mc:Fallback xmlns="">
          <p:sp>
            <p:nvSpPr>
              <p:cNvPr id="2" name="Rectangle 1"/>
              <p:cNvSpPr>
                <a:spLocks noRot="1" noChangeAspect="1" noMove="1" noResize="1" noEditPoints="1" noAdjustHandles="1" noChangeArrowheads="1" noChangeShapeType="1" noTextEdit="1"/>
              </p:cNvSpPr>
              <p:nvPr/>
            </p:nvSpPr>
            <p:spPr>
              <a:xfrm>
                <a:off x="1028700" y="1707802"/>
                <a:ext cx="6934200" cy="461665"/>
              </a:xfrm>
              <a:prstGeom prst="rect">
                <a:avLst/>
              </a:prstGeom>
              <a:blipFill rotWithShape="0">
                <a:blip r:embed="rId3"/>
                <a:stretch>
                  <a:fillRect b="-17105"/>
                </a:stretch>
              </a:blipFill>
            </p:spPr>
            <p:txBody>
              <a:bodyPr/>
              <a:lstStyle/>
              <a:p>
                <a:r>
                  <a:rPr lang="en-US">
                    <a:noFill/>
                  </a:rPr>
                  <a:t> </a:t>
                </a:r>
              </a:p>
            </p:txBody>
          </p:sp>
        </mc:Fallback>
      </mc:AlternateContent>
    </p:spTree>
    <p:extLst>
      <p:ext uri="{BB962C8B-B14F-4D97-AF65-F5344CB8AC3E}">
        <p14:creationId xmlns:p14="http://schemas.microsoft.com/office/powerpoint/2010/main" val="417574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887059"/>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2. Key Observations</a:t>
            </a:r>
            <a:endParaRPr lang="en-US" sz="4000" b="1" dirty="0"/>
          </a:p>
        </p:txBody>
      </p:sp>
      <p:sp>
        <p:nvSpPr>
          <p:cNvPr id="5" name="Rounded Rectangle 4"/>
          <p:cNvSpPr/>
          <p:nvPr/>
        </p:nvSpPr>
        <p:spPr>
          <a:xfrm>
            <a:off x="381000" y="3999246"/>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4. Hardware Implementation</a:t>
            </a:r>
            <a:endParaRPr lang="en-US" sz="4000" b="1" dirty="0">
              <a:latin typeface="+mj-lt"/>
            </a:endParaRPr>
          </a:p>
        </p:txBody>
      </p:sp>
      <p:sp>
        <p:nvSpPr>
          <p:cNvPr id="9" name="Rounded Rectangle 8"/>
          <p:cNvSpPr/>
          <p:nvPr/>
        </p:nvSpPr>
        <p:spPr>
          <a:xfrm>
            <a:off x="381000" y="5062574"/>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5. Evaluation</a:t>
            </a:r>
            <a:endParaRPr lang="en-US" sz="4000" b="1" dirty="0">
              <a:latin typeface="+mj-lt"/>
            </a:endParaRPr>
          </a:p>
        </p:txBody>
      </p:sp>
      <p:sp>
        <p:nvSpPr>
          <p:cNvPr id="8" name="Rounded Rectangle 7"/>
          <p:cNvSpPr/>
          <p:nvPr/>
        </p:nvSpPr>
        <p:spPr>
          <a:xfrm>
            <a:off x="381000" y="2935918"/>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3. Our Approach</a:t>
            </a:r>
            <a:endParaRPr lang="en-US" sz="4000" b="1" dirty="0">
              <a:latin typeface="+mj-lt"/>
            </a:endParaRPr>
          </a:p>
        </p:txBody>
      </p:sp>
      <p:sp>
        <p:nvSpPr>
          <p:cNvPr id="18" name="Rounded Rectangle 17"/>
          <p:cNvSpPr/>
          <p:nvPr/>
        </p:nvSpPr>
        <p:spPr>
          <a:xfrm>
            <a:off x="381000" y="838200"/>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1. Network-on-Chips Basics</a:t>
            </a:r>
            <a:endParaRPr lang="en-US" sz="4000" b="1" dirty="0">
              <a:latin typeface="+mj-lt"/>
            </a:endParaRPr>
          </a:p>
        </p:txBody>
      </p:sp>
      <p:sp>
        <p:nvSpPr>
          <p:cNvPr id="27" name="Rounded Rectangle 26"/>
          <p:cNvSpPr/>
          <p:nvPr/>
        </p:nvSpPr>
        <p:spPr>
          <a:xfrm>
            <a:off x="381000" y="4005097"/>
            <a:ext cx="8382000" cy="9144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a:t>
            </a:r>
            <a:r>
              <a:rPr lang="en-US" sz="4000" b="1" dirty="0">
                <a:latin typeface="+mj-lt"/>
              </a:rPr>
              <a:t>4</a:t>
            </a:r>
            <a:r>
              <a:rPr lang="en-US" sz="4000" b="1" dirty="0" smtClean="0">
                <a:latin typeface="+mj-lt"/>
              </a:rPr>
              <a:t>. Hardware Implementation</a:t>
            </a:r>
            <a:endParaRPr lang="en-US" sz="4000" b="1" dirty="0">
              <a:latin typeface="+mj-lt"/>
            </a:endParaRPr>
          </a:p>
        </p:txBody>
      </p:sp>
    </p:spTree>
    <p:extLst>
      <p:ext uri="{BB962C8B-B14F-4D97-AF65-F5344CB8AC3E}">
        <p14:creationId xmlns:p14="http://schemas.microsoft.com/office/powerpoint/2010/main" val="3441199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70980" y="1137305"/>
            <a:ext cx="8344420" cy="3077475"/>
            <a:chOff x="844046" y="1219200"/>
            <a:chExt cx="6956820" cy="3762135"/>
          </a:xfrm>
        </p:grpSpPr>
        <p:sp>
          <p:nvSpPr>
            <p:cNvPr id="102" name="Rectangle 101"/>
            <p:cNvSpPr/>
            <p:nvPr/>
          </p:nvSpPr>
          <p:spPr>
            <a:xfrm>
              <a:off x="1295400" y="1219200"/>
              <a:ext cx="6033534" cy="3371850"/>
            </a:xfrm>
            <a:prstGeom prst="rect">
              <a:avLst/>
            </a:prstGeom>
            <a:solidFill>
              <a:sysClr val="window" lastClr="FFFFFF"/>
            </a:solid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03" name="Rounded Rectangle 102"/>
            <p:cNvSpPr/>
            <p:nvPr/>
          </p:nvSpPr>
          <p:spPr>
            <a:xfrm>
              <a:off x="1863490" y="2084070"/>
              <a:ext cx="3251834" cy="2437611"/>
            </a:xfrm>
            <a:prstGeom prst="roundRect">
              <a:avLst>
                <a:gd name="adj" fmla="val 3940"/>
              </a:avLst>
            </a:prstGeom>
            <a:solidFill>
              <a:sysClr val="window" lastClr="FFFFFF">
                <a:lumMod val="95000"/>
              </a:sysClr>
            </a:solidFill>
            <a:ln w="12700" cap="flat" cmpd="sng" algn="ctr">
              <a:solidFill>
                <a:sysClr val="windowText" lastClr="000000"/>
              </a:solidFill>
              <a:prstDash val="solid"/>
              <a:miter lim="800000"/>
            </a:ln>
            <a:effectLst/>
          </p:spPr>
          <p:txBody>
            <a:bodyPr lIns="45720" tIns="45720" rIns="0" bIns="0" rtlCol="0" anchor="t"/>
            <a:lstStyle/>
            <a:p>
              <a:pPr marL="0" marR="0" lvl="0" indent="0" defTabSz="914400" eaLnBrk="1" fontAlgn="auto" latinLnBrk="0" hangingPunct="1">
                <a:lnSpc>
                  <a:spcPct val="75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rPr>
                <a:t>MEI: </a:t>
              </a:r>
              <a:r>
                <a:rPr kumimoji="0" lang="en-US" sz="1200" b="0" i="0" u="none" strike="noStrike" kern="0" cap="none" spc="0" normalizeH="0" baseline="0" noProof="0" dirty="0" smtClean="0">
                  <a:ln>
                    <a:noFill/>
                  </a:ln>
                  <a:solidFill>
                    <a:prstClr val="black"/>
                  </a:solidFill>
                  <a:effectLst/>
                  <a:uLnTx/>
                  <a:uFillTx/>
                  <a:latin typeface="Calibri" panose="020F0502020204030204"/>
                  <a:ea typeface="+mn-ea"/>
                  <a:cs typeface="+mn-cs"/>
                </a:rPr>
                <a:t>Merge, Eject, and Inject</a:t>
              </a:r>
            </a:p>
          </p:txBody>
        </p:sp>
        <p:cxnSp>
          <p:nvCxnSpPr>
            <p:cNvPr id="104" name="Straight Connector 103"/>
            <p:cNvCxnSpPr/>
            <p:nvPr/>
          </p:nvCxnSpPr>
          <p:spPr>
            <a:xfrm>
              <a:off x="1156057" y="2556510"/>
              <a:ext cx="3548910" cy="0"/>
            </a:xfrm>
            <a:prstGeom prst="line">
              <a:avLst/>
            </a:prstGeom>
            <a:noFill/>
            <a:ln w="38100" cap="flat" cmpd="sng" algn="ctr">
              <a:solidFill>
                <a:sysClr val="windowText" lastClr="000000">
                  <a:lumMod val="50000"/>
                  <a:lumOff val="50000"/>
                </a:sysClr>
              </a:solidFill>
              <a:prstDash val="solid"/>
              <a:miter lim="800000"/>
              <a:headEnd type="oval" w="sm" len="sm"/>
            </a:ln>
            <a:effectLst/>
          </p:spPr>
        </p:cxnSp>
        <p:cxnSp>
          <p:nvCxnSpPr>
            <p:cNvPr id="105" name="Straight Connector 104"/>
            <p:cNvCxnSpPr/>
            <p:nvPr/>
          </p:nvCxnSpPr>
          <p:spPr>
            <a:xfrm>
              <a:off x="1156057" y="4004310"/>
              <a:ext cx="3548910" cy="0"/>
            </a:xfrm>
            <a:prstGeom prst="line">
              <a:avLst/>
            </a:prstGeom>
            <a:noFill/>
            <a:ln w="38100" cap="flat" cmpd="sng" algn="ctr">
              <a:solidFill>
                <a:sysClr val="windowText" lastClr="000000">
                  <a:lumMod val="50000"/>
                  <a:lumOff val="50000"/>
                </a:sysClr>
              </a:solidFill>
              <a:prstDash val="solid"/>
              <a:miter lim="800000"/>
              <a:headEnd type="oval" w="sm" len="sm"/>
            </a:ln>
            <a:effectLst/>
          </p:spPr>
        </p:cxnSp>
        <p:cxnSp>
          <p:nvCxnSpPr>
            <p:cNvPr id="106" name="Straight Connector 105"/>
            <p:cNvCxnSpPr/>
            <p:nvPr/>
          </p:nvCxnSpPr>
          <p:spPr>
            <a:xfrm>
              <a:off x="1156057" y="3039110"/>
              <a:ext cx="3548910" cy="0"/>
            </a:xfrm>
            <a:prstGeom prst="line">
              <a:avLst/>
            </a:prstGeom>
            <a:noFill/>
            <a:ln w="38100" cap="flat" cmpd="sng" algn="ctr">
              <a:solidFill>
                <a:sysClr val="windowText" lastClr="000000">
                  <a:lumMod val="50000"/>
                  <a:lumOff val="50000"/>
                </a:sysClr>
              </a:solidFill>
              <a:prstDash val="solid"/>
              <a:miter lim="800000"/>
              <a:headEnd type="oval" w="sm" len="sm"/>
            </a:ln>
            <a:effectLst/>
          </p:spPr>
        </p:cxnSp>
        <p:cxnSp>
          <p:nvCxnSpPr>
            <p:cNvPr id="107" name="Straight Connector 106"/>
            <p:cNvCxnSpPr/>
            <p:nvPr/>
          </p:nvCxnSpPr>
          <p:spPr>
            <a:xfrm>
              <a:off x="1156057" y="3521710"/>
              <a:ext cx="3548910" cy="0"/>
            </a:xfrm>
            <a:prstGeom prst="line">
              <a:avLst/>
            </a:prstGeom>
            <a:noFill/>
            <a:ln w="38100" cap="flat" cmpd="sng" algn="ctr">
              <a:solidFill>
                <a:sysClr val="windowText" lastClr="000000">
                  <a:lumMod val="50000"/>
                  <a:lumOff val="50000"/>
                </a:sysClr>
              </a:solidFill>
              <a:prstDash val="solid"/>
              <a:miter lim="800000"/>
              <a:headEnd type="oval" w="sm" len="sm"/>
            </a:ln>
            <a:effectLst/>
          </p:spPr>
        </p:cxnSp>
        <p:sp>
          <p:nvSpPr>
            <p:cNvPr id="108" name="Rectangle 107"/>
            <p:cNvSpPr/>
            <p:nvPr/>
          </p:nvSpPr>
          <p:spPr>
            <a:xfrm>
              <a:off x="1965802" y="2437819"/>
              <a:ext cx="441901" cy="1677987"/>
            </a:xfrm>
            <a:prstGeom prst="rect">
              <a:avLst/>
            </a:prstGeom>
            <a:pattFill prst="dkDnDiag">
              <a:fgClr>
                <a:sysClr val="window" lastClr="FFFFFF"/>
              </a:fgClr>
              <a:bgClr>
                <a:srgbClr val="4472C4"/>
              </a:bgClr>
            </a:pattFill>
            <a:ln w="12700" cap="flat" cmpd="sng" algn="ctr">
              <a:solidFill>
                <a:srgbClr val="4472C4">
                  <a:lumMod val="75000"/>
                </a:srgbClr>
              </a:solidFill>
              <a:prstDash val="solid"/>
              <a:miter lim="800000"/>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smtClean="0">
                <a:ln>
                  <a:noFill/>
                </a:ln>
                <a:solidFill>
                  <a:srgbClr val="4472C4">
                    <a:lumMod val="50000"/>
                  </a:srgbClr>
                </a:solidFill>
                <a:effectLst/>
                <a:uLnTx/>
                <a:uFillTx/>
                <a:latin typeface="Calibri" panose="020F0502020204030204"/>
                <a:ea typeface="+mn-ea"/>
                <a:cs typeface="+mn-cs"/>
              </a:endParaRPr>
            </a:p>
          </p:txBody>
        </p:sp>
        <p:sp>
          <p:nvSpPr>
            <p:cNvPr id="109" name="TextBox 108"/>
            <p:cNvSpPr txBox="1"/>
            <p:nvPr/>
          </p:nvSpPr>
          <p:spPr>
            <a:xfrm>
              <a:off x="862756" y="2371844"/>
              <a:ext cx="252855"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N</a:t>
              </a:r>
            </a:p>
          </p:txBody>
        </p:sp>
        <p:sp>
          <p:nvSpPr>
            <p:cNvPr id="110" name="TextBox 109"/>
            <p:cNvSpPr txBox="1"/>
            <p:nvPr/>
          </p:nvSpPr>
          <p:spPr>
            <a:xfrm>
              <a:off x="875450" y="2854441"/>
              <a:ext cx="227463"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E</a:t>
              </a:r>
            </a:p>
          </p:txBody>
        </p:sp>
        <p:sp>
          <p:nvSpPr>
            <p:cNvPr id="111" name="TextBox 110"/>
            <p:cNvSpPr txBox="1"/>
            <p:nvPr/>
          </p:nvSpPr>
          <p:spPr>
            <a:xfrm>
              <a:off x="879995" y="3337042"/>
              <a:ext cx="224790"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S</a:t>
              </a:r>
            </a:p>
          </p:txBody>
        </p:sp>
        <p:sp>
          <p:nvSpPr>
            <p:cNvPr id="112" name="TextBox 111"/>
            <p:cNvSpPr txBox="1"/>
            <p:nvPr/>
          </p:nvSpPr>
          <p:spPr>
            <a:xfrm>
              <a:off x="844046" y="3819644"/>
              <a:ext cx="290275"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W</a:t>
              </a:r>
            </a:p>
          </p:txBody>
        </p:sp>
        <p:cxnSp>
          <p:nvCxnSpPr>
            <p:cNvPr id="113" name="Elbow Connector 112"/>
            <p:cNvCxnSpPr>
              <a:stCxn id="126" idx="5"/>
            </p:cNvCxnSpPr>
            <p:nvPr/>
          </p:nvCxnSpPr>
          <p:spPr>
            <a:xfrm flipH="1">
              <a:off x="2656175" y="3801535"/>
              <a:ext cx="65834" cy="193722"/>
            </a:xfrm>
            <a:prstGeom prst="bentConnector4">
              <a:avLst>
                <a:gd name="adj1" fmla="val 101277"/>
                <a:gd name="adj2" fmla="val 69557"/>
              </a:avLst>
            </a:prstGeom>
            <a:noFill/>
            <a:ln w="12700" cap="flat" cmpd="sng" algn="ctr">
              <a:solidFill>
                <a:srgbClr val="ED7D31"/>
              </a:solidFill>
              <a:prstDash val="solid"/>
              <a:miter lim="800000"/>
            </a:ln>
            <a:effectLst/>
          </p:spPr>
        </p:cxnSp>
        <p:cxnSp>
          <p:nvCxnSpPr>
            <p:cNvPr id="114" name="Elbow Connector 113"/>
            <p:cNvCxnSpPr/>
            <p:nvPr/>
          </p:nvCxnSpPr>
          <p:spPr>
            <a:xfrm flipH="1">
              <a:off x="2655084" y="2840862"/>
              <a:ext cx="65834" cy="193722"/>
            </a:xfrm>
            <a:prstGeom prst="bentConnector4">
              <a:avLst>
                <a:gd name="adj1" fmla="val 101277"/>
                <a:gd name="adj2" fmla="val 69557"/>
              </a:avLst>
            </a:prstGeom>
            <a:noFill/>
            <a:ln w="12700" cap="flat" cmpd="sng" algn="ctr">
              <a:solidFill>
                <a:srgbClr val="ED7D31"/>
              </a:solidFill>
              <a:prstDash val="solid"/>
              <a:miter lim="800000"/>
            </a:ln>
            <a:effectLst/>
          </p:spPr>
        </p:cxnSp>
        <p:cxnSp>
          <p:nvCxnSpPr>
            <p:cNvPr id="115" name="Elbow Connector 114"/>
            <p:cNvCxnSpPr/>
            <p:nvPr/>
          </p:nvCxnSpPr>
          <p:spPr>
            <a:xfrm flipH="1" flipV="1">
              <a:off x="2655084" y="3530763"/>
              <a:ext cx="65834" cy="193722"/>
            </a:xfrm>
            <a:prstGeom prst="bentConnector4">
              <a:avLst>
                <a:gd name="adj1" fmla="val 101277"/>
                <a:gd name="adj2" fmla="val 69557"/>
              </a:avLst>
            </a:prstGeom>
            <a:noFill/>
            <a:ln w="12700" cap="flat" cmpd="sng" algn="ctr">
              <a:solidFill>
                <a:srgbClr val="ED7D31"/>
              </a:solidFill>
              <a:prstDash val="solid"/>
              <a:miter lim="800000"/>
            </a:ln>
            <a:effectLst/>
          </p:spPr>
        </p:cxnSp>
        <p:cxnSp>
          <p:nvCxnSpPr>
            <p:cNvPr id="116" name="Elbow Connector 115"/>
            <p:cNvCxnSpPr/>
            <p:nvPr/>
          </p:nvCxnSpPr>
          <p:spPr>
            <a:xfrm flipH="1" flipV="1">
              <a:off x="2659176" y="2562915"/>
              <a:ext cx="65834" cy="193722"/>
            </a:xfrm>
            <a:prstGeom prst="bentConnector4">
              <a:avLst>
                <a:gd name="adj1" fmla="val 101277"/>
                <a:gd name="adj2" fmla="val 69557"/>
              </a:avLst>
            </a:prstGeom>
            <a:noFill/>
            <a:ln w="12700" cap="flat" cmpd="sng" algn="ctr">
              <a:solidFill>
                <a:srgbClr val="ED7D31"/>
              </a:solidFill>
              <a:prstDash val="solid"/>
              <a:miter lim="800000"/>
            </a:ln>
            <a:effectLst/>
          </p:spPr>
        </p:cxnSp>
        <p:sp>
          <p:nvSpPr>
            <p:cNvPr id="117" name="TextBox 116"/>
            <p:cNvSpPr txBox="1"/>
            <p:nvPr/>
          </p:nvSpPr>
          <p:spPr>
            <a:xfrm>
              <a:off x="3290288" y="4661523"/>
              <a:ext cx="387835" cy="31981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1" u="none" strike="noStrike" kern="0" cap="none" spc="0" normalizeH="0" baseline="0" noProof="0" dirty="0" smtClean="0">
                  <a:ln>
                    <a:noFill/>
                  </a:ln>
                  <a:solidFill>
                    <a:srgbClr val="C00000"/>
                  </a:solidFill>
                  <a:effectLst/>
                  <a:uLnTx/>
                  <a:uFillTx/>
                </a:rPr>
                <a:t>Eject</a:t>
              </a:r>
            </a:p>
          </p:txBody>
        </p:sp>
        <p:cxnSp>
          <p:nvCxnSpPr>
            <p:cNvPr id="118" name="Elbow Connector 117"/>
            <p:cNvCxnSpPr>
              <a:stCxn id="129" idx="2"/>
            </p:cNvCxnSpPr>
            <p:nvPr/>
          </p:nvCxnSpPr>
          <p:spPr>
            <a:xfrm rot="5400000">
              <a:off x="3833229" y="3479285"/>
              <a:ext cx="38562" cy="349208"/>
            </a:xfrm>
            <a:prstGeom prst="bentConnector2">
              <a:avLst/>
            </a:prstGeom>
            <a:noFill/>
            <a:ln w="12700" cap="flat" cmpd="sng" algn="ctr">
              <a:solidFill>
                <a:srgbClr val="ED7D31"/>
              </a:solidFill>
              <a:prstDash val="solid"/>
              <a:miter lim="800000"/>
            </a:ln>
            <a:effectLst/>
          </p:spPr>
        </p:cxnSp>
        <p:cxnSp>
          <p:nvCxnSpPr>
            <p:cNvPr id="119" name="Elbow Connector 118"/>
            <p:cNvCxnSpPr>
              <a:stCxn id="160" idx="2"/>
            </p:cNvCxnSpPr>
            <p:nvPr/>
          </p:nvCxnSpPr>
          <p:spPr>
            <a:xfrm rot="5400000">
              <a:off x="3833554" y="3960159"/>
              <a:ext cx="37913" cy="349208"/>
            </a:xfrm>
            <a:prstGeom prst="bentConnector2">
              <a:avLst/>
            </a:prstGeom>
            <a:noFill/>
            <a:ln w="12700" cap="flat" cmpd="sng" algn="ctr">
              <a:solidFill>
                <a:srgbClr val="ED7D31"/>
              </a:solidFill>
              <a:prstDash val="solid"/>
              <a:miter lim="800000"/>
            </a:ln>
            <a:effectLst/>
          </p:spPr>
        </p:cxnSp>
        <p:sp>
          <p:nvSpPr>
            <p:cNvPr id="120" name="TextBox 119"/>
            <p:cNvSpPr txBox="1"/>
            <p:nvPr/>
          </p:nvSpPr>
          <p:spPr>
            <a:xfrm>
              <a:off x="2747414" y="4145541"/>
              <a:ext cx="550880" cy="409171"/>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0" u="none" strike="noStrike" kern="0" cap="all" spc="0" normalizeH="0" baseline="0" noProof="0" dirty="0" smtClean="0">
                  <a:ln>
                    <a:noFill/>
                  </a:ln>
                  <a:solidFill>
                    <a:srgbClr val="ED7D31"/>
                  </a:solidFill>
                  <a:effectLst/>
                  <a:uLnTx/>
                  <a:uFillTx/>
                </a:rPr>
                <a:t>Ejector</a:t>
              </a:r>
              <a:br>
                <a:rPr kumimoji="0" lang="en-US" sz="1050" b="0" i="0" u="none" strike="noStrike" kern="0" cap="all" spc="0" normalizeH="0" baseline="0" noProof="0" dirty="0" smtClean="0">
                  <a:ln>
                    <a:noFill/>
                  </a:ln>
                  <a:solidFill>
                    <a:srgbClr val="ED7D31"/>
                  </a:solidFill>
                  <a:effectLst/>
                  <a:uLnTx/>
                  <a:uFillTx/>
                </a:rPr>
              </a:br>
              <a:r>
                <a:rPr kumimoji="0" lang="en-US" sz="1050" b="0" i="0" u="none" strike="noStrike" kern="0" cap="all" spc="0" normalizeH="0" baseline="0" noProof="0" dirty="0" smtClean="0">
                  <a:ln>
                    <a:noFill/>
                  </a:ln>
                  <a:solidFill>
                    <a:srgbClr val="ED7D31"/>
                  </a:solidFill>
                  <a:effectLst/>
                  <a:uLnTx/>
                  <a:uFillTx/>
                </a:rPr>
                <a:t>Tree</a:t>
              </a:r>
            </a:p>
          </p:txBody>
        </p:sp>
        <p:sp>
          <p:nvSpPr>
            <p:cNvPr id="121" name="TextBox 120"/>
            <p:cNvSpPr txBox="1"/>
            <p:nvPr/>
          </p:nvSpPr>
          <p:spPr>
            <a:xfrm>
              <a:off x="3809806" y="4146321"/>
              <a:ext cx="434611" cy="409171"/>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0" u="none" strike="noStrike" kern="0" cap="all" spc="0" normalizeH="0" baseline="0" noProof="0" dirty="0" smtClean="0">
                  <a:ln>
                    <a:noFill/>
                  </a:ln>
                  <a:solidFill>
                    <a:srgbClr val="44546A">
                      <a:lumMod val="60000"/>
                      <a:lumOff val="40000"/>
                    </a:srgbClr>
                  </a:solidFill>
                  <a:effectLst/>
                  <a:uLnTx/>
                  <a:uFillTx/>
                </a:rPr>
                <a:t>Kill</a:t>
              </a:r>
              <a:br>
                <a:rPr kumimoji="0" lang="en-US" sz="1050" b="0" i="0" u="none" strike="noStrike" kern="0" cap="all" spc="0" normalizeH="0" baseline="0" noProof="0" dirty="0" smtClean="0">
                  <a:ln>
                    <a:noFill/>
                  </a:ln>
                  <a:solidFill>
                    <a:srgbClr val="44546A">
                      <a:lumMod val="60000"/>
                      <a:lumOff val="40000"/>
                    </a:srgbClr>
                  </a:solidFill>
                  <a:effectLst/>
                  <a:uLnTx/>
                  <a:uFillTx/>
                </a:rPr>
              </a:br>
              <a:r>
                <a:rPr kumimoji="0" lang="en-US" sz="1050" b="0" i="0" u="none" strike="noStrike" kern="0" cap="all" spc="0" normalizeH="0" baseline="0" noProof="0" dirty="0" smtClean="0">
                  <a:ln>
                    <a:noFill/>
                  </a:ln>
                  <a:solidFill>
                    <a:srgbClr val="44546A">
                      <a:lumMod val="60000"/>
                      <a:lumOff val="40000"/>
                    </a:srgbClr>
                  </a:solidFill>
                  <a:effectLst/>
                  <a:uLnTx/>
                  <a:uFillTx/>
                </a:rPr>
                <a:t>Logic</a:t>
              </a:r>
            </a:p>
          </p:txBody>
        </p:sp>
        <p:sp>
          <p:nvSpPr>
            <p:cNvPr id="122" name="TextBox 121"/>
            <p:cNvSpPr txBox="1"/>
            <p:nvPr/>
          </p:nvSpPr>
          <p:spPr>
            <a:xfrm>
              <a:off x="1940712" y="4145541"/>
              <a:ext cx="492077" cy="409171"/>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0" u="none" strike="noStrike" kern="0" cap="all" spc="0" normalizeH="0" baseline="0" noProof="0" dirty="0" smtClean="0">
                  <a:ln>
                    <a:noFill/>
                  </a:ln>
                  <a:solidFill>
                    <a:srgbClr val="4472C4"/>
                  </a:solidFill>
                  <a:effectLst/>
                  <a:uLnTx/>
                  <a:uFillTx/>
                </a:rPr>
                <a:t>Merge</a:t>
              </a:r>
              <a:br>
                <a:rPr kumimoji="0" lang="en-US" sz="1050" b="0" i="0" u="none" strike="noStrike" kern="0" cap="all" spc="0" normalizeH="0" baseline="0" noProof="0" dirty="0" smtClean="0">
                  <a:ln>
                    <a:noFill/>
                  </a:ln>
                  <a:solidFill>
                    <a:srgbClr val="4472C4"/>
                  </a:solidFill>
                  <a:effectLst/>
                  <a:uLnTx/>
                  <a:uFillTx/>
                </a:rPr>
              </a:br>
              <a:r>
                <a:rPr kumimoji="0" lang="en-US" sz="1050" b="0" i="0" u="none" strike="noStrike" kern="0" cap="all" spc="0" normalizeH="0" baseline="0" noProof="0" dirty="0" smtClean="0">
                  <a:ln>
                    <a:noFill/>
                  </a:ln>
                  <a:solidFill>
                    <a:srgbClr val="4472C4"/>
                  </a:solidFill>
                  <a:effectLst/>
                  <a:uLnTx/>
                  <a:uFillTx/>
                </a:rPr>
                <a:t>Logic</a:t>
              </a:r>
            </a:p>
          </p:txBody>
        </p:sp>
        <p:cxnSp>
          <p:nvCxnSpPr>
            <p:cNvPr id="123" name="Elbow Connector 122"/>
            <p:cNvCxnSpPr>
              <a:endCxn id="128" idx="2"/>
            </p:cNvCxnSpPr>
            <p:nvPr/>
          </p:nvCxnSpPr>
          <p:spPr>
            <a:xfrm flipV="1">
              <a:off x="3677906" y="3153409"/>
              <a:ext cx="349208" cy="37161"/>
            </a:xfrm>
            <a:prstGeom prst="bentConnector2">
              <a:avLst/>
            </a:prstGeom>
            <a:noFill/>
            <a:ln w="12700" cap="flat" cmpd="sng" algn="ctr">
              <a:solidFill>
                <a:srgbClr val="ED7D31"/>
              </a:solidFill>
              <a:prstDash val="solid"/>
              <a:miter lim="800000"/>
            </a:ln>
            <a:effectLst/>
          </p:spPr>
        </p:cxnSp>
        <p:cxnSp>
          <p:nvCxnSpPr>
            <p:cNvPr id="124" name="Straight Connector 123"/>
            <p:cNvCxnSpPr>
              <a:stCxn id="125" idx="2"/>
            </p:cNvCxnSpPr>
            <p:nvPr/>
          </p:nvCxnSpPr>
          <p:spPr>
            <a:xfrm>
              <a:off x="3328699" y="3277661"/>
              <a:ext cx="349207" cy="0"/>
            </a:xfrm>
            <a:prstGeom prst="line">
              <a:avLst/>
            </a:prstGeom>
            <a:noFill/>
            <a:ln w="12700" cap="flat" cmpd="sng" algn="ctr">
              <a:solidFill>
                <a:srgbClr val="ED7D31"/>
              </a:solidFill>
              <a:prstDash val="solid"/>
              <a:miter lim="800000"/>
            </a:ln>
            <a:effectLst/>
          </p:spPr>
        </p:cxnSp>
        <p:sp>
          <p:nvSpPr>
            <p:cNvPr id="125" name="Rectangle 13"/>
            <p:cNvSpPr/>
            <p:nvPr/>
          </p:nvSpPr>
          <p:spPr>
            <a:xfrm>
              <a:off x="3099967" y="3166111"/>
              <a:ext cx="228732" cy="228600"/>
            </a:xfrm>
            <a:custGeom>
              <a:avLst/>
              <a:gdLst>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0 w 228600"/>
                <a:gd name="connsiteY4" fmla="*/ 0 h 228600"/>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132 w 228600"/>
                <a:gd name="connsiteY4" fmla="*/ 152825 h 228600"/>
                <a:gd name="connsiteX5" fmla="*/ 0 w 228600"/>
                <a:gd name="connsiteY5" fmla="*/ 0 h 228600"/>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132 w 228600"/>
                <a:gd name="connsiteY4" fmla="*/ 152825 h 228600"/>
                <a:gd name="connsiteX5" fmla="*/ 132 w 228600"/>
                <a:gd name="connsiteY5" fmla="*/ 60750 h 228600"/>
                <a:gd name="connsiteX6" fmla="*/ 0 w 228600"/>
                <a:gd name="connsiteY6" fmla="*/ 0 h 228600"/>
                <a:gd name="connsiteX0" fmla="*/ 0 w 228732"/>
                <a:gd name="connsiteY0" fmla="*/ 0 h 228600"/>
                <a:gd name="connsiteX1" fmla="*/ 228600 w 228732"/>
                <a:gd name="connsiteY1" fmla="*/ 0 h 228600"/>
                <a:gd name="connsiteX2" fmla="*/ 228732 w 228732"/>
                <a:gd name="connsiteY2" fmla="*/ 111550 h 228600"/>
                <a:gd name="connsiteX3" fmla="*/ 228600 w 228732"/>
                <a:gd name="connsiteY3" fmla="*/ 228600 h 228600"/>
                <a:gd name="connsiteX4" fmla="*/ 0 w 228732"/>
                <a:gd name="connsiteY4" fmla="*/ 228600 h 228600"/>
                <a:gd name="connsiteX5" fmla="*/ 132 w 228732"/>
                <a:gd name="connsiteY5" fmla="*/ 152825 h 228600"/>
                <a:gd name="connsiteX6" fmla="*/ 132 w 228732"/>
                <a:gd name="connsiteY6" fmla="*/ 60750 h 228600"/>
                <a:gd name="connsiteX7" fmla="*/ 0 w 228732"/>
                <a:gd name="connsiteY7"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732" h="228600">
                  <a:moveTo>
                    <a:pt x="0" y="0"/>
                  </a:moveTo>
                  <a:lnTo>
                    <a:pt x="228600" y="0"/>
                  </a:lnTo>
                  <a:lnTo>
                    <a:pt x="228732" y="111550"/>
                  </a:lnTo>
                  <a:lnTo>
                    <a:pt x="228600" y="228600"/>
                  </a:lnTo>
                  <a:lnTo>
                    <a:pt x="0" y="228600"/>
                  </a:lnTo>
                  <a:lnTo>
                    <a:pt x="132" y="152825"/>
                  </a:lnTo>
                  <a:lnTo>
                    <a:pt x="132" y="60750"/>
                  </a:lnTo>
                  <a:lnTo>
                    <a:pt x="0" y="0"/>
                  </a:lnTo>
                  <a:close/>
                </a:path>
              </a:pathLst>
            </a:custGeom>
            <a:solidFill>
              <a:srgbClr val="ED7D31">
                <a:lumMod val="40000"/>
                <a:lumOff val="60000"/>
              </a:srgbClr>
            </a:solid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26" name="Rectangle 13"/>
            <p:cNvSpPr/>
            <p:nvPr/>
          </p:nvSpPr>
          <p:spPr>
            <a:xfrm>
              <a:off x="2721877" y="3648710"/>
              <a:ext cx="228732" cy="228600"/>
            </a:xfrm>
            <a:custGeom>
              <a:avLst/>
              <a:gdLst>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0 w 228600"/>
                <a:gd name="connsiteY4" fmla="*/ 0 h 228600"/>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132 w 228600"/>
                <a:gd name="connsiteY4" fmla="*/ 152825 h 228600"/>
                <a:gd name="connsiteX5" fmla="*/ 0 w 228600"/>
                <a:gd name="connsiteY5" fmla="*/ 0 h 228600"/>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132 w 228600"/>
                <a:gd name="connsiteY4" fmla="*/ 152825 h 228600"/>
                <a:gd name="connsiteX5" fmla="*/ 132 w 228600"/>
                <a:gd name="connsiteY5" fmla="*/ 60750 h 228600"/>
                <a:gd name="connsiteX6" fmla="*/ 0 w 228600"/>
                <a:gd name="connsiteY6" fmla="*/ 0 h 228600"/>
                <a:gd name="connsiteX0" fmla="*/ 0 w 228732"/>
                <a:gd name="connsiteY0" fmla="*/ 0 h 228600"/>
                <a:gd name="connsiteX1" fmla="*/ 228600 w 228732"/>
                <a:gd name="connsiteY1" fmla="*/ 0 h 228600"/>
                <a:gd name="connsiteX2" fmla="*/ 228732 w 228732"/>
                <a:gd name="connsiteY2" fmla="*/ 111550 h 228600"/>
                <a:gd name="connsiteX3" fmla="*/ 228600 w 228732"/>
                <a:gd name="connsiteY3" fmla="*/ 228600 h 228600"/>
                <a:gd name="connsiteX4" fmla="*/ 0 w 228732"/>
                <a:gd name="connsiteY4" fmla="*/ 228600 h 228600"/>
                <a:gd name="connsiteX5" fmla="*/ 132 w 228732"/>
                <a:gd name="connsiteY5" fmla="*/ 152825 h 228600"/>
                <a:gd name="connsiteX6" fmla="*/ 132 w 228732"/>
                <a:gd name="connsiteY6" fmla="*/ 60750 h 228600"/>
                <a:gd name="connsiteX7" fmla="*/ 0 w 228732"/>
                <a:gd name="connsiteY7"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732" h="228600">
                  <a:moveTo>
                    <a:pt x="0" y="0"/>
                  </a:moveTo>
                  <a:lnTo>
                    <a:pt x="228600" y="0"/>
                  </a:lnTo>
                  <a:lnTo>
                    <a:pt x="228732" y="111550"/>
                  </a:lnTo>
                  <a:lnTo>
                    <a:pt x="228600" y="228600"/>
                  </a:lnTo>
                  <a:lnTo>
                    <a:pt x="0" y="228600"/>
                  </a:lnTo>
                  <a:lnTo>
                    <a:pt x="132" y="152825"/>
                  </a:lnTo>
                  <a:lnTo>
                    <a:pt x="132" y="60750"/>
                  </a:lnTo>
                  <a:lnTo>
                    <a:pt x="0" y="0"/>
                  </a:lnTo>
                  <a:close/>
                </a:path>
              </a:pathLst>
            </a:custGeom>
            <a:solidFill>
              <a:srgbClr val="ED7D31">
                <a:lumMod val="40000"/>
                <a:lumOff val="60000"/>
              </a:srgbClr>
            </a:solid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27" name="Rectangle 126"/>
            <p:cNvSpPr/>
            <p:nvPr/>
          </p:nvSpPr>
          <p:spPr>
            <a:xfrm>
              <a:off x="3912814" y="2437819"/>
              <a:ext cx="228600" cy="228600"/>
            </a:xfrm>
            <a:prstGeom prst="rect">
              <a:avLst/>
            </a:prstGeom>
            <a:pattFill prst="wdUpDiag">
              <a:fgClr>
                <a:sysClr val="window" lastClr="FFFFFF"/>
              </a:fgClr>
              <a:bgClr>
                <a:srgbClr val="44546A">
                  <a:lumMod val="60000"/>
                  <a:lumOff val="40000"/>
                </a:srgbClr>
              </a:bgClr>
            </a:pattFill>
            <a:ln w="12700" cap="flat" cmpd="sng" algn="ctr">
              <a:solidFill>
                <a:srgbClr val="44546A">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28" name="Rectangle 127"/>
            <p:cNvSpPr/>
            <p:nvPr/>
          </p:nvSpPr>
          <p:spPr>
            <a:xfrm>
              <a:off x="3912814" y="2924809"/>
              <a:ext cx="228600" cy="228600"/>
            </a:xfrm>
            <a:prstGeom prst="rect">
              <a:avLst/>
            </a:prstGeom>
            <a:pattFill prst="wdUpDiag">
              <a:fgClr>
                <a:sysClr val="window" lastClr="FFFFFF"/>
              </a:fgClr>
              <a:bgClr>
                <a:srgbClr val="44546A">
                  <a:lumMod val="60000"/>
                  <a:lumOff val="40000"/>
                </a:srgbClr>
              </a:bgClr>
            </a:pattFill>
            <a:ln w="12700" cap="flat" cmpd="sng" algn="ctr">
              <a:solidFill>
                <a:srgbClr val="44546A">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29" name="Rectangle 128"/>
            <p:cNvSpPr/>
            <p:nvPr/>
          </p:nvSpPr>
          <p:spPr>
            <a:xfrm>
              <a:off x="3912814" y="3406008"/>
              <a:ext cx="228600" cy="228600"/>
            </a:xfrm>
            <a:prstGeom prst="rect">
              <a:avLst/>
            </a:prstGeom>
            <a:pattFill prst="wdUpDiag">
              <a:fgClr>
                <a:sysClr val="window" lastClr="FFFFFF"/>
              </a:fgClr>
              <a:bgClr>
                <a:srgbClr val="44546A">
                  <a:lumMod val="60000"/>
                  <a:lumOff val="40000"/>
                </a:srgbClr>
              </a:bgClr>
            </a:pattFill>
            <a:ln w="12700" cap="flat" cmpd="sng" algn="ctr">
              <a:solidFill>
                <a:srgbClr val="44546A">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30" name="Rectangle 13"/>
            <p:cNvSpPr/>
            <p:nvPr/>
          </p:nvSpPr>
          <p:spPr>
            <a:xfrm>
              <a:off x="2721877" y="2682450"/>
              <a:ext cx="228732" cy="228600"/>
            </a:xfrm>
            <a:custGeom>
              <a:avLst/>
              <a:gdLst>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0 w 228600"/>
                <a:gd name="connsiteY4" fmla="*/ 0 h 228600"/>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132 w 228600"/>
                <a:gd name="connsiteY4" fmla="*/ 152825 h 228600"/>
                <a:gd name="connsiteX5" fmla="*/ 0 w 228600"/>
                <a:gd name="connsiteY5" fmla="*/ 0 h 228600"/>
                <a:gd name="connsiteX0" fmla="*/ 0 w 228600"/>
                <a:gd name="connsiteY0" fmla="*/ 0 h 228600"/>
                <a:gd name="connsiteX1" fmla="*/ 228600 w 228600"/>
                <a:gd name="connsiteY1" fmla="*/ 0 h 228600"/>
                <a:gd name="connsiteX2" fmla="*/ 228600 w 228600"/>
                <a:gd name="connsiteY2" fmla="*/ 228600 h 228600"/>
                <a:gd name="connsiteX3" fmla="*/ 0 w 228600"/>
                <a:gd name="connsiteY3" fmla="*/ 228600 h 228600"/>
                <a:gd name="connsiteX4" fmla="*/ 132 w 228600"/>
                <a:gd name="connsiteY4" fmla="*/ 152825 h 228600"/>
                <a:gd name="connsiteX5" fmla="*/ 132 w 228600"/>
                <a:gd name="connsiteY5" fmla="*/ 60750 h 228600"/>
                <a:gd name="connsiteX6" fmla="*/ 0 w 228600"/>
                <a:gd name="connsiteY6" fmla="*/ 0 h 228600"/>
                <a:gd name="connsiteX0" fmla="*/ 0 w 228732"/>
                <a:gd name="connsiteY0" fmla="*/ 0 h 228600"/>
                <a:gd name="connsiteX1" fmla="*/ 228600 w 228732"/>
                <a:gd name="connsiteY1" fmla="*/ 0 h 228600"/>
                <a:gd name="connsiteX2" fmla="*/ 228732 w 228732"/>
                <a:gd name="connsiteY2" fmla="*/ 111550 h 228600"/>
                <a:gd name="connsiteX3" fmla="*/ 228600 w 228732"/>
                <a:gd name="connsiteY3" fmla="*/ 228600 h 228600"/>
                <a:gd name="connsiteX4" fmla="*/ 0 w 228732"/>
                <a:gd name="connsiteY4" fmla="*/ 228600 h 228600"/>
                <a:gd name="connsiteX5" fmla="*/ 132 w 228732"/>
                <a:gd name="connsiteY5" fmla="*/ 152825 h 228600"/>
                <a:gd name="connsiteX6" fmla="*/ 132 w 228732"/>
                <a:gd name="connsiteY6" fmla="*/ 60750 h 228600"/>
                <a:gd name="connsiteX7" fmla="*/ 0 w 228732"/>
                <a:gd name="connsiteY7"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732" h="228600">
                  <a:moveTo>
                    <a:pt x="0" y="0"/>
                  </a:moveTo>
                  <a:lnTo>
                    <a:pt x="228600" y="0"/>
                  </a:lnTo>
                  <a:lnTo>
                    <a:pt x="228732" y="111550"/>
                  </a:lnTo>
                  <a:lnTo>
                    <a:pt x="228600" y="228600"/>
                  </a:lnTo>
                  <a:lnTo>
                    <a:pt x="0" y="228600"/>
                  </a:lnTo>
                  <a:lnTo>
                    <a:pt x="132" y="152825"/>
                  </a:lnTo>
                  <a:lnTo>
                    <a:pt x="132" y="60750"/>
                  </a:lnTo>
                  <a:lnTo>
                    <a:pt x="0" y="0"/>
                  </a:lnTo>
                  <a:close/>
                </a:path>
              </a:pathLst>
            </a:custGeom>
            <a:solidFill>
              <a:srgbClr val="ED7D31">
                <a:lumMod val="40000"/>
                <a:lumOff val="60000"/>
              </a:srgbClr>
            </a:solidFill>
            <a:ln w="12700" cap="flat" cmpd="sng" algn="ctr">
              <a:solidFill>
                <a:srgbClr val="ED7D31">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31" name="Trapezoid 86"/>
            <p:cNvSpPr/>
            <p:nvPr/>
          </p:nvSpPr>
          <p:spPr>
            <a:xfrm rot="5400000">
              <a:off x="4567153" y="2416462"/>
              <a:ext cx="390377" cy="109539"/>
            </a:xfrm>
            <a:custGeom>
              <a:avLst/>
              <a:gdLst>
                <a:gd name="connsiteX0" fmla="*/ 0 w 457200"/>
                <a:gd name="connsiteY0" fmla="*/ 107657 h 107657"/>
                <a:gd name="connsiteX1" fmla="*/ 95971 w 457200"/>
                <a:gd name="connsiteY1" fmla="*/ 0 h 107657"/>
                <a:gd name="connsiteX2" fmla="*/ 361229 w 457200"/>
                <a:gd name="connsiteY2" fmla="*/ 0 h 107657"/>
                <a:gd name="connsiteX3" fmla="*/ 457200 w 457200"/>
                <a:gd name="connsiteY3" fmla="*/ 107657 h 107657"/>
                <a:gd name="connsiteX4" fmla="*/ 0 w 457200"/>
                <a:gd name="connsiteY4" fmla="*/ 107657 h 107657"/>
                <a:gd name="connsiteX0" fmla="*/ 0 w 457200"/>
                <a:gd name="connsiteY0" fmla="*/ 108598 h 108598"/>
                <a:gd name="connsiteX1" fmla="*/ 95971 w 457200"/>
                <a:gd name="connsiteY1" fmla="*/ 941 h 108598"/>
                <a:gd name="connsiteX2" fmla="*/ 230122 w 457200"/>
                <a:gd name="connsiteY2" fmla="*/ 0 h 108598"/>
                <a:gd name="connsiteX3" fmla="*/ 361229 w 457200"/>
                <a:gd name="connsiteY3" fmla="*/ 941 h 108598"/>
                <a:gd name="connsiteX4" fmla="*/ 457200 w 457200"/>
                <a:gd name="connsiteY4" fmla="*/ 108598 h 108598"/>
                <a:gd name="connsiteX5" fmla="*/ 0 w 457200"/>
                <a:gd name="connsiteY5" fmla="*/ 108598 h 108598"/>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0 w 457200"/>
                <a:gd name="connsiteY6" fmla="*/ 108598 h 109539"/>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118203 w 457200"/>
                <a:gd name="connsiteY6" fmla="*/ 109539 h 109539"/>
                <a:gd name="connsiteX7" fmla="*/ 0 w 457200"/>
                <a:gd name="connsiteY7" fmla="*/ 108598 h 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109539">
                  <a:moveTo>
                    <a:pt x="0" y="108598"/>
                  </a:moveTo>
                  <a:lnTo>
                    <a:pt x="95971" y="941"/>
                  </a:lnTo>
                  <a:lnTo>
                    <a:pt x="230122" y="0"/>
                  </a:lnTo>
                  <a:lnTo>
                    <a:pt x="361229" y="941"/>
                  </a:lnTo>
                  <a:lnTo>
                    <a:pt x="457200" y="108598"/>
                  </a:lnTo>
                  <a:lnTo>
                    <a:pt x="334896" y="109539"/>
                  </a:lnTo>
                  <a:lnTo>
                    <a:pt x="118203" y="109539"/>
                  </a:lnTo>
                  <a:lnTo>
                    <a:pt x="0" y="108598"/>
                  </a:lnTo>
                  <a:close/>
                </a:path>
              </a:pathLst>
            </a:custGeom>
            <a:solidFill>
              <a:srgbClr val="70AD47"/>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132" name="Trapezoid 86"/>
            <p:cNvSpPr/>
            <p:nvPr/>
          </p:nvSpPr>
          <p:spPr>
            <a:xfrm rot="5400000">
              <a:off x="4564548" y="2893726"/>
              <a:ext cx="390377" cy="109539"/>
            </a:xfrm>
            <a:custGeom>
              <a:avLst/>
              <a:gdLst>
                <a:gd name="connsiteX0" fmla="*/ 0 w 457200"/>
                <a:gd name="connsiteY0" fmla="*/ 107657 h 107657"/>
                <a:gd name="connsiteX1" fmla="*/ 95971 w 457200"/>
                <a:gd name="connsiteY1" fmla="*/ 0 h 107657"/>
                <a:gd name="connsiteX2" fmla="*/ 361229 w 457200"/>
                <a:gd name="connsiteY2" fmla="*/ 0 h 107657"/>
                <a:gd name="connsiteX3" fmla="*/ 457200 w 457200"/>
                <a:gd name="connsiteY3" fmla="*/ 107657 h 107657"/>
                <a:gd name="connsiteX4" fmla="*/ 0 w 457200"/>
                <a:gd name="connsiteY4" fmla="*/ 107657 h 107657"/>
                <a:gd name="connsiteX0" fmla="*/ 0 w 457200"/>
                <a:gd name="connsiteY0" fmla="*/ 108598 h 108598"/>
                <a:gd name="connsiteX1" fmla="*/ 95971 w 457200"/>
                <a:gd name="connsiteY1" fmla="*/ 941 h 108598"/>
                <a:gd name="connsiteX2" fmla="*/ 230122 w 457200"/>
                <a:gd name="connsiteY2" fmla="*/ 0 h 108598"/>
                <a:gd name="connsiteX3" fmla="*/ 361229 w 457200"/>
                <a:gd name="connsiteY3" fmla="*/ 941 h 108598"/>
                <a:gd name="connsiteX4" fmla="*/ 457200 w 457200"/>
                <a:gd name="connsiteY4" fmla="*/ 108598 h 108598"/>
                <a:gd name="connsiteX5" fmla="*/ 0 w 457200"/>
                <a:gd name="connsiteY5" fmla="*/ 108598 h 108598"/>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0 w 457200"/>
                <a:gd name="connsiteY6" fmla="*/ 108598 h 109539"/>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118203 w 457200"/>
                <a:gd name="connsiteY6" fmla="*/ 109539 h 109539"/>
                <a:gd name="connsiteX7" fmla="*/ 0 w 457200"/>
                <a:gd name="connsiteY7" fmla="*/ 108598 h 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109539">
                  <a:moveTo>
                    <a:pt x="0" y="108598"/>
                  </a:moveTo>
                  <a:lnTo>
                    <a:pt x="95971" y="941"/>
                  </a:lnTo>
                  <a:lnTo>
                    <a:pt x="230122" y="0"/>
                  </a:lnTo>
                  <a:lnTo>
                    <a:pt x="361229" y="941"/>
                  </a:lnTo>
                  <a:lnTo>
                    <a:pt x="457200" y="108598"/>
                  </a:lnTo>
                  <a:lnTo>
                    <a:pt x="334896" y="109539"/>
                  </a:lnTo>
                  <a:lnTo>
                    <a:pt x="118203" y="109539"/>
                  </a:lnTo>
                  <a:lnTo>
                    <a:pt x="0" y="108598"/>
                  </a:lnTo>
                  <a:close/>
                </a:path>
              </a:pathLst>
            </a:custGeom>
            <a:solidFill>
              <a:srgbClr val="70AD47"/>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133" name="Trapezoid 86"/>
            <p:cNvSpPr/>
            <p:nvPr/>
          </p:nvSpPr>
          <p:spPr>
            <a:xfrm rot="5400000">
              <a:off x="4564548" y="3384649"/>
              <a:ext cx="390377" cy="109539"/>
            </a:xfrm>
            <a:custGeom>
              <a:avLst/>
              <a:gdLst>
                <a:gd name="connsiteX0" fmla="*/ 0 w 457200"/>
                <a:gd name="connsiteY0" fmla="*/ 107657 h 107657"/>
                <a:gd name="connsiteX1" fmla="*/ 95971 w 457200"/>
                <a:gd name="connsiteY1" fmla="*/ 0 h 107657"/>
                <a:gd name="connsiteX2" fmla="*/ 361229 w 457200"/>
                <a:gd name="connsiteY2" fmla="*/ 0 h 107657"/>
                <a:gd name="connsiteX3" fmla="*/ 457200 w 457200"/>
                <a:gd name="connsiteY3" fmla="*/ 107657 h 107657"/>
                <a:gd name="connsiteX4" fmla="*/ 0 w 457200"/>
                <a:gd name="connsiteY4" fmla="*/ 107657 h 107657"/>
                <a:gd name="connsiteX0" fmla="*/ 0 w 457200"/>
                <a:gd name="connsiteY0" fmla="*/ 108598 h 108598"/>
                <a:gd name="connsiteX1" fmla="*/ 95971 w 457200"/>
                <a:gd name="connsiteY1" fmla="*/ 941 h 108598"/>
                <a:gd name="connsiteX2" fmla="*/ 230122 w 457200"/>
                <a:gd name="connsiteY2" fmla="*/ 0 h 108598"/>
                <a:gd name="connsiteX3" fmla="*/ 361229 w 457200"/>
                <a:gd name="connsiteY3" fmla="*/ 941 h 108598"/>
                <a:gd name="connsiteX4" fmla="*/ 457200 w 457200"/>
                <a:gd name="connsiteY4" fmla="*/ 108598 h 108598"/>
                <a:gd name="connsiteX5" fmla="*/ 0 w 457200"/>
                <a:gd name="connsiteY5" fmla="*/ 108598 h 108598"/>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0 w 457200"/>
                <a:gd name="connsiteY6" fmla="*/ 108598 h 109539"/>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118203 w 457200"/>
                <a:gd name="connsiteY6" fmla="*/ 109539 h 109539"/>
                <a:gd name="connsiteX7" fmla="*/ 0 w 457200"/>
                <a:gd name="connsiteY7" fmla="*/ 108598 h 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109539">
                  <a:moveTo>
                    <a:pt x="0" y="108598"/>
                  </a:moveTo>
                  <a:lnTo>
                    <a:pt x="95971" y="941"/>
                  </a:lnTo>
                  <a:lnTo>
                    <a:pt x="230122" y="0"/>
                  </a:lnTo>
                  <a:lnTo>
                    <a:pt x="361229" y="941"/>
                  </a:lnTo>
                  <a:lnTo>
                    <a:pt x="457200" y="108598"/>
                  </a:lnTo>
                  <a:lnTo>
                    <a:pt x="334896" y="109539"/>
                  </a:lnTo>
                  <a:lnTo>
                    <a:pt x="118203" y="109539"/>
                  </a:lnTo>
                  <a:lnTo>
                    <a:pt x="0" y="108598"/>
                  </a:lnTo>
                  <a:close/>
                </a:path>
              </a:pathLst>
            </a:custGeom>
            <a:solidFill>
              <a:srgbClr val="70AD47"/>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134" name="Trapezoid 86"/>
            <p:cNvSpPr/>
            <p:nvPr/>
          </p:nvSpPr>
          <p:spPr>
            <a:xfrm rot="5400000">
              <a:off x="4567887" y="3865848"/>
              <a:ext cx="390377" cy="109539"/>
            </a:xfrm>
            <a:custGeom>
              <a:avLst/>
              <a:gdLst>
                <a:gd name="connsiteX0" fmla="*/ 0 w 457200"/>
                <a:gd name="connsiteY0" fmla="*/ 107657 h 107657"/>
                <a:gd name="connsiteX1" fmla="*/ 95971 w 457200"/>
                <a:gd name="connsiteY1" fmla="*/ 0 h 107657"/>
                <a:gd name="connsiteX2" fmla="*/ 361229 w 457200"/>
                <a:gd name="connsiteY2" fmla="*/ 0 h 107657"/>
                <a:gd name="connsiteX3" fmla="*/ 457200 w 457200"/>
                <a:gd name="connsiteY3" fmla="*/ 107657 h 107657"/>
                <a:gd name="connsiteX4" fmla="*/ 0 w 457200"/>
                <a:gd name="connsiteY4" fmla="*/ 107657 h 107657"/>
                <a:gd name="connsiteX0" fmla="*/ 0 w 457200"/>
                <a:gd name="connsiteY0" fmla="*/ 108598 h 108598"/>
                <a:gd name="connsiteX1" fmla="*/ 95971 w 457200"/>
                <a:gd name="connsiteY1" fmla="*/ 941 h 108598"/>
                <a:gd name="connsiteX2" fmla="*/ 230122 w 457200"/>
                <a:gd name="connsiteY2" fmla="*/ 0 h 108598"/>
                <a:gd name="connsiteX3" fmla="*/ 361229 w 457200"/>
                <a:gd name="connsiteY3" fmla="*/ 941 h 108598"/>
                <a:gd name="connsiteX4" fmla="*/ 457200 w 457200"/>
                <a:gd name="connsiteY4" fmla="*/ 108598 h 108598"/>
                <a:gd name="connsiteX5" fmla="*/ 0 w 457200"/>
                <a:gd name="connsiteY5" fmla="*/ 108598 h 108598"/>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0 w 457200"/>
                <a:gd name="connsiteY6" fmla="*/ 108598 h 109539"/>
                <a:gd name="connsiteX0" fmla="*/ 0 w 457200"/>
                <a:gd name="connsiteY0" fmla="*/ 108598 h 109539"/>
                <a:gd name="connsiteX1" fmla="*/ 95971 w 457200"/>
                <a:gd name="connsiteY1" fmla="*/ 941 h 109539"/>
                <a:gd name="connsiteX2" fmla="*/ 230122 w 457200"/>
                <a:gd name="connsiteY2" fmla="*/ 0 h 109539"/>
                <a:gd name="connsiteX3" fmla="*/ 361229 w 457200"/>
                <a:gd name="connsiteY3" fmla="*/ 941 h 109539"/>
                <a:gd name="connsiteX4" fmla="*/ 457200 w 457200"/>
                <a:gd name="connsiteY4" fmla="*/ 108598 h 109539"/>
                <a:gd name="connsiteX5" fmla="*/ 334896 w 457200"/>
                <a:gd name="connsiteY5" fmla="*/ 109539 h 109539"/>
                <a:gd name="connsiteX6" fmla="*/ 118203 w 457200"/>
                <a:gd name="connsiteY6" fmla="*/ 109539 h 109539"/>
                <a:gd name="connsiteX7" fmla="*/ 0 w 457200"/>
                <a:gd name="connsiteY7" fmla="*/ 108598 h 10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109539">
                  <a:moveTo>
                    <a:pt x="0" y="108598"/>
                  </a:moveTo>
                  <a:lnTo>
                    <a:pt x="95971" y="941"/>
                  </a:lnTo>
                  <a:lnTo>
                    <a:pt x="230122" y="0"/>
                  </a:lnTo>
                  <a:lnTo>
                    <a:pt x="361229" y="941"/>
                  </a:lnTo>
                  <a:lnTo>
                    <a:pt x="457200" y="108598"/>
                  </a:lnTo>
                  <a:lnTo>
                    <a:pt x="334896" y="109539"/>
                  </a:lnTo>
                  <a:lnTo>
                    <a:pt x="118203" y="109539"/>
                  </a:lnTo>
                  <a:lnTo>
                    <a:pt x="0" y="108598"/>
                  </a:lnTo>
                  <a:close/>
                </a:path>
              </a:pathLst>
            </a:custGeom>
            <a:solidFill>
              <a:srgbClr val="70AD47"/>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135" name="TextBox 134"/>
            <p:cNvSpPr txBox="1"/>
            <p:nvPr/>
          </p:nvSpPr>
          <p:spPr>
            <a:xfrm>
              <a:off x="4461990" y="4142527"/>
              <a:ext cx="596319" cy="409171"/>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0" u="none" strike="noStrike" kern="0" cap="all" spc="0" normalizeH="0" baseline="0" noProof="0" dirty="0" smtClean="0">
                  <a:ln>
                    <a:noFill/>
                  </a:ln>
                  <a:solidFill>
                    <a:srgbClr val="70AD47"/>
                  </a:solidFill>
                  <a:effectLst/>
                  <a:uLnTx/>
                  <a:uFillTx/>
                </a:rPr>
                <a:t>Injector</a:t>
              </a:r>
            </a:p>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0" u="none" strike="noStrike" kern="0" cap="all" spc="0" normalizeH="0" baseline="0" noProof="0" dirty="0" err="1" smtClean="0">
                  <a:ln>
                    <a:noFill/>
                  </a:ln>
                  <a:solidFill>
                    <a:srgbClr val="70AD47"/>
                  </a:solidFill>
                  <a:effectLst/>
                  <a:uLnTx/>
                  <a:uFillTx/>
                </a:rPr>
                <a:t>Muxes</a:t>
              </a:r>
              <a:endParaRPr kumimoji="0" lang="en-US" sz="1050" b="0" i="0" u="none" strike="noStrike" kern="0" cap="all" spc="0" normalizeH="0" baseline="0" noProof="0" dirty="0" smtClean="0">
                <a:ln>
                  <a:noFill/>
                </a:ln>
                <a:solidFill>
                  <a:srgbClr val="70AD47"/>
                </a:solidFill>
                <a:effectLst/>
                <a:uLnTx/>
                <a:uFillTx/>
              </a:endParaRPr>
            </a:p>
          </p:txBody>
        </p:sp>
        <p:sp>
          <p:nvSpPr>
            <p:cNvPr id="136" name="TextBox 135"/>
            <p:cNvSpPr txBox="1"/>
            <p:nvPr/>
          </p:nvSpPr>
          <p:spPr>
            <a:xfrm>
              <a:off x="4134504" y="4661523"/>
              <a:ext cx="422582" cy="31981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1" u="none" strike="noStrike" kern="0" cap="none" spc="0" normalizeH="0" baseline="0" noProof="0" dirty="0" smtClean="0">
                  <a:ln>
                    <a:noFill/>
                  </a:ln>
                  <a:solidFill>
                    <a:srgbClr val="70AD47">
                      <a:lumMod val="75000"/>
                    </a:srgbClr>
                  </a:solidFill>
                  <a:effectLst/>
                  <a:uLnTx/>
                  <a:uFillTx/>
                </a:rPr>
                <a:t>Inject</a:t>
              </a:r>
            </a:p>
          </p:txBody>
        </p:sp>
        <p:cxnSp>
          <p:nvCxnSpPr>
            <p:cNvPr id="137" name="Straight Connector 136"/>
            <p:cNvCxnSpPr/>
            <p:nvPr/>
          </p:nvCxnSpPr>
          <p:spPr>
            <a:xfrm>
              <a:off x="4347609" y="3819644"/>
              <a:ext cx="357357" cy="0"/>
            </a:xfrm>
            <a:prstGeom prst="line">
              <a:avLst/>
            </a:prstGeom>
            <a:noFill/>
            <a:ln w="38100" cap="flat" cmpd="sng" algn="ctr">
              <a:solidFill>
                <a:srgbClr val="70AD47">
                  <a:lumMod val="75000"/>
                </a:srgbClr>
              </a:solidFill>
              <a:prstDash val="solid"/>
              <a:miter lim="800000"/>
              <a:headEnd type="none"/>
              <a:tailEnd type="stealth"/>
            </a:ln>
            <a:effectLst/>
          </p:spPr>
        </p:cxnSp>
        <p:cxnSp>
          <p:nvCxnSpPr>
            <p:cNvPr id="138" name="Straight Connector 137"/>
            <p:cNvCxnSpPr/>
            <p:nvPr/>
          </p:nvCxnSpPr>
          <p:spPr>
            <a:xfrm>
              <a:off x="4345795" y="3337043"/>
              <a:ext cx="357357" cy="0"/>
            </a:xfrm>
            <a:prstGeom prst="line">
              <a:avLst/>
            </a:prstGeom>
            <a:noFill/>
            <a:ln w="38100" cap="flat" cmpd="sng" algn="ctr">
              <a:solidFill>
                <a:srgbClr val="70AD47">
                  <a:lumMod val="75000"/>
                </a:srgbClr>
              </a:solidFill>
              <a:prstDash val="solid"/>
              <a:miter lim="800000"/>
              <a:headEnd type="none"/>
              <a:tailEnd type="stealth"/>
            </a:ln>
            <a:effectLst/>
          </p:spPr>
        </p:cxnSp>
        <p:cxnSp>
          <p:nvCxnSpPr>
            <p:cNvPr id="139" name="Straight Connector 138"/>
            <p:cNvCxnSpPr/>
            <p:nvPr/>
          </p:nvCxnSpPr>
          <p:spPr>
            <a:xfrm>
              <a:off x="4345795" y="2854443"/>
              <a:ext cx="357357" cy="0"/>
            </a:xfrm>
            <a:prstGeom prst="line">
              <a:avLst/>
            </a:prstGeom>
            <a:noFill/>
            <a:ln w="38100" cap="flat" cmpd="sng" algn="ctr">
              <a:solidFill>
                <a:srgbClr val="70AD47">
                  <a:lumMod val="75000"/>
                </a:srgbClr>
              </a:solidFill>
              <a:prstDash val="solid"/>
              <a:miter lim="800000"/>
              <a:headEnd type="none"/>
              <a:tailEnd type="stealth"/>
            </a:ln>
            <a:effectLst/>
          </p:spPr>
        </p:cxnSp>
        <p:cxnSp>
          <p:nvCxnSpPr>
            <p:cNvPr id="140" name="Straight Connector 139"/>
            <p:cNvCxnSpPr/>
            <p:nvPr/>
          </p:nvCxnSpPr>
          <p:spPr>
            <a:xfrm>
              <a:off x="4345795" y="2362438"/>
              <a:ext cx="357357" cy="0"/>
            </a:xfrm>
            <a:prstGeom prst="line">
              <a:avLst/>
            </a:prstGeom>
            <a:noFill/>
            <a:ln w="38100" cap="flat" cmpd="sng" algn="ctr">
              <a:solidFill>
                <a:srgbClr val="70AD47">
                  <a:lumMod val="75000"/>
                </a:srgbClr>
              </a:solidFill>
              <a:prstDash val="solid"/>
              <a:miter lim="800000"/>
              <a:headEnd type="none"/>
              <a:tailEnd type="stealth"/>
            </a:ln>
            <a:effectLst/>
          </p:spPr>
        </p:cxnSp>
        <p:grpSp>
          <p:nvGrpSpPr>
            <p:cNvPr id="141" name="Group 140"/>
            <p:cNvGrpSpPr/>
            <p:nvPr/>
          </p:nvGrpSpPr>
          <p:grpSpPr>
            <a:xfrm>
              <a:off x="4817191" y="2467665"/>
              <a:ext cx="2730043" cy="1447800"/>
              <a:chOff x="4251007" y="1572315"/>
              <a:chExt cx="2780437" cy="1447800"/>
            </a:xfrm>
          </p:grpSpPr>
          <p:cxnSp>
            <p:nvCxnSpPr>
              <p:cNvPr id="142" name="Straight Connector 141"/>
              <p:cNvCxnSpPr/>
              <p:nvPr/>
            </p:nvCxnSpPr>
            <p:spPr>
              <a:xfrm>
                <a:off x="4251007" y="1572315"/>
                <a:ext cx="2780437" cy="0"/>
              </a:xfrm>
              <a:prstGeom prst="line">
                <a:avLst/>
              </a:prstGeom>
              <a:noFill/>
              <a:ln w="38100" cap="flat" cmpd="sng" algn="ctr">
                <a:solidFill>
                  <a:sysClr val="windowText" lastClr="000000">
                    <a:lumMod val="50000"/>
                    <a:lumOff val="50000"/>
                  </a:sysClr>
                </a:solidFill>
                <a:prstDash val="solid"/>
                <a:miter lim="800000"/>
                <a:headEnd type="none" w="sm" len="sm"/>
                <a:tailEnd type="stealth" w="med" len="med"/>
              </a:ln>
              <a:effectLst/>
            </p:spPr>
          </p:cxnSp>
          <p:cxnSp>
            <p:nvCxnSpPr>
              <p:cNvPr id="143" name="Straight Connector 142"/>
              <p:cNvCxnSpPr/>
              <p:nvPr/>
            </p:nvCxnSpPr>
            <p:spPr>
              <a:xfrm>
                <a:off x="4251007" y="2048565"/>
                <a:ext cx="2780437" cy="0"/>
              </a:xfrm>
              <a:prstGeom prst="line">
                <a:avLst/>
              </a:prstGeom>
              <a:noFill/>
              <a:ln w="38100" cap="flat" cmpd="sng" algn="ctr">
                <a:solidFill>
                  <a:sysClr val="windowText" lastClr="000000">
                    <a:lumMod val="50000"/>
                    <a:lumOff val="50000"/>
                  </a:sysClr>
                </a:solidFill>
                <a:prstDash val="solid"/>
                <a:miter lim="800000"/>
                <a:headEnd type="none" w="sm" len="sm"/>
                <a:tailEnd type="stealth" w="med" len="med"/>
              </a:ln>
              <a:effectLst/>
            </p:spPr>
          </p:cxnSp>
          <p:cxnSp>
            <p:nvCxnSpPr>
              <p:cNvPr id="144" name="Straight Connector 143"/>
              <p:cNvCxnSpPr/>
              <p:nvPr/>
            </p:nvCxnSpPr>
            <p:spPr>
              <a:xfrm>
                <a:off x="4251007" y="2543865"/>
                <a:ext cx="2780437" cy="0"/>
              </a:xfrm>
              <a:prstGeom prst="line">
                <a:avLst/>
              </a:prstGeom>
              <a:noFill/>
              <a:ln w="38100" cap="flat" cmpd="sng" algn="ctr">
                <a:solidFill>
                  <a:sysClr val="windowText" lastClr="000000">
                    <a:lumMod val="50000"/>
                    <a:lumOff val="50000"/>
                  </a:sysClr>
                </a:solidFill>
                <a:prstDash val="solid"/>
                <a:miter lim="800000"/>
                <a:headEnd type="none" w="sm" len="sm"/>
                <a:tailEnd type="stealth" w="med" len="med"/>
              </a:ln>
              <a:effectLst/>
            </p:spPr>
          </p:cxnSp>
          <p:cxnSp>
            <p:nvCxnSpPr>
              <p:cNvPr id="145" name="Straight Connector 144"/>
              <p:cNvCxnSpPr/>
              <p:nvPr/>
            </p:nvCxnSpPr>
            <p:spPr>
              <a:xfrm>
                <a:off x="4251007" y="3020115"/>
                <a:ext cx="2780437" cy="0"/>
              </a:xfrm>
              <a:prstGeom prst="line">
                <a:avLst/>
              </a:prstGeom>
              <a:noFill/>
              <a:ln w="38100" cap="flat" cmpd="sng" algn="ctr">
                <a:solidFill>
                  <a:sysClr val="windowText" lastClr="000000">
                    <a:lumMod val="50000"/>
                    <a:lumOff val="50000"/>
                  </a:sysClr>
                </a:solidFill>
                <a:prstDash val="solid"/>
                <a:miter lim="800000"/>
                <a:headEnd type="none" w="sm" len="sm"/>
                <a:tailEnd type="stealth" w="med" len="med"/>
              </a:ln>
              <a:effectLst/>
            </p:spPr>
          </p:cxnSp>
        </p:grpSp>
        <p:sp>
          <p:nvSpPr>
            <p:cNvPr id="146" name="Rounded Rectangle 145"/>
            <p:cNvSpPr/>
            <p:nvPr/>
          </p:nvSpPr>
          <p:spPr>
            <a:xfrm>
              <a:off x="1863490" y="1297923"/>
              <a:ext cx="1407795" cy="472562"/>
            </a:xfrm>
            <a:prstGeom prst="roundRect">
              <a:avLst>
                <a:gd name="adj" fmla="val 13466"/>
              </a:avLst>
            </a:prstGeom>
            <a:solidFill>
              <a:sysClr val="window" lastClr="FFFFFF">
                <a:lumMod val="95000"/>
              </a:sysClr>
            </a:solidFill>
            <a:ln w="12700" cap="flat" cmpd="sng" algn="ctr">
              <a:solidFill>
                <a:sysClr val="windowText" lastClr="000000"/>
              </a:solidFill>
              <a:prstDash val="solid"/>
              <a:miter lim="800000"/>
            </a:ln>
            <a:effectLst/>
          </p:spPr>
          <p:txBody>
            <a:bodyPr lIns="0" tIns="45720" rIns="0" bIns="0" rtlCol="0" anchor="t"/>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rPr>
                <a:t>RC: </a:t>
              </a:r>
              <a:r>
                <a:rPr kumimoji="0" lang="en-US" sz="1200" b="0" i="0" u="none" strike="noStrike" kern="0" cap="none" spc="0" normalizeH="0" baseline="0" noProof="0" dirty="0" smtClean="0">
                  <a:ln>
                    <a:noFill/>
                  </a:ln>
                  <a:solidFill>
                    <a:prstClr val="black"/>
                  </a:solidFill>
                  <a:effectLst/>
                  <a:uLnTx/>
                  <a:uFillTx/>
                  <a:latin typeface="Calibri" panose="020F0502020204030204"/>
                  <a:ea typeface="+mn-ea"/>
                  <a:cs typeface="+mn-cs"/>
                </a:rPr>
                <a:t>Route Computation</a:t>
              </a:r>
              <a:endPar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endParaRPr>
            </a:p>
          </p:txBody>
        </p:sp>
        <p:sp>
          <p:nvSpPr>
            <p:cNvPr id="147" name="Rounded Rectangle 146"/>
            <p:cNvSpPr/>
            <p:nvPr/>
          </p:nvSpPr>
          <p:spPr>
            <a:xfrm>
              <a:off x="3707529" y="1298007"/>
              <a:ext cx="1407795" cy="472562"/>
            </a:xfrm>
            <a:prstGeom prst="roundRect">
              <a:avLst>
                <a:gd name="adj" fmla="val 13466"/>
              </a:avLst>
            </a:prstGeom>
            <a:solidFill>
              <a:sysClr val="window" lastClr="FFFFFF">
                <a:lumMod val="95000"/>
              </a:sysClr>
            </a:solidFill>
            <a:ln w="12700" cap="flat" cmpd="sng" algn="ctr">
              <a:solidFill>
                <a:sysClr val="windowText" lastClr="000000"/>
              </a:solidFill>
              <a:prstDash val="solid"/>
              <a:miter lim="800000"/>
            </a:ln>
            <a:effectLst/>
          </p:spPr>
          <p:txBody>
            <a:bodyPr lIns="0" tIns="45720" rIns="0" bIns="0" rtlCol="0" anchor="t"/>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rPr>
                <a:t>PS: </a:t>
              </a:r>
              <a:r>
                <a:rPr kumimoji="0" lang="en-US" sz="1200" b="0" i="0" u="none" strike="noStrike" kern="0" cap="none" spc="0" normalizeH="0" baseline="0" noProof="0" dirty="0" smtClean="0">
                  <a:ln>
                    <a:noFill/>
                  </a:ln>
                  <a:solidFill>
                    <a:prstClr val="black"/>
                  </a:solidFill>
                  <a:effectLst/>
                  <a:uLnTx/>
                  <a:uFillTx/>
                  <a:latin typeface="Calibri" panose="020F0502020204030204"/>
                  <a:ea typeface="+mn-ea"/>
                  <a:cs typeface="+mn-cs"/>
                </a:rPr>
                <a:t>Permutation Sort</a:t>
              </a:r>
              <a:endPar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endParaRPr>
            </a:p>
          </p:txBody>
        </p:sp>
        <p:sp>
          <p:nvSpPr>
            <p:cNvPr id="148" name="Rounded Rectangle 147"/>
            <p:cNvSpPr/>
            <p:nvPr/>
          </p:nvSpPr>
          <p:spPr>
            <a:xfrm rot="16200000">
              <a:off x="4449241" y="2782533"/>
              <a:ext cx="3213936" cy="244716"/>
            </a:xfrm>
            <a:prstGeom prst="roundRect">
              <a:avLst>
                <a:gd name="adj" fmla="val 21250"/>
              </a:avLst>
            </a:prstGeom>
            <a:solidFill>
              <a:sysClr val="window" lastClr="FFFFFF">
                <a:lumMod val="95000"/>
              </a:sysClr>
            </a:solidFill>
            <a:ln w="12700" cap="flat" cmpd="sng" algn="ctr">
              <a:solidFill>
                <a:sysClr val="windowText" lastClr="000000"/>
              </a:solidFill>
              <a:prstDash val="solid"/>
              <a:miter lim="800000"/>
            </a:ln>
            <a:effectLst/>
          </p:spPr>
          <p:txBody>
            <a:bodyPr lIns="0" tIns="45720" rIns="0" bIns="0" rtlCol="0" anchor="t"/>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rPr>
                <a:t>PA: </a:t>
              </a:r>
              <a:r>
                <a:rPr kumimoji="0" lang="en-US" sz="1200" b="0" i="0" u="none" strike="noStrike" kern="0" cap="none" spc="0" normalizeH="0" baseline="0" noProof="0" dirty="0" smtClean="0">
                  <a:ln>
                    <a:noFill/>
                  </a:ln>
                  <a:solidFill>
                    <a:prstClr val="black"/>
                  </a:solidFill>
                  <a:effectLst/>
                  <a:uLnTx/>
                  <a:uFillTx/>
                  <a:latin typeface="Calibri" panose="020F0502020204030204"/>
                  <a:ea typeface="+mn-ea"/>
                  <a:cs typeface="+mn-cs"/>
                </a:rPr>
                <a:t>Port Allocation</a:t>
              </a:r>
              <a:endPar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endParaRPr>
            </a:p>
          </p:txBody>
        </p:sp>
        <p:sp>
          <p:nvSpPr>
            <p:cNvPr id="149" name="Rounded Rectangle 148"/>
            <p:cNvSpPr/>
            <p:nvPr/>
          </p:nvSpPr>
          <p:spPr>
            <a:xfrm rot="16200000">
              <a:off x="4982474" y="2782533"/>
              <a:ext cx="3213936" cy="244716"/>
            </a:xfrm>
            <a:prstGeom prst="roundRect">
              <a:avLst>
                <a:gd name="adj" fmla="val 21250"/>
              </a:avLst>
            </a:prstGeom>
            <a:solidFill>
              <a:sysClr val="window" lastClr="FFFFFF">
                <a:lumMod val="95000"/>
              </a:sysClr>
            </a:solidFill>
            <a:ln w="12700" cap="flat" cmpd="sng" algn="ctr">
              <a:solidFill>
                <a:sysClr val="windowText" lastClr="000000"/>
              </a:solidFill>
              <a:prstDash val="solid"/>
              <a:miter lim="800000"/>
            </a:ln>
            <a:effectLst/>
          </p:spPr>
          <p:txBody>
            <a:bodyPr lIns="0" tIns="45720" rIns="0" bIns="0" rtlCol="0" anchor="t"/>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rPr>
                <a:t>ST: </a:t>
              </a:r>
              <a:r>
                <a:rPr kumimoji="0" lang="en-US" sz="1200" b="0" i="0" u="none" strike="noStrike" kern="0" cap="none" spc="0" normalizeH="0" baseline="0" noProof="0" dirty="0" smtClean="0">
                  <a:ln>
                    <a:noFill/>
                  </a:ln>
                  <a:solidFill>
                    <a:prstClr val="black"/>
                  </a:solidFill>
                  <a:effectLst/>
                  <a:uLnTx/>
                  <a:uFillTx/>
                  <a:latin typeface="Calibri" panose="020F0502020204030204"/>
                  <a:ea typeface="+mn-ea"/>
                  <a:cs typeface="+mn-cs"/>
                </a:rPr>
                <a:t>Switch Traversal (</a:t>
              </a:r>
              <a:r>
                <a:rPr kumimoji="0" lang="en-US" sz="1200" b="0" i="1" u="none" strike="noStrike" kern="0" cap="none" spc="0" normalizeH="0" baseline="0" noProof="0" dirty="0" smtClean="0">
                  <a:ln>
                    <a:noFill/>
                  </a:ln>
                  <a:solidFill>
                    <a:prstClr val="black"/>
                  </a:solidFill>
                  <a:effectLst/>
                  <a:uLnTx/>
                  <a:uFillTx/>
                  <a:latin typeface="Calibri" panose="020F0502020204030204"/>
                  <a:ea typeface="+mn-ea"/>
                  <a:cs typeface="+mn-cs"/>
                </a:rPr>
                <a:t>Crossbar</a:t>
              </a:r>
              <a:r>
                <a:rPr kumimoji="0" lang="en-US" sz="1200" b="0" i="0" u="none" strike="noStrike" kern="0" cap="none" spc="0" normalizeH="0" baseline="0" noProof="0" dirty="0" smtClean="0">
                  <a:ln>
                    <a:noFill/>
                  </a:ln>
                  <a:solidFill>
                    <a:prstClr val="black"/>
                  </a:solidFill>
                  <a:effectLst/>
                  <a:uLnTx/>
                  <a:uFillTx/>
                  <a:latin typeface="Calibri" panose="020F0502020204030204"/>
                  <a:ea typeface="+mn-ea"/>
                  <a:cs typeface="+mn-cs"/>
                </a:rPr>
                <a:t>)</a:t>
              </a:r>
              <a:endPar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endParaRPr>
            </a:p>
          </p:txBody>
        </p:sp>
        <p:sp>
          <p:nvSpPr>
            <p:cNvPr id="150" name="Rounded Rectangle 149"/>
            <p:cNvSpPr/>
            <p:nvPr/>
          </p:nvSpPr>
          <p:spPr>
            <a:xfrm rot="16200000">
              <a:off x="5510796" y="2777622"/>
              <a:ext cx="3223758" cy="244716"/>
            </a:xfrm>
            <a:prstGeom prst="roundRect">
              <a:avLst>
                <a:gd name="adj" fmla="val 21250"/>
              </a:avLst>
            </a:prstGeom>
            <a:solidFill>
              <a:sysClr val="window" lastClr="FFFFFF">
                <a:lumMod val="95000"/>
              </a:sysClr>
            </a:solidFill>
            <a:ln w="12700" cap="flat" cmpd="sng" algn="ctr">
              <a:solidFill>
                <a:sysClr val="windowText" lastClr="000000"/>
              </a:solidFill>
              <a:prstDash val="solid"/>
              <a:miter lim="800000"/>
            </a:ln>
            <a:effectLst/>
          </p:spPr>
          <p:txBody>
            <a:bodyPr lIns="0" tIns="45720" rIns="0" bIns="0" rtlCol="0" anchor="t"/>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rPr>
                <a:t>DM: </a:t>
              </a:r>
              <a:r>
                <a:rPr kumimoji="0" lang="en-US" sz="1200" b="0" i="0" u="none" strike="noStrike" kern="0" cap="none" spc="0" normalizeH="0" baseline="0" noProof="0" dirty="0" smtClean="0">
                  <a:ln>
                    <a:noFill/>
                  </a:ln>
                  <a:solidFill>
                    <a:prstClr val="black"/>
                  </a:solidFill>
                  <a:effectLst/>
                  <a:uLnTx/>
                  <a:uFillTx/>
                  <a:latin typeface="Calibri" panose="020F0502020204030204"/>
                  <a:ea typeface="+mn-ea"/>
                  <a:cs typeface="+mn-cs"/>
                </a:rPr>
                <a:t>Destination Management</a:t>
              </a:r>
              <a:endParaRPr kumimoji="0" lang="en-US" sz="1200" b="1" i="0" u="none" strike="noStrike" kern="0" cap="none" spc="0" normalizeH="0" baseline="0" noProof="0" dirty="0" smtClean="0">
                <a:ln>
                  <a:noFill/>
                </a:ln>
                <a:solidFill>
                  <a:prstClr val="black"/>
                </a:solidFill>
                <a:effectLst/>
                <a:uLnTx/>
                <a:uFillTx/>
                <a:latin typeface="Calibri" panose="020F0502020204030204"/>
                <a:ea typeface="+mn-ea"/>
                <a:cs typeface="+mn-cs"/>
              </a:endParaRPr>
            </a:p>
          </p:txBody>
        </p:sp>
        <p:sp>
          <p:nvSpPr>
            <p:cNvPr id="151" name="TextBox 150"/>
            <p:cNvSpPr txBox="1"/>
            <p:nvPr/>
          </p:nvSpPr>
          <p:spPr>
            <a:xfrm>
              <a:off x="7529298" y="2282999"/>
              <a:ext cx="252855"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N</a:t>
              </a:r>
            </a:p>
          </p:txBody>
        </p:sp>
        <p:sp>
          <p:nvSpPr>
            <p:cNvPr id="152" name="TextBox 151"/>
            <p:cNvSpPr txBox="1"/>
            <p:nvPr/>
          </p:nvSpPr>
          <p:spPr>
            <a:xfrm>
              <a:off x="7541997" y="2765599"/>
              <a:ext cx="227463"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E</a:t>
              </a:r>
            </a:p>
          </p:txBody>
        </p:sp>
        <p:sp>
          <p:nvSpPr>
            <p:cNvPr id="153" name="TextBox 152"/>
            <p:cNvSpPr txBox="1"/>
            <p:nvPr/>
          </p:nvSpPr>
          <p:spPr>
            <a:xfrm>
              <a:off x="7546540" y="3248199"/>
              <a:ext cx="224790"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S</a:t>
              </a:r>
            </a:p>
          </p:txBody>
        </p:sp>
        <p:sp>
          <p:nvSpPr>
            <p:cNvPr id="154" name="TextBox 153"/>
            <p:cNvSpPr txBox="1"/>
            <p:nvPr/>
          </p:nvSpPr>
          <p:spPr>
            <a:xfrm>
              <a:off x="7510591" y="3730800"/>
              <a:ext cx="290275" cy="37625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ED7D31"/>
                  </a:solidFill>
                  <a:effectLst/>
                  <a:uLnTx/>
                  <a:uFillTx/>
                </a:rPr>
                <a:t>W</a:t>
              </a:r>
            </a:p>
          </p:txBody>
        </p:sp>
        <p:cxnSp>
          <p:nvCxnSpPr>
            <p:cNvPr id="155" name="Straight Arrow Connector 154"/>
            <p:cNvCxnSpPr>
              <a:stCxn id="147" idx="3"/>
            </p:cNvCxnSpPr>
            <p:nvPr/>
          </p:nvCxnSpPr>
          <p:spPr>
            <a:xfrm>
              <a:off x="5115324" y="1534288"/>
              <a:ext cx="818527" cy="0"/>
            </a:xfrm>
            <a:prstGeom prst="straightConnector1">
              <a:avLst/>
            </a:prstGeom>
            <a:noFill/>
            <a:ln w="25400" cap="flat" cmpd="sng" algn="ctr">
              <a:solidFill>
                <a:srgbClr val="4472C4"/>
              </a:solidFill>
              <a:prstDash val="solid"/>
              <a:miter lim="800000"/>
              <a:tailEnd type="triangle"/>
            </a:ln>
            <a:effectLst/>
          </p:spPr>
        </p:cxnSp>
        <p:sp>
          <p:nvSpPr>
            <p:cNvPr id="156" name="Rectangle 155"/>
            <p:cNvSpPr/>
            <p:nvPr/>
          </p:nvSpPr>
          <p:spPr>
            <a:xfrm>
              <a:off x="5473992" y="1297922"/>
              <a:ext cx="165735" cy="3213937"/>
            </a:xfrm>
            <a:prstGeom prst="rect">
              <a:avLst/>
            </a:prstGeom>
            <a:solidFill>
              <a:srgbClr val="5B9BD5">
                <a:lumMod val="60000"/>
                <a:lumOff val="40000"/>
                <a:alpha val="50000"/>
              </a:srgbClr>
            </a:solidFill>
            <a:ln w="12700" cap="flat" cmpd="sng" algn="ctr">
              <a:solidFill>
                <a:srgbClr val="5B9BD5">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57" name="Isosceles Triangle 156"/>
            <p:cNvSpPr/>
            <p:nvPr/>
          </p:nvSpPr>
          <p:spPr>
            <a:xfrm>
              <a:off x="5478703" y="4386263"/>
              <a:ext cx="157162" cy="125596"/>
            </a:xfrm>
            <a:prstGeom prst="triangle">
              <a:avLst/>
            </a:prstGeom>
            <a:noFill/>
            <a:ln w="12700" cap="flat" cmpd="sng" algn="ctr">
              <a:solidFill>
                <a:srgbClr val="5B9BD5">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cxnSp>
          <p:nvCxnSpPr>
            <p:cNvPr id="158" name="Straight Arrow Connector 157"/>
            <p:cNvCxnSpPr/>
            <p:nvPr/>
          </p:nvCxnSpPr>
          <p:spPr>
            <a:xfrm>
              <a:off x="6178567" y="1770485"/>
              <a:ext cx="288517" cy="0"/>
            </a:xfrm>
            <a:prstGeom prst="straightConnector1">
              <a:avLst/>
            </a:prstGeom>
            <a:noFill/>
            <a:ln w="25400" cap="flat" cmpd="sng" algn="ctr">
              <a:solidFill>
                <a:srgbClr val="70AD47"/>
              </a:solidFill>
              <a:prstDash val="solid"/>
              <a:miter lim="800000"/>
              <a:tailEnd type="triangle"/>
            </a:ln>
            <a:effectLst/>
          </p:spPr>
        </p:cxnSp>
        <p:cxnSp>
          <p:nvCxnSpPr>
            <p:cNvPr id="159" name="Straight Arrow Connector 158"/>
            <p:cNvCxnSpPr/>
            <p:nvPr/>
          </p:nvCxnSpPr>
          <p:spPr>
            <a:xfrm>
              <a:off x="6716534" y="1774671"/>
              <a:ext cx="288517" cy="0"/>
            </a:xfrm>
            <a:prstGeom prst="straightConnector1">
              <a:avLst/>
            </a:prstGeom>
            <a:noFill/>
            <a:ln w="25400" cap="flat" cmpd="sng" algn="ctr">
              <a:solidFill>
                <a:srgbClr val="70AD47"/>
              </a:solidFill>
              <a:prstDash val="solid"/>
              <a:miter lim="800000"/>
              <a:tailEnd type="triangle"/>
            </a:ln>
            <a:effectLst/>
          </p:spPr>
        </p:cxnSp>
        <p:sp>
          <p:nvSpPr>
            <p:cNvPr id="160" name="Rectangle 159"/>
            <p:cNvSpPr/>
            <p:nvPr/>
          </p:nvSpPr>
          <p:spPr>
            <a:xfrm>
              <a:off x="3912814" y="3887207"/>
              <a:ext cx="228600" cy="228600"/>
            </a:xfrm>
            <a:prstGeom prst="rect">
              <a:avLst/>
            </a:prstGeom>
            <a:pattFill prst="wdUpDiag">
              <a:fgClr>
                <a:sysClr val="window" lastClr="FFFFFF"/>
              </a:fgClr>
              <a:bgClr>
                <a:srgbClr val="44546A">
                  <a:lumMod val="60000"/>
                  <a:lumOff val="40000"/>
                </a:srgbClr>
              </a:bgClr>
            </a:pattFill>
            <a:ln w="12700" cap="flat" cmpd="sng" algn="ctr">
              <a:solidFill>
                <a:srgbClr val="44546A">
                  <a:lumMod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cxnSp>
          <p:nvCxnSpPr>
            <p:cNvPr id="161" name="Elbow Connector 160"/>
            <p:cNvCxnSpPr>
              <a:stCxn id="108" idx="0"/>
              <a:endCxn id="127" idx="0"/>
            </p:cNvCxnSpPr>
            <p:nvPr/>
          </p:nvCxnSpPr>
          <p:spPr>
            <a:xfrm rot="5400000" flipH="1" flipV="1">
              <a:off x="3106933" y="1517639"/>
              <a:ext cx="12700" cy="1840361"/>
            </a:xfrm>
            <a:prstGeom prst="bentConnector3">
              <a:avLst>
                <a:gd name="adj1" fmla="val 449984"/>
              </a:avLst>
            </a:prstGeom>
            <a:noFill/>
            <a:ln w="12700" cap="flat" cmpd="sng" algn="ctr">
              <a:solidFill>
                <a:srgbClr val="4472C4">
                  <a:lumMod val="75000"/>
                </a:srgbClr>
              </a:solidFill>
              <a:prstDash val="solid"/>
              <a:miter lim="800000"/>
            </a:ln>
            <a:effectLst/>
          </p:spPr>
        </p:cxnSp>
        <p:cxnSp>
          <p:nvCxnSpPr>
            <p:cNvPr id="162" name="Elbow Connector 161"/>
            <p:cNvCxnSpPr>
              <a:stCxn id="129" idx="0"/>
            </p:cNvCxnSpPr>
            <p:nvPr/>
          </p:nvCxnSpPr>
          <p:spPr>
            <a:xfrm rot="16200000" flipV="1">
              <a:off x="3898821" y="3277715"/>
              <a:ext cx="48445" cy="208142"/>
            </a:xfrm>
            <a:prstGeom prst="bentConnector2">
              <a:avLst/>
            </a:prstGeom>
            <a:noFill/>
            <a:ln w="12700" cap="flat" cmpd="sng" algn="ctr">
              <a:solidFill>
                <a:srgbClr val="4472C4">
                  <a:lumMod val="75000"/>
                </a:srgbClr>
              </a:solidFill>
              <a:prstDash val="solid"/>
              <a:miter lim="800000"/>
            </a:ln>
            <a:effectLst/>
          </p:spPr>
        </p:cxnSp>
        <p:cxnSp>
          <p:nvCxnSpPr>
            <p:cNvPr id="163" name="Elbow Connector 162"/>
            <p:cNvCxnSpPr>
              <a:stCxn id="128" idx="0"/>
            </p:cNvCxnSpPr>
            <p:nvPr/>
          </p:nvCxnSpPr>
          <p:spPr>
            <a:xfrm rot="16200000" flipV="1">
              <a:off x="3906806" y="2804500"/>
              <a:ext cx="44353" cy="196265"/>
            </a:xfrm>
            <a:prstGeom prst="bentConnector2">
              <a:avLst/>
            </a:prstGeom>
            <a:noFill/>
            <a:ln w="12700" cap="flat" cmpd="sng" algn="ctr">
              <a:solidFill>
                <a:srgbClr val="4472C4">
                  <a:lumMod val="75000"/>
                </a:srgbClr>
              </a:solidFill>
              <a:prstDash val="solid"/>
              <a:miter lim="800000"/>
            </a:ln>
            <a:effectLst/>
          </p:spPr>
        </p:cxnSp>
        <p:sp>
          <p:nvSpPr>
            <p:cNvPr id="164" name="TextBox 163"/>
            <p:cNvSpPr txBox="1"/>
            <p:nvPr/>
          </p:nvSpPr>
          <p:spPr>
            <a:xfrm>
              <a:off x="6147561" y="1567723"/>
              <a:ext cx="341060" cy="261023"/>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1" u="none" strike="noStrike" kern="0" cap="none" spc="0" normalizeH="0" baseline="0" noProof="0" dirty="0" smtClean="0">
                  <a:ln>
                    <a:noFill/>
                  </a:ln>
                  <a:solidFill>
                    <a:srgbClr val="70AD47"/>
                  </a:solidFill>
                  <a:effectLst/>
                  <a:uLnTx/>
                  <a:uFillTx/>
                </a:rPr>
                <a:t>APV</a:t>
              </a:r>
            </a:p>
          </p:txBody>
        </p:sp>
        <p:sp>
          <p:nvSpPr>
            <p:cNvPr id="165" name="TextBox 164"/>
            <p:cNvSpPr txBox="1"/>
            <p:nvPr/>
          </p:nvSpPr>
          <p:spPr>
            <a:xfrm>
              <a:off x="6685529" y="1571908"/>
              <a:ext cx="341060" cy="261023"/>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1" u="none" strike="noStrike" kern="0" cap="none" spc="0" normalizeH="0" baseline="0" noProof="0" dirty="0" smtClean="0">
                  <a:ln>
                    <a:noFill/>
                  </a:ln>
                  <a:solidFill>
                    <a:srgbClr val="70AD47"/>
                  </a:solidFill>
                  <a:effectLst/>
                  <a:uLnTx/>
                  <a:uFillTx/>
                </a:rPr>
                <a:t>APV</a:t>
              </a:r>
            </a:p>
          </p:txBody>
        </p:sp>
        <p:sp>
          <p:nvSpPr>
            <p:cNvPr id="166" name="TextBox 165"/>
            <p:cNvSpPr txBox="1"/>
            <p:nvPr/>
          </p:nvSpPr>
          <p:spPr>
            <a:xfrm>
              <a:off x="5171894" y="1340214"/>
              <a:ext cx="659131" cy="261023"/>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1" u="none" strike="noStrike" kern="0" cap="none" spc="0" normalizeH="0" baseline="0" noProof="0" dirty="0" smtClean="0">
                  <a:ln>
                    <a:noFill/>
                  </a:ln>
                  <a:solidFill>
                    <a:srgbClr val="4472C4"/>
                  </a:solidFill>
                  <a:effectLst/>
                  <a:uLnTx/>
                  <a:uFillTx/>
                </a:rPr>
                <a:t>sorted DPV</a:t>
              </a:r>
            </a:p>
          </p:txBody>
        </p:sp>
        <p:cxnSp>
          <p:nvCxnSpPr>
            <p:cNvPr id="167" name="Elbow Connector 166"/>
            <p:cNvCxnSpPr/>
            <p:nvPr/>
          </p:nvCxnSpPr>
          <p:spPr>
            <a:xfrm rot="5400000" flipH="1" flipV="1">
              <a:off x="1407722" y="1922622"/>
              <a:ext cx="2365057" cy="1819276"/>
            </a:xfrm>
            <a:prstGeom prst="bentConnector3">
              <a:avLst>
                <a:gd name="adj1" fmla="val 91079"/>
              </a:avLst>
            </a:prstGeom>
            <a:noFill/>
            <a:ln w="25400" cap="flat" cmpd="sng" algn="ctr">
              <a:solidFill>
                <a:srgbClr val="7030A0"/>
              </a:solidFill>
              <a:prstDash val="solid"/>
              <a:miter lim="800000"/>
            </a:ln>
            <a:effectLst/>
          </p:spPr>
        </p:cxnSp>
        <p:sp>
          <p:nvSpPr>
            <p:cNvPr id="168" name="TextBox 167"/>
            <p:cNvSpPr txBox="1"/>
            <p:nvPr/>
          </p:nvSpPr>
          <p:spPr>
            <a:xfrm>
              <a:off x="2149615" y="1844008"/>
              <a:ext cx="835541" cy="261023"/>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1" u="none" strike="noStrike" kern="0" cap="none" spc="0" normalizeH="0" baseline="0" noProof="0" dirty="0" smtClean="0">
                  <a:ln>
                    <a:noFill/>
                  </a:ln>
                  <a:solidFill>
                    <a:srgbClr val="7030A0"/>
                  </a:solidFill>
                  <a:effectLst/>
                  <a:uLnTx/>
                  <a:uFillTx/>
                </a:rPr>
                <a:t>flit timestamps</a:t>
              </a:r>
            </a:p>
          </p:txBody>
        </p:sp>
        <p:cxnSp>
          <p:nvCxnSpPr>
            <p:cNvPr id="169" name="Elbow Connector 168"/>
            <p:cNvCxnSpPr>
              <a:endCxn id="146" idx="1"/>
            </p:cNvCxnSpPr>
            <p:nvPr/>
          </p:nvCxnSpPr>
          <p:spPr>
            <a:xfrm rot="5400000" flipH="1" flipV="1">
              <a:off x="465082" y="2616381"/>
              <a:ext cx="2480584" cy="316231"/>
            </a:xfrm>
            <a:prstGeom prst="bentConnector2">
              <a:avLst/>
            </a:prstGeom>
            <a:noFill/>
            <a:ln w="25400" cap="flat" cmpd="sng" algn="ctr">
              <a:solidFill>
                <a:srgbClr val="FF3300"/>
              </a:solidFill>
              <a:prstDash val="solid"/>
              <a:miter lim="800000"/>
              <a:tailEnd type="triangle"/>
            </a:ln>
            <a:effectLst/>
          </p:spPr>
        </p:cxnSp>
        <p:sp>
          <p:nvSpPr>
            <p:cNvPr id="170" name="TextBox 169"/>
            <p:cNvSpPr txBox="1"/>
            <p:nvPr/>
          </p:nvSpPr>
          <p:spPr>
            <a:xfrm rot="16200000">
              <a:off x="871708" y="1955445"/>
              <a:ext cx="1205565" cy="178014"/>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1" u="none" strike="noStrike" kern="0" cap="none" spc="0" normalizeH="0" baseline="0" noProof="0" dirty="0" smtClean="0">
                  <a:ln>
                    <a:noFill/>
                  </a:ln>
                  <a:solidFill>
                    <a:srgbClr val="FF3300"/>
                  </a:solidFill>
                  <a:effectLst/>
                  <a:uLnTx/>
                  <a:uFillTx/>
                </a:rPr>
                <a:t>destination list</a:t>
              </a:r>
            </a:p>
          </p:txBody>
        </p:sp>
        <p:cxnSp>
          <p:nvCxnSpPr>
            <p:cNvPr id="171" name="Straight Arrow Connector 170"/>
            <p:cNvCxnSpPr/>
            <p:nvPr/>
          </p:nvCxnSpPr>
          <p:spPr>
            <a:xfrm>
              <a:off x="3488066" y="1649730"/>
              <a:ext cx="211257" cy="1270"/>
            </a:xfrm>
            <a:prstGeom prst="straightConnector1">
              <a:avLst/>
            </a:prstGeom>
            <a:noFill/>
            <a:ln w="25400" cap="flat" cmpd="sng" algn="ctr">
              <a:solidFill>
                <a:srgbClr val="7030A0"/>
              </a:solidFill>
              <a:prstDash val="solid"/>
              <a:miter lim="800000"/>
              <a:tailEnd type="triangle"/>
            </a:ln>
            <a:effectLst/>
          </p:spPr>
        </p:cxnSp>
        <p:cxnSp>
          <p:nvCxnSpPr>
            <p:cNvPr id="172" name="Straight Arrow Connector 171"/>
            <p:cNvCxnSpPr/>
            <p:nvPr/>
          </p:nvCxnSpPr>
          <p:spPr>
            <a:xfrm>
              <a:off x="3271284" y="1427480"/>
              <a:ext cx="427252" cy="0"/>
            </a:xfrm>
            <a:prstGeom prst="straightConnector1">
              <a:avLst/>
            </a:prstGeom>
            <a:noFill/>
            <a:ln w="25400" cap="flat" cmpd="sng" algn="ctr">
              <a:solidFill>
                <a:srgbClr val="4472C4"/>
              </a:solidFill>
              <a:prstDash val="solid"/>
              <a:miter lim="800000"/>
              <a:tailEnd type="triangle"/>
            </a:ln>
            <a:effectLst/>
          </p:spPr>
        </p:cxnSp>
        <p:sp>
          <p:nvSpPr>
            <p:cNvPr id="173" name="TextBox 172"/>
            <p:cNvSpPr txBox="1"/>
            <p:nvPr/>
          </p:nvSpPr>
          <p:spPr>
            <a:xfrm>
              <a:off x="3289836" y="1239894"/>
              <a:ext cx="345069" cy="261023"/>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050" b="0" i="1" u="none" strike="noStrike" kern="0" cap="none" spc="0" normalizeH="0" baseline="0" noProof="0" dirty="0" smtClean="0">
                  <a:ln>
                    <a:noFill/>
                  </a:ln>
                  <a:solidFill>
                    <a:srgbClr val="4472C4"/>
                  </a:solidFill>
                  <a:effectLst/>
                  <a:uLnTx/>
                  <a:uFillTx/>
                </a:rPr>
                <a:t>DPV</a:t>
              </a:r>
            </a:p>
          </p:txBody>
        </p:sp>
        <p:sp>
          <p:nvSpPr>
            <p:cNvPr id="174" name="Rectangle 173"/>
            <p:cNvSpPr/>
            <p:nvPr/>
          </p:nvSpPr>
          <p:spPr>
            <a:xfrm>
              <a:off x="3004701" y="2975394"/>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75" name="Rectangle 174"/>
            <p:cNvSpPr/>
            <p:nvPr/>
          </p:nvSpPr>
          <p:spPr>
            <a:xfrm>
              <a:off x="3004701" y="3463290"/>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76" name="Rectangle 175"/>
            <p:cNvSpPr/>
            <p:nvPr/>
          </p:nvSpPr>
          <p:spPr>
            <a:xfrm>
              <a:off x="3661543" y="2975394"/>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77" name="Rectangle 176"/>
            <p:cNvSpPr/>
            <p:nvPr/>
          </p:nvSpPr>
          <p:spPr>
            <a:xfrm>
              <a:off x="3660210" y="3456527"/>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78" name="Rectangle 177"/>
            <p:cNvSpPr/>
            <p:nvPr/>
          </p:nvSpPr>
          <p:spPr>
            <a:xfrm>
              <a:off x="3661543" y="3939498"/>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79" name="Rectangle 178"/>
            <p:cNvSpPr/>
            <p:nvPr/>
          </p:nvSpPr>
          <p:spPr>
            <a:xfrm>
              <a:off x="3446787" y="3456527"/>
              <a:ext cx="82823"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0" name="Rectangle 179"/>
            <p:cNvSpPr/>
            <p:nvPr/>
          </p:nvSpPr>
          <p:spPr>
            <a:xfrm>
              <a:off x="3444394" y="3949328"/>
              <a:ext cx="82823"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1" name="Rectangle 180"/>
            <p:cNvSpPr/>
            <p:nvPr/>
          </p:nvSpPr>
          <p:spPr>
            <a:xfrm>
              <a:off x="4305959" y="3945975"/>
              <a:ext cx="82823"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2" name="Rectangle 181"/>
            <p:cNvSpPr/>
            <p:nvPr/>
          </p:nvSpPr>
          <p:spPr>
            <a:xfrm>
              <a:off x="4305959" y="3459855"/>
              <a:ext cx="82823"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3" name="Rectangle 182"/>
            <p:cNvSpPr/>
            <p:nvPr/>
          </p:nvSpPr>
          <p:spPr>
            <a:xfrm>
              <a:off x="4301935" y="2967978"/>
              <a:ext cx="82823"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4" name="Rectangle 183"/>
            <p:cNvSpPr/>
            <p:nvPr/>
          </p:nvSpPr>
          <p:spPr>
            <a:xfrm>
              <a:off x="4305959" y="2487700"/>
              <a:ext cx="82823"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5" name="Rectangle 184"/>
            <p:cNvSpPr/>
            <p:nvPr/>
          </p:nvSpPr>
          <p:spPr>
            <a:xfrm>
              <a:off x="3798576" y="3609343"/>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6" name="Rectangle 185"/>
            <p:cNvSpPr/>
            <p:nvPr/>
          </p:nvSpPr>
          <p:spPr>
            <a:xfrm>
              <a:off x="3798575" y="3130159"/>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7" name="Rectangle 186"/>
            <p:cNvSpPr/>
            <p:nvPr/>
          </p:nvSpPr>
          <p:spPr>
            <a:xfrm>
              <a:off x="3798575" y="2647559"/>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8" name="Rectangle 187"/>
            <p:cNvSpPr/>
            <p:nvPr/>
          </p:nvSpPr>
          <p:spPr>
            <a:xfrm>
              <a:off x="3798574" y="3461299"/>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9" name="Rectangle 188"/>
            <p:cNvSpPr/>
            <p:nvPr/>
          </p:nvSpPr>
          <p:spPr>
            <a:xfrm>
              <a:off x="3799365" y="2971303"/>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90" name="Rectangle 189"/>
            <p:cNvSpPr/>
            <p:nvPr/>
          </p:nvSpPr>
          <p:spPr>
            <a:xfrm>
              <a:off x="3798574" y="2504335"/>
              <a:ext cx="49505" cy="124500"/>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cxnSp>
          <p:nvCxnSpPr>
            <p:cNvPr id="191" name="Elbow Connector 190"/>
            <p:cNvCxnSpPr>
              <a:stCxn id="130" idx="2"/>
              <a:endCxn id="125" idx="6"/>
            </p:cNvCxnSpPr>
            <p:nvPr/>
          </p:nvCxnSpPr>
          <p:spPr>
            <a:xfrm>
              <a:off x="2950609" y="2794000"/>
              <a:ext cx="149490" cy="432861"/>
            </a:xfrm>
            <a:prstGeom prst="bentConnector3">
              <a:avLst>
                <a:gd name="adj1" fmla="val 49027"/>
              </a:avLst>
            </a:prstGeom>
            <a:noFill/>
            <a:ln w="12700" cap="flat" cmpd="sng" algn="ctr">
              <a:solidFill>
                <a:srgbClr val="ED7D31"/>
              </a:solidFill>
              <a:prstDash val="solid"/>
              <a:miter lim="800000"/>
            </a:ln>
            <a:effectLst/>
          </p:spPr>
        </p:cxnSp>
        <p:cxnSp>
          <p:nvCxnSpPr>
            <p:cNvPr id="192" name="Elbow Connector 191"/>
            <p:cNvCxnSpPr>
              <a:stCxn id="126" idx="2"/>
              <a:endCxn id="125" idx="5"/>
            </p:cNvCxnSpPr>
            <p:nvPr/>
          </p:nvCxnSpPr>
          <p:spPr>
            <a:xfrm flipV="1">
              <a:off x="2950609" y="3318936"/>
              <a:ext cx="149490" cy="441324"/>
            </a:xfrm>
            <a:prstGeom prst="bentConnector3">
              <a:avLst>
                <a:gd name="adj1" fmla="val 49027"/>
              </a:avLst>
            </a:prstGeom>
            <a:noFill/>
            <a:ln w="12700" cap="flat" cmpd="sng" algn="ctr">
              <a:solidFill>
                <a:srgbClr val="ED7D31"/>
              </a:solidFill>
              <a:prstDash val="solid"/>
              <a:miter lim="800000"/>
            </a:ln>
            <a:effectLst/>
          </p:spPr>
        </p:cxnSp>
        <p:cxnSp>
          <p:nvCxnSpPr>
            <p:cNvPr id="193" name="Elbow Connector 192"/>
            <p:cNvCxnSpPr>
              <a:stCxn id="127" idx="2"/>
            </p:cNvCxnSpPr>
            <p:nvPr/>
          </p:nvCxnSpPr>
          <p:spPr>
            <a:xfrm rot="5400000">
              <a:off x="3112014" y="3238619"/>
              <a:ext cx="1487301" cy="342900"/>
            </a:xfrm>
            <a:prstGeom prst="bentConnector3">
              <a:avLst>
                <a:gd name="adj1" fmla="val 2822"/>
              </a:avLst>
            </a:prstGeom>
            <a:noFill/>
            <a:ln w="12700" cap="flat" cmpd="sng" algn="ctr">
              <a:solidFill>
                <a:srgbClr val="ED7D31"/>
              </a:solidFill>
              <a:prstDash val="solid"/>
              <a:miter lim="800000"/>
            </a:ln>
            <a:effectLst/>
          </p:spPr>
        </p:cxnSp>
        <p:cxnSp>
          <p:nvCxnSpPr>
            <p:cNvPr id="194" name="Elbow Connector 193"/>
            <p:cNvCxnSpPr>
              <a:stCxn id="160" idx="0"/>
            </p:cNvCxnSpPr>
            <p:nvPr/>
          </p:nvCxnSpPr>
          <p:spPr>
            <a:xfrm rot="16200000" flipV="1">
              <a:off x="3179590" y="3039683"/>
              <a:ext cx="1491669" cy="203380"/>
            </a:xfrm>
            <a:prstGeom prst="bentConnector3">
              <a:avLst>
                <a:gd name="adj1" fmla="val 3067"/>
              </a:avLst>
            </a:prstGeom>
            <a:noFill/>
            <a:ln w="12700" cap="flat" cmpd="sng" algn="ctr">
              <a:solidFill>
                <a:srgbClr val="4472C4">
                  <a:lumMod val="75000"/>
                </a:srgbClr>
              </a:solidFill>
              <a:prstDash val="solid"/>
              <a:miter lim="800000"/>
            </a:ln>
            <a:effectLst/>
          </p:spPr>
        </p:cxnSp>
        <p:cxnSp>
          <p:nvCxnSpPr>
            <p:cNvPr id="195" name="Straight Arrow Connector 194"/>
            <p:cNvCxnSpPr/>
            <p:nvPr/>
          </p:nvCxnSpPr>
          <p:spPr>
            <a:xfrm>
              <a:off x="3484208" y="3277661"/>
              <a:ext cx="0" cy="1453089"/>
            </a:xfrm>
            <a:prstGeom prst="straightConnector1">
              <a:avLst/>
            </a:prstGeom>
            <a:noFill/>
            <a:ln w="38100" cap="flat" cmpd="sng" algn="ctr">
              <a:solidFill>
                <a:srgbClr val="C00000"/>
              </a:solidFill>
              <a:prstDash val="solid"/>
              <a:miter lim="800000"/>
              <a:tailEnd type="stealth" w="med" len="med"/>
            </a:ln>
            <a:effectLst/>
          </p:spPr>
        </p:cxnSp>
        <p:cxnSp>
          <p:nvCxnSpPr>
            <p:cNvPr id="196" name="Straight Arrow Connector 195"/>
            <p:cNvCxnSpPr/>
            <p:nvPr/>
          </p:nvCxnSpPr>
          <p:spPr>
            <a:xfrm>
              <a:off x="4345795" y="2352675"/>
              <a:ext cx="0" cy="2378075"/>
            </a:xfrm>
            <a:prstGeom prst="straightConnector1">
              <a:avLst/>
            </a:prstGeom>
            <a:noFill/>
            <a:ln w="38100" cap="flat" cmpd="sng" algn="ctr">
              <a:solidFill>
                <a:srgbClr val="70AD47">
                  <a:lumMod val="75000"/>
                </a:srgbClr>
              </a:solidFill>
              <a:prstDash val="solid"/>
              <a:miter lim="800000"/>
              <a:tailEnd type="none" w="med" len="med"/>
            </a:ln>
            <a:effectLst/>
          </p:spPr>
        </p:cxnSp>
      </p:grpSp>
      <p:sp>
        <p:nvSpPr>
          <p:cNvPr id="198" name="Title 1"/>
          <p:cNvSpPr txBox="1">
            <a:spLocks/>
          </p:cNvSpPr>
          <p:nvPr/>
        </p:nvSpPr>
        <p:spPr>
          <a:xfrm>
            <a:off x="533400" y="3048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Router Microarchitecture</a:t>
            </a:r>
            <a:endParaRPr lang="en-US" sz="5400" dirty="0"/>
          </a:p>
        </p:txBody>
      </p:sp>
      <p:sp>
        <p:nvSpPr>
          <p:cNvPr id="202" name="Punchline"/>
          <p:cNvSpPr txBox="1"/>
          <p:nvPr/>
        </p:nvSpPr>
        <p:spPr>
          <a:xfrm>
            <a:off x="212449" y="5978835"/>
            <a:ext cx="8610599" cy="416286"/>
          </a:xfrm>
          <a:prstGeom prst="rect">
            <a:avLst/>
          </a:prstGeom>
          <a:noFill/>
        </p:spPr>
        <p:txBody>
          <a:bodyPr wrap="square" rtlCol="0" anchor="ctr">
            <a:noAutofit/>
          </a:bodyPr>
          <a:lstStyle/>
          <a:p>
            <a:pPr algn="ctr"/>
            <a:r>
              <a:rPr lang="en-US" sz="3600" b="1" i="1" dirty="0" smtClean="0">
                <a:solidFill>
                  <a:schemeClr val="accent5"/>
                </a:solidFill>
                <a:latin typeface="+mj-lt"/>
              </a:rPr>
              <a:t>Carpool router is very simple and efficient </a:t>
            </a:r>
          </a:p>
        </p:txBody>
      </p:sp>
      <p:sp>
        <p:nvSpPr>
          <p:cNvPr id="100" name="TextBox 1"/>
          <p:cNvSpPr txBox="1"/>
          <p:nvPr/>
        </p:nvSpPr>
        <p:spPr>
          <a:xfrm>
            <a:off x="315443" y="4267200"/>
            <a:ext cx="4522382" cy="468581"/>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a:latin typeface="Courier New" panose="02070309020205020404" pitchFamily="49" charset="0"/>
                <a:cs typeface="Courier New" panose="02070309020205020404" pitchFamily="49" charset="0"/>
                <a:sym typeface="Wingdings" panose="05000000000000000000" pitchFamily="2" charset="2"/>
              </a:rPr>
              <a:t> </a:t>
            </a:r>
            <a:r>
              <a:rPr lang="en-US" sz="2000" b="1" dirty="0" smtClean="0">
                <a:latin typeface="+mj-lt"/>
              </a:rPr>
              <a:t>RC</a:t>
            </a:r>
            <a:r>
              <a:rPr lang="en-US" sz="2000" dirty="0" smtClean="0">
                <a:latin typeface="+mj-lt"/>
              </a:rPr>
              <a:t>: Find out desired port vector (</a:t>
            </a:r>
            <a:r>
              <a:rPr lang="en-US" sz="2000" i="1" dirty="0" smtClean="0">
                <a:latin typeface="+mj-lt"/>
              </a:rPr>
              <a:t>DPV</a:t>
            </a:r>
            <a:r>
              <a:rPr lang="en-US" sz="2000" dirty="0" smtClean="0">
                <a:latin typeface="+mj-lt"/>
              </a:rPr>
              <a:t>)</a:t>
            </a:r>
            <a:endParaRPr lang="en-US" sz="2000" dirty="0">
              <a:solidFill>
                <a:srgbClr val="0000FF"/>
              </a:solidFill>
              <a:latin typeface="+mj-lt"/>
            </a:endParaRPr>
          </a:p>
        </p:txBody>
      </p:sp>
      <p:sp>
        <p:nvSpPr>
          <p:cNvPr id="197" name="TextBox 1"/>
          <p:cNvSpPr txBox="1"/>
          <p:nvPr/>
        </p:nvSpPr>
        <p:spPr>
          <a:xfrm>
            <a:off x="304801" y="5253079"/>
            <a:ext cx="4466384" cy="468581"/>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latin typeface="Courier New" panose="02070309020205020404" pitchFamily="49" charset="0"/>
                <a:cs typeface="Courier New" panose="02070309020205020404" pitchFamily="49" charset="0"/>
                <a:sym typeface="Wingdings" panose="05000000000000000000" pitchFamily="2" charset="2"/>
              </a:rPr>
              <a:t> </a:t>
            </a:r>
            <a:r>
              <a:rPr lang="en-US" sz="2000" b="1" dirty="0" smtClean="0">
                <a:latin typeface="+mj-lt"/>
              </a:rPr>
              <a:t>MEI</a:t>
            </a:r>
            <a:r>
              <a:rPr lang="en-US" sz="2000" dirty="0" smtClean="0">
                <a:latin typeface="+mj-lt"/>
              </a:rPr>
              <a:t>: Merge </a:t>
            </a:r>
            <a:r>
              <a:rPr lang="en-US" sz="2000" i="1" dirty="0" smtClean="0">
                <a:latin typeface="+mj-lt"/>
              </a:rPr>
              <a:t>HS</a:t>
            </a:r>
            <a:r>
              <a:rPr lang="en-US" sz="2000" dirty="0" smtClean="0">
                <a:latin typeface="+mj-lt"/>
              </a:rPr>
              <a:t> flits, eject a local-destined flit, and inject new flit</a:t>
            </a:r>
            <a:endParaRPr lang="en-US" sz="2000" dirty="0">
              <a:solidFill>
                <a:srgbClr val="0000FF"/>
              </a:solidFill>
              <a:latin typeface="+mj-lt"/>
            </a:endParaRPr>
          </a:p>
        </p:txBody>
      </p:sp>
      <p:sp>
        <p:nvSpPr>
          <p:cNvPr id="199" name="TextBox 1"/>
          <p:cNvSpPr txBox="1"/>
          <p:nvPr/>
        </p:nvSpPr>
        <p:spPr>
          <a:xfrm>
            <a:off x="307800" y="4664779"/>
            <a:ext cx="4182636" cy="468581"/>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latin typeface="Courier New" panose="02070309020205020404" pitchFamily="49" charset="0"/>
                <a:cs typeface="Courier New" panose="02070309020205020404" pitchFamily="49" charset="0"/>
                <a:sym typeface="Wingdings" panose="05000000000000000000" pitchFamily="2" charset="2"/>
              </a:rPr>
              <a:t> </a:t>
            </a:r>
            <a:r>
              <a:rPr lang="en-US" sz="2000" b="1" dirty="0" smtClean="0">
                <a:latin typeface="+mj-lt"/>
              </a:rPr>
              <a:t>PS</a:t>
            </a:r>
            <a:r>
              <a:rPr lang="en-US" sz="2000" dirty="0" smtClean="0">
                <a:latin typeface="+mj-lt"/>
              </a:rPr>
              <a:t>: Find flit with the highest rank</a:t>
            </a:r>
            <a:endParaRPr lang="en-US" sz="2000" dirty="0">
              <a:solidFill>
                <a:srgbClr val="0000FF"/>
              </a:solidFill>
              <a:latin typeface="+mj-lt"/>
            </a:endParaRPr>
          </a:p>
        </p:txBody>
      </p:sp>
      <p:sp>
        <p:nvSpPr>
          <p:cNvPr id="201" name="TextBox 1"/>
          <p:cNvSpPr txBox="1"/>
          <p:nvPr/>
        </p:nvSpPr>
        <p:spPr>
          <a:xfrm>
            <a:off x="5183217" y="4397613"/>
            <a:ext cx="3907309" cy="468581"/>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rgbClr val="000000"/>
                </a:solidFill>
                <a:latin typeface="Courier New" panose="02070309020205020404" pitchFamily="49" charset="0"/>
                <a:cs typeface="Courier New" panose="02070309020205020404" pitchFamily="49" charset="0"/>
                <a:sym typeface="Wingdings" panose="05000000000000000000" pitchFamily="2" charset="2"/>
              </a:rPr>
              <a:t></a:t>
            </a:r>
            <a:r>
              <a:rPr lang="en-US" sz="2000" dirty="0" smtClean="0">
                <a:sym typeface="Wingdings" panose="05000000000000000000" pitchFamily="2" charset="2"/>
              </a:rPr>
              <a:t> </a:t>
            </a:r>
            <a:r>
              <a:rPr lang="en-US" sz="2000" b="1" dirty="0" smtClean="0">
                <a:latin typeface="+mj-lt"/>
              </a:rPr>
              <a:t>PA</a:t>
            </a:r>
            <a:r>
              <a:rPr lang="en-US" sz="2000" dirty="0" smtClean="0">
                <a:latin typeface="+mj-lt"/>
              </a:rPr>
              <a:t>: Compute allocated port vector (APV) based on sorted </a:t>
            </a:r>
            <a:r>
              <a:rPr lang="en-US" sz="2000" i="1" dirty="0" smtClean="0">
                <a:latin typeface="+mj-lt"/>
              </a:rPr>
              <a:t>DPV</a:t>
            </a:r>
            <a:endParaRPr lang="en-US" sz="2000" dirty="0">
              <a:solidFill>
                <a:srgbClr val="0000FF"/>
              </a:solidFill>
              <a:latin typeface="+mj-lt"/>
            </a:endParaRPr>
          </a:p>
        </p:txBody>
      </p:sp>
      <p:sp>
        <p:nvSpPr>
          <p:cNvPr id="206" name="TextBox 1"/>
          <p:cNvSpPr txBox="1"/>
          <p:nvPr/>
        </p:nvSpPr>
        <p:spPr>
          <a:xfrm>
            <a:off x="5183217" y="4911231"/>
            <a:ext cx="3834727" cy="468581"/>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rgbClr val="000000"/>
                </a:solidFill>
                <a:latin typeface="Courier New" panose="02070309020205020404" pitchFamily="49" charset="0"/>
                <a:cs typeface="Courier New" panose="02070309020205020404" pitchFamily="49" charset="0"/>
                <a:sym typeface="Wingdings" panose="05000000000000000000" pitchFamily="2" charset="2"/>
              </a:rPr>
              <a:t></a:t>
            </a:r>
            <a:r>
              <a:rPr lang="en-US" sz="2000" dirty="0" smtClean="0">
                <a:sym typeface="Wingdings" panose="05000000000000000000" pitchFamily="2" charset="2"/>
              </a:rPr>
              <a:t> </a:t>
            </a:r>
            <a:r>
              <a:rPr lang="en-US" sz="2000" b="1" dirty="0" smtClean="0">
                <a:latin typeface="+mj-lt"/>
              </a:rPr>
              <a:t>ST</a:t>
            </a:r>
            <a:r>
              <a:rPr lang="en-US" sz="2000" dirty="0" smtClean="0">
                <a:latin typeface="+mj-lt"/>
              </a:rPr>
              <a:t>: Mux the flit to output ports</a:t>
            </a:r>
            <a:endParaRPr lang="en-US" sz="2000" dirty="0">
              <a:solidFill>
                <a:srgbClr val="0000FF"/>
              </a:solidFill>
              <a:latin typeface="+mj-lt"/>
            </a:endParaRPr>
          </a:p>
        </p:txBody>
      </p:sp>
      <p:sp>
        <p:nvSpPr>
          <p:cNvPr id="207" name="TextBox 1"/>
          <p:cNvSpPr txBox="1"/>
          <p:nvPr/>
        </p:nvSpPr>
        <p:spPr>
          <a:xfrm>
            <a:off x="5195789" y="5353724"/>
            <a:ext cx="3834727" cy="468581"/>
          </a:xfrm>
          <a:prstGeom prst="rect">
            <a:avLst/>
          </a:prstGeom>
          <a:noFill/>
          <a:ln w="25400">
            <a:noFill/>
            <a:prstDash val="solid"/>
          </a:ln>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rgbClr val="000000"/>
                </a:solidFill>
                <a:latin typeface="Courier New" panose="02070309020205020404" pitchFamily="49" charset="0"/>
                <a:cs typeface="Courier New" panose="02070309020205020404" pitchFamily="49" charset="0"/>
                <a:sym typeface="Wingdings" panose="05000000000000000000" pitchFamily="2" charset="2"/>
              </a:rPr>
              <a:t></a:t>
            </a:r>
            <a:r>
              <a:rPr lang="en-US" sz="2000" dirty="0" smtClean="0">
                <a:sym typeface="Wingdings" panose="05000000000000000000" pitchFamily="2" charset="2"/>
              </a:rPr>
              <a:t> </a:t>
            </a:r>
            <a:r>
              <a:rPr lang="en-US" sz="2000" b="1" dirty="0" smtClean="0">
                <a:latin typeface="+mj-lt"/>
              </a:rPr>
              <a:t>DM</a:t>
            </a:r>
            <a:r>
              <a:rPr lang="en-US" sz="2000" dirty="0" smtClean="0">
                <a:latin typeface="+mj-lt"/>
              </a:rPr>
              <a:t>: Update </a:t>
            </a:r>
            <a:r>
              <a:rPr lang="en-US" sz="2000" i="1" dirty="0" err="1" smtClean="0">
                <a:latin typeface="+mj-lt"/>
              </a:rPr>
              <a:t>nodeList</a:t>
            </a:r>
            <a:r>
              <a:rPr lang="en-US" sz="2000" dirty="0" smtClean="0">
                <a:latin typeface="+mj-lt"/>
              </a:rPr>
              <a:t> of </a:t>
            </a:r>
            <a:r>
              <a:rPr lang="en-US" sz="2000" i="1" dirty="0" smtClean="0">
                <a:latin typeface="+mj-lt"/>
              </a:rPr>
              <a:t>MC</a:t>
            </a:r>
            <a:r>
              <a:rPr lang="en-US" sz="2000" dirty="0" smtClean="0">
                <a:latin typeface="+mj-lt"/>
              </a:rPr>
              <a:t> flit</a:t>
            </a:r>
            <a:endParaRPr lang="en-US" sz="2000" dirty="0">
              <a:solidFill>
                <a:srgbClr val="0000FF"/>
              </a:solidFill>
              <a:latin typeface="+mj-lt"/>
            </a:endParaRPr>
          </a:p>
        </p:txBody>
      </p:sp>
    </p:spTree>
    <p:extLst>
      <p:ext uri="{BB962C8B-B14F-4D97-AF65-F5344CB8AC3E}">
        <p14:creationId xmlns:p14="http://schemas.microsoft.com/office/powerpoint/2010/main" val="172981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9"/>
                                        </p:tgtEl>
                                        <p:attrNameLst>
                                          <p:attrName>style.visibility</p:attrName>
                                        </p:attrNameLst>
                                      </p:cBhvr>
                                      <p:to>
                                        <p:strVal val="visible"/>
                                      </p:to>
                                    </p:set>
                                    <p:animEffect transition="in" filter="fade">
                                      <p:cBhvr>
                                        <p:cTn id="12" dur="500"/>
                                        <p:tgtEl>
                                          <p:spTgt spid="19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7"/>
                                        </p:tgtEl>
                                        <p:attrNameLst>
                                          <p:attrName>style.visibility</p:attrName>
                                        </p:attrNameLst>
                                      </p:cBhvr>
                                      <p:to>
                                        <p:strVal val="visible"/>
                                      </p:to>
                                    </p:set>
                                    <p:animEffect transition="in" filter="fade">
                                      <p:cBhvr>
                                        <p:cTn id="17" dur="500"/>
                                        <p:tgtEl>
                                          <p:spTgt spid="19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1"/>
                                        </p:tgtEl>
                                        <p:attrNameLst>
                                          <p:attrName>style.visibility</p:attrName>
                                        </p:attrNameLst>
                                      </p:cBhvr>
                                      <p:to>
                                        <p:strVal val="visible"/>
                                      </p:to>
                                    </p:set>
                                    <p:animEffect transition="in" filter="fade">
                                      <p:cBhvr>
                                        <p:cTn id="22" dur="500"/>
                                        <p:tgtEl>
                                          <p:spTgt spid="20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
                                        </p:tgtEl>
                                        <p:attrNameLst>
                                          <p:attrName>style.visibility</p:attrName>
                                        </p:attrNameLst>
                                      </p:cBhvr>
                                      <p:to>
                                        <p:strVal val="visible"/>
                                      </p:to>
                                    </p:set>
                                    <p:animEffect transition="in" filter="fade">
                                      <p:cBhvr>
                                        <p:cTn id="27" dur="500"/>
                                        <p:tgtEl>
                                          <p:spTgt spid="20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7"/>
                                        </p:tgtEl>
                                        <p:attrNameLst>
                                          <p:attrName>style.visibility</p:attrName>
                                        </p:attrNameLst>
                                      </p:cBhvr>
                                      <p:to>
                                        <p:strVal val="visible"/>
                                      </p:to>
                                    </p:set>
                                    <p:animEffect transition="in" filter="fade">
                                      <p:cBhvr>
                                        <p:cTn id="32" dur="500"/>
                                        <p:tgtEl>
                                          <p:spTgt spid="20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 grpId="0"/>
      <p:bldP spid="100" grpId="0"/>
      <p:bldP spid="197" grpId="0"/>
      <p:bldP spid="199" grpId="0"/>
      <p:bldP spid="201" grpId="0"/>
      <p:bldP spid="206" grpId="0"/>
      <p:bldP spid="20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itle 1"/>
          <p:cNvSpPr txBox="1">
            <a:spLocks/>
          </p:cNvSpPr>
          <p:nvPr/>
        </p:nvSpPr>
        <p:spPr>
          <a:xfrm>
            <a:off x="533400" y="3048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Route Computation</a:t>
            </a:r>
            <a:endParaRPr lang="en-US" sz="5400" dirty="0"/>
          </a:p>
        </p:txBody>
      </p:sp>
      <p:sp>
        <p:nvSpPr>
          <p:cNvPr id="200" name="Content Placeholder 2"/>
          <p:cNvSpPr txBox="1">
            <a:spLocks/>
          </p:cNvSpPr>
          <p:nvPr/>
        </p:nvSpPr>
        <p:spPr>
          <a:xfrm>
            <a:off x="400049" y="1143000"/>
            <a:ext cx="8209221" cy="2007756"/>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r>
              <a:rPr lang="en-US" sz="3200" dirty="0" smtClean="0"/>
              <a:t>Partition the network into </a:t>
            </a:r>
            <a:r>
              <a:rPr lang="fr-FR" sz="3200" i="1" dirty="0" smtClean="0"/>
              <a:t>NE/SE/SW/NW</a:t>
            </a:r>
            <a:r>
              <a:rPr lang="fr-FR" sz="3200" dirty="0" smtClean="0"/>
              <a:t> quadrant, </a:t>
            </a:r>
            <a:r>
              <a:rPr lang="fr-FR" sz="3200" dirty="0" err="1" smtClean="0"/>
              <a:t>mapping</a:t>
            </a:r>
            <a:r>
              <a:rPr lang="fr-FR" sz="3200" dirty="0" smtClean="0"/>
              <a:t> to </a:t>
            </a:r>
            <a:r>
              <a:rPr lang="fr-FR" sz="3200" i="1" dirty="0" smtClean="0"/>
              <a:t>N/E/S/W</a:t>
            </a:r>
            <a:r>
              <a:rPr lang="fr-FR" sz="3200" dirty="0" smtClean="0"/>
              <a:t> port</a:t>
            </a:r>
            <a:endParaRPr lang="en-US" sz="3200" dirty="0" smtClean="0"/>
          </a:p>
          <a:p>
            <a:pPr marL="914400" lvl="1" indent="-457200">
              <a:spcBef>
                <a:spcPts val="1000"/>
              </a:spcBef>
            </a:pPr>
            <a:r>
              <a:rPr lang="en-US" sz="2800" dirty="0" smtClean="0"/>
              <a:t>Each port has a bit-vector (i.e., </a:t>
            </a:r>
            <a:r>
              <a:rPr lang="en-US" sz="2800" i="1" dirty="0" smtClean="0"/>
              <a:t>MASK</a:t>
            </a:r>
            <a:r>
              <a:rPr lang="en-US" sz="2800" dirty="0" smtClean="0"/>
              <a:t>) to indicate nodes assigned to the mapped quadrant</a:t>
            </a:r>
          </a:p>
        </p:txBody>
      </p:sp>
      <p:grpSp>
        <p:nvGrpSpPr>
          <p:cNvPr id="6" name="Group 5"/>
          <p:cNvGrpSpPr/>
          <p:nvPr/>
        </p:nvGrpSpPr>
        <p:grpSpPr>
          <a:xfrm>
            <a:off x="5410200" y="3499603"/>
            <a:ext cx="3398933" cy="2439563"/>
            <a:chOff x="-306254" y="76977"/>
            <a:chExt cx="2793697" cy="1777223"/>
          </a:xfrm>
        </p:grpSpPr>
        <p:cxnSp>
          <p:nvCxnSpPr>
            <p:cNvPr id="7" name="Straight Arrow Connector 6"/>
            <p:cNvCxnSpPr/>
            <p:nvPr/>
          </p:nvCxnSpPr>
          <p:spPr>
            <a:xfrm>
              <a:off x="15234" y="184148"/>
              <a:ext cx="397658" cy="0"/>
            </a:xfrm>
            <a:prstGeom prst="straightConnector1">
              <a:avLst/>
            </a:prstGeom>
            <a:solidFill>
              <a:sysClr val="window" lastClr="FFFFFF"/>
            </a:solidFill>
            <a:ln w="25400" cap="flat" cmpd="sng" algn="ctr">
              <a:solidFill>
                <a:schemeClr val="tx1">
                  <a:lumMod val="85000"/>
                  <a:lumOff val="15000"/>
                </a:schemeClr>
              </a:solidFill>
              <a:prstDash val="solid"/>
              <a:tailEnd type="triangle"/>
            </a:ln>
            <a:effectLst/>
          </p:spPr>
        </p:cxnSp>
        <p:sp>
          <p:nvSpPr>
            <p:cNvPr id="8" name="Rectangle 7"/>
            <p:cNvSpPr/>
            <p:nvPr/>
          </p:nvSpPr>
          <p:spPr>
            <a:xfrm>
              <a:off x="399690" y="76977"/>
              <a:ext cx="1181883" cy="236561"/>
            </a:xfrm>
            <a:prstGeom prst="rect">
              <a:avLst/>
            </a:prstGeom>
            <a:solidFill>
              <a:schemeClr val="bg2">
                <a:lumMod val="75000"/>
              </a:schemeClr>
            </a:solidFill>
            <a:ln w="25400" cap="flat" cmpd="sng" algn="ctr">
              <a:solidFill>
                <a:schemeClr val="tx1">
                  <a:lumMod val="85000"/>
                  <a:lumOff val="1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1" u="none" strike="noStrike" kern="0" cap="none" spc="0" normalizeH="0" baseline="0" noProof="0" dirty="0">
                  <a:ln>
                    <a:noFill/>
                  </a:ln>
                  <a:solidFill>
                    <a:srgbClr val="000000"/>
                  </a:solidFill>
                  <a:effectLst/>
                  <a:uLnTx/>
                  <a:uFillTx/>
                  <a:latin typeface="Arial" panose="020B0604020202020204" pitchFamily="34" charset="0"/>
                  <a:ea typeface="SimSun" panose="02010600030101010101" pitchFamily="2" charset="-122"/>
                  <a:cs typeface="+mn-cs"/>
                </a:rPr>
                <a:t>X-Y Routing</a:t>
              </a:r>
              <a:endParaRPr kumimoji="0" 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SimSun" panose="02010600030101010101" pitchFamily="2" charset="-122"/>
                <a:cs typeface="+mn-cs"/>
              </a:endParaRPr>
            </a:p>
          </p:txBody>
        </p:sp>
        <p:sp>
          <p:nvSpPr>
            <p:cNvPr id="9" name="Text Box 65"/>
            <p:cNvSpPr txBox="1"/>
            <p:nvPr/>
          </p:nvSpPr>
          <p:spPr>
            <a:xfrm>
              <a:off x="-158365" y="118982"/>
              <a:ext cx="118446" cy="236814"/>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1" u="none" strike="noStrike" kern="0" cap="none" spc="0" normalizeH="0" baseline="0" noProof="0" dirty="0" err="1">
                  <a:ln>
                    <a:noFill/>
                  </a:ln>
                  <a:solidFill>
                    <a:schemeClr val="tx1">
                      <a:lumMod val="85000"/>
                      <a:lumOff val="15000"/>
                    </a:schemeClr>
                  </a:solidFill>
                  <a:effectLst/>
                  <a:uLnTx/>
                  <a:uFillTx/>
                  <a:latin typeface="Arial" panose="020B0604020202020204" pitchFamily="34" charset="0"/>
                  <a:ea typeface="SimSun" panose="02010600030101010101" pitchFamily="2" charset="-122"/>
                </a:rPr>
                <a:t>dst</a:t>
              </a:r>
              <a:endParaRPr kumimoji="0" lang="en-US" sz="1400" b="0" i="0" u="none" strike="noStrike" kern="0" cap="none" spc="0" normalizeH="0" baseline="0" noProof="0" dirty="0">
                <a:ln>
                  <a:noFill/>
                </a:ln>
                <a:solidFill>
                  <a:schemeClr val="tx1">
                    <a:lumMod val="85000"/>
                    <a:lumOff val="15000"/>
                  </a:schemeClr>
                </a:solidFill>
                <a:effectLst/>
                <a:uLnTx/>
                <a:uFillTx/>
                <a:latin typeface="Times New Roman" panose="02020603050405020304" pitchFamily="18" charset="0"/>
                <a:ea typeface="SimSun" panose="02010600030101010101" pitchFamily="2" charset="-122"/>
              </a:endParaRPr>
            </a:p>
          </p:txBody>
        </p:sp>
        <p:sp>
          <p:nvSpPr>
            <p:cNvPr id="10" name="Text Box 65"/>
            <p:cNvSpPr txBox="1"/>
            <p:nvPr/>
          </p:nvSpPr>
          <p:spPr>
            <a:xfrm>
              <a:off x="-306254" y="1144524"/>
              <a:ext cx="229155" cy="206192"/>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1" u="none" strike="noStrike" kern="0" cap="none" spc="0" normalizeH="0" baseline="0" noProof="0" dirty="0" err="1" smtClean="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dstList</a:t>
              </a:r>
              <a:endParaRPr kumimoji="0" lang="en-US" sz="20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cxnSp>
          <p:nvCxnSpPr>
            <p:cNvPr id="11" name="Straight Arrow Connector 10"/>
            <p:cNvCxnSpPr/>
            <p:nvPr/>
          </p:nvCxnSpPr>
          <p:spPr>
            <a:xfrm>
              <a:off x="395458" y="675037"/>
              <a:ext cx="335280" cy="1"/>
            </a:xfrm>
            <a:prstGeom prst="straightConnector1">
              <a:avLst/>
            </a:prstGeom>
            <a:solidFill>
              <a:sysClr val="window" lastClr="FFFFFF"/>
            </a:solidFill>
            <a:ln w="25400" cap="flat" cmpd="sng" algn="ctr">
              <a:solidFill>
                <a:schemeClr val="accent6">
                  <a:lumMod val="75000"/>
                </a:schemeClr>
              </a:solidFill>
              <a:prstDash val="solid"/>
              <a:tailEnd type="triangle"/>
            </a:ln>
            <a:effectLst/>
          </p:spPr>
        </p:cxnSp>
        <p:sp>
          <p:nvSpPr>
            <p:cNvPr id="12" name="Flowchart: Delay 11"/>
            <p:cNvSpPr/>
            <p:nvPr/>
          </p:nvSpPr>
          <p:spPr>
            <a:xfrm>
              <a:off x="730738" y="465705"/>
              <a:ext cx="396240" cy="281055"/>
            </a:xfrm>
            <a:prstGeom prst="flowChartDelay">
              <a:avLst/>
            </a:prstGeom>
            <a:solidFill>
              <a:schemeClr val="accent6">
                <a:lumMod val="40000"/>
                <a:lumOff val="6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SimSun" panose="02010600030101010101" pitchFamily="2" charset="-122"/>
                  <a:cs typeface="+mn-cs"/>
                </a:rPr>
                <a:t>&amp;&amp;</a:t>
              </a:r>
              <a:endParaRPr kumimoji="0" lang="en-US" sz="14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cs typeface="+mn-cs"/>
              </a:endParaRPr>
            </a:p>
          </p:txBody>
        </p:sp>
        <p:sp>
          <p:nvSpPr>
            <p:cNvPr id="13" name="Text Box 65"/>
            <p:cNvSpPr txBox="1"/>
            <p:nvPr/>
          </p:nvSpPr>
          <p:spPr>
            <a:xfrm>
              <a:off x="395346" y="388652"/>
              <a:ext cx="254154" cy="167403"/>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1"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MASK</a:t>
              </a:r>
              <a:r>
                <a:rPr kumimoji="0" lang="en-US" sz="900" b="0" i="1" u="none" strike="noStrike" kern="0" cap="none" spc="0" normalizeH="0" baseline="-2500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N</a:t>
              </a:r>
              <a:endParaRPr kumimoji="0" lang="en-US"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cxnSp>
          <p:nvCxnSpPr>
            <p:cNvPr id="14" name="Straight Arrow Connector 13"/>
            <p:cNvCxnSpPr/>
            <p:nvPr/>
          </p:nvCxnSpPr>
          <p:spPr>
            <a:xfrm>
              <a:off x="476738" y="543220"/>
              <a:ext cx="254000"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sp>
          <p:nvSpPr>
            <p:cNvPr id="15" name="Flowchart: Delay 14"/>
            <p:cNvSpPr/>
            <p:nvPr/>
          </p:nvSpPr>
          <p:spPr>
            <a:xfrm>
              <a:off x="1320009" y="518159"/>
              <a:ext cx="163830" cy="258740"/>
            </a:xfrm>
            <a:prstGeom prst="flowChartDelay">
              <a:avLst/>
            </a:prstGeom>
            <a:solidFill>
              <a:schemeClr val="accent6">
                <a:lumMod val="20000"/>
                <a:lumOff val="8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SimSun" panose="02010600030101010101" pitchFamily="2" charset="-122"/>
                  <a:cs typeface="+mn-cs"/>
                </a:rPr>
                <a:t>&amp;</a:t>
              </a:r>
              <a:endParaRPr kumimoji="0" lang="en-US" sz="14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cs typeface="+mn-cs"/>
              </a:endParaRPr>
            </a:p>
          </p:txBody>
        </p:sp>
        <p:cxnSp>
          <p:nvCxnSpPr>
            <p:cNvPr id="16" name="Straight Arrow Connector 15"/>
            <p:cNvCxnSpPr/>
            <p:nvPr/>
          </p:nvCxnSpPr>
          <p:spPr>
            <a:xfrm>
              <a:off x="1593363" y="191853"/>
              <a:ext cx="259080" cy="0"/>
            </a:xfrm>
            <a:prstGeom prst="straightConnector1">
              <a:avLst/>
            </a:prstGeom>
            <a:solidFill>
              <a:sysClr val="window" lastClr="FFFFFF"/>
            </a:solidFill>
            <a:ln w="25400" cap="flat" cmpd="sng" algn="ctr">
              <a:solidFill>
                <a:schemeClr val="tx1">
                  <a:lumMod val="85000"/>
                  <a:lumOff val="15000"/>
                </a:schemeClr>
              </a:solidFill>
              <a:prstDash val="solid"/>
              <a:tailEnd type="none"/>
            </a:ln>
            <a:effectLst/>
          </p:spPr>
        </p:cxnSp>
        <p:cxnSp>
          <p:nvCxnSpPr>
            <p:cNvPr id="17" name="Straight Arrow Connector 16"/>
            <p:cNvCxnSpPr/>
            <p:nvPr/>
          </p:nvCxnSpPr>
          <p:spPr>
            <a:xfrm flipH="1">
              <a:off x="1840083" y="184148"/>
              <a:ext cx="6615" cy="661332"/>
            </a:xfrm>
            <a:prstGeom prst="straightConnector1">
              <a:avLst/>
            </a:prstGeom>
            <a:solidFill>
              <a:sysClr val="window" lastClr="FFFFFF"/>
            </a:solidFill>
            <a:ln w="25400" cap="flat" cmpd="sng" algn="ctr">
              <a:solidFill>
                <a:schemeClr val="tx1">
                  <a:lumMod val="85000"/>
                  <a:lumOff val="15000"/>
                </a:schemeClr>
              </a:solidFill>
              <a:prstDash val="solid"/>
              <a:tailEnd type="none"/>
            </a:ln>
            <a:effectLst/>
          </p:spPr>
        </p:cxnSp>
        <p:sp>
          <p:nvSpPr>
            <p:cNvPr id="18" name="Flowchart: Delay 17"/>
            <p:cNvSpPr/>
            <p:nvPr/>
          </p:nvSpPr>
          <p:spPr>
            <a:xfrm>
              <a:off x="730738" y="845480"/>
              <a:ext cx="396240" cy="280670"/>
            </a:xfrm>
            <a:prstGeom prst="flowChartDelay">
              <a:avLst/>
            </a:prstGeom>
            <a:solidFill>
              <a:schemeClr val="accent6">
                <a:lumMod val="40000"/>
                <a:lumOff val="6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&amp;&amp;</a:t>
              </a:r>
              <a:endParaRPr kumimoji="0" lang="en-US" sz="20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sp>
          <p:nvSpPr>
            <p:cNvPr id="19" name="Flowchart: Delay 18"/>
            <p:cNvSpPr/>
            <p:nvPr/>
          </p:nvSpPr>
          <p:spPr>
            <a:xfrm>
              <a:off x="1320009" y="897550"/>
              <a:ext cx="163830" cy="232786"/>
            </a:xfrm>
            <a:prstGeom prst="flowChartDelay">
              <a:avLst/>
            </a:prstGeom>
            <a:solidFill>
              <a:schemeClr val="accent6">
                <a:lumMod val="20000"/>
                <a:lumOff val="8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&amp;</a:t>
              </a:r>
              <a:endParaRPr kumimoji="0" lang="en-US" sz="20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sp>
          <p:nvSpPr>
            <p:cNvPr id="20" name="Flowchart: Delay 19"/>
            <p:cNvSpPr/>
            <p:nvPr/>
          </p:nvSpPr>
          <p:spPr>
            <a:xfrm>
              <a:off x="732938" y="1216320"/>
              <a:ext cx="396240" cy="280670"/>
            </a:xfrm>
            <a:prstGeom prst="flowChartDelay">
              <a:avLst/>
            </a:prstGeom>
            <a:solidFill>
              <a:schemeClr val="accent6">
                <a:lumMod val="40000"/>
                <a:lumOff val="6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&amp;&amp;</a:t>
              </a:r>
              <a:endParaRPr kumimoji="0" lang="en-US" sz="20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sp>
          <p:nvSpPr>
            <p:cNvPr id="21" name="Flowchart: Delay 20"/>
            <p:cNvSpPr/>
            <p:nvPr/>
          </p:nvSpPr>
          <p:spPr>
            <a:xfrm>
              <a:off x="1322209" y="1268390"/>
              <a:ext cx="163830" cy="236589"/>
            </a:xfrm>
            <a:prstGeom prst="flowChartDelay">
              <a:avLst/>
            </a:prstGeom>
            <a:solidFill>
              <a:schemeClr val="accent6">
                <a:lumMod val="20000"/>
                <a:lumOff val="8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&amp;</a:t>
              </a:r>
              <a:endParaRPr kumimoji="0" lang="en-US" sz="20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sp>
          <p:nvSpPr>
            <p:cNvPr id="22" name="Flowchart: Delay 21"/>
            <p:cNvSpPr/>
            <p:nvPr/>
          </p:nvSpPr>
          <p:spPr>
            <a:xfrm>
              <a:off x="725658" y="1573530"/>
              <a:ext cx="396240" cy="280670"/>
            </a:xfrm>
            <a:prstGeom prst="flowChartDelay">
              <a:avLst/>
            </a:prstGeom>
            <a:solidFill>
              <a:schemeClr val="accent6">
                <a:lumMod val="40000"/>
                <a:lumOff val="6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&amp;&amp;</a:t>
              </a:r>
              <a:endParaRPr kumimoji="0" lang="en-US" sz="20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grpSp>
          <p:nvGrpSpPr>
            <p:cNvPr id="23" name="Group 22"/>
            <p:cNvGrpSpPr/>
            <p:nvPr/>
          </p:nvGrpSpPr>
          <p:grpSpPr>
            <a:xfrm>
              <a:off x="1121893" y="628310"/>
              <a:ext cx="192064" cy="1107780"/>
              <a:chOff x="1331935" y="628310"/>
              <a:chExt cx="276520" cy="1107780"/>
            </a:xfrm>
          </p:grpSpPr>
          <p:cxnSp>
            <p:nvCxnSpPr>
              <p:cNvPr id="51" name="Straight Arrow Connector 50"/>
              <p:cNvCxnSpPr/>
              <p:nvPr/>
            </p:nvCxnSpPr>
            <p:spPr>
              <a:xfrm>
                <a:off x="1337015" y="628310"/>
                <a:ext cx="269240"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cxnSp>
            <p:nvCxnSpPr>
              <p:cNvPr id="52" name="Straight Arrow Connector 51"/>
              <p:cNvCxnSpPr/>
              <p:nvPr/>
            </p:nvCxnSpPr>
            <p:spPr>
              <a:xfrm>
                <a:off x="1337015" y="1008040"/>
                <a:ext cx="269240"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cxnSp>
            <p:nvCxnSpPr>
              <p:cNvPr id="53" name="Straight Arrow Connector 52"/>
              <p:cNvCxnSpPr/>
              <p:nvPr/>
            </p:nvCxnSpPr>
            <p:spPr>
              <a:xfrm>
                <a:off x="1339215" y="1378880"/>
                <a:ext cx="269240"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cxnSp>
            <p:nvCxnSpPr>
              <p:cNvPr id="54" name="Straight Arrow Connector 53"/>
              <p:cNvCxnSpPr/>
              <p:nvPr/>
            </p:nvCxnSpPr>
            <p:spPr>
              <a:xfrm>
                <a:off x="1331935" y="1736090"/>
                <a:ext cx="269240"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grpSp>
        <p:sp>
          <p:nvSpPr>
            <p:cNvPr id="24" name="Flowchart: Delay 23"/>
            <p:cNvSpPr/>
            <p:nvPr/>
          </p:nvSpPr>
          <p:spPr>
            <a:xfrm>
              <a:off x="1314930" y="1625600"/>
              <a:ext cx="163830" cy="228600"/>
            </a:xfrm>
            <a:prstGeom prst="flowChartDelay">
              <a:avLst/>
            </a:prstGeom>
            <a:solidFill>
              <a:schemeClr val="accent6">
                <a:lumMod val="20000"/>
                <a:lumOff val="80000"/>
              </a:schemeClr>
            </a:solidFill>
            <a:ln w="25400" cap="flat" cmpd="sng" algn="ctr">
              <a:solidFill>
                <a:schemeClr val="accent6">
                  <a:lumMod val="75000"/>
                </a:schemeClr>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&amp;</a:t>
              </a:r>
              <a:endParaRPr kumimoji="0" lang="en-US" sz="2000"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sp>
          <p:nvSpPr>
            <p:cNvPr id="25" name="Text Box 65"/>
            <p:cNvSpPr txBox="1"/>
            <p:nvPr/>
          </p:nvSpPr>
          <p:spPr>
            <a:xfrm>
              <a:off x="395124" y="762300"/>
              <a:ext cx="251773" cy="127594"/>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1"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MASK</a:t>
              </a:r>
              <a:r>
                <a:rPr kumimoji="0" lang="en-US" sz="900" b="0" i="1" u="none" strike="noStrike" kern="0" cap="none" spc="0" normalizeH="0" baseline="-2500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E</a:t>
              </a:r>
              <a:endParaRPr kumimoji="0" lang="en-US"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cxnSp>
          <p:nvCxnSpPr>
            <p:cNvPr id="26" name="Straight Arrow Connector 25"/>
            <p:cNvCxnSpPr/>
            <p:nvPr/>
          </p:nvCxnSpPr>
          <p:spPr>
            <a:xfrm>
              <a:off x="476738" y="907710"/>
              <a:ext cx="247945"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sp>
          <p:nvSpPr>
            <p:cNvPr id="27" name="Text Box 65"/>
            <p:cNvSpPr txBox="1"/>
            <p:nvPr/>
          </p:nvSpPr>
          <p:spPr>
            <a:xfrm>
              <a:off x="390839" y="1130336"/>
              <a:ext cx="251773" cy="177611"/>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1"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MASK</a:t>
              </a:r>
              <a:r>
                <a:rPr kumimoji="0" lang="en-US" sz="900" b="0" i="1" u="none" strike="noStrike" kern="0" cap="none" spc="0" normalizeH="0" baseline="-2500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S</a:t>
              </a:r>
              <a:endParaRPr kumimoji="0" lang="en-US"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cxnSp>
          <p:nvCxnSpPr>
            <p:cNvPr id="28" name="Straight Arrow Connector 27"/>
            <p:cNvCxnSpPr/>
            <p:nvPr/>
          </p:nvCxnSpPr>
          <p:spPr>
            <a:xfrm flipV="1">
              <a:off x="481818" y="1298870"/>
              <a:ext cx="242865" cy="161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sp>
          <p:nvSpPr>
            <p:cNvPr id="29" name="Text Box 65"/>
            <p:cNvSpPr txBox="1"/>
            <p:nvPr/>
          </p:nvSpPr>
          <p:spPr>
            <a:xfrm>
              <a:off x="389293" y="1504979"/>
              <a:ext cx="264868" cy="201088"/>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1" u="none" strike="noStrike" kern="0" cap="none" spc="0" normalizeH="0" baseline="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MASK</a:t>
              </a:r>
              <a:r>
                <a:rPr kumimoji="0" lang="en-US" sz="900" b="0" i="1" u="none" strike="noStrike" kern="0" cap="none" spc="0" normalizeH="0" baseline="-25000" noProof="0" dirty="0">
                  <a:ln>
                    <a:noFill/>
                  </a:ln>
                  <a:solidFill>
                    <a:schemeClr val="accent6">
                      <a:lumMod val="75000"/>
                    </a:schemeClr>
                  </a:solidFill>
                  <a:effectLst/>
                  <a:uLnTx/>
                  <a:uFillTx/>
                  <a:latin typeface="Arial" panose="020B0604020202020204" pitchFamily="34" charset="0"/>
                  <a:ea typeface="MS Mincho" panose="02020609040205080304" pitchFamily="49" charset="-128"/>
                  <a:cs typeface="Times New Roman" panose="02020603050405020304" pitchFamily="18" charset="0"/>
                </a:rPr>
                <a:t>W</a:t>
              </a:r>
              <a:endParaRPr kumimoji="0" lang="en-US" b="0" i="0" u="none" strike="noStrike" kern="0" cap="none" spc="0" normalizeH="0" baseline="0" noProof="0" dirty="0">
                <a:ln>
                  <a:noFill/>
                </a:ln>
                <a:solidFill>
                  <a:schemeClr val="accent6">
                    <a:lumMod val="75000"/>
                  </a:schemeClr>
                </a:solidFill>
                <a:effectLst/>
                <a:uLnTx/>
                <a:uFillTx/>
                <a:latin typeface="Times New Roman" panose="02020603050405020304" pitchFamily="18" charset="0"/>
                <a:ea typeface="SimSun" panose="02010600030101010101" pitchFamily="2" charset="-122"/>
              </a:endParaRPr>
            </a:p>
          </p:txBody>
        </p:sp>
        <p:cxnSp>
          <p:nvCxnSpPr>
            <p:cNvPr id="30" name="Straight Arrow Connector 29"/>
            <p:cNvCxnSpPr/>
            <p:nvPr/>
          </p:nvCxnSpPr>
          <p:spPr>
            <a:xfrm>
              <a:off x="499598" y="1644310"/>
              <a:ext cx="220005"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cxnSp>
          <p:nvCxnSpPr>
            <p:cNvPr id="31" name="Straight Arrow Connector 30"/>
            <p:cNvCxnSpPr/>
            <p:nvPr/>
          </p:nvCxnSpPr>
          <p:spPr>
            <a:xfrm>
              <a:off x="397658" y="1048045"/>
              <a:ext cx="335280" cy="0"/>
            </a:xfrm>
            <a:prstGeom prst="straightConnector1">
              <a:avLst/>
            </a:prstGeom>
            <a:solidFill>
              <a:sysClr val="window" lastClr="FFFFFF"/>
            </a:solidFill>
            <a:ln w="25400" cap="flat" cmpd="sng" algn="ctr">
              <a:solidFill>
                <a:schemeClr val="accent6">
                  <a:lumMod val="75000"/>
                </a:schemeClr>
              </a:solidFill>
              <a:prstDash val="solid"/>
              <a:tailEnd type="triangle"/>
            </a:ln>
            <a:effectLst/>
          </p:spPr>
        </p:cxnSp>
        <p:cxnSp>
          <p:nvCxnSpPr>
            <p:cNvPr id="32" name="Straight Arrow Connector 31"/>
            <p:cNvCxnSpPr/>
            <p:nvPr/>
          </p:nvCxnSpPr>
          <p:spPr>
            <a:xfrm>
              <a:off x="392578" y="1428070"/>
              <a:ext cx="335280" cy="0"/>
            </a:xfrm>
            <a:prstGeom prst="straightConnector1">
              <a:avLst/>
            </a:prstGeom>
            <a:solidFill>
              <a:sysClr val="window" lastClr="FFFFFF"/>
            </a:solidFill>
            <a:ln w="25400" cap="flat" cmpd="sng" algn="ctr">
              <a:solidFill>
                <a:schemeClr val="accent6">
                  <a:lumMod val="75000"/>
                </a:schemeClr>
              </a:solidFill>
              <a:prstDash val="solid"/>
              <a:tailEnd type="triangle"/>
            </a:ln>
            <a:effectLst/>
          </p:spPr>
        </p:cxnSp>
        <p:cxnSp>
          <p:nvCxnSpPr>
            <p:cNvPr id="33" name="Straight Arrow Connector 32"/>
            <p:cNvCxnSpPr/>
            <p:nvPr/>
          </p:nvCxnSpPr>
          <p:spPr>
            <a:xfrm>
              <a:off x="392578" y="1772919"/>
              <a:ext cx="335280" cy="0"/>
            </a:xfrm>
            <a:prstGeom prst="straightConnector1">
              <a:avLst/>
            </a:prstGeom>
            <a:solidFill>
              <a:sysClr val="window" lastClr="FFFFFF"/>
            </a:solidFill>
            <a:ln w="25400" cap="flat" cmpd="sng" algn="ctr">
              <a:solidFill>
                <a:schemeClr val="accent6">
                  <a:lumMod val="75000"/>
                </a:schemeClr>
              </a:solidFill>
              <a:prstDash val="solid"/>
              <a:tailEnd type="triangle"/>
            </a:ln>
            <a:effectLst/>
          </p:spPr>
        </p:cxnSp>
        <p:cxnSp>
          <p:nvCxnSpPr>
            <p:cNvPr id="34" name="Straight Arrow Connector 33"/>
            <p:cNvCxnSpPr/>
            <p:nvPr/>
          </p:nvCxnSpPr>
          <p:spPr>
            <a:xfrm flipH="1">
              <a:off x="397674" y="675037"/>
              <a:ext cx="5080" cy="1097882"/>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cxnSp>
          <p:nvCxnSpPr>
            <p:cNvPr id="35" name="Straight Arrow Connector 34"/>
            <p:cNvCxnSpPr/>
            <p:nvPr/>
          </p:nvCxnSpPr>
          <p:spPr>
            <a:xfrm>
              <a:off x="25400" y="1202350"/>
              <a:ext cx="370840"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grpSp>
          <p:nvGrpSpPr>
            <p:cNvPr id="36" name="Group 35"/>
            <p:cNvGrpSpPr/>
            <p:nvPr/>
          </p:nvGrpSpPr>
          <p:grpSpPr>
            <a:xfrm>
              <a:off x="1471444" y="628310"/>
              <a:ext cx="259080" cy="1107780"/>
              <a:chOff x="1775165" y="628310"/>
              <a:chExt cx="165395" cy="1107780"/>
            </a:xfrm>
          </p:grpSpPr>
          <p:cxnSp>
            <p:nvCxnSpPr>
              <p:cNvPr id="47" name="Straight Arrow Connector 46"/>
              <p:cNvCxnSpPr/>
              <p:nvPr/>
            </p:nvCxnSpPr>
            <p:spPr>
              <a:xfrm>
                <a:off x="1775165" y="1736090"/>
                <a:ext cx="158410" cy="0"/>
              </a:xfrm>
              <a:prstGeom prst="straightConnector1">
                <a:avLst/>
              </a:prstGeom>
              <a:solidFill>
                <a:sysClr val="window" lastClr="FFFFFF"/>
              </a:solidFill>
              <a:ln w="12700" cap="flat" cmpd="sng" algn="ctr">
                <a:solidFill>
                  <a:schemeClr val="accent6">
                    <a:lumMod val="75000"/>
                  </a:schemeClr>
                </a:solidFill>
                <a:prstDash val="solid"/>
                <a:tailEnd type="none"/>
              </a:ln>
              <a:effectLst/>
            </p:spPr>
          </p:cxnSp>
          <p:cxnSp>
            <p:nvCxnSpPr>
              <p:cNvPr id="48" name="Straight Arrow Connector 47"/>
              <p:cNvCxnSpPr/>
              <p:nvPr/>
            </p:nvCxnSpPr>
            <p:spPr>
              <a:xfrm>
                <a:off x="1782445" y="1378880"/>
                <a:ext cx="158115" cy="0"/>
              </a:xfrm>
              <a:prstGeom prst="straightConnector1">
                <a:avLst/>
              </a:prstGeom>
              <a:solidFill>
                <a:sysClr val="window" lastClr="FFFFFF"/>
              </a:solidFill>
              <a:ln w="12700" cap="flat" cmpd="sng" algn="ctr">
                <a:solidFill>
                  <a:schemeClr val="accent6">
                    <a:lumMod val="75000"/>
                  </a:schemeClr>
                </a:solidFill>
                <a:prstDash val="solid"/>
                <a:tailEnd type="none"/>
              </a:ln>
              <a:effectLst/>
            </p:spPr>
          </p:cxnSp>
          <p:cxnSp>
            <p:nvCxnSpPr>
              <p:cNvPr id="49" name="Straight Arrow Connector 48"/>
              <p:cNvCxnSpPr/>
              <p:nvPr/>
            </p:nvCxnSpPr>
            <p:spPr>
              <a:xfrm>
                <a:off x="1782445" y="1008040"/>
                <a:ext cx="158115" cy="0"/>
              </a:xfrm>
              <a:prstGeom prst="straightConnector1">
                <a:avLst/>
              </a:prstGeom>
              <a:solidFill>
                <a:sysClr val="window" lastClr="FFFFFF"/>
              </a:solidFill>
              <a:ln w="12700" cap="flat" cmpd="sng" algn="ctr">
                <a:solidFill>
                  <a:schemeClr val="accent6">
                    <a:lumMod val="75000"/>
                  </a:schemeClr>
                </a:solidFill>
                <a:prstDash val="solid"/>
                <a:tailEnd type="none"/>
              </a:ln>
              <a:effectLst/>
            </p:spPr>
          </p:cxnSp>
          <p:cxnSp>
            <p:nvCxnSpPr>
              <p:cNvPr id="50" name="Straight Arrow Connector 49"/>
              <p:cNvCxnSpPr/>
              <p:nvPr/>
            </p:nvCxnSpPr>
            <p:spPr>
              <a:xfrm>
                <a:off x="1780245" y="628310"/>
                <a:ext cx="158115" cy="0"/>
              </a:xfrm>
              <a:prstGeom prst="straightConnector1">
                <a:avLst/>
              </a:prstGeom>
              <a:solidFill>
                <a:sysClr val="window" lastClr="FFFFFF"/>
              </a:solidFill>
              <a:ln w="12700" cap="flat" cmpd="sng" algn="ctr">
                <a:solidFill>
                  <a:schemeClr val="accent6">
                    <a:lumMod val="75000"/>
                  </a:schemeClr>
                </a:solidFill>
                <a:prstDash val="solid"/>
                <a:tailEnd type="none"/>
              </a:ln>
              <a:effectLst/>
            </p:spPr>
          </p:cxnSp>
        </p:grpSp>
        <p:cxnSp>
          <p:nvCxnSpPr>
            <p:cNvPr id="37" name="Straight Arrow Connector 36"/>
            <p:cNvCxnSpPr/>
            <p:nvPr/>
          </p:nvCxnSpPr>
          <p:spPr>
            <a:xfrm>
              <a:off x="1728618" y="623230"/>
              <a:ext cx="0" cy="112141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cxnSp>
          <p:nvCxnSpPr>
            <p:cNvPr id="38" name="Straight Arrow Connector 37"/>
            <p:cNvCxnSpPr/>
            <p:nvPr/>
          </p:nvCxnSpPr>
          <p:spPr>
            <a:xfrm>
              <a:off x="1730523" y="1189015"/>
              <a:ext cx="228600" cy="0"/>
            </a:xfrm>
            <a:prstGeom prst="straightConnector1">
              <a:avLst/>
            </a:prstGeom>
            <a:solidFill>
              <a:sysClr val="window" lastClr="FFFFFF"/>
            </a:solidFill>
            <a:ln w="25400" cap="flat" cmpd="sng" algn="ctr">
              <a:solidFill>
                <a:schemeClr val="accent6">
                  <a:lumMod val="75000"/>
                </a:schemeClr>
              </a:solidFill>
              <a:prstDash val="solid"/>
              <a:tailEnd type="none"/>
            </a:ln>
            <a:effectLst/>
          </p:spPr>
        </p:cxnSp>
        <p:cxnSp>
          <p:nvCxnSpPr>
            <p:cNvPr id="39" name="Straight Arrow Connector 38"/>
            <p:cNvCxnSpPr/>
            <p:nvPr/>
          </p:nvCxnSpPr>
          <p:spPr>
            <a:xfrm>
              <a:off x="2167403" y="1018745"/>
              <a:ext cx="320040" cy="0"/>
            </a:xfrm>
            <a:prstGeom prst="straightConnector1">
              <a:avLst/>
            </a:prstGeom>
            <a:solidFill>
              <a:sysClr val="window" lastClr="FFFFFF"/>
            </a:solidFill>
            <a:ln w="25400" cap="flat" cmpd="sng" algn="ctr">
              <a:solidFill>
                <a:srgbClr val="4F81BD"/>
              </a:solidFill>
              <a:prstDash val="solid"/>
              <a:tailEnd type="none"/>
            </a:ln>
            <a:effectLst/>
          </p:spPr>
        </p:cxnSp>
        <p:cxnSp>
          <p:nvCxnSpPr>
            <p:cNvPr id="40" name="Straight Arrow Connector 39"/>
            <p:cNvCxnSpPr/>
            <p:nvPr/>
          </p:nvCxnSpPr>
          <p:spPr>
            <a:xfrm flipV="1">
              <a:off x="1835878" y="835651"/>
              <a:ext cx="136728" cy="2199"/>
            </a:xfrm>
            <a:prstGeom prst="straightConnector1">
              <a:avLst/>
            </a:prstGeom>
            <a:solidFill>
              <a:sysClr val="window" lastClr="FFFFFF"/>
            </a:solidFill>
            <a:ln w="25400" cap="flat" cmpd="sng" algn="ctr">
              <a:solidFill>
                <a:schemeClr val="tx1">
                  <a:lumMod val="85000"/>
                  <a:lumOff val="15000"/>
                </a:schemeClr>
              </a:solidFill>
              <a:prstDash val="solid"/>
              <a:tailEnd type="none"/>
            </a:ln>
            <a:effectLst/>
          </p:spPr>
        </p:cxnSp>
        <p:sp>
          <p:nvSpPr>
            <p:cNvPr id="41" name="Flowchart: Manual Operation 40"/>
            <p:cNvSpPr/>
            <p:nvPr/>
          </p:nvSpPr>
          <p:spPr>
            <a:xfrm rot="16200000">
              <a:off x="1770358" y="908515"/>
              <a:ext cx="590890" cy="203200"/>
            </a:xfrm>
            <a:prstGeom prst="flowChartManualOperation">
              <a:avLst/>
            </a:prstGeom>
            <a:solidFill>
              <a:srgbClr val="99CC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42" name="Text Box 65"/>
            <p:cNvSpPr txBox="1"/>
            <p:nvPr/>
          </p:nvSpPr>
          <p:spPr>
            <a:xfrm>
              <a:off x="2293761" y="887371"/>
              <a:ext cx="169634" cy="126573"/>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1" u="none" strike="noStrike" kern="0" cap="none" spc="0" normalizeH="0" baseline="0" noProof="0" dirty="0">
                  <a:ln>
                    <a:noFill/>
                  </a:ln>
                  <a:solidFill>
                    <a:srgbClr val="2F5597"/>
                  </a:solidFill>
                  <a:effectLst/>
                  <a:uLnTx/>
                  <a:uFillTx/>
                  <a:latin typeface="Arial" panose="020B0604020202020204" pitchFamily="34" charset="0"/>
                  <a:ea typeface="MS Mincho" panose="02020609040205080304" pitchFamily="49" charset="-128"/>
                  <a:cs typeface="Times New Roman" panose="02020603050405020304" pitchFamily="18" charset="0"/>
                </a:rPr>
                <a:t>DPV</a:t>
              </a:r>
              <a:endParaRPr kumimoji="0" lang="en-US" sz="2000" b="0" i="0" u="none" strike="noStrike" kern="0" cap="none" spc="0" normalizeH="0" baseline="0" noProof="0" dirty="0">
                <a:ln>
                  <a:noFill/>
                </a:ln>
                <a:solidFill>
                  <a:srgbClr val="2F5597"/>
                </a:solidFill>
                <a:effectLst/>
                <a:uLnTx/>
                <a:uFillTx/>
                <a:latin typeface="Times New Roman" panose="02020603050405020304" pitchFamily="18" charset="0"/>
                <a:ea typeface="SimSun" panose="02010600030101010101" pitchFamily="2" charset="-122"/>
              </a:endParaRPr>
            </a:p>
          </p:txBody>
        </p:sp>
        <p:sp>
          <p:nvSpPr>
            <p:cNvPr id="43" name="Text Box 65"/>
            <p:cNvSpPr txBox="1"/>
            <p:nvPr/>
          </p:nvSpPr>
          <p:spPr>
            <a:xfrm>
              <a:off x="1982666" y="1076989"/>
              <a:ext cx="62497" cy="182714"/>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1" u="none" strike="noStrike" kern="0" cap="none" spc="0" normalizeH="0" baseline="0" noProof="0" dirty="0">
                  <a:ln>
                    <a:noFill/>
                  </a:ln>
                  <a:solidFill>
                    <a:srgbClr val="2F5597"/>
                  </a:solidFill>
                  <a:effectLst/>
                  <a:uLnTx/>
                  <a:uFillTx/>
                  <a:latin typeface="Arial" panose="020B0604020202020204" pitchFamily="34" charset="0"/>
                  <a:ea typeface="MS Mincho" panose="02020609040205080304" pitchFamily="49" charset="-128"/>
                  <a:cs typeface="Times New Roman" panose="02020603050405020304" pitchFamily="18" charset="0"/>
                </a:rPr>
                <a:t>1</a:t>
              </a:r>
              <a:endParaRPr kumimoji="0" lang="en-US" sz="2000" b="0" i="0" u="none" strike="noStrike" kern="0" cap="none" spc="0" normalizeH="0" baseline="0" noProof="0" dirty="0">
                <a:ln>
                  <a:noFill/>
                </a:ln>
                <a:solidFill>
                  <a:srgbClr val="2F5597"/>
                </a:solidFill>
                <a:effectLst/>
                <a:uLnTx/>
                <a:uFillTx/>
                <a:latin typeface="Times New Roman" panose="02020603050405020304" pitchFamily="18" charset="0"/>
                <a:ea typeface="SimSun" panose="02010600030101010101" pitchFamily="2" charset="-122"/>
              </a:endParaRPr>
            </a:p>
          </p:txBody>
        </p:sp>
        <p:sp>
          <p:nvSpPr>
            <p:cNvPr id="44" name="Text Box 65"/>
            <p:cNvSpPr txBox="1"/>
            <p:nvPr/>
          </p:nvSpPr>
          <p:spPr>
            <a:xfrm>
              <a:off x="1987745" y="785205"/>
              <a:ext cx="62497" cy="222524"/>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1" u="none" strike="noStrike" kern="0" cap="none" spc="0" normalizeH="0" baseline="0" noProof="0" dirty="0">
                  <a:ln>
                    <a:noFill/>
                  </a:ln>
                  <a:solidFill>
                    <a:srgbClr val="2F5597"/>
                  </a:solidFill>
                  <a:effectLst/>
                  <a:uLnTx/>
                  <a:uFillTx/>
                  <a:latin typeface="Arial" panose="020B0604020202020204" pitchFamily="34" charset="0"/>
                  <a:ea typeface="MS Mincho" panose="02020609040205080304" pitchFamily="49" charset="-128"/>
                  <a:cs typeface="Times New Roman" panose="02020603050405020304" pitchFamily="18" charset="0"/>
                </a:rPr>
                <a:t>0</a:t>
              </a:r>
              <a:endParaRPr kumimoji="0" lang="en-US" sz="2000" b="0" i="0" u="none" strike="noStrike" kern="0" cap="none" spc="0" normalizeH="0" baseline="0" noProof="0" dirty="0">
                <a:ln>
                  <a:noFill/>
                </a:ln>
                <a:solidFill>
                  <a:srgbClr val="2F5597"/>
                </a:solidFill>
                <a:effectLst/>
                <a:uLnTx/>
                <a:uFillTx/>
                <a:latin typeface="Times New Roman" panose="02020603050405020304" pitchFamily="18" charset="0"/>
                <a:ea typeface="SimSun" panose="02010600030101010101" pitchFamily="2" charset="-122"/>
              </a:endParaRPr>
            </a:p>
          </p:txBody>
        </p:sp>
        <p:cxnSp>
          <p:nvCxnSpPr>
            <p:cNvPr id="45" name="Straight Arrow Connector 44"/>
            <p:cNvCxnSpPr/>
            <p:nvPr/>
          </p:nvCxnSpPr>
          <p:spPr>
            <a:xfrm>
              <a:off x="2088175" y="640080"/>
              <a:ext cx="0" cy="136820"/>
            </a:xfrm>
            <a:prstGeom prst="straightConnector1">
              <a:avLst/>
            </a:prstGeom>
            <a:solidFill>
              <a:sysClr val="window" lastClr="FFFFFF"/>
            </a:solidFill>
            <a:ln w="12700" cap="flat" cmpd="sng" algn="ctr">
              <a:solidFill>
                <a:srgbClr val="4F81BD"/>
              </a:solidFill>
              <a:prstDash val="solid"/>
              <a:tailEnd type="none"/>
            </a:ln>
            <a:effectLst/>
          </p:spPr>
        </p:cxnSp>
        <p:sp>
          <p:nvSpPr>
            <p:cNvPr id="46" name="Text Box 65"/>
            <p:cNvSpPr txBox="1"/>
            <p:nvPr/>
          </p:nvSpPr>
          <p:spPr>
            <a:xfrm>
              <a:off x="1931079" y="446640"/>
              <a:ext cx="304747" cy="176590"/>
            </a:xfrm>
            <a:prstGeom prst="rect">
              <a:avLst/>
            </a:prstGeom>
            <a:noFill/>
            <a:ln w="6350">
              <a:noFill/>
            </a:ln>
          </p:spPr>
          <p:txBody>
            <a:bodyPr rot="0" spcFirstLastPara="0" vert="horz" wrap="none" lIns="0" tIns="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1" u="none" strike="noStrike" kern="0" cap="none" spc="0" normalizeH="0" baseline="0" noProof="0" dirty="0">
                  <a:ln>
                    <a:noFill/>
                  </a:ln>
                  <a:solidFill>
                    <a:srgbClr val="2F5597"/>
                  </a:solidFill>
                  <a:effectLst/>
                  <a:uLnTx/>
                  <a:uFillTx/>
                  <a:latin typeface="Arial" panose="020B0604020202020204" pitchFamily="34" charset="0"/>
                  <a:ea typeface="MS Mincho" panose="02020609040205080304" pitchFamily="49" charset="-128"/>
                  <a:cs typeface="Times New Roman" panose="02020603050405020304" pitchFamily="18" charset="0"/>
                </a:rPr>
                <a:t>multicast</a:t>
              </a:r>
              <a:endParaRPr kumimoji="0" lang="en-US" sz="2000" b="0" i="0" u="none" strike="noStrike" kern="0" cap="none" spc="0" normalizeH="0" baseline="0" noProof="0" dirty="0">
                <a:ln>
                  <a:noFill/>
                </a:ln>
                <a:solidFill>
                  <a:srgbClr val="2F5597"/>
                </a:solidFill>
                <a:effectLst/>
                <a:uLnTx/>
                <a:uFillTx/>
                <a:latin typeface="Times New Roman" panose="02020603050405020304" pitchFamily="18" charset="0"/>
                <a:ea typeface="SimSun" panose="02010600030101010101" pitchFamily="2" charset="-122"/>
              </a:endParaRPr>
            </a:p>
          </p:txBody>
        </p:sp>
      </p:grpSp>
      <p:sp>
        <p:nvSpPr>
          <p:cNvPr id="55" name="Rectangle 54"/>
          <p:cNvSpPr/>
          <p:nvPr/>
        </p:nvSpPr>
        <p:spPr>
          <a:xfrm>
            <a:off x="375974" y="3158045"/>
            <a:ext cx="5526776"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mj-lt"/>
              </a:rPr>
              <a:t>For </a:t>
            </a:r>
            <a:r>
              <a:rPr lang="en-US" sz="3200" i="1" dirty="0">
                <a:latin typeface="+mj-lt"/>
              </a:rPr>
              <a:t>MC </a:t>
            </a:r>
            <a:r>
              <a:rPr lang="en-US" sz="3200" dirty="0">
                <a:latin typeface="+mj-lt"/>
              </a:rPr>
              <a:t>flits, outputs are assigned based on which quadrant contains its destinations.</a:t>
            </a:r>
          </a:p>
        </p:txBody>
      </p:sp>
      <p:sp>
        <p:nvSpPr>
          <p:cNvPr id="56" name="Rectangle 55"/>
          <p:cNvSpPr/>
          <p:nvPr/>
        </p:nvSpPr>
        <p:spPr>
          <a:xfrm>
            <a:off x="344812" y="5354391"/>
            <a:ext cx="5704190" cy="584775"/>
          </a:xfrm>
          <a:prstGeom prst="rect">
            <a:avLst/>
          </a:prstGeom>
        </p:spPr>
        <p:txBody>
          <a:bodyPr wrap="none">
            <a:spAutoFit/>
          </a:bodyPr>
          <a:lstStyle/>
          <a:p>
            <a:pPr marL="457200" indent="-457200">
              <a:buFont typeface="Arial" panose="020B0604020202020204" pitchFamily="34" charset="0"/>
              <a:buChar char="•"/>
            </a:pPr>
            <a:r>
              <a:rPr lang="en-US" sz="3200" dirty="0">
                <a:latin typeface="+mj-lt"/>
              </a:rPr>
              <a:t>For </a:t>
            </a:r>
            <a:r>
              <a:rPr lang="en-US" sz="3200" i="1" dirty="0">
                <a:latin typeface="+mj-lt"/>
              </a:rPr>
              <a:t>UC/HS</a:t>
            </a:r>
            <a:r>
              <a:rPr lang="en-US" sz="3200" dirty="0">
                <a:latin typeface="+mj-lt"/>
              </a:rPr>
              <a:t> flits, use </a:t>
            </a:r>
            <a:r>
              <a:rPr lang="en-US" sz="3200" dirty="0" smtClean="0">
                <a:latin typeface="+mj-lt"/>
              </a:rPr>
              <a:t>X-Y routing</a:t>
            </a:r>
            <a:endParaRPr lang="en-US" sz="3200" dirty="0">
              <a:latin typeface="+mj-lt"/>
            </a:endParaRPr>
          </a:p>
        </p:txBody>
      </p:sp>
    </p:spTree>
    <p:extLst>
      <p:ext uri="{BB962C8B-B14F-4D97-AF65-F5344CB8AC3E}">
        <p14:creationId xmlns:p14="http://schemas.microsoft.com/office/powerpoint/2010/main" val="3531303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5">
                                            <p:txEl>
                                              <p:pRg st="0" end="0"/>
                                            </p:txEl>
                                          </p:spTgt>
                                        </p:tgtEl>
                                        <p:attrNameLst>
                                          <p:attrName>style.visibility</p:attrName>
                                        </p:attrNameLst>
                                      </p:cBhvr>
                                      <p:to>
                                        <p:strVal val="visible"/>
                                      </p:to>
                                    </p:set>
                                    <p:animEffect transition="in" filter="fade">
                                      <p:cBhvr>
                                        <p:cTn id="15" dur="500"/>
                                        <p:tgtEl>
                                          <p:spTgt spid="55">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fade">
                                      <p:cBhvr>
                                        <p:cTn id="23"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Executive Summary</a:t>
            </a:r>
            <a:endParaRPr lang="en-US" sz="5600" dirty="0"/>
          </a:p>
        </p:txBody>
      </p:sp>
      <p:sp>
        <p:nvSpPr>
          <p:cNvPr id="7" name="Content Placeholder 2"/>
          <p:cNvSpPr txBox="1">
            <a:spLocks/>
          </p:cNvSpPr>
          <p:nvPr/>
        </p:nvSpPr>
        <p:spPr>
          <a:xfrm>
            <a:off x="266700" y="914400"/>
            <a:ext cx="8610600" cy="58674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600"/>
              </a:spcBef>
              <a:buClr>
                <a:schemeClr val="tx1"/>
              </a:buClr>
            </a:pPr>
            <a:r>
              <a:rPr lang="en-US" sz="2400" b="1" u="sng" dirty="0" smtClean="0">
                <a:solidFill>
                  <a:srgbClr val="C00000"/>
                </a:solidFill>
              </a:rPr>
              <a:t>Problem</a:t>
            </a:r>
            <a:r>
              <a:rPr lang="en-US" sz="2400" b="1" dirty="0" smtClean="0">
                <a:solidFill>
                  <a:srgbClr val="C00000"/>
                </a:solidFill>
              </a:rPr>
              <a:t>: </a:t>
            </a:r>
            <a:r>
              <a:rPr lang="en-US" sz="2400" b="1" dirty="0" err="1" smtClean="0">
                <a:solidFill>
                  <a:srgbClr val="C00000"/>
                </a:solidFill>
              </a:rPr>
              <a:t>bufferless</a:t>
            </a:r>
            <a:r>
              <a:rPr lang="en-US" sz="2400" b="1" dirty="0" smtClean="0">
                <a:solidFill>
                  <a:srgbClr val="C00000"/>
                </a:solidFill>
              </a:rPr>
              <a:t> </a:t>
            </a:r>
            <a:r>
              <a:rPr lang="en-US" sz="2400" b="1" dirty="0" err="1" smtClean="0">
                <a:solidFill>
                  <a:srgbClr val="C00000"/>
                </a:solidFill>
              </a:rPr>
              <a:t>NoCs</a:t>
            </a:r>
            <a:r>
              <a:rPr lang="en-US" sz="2400" b="1" dirty="0" smtClean="0">
                <a:solidFill>
                  <a:srgbClr val="C00000"/>
                </a:solidFill>
              </a:rPr>
              <a:t> lack of efficient support for multicast (MC) and hotspot (HS) traffic </a:t>
            </a:r>
          </a:p>
          <a:p>
            <a:pPr marL="457200" indent="-457200">
              <a:spcBef>
                <a:spcPts val="600"/>
              </a:spcBef>
              <a:buClr>
                <a:schemeClr val="tx1"/>
              </a:buClr>
            </a:pPr>
            <a:r>
              <a:rPr lang="en-US" sz="2400" b="1" u="sng" dirty="0" smtClean="0"/>
              <a:t>Our Goal</a:t>
            </a:r>
            <a:r>
              <a:rPr lang="en-US" sz="2400" b="1" dirty="0" smtClean="0"/>
              <a:t>: </a:t>
            </a:r>
            <a:r>
              <a:rPr lang="en-US" sz="2400" dirty="0" smtClean="0"/>
              <a:t>reduce the contention caused by MC and HS traffic in a </a:t>
            </a:r>
            <a:r>
              <a:rPr lang="en-US" sz="2400" dirty="0" err="1" smtClean="0"/>
              <a:t>bufferless</a:t>
            </a:r>
            <a:r>
              <a:rPr lang="en-US" sz="2400" dirty="0" smtClean="0"/>
              <a:t> </a:t>
            </a:r>
            <a:r>
              <a:rPr lang="en-US" sz="2400" dirty="0" err="1" smtClean="0"/>
              <a:t>NoC</a:t>
            </a:r>
            <a:r>
              <a:rPr lang="en-US" sz="2400" dirty="0" smtClean="0"/>
              <a:t> with low cost</a:t>
            </a:r>
          </a:p>
          <a:p>
            <a:pPr marL="457200" indent="-457200">
              <a:spcBef>
                <a:spcPts val="600"/>
              </a:spcBef>
              <a:buClr>
                <a:schemeClr val="tx1"/>
              </a:buClr>
            </a:pPr>
            <a:r>
              <a:rPr lang="en-US" sz="2400" b="1" u="sng" dirty="0" smtClean="0"/>
              <a:t>Observation</a:t>
            </a:r>
            <a:r>
              <a:rPr lang="en-US" sz="2400" dirty="0" smtClean="0"/>
              <a:t>: MC flits increase serialization latency and HS flits waste network bandwidth</a:t>
            </a:r>
          </a:p>
          <a:p>
            <a:pPr marL="457200" indent="-457200">
              <a:spcBef>
                <a:spcPts val="600"/>
              </a:spcBef>
              <a:buClr>
                <a:schemeClr val="tx1"/>
              </a:buClr>
            </a:pPr>
            <a:r>
              <a:rPr lang="en-US" sz="2400" b="1" u="sng" dirty="0" smtClean="0">
                <a:solidFill>
                  <a:srgbClr val="1A5712"/>
                </a:solidFill>
              </a:rPr>
              <a:t>Key Idea</a:t>
            </a:r>
            <a:r>
              <a:rPr lang="en-US" sz="2400" b="1" dirty="0" smtClean="0">
                <a:solidFill>
                  <a:srgbClr val="1A5712"/>
                </a:solidFill>
              </a:rPr>
              <a:t>: </a:t>
            </a:r>
            <a:r>
              <a:rPr lang="en-US" sz="2400" b="1" dirty="0">
                <a:solidFill>
                  <a:srgbClr val="1A5712"/>
                </a:solidFill>
              </a:rPr>
              <a:t>f</a:t>
            </a:r>
            <a:r>
              <a:rPr lang="en-US" sz="2400" b="1" dirty="0" smtClean="0">
                <a:solidFill>
                  <a:srgbClr val="1A5712"/>
                </a:solidFill>
              </a:rPr>
              <a:t>ork MC flits adaptively when </a:t>
            </a:r>
            <a:r>
              <a:rPr lang="en-US" sz="2400" b="1" dirty="0" err="1" smtClean="0">
                <a:solidFill>
                  <a:srgbClr val="1A5712"/>
                </a:solidFill>
              </a:rPr>
              <a:t>NoC</a:t>
            </a:r>
            <a:r>
              <a:rPr lang="en-US" sz="2400" b="1" dirty="0" smtClean="0">
                <a:solidFill>
                  <a:srgbClr val="1A5712"/>
                </a:solidFill>
              </a:rPr>
              <a:t> is not congested and merge HS flits opportunistically</a:t>
            </a:r>
          </a:p>
          <a:p>
            <a:pPr marL="914400" lvl="1" indent="-457200">
              <a:spcBef>
                <a:spcPts val="600"/>
              </a:spcBef>
              <a:buClr>
                <a:schemeClr val="tx1"/>
              </a:buClr>
            </a:pPr>
            <a:r>
              <a:rPr lang="en-US" sz="2400" b="1" dirty="0" smtClean="0">
                <a:solidFill>
                  <a:srgbClr val="0000FF"/>
                </a:solidFill>
              </a:rPr>
              <a:t>Carpool is the </a:t>
            </a:r>
            <a:r>
              <a:rPr lang="en-US" sz="2400" b="1" u="sng" dirty="0" smtClean="0">
                <a:solidFill>
                  <a:srgbClr val="0000FF"/>
                </a:solidFill>
              </a:rPr>
              <a:t>first</a:t>
            </a:r>
            <a:r>
              <a:rPr lang="en-US" sz="2400" b="1" dirty="0" smtClean="0">
                <a:solidFill>
                  <a:srgbClr val="0000FF"/>
                </a:solidFill>
              </a:rPr>
              <a:t> </a:t>
            </a:r>
            <a:r>
              <a:rPr lang="en-US" sz="2400" b="1" dirty="0" err="1" smtClean="0">
                <a:solidFill>
                  <a:srgbClr val="0000FF"/>
                </a:solidFill>
              </a:rPr>
              <a:t>bufferless</a:t>
            </a:r>
            <a:r>
              <a:rPr lang="en-US" sz="2400" b="1" dirty="0" smtClean="0">
                <a:solidFill>
                  <a:srgbClr val="0000FF"/>
                </a:solidFill>
              </a:rPr>
              <a:t> </a:t>
            </a:r>
            <a:r>
              <a:rPr lang="en-US" sz="2400" b="1" dirty="0" err="1" smtClean="0">
                <a:solidFill>
                  <a:srgbClr val="0000FF"/>
                </a:solidFill>
              </a:rPr>
              <a:t>NoC</a:t>
            </a:r>
            <a:r>
              <a:rPr lang="en-US" sz="2400" b="1" dirty="0" smtClean="0">
                <a:solidFill>
                  <a:srgbClr val="0000FF"/>
                </a:solidFill>
              </a:rPr>
              <a:t> providing support for multicast and hotspot traffic</a:t>
            </a:r>
            <a:endParaRPr lang="en-US" sz="2400" dirty="0" smtClean="0">
              <a:solidFill>
                <a:srgbClr val="0000FF"/>
              </a:solidFill>
            </a:endParaRPr>
          </a:p>
          <a:p>
            <a:pPr marL="457200" lvl="2" indent="-457200">
              <a:spcBef>
                <a:spcPts val="600"/>
              </a:spcBef>
              <a:buClr>
                <a:schemeClr val="tx1"/>
              </a:buClr>
            </a:pPr>
            <a:r>
              <a:rPr lang="en-US" sz="2400" b="1" u="sng" dirty="0" smtClean="0"/>
              <a:t>Result</a:t>
            </a:r>
            <a:r>
              <a:rPr lang="en-US" sz="2400" b="1" u="sng" dirty="0"/>
              <a:t>s</a:t>
            </a:r>
            <a:endParaRPr lang="en-US" sz="2400" b="1" u="sng" dirty="0" smtClean="0"/>
          </a:p>
          <a:p>
            <a:pPr marL="914400" lvl="3" indent="-457200">
              <a:spcBef>
                <a:spcPts val="600"/>
              </a:spcBef>
              <a:buClr>
                <a:schemeClr val="tx1"/>
              </a:buClr>
              <a:buFont typeface="Calibri Light" panose="020F0302020204030204" pitchFamily="34" charset="0"/>
              <a:buChar char="‒"/>
            </a:pPr>
            <a:r>
              <a:rPr lang="en-US" dirty="0" smtClean="0"/>
              <a:t>43% lower latency and 8% lower power than conventional </a:t>
            </a:r>
            <a:r>
              <a:rPr lang="en-US" dirty="0" err="1" smtClean="0"/>
              <a:t>bufferless</a:t>
            </a:r>
            <a:r>
              <a:rPr lang="en-US" dirty="0" smtClean="0"/>
              <a:t> </a:t>
            </a:r>
            <a:r>
              <a:rPr lang="en-US" dirty="0" err="1" smtClean="0"/>
              <a:t>NoC</a:t>
            </a:r>
            <a:endParaRPr lang="en-US" dirty="0" smtClean="0"/>
          </a:p>
          <a:p>
            <a:pPr marL="914400" lvl="3" indent="-457200">
              <a:spcBef>
                <a:spcPts val="600"/>
              </a:spcBef>
              <a:buClr>
                <a:schemeClr val="tx1"/>
              </a:buClr>
              <a:buFont typeface="Calibri Light" panose="020F0302020204030204" pitchFamily="34" charset="0"/>
              <a:buChar char="‒"/>
            </a:pPr>
            <a:r>
              <a:rPr lang="en-US" dirty="0" smtClean="0"/>
              <a:t>26</a:t>
            </a:r>
            <a:r>
              <a:rPr lang="en-US" dirty="0"/>
              <a:t>% lower latency, 50% lower power, and 64% less </a:t>
            </a:r>
            <a:r>
              <a:rPr lang="en-US" dirty="0" smtClean="0"/>
              <a:t>area than the buffered </a:t>
            </a:r>
            <a:r>
              <a:rPr lang="en-US" dirty="0" err="1"/>
              <a:t>NoC</a:t>
            </a:r>
            <a:r>
              <a:rPr lang="en-US" dirty="0"/>
              <a:t> with MC/HS </a:t>
            </a:r>
            <a:r>
              <a:rPr lang="en-US" dirty="0" smtClean="0"/>
              <a:t>support</a:t>
            </a:r>
          </a:p>
          <a:p>
            <a:pPr marL="914400" lvl="1" indent="-457200">
              <a:spcBef>
                <a:spcPts val="600"/>
              </a:spcBef>
            </a:pPr>
            <a:endParaRPr lang="en-US" sz="2400" dirty="0" smtClean="0">
              <a:solidFill>
                <a:srgbClr val="000000"/>
              </a:solidFill>
            </a:endParaRPr>
          </a:p>
        </p:txBody>
      </p:sp>
    </p:spTree>
    <p:extLst>
      <p:ext uri="{BB962C8B-B14F-4D97-AF65-F5344CB8AC3E}">
        <p14:creationId xmlns:p14="http://schemas.microsoft.com/office/powerpoint/2010/main" val="45360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533400" y="3048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Naïve Port Allocation</a:t>
            </a:r>
            <a:endParaRPr lang="en-US" sz="5400" dirty="0"/>
          </a:p>
        </p:txBody>
      </p:sp>
      <p:sp>
        <p:nvSpPr>
          <p:cNvPr id="406" name="Rectangle 405"/>
          <p:cNvSpPr/>
          <p:nvPr/>
        </p:nvSpPr>
        <p:spPr>
          <a:xfrm>
            <a:off x="857250" y="1447801"/>
            <a:ext cx="2724150" cy="1796171"/>
          </a:xfrm>
          <a:prstGeom prst="rect">
            <a:avLst/>
          </a:prstGeom>
          <a:solidFill>
            <a:sysClr val="window" lastClr="FFFFFF">
              <a:lumMod val="95000"/>
            </a:sysClr>
          </a:solidFill>
          <a:ln w="19050" cap="flat" cmpd="sng" algn="ctr">
            <a:solidFill>
              <a:sysClr val="windowText" lastClr="000000"/>
            </a:solidFill>
            <a:prstDash val="dash"/>
            <a:miter lim="800000"/>
          </a:ln>
          <a:effectLst/>
        </p:spPr>
        <p:txBody>
          <a:bodyPr t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0</a:t>
            </a:r>
          </a:p>
        </p:txBody>
      </p:sp>
      <p:sp>
        <p:nvSpPr>
          <p:cNvPr id="407" name="Rectangle 406"/>
          <p:cNvSpPr/>
          <p:nvPr/>
        </p:nvSpPr>
        <p:spPr>
          <a:xfrm>
            <a:off x="3712257" y="1447800"/>
            <a:ext cx="1421718" cy="1796171"/>
          </a:xfrm>
          <a:prstGeom prst="rect">
            <a:avLst/>
          </a:prstGeom>
          <a:solidFill>
            <a:sysClr val="window" lastClr="FFFFFF">
              <a:lumMod val="95000"/>
            </a:sysClr>
          </a:solidFill>
          <a:ln w="19050" cap="flat" cmpd="sng" algn="ctr">
            <a:solidFill>
              <a:sysClr val="windowText" lastClr="000000"/>
            </a:solidFill>
            <a:prstDash val="dash"/>
            <a:miter lim="800000"/>
          </a:ln>
          <a:effectLst/>
        </p:spPr>
        <p:txBody>
          <a:bodyPr t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1</a:t>
            </a:r>
          </a:p>
        </p:txBody>
      </p:sp>
      <p:sp>
        <p:nvSpPr>
          <p:cNvPr id="408" name="Rectangle 407"/>
          <p:cNvSpPr/>
          <p:nvPr/>
        </p:nvSpPr>
        <p:spPr>
          <a:xfrm>
            <a:off x="5264832" y="1447800"/>
            <a:ext cx="1421718" cy="1796171"/>
          </a:xfrm>
          <a:prstGeom prst="rect">
            <a:avLst/>
          </a:prstGeom>
          <a:solidFill>
            <a:sysClr val="window" lastClr="FFFFFF">
              <a:lumMod val="95000"/>
            </a:sysClr>
          </a:solidFill>
          <a:ln w="19050" cap="flat" cmpd="sng" algn="ctr">
            <a:solidFill>
              <a:sysClr val="windowText" lastClr="000000"/>
            </a:solidFill>
            <a:prstDash val="dash"/>
            <a:miter lim="800000"/>
          </a:ln>
          <a:effectLst/>
        </p:spPr>
        <p:txBody>
          <a:bodyPr t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2</a:t>
            </a:r>
          </a:p>
        </p:txBody>
      </p:sp>
      <p:sp>
        <p:nvSpPr>
          <p:cNvPr id="409" name="Rectangle 408"/>
          <p:cNvSpPr/>
          <p:nvPr/>
        </p:nvSpPr>
        <p:spPr>
          <a:xfrm>
            <a:off x="6807881" y="1447800"/>
            <a:ext cx="1421718" cy="1796171"/>
          </a:xfrm>
          <a:prstGeom prst="rect">
            <a:avLst/>
          </a:prstGeom>
          <a:solidFill>
            <a:sysClr val="window" lastClr="FFFFFF">
              <a:lumMod val="95000"/>
            </a:sysClr>
          </a:solidFill>
          <a:ln w="19050" cap="flat" cmpd="sng" algn="ctr">
            <a:solidFill>
              <a:sysClr val="windowText" lastClr="000000"/>
            </a:solidFill>
            <a:prstDash val="dash"/>
            <a:miter lim="800000"/>
          </a:ln>
          <a:effectLst/>
        </p:spPr>
        <p:txBody>
          <a:bodyPr t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3</a:t>
            </a:r>
          </a:p>
        </p:txBody>
      </p:sp>
      <p:sp>
        <p:nvSpPr>
          <p:cNvPr id="411" name="Rounded Rectangle 410"/>
          <p:cNvSpPr/>
          <p:nvPr/>
        </p:nvSpPr>
        <p:spPr>
          <a:xfrm>
            <a:off x="931545" y="2202883"/>
            <a:ext cx="363855"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PE</a:t>
            </a:r>
          </a:p>
        </p:txBody>
      </p:sp>
      <p:grpSp>
        <p:nvGrpSpPr>
          <p:cNvPr id="412" name="Group 411"/>
          <p:cNvGrpSpPr/>
          <p:nvPr/>
        </p:nvGrpSpPr>
        <p:grpSpPr>
          <a:xfrm>
            <a:off x="1568449" y="1701248"/>
            <a:ext cx="731520" cy="182880"/>
            <a:chOff x="4165599" y="2653732"/>
            <a:chExt cx="731520" cy="182880"/>
          </a:xfrm>
        </p:grpSpPr>
        <p:sp>
          <p:nvSpPr>
            <p:cNvPr id="413" name="Rectangle 412"/>
            <p:cNvSpPr/>
            <p:nvPr/>
          </p:nvSpPr>
          <p:spPr>
            <a:xfrm>
              <a:off x="416559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14" name="Rectangle 413"/>
            <p:cNvSpPr/>
            <p:nvPr/>
          </p:nvSpPr>
          <p:spPr>
            <a:xfrm>
              <a:off x="434847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15" name="Rectangle 414"/>
            <p:cNvSpPr/>
            <p:nvPr/>
          </p:nvSpPr>
          <p:spPr>
            <a:xfrm>
              <a:off x="453135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16" name="Rectangle 415"/>
            <p:cNvSpPr/>
            <p:nvPr/>
          </p:nvSpPr>
          <p:spPr>
            <a:xfrm>
              <a:off x="471423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417" name="TextBox 416"/>
          <p:cNvSpPr txBox="1"/>
          <p:nvPr/>
        </p:nvSpPr>
        <p:spPr>
          <a:xfrm>
            <a:off x="2274183" y="1678058"/>
            <a:ext cx="1218218" cy="469616"/>
          </a:xfrm>
          <a:prstGeom prst="rect">
            <a:avLst/>
          </a:prstGeom>
          <a:noFill/>
        </p:spPr>
        <p:txBody>
          <a:bodyPr wrap="none" rtlCol="0">
            <a:spAutoFit/>
          </a:bodyPr>
          <a:lstStyle/>
          <a:p>
            <a:pPr marL="0" marR="0" lvl="0" indent="0" algn="r" defTabSz="914400" eaLnBrk="1" fontAlgn="auto" latinLnBrk="0" hangingPunct="1">
              <a:lnSpc>
                <a:spcPct val="75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4472C4">
                    <a:lumMod val="75000"/>
                  </a:srgbClr>
                </a:solidFill>
                <a:effectLst/>
                <a:uLnTx/>
                <a:uFillTx/>
              </a:rPr>
              <a:t>Desired Port</a:t>
            </a:r>
            <a:br>
              <a:rPr kumimoji="0" lang="en-US" sz="1600" b="0" i="0" u="none" strike="noStrike" kern="0" cap="none" spc="0" normalizeH="0" baseline="0" noProof="0" dirty="0" smtClean="0">
                <a:ln>
                  <a:noFill/>
                </a:ln>
                <a:solidFill>
                  <a:srgbClr val="4472C4">
                    <a:lumMod val="75000"/>
                  </a:srgbClr>
                </a:solidFill>
                <a:effectLst/>
                <a:uLnTx/>
                <a:uFillTx/>
              </a:rPr>
            </a:br>
            <a:r>
              <a:rPr kumimoji="0" lang="en-US" sz="1600" b="0" i="0" u="none" strike="noStrike" kern="0" cap="none" spc="0" normalizeH="0" baseline="0" noProof="0" dirty="0" smtClean="0">
                <a:ln>
                  <a:noFill/>
                </a:ln>
                <a:solidFill>
                  <a:srgbClr val="4472C4">
                    <a:lumMod val="75000"/>
                  </a:srgbClr>
                </a:solidFill>
                <a:effectLst/>
                <a:uLnTx/>
                <a:uFillTx/>
              </a:rPr>
              <a:t>Vector</a:t>
            </a:r>
          </a:p>
        </p:txBody>
      </p:sp>
      <p:sp>
        <p:nvSpPr>
          <p:cNvPr id="418" name="TextBox 417"/>
          <p:cNvSpPr txBox="1"/>
          <p:nvPr/>
        </p:nvSpPr>
        <p:spPr>
          <a:xfrm>
            <a:off x="995633" y="1563732"/>
            <a:ext cx="630878"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0</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419" name="Rounded Rectangle 418"/>
          <p:cNvSpPr/>
          <p:nvPr/>
        </p:nvSpPr>
        <p:spPr>
          <a:xfrm>
            <a:off x="1480185" y="2202883"/>
            <a:ext cx="363855"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PW</a:t>
            </a:r>
          </a:p>
        </p:txBody>
      </p:sp>
      <p:sp>
        <p:nvSpPr>
          <p:cNvPr id="420" name="Rounded Rectangle 419"/>
          <p:cNvSpPr/>
          <p:nvPr/>
        </p:nvSpPr>
        <p:spPr>
          <a:xfrm>
            <a:off x="2028825" y="2202883"/>
            <a:ext cx="363855"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PN</a:t>
            </a:r>
          </a:p>
        </p:txBody>
      </p:sp>
      <p:sp>
        <p:nvSpPr>
          <p:cNvPr id="421" name="Rounded Rectangle 420"/>
          <p:cNvSpPr/>
          <p:nvPr/>
        </p:nvSpPr>
        <p:spPr>
          <a:xfrm>
            <a:off x="2577465" y="2202883"/>
            <a:ext cx="363855"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PS</a:t>
            </a:r>
          </a:p>
        </p:txBody>
      </p:sp>
      <p:cxnSp>
        <p:nvCxnSpPr>
          <p:cNvPr id="422" name="Elbow Connector 421"/>
          <p:cNvCxnSpPr>
            <a:stCxn id="413" idx="2"/>
            <a:endCxn id="411" idx="0"/>
          </p:cNvCxnSpPr>
          <p:nvPr/>
        </p:nvCxnSpPr>
        <p:spPr>
          <a:xfrm rot="5400000">
            <a:off x="1227304" y="1770297"/>
            <a:ext cx="318755" cy="546416"/>
          </a:xfrm>
          <a:prstGeom prst="bentConnector3">
            <a:avLst>
              <a:gd name="adj1" fmla="val 30078"/>
            </a:avLst>
          </a:prstGeom>
          <a:noFill/>
          <a:ln w="19050" cap="flat" cmpd="sng" algn="ctr">
            <a:solidFill>
              <a:srgbClr val="4472C4"/>
            </a:solidFill>
            <a:prstDash val="solid"/>
            <a:miter lim="800000"/>
            <a:tailEnd type="triangle"/>
          </a:ln>
          <a:effectLst/>
        </p:spPr>
      </p:cxnSp>
      <p:cxnSp>
        <p:nvCxnSpPr>
          <p:cNvPr id="423" name="Elbow Connector 422"/>
          <p:cNvCxnSpPr>
            <a:stCxn id="414" idx="2"/>
            <a:endCxn id="419" idx="0"/>
          </p:cNvCxnSpPr>
          <p:nvPr/>
        </p:nvCxnSpPr>
        <p:spPr>
          <a:xfrm rot="5400000">
            <a:off x="1593064" y="1953177"/>
            <a:ext cx="318755" cy="180656"/>
          </a:xfrm>
          <a:prstGeom prst="bentConnector3">
            <a:avLst/>
          </a:prstGeom>
          <a:noFill/>
          <a:ln w="19050" cap="flat" cmpd="sng" algn="ctr">
            <a:solidFill>
              <a:srgbClr val="4472C4"/>
            </a:solidFill>
            <a:prstDash val="solid"/>
            <a:miter lim="800000"/>
            <a:tailEnd type="triangle"/>
          </a:ln>
          <a:effectLst/>
        </p:spPr>
      </p:cxnSp>
      <p:cxnSp>
        <p:nvCxnSpPr>
          <p:cNvPr id="424" name="Elbow Connector 423"/>
          <p:cNvCxnSpPr>
            <a:stCxn id="415" idx="2"/>
            <a:endCxn id="420" idx="0"/>
          </p:cNvCxnSpPr>
          <p:nvPr/>
        </p:nvCxnSpPr>
        <p:spPr>
          <a:xfrm rot="16200000" flipH="1">
            <a:off x="1958824" y="1950953"/>
            <a:ext cx="318755" cy="185104"/>
          </a:xfrm>
          <a:prstGeom prst="bentConnector3">
            <a:avLst/>
          </a:prstGeom>
          <a:noFill/>
          <a:ln w="19050" cap="flat" cmpd="sng" algn="ctr">
            <a:solidFill>
              <a:srgbClr val="4472C4"/>
            </a:solidFill>
            <a:prstDash val="solid"/>
            <a:miter lim="800000"/>
            <a:tailEnd type="triangle"/>
          </a:ln>
          <a:effectLst/>
        </p:spPr>
      </p:cxnSp>
      <p:cxnSp>
        <p:nvCxnSpPr>
          <p:cNvPr id="425" name="Elbow Connector 424"/>
          <p:cNvCxnSpPr>
            <a:stCxn id="416" idx="2"/>
            <a:endCxn id="421" idx="0"/>
          </p:cNvCxnSpPr>
          <p:nvPr/>
        </p:nvCxnSpPr>
        <p:spPr>
          <a:xfrm rot="16200000" flipH="1">
            <a:off x="2324584" y="1768073"/>
            <a:ext cx="318755" cy="550864"/>
          </a:xfrm>
          <a:prstGeom prst="bentConnector3">
            <a:avLst>
              <a:gd name="adj1" fmla="val 28086"/>
            </a:avLst>
          </a:prstGeom>
          <a:noFill/>
          <a:ln w="19050" cap="flat" cmpd="sng" algn="ctr">
            <a:solidFill>
              <a:srgbClr val="4472C4"/>
            </a:solidFill>
            <a:prstDash val="solid"/>
            <a:miter lim="800000"/>
            <a:tailEnd type="triangle"/>
          </a:ln>
          <a:effectLst/>
        </p:spPr>
      </p:cxnSp>
      <p:sp>
        <p:nvSpPr>
          <p:cNvPr id="426" name="Rounded Rectangle 425"/>
          <p:cNvSpPr/>
          <p:nvPr/>
        </p:nvSpPr>
        <p:spPr>
          <a:xfrm>
            <a:off x="3126105" y="2202883"/>
            <a:ext cx="363855"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D</a:t>
            </a:r>
          </a:p>
        </p:txBody>
      </p:sp>
      <p:grpSp>
        <p:nvGrpSpPr>
          <p:cNvPr id="427" name="Group 426"/>
          <p:cNvGrpSpPr/>
          <p:nvPr/>
        </p:nvGrpSpPr>
        <p:grpSpPr>
          <a:xfrm>
            <a:off x="1454279" y="2970699"/>
            <a:ext cx="731520" cy="182880"/>
            <a:chOff x="4165599" y="2653732"/>
            <a:chExt cx="731520" cy="182880"/>
          </a:xfrm>
        </p:grpSpPr>
        <p:sp>
          <p:nvSpPr>
            <p:cNvPr id="428" name="Rectangle 427"/>
            <p:cNvSpPr/>
            <p:nvPr/>
          </p:nvSpPr>
          <p:spPr>
            <a:xfrm>
              <a:off x="416559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29" name="Rectangle 428"/>
            <p:cNvSpPr/>
            <p:nvPr/>
          </p:nvSpPr>
          <p:spPr>
            <a:xfrm>
              <a:off x="434847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30" name="Rectangle 429"/>
            <p:cNvSpPr/>
            <p:nvPr/>
          </p:nvSpPr>
          <p:spPr>
            <a:xfrm>
              <a:off x="453135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31" name="Rectangle 430"/>
            <p:cNvSpPr/>
            <p:nvPr/>
          </p:nvSpPr>
          <p:spPr>
            <a:xfrm>
              <a:off x="471423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432" name="TextBox 431"/>
          <p:cNvSpPr txBox="1"/>
          <p:nvPr/>
        </p:nvSpPr>
        <p:spPr>
          <a:xfrm>
            <a:off x="891200" y="2843862"/>
            <a:ext cx="626069"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0</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433" name="Elbow Connector 432"/>
          <p:cNvCxnSpPr>
            <a:stCxn id="411" idx="2"/>
            <a:endCxn id="426" idx="2"/>
          </p:cNvCxnSpPr>
          <p:nvPr/>
        </p:nvCxnSpPr>
        <p:spPr>
          <a:xfrm rot="16200000" flipH="1">
            <a:off x="2210753" y="1578165"/>
            <a:ext cx="12700" cy="2194560"/>
          </a:xfrm>
          <a:prstGeom prst="bentConnector3">
            <a:avLst>
              <a:gd name="adj1" fmla="val 1200000"/>
            </a:avLst>
          </a:prstGeom>
          <a:noFill/>
          <a:ln w="19050" cap="flat" cmpd="sng" algn="ctr">
            <a:solidFill>
              <a:srgbClr val="70AD47"/>
            </a:solidFill>
            <a:prstDash val="solid"/>
            <a:miter lim="800000"/>
          </a:ln>
          <a:effectLst/>
        </p:spPr>
      </p:cxnSp>
      <p:cxnSp>
        <p:nvCxnSpPr>
          <p:cNvPr id="434" name="Straight Connector 433"/>
          <p:cNvCxnSpPr>
            <a:stCxn id="419" idx="2"/>
          </p:cNvCxnSpPr>
          <p:nvPr/>
        </p:nvCxnSpPr>
        <p:spPr>
          <a:xfrm>
            <a:off x="1662113" y="2675445"/>
            <a:ext cx="0" cy="153029"/>
          </a:xfrm>
          <a:prstGeom prst="line">
            <a:avLst/>
          </a:prstGeom>
          <a:noFill/>
          <a:ln w="15875" cap="flat" cmpd="sng" algn="ctr">
            <a:solidFill>
              <a:srgbClr val="70AD47"/>
            </a:solidFill>
            <a:prstDash val="solid"/>
            <a:miter lim="800000"/>
          </a:ln>
          <a:effectLst/>
        </p:spPr>
      </p:cxnSp>
      <p:cxnSp>
        <p:nvCxnSpPr>
          <p:cNvPr id="435" name="Straight Connector 434"/>
          <p:cNvCxnSpPr/>
          <p:nvPr/>
        </p:nvCxnSpPr>
        <p:spPr>
          <a:xfrm>
            <a:off x="2211704" y="2675445"/>
            <a:ext cx="0" cy="153029"/>
          </a:xfrm>
          <a:prstGeom prst="line">
            <a:avLst/>
          </a:prstGeom>
          <a:noFill/>
          <a:ln w="15875" cap="flat" cmpd="sng" algn="ctr">
            <a:solidFill>
              <a:srgbClr val="70AD47"/>
            </a:solidFill>
            <a:prstDash val="solid"/>
            <a:miter lim="800000"/>
          </a:ln>
          <a:effectLst/>
        </p:spPr>
      </p:cxnSp>
      <p:cxnSp>
        <p:nvCxnSpPr>
          <p:cNvPr id="436" name="Straight Connector 435"/>
          <p:cNvCxnSpPr/>
          <p:nvPr/>
        </p:nvCxnSpPr>
        <p:spPr>
          <a:xfrm>
            <a:off x="2759392" y="2675445"/>
            <a:ext cx="0" cy="153029"/>
          </a:xfrm>
          <a:prstGeom prst="line">
            <a:avLst/>
          </a:prstGeom>
          <a:noFill/>
          <a:ln w="15875" cap="flat" cmpd="sng" algn="ctr">
            <a:solidFill>
              <a:srgbClr val="70AD47"/>
            </a:solidFill>
            <a:prstDash val="solid"/>
            <a:miter lim="800000"/>
          </a:ln>
          <a:effectLst/>
        </p:spPr>
      </p:cxnSp>
      <p:cxnSp>
        <p:nvCxnSpPr>
          <p:cNvPr id="437" name="Straight Arrow Connector 436"/>
          <p:cNvCxnSpPr/>
          <p:nvPr/>
        </p:nvCxnSpPr>
        <p:spPr>
          <a:xfrm>
            <a:off x="1542543" y="2822073"/>
            <a:ext cx="0" cy="142225"/>
          </a:xfrm>
          <a:prstGeom prst="straightConnector1">
            <a:avLst/>
          </a:prstGeom>
          <a:noFill/>
          <a:ln w="15875" cap="flat" cmpd="sng" algn="ctr">
            <a:solidFill>
              <a:srgbClr val="70AD47"/>
            </a:solidFill>
            <a:prstDash val="solid"/>
            <a:miter lim="800000"/>
            <a:tailEnd type="triangle"/>
          </a:ln>
          <a:effectLst/>
        </p:spPr>
      </p:cxnSp>
      <p:cxnSp>
        <p:nvCxnSpPr>
          <p:cNvPr id="438" name="Straight Arrow Connector 437"/>
          <p:cNvCxnSpPr/>
          <p:nvPr/>
        </p:nvCxnSpPr>
        <p:spPr>
          <a:xfrm>
            <a:off x="1726058" y="2819759"/>
            <a:ext cx="0" cy="142225"/>
          </a:xfrm>
          <a:prstGeom prst="straightConnector1">
            <a:avLst/>
          </a:prstGeom>
          <a:noFill/>
          <a:ln w="15875" cap="flat" cmpd="sng" algn="ctr">
            <a:solidFill>
              <a:srgbClr val="70AD47"/>
            </a:solidFill>
            <a:prstDash val="solid"/>
            <a:miter lim="800000"/>
            <a:tailEnd type="triangle"/>
          </a:ln>
          <a:effectLst/>
        </p:spPr>
      </p:cxnSp>
      <p:cxnSp>
        <p:nvCxnSpPr>
          <p:cNvPr id="439" name="Straight Arrow Connector 438"/>
          <p:cNvCxnSpPr/>
          <p:nvPr/>
        </p:nvCxnSpPr>
        <p:spPr>
          <a:xfrm>
            <a:off x="1908780" y="2822073"/>
            <a:ext cx="0" cy="142225"/>
          </a:xfrm>
          <a:prstGeom prst="straightConnector1">
            <a:avLst/>
          </a:prstGeom>
          <a:noFill/>
          <a:ln w="15875" cap="flat" cmpd="sng" algn="ctr">
            <a:solidFill>
              <a:srgbClr val="70AD47"/>
            </a:solidFill>
            <a:prstDash val="solid"/>
            <a:miter lim="800000"/>
            <a:tailEnd type="triangle"/>
          </a:ln>
          <a:effectLst/>
        </p:spPr>
      </p:cxnSp>
      <p:cxnSp>
        <p:nvCxnSpPr>
          <p:cNvPr id="440" name="Straight Arrow Connector 439"/>
          <p:cNvCxnSpPr/>
          <p:nvPr/>
        </p:nvCxnSpPr>
        <p:spPr>
          <a:xfrm>
            <a:off x="2092295" y="2819759"/>
            <a:ext cx="0" cy="142225"/>
          </a:xfrm>
          <a:prstGeom prst="straightConnector1">
            <a:avLst/>
          </a:prstGeom>
          <a:noFill/>
          <a:ln w="15875" cap="flat" cmpd="sng" algn="ctr">
            <a:solidFill>
              <a:srgbClr val="70AD47"/>
            </a:solidFill>
            <a:prstDash val="solid"/>
            <a:miter lim="800000"/>
            <a:tailEnd type="triangle"/>
          </a:ln>
          <a:effectLst/>
        </p:spPr>
      </p:cxnSp>
      <p:sp>
        <p:nvSpPr>
          <p:cNvPr id="441" name="TextBox 440"/>
          <p:cNvSpPr txBox="1"/>
          <p:nvPr/>
        </p:nvSpPr>
        <p:spPr>
          <a:xfrm>
            <a:off x="2171348" y="2813887"/>
            <a:ext cx="1360950" cy="461665"/>
          </a:xfrm>
          <a:prstGeom prst="rect">
            <a:avLst/>
          </a:prstGeom>
          <a:noFill/>
        </p:spPr>
        <p:txBody>
          <a:bodyPr wrap="none" rtlCol="0">
            <a:spAutoFit/>
          </a:bodyPr>
          <a:lstStyle/>
          <a:p>
            <a:pPr marL="0" marR="0" lvl="0" indent="0" defTabSz="914400" eaLnBrk="1" fontAlgn="auto" latinLnBrk="0" hangingPunct="1">
              <a:lnSpc>
                <a:spcPct val="75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70AD47">
                    <a:lumMod val="75000"/>
                  </a:srgbClr>
                </a:solidFill>
                <a:effectLst/>
                <a:uLnTx/>
                <a:uFillTx/>
              </a:rPr>
              <a:t>Allocated Port</a:t>
            </a:r>
          </a:p>
          <a:p>
            <a:pPr marL="0" marR="0" lvl="0" indent="0" defTabSz="914400" eaLnBrk="1" fontAlgn="auto" latinLnBrk="0" hangingPunct="1">
              <a:lnSpc>
                <a:spcPct val="75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70AD47">
                    <a:lumMod val="75000"/>
                  </a:srgbClr>
                </a:solidFill>
                <a:effectLst/>
                <a:uLnTx/>
                <a:uFillTx/>
              </a:rPr>
              <a:t>Vector</a:t>
            </a:r>
          </a:p>
        </p:txBody>
      </p:sp>
      <p:grpSp>
        <p:nvGrpSpPr>
          <p:cNvPr id="442" name="Group 441"/>
          <p:cNvGrpSpPr/>
          <p:nvPr/>
        </p:nvGrpSpPr>
        <p:grpSpPr>
          <a:xfrm>
            <a:off x="3894505" y="1770387"/>
            <a:ext cx="731520" cy="182880"/>
            <a:chOff x="4165599" y="2653732"/>
            <a:chExt cx="731520" cy="182880"/>
          </a:xfrm>
        </p:grpSpPr>
        <p:sp>
          <p:nvSpPr>
            <p:cNvPr id="443" name="Rectangle 442"/>
            <p:cNvSpPr/>
            <p:nvPr/>
          </p:nvSpPr>
          <p:spPr>
            <a:xfrm>
              <a:off x="416559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44" name="Rectangle 443"/>
            <p:cNvSpPr/>
            <p:nvPr/>
          </p:nvSpPr>
          <p:spPr>
            <a:xfrm>
              <a:off x="434847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45" name="Rectangle 444"/>
            <p:cNvSpPr/>
            <p:nvPr/>
          </p:nvSpPr>
          <p:spPr>
            <a:xfrm>
              <a:off x="453135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46" name="Rectangle 445"/>
            <p:cNvSpPr/>
            <p:nvPr/>
          </p:nvSpPr>
          <p:spPr>
            <a:xfrm>
              <a:off x="471423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447" name="TextBox 446"/>
          <p:cNvSpPr txBox="1"/>
          <p:nvPr/>
        </p:nvSpPr>
        <p:spPr>
          <a:xfrm>
            <a:off x="4565217" y="1625641"/>
            <a:ext cx="630878"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1</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448" name="Rounded Rectangle 447"/>
          <p:cNvSpPr/>
          <p:nvPr/>
        </p:nvSpPr>
        <p:spPr>
          <a:xfrm>
            <a:off x="4033405"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PW</a:t>
            </a:r>
          </a:p>
        </p:txBody>
      </p:sp>
      <p:cxnSp>
        <p:nvCxnSpPr>
          <p:cNvPr id="449" name="Elbow Connector 448"/>
          <p:cNvCxnSpPr>
            <a:stCxn id="443" idx="2"/>
            <a:endCxn id="467" idx="0"/>
          </p:cNvCxnSpPr>
          <p:nvPr/>
        </p:nvCxnSpPr>
        <p:spPr>
          <a:xfrm rot="5400000">
            <a:off x="3797681" y="2014617"/>
            <a:ext cx="249615" cy="126914"/>
          </a:xfrm>
          <a:prstGeom prst="bentConnector3">
            <a:avLst>
              <a:gd name="adj1" fmla="val 50000"/>
            </a:avLst>
          </a:prstGeom>
          <a:noFill/>
          <a:ln w="19050" cap="flat" cmpd="sng" algn="ctr">
            <a:solidFill>
              <a:srgbClr val="4472C4"/>
            </a:solidFill>
            <a:prstDash val="solid"/>
            <a:miter lim="800000"/>
            <a:tailEnd type="triangle"/>
          </a:ln>
          <a:effectLst/>
        </p:spPr>
      </p:cxnSp>
      <p:cxnSp>
        <p:nvCxnSpPr>
          <p:cNvPr id="450" name="Elbow Connector 449"/>
          <p:cNvCxnSpPr>
            <a:stCxn id="444" idx="2"/>
            <a:endCxn id="448" idx="0"/>
          </p:cNvCxnSpPr>
          <p:nvPr/>
        </p:nvCxnSpPr>
        <p:spPr>
          <a:xfrm rot="5400000">
            <a:off x="4024489" y="2058545"/>
            <a:ext cx="249615" cy="39059"/>
          </a:xfrm>
          <a:prstGeom prst="bentConnector3">
            <a:avLst/>
          </a:prstGeom>
          <a:noFill/>
          <a:ln w="19050" cap="flat" cmpd="sng" algn="ctr">
            <a:solidFill>
              <a:srgbClr val="4472C4"/>
            </a:solidFill>
            <a:prstDash val="solid"/>
            <a:miter lim="800000"/>
            <a:tailEnd type="triangle"/>
          </a:ln>
          <a:effectLst/>
        </p:spPr>
      </p:cxnSp>
      <p:cxnSp>
        <p:nvCxnSpPr>
          <p:cNvPr id="451" name="Elbow Connector 450"/>
          <p:cNvCxnSpPr>
            <a:stCxn id="445" idx="2"/>
            <a:endCxn id="468" idx="0"/>
          </p:cNvCxnSpPr>
          <p:nvPr/>
        </p:nvCxnSpPr>
        <p:spPr>
          <a:xfrm rot="16200000" flipH="1">
            <a:off x="4255073" y="2049899"/>
            <a:ext cx="249615" cy="56350"/>
          </a:xfrm>
          <a:prstGeom prst="bentConnector3">
            <a:avLst/>
          </a:prstGeom>
          <a:noFill/>
          <a:ln w="19050" cap="flat" cmpd="sng" algn="ctr">
            <a:solidFill>
              <a:srgbClr val="4472C4"/>
            </a:solidFill>
            <a:prstDash val="solid"/>
            <a:miter lim="800000"/>
            <a:tailEnd type="triangle"/>
          </a:ln>
          <a:effectLst/>
        </p:spPr>
      </p:cxnSp>
      <p:cxnSp>
        <p:nvCxnSpPr>
          <p:cNvPr id="452" name="Elbow Connector 451"/>
          <p:cNvCxnSpPr>
            <a:stCxn id="446" idx="2"/>
            <a:endCxn id="469" idx="0"/>
          </p:cNvCxnSpPr>
          <p:nvPr/>
        </p:nvCxnSpPr>
        <p:spPr>
          <a:xfrm rot="16200000" flipH="1">
            <a:off x="4486406" y="2001446"/>
            <a:ext cx="245258" cy="148900"/>
          </a:xfrm>
          <a:prstGeom prst="bentConnector3">
            <a:avLst>
              <a:gd name="adj1" fmla="val 50000"/>
            </a:avLst>
          </a:prstGeom>
          <a:noFill/>
          <a:ln w="19050" cap="flat" cmpd="sng" algn="ctr">
            <a:solidFill>
              <a:srgbClr val="4472C4"/>
            </a:solidFill>
            <a:prstDash val="solid"/>
            <a:miter lim="800000"/>
            <a:tailEnd type="triangle"/>
          </a:ln>
          <a:effectLst/>
        </p:spPr>
      </p:cxnSp>
      <p:grpSp>
        <p:nvGrpSpPr>
          <p:cNvPr id="453" name="Group 452"/>
          <p:cNvGrpSpPr/>
          <p:nvPr/>
        </p:nvGrpSpPr>
        <p:grpSpPr>
          <a:xfrm>
            <a:off x="4226123" y="2970698"/>
            <a:ext cx="731520" cy="182880"/>
            <a:chOff x="4165599" y="2653732"/>
            <a:chExt cx="731520" cy="182880"/>
          </a:xfrm>
        </p:grpSpPr>
        <p:sp>
          <p:nvSpPr>
            <p:cNvPr id="454" name="Rectangle 453"/>
            <p:cNvSpPr/>
            <p:nvPr/>
          </p:nvSpPr>
          <p:spPr>
            <a:xfrm>
              <a:off x="416559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55" name="Rectangle 454"/>
            <p:cNvSpPr/>
            <p:nvPr/>
          </p:nvSpPr>
          <p:spPr>
            <a:xfrm>
              <a:off x="434847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56" name="Rectangle 455"/>
            <p:cNvSpPr/>
            <p:nvPr/>
          </p:nvSpPr>
          <p:spPr>
            <a:xfrm>
              <a:off x="453135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57" name="Rectangle 456"/>
            <p:cNvSpPr/>
            <p:nvPr/>
          </p:nvSpPr>
          <p:spPr>
            <a:xfrm>
              <a:off x="471423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458" name="TextBox 457"/>
          <p:cNvSpPr txBox="1"/>
          <p:nvPr/>
        </p:nvSpPr>
        <p:spPr>
          <a:xfrm>
            <a:off x="3663044" y="2843861"/>
            <a:ext cx="626069"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1</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459" name="Elbow Connector 458"/>
          <p:cNvCxnSpPr>
            <a:stCxn id="467" idx="2"/>
            <a:endCxn id="470" idx="2"/>
          </p:cNvCxnSpPr>
          <p:nvPr/>
        </p:nvCxnSpPr>
        <p:spPr>
          <a:xfrm rot="5400000" flipH="1" flipV="1">
            <a:off x="4415845" y="2114273"/>
            <a:ext cx="4357" cy="1117986"/>
          </a:xfrm>
          <a:prstGeom prst="bentConnector3">
            <a:avLst>
              <a:gd name="adj1" fmla="val -3388570"/>
            </a:avLst>
          </a:prstGeom>
          <a:noFill/>
          <a:ln w="19050" cap="flat" cmpd="sng" algn="ctr">
            <a:solidFill>
              <a:srgbClr val="70AD47"/>
            </a:solidFill>
            <a:prstDash val="solid"/>
            <a:miter lim="800000"/>
          </a:ln>
          <a:effectLst/>
        </p:spPr>
      </p:cxnSp>
      <p:cxnSp>
        <p:nvCxnSpPr>
          <p:cNvPr id="460" name="Straight Connector 459"/>
          <p:cNvCxnSpPr>
            <a:stCxn id="448" idx="2"/>
          </p:cNvCxnSpPr>
          <p:nvPr/>
        </p:nvCxnSpPr>
        <p:spPr>
          <a:xfrm>
            <a:off x="4129766" y="2675444"/>
            <a:ext cx="0" cy="153029"/>
          </a:xfrm>
          <a:prstGeom prst="line">
            <a:avLst/>
          </a:prstGeom>
          <a:noFill/>
          <a:ln w="15875" cap="flat" cmpd="sng" algn="ctr">
            <a:solidFill>
              <a:srgbClr val="70AD47"/>
            </a:solidFill>
            <a:prstDash val="solid"/>
            <a:miter lim="800000"/>
          </a:ln>
          <a:effectLst/>
        </p:spPr>
      </p:cxnSp>
      <p:cxnSp>
        <p:nvCxnSpPr>
          <p:cNvPr id="461" name="Straight Connector 460"/>
          <p:cNvCxnSpPr/>
          <p:nvPr/>
        </p:nvCxnSpPr>
        <p:spPr>
          <a:xfrm>
            <a:off x="4408056" y="2675444"/>
            <a:ext cx="0" cy="153029"/>
          </a:xfrm>
          <a:prstGeom prst="line">
            <a:avLst/>
          </a:prstGeom>
          <a:noFill/>
          <a:ln w="15875" cap="flat" cmpd="sng" algn="ctr">
            <a:solidFill>
              <a:srgbClr val="70AD47"/>
            </a:solidFill>
            <a:prstDash val="solid"/>
            <a:miter lim="800000"/>
          </a:ln>
          <a:effectLst/>
        </p:spPr>
      </p:cxnSp>
      <p:cxnSp>
        <p:nvCxnSpPr>
          <p:cNvPr id="462" name="Straight Connector 461"/>
          <p:cNvCxnSpPr/>
          <p:nvPr/>
        </p:nvCxnSpPr>
        <p:spPr>
          <a:xfrm>
            <a:off x="4692421" y="2675444"/>
            <a:ext cx="0" cy="153029"/>
          </a:xfrm>
          <a:prstGeom prst="line">
            <a:avLst/>
          </a:prstGeom>
          <a:noFill/>
          <a:ln w="15875" cap="flat" cmpd="sng" algn="ctr">
            <a:solidFill>
              <a:srgbClr val="70AD47"/>
            </a:solidFill>
            <a:prstDash val="solid"/>
            <a:miter lim="800000"/>
          </a:ln>
          <a:effectLst/>
        </p:spPr>
      </p:cxnSp>
      <p:cxnSp>
        <p:nvCxnSpPr>
          <p:cNvPr id="463" name="Straight Arrow Connector 462"/>
          <p:cNvCxnSpPr/>
          <p:nvPr/>
        </p:nvCxnSpPr>
        <p:spPr>
          <a:xfrm>
            <a:off x="4314387" y="2822072"/>
            <a:ext cx="0" cy="142225"/>
          </a:xfrm>
          <a:prstGeom prst="straightConnector1">
            <a:avLst/>
          </a:prstGeom>
          <a:noFill/>
          <a:ln w="15875" cap="flat" cmpd="sng" algn="ctr">
            <a:solidFill>
              <a:srgbClr val="70AD47"/>
            </a:solidFill>
            <a:prstDash val="solid"/>
            <a:miter lim="800000"/>
            <a:tailEnd type="triangle"/>
          </a:ln>
          <a:effectLst/>
        </p:spPr>
      </p:cxnSp>
      <p:cxnSp>
        <p:nvCxnSpPr>
          <p:cNvPr id="464" name="Straight Arrow Connector 463"/>
          <p:cNvCxnSpPr/>
          <p:nvPr/>
        </p:nvCxnSpPr>
        <p:spPr>
          <a:xfrm>
            <a:off x="4497902" y="2819758"/>
            <a:ext cx="0" cy="142225"/>
          </a:xfrm>
          <a:prstGeom prst="straightConnector1">
            <a:avLst/>
          </a:prstGeom>
          <a:noFill/>
          <a:ln w="15875" cap="flat" cmpd="sng" algn="ctr">
            <a:solidFill>
              <a:srgbClr val="70AD47"/>
            </a:solidFill>
            <a:prstDash val="solid"/>
            <a:miter lim="800000"/>
            <a:tailEnd type="triangle"/>
          </a:ln>
          <a:effectLst/>
        </p:spPr>
      </p:cxnSp>
      <p:cxnSp>
        <p:nvCxnSpPr>
          <p:cNvPr id="465" name="Straight Arrow Connector 464"/>
          <p:cNvCxnSpPr/>
          <p:nvPr/>
        </p:nvCxnSpPr>
        <p:spPr>
          <a:xfrm>
            <a:off x="4680624" y="2822072"/>
            <a:ext cx="0" cy="142225"/>
          </a:xfrm>
          <a:prstGeom prst="straightConnector1">
            <a:avLst/>
          </a:prstGeom>
          <a:noFill/>
          <a:ln w="15875" cap="flat" cmpd="sng" algn="ctr">
            <a:solidFill>
              <a:srgbClr val="70AD47"/>
            </a:solidFill>
            <a:prstDash val="solid"/>
            <a:miter lim="800000"/>
            <a:tailEnd type="triangle"/>
          </a:ln>
          <a:effectLst/>
        </p:spPr>
      </p:cxnSp>
      <p:cxnSp>
        <p:nvCxnSpPr>
          <p:cNvPr id="466" name="Straight Arrow Connector 465"/>
          <p:cNvCxnSpPr/>
          <p:nvPr/>
        </p:nvCxnSpPr>
        <p:spPr>
          <a:xfrm>
            <a:off x="4864139" y="2819758"/>
            <a:ext cx="0" cy="142225"/>
          </a:xfrm>
          <a:prstGeom prst="straightConnector1">
            <a:avLst/>
          </a:prstGeom>
          <a:noFill/>
          <a:ln w="15875" cap="flat" cmpd="sng" algn="ctr">
            <a:solidFill>
              <a:srgbClr val="70AD47"/>
            </a:solidFill>
            <a:prstDash val="solid"/>
            <a:miter lim="800000"/>
            <a:tailEnd type="triangle"/>
          </a:ln>
          <a:effectLst/>
        </p:spPr>
      </p:cxnSp>
      <p:sp>
        <p:nvSpPr>
          <p:cNvPr id="467" name="Rounded Rectangle 466"/>
          <p:cNvSpPr/>
          <p:nvPr/>
        </p:nvSpPr>
        <p:spPr>
          <a:xfrm>
            <a:off x="3762670"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PE</a:t>
            </a:r>
          </a:p>
        </p:txBody>
      </p:sp>
      <p:sp>
        <p:nvSpPr>
          <p:cNvPr id="468" name="Rounded Rectangle 467"/>
          <p:cNvSpPr/>
          <p:nvPr/>
        </p:nvSpPr>
        <p:spPr>
          <a:xfrm>
            <a:off x="4311694"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PN</a:t>
            </a:r>
          </a:p>
        </p:txBody>
      </p:sp>
      <p:sp>
        <p:nvSpPr>
          <p:cNvPr id="469" name="Rounded Rectangle 468"/>
          <p:cNvSpPr/>
          <p:nvPr/>
        </p:nvSpPr>
        <p:spPr>
          <a:xfrm>
            <a:off x="4587124" y="2198525"/>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PS</a:t>
            </a:r>
          </a:p>
        </p:txBody>
      </p:sp>
      <p:sp>
        <p:nvSpPr>
          <p:cNvPr id="470" name="Rounded Rectangle 469"/>
          <p:cNvSpPr/>
          <p:nvPr/>
        </p:nvSpPr>
        <p:spPr>
          <a:xfrm>
            <a:off x="4880656" y="2198525"/>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D</a:t>
            </a:r>
          </a:p>
        </p:txBody>
      </p:sp>
      <p:grpSp>
        <p:nvGrpSpPr>
          <p:cNvPr id="471" name="Group 470"/>
          <p:cNvGrpSpPr/>
          <p:nvPr/>
        </p:nvGrpSpPr>
        <p:grpSpPr>
          <a:xfrm>
            <a:off x="5447080" y="1770387"/>
            <a:ext cx="731520" cy="182880"/>
            <a:chOff x="4165599" y="2653732"/>
            <a:chExt cx="731520" cy="182880"/>
          </a:xfrm>
        </p:grpSpPr>
        <p:sp>
          <p:nvSpPr>
            <p:cNvPr id="472" name="Rectangle 471"/>
            <p:cNvSpPr/>
            <p:nvPr/>
          </p:nvSpPr>
          <p:spPr>
            <a:xfrm>
              <a:off x="416559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73" name="Rectangle 472"/>
            <p:cNvSpPr/>
            <p:nvPr/>
          </p:nvSpPr>
          <p:spPr>
            <a:xfrm>
              <a:off x="434847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74" name="Rectangle 473"/>
            <p:cNvSpPr/>
            <p:nvPr/>
          </p:nvSpPr>
          <p:spPr>
            <a:xfrm>
              <a:off x="453135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75" name="Rectangle 474"/>
            <p:cNvSpPr/>
            <p:nvPr/>
          </p:nvSpPr>
          <p:spPr>
            <a:xfrm>
              <a:off x="471423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476" name="TextBox 475"/>
          <p:cNvSpPr txBox="1"/>
          <p:nvPr/>
        </p:nvSpPr>
        <p:spPr>
          <a:xfrm>
            <a:off x="6117792" y="1625641"/>
            <a:ext cx="630878"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2</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477" name="Rounded Rectangle 476"/>
          <p:cNvSpPr/>
          <p:nvPr/>
        </p:nvSpPr>
        <p:spPr>
          <a:xfrm>
            <a:off x="5585980"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PW</a:t>
            </a:r>
          </a:p>
        </p:txBody>
      </p:sp>
      <p:cxnSp>
        <p:nvCxnSpPr>
          <p:cNvPr id="478" name="Elbow Connector 477"/>
          <p:cNvCxnSpPr>
            <a:stCxn id="472" idx="2"/>
            <a:endCxn id="496" idx="0"/>
          </p:cNvCxnSpPr>
          <p:nvPr/>
        </p:nvCxnSpPr>
        <p:spPr>
          <a:xfrm rot="5400000">
            <a:off x="5350256" y="2014617"/>
            <a:ext cx="249615" cy="126914"/>
          </a:xfrm>
          <a:prstGeom prst="bentConnector3">
            <a:avLst>
              <a:gd name="adj1" fmla="val 50000"/>
            </a:avLst>
          </a:prstGeom>
          <a:noFill/>
          <a:ln w="19050" cap="flat" cmpd="sng" algn="ctr">
            <a:solidFill>
              <a:srgbClr val="4472C4"/>
            </a:solidFill>
            <a:prstDash val="solid"/>
            <a:miter lim="800000"/>
            <a:tailEnd type="triangle"/>
          </a:ln>
          <a:effectLst/>
        </p:spPr>
      </p:cxnSp>
      <p:cxnSp>
        <p:nvCxnSpPr>
          <p:cNvPr id="479" name="Elbow Connector 478"/>
          <p:cNvCxnSpPr>
            <a:stCxn id="473" idx="2"/>
            <a:endCxn id="477" idx="0"/>
          </p:cNvCxnSpPr>
          <p:nvPr/>
        </p:nvCxnSpPr>
        <p:spPr>
          <a:xfrm rot="5400000">
            <a:off x="5577064" y="2058545"/>
            <a:ext cx="249615" cy="39059"/>
          </a:xfrm>
          <a:prstGeom prst="bentConnector3">
            <a:avLst/>
          </a:prstGeom>
          <a:noFill/>
          <a:ln w="19050" cap="flat" cmpd="sng" algn="ctr">
            <a:solidFill>
              <a:srgbClr val="4472C4"/>
            </a:solidFill>
            <a:prstDash val="solid"/>
            <a:miter lim="800000"/>
            <a:tailEnd type="triangle"/>
          </a:ln>
          <a:effectLst/>
        </p:spPr>
      </p:cxnSp>
      <p:cxnSp>
        <p:nvCxnSpPr>
          <p:cNvPr id="480" name="Elbow Connector 479"/>
          <p:cNvCxnSpPr>
            <a:stCxn id="474" idx="2"/>
            <a:endCxn id="497" idx="0"/>
          </p:cNvCxnSpPr>
          <p:nvPr/>
        </p:nvCxnSpPr>
        <p:spPr>
          <a:xfrm rot="16200000" flipH="1">
            <a:off x="5807648" y="2049899"/>
            <a:ext cx="249615" cy="56350"/>
          </a:xfrm>
          <a:prstGeom prst="bentConnector3">
            <a:avLst/>
          </a:prstGeom>
          <a:noFill/>
          <a:ln w="19050" cap="flat" cmpd="sng" algn="ctr">
            <a:solidFill>
              <a:srgbClr val="4472C4"/>
            </a:solidFill>
            <a:prstDash val="solid"/>
            <a:miter lim="800000"/>
            <a:tailEnd type="triangle"/>
          </a:ln>
          <a:effectLst/>
        </p:spPr>
      </p:cxnSp>
      <p:cxnSp>
        <p:nvCxnSpPr>
          <p:cNvPr id="481" name="Elbow Connector 480"/>
          <p:cNvCxnSpPr>
            <a:stCxn id="475" idx="2"/>
            <a:endCxn id="498" idx="0"/>
          </p:cNvCxnSpPr>
          <p:nvPr/>
        </p:nvCxnSpPr>
        <p:spPr>
          <a:xfrm rot="16200000" flipH="1">
            <a:off x="6038981" y="2001446"/>
            <a:ext cx="245258" cy="148900"/>
          </a:xfrm>
          <a:prstGeom prst="bentConnector3">
            <a:avLst>
              <a:gd name="adj1" fmla="val 50000"/>
            </a:avLst>
          </a:prstGeom>
          <a:noFill/>
          <a:ln w="19050" cap="flat" cmpd="sng" algn="ctr">
            <a:solidFill>
              <a:srgbClr val="4472C4"/>
            </a:solidFill>
            <a:prstDash val="solid"/>
            <a:miter lim="800000"/>
            <a:tailEnd type="triangle"/>
          </a:ln>
          <a:effectLst/>
        </p:spPr>
      </p:cxnSp>
      <p:grpSp>
        <p:nvGrpSpPr>
          <p:cNvPr id="482" name="Group 481"/>
          <p:cNvGrpSpPr/>
          <p:nvPr/>
        </p:nvGrpSpPr>
        <p:grpSpPr>
          <a:xfrm>
            <a:off x="5778698" y="2970698"/>
            <a:ext cx="731520" cy="182880"/>
            <a:chOff x="4165599" y="2653732"/>
            <a:chExt cx="731520" cy="182880"/>
          </a:xfrm>
        </p:grpSpPr>
        <p:sp>
          <p:nvSpPr>
            <p:cNvPr id="483" name="Rectangle 482"/>
            <p:cNvSpPr/>
            <p:nvPr/>
          </p:nvSpPr>
          <p:spPr>
            <a:xfrm>
              <a:off x="416559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84" name="Rectangle 483"/>
            <p:cNvSpPr/>
            <p:nvPr/>
          </p:nvSpPr>
          <p:spPr>
            <a:xfrm>
              <a:off x="434847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85" name="Rectangle 484"/>
            <p:cNvSpPr/>
            <p:nvPr/>
          </p:nvSpPr>
          <p:spPr>
            <a:xfrm>
              <a:off x="453135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86" name="Rectangle 485"/>
            <p:cNvSpPr/>
            <p:nvPr/>
          </p:nvSpPr>
          <p:spPr>
            <a:xfrm>
              <a:off x="471423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487" name="TextBox 486"/>
          <p:cNvSpPr txBox="1"/>
          <p:nvPr/>
        </p:nvSpPr>
        <p:spPr>
          <a:xfrm>
            <a:off x="5215619" y="2843861"/>
            <a:ext cx="626069"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2</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488" name="Elbow Connector 487"/>
          <p:cNvCxnSpPr>
            <a:stCxn id="496" idx="2"/>
            <a:endCxn id="499" idx="2"/>
          </p:cNvCxnSpPr>
          <p:nvPr/>
        </p:nvCxnSpPr>
        <p:spPr>
          <a:xfrm rot="5400000" flipH="1" flipV="1">
            <a:off x="5968420" y="2114273"/>
            <a:ext cx="4357" cy="1117986"/>
          </a:xfrm>
          <a:prstGeom prst="bentConnector3">
            <a:avLst>
              <a:gd name="adj1" fmla="val -3388570"/>
            </a:avLst>
          </a:prstGeom>
          <a:noFill/>
          <a:ln w="19050" cap="flat" cmpd="sng" algn="ctr">
            <a:solidFill>
              <a:srgbClr val="70AD47"/>
            </a:solidFill>
            <a:prstDash val="solid"/>
            <a:miter lim="800000"/>
          </a:ln>
          <a:effectLst/>
        </p:spPr>
      </p:cxnSp>
      <p:cxnSp>
        <p:nvCxnSpPr>
          <p:cNvPr id="489" name="Straight Connector 488"/>
          <p:cNvCxnSpPr>
            <a:stCxn id="477" idx="2"/>
          </p:cNvCxnSpPr>
          <p:nvPr/>
        </p:nvCxnSpPr>
        <p:spPr>
          <a:xfrm>
            <a:off x="5682341" y="2675444"/>
            <a:ext cx="0" cy="153029"/>
          </a:xfrm>
          <a:prstGeom prst="line">
            <a:avLst/>
          </a:prstGeom>
          <a:noFill/>
          <a:ln w="15875" cap="flat" cmpd="sng" algn="ctr">
            <a:solidFill>
              <a:srgbClr val="70AD47"/>
            </a:solidFill>
            <a:prstDash val="solid"/>
            <a:miter lim="800000"/>
          </a:ln>
          <a:effectLst/>
        </p:spPr>
      </p:cxnSp>
      <p:cxnSp>
        <p:nvCxnSpPr>
          <p:cNvPr id="490" name="Straight Connector 489"/>
          <p:cNvCxnSpPr/>
          <p:nvPr/>
        </p:nvCxnSpPr>
        <p:spPr>
          <a:xfrm>
            <a:off x="5960631" y="2675444"/>
            <a:ext cx="0" cy="153029"/>
          </a:xfrm>
          <a:prstGeom prst="line">
            <a:avLst/>
          </a:prstGeom>
          <a:noFill/>
          <a:ln w="15875" cap="flat" cmpd="sng" algn="ctr">
            <a:solidFill>
              <a:srgbClr val="70AD47"/>
            </a:solidFill>
            <a:prstDash val="solid"/>
            <a:miter lim="800000"/>
          </a:ln>
          <a:effectLst/>
        </p:spPr>
      </p:cxnSp>
      <p:cxnSp>
        <p:nvCxnSpPr>
          <p:cNvPr id="491" name="Straight Connector 490"/>
          <p:cNvCxnSpPr/>
          <p:nvPr/>
        </p:nvCxnSpPr>
        <p:spPr>
          <a:xfrm>
            <a:off x="6244996" y="2675444"/>
            <a:ext cx="0" cy="153029"/>
          </a:xfrm>
          <a:prstGeom prst="line">
            <a:avLst/>
          </a:prstGeom>
          <a:noFill/>
          <a:ln w="15875" cap="flat" cmpd="sng" algn="ctr">
            <a:solidFill>
              <a:srgbClr val="70AD47"/>
            </a:solidFill>
            <a:prstDash val="solid"/>
            <a:miter lim="800000"/>
          </a:ln>
          <a:effectLst/>
        </p:spPr>
      </p:cxnSp>
      <p:cxnSp>
        <p:nvCxnSpPr>
          <p:cNvPr id="492" name="Straight Arrow Connector 491"/>
          <p:cNvCxnSpPr/>
          <p:nvPr/>
        </p:nvCxnSpPr>
        <p:spPr>
          <a:xfrm>
            <a:off x="5866962" y="2822072"/>
            <a:ext cx="0" cy="142225"/>
          </a:xfrm>
          <a:prstGeom prst="straightConnector1">
            <a:avLst/>
          </a:prstGeom>
          <a:noFill/>
          <a:ln w="15875" cap="flat" cmpd="sng" algn="ctr">
            <a:solidFill>
              <a:srgbClr val="70AD47"/>
            </a:solidFill>
            <a:prstDash val="solid"/>
            <a:miter lim="800000"/>
            <a:tailEnd type="triangle"/>
          </a:ln>
          <a:effectLst/>
        </p:spPr>
      </p:cxnSp>
      <p:cxnSp>
        <p:nvCxnSpPr>
          <p:cNvPr id="493" name="Straight Arrow Connector 492"/>
          <p:cNvCxnSpPr/>
          <p:nvPr/>
        </p:nvCxnSpPr>
        <p:spPr>
          <a:xfrm>
            <a:off x="6050477" y="2819758"/>
            <a:ext cx="0" cy="142225"/>
          </a:xfrm>
          <a:prstGeom prst="straightConnector1">
            <a:avLst/>
          </a:prstGeom>
          <a:noFill/>
          <a:ln w="15875" cap="flat" cmpd="sng" algn="ctr">
            <a:solidFill>
              <a:srgbClr val="70AD47"/>
            </a:solidFill>
            <a:prstDash val="solid"/>
            <a:miter lim="800000"/>
            <a:tailEnd type="triangle"/>
          </a:ln>
          <a:effectLst/>
        </p:spPr>
      </p:cxnSp>
      <p:cxnSp>
        <p:nvCxnSpPr>
          <p:cNvPr id="494" name="Straight Arrow Connector 493"/>
          <p:cNvCxnSpPr/>
          <p:nvPr/>
        </p:nvCxnSpPr>
        <p:spPr>
          <a:xfrm>
            <a:off x="6233199" y="2822072"/>
            <a:ext cx="0" cy="142225"/>
          </a:xfrm>
          <a:prstGeom prst="straightConnector1">
            <a:avLst/>
          </a:prstGeom>
          <a:noFill/>
          <a:ln w="15875" cap="flat" cmpd="sng" algn="ctr">
            <a:solidFill>
              <a:srgbClr val="70AD47"/>
            </a:solidFill>
            <a:prstDash val="solid"/>
            <a:miter lim="800000"/>
            <a:tailEnd type="triangle"/>
          </a:ln>
          <a:effectLst/>
        </p:spPr>
      </p:cxnSp>
      <p:cxnSp>
        <p:nvCxnSpPr>
          <p:cNvPr id="495" name="Straight Arrow Connector 494"/>
          <p:cNvCxnSpPr/>
          <p:nvPr/>
        </p:nvCxnSpPr>
        <p:spPr>
          <a:xfrm>
            <a:off x="6416714" y="2819758"/>
            <a:ext cx="0" cy="142225"/>
          </a:xfrm>
          <a:prstGeom prst="straightConnector1">
            <a:avLst/>
          </a:prstGeom>
          <a:noFill/>
          <a:ln w="15875" cap="flat" cmpd="sng" algn="ctr">
            <a:solidFill>
              <a:srgbClr val="70AD47"/>
            </a:solidFill>
            <a:prstDash val="solid"/>
            <a:miter lim="800000"/>
            <a:tailEnd type="triangle"/>
          </a:ln>
          <a:effectLst/>
        </p:spPr>
      </p:cxnSp>
      <p:sp>
        <p:nvSpPr>
          <p:cNvPr id="496" name="Rounded Rectangle 495"/>
          <p:cNvSpPr/>
          <p:nvPr/>
        </p:nvSpPr>
        <p:spPr>
          <a:xfrm>
            <a:off x="5315245"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PE</a:t>
            </a:r>
          </a:p>
        </p:txBody>
      </p:sp>
      <p:sp>
        <p:nvSpPr>
          <p:cNvPr id="497" name="Rounded Rectangle 496"/>
          <p:cNvSpPr/>
          <p:nvPr/>
        </p:nvSpPr>
        <p:spPr>
          <a:xfrm>
            <a:off x="5864269"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PN</a:t>
            </a:r>
          </a:p>
        </p:txBody>
      </p:sp>
      <p:sp>
        <p:nvSpPr>
          <p:cNvPr id="498" name="Rounded Rectangle 497"/>
          <p:cNvSpPr/>
          <p:nvPr/>
        </p:nvSpPr>
        <p:spPr>
          <a:xfrm>
            <a:off x="6139699" y="2198525"/>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PS</a:t>
            </a:r>
          </a:p>
        </p:txBody>
      </p:sp>
      <p:sp>
        <p:nvSpPr>
          <p:cNvPr id="499" name="Rounded Rectangle 498"/>
          <p:cNvSpPr/>
          <p:nvPr/>
        </p:nvSpPr>
        <p:spPr>
          <a:xfrm>
            <a:off x="6433231" y="2198525"/>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D</a:t>
            </a:r>
          </a:p>
        </p:txBody>
      </p:sp>
      <p:grpSp>
        <p:nvGrpSpPr>
          <p:cNvPr id="500" name="Group 499"/>
          <p:cNvGrpSpPr/>
          <p:nvPr/>
        </p:nvGrpSpPr>
        <p:grpSpPr>
          <a:xfrm>
            <a:off x="6990129" y="1770387"/>
            <a:ext cx="731520" cy="182880"/>
            <a:chOff x="4165599" y="2653732"/>
            <a:chExt cx="731520" cy="182880"/>
          </a:xfrm>
        </p:grpSpPr>
        <p:sp>
          <p:nvSpPr>
            <p:cNvPr id="501" name="Rectangle 500"/>
            <p:cNvSpPr/>
            <p:nvPr/>
          </p:nvSpPr>
          <p:spPr>
            <a:xfrm>
              <a:off x="416559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02" name="Rectangle 501"/>
            <p:cNvSpPr/>
            <p:nvPr/>
          </p:nvSpPr>
          <p:spPr>
            <a:xfrm>
              <a:off x="434847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03" name="Rectangle 502"/>
            <p:cNvSpPr/>
            <p:nvPr/>
          </p:nvSpPr>
          <p:spPr>
            <a:xfrm>
              <a:off x="453135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04" name="Rectangle 503"/>
            <p:cNvSpPr/>
            <p:nvPr/>
          </p:nvSpPr>
          <p:spPr>
            <a:xfrm>
              <a:off x="4714239" y="2653732"/>
              <a:ext cx="182880" cy="182880"/>
            </a:xfrm>
            <a:prstGeom prst="rect">
              <a:avLst/>
            </a:prstGeom>
            <a:solidFill>
              <a:srgbClr val="4472C4">
                <a:lumMod val="40000"/>
                <a:lumOff val="6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505" name="TextBox 504"/>
          <p:cNvSpPr txBox="1"/>
          <p:nvPr/>
        </p:nvSpPr>
        <p:spPr>
          <a:xfrm>
            <a:off x="7660841" y="1625641"/>
            <a:ext cx="630878"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3</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506" name="Rounded Rectangle 505"/>
          <p:cNvSpPr/>
          <p:nvPr/>
        </p:nvSpPr>
        <p:spPr>
          <a:xfrm>
            <a:off x="7129029"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PW</a:t>
            </a:r>
          </a:p>
        </p:txBody>
      </p:sp>
      <p:cxnSp>
        <p:nvCxnSpPr>
          <p:cNvPr id="507" name="Elbow Connector 506"/>
          <p:cNvCxnSpPr>
            <a:stCxn id="501" idx="2"/>
            <a:endCxn id="525" idx="0"/>
          </p:cNvCxnSpPr>
          <p:nvPr/>
        </p:nvCxnSpPr>
        <p:spPr>
          <a:xfrm rot="5400000">
            <a:off x="6893305" y="2014617"/>
            <a:ext cx="249615" cy="126914"/>
          </a:xfrm>
          <a:prstGeom prst="bentConnector3">
            <a:avLst>
              <a:gd name="adj1" fmla="val 50000"/>
            </a:avLst>
          </a:prstGeom>
          <a:noFill/>
          <a:ln w="19050" cap="flat" cmpd="sng" algn="ctr">
            <a:solidFill>
              <a:srgbClr val="4472C4"/>
            </a:solidFill>
            <a:prstDash val="solid"/>
            <a:miter lim="800000"/>
            <a:tailEnd type="triangle"/>
          </a:ln>
          <a:effectLst/>
        </p:spPr>
      </p:cxnSp>
      <p:cxnSp>
        <p:nvCxnSpPr>
          <p:cNvPr id="508" name="Elbow Connector 507"/>
          <p:cNvCxnSpPr>
            <a:stCxn id="502" idx="2"/>
            <a:endCxn id="506" idx="0"/>
          </p:cNvCxnSpPr>
          <p:nvPr/>
        </p:nvCxnSpPr>
        <p:spPr>
          <a:xfrm rot="5400000">
            <a:off x="7120113" y="2058545"/>
            <a:ext cx="249615" cy="39059"/>
          </a:xfrm>
          <a:prstGeom prst="bentConnector3">
            <a:avLst/>
          </a:prstGeom>
          <a:noFill/>
          <a:ln w="19050" cap="flat" cmpd="sng" algn="ctr">
            <a:solidFill>
              <a:srgbClr val="4472C4"/>
            </a:solidFill>
            <a:prstDash val="solid"/>
            <a:miter lim="800000"/>
            <a:tailEnd type="triangle"/>
          </a:ln>
          <a:effectLst/>
        </p:spPr>
      </p:cxnSp>
      <p:cxnSp>
        <p:nvCxnSpPr>
          <p:cNvPr id="509" name="Elbow Connector 508"/>
          <p:cNvCxnSpPr>
            <a:stCxn id="503" idx="2"/>
            <a:endCxn id="526" idx="0"/>
          </p:cNvCxnSpPr>
          <p:nvPr/>
        </p:nvCxnSpPr>
        <p:spPr>
          <a:xfrm rot="16200000" flipH="1">
            <a:off x="7350697" y="2049899"/>
            <a:ext cx="249615" cy="56350"/>
          </a:xfrm>
          <a:prstGeom prst="bentConnector3">
            <a:avLst/>
          </a:prstGeom>
          <a:noFill/>
          <a:ln w="19050" cap="flat" cmpd="sng" algn="ctr">
            <a:solidFill>
              <a:srgbClr val="4472C4"/>
            </a:solidFill>
            <a:prstDash val="solid"/>
            <a:miter lim="800000"/>
            <a:tailEnd type="triangle"/>
          </a:ln>
          <a:effectLst/>
        </p:spPr>
      </p:cxnSp>
      <p:cxnSp>
        <p:nvCxnSpPr>
          <p:cNvPr id="510" name="Elbow Connector 509"/>
          <p:cNvCxnSpPr>
            <a:stCxn id="504" idx="2"/>
            <a:endCxn id="527" idx="0"/>
          </p:cNvCxnSpPr>
          <p:nvPr/>
        </p:nvCxnSpPr>
        <p:spPr>
          <a:xfrm rot="16200000" flipH="1">
            <a:off x="7582030" y="2001446"/>
            <a:ext cx="245258" cy="148900"/>
          </a:xfrm>
          <a:prstGeom prst="bentConnector3">
            <a:avLst>
              <a:gd name="adj1" fmla="val 50000"/>
            </a:avLst>
          </a:prstGeom>
          <a:noFill/>
          <a:ln w="19050" cap="flat" cmpd="sng" algn="ctr">
            <a:solidFill>
              <a:srgbClr val="4472C4"/>
            </a:solidFill>
            <a:prstDash val="solid"/>
            <a:miter lim="800000"/>
            <a:tailEnd type="triangle"/>
          </a:ln>
          <a:effectLst/>
        </p:spPr>
      </p:cxnSp>
      <p:grpSp>
        <p:nvGrpSpPr>
          <p:cNvPr id="511" name="Group 510"/>
          <p:cNvGrpSpPr/>
          <p:nvPr/>
        </p:nvGrpSpPr>
        <p:grpSpPr>
          <a:xfrm>
            <a:off x="7321747" y="2970698"/>
            <a:ext cx="731520" cy="182880"/>
            <a:chOff x="4165599" y="2653732"/>
            <a:chExt cx="731520" cy="182880"/>
          </a:xfrm>
        </p:grpSpPr>
        <p:sp>
          <p:nvSpPr>
            <p:cNvPr id="512" name="Rectangle 511"/>
            <p:cNvSpPr/>
            <p:nvPr/>
          </p:nvSpPr>
          <p:spPr>
            <a:xfrm>
              <a:off x="416559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13" name="Rectangle 512"/>
            <p:cNvSpPr/>
            <p:nvPr/>
          </p:nvSpPr>
          <p:spPr>
            <a:xfrm>
              <a:off x="434847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14" name="Rectangle 513"/>
            <p:cNvSpPr/>
            <p:nvPr/>
          </p:nvSpPr>
          <p:spPr>
            <a:xfrm>
              <a:off x="453135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15" name="Rectangle 514"/>
            <p:cNvSpPr/>
            <p:nvPr/>
          </p:nvSpPr>
          <p:spPr>
            <a:xfrm>
              <a:off x="4714239" y="2653732"/>
              <a:ext cx="182880" cy="182880"/>
            </a:xfrm>
            <a:prstGeom prst="rect">
              <a:avLst/>
            </a:prstGeom>
            <a:solidFill>
              <a:srgbClr val="70AD47">
                <a:lumMod val="40000"/>
                <a:lumOff val="6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grpSp>
      <p:sp>
        <p:nvSpPr>
          <p:cNvPr id="516" name="TextBox 515"/>
          <p:cNvSpPr txBox="1"/>
          <p:nvPr/>
        </p:nvSpPr>
        <p:spPr>
          <a:xfrm>
            <a:off x="6758668" y="2843861"/>
            <a:ext cx="626069"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3</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517" name="Elbow Connector 516"/>
          <p:cNvCxnSpPr>
            <a:stCxn id="525" idx="2"/>
            <a:endCxn id="528" idx="2"/>
          </p:cNvCxnSpPr>
          <p:nvPr/>
        </p:nvCxnSpPr>
        <p:spPr>
          <a:xfrm rot="5400000" flipH="1" flipV="1">
            <a:off x="7511469" y="2114273"/>
            <a:ext cx="4357" cy="1117986"/>
          </a:xfrm>
          <a:prstGeom prst="bentConnector3">
            <a:avLst>
              <a:gd name="adj1" fmla="val -3388570"/>
            </a:avLst>
          </a:prstGeom>
          <a:noFill/>
          <a:ln w="19050" cap="flat" cmpd="sng" algn="ctr">
            <a:solidFill>
              <a:srgbClr val="70AD47"/>
            </a:solidFill>
            <a:prstDash val="solid"/>
            <a:miter lim="800000"/>
          </a:ln>
          <a:effectLst/>
        </p:spPr>
      </p:cxnSp>
      <p:cxnSp>
        <p:nvCxnSpPr>
          <p:cNvPr id="518" name="Straight Connector 517"/>
          <p:cNvCxnSpPr>
            <a:stCxn id="506" idx="2"/>
          </p:cNvCxnSpPr>
          <p:nvPr/>
        </p:nvCxnSpPr>
        <p:spPr>
          <a:xfrm>
            <a:off x="7225390" y="2675444"/>
            <a:ext cx="0" cy="153029"/>
          </a:xfrm>
          <a:prstGeom prst="line">
            <a:avLst/>
          </a:prstGeom>
          <a:noFill/>
          <a:ln w="15875" cap="flat" cmpd="sng" algn="ctr">
            <a:solidFill>
              <a:srgbClr val="70AD47"/>
            </a:solidFill>
            <a:prstDash val="solid"/>
            <a:miter lim="800000"/>
          </a:ln>
          <a:effectLst/>
        </p:spPr>
      </p:cxnSp>
      <p:cxnSp>
        <p:nvCxnSpPr>
          <p:cNvPr id="519" name="Straight Connector 518"/>
          <p:cNvCxnSpPr/>
          <p:nvPr/>
        </p:nvCxnSpPr>
        <p:spPr>
          <a:xfrm>
            <a:off x="7503680" y="2675444"/>
            <a:ext cx="0" cy="153029"/>
          </a:xfrm>
          <a:prstGeom prst="line">
            <a:avLst/>
          </a:prstGeom>
          <a:noFill/>
          <a:ln w="15875" cap="flat" cmpd="sng" algn="ctr">
            <a:solidFill>
              <a:srgbClr val="70AD47"/>
            </a:solidFill>
            <a:prstDash val="solid"/>
            <a:miter lim="800000"/>
          </a:ln>
          <a:effectLst/>
        </p:spPr>
      </p:cxnSp>
      <p:cxnSp>
        <p:nvCxnSpPr>
          <p:cNvPr id="520" name="Straight Connector 519"/>
          <p:cNvCxnSpPr/>
          <p:nvPr/>
        </p:nvCxnSpPr>
        <p:spPr>
          <a:xfrm>
            <a:off x="7788045" y="2675444"/>
            <a:ext cx="0" cy="153029"/>
          </a:xfrm>
          <a:prstGeom prst="line">
            <a:avLst/>
          </a:prstGeom>
          <a:noFill/>
          <a:ln w="15875" cap="flat" cmpd="sng" algn="ctr">
            <a:solidFill>
              <a:srgbClr val="70AD47"/>
            </a:solidFill>
            <a:prstDash val="solid"/>
            <a:miter lim="800000"/>
          </a:ln>
          <a:effectLst/>
        </p:spPr>
      </p:cxnSp>
      <p:cxnSp>
        <p:nvCxnSpPr>
          <p:cNvPr id="521" name="Straight Arrow Connector 520"/>
          <p:cNvCxnSpPr/>
          <p:nvPr/>
        </p:nvCxnSpPr>
        <p:spPr>
          <a:xfrm>
            <a:off x="7410011" y="2822072"/>
            <a:ext cx="0" cy="142225"/>
          </a:xfrm>
          <a:prstGeom prst="straightConnector1">
            <a:avLst/>
          </a:prstGeom>
          <a:noFill/>
          <a:ln w="15875" cap="flat" cmpd="sng" algn="ctr">
            <a:solidFill>
              <a:srgbClr val="70AD47"/>
            </a:solidFill>
            <a:prstDash val="solid"/>
            <a:miter lim="800000"/>
            <a:tailEnd type="triangle"/>
          </a:ln>
          <a:effectLst/>
        </p:spPr>
      </p:cxnSp>
      <p:cxnSp>
        <p:nvCxnSpPr>
          <p:cNvPr id="522" name="Straight Arrow Connector 521"/>
          <p:cNvCxnSpPr/>
          <p:nvPr/>
        </p:nvCxnSpPr>
        <p:spPr>
          <a:xfrm>
            <a:off x="7593526" y="2819758"/>
            <a:ext cx="0" cy="142225"/>
          </a:xfrm>
          <a:prstGeom prst="straightConnector1">
            <a:avLst/>
          </a:prstGeom>
          <a:noFill/>
          <a:ln w="15875" cap="flat" cmpd="sng" algn="ctr">
            <a:solidFill>
              <a:srgbClr val="70AD47"/>
            </a:solidFill>
            <a:prstDash val="solid"/>
            <a:miter lim="800000"/>
            <a:tailEnd type="triangle"/>
          </a:ln>
          <a:effectLst/>
        </p:spPr>
      </p:cxnSp>
      <p:cxnSp>
        <p:nvCxnSpPr>
          <p:cNvPr id="523" name="Straight Arrow Connector 522"/>
          <p:cNvCxnSpPr/>
          <p:nvPr/>
        </p:nvCxnSpPr>
        <p:spPr>
          <a:xfrm>
            <a:off x="7776248" y="2822072"/>
            <a:ext cx="0" cy="142225"/>
          </a:xfrm>
          <a:prstGeom prst="straightConnector1">
            <a:avLst/>
          </a:prstGeom>
          <a:noFill/>
          <a:ln w="15875" cap="flat" cmpd="sng" algn="ctr">
            <a:solidFill>
              <a:srgbClr val="70AD47"/>
            </a:solidFill>
            <a:prstDash val="solid"/>
            <a:miter lim="800000"/>
            <a:tailEnd type="triangle"/>
          </a:ln>
          <a:effectLst/>
        </p:spPr>
      </p:cxnSp>
      <p:cxnSp>
        <p:nvCxnSpPr>
          <p:cNvPr id="524" name="Straight Arrow Connector 523"/>
          <p:cNvCxnSpPr/>
          <p:nvPr/>
        </p:nvCxnSpPr>
        <p:spPr>
          <a:xfrm>
            <a:off x="7959763" y="2819758"/>
            <a:ext cx="0" cy="142225"/>
          </a:xfrm>
          <a:prstGeom prst="straightConnector1">
            <a:avLst/>
          </a:prstGeom>
          <a:noFill/>
          <a:ln w="15875" cap="flat" cmpd="sng" algn="ctr">
            <a:solidFill>
              <a:srgbClr val="70AD47"/>
            </a:solidFill>
            <a:prstDash val="solid"/>
            <a:miter lim="800000"/>
            <a:tailEnd type="triangle"/>
          </a:ln>
          <a:effectLst/>
        </p:spPr>
      </p:cxnSp>
      <p:sp>
        <p:nvSpPr>
          <p:cNvPr id="525" name="Rounded Rectangle 524"/>
          <p:cNvSpPr/>
          <p:nvPr/>
        </p:nvSpPr>
        <p:spPr>
          <a:xfrm>
            <a:off x="6858294"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PE</a:t>
            </a:r>
          </a:p>
        </p:txBody>
      </p:sp>
      <p:sp>
        <p:nvSpPr>
          <p:cNvPr id="526" name="Rounded Rectangle 525"/>
          <p:cNvSpPr/>
          <p:nvPr/>
        </p:nvSpPr>
        <p:spPr>
          <a:xfrm>
            <a:off x="7407318" y="2202882"/>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PN</a:t>
            </a:r>
          </a:p>
        </p:txBody>
      </p:sp>
      <p:sp>
        <p:nvSpPr>
          <p:cNvPr id="527" name="Rounded Rectangle 526"/>
          <p:cNvSpPr/>
          <p:nvPr/>
        </p:nvSpPr>
        <p:spPr>
          <a:xfrm>
            <a:off x="7682748" y="2198525"/>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PS</a:t>
            </a:r>
          </a:p>
        </p:txBody>
      </p:sp>
      <p:sp>
        <p:nvSpPr>
          <p:cNvPr id="528" name="Rounded Rectangle 527"/>
          <p:cNvSpPr/>
          <p:nvPr/>
        </p:nvSpPr>
        <p:spPr>
          <a:xfrm>
            <a:off x="7976280" y="2198525"/>
            <a:ext cx="192721"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D</a:t>
            </a:r>
          </a:p>
        </p:txBody>
      </p:sp>
      <p:sp>
        <p:nvSpPr>
          <p:cNvPr id="141" name="Content Placeholder 2"/>
          <p:cNvSpPr>
            <a:spLocks noGrp="1"/>
          </p:cNvSpPr>
          <p:nvPr/>
        </p:nvSpPr>
        <p:spPr>
          <a:xfrm>
            <a:off x="5305692" y="2819535"/>
            <a:ext cx="3193264" cy="527372"/>
          </a:xfrm>
          <a:prstGeom prst="rect">
            <a:avLst/>
          </a:prstGeom>
          <a:solidFill>
            <a:srgbClr val="C00000"/>
          </a:solidFill>
        </p:spPr>
        <p:txBody>
          <a:bodyPr vert="horz" lIns="91440" tIns="45720" rIns="91440" bIns="45720" rtlCol="0" anchor="ctr" anchorCtr="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2500"/>
              </a:lnSpc>
              <a:spcBef>
                <a:spcPts val="0"/>
              </a:spcBef>
              <a:buNone/>
            </a:pPr>
            <a:r>
              <a:rPr lang="en-US" sz="2800" b="1" i="1" dirty="0" smtClean="0">
                <a:solidFill>
                  <a:schemeClr val="bg1"/>
                </a:solidFill>
              </a:rPr>
              <a:t>Long latency: 7.0ns</a:t>
            </a:r>
            <a:endParaRPr lang="en-US" sz="2800" b="1" i="1" dirty="0">
              <a:solidFill>
                <a:schemeClr val="bg1"/>
              </a:solidFill>
            </a:endParaRPr>
          </a:p>
        </p:txBody>
      </p:sp>
      <p:cxnSp>
        <p:nvCxnSpPr>
          <p:cNvPr id="410" name="Straight Arrow Connector 409"/>
          <p:cNvCxnSpPr/>
          <p:nvPr/>
        </p:nvCxnSpPr>
        <p:spPr>
          <a:xfrm>
            <a:off x="695325" y="2434806"/>
            <a:ext cx="7839075" cy="0"/>
          </a:xfrm>
          <a:prstGeom prst="straightConnector1">
            <a:avLst/>
          </a:prstGeom>
          <a:noFill/>
          <a:ln w="168275" cap="flat" cmpd="sng" algn="ctr">
            <a:solidFill>
              <a:srgbClr val="C00000"/>
            </a:solidFill>
            <a:prstDash val="sysDash"/>
            <a:miter lim="800000"/>
            <a:tailEnd type="triangle"/>
          </a:ln>
          <a:effectLst/>
        </p:spPr>
      </p:cxnSp>
      <p:sp>
        <p:nvSpPr>
          <p:cNvPr id="132" name="Content Placeholder 2"/>
          <p:cNvSpPr>
            <a:spLocks noGrp="1"/>
          </p:cNvSpPr>
          <p:nvPr>
            <p:ph idx="1"/>
          </p:nvPr>
        </p:nvSpPr>
        <p:spPr>
          <a:xfrm>
            <a:off x="594461" y="3581400"/>
            <a:ext cx="8686800" cy="1560565"/>
          </a:xfrm>
        </p:spPr>
        <p:txBody>
          <a:bodyPr/>
          <a:lstStyle/>
          <a:p>
            <a:r>
              <a:rPr lang="en-US" b="1" dirty="0" smtClean="0"/>
              <a:t>Reasons</a:t>
            </a:r>
            <a:r>
              <a:rPr lang="en-US" dirty="0" smtClean="0"/>
              <a:t> for </a:t>
            </a:r>
            <a:r>
              <a:rPr lang="en-US" i="1" dirty="0" smtClean="0">
                <a:solidFill>
                  <a:srgbClr val="C00000"/>
                </a:solidFill>
              </a:rPr>
              <a:t>sequential</a:t>
            </a:r>
            <a:r>
              <a:rPr lang="en-US" dirty="0" smtClean="0"/>
              <a:t> allocation</a:t>
            </a:r>
          </a:p>
          <a:p>
            <a:pPr lvl="1"/>
            <a:r>
              <a:rPr lang="en-US" dirty="0" smtClean="0">
                <a:solidFill>
                  <a:schemeClr val="tx1"/>
                </a:solidFill>
              </a:rPr>
              <a:t>Enforce strict priority</a:t>
            </a:r>
          </a:p>
          <a:p>
            <a:pPr lvl="1"/>
            <a:r>
              <a:rPr lang="en-US" dirty="0" smtClean="0"/>
              <a:t>Avoid deadlock due to multicast</a:t>
            </a:r>
            <a:endParaRPr lang="en-US" dirty="0">
              <a:solidFill>
                <a:schemeClr val="tx1"/>
              </a:solidFill>
            </a:endParaRPr>
          </a:p>
        </p:txBody>
      </p:sp>
      <p:sp>
        <p:nvSpPr>
          <p:cNvPr id="133" name="TextBox 132"/>
          <p:cNvSpPr txBox="1"/>
          <p:nvPr/>
        </p:nvSpPr>
        <p:spPr>
          <a:xfrm>
            <a:off x="0" y="5257800"/>
            <a:ext cx="9144000" cy="1101677"/>
          </a:xfrm>
          <a:prstGeom prst="rect">
            <a:avLst/>
          </a:prstGeom>
          <a:solidFill>
            <a:schemeClr val="tx1"/>
          </a:solidFill>
        </p:spPr>
        <p:txBody>
          <a:bodyPr wrap="square" rtlCol="0" anchor="ctr" anchorCtr="1">
            <a:noAutofit/>
          </a:bodyPr>
          <a:lstStyle/>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Sequential port allocation is over-provisioned </a:t>
            </a:r>
          </a:p>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and creates long critical path latency </a:t>
            </a:r>
            <a:endParaRPr lang="en-US" sz="2800" b="1" i="1" dirty="0">
              <a:solidFill>
                <a:schemeClr val="bg1"/>
              </a:solidFill>
              <a:latin typeface="+mj-lt"/>
              <a:cs typeface="Times New Roman" panose="02020603050405020304" pitchFamily="18" charset="0"/>
            </a:endParaRPr>
          </a:p>
        </p:txBody>
      </p:sp>
      <p:sp>
        <p:nvSpPr>
          <p:cNvPr id="4" name="Rectangle 3"/>
          <p:cNvSpPr/>
          <p:nvPr/>
        </p:nvSpPr>
        <p:spPr>
          <a:xfrm>
            <a:off x="5657431" y="4127504"/>
            <a:ext cx="2489785" cy="584775"/>
          </a:xfrm>
          <a:prstGeom prst="rect">
            <a:avLst/>
          </a:prstGeom>
        </p:spPr>
        <p:txBody>
          <a:bodyPr wrap="none">
            <a:spAutoFit/>
          </a:bodyPr>
          <a:lstStyle/>
          <a:p>
            <a:pPr algn="ctr"/>
            <a:r>
              <a:rPr lang="en-US" sz="3200" i="1" dirty="0" smtClean="0">
                <a:solidFill>
                  <a:srgbClr val="C00000"/>
                </a:solidFill>
                <a:latin typeface="+mj-lt"/>
              </a:rPr>
              <a:t>Not necessary</a:t>
            </a:r>
            <a:endParaRPr lang="en-US" sz="3200" i="1" dirty="0">
              <a:solidFill>
                <a:srgbClr val="C00000"/>
              </a:solidFill>
              <a:latin typeface="+mj-lt"/>
            </a:endParaRPr>
          </a:p>
        </p:txBody>
      </p:sp>
      <p:sp>
        <p:nvSpPr>
          <p:cNvPr id="5" name="Right Arrow 4"/>
          <p:cNvSpPr/>
          <p:nvPr/>
        </p:nvSpPr>
        <p:spPr>
          <a:xfrm>
            <a:off x="5133975" y="4259320"/>
            <a:ext cx="455276" cy="321144"/>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Tree>
    <p:extLst>
      <p:ext uri="{BB962C8B-B14F-4D97-AF65-F5344CB8AC3E}">
        <p14:creationId xmlns:p14="http://schemas.microsoft.com/office/powerpoint/2010/main" val="242760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0"/>
                                        </p:tgtEl>
                                        <p:attrNameLst>
                                          <p:attrName>style.visibility</p:attrName>
                                        </p:attrNameLst>
                                      </p:cBhvr>
                                      <p:to>
                                        <p:strVal val="visible"/>
                                      </p:to>
                                    </p:set>
                                    <p:animEffect transition="in" filter="wipe(left)">
                                      <p:cBhvr>
                                        <p:cTn id="7" dur="500"/>
                                        <p:tgtEl>
                                          <p:spTgt spid="4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1"/>
                                        </p:tgtEl>
                                        <p:attrNameLst>
                                          <p:attrName>style.visibility</p:attrName>
                                        </p:attrNameLst>
                                      </p:cBhvr>
                                      <p:to>
                                        <p:strVal val="visible"/>
                                      </p:to>
                                    </p:set>
                                    <p:animEffect transition="in" filter="fade">
                                      <p:cBhvr>
                                        <p:cTn id="12" dur="500"/>
                                        <p:tgtEl>
                                          <p:spTgt spid="14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2">
                                            <p:txEl>
                                              <p:pRg st="0" end="0"/>
                                            </p:txEl>
                                          </p:spTgt>
                                        </p:tgtEl>
                                        <p:attrNameLst>
                                          <p:attrName>style.visibility</p:attrName>
                                        </p:attrNameLst>
                                      </p:cBhvr>
                                      <p:to>
                                        <p:strVal val="visible"/>
                                      </p:to>
                                    </p:set>
                                    <p:animEffect transition="in" filter="fade">
                                      <p:cBhvr>
                                        <p:cTn id="17" dur="500"/>
                                        <p:tgtEl>
                                          <p:spTgt spid="13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2">
                                            <p:txEl>
                                              <p:pRg st="1" end="1"/>
                                            </p:txEl>
                                          </p:spTgt>
                                        </p:tgtEl>
                                        <p:attrNameLst>
                                          <p:attrName>style.visibility</p:attrName>
                                        </p:attrNameLst>
                                      </p:cBhvr>
                                      <p:to>
                                        <p:strVal val="visible"/>
                                      </p:to>
                                    </p:set>
                                    <p:animEffect transition="in" filter="fade">
                                      <p:cBhvr>
                                        <p:cTn id="22" dur="500"/>
                                        <p:tgtEl>
                                          <p:spTgt spid="132">
                                            <p:txEl>
                                              <p:pRg st="1" end="1"/>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32">
                                            <p:txEl>
                                              <p:pRg st="2" end="2"/>
                                            </p:txEl>
                                          </p:spTgt>
                                        </p:tgtEl>
                                        <p:attrNameLst>
                                          <p:attrName>style.visibility</p:attrName>
                                        </p:attrNameLst>
                                      </p:cBhvr>
                                      <p:to>
                                        <p:strVal val="visible"/>
                                      </p:to>
                                    </p:set>
                                    <p:animEffect transition="in" filter="fade">
                                      <p:cBhvr>
                                        <p:cTn id="33" dur="500"/>
                                        <p:tgtEl>
                                          <p:spTgt spid="132">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33"/>
                                        </p:tgtEl>
                                        <p:attrNameLst>
                                          <p:attrName>style.visibility</p:attrName>
                                        </p:attrNameLst>
                                      </p:cBhvr>
                                      <p:to>
                                        <p:strVal val="visible"/>
                                      </p:to>
                                    </p:set>
                                    <p:animEffect transition="in" filter="fade">
                                      <p:cBhvr>
                                        <p:cTn id="38" dur="500"/>
                                        <p:tgtEl>
                                          <p:spTgt spid="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0" animBg="1"/>
      <p:bldP spid="133"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2" name="Group 691"/>
          <p:cNvGrpSpPr/>
          <p:nvPr/>
        </p:nvGrpSpPr>
        <p:grpSpPr>
          <a:xfrm>
            <a:off x="990599" y="855100"/>
            <a:ext cx="7543801" cy="5705498"/>
            <a:chOff x="990599" y="855100"/>
            <a:chExt cx="7543801" cy="5705498"/>
          </a:xfrm>
        </p:grpSpPr>
        <p:sp>
          <p:nvSpPr>
            <p:cNvPr id="530" name="Freeform 529"/>
            <p:cNvSpPr/>
            <p:nvPr/>
          </p:nvSpPr>
          <p:spPr>
            <a:xfrm>
              <a:off x="1002891" y="3056617"/>
              <a:ext cx="5042990" cy="1650957"/>
            </a:xfrm>
            <a:custGeom>
              <a:avLst/>
              <a:gdLst>
                <a:gd name="connsiteX0" fmla="*/ 0 w 5439667"/>
                <a:gd name="connsiteY0" fmla="*/ 1409700 h 1545348"/>
                <a:gd name="connsiteX1" fmla="*/ 4867275 w 5439667"/>
                <a:gd name="connsiteY1" fmla="*/ 1409700 h 1545348"/>
                <a:gd name="connsiteX2" fmla="*/ 5153025 w 5439667"/>
                <a:gd name="connsiteY2" fmla="*/ 0 h 1545348"/>
                <a:gd name="connsiteX0" fmla="*/ 0 w 5232306"/>
                <a:gd name="connsiteY0" fmla="*/ 1409700 h 1545348"/>
                <a:gd name="connsiteX1" fmla="*/ 4867275 w 5232306"/>
                <a:gd name="connsiteY1" fmla="*/ 1409700 h 1545348"/>
                <a:gd name="connsiteX2" fmla="*/ 5153025 w 5232306"/>
                <a:gd name="connsiteY2" fmla="*/ 0 h 1545348"/>
                <a:gd name="connsiteX0" fmla="*/ 0 w 5228074"/>
                <a:gd name="connsiteY0" fmla="*/ 1409700 h 1461212"/>
                <a:gd name="connsiteX1" fmla="*/ 4867275 w 5228074"/>
                <a:gd name="connsiteY1" fmla="*/ 1409700 h 1461212"/>
                <a:gd name="connsiteX2" fmla="*/ 5153025 w 5228074"/>
                <a:gd name="connsiteY2" fmla="*/ 0 h 1461212"/>
                <a:gd name="connsiteX0" fmla="*/ 0 w 5153025"/>
                <a:gd name="connsiteY0" fmla="*/ 1409700 h 1468027"/>
                <a:gd name="connsiteX1" fmla="*/ 4867275 w 5153025"/>
                <a:gd name="connsiteY1" fmla="*/ 1409700 h 1468027"/>
                <a:gd name="connsiteX2" fmla="*/ 5153025 w 5153025"/>
                <a:gd name="connsiteY2" fmla="*/ 0 h 1468027"/>
                <a:gd name="connsiteX0" fmla="*/ 0 w 5153025"/>
                <a:gd name="connsiteY0" fmla="*/ 1409700 h 1465621"/>
                <a:gd name="connsiteX1" fmla="*/ 4867275 w 5153025"/>
                <a:gd name="connsiteY1" fmla="*/ 1409700 h 1465621"/>
                <a:gd name="connsiteX2" fmla="*/ 5153025 w 5153025"/>
                <a:gd name="connsiteY2" fmla="*/ 0 h 1465621"/>
                <a:gd name="connsiteX0" fmla="*/ 0 w 5153025"/>
                <a:gd name="connsiteY0" fmla="*/ 1409700 h 1462976"/>
                <a:gd name="connsiteX1" fmla="*/ 4591050 w 5153025"/>
                <a:gd name="connsiteY1" fmla="*/ 1400175 h 1462976"/>
                <a:gd name="connsiteX2" fmla="*/ 5153025 w 5153025"/>
                <a:gd name="connsiteY2" fmla="*/ 0 h 1462976"/>
                <a:gd name="connsiteX0" fmla="*/ 0 w 5153025"/>
                <a:gd name="connsiteY0" fmla="*/ 1409700 h 1462976"/>
                <a:gd name="connsiteX1" fmla="*/ 4743450 w 5153025"/>
                <a:gd name="connsiteY1" fmla="*/ 1400175 h 1462976"/>
                <a:gd name="connsiteX2" fmla="*/ 5153025 w 5153025"/>
                <a:gd name="connsiteY2" fmla="*/ 0 h 1462976"/>
                <a:gd name="connsiteX0" fmla="*/ 0 w 5153025"/>
                <a:gd name="connsiteY0" fmla="*/ 1409700 h 1458906"/>
                <a:gd name="connsiteX1" fmla="*/ 4743450 w 5153025"/>
                <a:gd name="connsiteY1" fmla="*/ 1400175 h 1458906"/>
                <a:gd name="connsiteX2" fmla="*/ 5153025 w 5153025"/>
                <a:gd name="connsiteY2" fmla="*/ 0 h 1458906"/>
                <a:gd name="connsiteX0" fmla="*/ 0 w 5153025"/>
                <a:gd name="connsiteY0" fmla="*/ 1409700 h 1460880"/>
                <a:gd name="connsiteX1" fmla="*/ 4743450 w 5153025"/>
                <a:gd name="connsiteY1" fmla="*/ 1400175 h 1460880"/>
                <a:gd name="connsiteX2" fmla="*/ 5153025 w 5153025"/>
                <a:gd name="connsiteY2" fmla="*/ 0 h 1460880"/>
                <a:gd name="connsiteX0" fmla="*/ 0 w 5153025"/>
                <a:gd name="connsiteY0" fmla="*/ 1409700 h 1409700"/>
                <a:gd name="connsiteX1" fmla="*/ 4743450 w 5153025"/>
                <a:gd name="connsiteY1" fmla="*/ 1400175 h 1409700"/>
                <a:gd name="connsiteX2" fmla="*/ 5153025 w 5153025"/>
                <a:gd name="connsiteY2" fmla="*/ 0 h 1409700"/>
                <a:gd name="connsiteX0" fmla="*/ 0 w 5153025"/>
                <a:gd name="connsiteY0" fmla="*/ 1409700 h 1409700"/>
                <a:gd name="connsiteX1" fmla="*/ 474345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035795"/>
                <a:gd name="connsiteY0" fmla="*/ 9539 h 1661119"/>
                <a:gd name="connsiteX1" fmla="*/ 4648200 w 5035795"/>
                <a:gd name="connsiteY1" fmla="*/ 14 h 1661119"/>
                <a:gd name="connsiteX2" fmla="*/ 5035795 w 5035795"/>
                <a:gd name="connsiteY2" fmla="*/ 1507162 h 1661119"/>
                <a:gd name="connsiteX0" fmla="*/ 0 w 5068461"/>
                <a:gd name="connsiteY0" fmla="*/ 9552 h 1507175"/>
                <a:gd name="connsiteX1" fmla="*/ 4648200 w 5068461"/>
                <a:gd name="connsiteY1" fmla="*/ 27 h 1507175"/>
                <a:gd name="connsiteX2" fmla="*/ 5035795 w 5068461"/>
                <a:gd name="connsiteY2" fmla="*/ 1507175 h 1507175"/>
                <a:gd name="connsiteX0" fmla="*/ 0 w 5061308"/>
                <a:gd name="connsiteY0" fmla="*/ 9548 h 1718187"/>
                <a:gd name="connsiteX1" fmla="*/ 4648200 w 5061308"/>
                <a:gd name="connsiteY1" fmla="*/ 23 h 1718187"/>
                <a:gd name="connsiteX2" fmla="*/ 5024072 w 5061308"/>
                <a:gd name="connsiteY2" fmla="*/ 1718187 h 1718187"/>
              </a:gdLst>
              <a:ahLst/>
              <a:cxnLst>
                <a:cxn ang="0">
                  <a:pos x="connsiteX0" y="connsiteY0"/>
                </a:cxn>
                <a:cxn ang="0">
                  <a:pos x="connsiteX1" y="connsiteY1"/>
                </a:cxn>
                <a:cxn ang="0">
                  <a:pos x="connsiteX2" y="connsiteY2"/>
                </a:cxn>
              </a:cxnLst>
              <a:rect l="l" t="t" r="r" b="b"/>
              <a:pathLst>
                <a:path w="5061308" h="1718187">
                  <a:moveTo>
                    <a:pt x="0" y="9548"/>
                  </a:moveTo>
                  <a:lnTo>
                    <a:pt x="4648200" y="23"/>
                  </a:lnTo>
                  <a:cubicBezTo>
                    <a:pt x="5249862" y="-6327"/>
                    <a:pt x="5013875" y="1318624"/>
                    <a:pt x="5024072" y="1718187"/>
                  </a:cubicBezTo>
                </a:path>
              </a:pathLst>
            </a:custGeom>
            <a:noFill/>
            <a:ln w="53975" cap="flat" cmpd="sng" algn="ctr">
              <a:solidFill>
                <a:srgbClr val="C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31" name="Freeform 530"/>
            <p:cNvSpPr/>
            <p:nvPr/>
          </p:nvSpPr>
          <p:spPr>
            <a:xfrm>
              <a:off x="1001597" y="4399952"/>
              <a:ext cx="5071584" cy="1430539"/>
            </a:xfrm>
            <a:custGeom>
              <a:avLst/>
              <a:gdLst>
                <a:gd name="connsiteX0" fmla="*/ 0 w 5439667"/>
                <a:gd name="connsiteY0" fmla="*/ 1409700 h 1545348"/>
                <a:gd name="connsiteX1" fmla="*/ 4867275 w 5439667"/>
                <a:gd name="connsiteY1" fmla="*/ 1409700 h 1545348"/>
                <a:gd name="connsiteX2" fmla="*/ 5153025 w 5439667"/>
                <a:gd name="connsiteY2" fmla="*/ 0 h 1545348"/>
                <a:gd name="connsiteX0" fmla="*/ 0 w 5232306"/>
                <a:gd name="connsiteY0" fmla="*/ 1409700 h 1545348"/>
                <a:gd name="connsiteX1" fmla="*/ 4867275 w 5232306"/>
                <a:gd name="connsiteY1" fmla="*/ 1409700 h 1545348"/>
                <a:gd name="connsiteX2" fmla="*/ 5153025 w 5232306"/>
                <a:gd name="connsiteY2" fmla="*/ 0 h 1545348"/>
                <a:gd name="connsiteX0" fmla="*/ 0 w 5228074"/>
                <a:gd name="connsiteY0" fmla="*/ 1409700 h 1461212"/>
                <a:gd name="connsiteX1" fmla="*/ 4867275 w 5228074"/>
                <a:gd name="connsiteY1" fmla="*/ 1409700 h 1461212"/>
                <a:gd name="connsiteX2" fmla="*/ 5153025 w 5228074"/>
                <a:gd name="connsiteY2" fmla="*/ 0 h 1461212"/>
                <a:gd name="connsiteX0" fmla="*/ 0 w 5153025"/>
                <a:gd name="connsiteY0" fmla="*/ 1409700 h 1468027"/>
                <a:gd name="connsiteX1" fmla="*/ 4867275 w 5153025"/>
                <a:gd name="connsiteY1" fmla="*/ 1409700 h 1468027"/>
                <a:gd name="connsiteX2" fmla="*/ 5153025 w 5153025"/>
                <a:gd name="connsiteY2" fmla="*/ 0 h 1468027"/>
                <a:gd name="connsiteX0" fmla="*/ 0 w 5153025"/>
                <a:gd name="connsiteY0" fmla="*/ 1409700 h 1465621"/>
                <a:gd name="connsiteX1" fmla="*/ 4867275 w 5153025"/>
                <a:gd name="connsiteY1" fmla="*/ 1409700 h 1465621"/>
                <a:gd name="connsiteX2" fmla="*/ 5153025 w 5153025"/>
                <a:gd name="connsiteY2" fmla="*/ 0 h 1465621"/>
                <a:gd name="connsiteX0" fmla="*/ 0 w 5153025"/>
                <a:gd name="connsiteY0" fmla="*/ 1409700 h 1462976"/>
                <a:gd name="connsiteX1" fmla="*/ 4591050 w 5153025"/>
                <a:gd name="connsiteY1" fmla="*/ 1400175 h 1462976"/>
                <a:gd name="connsiteX2" fmla="*/ 5153025 w 5153025"/>
                <a:gd name="connsiteY2" fmla="*/ 0 h 1462976"/>
                <a:gd name="connsiteX0" fmla="*/ 0 w 5153025"/>
                <a:gd name="connsiteY0" fmla="*/ 1409700 h 1462976"/>
                <a:gd name="connsiteX1" fmla="*/ 4743450 w 5153025"/>
                <a:gd name="connsiteY1" fmla="*/ 1400175 h 1462976"/>
                <a:gd name="connsiteX2" fmla="*/ 5153025 w 5153025"/>
                <a:gd name="connsiteY2" fmla="*/ 0 h 1462976"/>
                <a:gd name="connsiteX0" fmla="*/ 0 w 5153025"/>
                <a:gd name="connsiteY0" fmla="*/ 1409700 h 1458906"/>
                <a:gd name="connsiteX1" fmla="*/ 4743450 w 5153025"/>
                <a:gd name="connsiteY1" fmla="*/ 1400175 h 1458906"/>
                <a:gd name="connsiteX2" fmla="*/ 5153025 w 5153025"/>
                <a:gd name="connsiteY2" fmla="*/ 0 h 1458906"/>
                <a:gd name="connsiteX0" fmla="*/ 0 w 5153025"/>
                <a:gd name="connsiteY0" fmla="*/ 1409700 h 1460880"/>
                <a:gd name="connsiteX1" fmla="*/ 4743450 w 5153025"/>
                <a:gd name="connsiteY1" fmla="*/ 1400175 h 1460880"/>
                <a:gd name="connsiteX2" fmla="*/ 5153025 w 5153025"/>
                <a:gd name="connsiteY2" fmla="*/ 0 h 1460880"/>
                <a:gd name="connsiteX0" fmla="*/ 0 w 5153025"/>
                <a:gd name="connsiteY0" fmla="*/ 1409700 h 1409700"/>
                <a:gd name="connsiteX1" fmla="*/ 4743450 w 5153025"/>
                <a:gd name="connsiteY1" fmla="*/ 1400175 h 1409700"/>
                <a:gd name="connsiteX2" fmla="*/ 5153025 w 5153025"/>
                <a:gd name="connsiteY2" fmla="*/ 0 h 1409700"/>
                <a:gd name="connsiteX0" fmla="*/ 0 w 5153025"/>
                <a:gd name="connsiteY0" fmla="*/ 1409700 h 1409700"/>
                <a:gd name="connsiteX1" fmla="*/ 4743450 w 5153025"/>
                <a:gd name="connsiteY1" fmla="*/ 1400175 h 1409700"/>
                <a:gd name="connsiteX2" fmla="*/ 5153025 w 5153025"/>
                <a:gd name="connsiteY2" fmla="*/ 0 h 1409700"/>
                <a:gd name="connsiteX0" fmla="*/ 0 w 5061790"/>
                <a:gd name="connsiteY0" fmla="*/ 1485900 h 1588236"/>
                <a:gd name="connsiteX1" fmla="*/ 4743450 w 5061790"/>
                <a:gd name="connsiteY1" fmla="*/ 1476375 h 1588236"/>
                <a:gd name="connsiteX2" fmla="*/ 4905375 w 5061790"/>
                <a:gd name="connsiteY2" fmla="*/ 0 h 1588236"/>
                <a:gd name="connsiteX0" fmla="*/ 0 w 5170325"/>
                <a:gd name="connsiteY0" fmla="*/ 1485900 h 1588236"/>
                <a:gd name="connsiteX1" fmla="*/ 4743450 w 5170325"/>
                <a:gd name="connsiteY1" fmla="*/ 1476375 h 1588236"/>
                <a:gd name="connsiteX2" fmla="*/ 4905375 w 5170325"/>
                <a:gd name="connsiteY2" fmla="*/ 0 h 1588236"/>
                <a:gd name="connsiteX0" fmla="*/ 0 w 4943501"/>
                <a:gd name="connsiteY0" fmla="*/ 1485900 h 1670498"/>
                <a:gd name="connsiteX1" fmla="*/ 4248150 w 4943501"/>
                <a:gd name="connsiteY1" fmla="*/ 1581150 h 1670498"/>
                <a:gd name="connsiteX2" fmla="*/ 4905375 w 4943501"/>
                <a:gd name="connsiteY2" fmla="*/ 0 h 1670498"/>
                <a:gd name="connsiteX0" fmla="*/ 0 w 4912074"/>
                <a:gd name="connsiteY0" fmla="*/ 1485900 h 1603922"/>
                <a:gd name="connsiteX1" fmla="*/ 4248150 w 4912074"/>
                <a:gd name="connsiteY1" fmla="*/ 1581150 h 1603922"/>
                <a:gd name="connsiteX2" fmla="*/ 4905375 w 4912074"/>
                <a:gd name="connsiteY2" fmla="*/ 0 h 1603922"/>
                <a:gd name="connsiteX0" fmla="*/ 0 w 4926695"/>
                <a:gd name="connsiteY0" fmla="*/ 1485900 h 1485900"/>
                <a:gd name="connsiteX1" fmla="*/ 4533900 w 4926695"/>
                <a:gd name="connsiteY1" fmla="*/ 1447800 h 1485900"/>
                <a:gd name="connsiteX2" fmla="*/ 4905375 w 4926695"/>
                <a:gd name="connsiteY2" fmla="*/ 0 h 1485900"/>
                <a:gd name="connsiteX0" fmla="*/ 0 w 4917457"/>
                <a:gd name="connsiteY0" fmla="*/ 1485900 h 1485900"/>
                <a:gd name="connsiteX1" fmla="*/ 4533900 w 4917457"/>
                <a:gd name="connsiteY1" fmla="*/ 1447800 h 1485900"/>
                <a:gd name="connsiteX2" fmla="*/ 4905375 w 4917457"/>
                <a:gd name="connsiteY2" fmla="*/ 0 h 1485900"/>
                <a:gd name="connsiteX0" fmla="*/ 0 w 5075283"/>
                <a:gd name="connsiteY0" fmla="*/ 1485900 h 1565451"/>
                <a:gd name="connsiteX1" fmla="*/ 4533900 w 5075283"/>
                <a:gd name="connsiteY1" fmla="*/ 1447800 h 1565451"/>
                <a:gd name="connsiteX2" fmla="*/ 4953000 w 5075283"/>
                <a:gd name="connsiteY2" fmla="*/ 0 h 1565451"/>
                <a:gd name="connsiteX0" fmla="*/ 0 w 5053330"/>
                <a:gd name="connsiteY0" fmla="*/ 1485900 h 1565451"/>
                <a:gd name="connsiteX1" fmla="*/ 4533900 w 5053330"/>
                <a:gd name="connsiteY1" fmla="*/ 1447800 h 1565451"/>
                <a:gd name="connsiteX2" fmla="*/ 4953000 w 5053330"/>
                <a:gd name="connsiteY2" fmla="*/ 0 h 1565451"/>
                <a:gd name="connsiteX0" fmla="*/ 0 w 5014632"/>
                <a:gd name="connsiteY0" fmla="*/ 1485900 h 1507347"/>
                <a:gd name="connsiteX1" fmla="*/ 4448175 w 5014632"/>
                <a:gd name="connsiteY1" fmla="*/ 1352550 h 1507347"/>
                <a:gd name="connsiteX2" fmla="*/ 4953000 w 5014632"/>
                <a:gd name="connsiteY2" fmla="*/ 0 h 1507347"/>
                <a:gd name="connsiteX0" fmla="*/ 0 w 4953045"/>
                <a:gd name="connsiteY0" fmla="*/ 1485900 h 1485900"/>
                <a:gd name="connsiteX1" fmla="*/ 4448175 w 4953045"/>
                <a:gd name="connsiteY1" fmla="*/ 1352550 h 1485900"/>
                <a:gd name="connsiteX2" fmla="*/ 4953000 w 4953045"/>
                <a:gd name="connsiteY2" fmla="*/ 0 h 1485900"/>
                <a:gd name="connsiteX0" fmla="*/ 0 w 4953045"/>
                <a:gd name="connsiteY0" fmla="*/ 1485900 h 1485900"/>
                <a:gd name="connsiteX1" fmla="*/ 4448175 w 4953045"/>
                <a:gd name="connsiteY1" fmla="*/ 1466850 h 1485900"/>
                <a:gd name="connsiteX2" fmla="*/ 4953000 w 4953045"/>
                <a:gd name="connsiteY2" fmla="*/ 0 h 1485900"/>
                <a:gd name="connsiteX0" fmla="*/ 0 w 4953003"/>
                <a:gd name="connsiteY0" fmla="*/ 1485900 h 1485900"/>
                <a:gd name="connsiteX1" fmla="*/ 4448175 w 4953003"/>
                <a:gd name="connsiteY1" fmla="*/ 1466850 h 1485900"/>
                <a:gd name="connsiteX2" fmla="*/ 4953000 w 4953003"/>
                <a:gd name="connsiteY2" fmla="*/ 0 h 1485900"/>
                <a:gd name="connsiteX0" fmla="*/ 0 w 4953116"/>
                <a:gd name="connsiteY0" fmla="*/ 1485900 h 1485900"/>
                <a:gd name="connsiteX1" fmla="*/ 4610100 w 4953116"/>
                <a:gd name="connsiteY1" fmla="*/ 1466850 h 1485900"/>
                <a:gd name="connsiteX2" fmla="*/ 4953000 w 4953116"/>
                <a:gd name="connsiteY2" fmla="*/ 0 h 1485900"/>
                <a:gd name="connsiteX0" fmla="*/ 0 w 4953003"/>
                <a:gd name="connsiteY0" fmla="*/ 1485900 h 1485900"/>
                <a:gd name="connsiteX1" fmla="*/ 4610100 w 4953003"/>
                <a:gd name="connsiteY1" fmla="*/ 1466850 h 1485900"/>
                <a:gd name="connsiteX2" fmla="*/ 4953000 w 4953003"/>
                <a:gd name="connsiteY2" fmla="*/ 0 h 1485900"/>
                <a:gd name="connsiteX0" fmla="*/ 0 w 4953010"/>
                <a:gd name="connsiteY0" fmla="*/ 1485900 h 1485900"/>
                <a:gd name="connsiteX1" fmla="*/ 4714875 w 4953010"/>
                <a:gd name="connsiteY1" fmla="*/ 1457325 h 1485900"/>
                <a:gd name="connsiteX2" fmla="*/ 4953000 w 4953010"/>
                <a:gd name="connsiteY2" fmla="*/ 0 h 1485900"/>
                <a:gd name="connsiteX0" fmla="*/ 0 w 4957272"/>
                <a:gd name="connsiteY0" fmla="*/ 1485900 h 1485900"/>
                <a:gd name="connsiteX1" fmla="*/ 4714875 w 4957272"/>
                <a:gd name="connsiteY1" fmla="*/ 1457325 h 1485900"/>
                <a:gd name="connsiteX2" fmla="*/ 4953000 w 4957272"/>
                <a:gd name="connsiteY2" fmla="*/ 0 h 1485900"/>
                <a:gd name="connsiteX0" fmla="*/ 0 w 5160070"/>
                <a:gd name="connsiteY0" fmla="*/ 1581150 h 1675262"/>
                <a:gd name="connsiteX1" fmla="*/ 4714875 w 5160070"/>
                <a:gd name="connsiteY1" fmla="*/ 1552575 h 1675262"/>
                <a:gd name="connsiteX2" fmla="*/ 4962525 w 5160070"/>
                <a:gd name="connsiteY2" fmla="*/ 0 h 1675262"/>
                <a:gd name="connsiteX0" fmla="*/ 0 w 5160070"/>
                <a:gd name="connsiteY0" fmla="*/ 1581150 h 1675262"/>
                <a:gd name="connsiteX1" fmla="*/ 4714875 w 5160070"/>
                <a:gd name="connsiteY1" fmla="*/ 1552575 h 1675262"/>
                <a:gd name="connsiteX2" fmla="*/ 4962525 w 5160070"/>
                <a:gd name="connsiteY2" fmla="*/ 0 h 1675262"/>
                <a:gd name="connsiteX0" fmla="*/ 0 w 4979294"/>
                <a:gd name="connsiteY0" fmla="*/ 1581150 h 1696184"/>
                <a:gd name="connsiteX1" fmla="*/ 4314825 w 4979294"/>
                <a:gd name="connsiteY1" fmla="*/ 1581150 h 1696184"/>
                <a:gd name="connsiteX2" fmla="*/ 4962525 w 4979294"/>
                <a:gd name="connsiteY2" fmla="*/ 0 h 1696184"/>
                <a:gd name="connsiteX0" fmla="*/ 0 w 4983106"/>
                <a:gd name="connsiteY0" fmla="*/ 1581150 h 1581263"/>
                <a:gd name="connsiteX1" fmla="*/ 4314825 w 4983106"/>
                <a:gd name="connsiteY1" fmla="*/ 1581150 h 1581263"/>
                <a:gd name="connsiteX2" fmla="*/ 4962525 w 4983106"/>
                <a:gd name="connsiteY2" fmla="*/ 0 h 1581263"/>
                <a:gd name="connsiteX0" fmla="*/ 0 w 5116732"/>
                <a:gd name="connsiteY0" fmla="*/ 1581150 h 1581263"/>
                <a:gd name="connsiteX1" fmla="*/ 4629150 w 5116732"/>
                <a:gd name="connsiteY1" fmla="*/ 1581150 h 1581263"/>
                <a:gd name="connsiteX2" fmla="*/ 4962525 w 5116732"/>
                <a:gd name="connsiteY2" fmla="*/ 0 h 1581263"/>
                <a:gd name="connsiteX0" fmla="*/ 0 w 4982548"/>
                <a:gd name="connsiteY0" fmla="*/ 1581150 h 1581492"/>
                <a:gd name="connsiteX1" fmla="*/ 4629150 w 4982548"/>
                <a:gd name="connsiteY1" fmla="*/ 1581150 h 1581492"/>
                <a:gd name="connsiteX2" fmla="*/ 4962525 w 4982548"/>
                <a:gd name="connsiteY2" fmla="*/ 0 h 1581492"/>
                <a:gd name="connsiteX0" fmla="*/ 0 w 4982548"/>
                <a:gd name="connsiteY0" fmla="*/ 1581150 h 1581157"/>
                <a:gd name="connsiteX1" fmla="*/ 4629150 w 4982548"/>
                <a:gd name="connsiteY1" fmla="*/ 1581150 h 1581157"/>
                <a:gd name="connsiteX2" fmla="*/ 4962525 w 4982548"/>
                <a:gd name="connsiteY2" fmla="*/ 0 h 1581157"/>
                <a:gd name="connsiteX0" fmla="*/ 0 w 4986741"/>
                <a:gd name="connsiteY0" fmla="*/ 1581150 h 1581163"/>
                <a:gd name="connsiteX1" fmla="*/ 4629150 w 4986741"/>
                <a:gd name="connsiteY1" fmla="*/ 1581150 h 1581163"/>
                <a:gd name="connsiteX2" fmla="*/ 4962525 w 4986741"/>
                <a:gd name="connsiteY2" fmla="*/ 0 h 1581163"/>
                <a:gd name="connsiteX0" fmla="*/ 0 w 4995139"/>
                <a:gd name="connsiteY0" fmla="*/ 1581150 h 1581163"/>
                <a:gd name="connsiteX1" fmla="*/ 4629150 w 4995139"/>
                <a:gd name="connsiteY1" fmla="*/ 1581150 h 1581163"/>
                <a:gd name="connsiteX2" fmla="*/ 4962525 w 4995139"/>
                <a:gd name="connsiteY2" fmla="*/ 0 h 1581163"/>
                <a:gd name="connsiteX0" fmla="*/ 0 w 4978360"/>
                <a:gd name="connsiteY0" fmla="*/ 1581150 h 1581165"/>
                <a:gd name="connsiteX1" fmla="*/ 4629150 w 4978360"/>
                <a:gd name="connsiteY1" fmla="*/ 1581150 h 1581165"/>
                <a:gd name="connsiteX2" fmla="*/ 4962525 w 4978360"/>
                <a:gd name="connsiteY2" fmla="*/ 0 h 1581165"/>
                <a:gd name="connsiteX0" fmla="*/ 0 w 5105778"/>
                <a:gd name="connsiteY0" fmla="*/ 1533525 h 1686602"/>
                <a:gd name="connsiteX1" fmla="*/ 4629150 w 5105778"/>
                <a:gd name="connsiteY1" fmla="*/ 1581150 h 1686602"/>
                <a:gd name="connsiteX2" fmla="*/ 4962525 w 5105778"/>
                <a:gd name="connsiteY2" fmla="*/ 0 h 1686602"/>
                <a:gd name="connsiteX0" fmla="*/ 0 w 5129183"/>
                <a:gd name="connsiteY0" fmla="*/ 1533525 h 1581773"/>
                <a:gd name="connsiteX1" fmla="*/ 4629150 w 5129183"/>
                <a:gd name="connsiteY1" fmla="*/ 1581150 h 1581773"/>
                <a:gd name="connsiteX2" fmla="*/ 4962525 w 5129183"/>
                <a:gd name="connsiteY2" fmla="*/ 0 h 1581773"/>
                <a:gd name="connsiteX0" fmla="*/ 0 w 4986357"/>
                <a:gd name="connsiteY0" fmla="*/ 1533525 h 1581153"/>
                <a:gd name="connsiteX1" fmla="*/ 4629150 w 4986357"/>
                <a:gd name="connsiteY1" fmla="*/ 1581150 h 1581153"/>
                <a:gd name="connsiteX2" fmla="*/ 4962525 w 4986357"/>
                <a:gd name="connsiteY2" fmla="*/ 0 h 1581153"/>
                <a:gd name="connsiteX0" fmla="*/ 0 w 4986357"/>
                <a:gd name="connsiteY0" fmla="*/ 1533525 h 1543054"/>
                <a:gd name="connsiteX1" fmla="*/ 4629150 w 4986357"/>
                <a:gd name="connsiteY1" fmla="*/ 1543050 h 1543054"/>
                <a:gd name="connsiteX2" fmla="*/ 4962525 w 4986357"/>
                <a:gd name="connsiteY2" fmla="*/ 0 h 1543054"/>
                <a:gd name="connsiteX0" fmla="*/ 0 w 4992115"/>
                <a:gd name="connsiteY0" fmla="*/ 1533525 h 1543054"/>
                <a:gd name="connsiteX1" fmla="*/ 4629150 w 4992115"/>
                <a:gd name="connsiteY1" fmla="*/ 1543050 h 1543054"/>
                <a:gd name="connsiteX2" fmla="*/ 4962525 w 4992115"/>
                <a:gd name="connsiteY2" fmla="*/ 0 h 1543054"/>
                <a:gd name="connsiteX0" fmla="*/ 0 w 4959558"/>
                <a:gd name="connsiteY0" fmla="*/ 0 h 1978331"/>
                <a:gd name="connsiteX1" fmla="*/ 4629150 w 4959558"/>
                <a:gd name="connsiteY1" fmla="*/ 9525 h 1978331"/>
                <a:gd name="connsiteX2" fmla="*/ 4904652 w 4959558"/>
                <a:gd name="connsiteY2" fmla="*/ 1718961 h 1978331"/>
                <a:gd name="connsiteX0" fmla="*/ 0 w 4971683"/>
                <a:gd name="connsiteY0" fmla="*/ 0 h 2603478"/>
                <a:gd name="connsiteX1" fmla="*/ 4629150 w 4971683"/>
                <a:gd name="connsiteY1" fmla="*/ 9525 h 2603478"/>
                <a:gd name="connsiteX2" fmla="*/ 4927412 w 4971683"/>
                <a:gd name="connsiteY2" fmla="*/ 2384772 h 2603478"/>
              </a:gdLst>
              <a:ahLst/>
              <a:cxnLst>
                <a:cxn ang="0">
                  <a:pos x="connsiteX0" y="connsiteY0"/>
                </a:cxn>
                <a:cxn ang="0">
                  <a:pos x="connsiteX1" y="connsiteY1"/>
                </a:cxn>
                <a:cxn ang="0">
                  <a:pos x="connsiteX2" y="connsiteY2"/>
                </a:cxn>
              </a:cxnLst>
              <a:rect l="l" t="t" r="r" b="b"/>
              <a:pathLst>
                <a:path w="4971683" h="2603478">
                  <a:moveTo>
                    <a:pt x="0" y="0"/>
                  </a:moveTo>
                  <a:lnTo>
                    <a:pt x="4629150" y="9525"/>
                  </a:lnTo>
                  <a:cubicBezTo>
                    <a:pt x="5151438" y="11112"/>
                    <a:pt x="4918680" y="3496022"/>
                    <a:pt x="4927412" y="2384772"/>
                  </a:cubicBezTo>
                </a:path>
              </a:pathLst>
            </a:custGeom>
            <a:noFill/>
            <a:ln w="53975" cap="flat" cmpd="sng" algn="ctr">
              <a:solidFill>
                <a:srgbClr val="C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32" name="Freeform 531"/>
            <p:cNvSpPr/>
            <p:nvPr/>
          </p:nvSpPr>
          <p:spPr>
            <a:xfrm>
              <a:off x="1001596" y="5809330"/>
              <a:ext cx="7532804" cy="216597"/>
            </a:xfrm>
            <a:custGeom>
              <a:avLst/>
              <a:gdLst>
                <a:gd name="connsiteX0" fmla="*/ 0 w 5439667"/>
                <a:gd name="connsiteY0" fmla="*/ 1409700 h 1545348"/>
                <a:gd name="connsiteX1" fmla="*/ 4867275 w 5439667"/>
                <a:gd name="connsiteY1" fmla="*/ 1409700 h 1545348"/>
                <a:gd name="connsiteX2" fmla="*/ 5153025 w 5439667"/>
                <a:gd name="connsiteY2" fmla="*/ 0 h 1545348"/>
                <a:gd name="connsiteX0" fmla="*/ 0 w 5232306"/>
                <a:gd name="connsiteY0" fmla="*/ 1409700 h 1545348"/>
                <a:gd name="connsiteX1" fmla="*/ 4867275 w 5232306"/>
                <a:gd name="connsiteY1" fmla="*/ 1409700 h 1545348"/>
                <a:gd name="connsiteX2" fmla="*/ 5153025 w 5232306"/>
                <a:gd name="connsiteY2" fmla="*/ 0 h 1545348"/>
                <a:gd name="connsiteX0" fmla="*/ 0 w 5228074"/>
                <a:gd name="connsiteY0" fmla="*/ 1409700 h 1461212"/>
                <a:gd name="connsiteX1" fmla="*/ 4867275 w 5228074"/>
                <a:gd name="connsiteY1" fmla="*/ 1409700 h 1461212"/>
                <a:gd name="connsiteX2" fmla="*/ 5153025 w 5228074"/>
                <a:gd name="connsiteY2" fmla="*/ 0 h 1461212"/>
                <a:gd name="connsiteX0" fmla="*/ 0 w 5153025"/>
                <a:gd name="connsiteY0" fmla="*/ 1409700 h 1468027"/>
                <a:gd name="connsiteX1" fmla="*/ 4867275 w 5153025"/>
                <a:gd name="connsiteY1" fmla="*/ 1409700 h 1468027"/>
                <a:gd name="connsiteX2" fmla="*/ 5153025 w 5153025"/>
                <a:gd name="connsiteY2" fmla="*/ 0 h 1468027"/>
                <a:gd name="connsiteX0" fmla="*/ 0 w 5153025"/>
                <a:gd name="connsiteY0" fmla="*/ 1409700 h 1465621"/>
                <a:gd name="connsiteX1" fmla="*/ 4867275 w 5153025"/>
                <a:gd name="connsiteY1" fmla="*/ 1409700 h 1465621"/>
                <a:gd name="connsiteX2" fmla="*/ 5153025 w 5153025"/>
                <a:gd name="connsiteY2" fmla="*/ 0 h 1465621"/>
                <a:gd name="connsiteX0" fmla="*/ 0 w 5153025"/>
                <a:gd name="connsiteY0" fmla="*/ 1409700 h 1462976"/>
                <a:gd name="connsiteX1" fmla="*/ 4591050 w 5153025"/>
                <a:gd name="connsiteY1" fmla="*/ 1400175 h 1462976"/>
                <a:gd name="connsiteX2" fmla="*/ 5153025 w 5153025"/>
                <a:gd name="connsiteY2" fmla="*/ 0 h 1462976"/>
                <a:gd name="connsiteX0" fmla="*/ 0 w 5153025"/>
                <a:gd name="connsiteY0" fmla="*/ 1409700 h 1462976"/>
                <a:gd name="connsiteX1" fmla="*/ 4743450 w 5153025"/>
                <a:gd name="connsiteY1" fmla="*/ 1400175 h 1462976"/>
                <a:gd name="connsiteX2" fmla="*/ 5153025 w 5153025"/>
                <a:gd name="connsiteY2" fmla="*/ 0 h 1462976"/>
                <a:gd name="connsiteX0" fmla="*/ 0 w 5153025"/>
                <a:gd name="connsiteY0" fmla="*/ 1409700 h 1458906"/>
                <a:gd name="connsiteX1" fmla="*/ 4743450 w 5153025"/>
                <a:gd name="connsiteY1" fmla="*/ 1400175 h 1458906"/>
                <a:gd name="connsiteX2" fmla="*/ 5153025 w 5153025"/>
                <a:gd name="connsiteY2" fmla="*/ 0 h 1458906"/>
                <a:gd name="connsiteX0" fmla="*/ 0 w 5153025"/>
                <a:gd name="connsiteY0" fmla="*/ 1409700 h 1460880"/>
                <a:gd name="connsiteX1" fmla="*/ 4743450 w 5153025"/>
                <a:gd name="connsiteY1" fmla="*/ 1400175 h 1460880"/>
                <a:gd name="connsiteX2" fmla="*/ 5153025 w 5153025"/>
                <a:gd name="connsiteY2" fmla="*/ 0 h 1460880"/>
                <a:gd name="connsiteX0" fmla="*/ 0 w 5153025"/>
                <a:gd name="connsiteY0" fmla="*/ 1409700 h 1409700"/>
                <a:gd name="connsiteX1" fmla="*/ 4743450 w 5153025"/>
                <a:gd name="connsiteY1" fmla="*/ 1400175 h 1409700"/>
                <a:gd name="connsiteX2" fmla="*/ 5153025 w 5153025"/>
                <a:gd name="connsiteY2" fmla="*/ 0 h 1409700"/>
                <a:gd name="connsiteX0" fmla="*/ 0 w 5153025"/>
                <a:gd name="connsiteY0" fmla="*/ 1409700 h 1409700"/>
                <a:gd name="connsiteX1" fmla="*/ 4743450 w 5153025"/>
                <a:gd name="connsiteY1" fmla="*/ 1400175 h 1409700"/>
                <a:gd name="connsiteX2" fmla="*/ 5153025 w 5153025"/>
                <a:gd name="connsiteY2" fmla="*/ 0 h 1409700"/>
                <a:gd name="connsiteX0" fmla="*/ 0 w 5061790"/>
                <a:gd name="connsiteY0" fmla="*/ 1485900 h 1588236"/>
                <a:gd name="connsiteX1" fmla="*/ 4743450 w 5061790"/>
                <a:gd name="connsiteY1" fmla="*/ 1476375 h 1588236"/>
                <a:gd name="connsiteX2" fmla="*/ 4905375 w 5061790"/>
                <a:gd name="connsiteY2" fmla="*/ 0 h 1588236"/>
                <a:gd name="connsiteX0" fmla="*/ 0 w 5170325"/>
                <a:gd name="connsiteY0" fmla="*/ 1485900 h 1588236"/>
                <a:gd name="connsiteX1" fmla="*/ 4743450 w 5170325"/>
                <a:gd name="connsiteY1" fmla="*/ 1476375 h 1588236"/>
                <a:gd name="connsiteX2" fmla="*/ 4905375 w 5170325"/>
                <a:gd name="connsiteY2" fmla="*/ 0 h 1588236"/>
                <a:gd name="connsiteX0" fmla="*/ 0 w 4943501"/>
                <a:gd name="connsiteY0" fmla="*/ 1485900 h 1670498"/>
                <a:gd name="connsiteX1" fmla="*/ 4248150 w 4943501"/>
                <a:gd name="connsiteY1" fmla="*/ 1581150 h 1670498"/>
                <a:gd name="connsiteX2" fmla="*/ 4905375 w 4943501"/>
                <a:gd name="connsiteY2" fmla="*/ 0 h 1670498"/>
                <a:gd name="connsiteX0" fmla="*/ 0 w 4912074"/>
                <a:gd name="connsiteY0" fmla="*/ 1485900 h 1603922"/>
                <a:gd name="connsiteX1" fmla="*/ 4248150 w 4912074"/>
                <a:gd name="connsiteY1" fmla="*/ 1581150 h 1603922"/>
                <a:gd name="connsiteX2" fmla="*/ 4905375 w 4912074"/>
                <a:gd name="connsiteY2" fmla="*/ 0 h 1603922"/>
                <a:gd name="connsiteX0" fmla="*/ 0 w 4926695"/>
                <a:gd name="connsiteY0" fmla="*/ 1485900 h 1485900"/>
                <a:gd name="connsiteX1" fmla="*/ 4533900 w 4926695"/>
                <a:gd name="connsiteY1" fmla="*/ 1447800 h 1485900"/>
                <a:gd name="connsiteX2" fmla="*/ 4905375 w 4926695"/>
                <a:gd name="connsiteY2" fmla="*/ 0 h 1485900"/>
                <a:gd name="connsiteX0" fmla="*/ 0 w 4917457"/>
                <a:gd name="connsiteY0" fmla="*/ 1485900 h 1485900"/>
                <a:gd name="connsiteX1" fmla="*/ 4533900 w 4917457"/>
                <a:gd name="connsiteY1" fmla="*/ 1447800 h 1485900"/>
                <a:gd name="connsiteX2" fmla="*/ 4905375 w 4917457"/>
                <a:gd name="connsiteY2" fmla="*/ 0 h 1485900"/>
                <a:gd name="connsiteX0" fmla="*/ 0 w 5075283"/>
                <a:gd name="connsiteY0" fmla="*/ 1485900 h 1565451"/>
                <a:gd name="connsiteX1" fmla="*/ 4533900 w 5075283"/>
                <a:gd name="connsiteY1" fmla="*/ 1447800 h 1565451"/>
                <a:gd name="connsiteX2" fmla="*/ 4953000 w 5075283"/>
                <a:gd name="connsiteY2" fmla="*/ 0 h 1565451"/>
                <a:gd name="connsiteX0" fmla="*/ 0 w 5053330"/>
                <a:gd name="connsiteY0" fmla="*/ 1485900 h 1565451"/>
                <a:gd name="connsiteX1" fmla="*/ 4533900 w 5053330"/>
                <a:gd name="connsiteY1" fmla="*/ 1447800 h 1565451"/>
                <a:gd name="connsiteX2" fmla="*/ 4953000 w 5053330"/>
                <a:gd name="connsiteY2" fmla="*/ 0 h 1565451"/>
                <a:gd name="connsiteX0" fmla="*/ 0 w 5014632"/>
                <a:gd name="connsiteY0" fmla="*/ 1485900 h 1507347"/>
                <a:gd name="connsiteX1" fmla="*/ 4448175 w 5014632"/>
                <a:gd name="connsiteY1" fmla="*/ 1352550 h 1507347"/>
                <a:gd name="connsiteX2" fmla="*/ 4953000 w 5014632"/>
                <a:gd name="connsiteY2" fmla="*/ 0 h 1507347"/>
                <a:gd name="connsiteX0" fmla="*/ 0 w 4953045"/>
                <a:gd name="connsiteY0" fmla="*/ 1485900 h 1485900"/>
                <a:gd name="connsiteX1" fmla="*/ 4448175 w 4953045"/>
                <a:gd name="connsiteY1" fmla="*/ 1352550 h 1485900"/>
                <a:gd name="connsiteX2" fmla="*/ 4953000 w 4953045"/>
                <a:gd name="connsiteY2" fmla="*/ 0 h 1485900"/>
                <a:gd name="connsiteX0" fmla="*/ 0 w 4953045"/>
                <a:gd name="connsiteY0" fmla="*/ 1485900 h 1485900"/>
                <a:gd name="connsiteX1" fmla="*/ 4448175 w 4953045"/>
                <a:gd name="connsiteY1" fmla="*/ 1466850 h 1485900"/>
                <a:gd name="connsiteX2" fmla="*/ 4953000 w 4953045"/>
                <a:gd name="connsiteY2" fmla="*/ 0 h 1485900"/>
                <a:gd name="connsiteX0" fmla="*/ 0 w 4953003"/>
                <a:gd name="connsiteY0" fmla="*/ 1485900 h 1485900"/>
                <a:gd name="connsiteX1" fmla="*/ 4448175 w 4953003"/>
                <a:gd name="connsiteY1" fmla="*/ 1466850 h 1485900"/>
                <a:gd name="connsiteX2" fmla="*/ 4953000 w 4953003"/>
                <a:gd name="connsiteY2" fmla="*/ 0 h 1485900"/>
                <a:gd name="connsiteX0" fmla="*/ 0 w 4953116"/>
                <a:gd name="connsiteY0" fmla="*/ 1485900 h 1485900"/>
                <a:gd name="connsiteX1" fmla="*/ 4610100 w 4953116"/>
                <a:gd name="connsiteY1" fmla="*/ 1466850 h 1485900"/>
                <a:gd name="connsiteX2" fmla="*/ 4953000 w 4953116"/>
                <a:gd name="connsiteY2" fmla="*/ 0 h 1485900"/>
                <a:gd name="connsiteX0" fmla="*/ 0 w 4953003"/>
                <a:gd name="connsiteY0" fmla="*/ 1485900 h 1485900"/>
                <a:gd name="connsiteX1" fmla="*/ 4610100 w 4953003"/>
                <a:gd name="connsiteY1" fmla="*/ 1466850 h 1485900"/>
                <a:gd name="connsiteX2" fmla="*/ 4953000 w 4953003"/>
                <a:gd name="connsiteY2" fmla="*/ 0 h 1485900"/>
                <a:gd name="connsiteX0" fmla="*/ 0 w 4953010"/>
                <a:gd name="connsiteY0" fmla="*/ 1485900 h 1485900"/>
                <a:gd name="connsiteX1" fmla="*/ 4714875 w 4953010"/>
                <a:gd name="connsiteY1" fmla="*/ 1457325 h 1485900"/>
                <a:gd name="connsiteX2" fmla="*/ 4953000 w 4953010"/>
                <a:gd name="connsiteY2" fmla="*/ 0 h 1485900"/>
                <a:gd name="connsiteX0" fmla="*/ 0 w 4957272"/>
                <a:gd name="connsiteY0" fmla="*/ 1485900 h 1485900"/>
                <a:gd name="connsiteX1" fmla="*/ 4714875 w 4957272"/>
                <a:gd name="connsiteY1" fmla="*/ 1457325 h 1485900"/>
                <a:gd name="connsiteX2" fmla="*/ 4953000 w 4957272"/>
                <a:gd name="connsiteY2" fmla="*/ 0 h 1485900"/>
                <a:gd name="connsiteX0" fmla="*/ 0 w 5160070"/>
                <a:gd name="connsiteY0" fmla="*/ 1581150 h 1675262"/>
                <a:gd name="connsiteX1" fmla="*/ 4714875 w 5160070"/>
                <a:gd name="connsiteY1" fmla="*/ 1552575 h 1675262"/>
                <a:gd name="connsiteX2" fmla="*/ 4962525 w 5160070"/>
                <a:gd name="connsiteY2" fmla="*/ 0 h 1675262"/>
                <a:gd name="connsiteX0" fmla="*/ 0 w 5160070"/>
                <a:gd name="connsiteY0" fmla="*/ 1581150 h 1675262"/>
                <a:gd name="connsiteX1" fmla="*/ 4714875 w 5160070"/>
                <a:gd name="connsiteY1" fmla="*/ 1552575 h 1675262"/>
                <a:gd name="connsiteX2" fmla="*/ 4962525 w 5160070"/>
                <a:gd name="connsiteY2" fmla="*/ 0 h 1675262"/>
                <a:gd name="connsiteX0" fmla="*/ 0 w 4979294"/>
                <a:gd name="connsiteY0" fmla="*/ 1581150 h 1696184"/>
                <a:gd name="connsiteX1" fmla="*/ 4314825 w 4979294"/>
                <a:gd name="connsiteY1" fmla="*/ 1581150 h 1696184"/>
                <a:gd name="connsiteX2" fmla="*/ 4962525 w 4979294"/>
                <a:gd name="connsiteY2" fmla="*/ 0 h 1696184"/>
                <a:gd name="connsiteX0" fmla="*/ 0 w 4983106"/>
                <a:gd name="connsiteY0" fmla="*/ 1581150 h 1581263"/>
                <a:gd name="connsiteX1" fmla="*/ 4314825 w 4983106"/>
                <a:gd name="connsiteY1" fmla="*/ 1581150 h 1581263"/>
                <a:gd name="connsiteX2" fmla="*/ 4962525 w 4983106"/>
                <a:gd name="connsiteY2" fmla="*/ 0 h 1581263"/>
                <a:gd name="connsiteX0" fmla="*/ 0 w 5116732"/>
                <a:gd name="connsiteY0" fmla="*/ 1581150 h 1581263"/>
                <a:gd name="connsiteX1" fmla="*/ 4629150 w 5116732"/>
                <a:gd name="connsiteY1" fmla="*/ 1581150 h 1581263"/>
                <a:gd name="connsiteX2" fmla="*/ 4962525 w 5116732"/>
                <a:gd name="connsiteY2" fmla="*/ 0 h 1581263"/>
                <a:gd name="connsiteX0" fmla="*/ 0 w 4982548"/>
                <a:gd name="connsiteY0" fmla="*/ 1581150 h 1581492"/>
                <a:gd name="connsiteX1" fmla="*/ 4629150 w 4982548"/>
                <a:gd name="connsiteY1" fmla="*/ 1581150 h 1581492"/>
                <a:gd name="connsiteX2" fmla="*/ 4962525 w 4982548"/>
                <a:gd name="connsiteY2" fmla="*/ 0 h 1581492"/>
                <a:gd name="connsiteX0" fmla="*/ 0 w 4982548"/>
                <a:gd name="connsiteY0" fmla="*/ 1581150 h 1581157"/>
                <a:gd name="connsiteX1" fmla="*/ 4629150 w 4982548"/>
                <a:gd name="connsiteY1" fmla="*/ 1581150 h 1581157"/>
                <a:gd name="connsiteX2" fmla="*/ 4962525 w 4982548"/>
                <a:gd name="connsiteY2" fmla="*/ 0 h 1581157"/>
                <a:gd name="connsiteX0" fmla="*/ 0 w 5123605"/>
                <a:gd name="connsiteY0" fmla="*/ 1590675 h 1708502"/>
                <a:gd name="connsiteX1" fmla="*/ 4629150 w 5123605"/>
                <a:gd name="connsiteY1" fmla="*/ 1590675 h 1708502"/>
                <a:gd name="connsiteX2" fmla="*/ 4991100 w 5123605"/>
                <a:gd name="connsiteY2" fmla="*/ 0 h 1708502"/>
                <a:gd name="connsiteX0" fmla="*/ 0 w 5113363"/>
                <a:gd name="connsiteY0" fmla="*/ 1590675 h 1618809"/>
                <a:gd name="connsiteX1" fmla="*/ 4610100 w 5113363"/>
                <a:gd name="connsiteY1" fmla="*/ 1447800 h 1618809"/>
                <a:gd name="connsiteX2" fmla="*/ 4991100 w 5113363"/>
                <a:gd name="connsiteY2" fmla="*/ 0 h 1618809"/>
                <a:gd name="connsiteX0" fmla="*/ 0 w 5012408"/>
                <a:gd name="connsiteY0" fmla="*/ 1590675 h 1590675"/>
                <a:gd name="connsiteX1" fmla="*/ 4610100 w 5012408"/>
                <a:gd name="connsiteY1" fmla="*/ 1447800 h 1590675"/>
                <a:gd name="connsiteX2" fmla="*/ 4991100 w 5012408"/>
                <a:gd name="connsiteY2" fmla="*/ 0 h 1590675"/>
                <a:gd name="connsiteX0" fmla="*/ 0 w 5009598"/>
                <a:gd name="connsiteY0" fmla="*/ 1590675 h 1590675"/>
                <a:gd name="connsiteX1" fmla="*/ 4600575 w 5009598"/>
                <a:gd name="connsiteY1" fmla="*/ 1571625 h 1590675"/>
                <a:gd name="connsiteX2" fmla="*/ 4991100 w 5009598"/>
                <a:gd name="connsiteY2" fmla="*/ 0 h 1590675"/>
                <a:gd name="connsiteX0" fmla="*/ 0 w 4994101"/>
                <a:gd name="connsiteY0" fmla="*/ 1590675 h 1590675"/>
                <a:gd name="connsiteX1" fmla="*/ 4600575 w 4994101"/>
                <a:gd name="connsiteY1" fmla="*/ 1571625 h 1590675"/>
                <a:gd name="connsiteX2" fmla="*/ 4991100 w 4994101"/>
                <a:gd name="connsiteY2" fmla="*/ 0 h 1590675"/>
                <a:gd name="connsiteX0" fmla="*/ 0 w 4996821"/>
                <a:gd name="connsiteY0" fmla="*/ 1590675 h 1590675"/>
                <a:gd name="connsiteX1" fmla="*/ 4619625 w 4996821"/>
                <a:gd name="connsiteY1" fmla="*/ 1590675 h 1590675"/>
                <a:gd name="connsiteX2" fmla="*/ 4991100 w 4996821"/>
                <a:gd name="connsiteY2" fmla="*/ 0 h 1590675"/>
                <a:gd name="connsiteX0" fmla="*/ 0 w 5113451"/>
                <a:gd name="connsiteY0" fmla="*/ 1628775 h 1749424"/>
                <a:gd name="connsiteX1" fmla="*/ 4619625 w 5113451"/>
                <a:gd name="connsiteY1" fmla="*/ 1628775 h 1749424"/>
                <a:gd name="connsiteX2" fmla="*/ 4981575 w 5113451"/>
                <a:gd name="connsiteY2" fmla="*/ 0 h 1749424"/>
                <a:gd name="connsiteX0" fmla="*/ 0 w 5103220"/>
                <a:gd name="connsiteY0" fmla="*/ 1628775 h 1763726"/>
                <a:gd name="connsiteX1" fmla="*/ 4600575 w 5103220"/>
                <a:gd name="connsiteY1" fmla="*/ 1647825 h 1763726"/>
                <a:gd name="connsiteX2" fmla="*/ 4981575 w 5103220"/>
                <a:gd name="connsiteY2" fmla="*/ 0 h 1763726"/>
                <a:gd name="connsiteX0" fmla="*/ 0 w 4986899"/>
                <a:gd name="connsiteY0" fmla="*/ 1628775 h 1648194"/>
                <a:gd name="connsiteX1" fmla="*/ 4600575 w 4986899"/>
                <a:gd name="connsiteY1" fmla="*/ 1647825 h 1648194"/>
                <a:gd name="connsiteX2" fmla="*/ 4981575 w 4986899"/>
                <a:gd name="connsiteY2" fmla="*/ 0 h 1648194"/>
                <a:gd name="connsiteX0" fmla="*/ 0 w 4988358"/>
                <a:gd name="connsiteY0" fmla="*/ 1628775 h 1647960"/>
                <a:gd name="connsiteX1" fmla="*/ 4600575 w 4988358"/>
                <a:gd name="connsiteY1" fmla="*/ 1647825 h 1647960"/>
                <a:gd name="connsiteX2" fmla="*/ 4981575 w 4988358"/>
                <a:gd name="connsiteY2" fmla="*/ 0 h 1647960"/>
                <a:gd name="connsiteX0" fmla="*/ 0 w 4916480"/>
                <a:gd name="connsiteY0" fmla="*/ 0 h 431361"/>
                <a:gd name="connsiteX1" fmla="*/ 4600575 w 4916480"/>
                <a:gd name="connsiteY1" fmla="*/ 19050 h 431361"/>
                <a:gd name="connsiteX2" fmla="*/ 4877403 w 4916480"/>
                <a:gd name="connsiteY2" fmla="*/ 234749 h 431361"/>
                <a:gd name="connsiteX0" fmla="*/ 0 w 4813860"/>
                <a:gd name="connsiteY0" fmla="*/ 0 h 625114"/>
                <a:gd name="connsiteX1" fmla="*/ 4600575 w 4813860"/>
                <a:gd name="connsiteY1" fmla="*/ 19050 h 625114"/>
                <a:gd name="connsiteX2" fmla="*/ 4619283 w 4813860"/>
                <a:gd name="connsiteY2" fmla="*/ 461578 h 625114"/>
                <a:gd name="connsiteX0" fmla="*/ 0 w 7552478"/>
                <a:gd name="connsiteY0" fmla="*/ 0 h 317090"/>
                <a:gd name="connsiteX1" fmla="*/ 4600575 w 7552478"/>
                <a:gd name="connsiteY1" fmla="*/ 19050 h 317090"/>
                <a:gd name="connsiteX2" fmla="*/ 7552478 w 7552478"/>
                <a:gd name="connsiteY2" fmla="*/ 91930 h 317090"/>
                <a:gd name="connsiteX0" fmla="*/ 0 w 7552478"/>
                <a:gd name="connsiteY0" fmla="*/ 0 h 118742"/>
                <a:gd name="connsiteX1" fmla="*/ 4600575 w 7552478"/>
                <a:gd name="connsiteY1" fmla="*/ 19050 h 118742"/>
                <a:gd name="connsiteX2" fmla="*/ 5284106 w 7552478"/>
                <a:gd name="connsiteY2" fmla="*/ 116021 h 118742"/>
                <a:gd name="connsiteX3" fmla="*/ 7552478 w 7552478"/>
                <a:gd name="connsiteY3" fmla="*/ 91930 h 118742"/>
                <a:gd name="connsiteX0" fmla="*/ 0 w 7552478"/>
                <a:gd name="connsiteY0" fmla="*/ 0 h 97622"/>
                <a:gd name="connsiteX1" fmla="*/ 4600575 w 7552478"/>
                <a:gd name="connsiteY1" fmla="*/ 19050 h 97622"/>
                <a:gd name="connsiteX2" fmla="*/ 5276284 w 7552478"/>
                <a:gd name="connsiteY2" fmla="*/ 90818 h 97622"/>
                <a:gd name="connsiteX3" fmla="*/ 7552478 w 7552478"/>
                <a:gd name="connsiteY3" fmla="*/ 91930 h 97622"/>
                <a:gd name="connsiteX0" fmla="*/ 0 w 7552478"/>
                <a:gd name="connsiteY0" fmla="*/ 0 h 111038"/>
                <a:gd name="connsiteX1" fmla="*/ 4600575 w 7552478"/>
                <a:gd name="connsiteY1" fmla="*/ 19050 h 111038"/>
                <a:gd name="connsiteX2" fmla="*/ 5276284 w 7552478"/>
                <a:gd name="connsiteY2" fmla="*/ 107620 h 111038"/>
                <a:gd name="connsiteX3" fmla="*/ 7552478 w 7552478"/>
                <a:gd name="connsiteY3" fmla="*/ 91930 h 111038"/>
                <a:gd name="connsiteX0" fmla="*/ 0 w 7552478"/>
                <a:gd name="connsiteY0" fmla="*/ 0 h 97599"/>
                <a:gd name="connsiteX1" fmla="*/ 4600575 w 7552478"/>
                <a:gd name="connsiteY1" fmla="*/ 19050 h 97599"/>
                <a:gd name="connsiteX2" fmla="*/ 5268645 w 7552478"/>
                <a:gd name="connsiteY2" fmla="*/ 90780 h 97599"/>
                <a:gd name="connsiteX3" fmla="*/ 7552478 w 7552478"/>
                <a:gd name="connsiteY3" fmla="*/ 91930 h 97599"/>
                <a:gd name="connsiteX0" fmla="*/ 0 w 7552478"/>
                <a:gd name="connsiteY0" fmla="*/ 0 h 93584"/>
                <a:gd name="connsiteX1" fmla="*/ 4600575 w 7552478"/>
                <a:gd name="connsiteY1" fmla="*/ 19050 h 93584"/>
                <a:gd name="connsiteX2" fmla="*/ 5283925 w 7552478"/>
                <a:gd name="connsiteY2" fmla="*/ 80676 h 93584"/>
                <a:gd name="connsiteX3" fmla="*/ 7552478 w 7552478"/>
                <a:gd name="connsiteY3" fmla="*/ 91930 h 93584"/>
                <a:gd name="connsiteX0" fmla="*/ 0 w 7552478"/>
                <a:gd name="connsiteY0" fmla="*/ 0 h 99871"/>
                <a:gd name="connsiteX1" fmla="*/ 4600575 w 7552478"/>
                <a:gd name="connsiteY1" fmla="*/ 19050 h 99871"/>
                <a:gd name="connsiteX2" fmla="*/ 5283925 w 7552478"/>
                <a:gd name="connsiteY2" fmla="*/ 94148 h 99871"/>
                <a:gd name="connsiteX3" fmla="*/ 7552478 w 7552478"/>
                <a:gd name="connsiteY3" fmla="*/ 91930 h 99871"/>
                <a:gd name="connsiteX0" fmla="*/ 0 w 7552478"/>
                <a:gd name="connsiteY0" fmla="*/ 0 h 95736"/>
                <a:gd name="connsiteX1" fmla="*/ 4600575 w 7552478"/>
                <a:gd name="connsiteY1" fmla="*/ 19050 h 95736"/>
                <a:gd name="connsiteX2" fmla="*/ 5283925 w 7552478"/>
                <a:gd name="connsiteY2" fmla="*/ 87412 h 95736"/>
                <a:gd name="connsiteX3" fmla="*/ 7552478 w 7552478"/>
                <a:gd name="connsiteY3" fmla="*/ 91930 h 95736"/>
              </a:gdLst>
              <a:ahLst/>
              <a:cxnLst>
                <a:cxn ang="0">
                  <a:pos x="connsiteX0" y="connsiteY0"/>
                </a:cxn>
                <a:cxn ang="0">
                  <a:pos x="connsiteX1" y="connsiteY1"/>
                </a:cxn>
                <a:cxn ang="0">
                  <a:pos x="connsiteX2" y="connsiteY2"/>
                </a:cxn>
                <a:cxn ang="0">
                  <a:pos x="connsiteX3" y="connsiteY3"/>
                </a:cxn>
              </a:cxnLst>
              <a:rect l="l" t="t" r="r" b="b"/>
              <a:pathLst>
                <a:path w="7552478" h="95736">
                  <a:moveTo>
                    <a:pt x="0" y="0"/>
                  </a:moveTo>
                  <a:lnTo>
                    <a:pt x="4600575" y="19050"/>
                  </a:lnTo>
                  <a:cubicBezTo>
                    <a:pt x="5481259" y="38387"/>
                    <a:pt x="4791941" y="75265"/>
                    <a:pt x="5283925" y="87412"/>
                  </a:cubicBezTo>
                  <a:cubicBezTo>
                    <a:pt x="5775909" y="99559"/>
                    <a:pt x="7174416" y="95945"/>
                    <a:pt x="7552478" y="91930"/>
                  </a:cubicBezTo>
                </a:path>
              </a:pathLst>
            </a:custGeom>
            <a:noFill/>
            <a:ln w="53975" cap="flat" cmpd="sng" algn="ctr">
              <a:solidFill>
                <a:srgbClr val="C00000"/>
              </a:solidFill>
              <a:prstDash val="sysDot"/>
              <a:miter lim="800000"/>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533" name="Rectangle 532"/>
            <p:cNvSpPr/>
            <p:nvPr/>
          </p:nvSpPr>
          <p:spPr>
            <a:xfrm>
              <a:off x="990601" y="1732487"/>
              <a:ext cx="943621" cy="577443"/>
            </a:xfrm>
            <a:prstGeom prst="rect">
              <a:avLst/>
            </a:prstGeom>
            <a:noFill/>
            <a:ln w="19050" cap="flat" cmpd="sng" algn="ctr">
              <a:noFill/>
              <a:prstDash val="dash"/>
              <a:miter lim="800000"/>
            </a:ln>
            <a:effectLst/>
          </p:spPr>
          <p:txBody>
            <a:bodyPr tIns="0" rtlCol="0" anchor="t"/>
            <a:lstStyle/>
            <a:p>
              <a:pPr marL="0" marR="0" lvl="0" indent="0" defTabSz="914400" eaLnBrk="1" fontAlgn="auto" latinLnBrk="0" hangingPunct="1">
                <a:lnSpc>
                  <a:spcPct val="75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0</a:t>
              </a:r>
            </a:p>
            <a:p>
              <a:pPr marL="0" marR="0" lvl="0" indent="0" defTabSz="914400" eaLnBrk="1" fontAlgn="auto" latinLnBrk="0" hangingPunct="1">
                <a:lnSpc>
                  <a:spcPct val="75000"/>
                </a:lnSpc>
                <a:spcBef>
                  <a:spcPts val="0"/>
                </a:spcBef>
                <a:spcAft>
                  <a:spcPts val="0"/>
                </a:spcAft>
                <a:buClrTx/>
                <a:buSzTx/>
                <a:buFontTx/>
                <a:buNone/>
                <a:tabLst/>
                <a:defRPr/>
              </a:pPr>
              <a:r>
                <a:rPr kumimoji="0" lang="en-US" sz="1600" b="0" i="1" u="none" strike="noStrike" kern="0" cap="none" spc="0" normalizeH="0" baseline="0" noProof="0" dirty="0" smtClean="0">
                  <a:ln>
                    <a:noFill/>
                  </a:ln>
                  <a:solidFill>
                    <a:prstClr val="black"/>
                  </a:solidFill>
                  <a:effectLst/>
                  <a:uLnTx/>
                  <a:uFillTx/>
                  <a:latin typeface="Calibri" panose="020F0502020204030204"/>
                  <a:ea typeface="+mn-ea"/>
                  <a:cs typeface="+mn-cs"/>
                </a:rPr>
                <a:t>unicast</a:t>
              </a:r>
            </a:p>
          </p:txBody>
        </p:sp>
        <p:grpSp>
          <p:nvGrpSpPr>
            <p:cNvPr id="534" name="Group 533"/>
            <p:cNvGrpSpPr/>
            <p:nvPr/>
          </p:nvGrpSpPr>
          <p:grpSpPr>
            <a:xfrm>
              <a:off x="1099430" y="1103450"/>
              <a:ext cx="731520" cy="252702"/>
              <a:chOff x="4165599" y="2653731"/>
              <a:chExt cx="731520" cy="182881"/>
            </a:xfrm>
          </p:grpSpPr>
          <p:sp>
            <p:nvSpPr>
              <p:cNvPr id="535" name="Rectangle 534"/>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36" name="Rectangle 535"/>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37" name="Rectangle 536"/>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38" name="Rectangle 537"/>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grpSp>
        <p:sp>
          <p:nvSpPr>
            <p:cNvPr id="539" name="TextBox 538"/>
            <p:cNvSpPr txBox="1"/>
            <p:nvPr/>
          </p:nvSpPr>
          <p:spPr>
            <a:xfrm>
              <a:off x="4482995" y="1259650"/>
              <a:ext cx="1126975" cy="684803"/>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4472C4">
                      <a:lumMod val="75000"/>
                    </a:srgbClr>
                  </a:solidFill>
                  <a:effectLst/>
                  <a:uLnTx/>
                  <a:uFillTx/>
                </a:rPr>
                <a:t>Pending</a:t>
              </a:r>
            </a:p>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4472C4">
                      <a:lumMod val="75000"/>
                    </a:srgbClr>
                  </a:solidFill>
                  <a:effectLst/>
                  <a:uLnTx/>
                  <a:uFillTx/>
                </a:rPr>
                <a:t>Desired</a:t>
              </a:r>
            </a:p>
            <a:p>
              <a:pPr marL="0" marR="0" lvl="0" indent="0" algn="ctr" defTabSz="914400" eaLnBrk="1" fontAlgn="auto" latinLnBrk="0" hangingPunct="1">
                <a:lnSpc>
                  <a:spcPct val="75000"/>
                </a:lnSpc>
                <a:spcBef>
                  <a:spcPts val="300"/>
                </a:spcBef>
                <a:spcAft>
                  <a:spcPts val="0"/>
                </a:spcAft>
                <a:buClrTx/>
                <a:buSzTx/>
                <a:buFontTx/>
                <a:buNone/>
                <a:tabLst/>
                <a:defRPr/>
              </a:pPr>
              <a:r>
                <a:rPr kumimoji="0" lang="en-US" sz="1600" b="0" i="0" u="none" strike="noStrike" kern="0" cap="none" spc="0" normalizeH="0" baseline="0" noProof="0" dirty="0" smtClean="0">
                  <a:ln>
                    <a:noFill/>
                  </a:ln>
                  <a:solidFill>
                    <a:srgbClr val="4472C4">
                      <a:lumMod val="75000"/>
                    </a:srgbClr>
                  </a:solidFill>
                  <a:effectLst/>
                  <a:uLnTx/>
                  <a:uFillTx/>
                </a:rPr>
                <a:t>Port Vector</a:t>
              </a:r>
            </a:p>
          </p:txBody>
        </p:sp>
        <p:sp>
          <p:nvSpPr>
            <p:cNvPr id="540" name="TextBox 539"/>
            <p:cNvSpPr txBox="1"/>
            <p:nvPr/>
          </p:nvSpPr>
          <p:spPr>
            <a:xfrm>
              <a:off x="1155814" y="1261046"/>
              <a:ext cx="630878"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0</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541" name="TextBox 540"/>
            <p:cNvSpPr txBox="1"/>
            <p:nvPr/>
          </p:nvSpPr>
          <p:spPr>
            <a:xfrm>
              <a:off x="2514130" y="1259650"/>
              <a:ext cx="1126975" cy="684803"/>
            </a:xfrm>
            <a:prstGeom prst="rect">
              <a:avLst/>
            </a:prstGeom>
            <a:noFill/>
          </p:spPr>
          <p:txBody>
            <a:bodyPr wrap="none" rtlCol="0">
              <a:spAutoFit/>
            </a:bodyP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70AD47">
                      <a:lumMod val="75000"/>
                    </a:srgbClr>
                  </a:solidFill>
                  <a:effectLst/>
                  <a:uLnTx/>
                  <a:uFillTx/>
                </a:rPr>
                <a:t>Initial</a:t>
              </a:r>
              <a:br>
                <a:rPr kumimoji="0" lang="en-US" sz="1600" b="0" i="0" u="none" strike="noStrike" kern="0" cap="none" spc="0" normalizeH="0" baseline="0" noProof="0" dirty="0" smtClean="0">
                  <a:ln>
                    <a:noFill/>
                  </a:ln>
                  <a:solidFill>
                    <a:srgbClr val="70AD47">
                      <a:lumMod val="75000"/>
                    </a:srgbClr>
                  </a:solidFill>
                  <a:effectLst/>
                  <a:uLnTx/>
                  <a:uFillTx/>
                </a:rPr>
              </a:br>
              <a:r>
                <a:rPr kumimoji="0" lang="en-US" sz="1600" b="0" i="0" u="none" strike="noStrike" kern="0" cap="none" spc="0" normalizeH="0" baseline="0" noProof="0" dirty="0" smtClean="0">
                  <a:ln>
                    <a:noFill/>
                  </a:ln>
                  <a:solidFill>
                    <a:srgbClr val="70AD47">
                      <a:lumMod val="75000"/>
                    </a:srgbClr>
                  </a:solidFill>
                  <a:effectLst/>
                  <a:uLnTx/>
                  <a:uFillTx/>
                </a:rPr>
                <a:t>Allocated</a:t>
              </a:r>
            </a:p>
            <a:p>
              <a:pPr marL="0" marR="0" lvl="0" indent="0" algn="ctr" defTabSz="914400" eaLnBrk="1" fontAlgn="auto" latinLnBrk="0" hangingPunct="1">
                <a:lnSpc>
                  <a:spcPct val="75000"/>
                </a:lnSpc>
                <a:spcBef>
                  <a:spcPts val="300"/>
                </a:spcBef>
                <a:spcAft>
                  <a:spcPts val="0"/>
                </a:spcAft>
                <a:buClrTx/>
                <a:buSzTx/>
                <a:buFontTx/>
                <a:buNone/>
                <a:tabLst/>
                <a:defRPr/>
              </a:pPr>
              <a:r>
                <a:rPr kumimoji="0" lang="en-US" sz="1600" b="0" i="0" u="none" strike="noStrike" kern="0" cap="none" spc="0" normalizeH="0" baseline="0" noProof="0" dirty="0" smtClean="0">
                  <a:ln>
                    <a:noFill/>
                  </a:ln>
                  <a:solidFill>
                    <a:srgbClr val="70AD47">
                      <a:lumMod val="75000"/>
                    </a:srgbClr>
                  </a:solidFill>
                  <a:effectLst/>
                  <a:uLnTx/>
                  <a:uFillTx/>
                </a:rPr>
                <a:t>Port Vector</a:t>
              </a:r>
            </a:p>
          </p:txBody>
        </p:sp>
        <p:grpSp>
          <p:nvGrpSpPr>
            <p:cNvPr id="543" name="Group 542"/>
            <p:cNvGrpSpPr/>
            <p:nvPr/>
          </p:nvGrpSpPr>
          <p:grpSpPr>
            <a:xfrm>
              <a:off x="2711858" y="1885485"/>
              <a:ext cx="731520" cy="252702"/>
              <a:chOff x="4165599" y="2653731"/>
              <a:chExt cx="731520" cy="182881"/>
            </a:xfrm>
          </p:grpSpPr>
          <p:sp>
            <p:nvSpPr>
              <p:cNvPr id="544" name="Rectangle 543"/>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545" name="Rectangle 544"/>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546" name="Rectangle 545"/>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547" name="Rectangle 546"/>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grpSp>
        <p:sp>
          <p:nvSpPr>
            <p:cNvPr id="548" name="TextBox 547"/>
            <p:cNvSpPr txBox="1"/>
            <p:nvPr/>
          </p:nvSpPr>
          <p:spPr>
            <a:xfrm>
              <a:off x="2737332" y="2040410"/>
              <a:ext cx="680571"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IAPV</a:t>
              </a:r>
              <a:r>
                <a:rPr kumimoji="0" lang="en-US" sz="2000" b="1" i="0" u="none" strike="noStrike" kern="0" cap="none" spc="0" normalizeH="0" baseline="-25000" noProof="0" dirty="0" smtClean="0">
                  <a:ln>
                    <a:noFill/>
                  </a:ln>
                  <a:solidFill>
                    <a:srgbClr val="70AD47">
                      <a:lumMod val="75000"/>
                    </a:srgbClr>
                  </a:solidFill>
                  <a:effectLst/>
                  <a:uLnTx/>
                  <a:uFillTx/>
                </a:rPr>
                <a:t>0</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549" name="Elbow Connector 548"/>
            <p:cNvCxnSpPr>
              <a:stCxn id="538" idx="3"/>
              <a:endCxn id="542" idx="0"/>
            </p:cNvCxnSpPr>
            <p:nvPr/>
          </p:nvCxnSpPr>
          <p:spPr>
            <a:xfrm>
              <a:off x="1830950" y="1229802"/>
              <a:ext cx="402414" cy="183121"/>
            </a:xfrm>
            <a:prstGeom prst="bentConnector2">
              <a:avLst/>
            </a:prstGeom>
            <a:noFill/>
            <a:ln w="19050" cap="flat" cmpd="sng" algn="ctr">
              <a:solidFill>
                <a:srgbClr val="4472C4"/>
              </a:solidFill>
              <a:prstDash val="solid"/>
              <a:miter lim="800000"/>
              <a:tailEnd type="triangle"/>
            </a:ln>
            <a:effectLst/>
          </p:spPr>
        </p:cxnSp>
        <p:cxnSp>
          <p:nvCxnSpPr>
            <p:cNvPr id="550" name="Elbow Connector 549"/>
            <p:cNvCxnSpPr>
              <a:stCxn id="542" idx="2"/>
              <a:endCxn id="544" idx="1"/>
            </p:cNvCxnSpPr>
            <p:nvPr/>
          </p:nvCxnSpPr>
          <p:spPr>
            <a:xfrm rot="16200000" flipH="1">
              <a:off x="2409435" y="1709414"/>
              <a:ext cx="126352" cy="478494"/>
            </a:xfrm>
            <a:prstGeom prst="bentConnector2">
              <a:avLst/>
            </a:prstGeom>
            <a:noFill/>
            <a:ln w="19050" cap="flat" cmpd="sng" algn="ctr">
              <a:solidFill>
                <a:srgbClr val="70AD47"/>
              </a:solidFill>
              <a:prstDash val="solid"/>
              <a:miter lim="800000"/>
              <a:tailEnd type="triangle"/>
            </a:ln>
            <a:effectLst/>
          </p:spPr>
        </p:cxnSp>
        <p:cxnSp>
          <p:nvCxnSpPr>
            <p:cNvPr id="552" name="Elbow Connector 551"/>
            <p:cNvCxnSpPr>
              <a:stCxn id="538" idx="3"/>
              <a:endCxn id="551" idx="3"/>
            </p:cNvCxnSpPr>
            <p:nvPr/>
          </p:nvCxnSpPr>
          <p:spPr>
            <a:xfrm>
              <a:off x="1830950" y="1229802"/>
              <a:ext cx="2462830" cy="182240"/>
            </a:xfrm>
            <a:prstGeom prst="bentConnector3">
              <a:avLst>
                <a:gd name="adj1" fmla="val 99973"/>
              </a:avLst>
            </a:prstGeom>
            <a:noFill/>
            <a:ln w="19050" cap="flat" cmpd="sng" algn="ctr">
              <a:solidFill>
                <a:srgbClr val="4472C4"/>
              </a:solidFill>
              <a:prstDash val="solid"/>
              <a:miter lim="800000"/>
              <a:tailEnd type="triangle"/>
            </a:ln>
            <a:effectLst/>
          </p:spPr>
        </p:cxnSp>
        <p:cxnSp>
          <p:nvCxnSpPr>
            <p:cNvPr id="553" name="Elbow Connector 552"/>
            <p:cNvCxnSpPr>
              <a:endCxn id="551" idx="2"/>
            </p:cNvCxnSpPr>
            <p:nvPr/>
          </p:nvCxnSpPr>
          <p:spPr>
            <a:xfrm rot="5400000" flipH="1" flipV="1">
              <a:off x="3618588" y="1522381"/>
              <a:ext cx="599794" cy="379114"/>
            </a:xfrm>
            <a:prstGeom prst="bentConnector4">
              <a:avLst>
                <a:gd name="adj1" fmla="val 120743"/>
                <a:gd name="adj2" fmla="val 100000"/>
              </a:avLst>
            </a:prstGeom>
            <a:noFill/>
            <a:ln w="19050" cap="flat" cmpd="sng" algn="ctr">
              <a:solidFill>
                <a:srgbClr val="70AD47"/>
              </a:solidFill>
              <a:prstDash val="solid"/>
              <a:miter lim="800000"/>
              <a:tailEnd type="triangle"/>
            </a:ln>
            <a:effectLst/>
          </p:spPr>
        </p:cxnSp>
        <p:grpSp>
          <p:nvGrpSpPr>
            <p:cNvPr id="554" name="Group 553"/>
            <p:cNvGrpSpPr/>
            <p:nvPr/>
          </p:nvGrpSpPr>
          <p:grpSpPr>
            <a:xfrm>
              <a:off x="4683775" y="1882814"/>
              <a:ext cx="731520" cy="252702"/>
              <a:chOff x="4165599" y="2653731"/>
              <a:chExt cx="731520" cy="182881"/>
            </a:xfrm>
          </p:grpSpPr>
          <p:sp>
            <p:nvSpPr>
              <p:cNvPr id="555" name="Rectangle 554"/>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56" name="Rectangle 555"/>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57" name="Rectangle 556"/>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58" name="Rectangle 557"/>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grpSp>
        <p:sp>
          <p:nvSpPr>
            <p:cNvPr id="559" name="TextBox 558"/>
            <p:cNvSpPr txBox="1"/>
            <p:nvPr/>
          </p:nvSpPr>
          <p:spPr>
            <a:xfrm>
              <a:off x="4685657" y="2040410"/>
              <a:ext cx="739883"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PDPV</a:t>
              </a:r>
              <a:r>
                <a:rPr kumimoji="0" lang="en-US" sz="2000" b="1" i="0" u="none" strike="noStrike" kern="0" cap="none" spc="0" normalizeH="0" baseline="-25000" noProof="0" dirty="0" smtClean="0">
                  <a:ln>
                    <a:noFill/>
                  </a:ln>
                  <a:solidFill>
                    <a:srgbClr val="4472C4">
                      <a:lumMod val="75000"/>
                    </a:srgbClr>
                  </a:solidFill>
                  <a:effectLst/>
                  <a:uLnTx/>
                  <a:uFillTx/>
                </a:rPr>
                <a:t>0</a:t>
              </a:r>
              <a:endParaRPr kumimoji="0" lang="en-US" sz="1600" b="1" i="1" u="none" strike="noStrike" kern="0" cap="none" spc="0" normalizeH="0" baseline="0" noProof="0" dirty="0" smtClean="0">
                <a:ln>
                  <a:noFill/>
                </a:ln>
                <a:solidFill>
                  <a:srgbClr val="4472C4">
                    <a:lumMod val="75000"/>
                  </a:srgbClr>
                </a:solidFill>
                <a:effectLst/>
                <a:uLnTx/>
                <a:uFillTx/>
              </a:endParaRPr>
            </a:p>
          </p:txBody>
        </p:sp>
        <p:cxnSp>
          <p:nvCxnSpPr>
            <p:cNvPr id="560" name="Elbow Connector 559"/>
            <p:cNvCxnSpPr>
              <a:endCxn id="555" idx="1"/>
            </p:cNvCxnSpPr>
            <p:nvPr/>
          </p:nvCxnSpPr>
          <p:spPr>
            <a:xfrm>
              <a:off x="4205197" y="1890849"/>
              <a:ext cx="478578" cy="118317"/>
            </a:xfrm>
            <a:prstGeom prst="bentConnector3">
              <a:avLst>
                <a:gd name="adj1" fmla="val 243"/>
              </a:avLst>
            </a:prstGeom>
            <a:noFill/>
            <a:ln w="19050" cap="flat" cmpd="sng" algn="ctr">
              <a:solidFill>
                <a:srgbClr val="4472C4"/>
              </a:solidFill>
              <a:prstDash val="solid"/>
              <a:miter lim="800000"/>
              <a:tailEnd type="triangle"/>
            </a:ln>
            <a:effectLst/>
          </p:spPr>
        </p:cxnSp>
        <p:sp>
          <p:nvSpPr>
            <p:cNvPr id="561" name="Rounded Rectangle 192"/>
            <p:cNvSpPr/>
            <p:nvPr/>
          </p:nvSpPr>
          <p:spPr>
            <a:xfrm>
              <a:off x="6660549" y="1666613"/>
              <a:ext cx="587368"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157385 h 473443"/>
                <a:gd name="connsiteX11" fmla="*/ 312 w 587368"/>
                <a:gd name="connsiteY11"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326454 h 473443"/>
                <a:gd name="connsiteX11" fmla="*/ 0 w 587368"/>
                <a:gd name="connsiteY11" fmla="*/ 157385 h 473443"/>
                <a:gd name="connsiteX12" fmla="*/ 312 w 587368"/>
                <a:gd name="connsiteY12"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7368" h="473443">
                  <a:moveTo>
                    <a:pt x="312" y="64516"/>
                  </a:moveTo>
                  <a:cubicBezTo>
                    <a:pt x="312" y="29371"/>
                    <a:pt x="28802" y="881"/>
                    <a:pt x="63947" y="881"/>
                  </a:cubicBezTo>
                  <a:lnTo>
                    <a:pt x="196548" y="0"/>
                  </a:lnTo>
                  <a:lnTo>
                    <a:pt x="382286" y="1"/>
                  </a:lnTo>
                  <a:lnTo>
                    <a:pt x="523733" y="881"/>
                  </a:lnTo>
                  <a:cubicBezTo>
                    <a:pt x="558878" y="881"/>
                    <a:pt x="587368" y="29371"/>
                    <a:pt x="587368" y="64516"/>
                  </a:cubicBezTo>
                  <a:lnTo>
                    <a:pt x="587368" y="409808"/>
                  </a:lnTo>
                  <a:cubicBezTo>
                    <a:pt x="587368" y="444953"/>
                    <a:pt x="558878" y="473443"/>
                    <a:pt x="523733" y="473443"/>
                  </a:cubicBezTo>
                  <a:lnTo>
                    <a:pt x="63947" y="473443"/>
                  </a:lnTo>
                  <a:cubicBezTo>
                    <a:pt x="28802" y="473443"/>
                    <a:pt x="312" y="444953"/>
                    <a:pt x="312" y="409808"/>
                  </a:cubicBezTo>
                  <a:lnTo>
                    <a:pt x="0" y="326454"/>
                  </a:lnTo>
                  <a:lnTo>
                    <a:pt x="0" y="157385"/>
                  </a:lnTo>
                  <a:lnTo>
                    <a:pt x="312"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FPA</a:t>
              </a:r>
            </a:p>
          </p:txBody>
        </p:sp>
        <p:cxnSp>
          <p:nvCxnSpPr>
            <p:cNvPr id="562" name="Elbow Connector 561"/>
            <p:cNvCxnSpPr>
              <a:stCxn id="558" idx="3"/>
              <a:endCxn id="561" idx="11"/>
            </p:cNvCxnSpPr>
            <p:nvPr/>
          </p:nvCxnSpPr>
          <p:spPr>
            <a:xfrm flipV="1">
              <a:off x="5415295" y="1823998"/>
              <a:ext cx="1245254" cy="185168"/>
            </a:xfrm>
            <a:prstGeom prst="bentConnector5">
              <a:avLst>
                <a:gd name="adj1" fmla="val 50000"/>
                <a:gd name="adj2" fmla="val -187"/>
                <a:gd name="adj3" fmla="val 70934"/>
              </a:avLst>
            </a:prstGeom>
            <a:noFill/>
            <a:ln w="19050" cap="flat" cmpd="sng" algn="ctr">
              <a:solidFill>
                <a:srgbClr val="4472C4"/>
              </a:solidFill>
              <a:prstDash val="solid"/>
              <a:miter lim="800000"/>
              <a:tailEnd type="triangle"/>
            </a:ln>
            <a:effectLst/>
          </p:spPr>
        </p:cxnSp>
        <p:cxnSp>
          <p:nvCxnSpPr>
            <p:cNvPr id="563" name="Elbow Connector 562"/>
            <p:cNvCxnSpPr>
              <a:endCxn id="561" idx="10"/>
            </p:cNvCxnSpPr>
            <p:nvPr/>
          </p:nvCxnSpPr>
          <p:spPr>
            <a:xfrm flipV="1">
              <a:off x="3728926" y="1993067"/>
              <a:ext cx="2931623" cy="13748"/>
            </a:xfrm>
            <a:prstGeom prst="bentConnector5">
              <a:avLst>
                <a:gd name="adj1" fmla="val -35"/>
                <a:gd name="adj2" fmla="val -2978368"/>
                <a:gd name="adj3" fmla="val 92203"/>
              </a:avLst>
            </a:prstGeom>
            <a:noFill/>
            <a:ln w="19050" cap="flat" cmpd="sng" algn="ctr">
              <a:solidFill>
                <a:srgbClr val="70AD47"/>
              </a:solidFill>
              <a:prstDash val="solid"/>
              <a:miter lim="800000"/>
              <a:tailEnd type="triangle"/>
            </a:ln>
            <a:effectLst/>
          </p:spPr>
        </p:cxnSp>
        <p:grpSp>
          <p:nvGrpSpPr>
            <p:cNvPr id="564" name="Group 563"/>
            <p:cNvGrpSpPr/>
            <p:nvPr/>
          </p:nvGrpSpPr>
          <p:grpSpPr>
            <a:xfrm>
              <a:off x="7496825" y="1761485"/>
              <a:ext cx="731520" cy="252702"/>
              <a:chOff x="4165599" y="2653731"/>
              <a:chExt cx="731520" cy="182881"/>
            </a:xfrm>
          </p:grpSpPr>
          <p:sp>
            <p:nvSpPr>
              <p:cNvPr id="565" name="Rectangle 564"/>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566" name="Rectangle 565"/>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567" name="Rectangle 566"/>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568" name="Rectangle 567"/>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grpSp>
        <p:sp>
          <p:nvSpPr>
            <p:cNvPr id="569" name="TextBox 568"/>
            <p:cNvSpPr txBox="1"/>
            <p:nvPr/>
          </p:nvSpPr>
          <p:spPr>
            <a:xfrm>
              <a:off x="7549550" y="1916410"/>
              <a:ext cx="626069"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0</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570" name="Straight Arrow Connector 569"/>
            <p:cNvCxnSpPr>
              <a:endCxn id="565" idx="1"/>
            </p:cNvCxnSpPr>
            <p:nvPr/>
          </p:nvCxnSpPr>
          <p:spPr>
            <a:xfrm flipV="1">
              <a:off x="7246336" y="1887837"/>
              <a:ext cx="250489" cy="455"/>
            </a:xfrm>
            <a:prstGeom prst="straightConnector1">
              <a:avLst/>
            </a:prstGeom>
            <a:noFill/>
            <a:ln w="19050" cap="flat" cmpd="sng" algn="ctr">
              <a:solidFill>
                <a:srgbClr val="70AD47"/>
              </a:solidFill>
              <a:prstDash val="solid"/>
              <a:miter lim="800000"/>
              <a:tailEnd type="triangle"/>
            </a:ln>
            <a:effectLst/>
          </p:spPr>
        </p:cxnSp>
        <p:cxnSp>
          <p:nvCxnSpPr>
            <p:cNvPr id="571" name="Straight Connector 570"/>
            <p:cNvCxnSpPr>
              <a:stCxn id="547" idx="3"/>
            </p:cNvCxnSpPr>
            <p:nvPr/>
          </p:nvCxnSpPr>
          <p:spPr>
            <a:xfrm flipV="1">
              <a:off x="3443378" y="2009164"/>
              <a:ext cx="285548" cy="2673"/>
            </a:xfrm>
            <a:prstGeom prst="line">
              <a:avLst/>
            </a:prstGeom>
            <a:noFill/>
            <a:ln w="19050" cap="flat" cmpd="sng" algn="ctr">
              <a:solidFill>
                <a:srgbClr val="70AD47"/>
              </a:solidFill>
              <a:prstDash val="solid"/>
              <a:miter lim="800000"/>
            </a:ln>
            <a:effectLst/>
          </p:spPr>
        </p:cxnSp>
        <p:grpSp>
          <p:nvGrpSpPr>
            <p:cNvPr id="572" name="Group 571"/>
            <p:cNvGrpSpPr/>
            <p:nvPr/>
          </p:nvGrpSpPr>
          <p:grpSpPr>
            <a:xfrm>
              <a:off x="1099430" y="2491100"/>
              <a:ext cx="731520" cy="252702"/>
              <a:chOff x="4165599" y="2653731"/>
              <a:chExt cx="731520" cy="182881"/>
            </a:xfrm>
          </p:grpSpPr>
          <p:sp>
            <p:nvSpPr>
              <p:cNvPr id="573" name="Rectangle 572"/>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sp>
            <p:nvSpPr>
              <p:cNvPr id="574" name="Rectangle 573"/>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75" name="Rectangle 574"/>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sp>
            <p:nvSpPr>
              <p:cNvPr id="576" name="Rectangle 575"/>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grpSp>
        <p:sp>
          <p:nvSpPr>
            <p:cNvPr id="577" name="TextBox 576"/>
            <p:cNvSpPr txBox="1"/>
            <p:nvPr/>
          </p:nvSpPr>
          <p:spPr>
            <a:xfrm>
              <a:off x="1155814" y="2648696"/>
              <a:ext cx="630878"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1</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578" name="Rounded Rectangle 577"/>
            <p:cNvSpPr/>
            <p:nvPr/>
          </p:nvSpPr>
          <p:spPr>
            <a:xfrm>
              <a:off x="1939836" y="2800573"/>
              <a:ext cx="587056"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IPA</a:t>
              </a:r>
            </a:p>
          </p:txBody>
        </p:sp>
        <p:grpSp>
          <p:nvGrpSpPr>
            <p:cNvPr id="579" name="Group 578"/>
            <p:cNvGrpSpPr/>
            <p:nvPr/>
          </p:nvGrpSpPr>
          <p:grpSpPr>
            <a:xfrm>
              <a:off x="2711858" y="3273135"/>
              <a:ext cx="731520" cy="252702"/>
              <a:chOff x="4165599" y="2653731"/>
              <a:chExt cx="731520" cy="182881"/>
            </a:xfrm>
          </p:grpSpPr>
          <p:sp>
            <p:nvSpPr>
              <p:cNvPr id="580" name="Rectangle 579"/>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sp>
            <p:nvSpPr>
              <p:cNvPr id="581" name="Rectangle 580"/>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582" name="Rectangle 581"/>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sp>
            <p:nvSpPr>
              <p:cNvPr id="583" name="Rectangle 582"/>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grpSp>
        <p:sp>
          <p:nvSpPr>
            <p:cNvPr id="584" name="TextBox 583"/>
            <p:cNvSpPr txBox="1"/>
            <p:nvPr/>
          </p:nvSpPr>
          <p:spPr>
            <a:xfrm>
              <a:off x="2737332" y="3428060"/>
              <a:ext cx="680571"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IAPV</a:t>
              </a:r>
              <a:r>
                <a:rPr kumimoji="0" lang="en-US" sz="2000" b="1" i="0" u="none" strike="noStrike" kern="0" cap="none" spc="0" normalizeH="0" baseline="-25000" noProof="0" dirty="0" smtClean="0">
                  <a:ln>
                    <a:noFill/>
                  </a:ln>
                  <a:solidFill>
                    <a:srgbClr val="70AD47">
                      <a:lumMod val="75000"/>
                    </a:srgbClr>
                  </a:solidFill>
                  <a:effectLst/>
                  <a:uLnTx/>
                  <a:uFillTx/>
                </a:rPr>
                <a:t>1</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585" name="Elbow Connector 584"/>
            <p:cNvCxnSpPr>
              <a:stCxn id="576" idx="3"/>
              <a:endCxn id="578" idx="0"/>
            </p:cNvCxnSpPr>
            <p:nvPr/>
          </p:nvCxnSpPr>
          <p:spPr>
            <a:xfrm>
              <a:off x="1830950" y="2617452"/>
              <a:ext cx="402414" cy="183121"/>
            </a:xfrm>
            <a:prstGeom prst="bentConnector2">
              <a:avLst/>
            </a:prstGeom>
            <a:noFill/>
            <a:ln w="19050" cap="flat" cmpd="sng" algn="ctr">
              <a:solidFill>
                <a:srgbClr val="4472C4"/>
              </a:solidFill>
              <a:prstDash val="solid"/>
              <a:miter lim="800000"/>
              <a:tailEnd type="triangle"/>
            </a:ln>
            <a:effectLst/>
          </p:spPr>
        </p:cxnSp>
        <p:cxnSp>
          <p:nvCxnSpPr>
            <p:cNvPr id="586" name="Elbow Connector 585"/>
            <p:cNvCxnSpPr>
              <a:stCxn id="578" idx="2"/>
              <a:endCxn id="580" idx="1"/>
            </p:cNvCxnSpPr>
            <p:nvPr/>
          </p:nvCxnSpPr>
          <p:spPr>
            <a:xfrm rot="16200000" flipH="1">
              <a:off x="2409435" y="3097064"/>
              <a:ext cx="126352" cy="478494"/>
            </a:xfrm>
            <a:prstGeom prst="bentConnector2">
              <a:avLst/>
            </a:prstGeom>
            <a:noFill/>
            <a:ln w="19050" cap="flat" cmpd="sng" algn="ctr">
              <a:solidFill>
                <a:srgbClr val="70AD47"/>
              </a:solidFill>
              <a:prstDash val="solid"/>
              <a:miter lim="800000"/>
              <a:tailEnd type="triangle"/>
            </a:ln>
            <a:effectLst/>
          </p:spPr>
        </p:cxnSp>
        <p:sp>
          <p:nvSpPr>
            <p:cNvPr id="587" name="Rounded Rectangle 192"/>
            <p:cNvSpPr/>
            <p:nvPr/>
          </p:nvSpPr>
          <p:spPr>
            <a:xfrm>
              <a:off x="3911806" y="2799691"/>
              <a:ext cx="587056"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7056" h="473443">
                  <a:moveTo>
                    <a:pt x="0" y="64516"/>
                  </a:moveTo>
                  <a:cubicBezTo>
                    <a:pt x="0" y="29371"/>
                    <a:pt x="28490" y="881"/>
                    <a:pt x="63635" y="881"/>
                  </a:cubicBezTo>
                  <a:lnTo>
                    <a:pt x="196236" y="0"/>
                  </a:lnTo>
                  <a:lnTo>
                    <a:pt x="381974" y="1"/>
                  </a:lnTo>
                  <a:lnTo>
                    <a:pt x="523421" y="881"/>
                  </a:lnTo>
                  <a:cubicBezTo>
                    <a:pt x="558566" y="881"/>
                    <a:pt x="587056" y="29371"/>
                    <a:pt x="587056" y="64516"/>
                  </a:cubicBezTo>
                  <a:lnTo>
                    <a:pt x="587056" y="409808"/>
                  </a:lnTo>
                  <a:cubicBezTo>
                    <a:pt x="587056" y="444953"/>
                    <a:pt x="558566" y="473443"/>
                    <a:pt x="523421" y="473443"/>
                  </a:cubicBezTo>
                  <a:lnTo>
                    <a:pt x="63635" y="473443"/>
                  </a:lnTo>
                  <a:cubicBezTo>
                    <a:pt x="28490" y="473443"/>
                    <a:pt x="0" y="444953"/>
                    <a:pt x="0" y="409808"/>
                  </a:cubicBezTo>
                  <a:lnTo>
                    <a:pt x="0"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PPD</a:t>
              </a:r>
            </a:p>
          </p:txBody>
        </p:sp>
        <p:cxnSp>
          <p:nvCxnSpPr>
            <p:cNvPr id="588" name="Elbow Connector 587"/>
            <p:cNvCxnSpPr>
              <a:stCxn id="576" idx="3"/>
              <a:endCxn id="587" idx="3"/>
            </p:cNvCxnSpPr>
            <p:nvPr/>
          </p:nvCxnSpPr>
          <p:spPr>
            <a:xfrm>
              <a:off x="1830950" y="2617452"/>
              <a:ext cx="2462830" cy="182240"/>
            </a:xfrm>
            <a:prstGeom prst="bentConnector3">
              <a:avLst>
                <a:gd name="adj1" fmla="val 99973"/>
              </a:avLst>
            </a:prstGeom>
            <a:noFill/>
            <a:ln w="19050" cap="flat" cmpd="sng" algn="ctr">
              <a:solidFill>
                <a:srgbClr val="4472C4"/>
              </a:solidFill>
              <a:prstDash val="solid"/>
              <a:miter lim="800000"/>
              <a:tailEnd type="triangle"/>
            </a:ln>
            <a:effectLst/>
          </p:spPr>
        </p:cxnSp>
        <p:cxnSp>
          <p:nvCxnSpPr>
            <p:cNvPr id="589" name="Elbow Connector 588"/>
            <p:cNvCxnSpPr>
              <a:endCxn id="587" idx="2"/>
            </p:cNvCxnSpPr>
            <p:nvPr/>
          </p:nvCxnSpPr>
          <p:spPr>
            <a:xfrm rot="5400000" flipH="1" flipV="1">
              <a:off x="3618588" y="2910031"/>
              <a:ext cx="599794" cy="379114"/>
            </a:xfrm>
            <a:prstGeom prst="bentConnector4">
              <a:avLst>
                <a:gd name="adj1" fmla="val 120743"/>
                <a:gd name="adj2" fmla="val 100000"/>
              </a:avLst>
            </a:prstGeom>
            <a:noFill/>
            <a:ln w="19050" cap="flat" cmpd="sng" algn="ctr">
              <a:solidFill>
                <a:srgbClr val="70AD47"/>
              </a:solidFill>
              <a:prstDash val="solid"/>
              <a:miter lim="800000"/>
              <a:tailEnd type="triangle"/>
            </a:ln>
            <a:effectLst/>
          </p:spPr>
        </p:cxnSp>
        <p:grpSp>
          <p:nvGrpSpPr>
            <p:cNvPr id="590" name="Group 589"/>
            <p:cNvGrpSpPr/>
            <p:nvPr/>
          </p:nvGrpSpPr>
          <p:grpSpPr>
            <a:xfrm>
              <a:off x="4683775" y="3270464"/>
              <a:ext cx="731520" cy="252702"/>
              <a:chOff x="4165599" y="2653731"/>
              <a:chExt cx="731520" cy="182881"/>
            </a:xfrm>
          </p:grpSpPr>
          <p:sp>
            <p:nvSpPr>
              <p:cNvPr id="591" name="Rectangle 590"/>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92" name="Rectangle 591"/>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93" name="Rectangle 592"/>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594" name="Rectangle 593"/>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grpSp>
        <p:sp>
          <p:nvSpPr>
            <p:cNvPr id="595" name="TextBox 594"/>
            <p:cNvSpPr txBox="1"/>
            <p:nvPr/>
          </p:nvSpPr>
          <p:spPr>
            <a:xfrm>
              <a:off x="4685657" y="3428060"/>
              <a:ext cx="739883"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PDPV</a:t>
              </a:r>
              <a:r>
                <a:rPr kumimoji="0" lang="en-US" sz="2000" b="1" i="0" u="none" strike="noStrike" kern="0" cap="none" spc="0" normalizeH="0" baseline="-25000" noProof="0" dirty="0" smtClean="0">
                  <a:ln>
                    <a:noFill/>
                  </a:ln>
                  <a:solidFill>
                    <a:srgbClr val="4472C4">
                      <a:lumMod val="75000"/>
                    </a:srgbClr>
                  </a:solidFill>
                  <a:effectLst/>
                  <a:uLnTx/>
                  <a:uFillTx/>
                </a:rPr>
                <a:t>1</a:t>
              </a:r>
              <a:endParaRPr kumimoji="0" lang="en-US" sz="1600" b="1" i="1" u="none" strike="noStrike" kern="0" cap="none" spc="0" normalizeH="0" baseline="0" noProof="0" dirty="0" smtClean="0">
                <a:ln>
                  <a:noFill/>
                </a:ln>
                <a:solidFill>
                  <a:srgbClr val="4472C4">
                    <a:lumMod val="75000"/>
                  </a:srgbClr>
                </a:solidFill>
                <a:effectLst/>
                <a:uLnTx/>
                <a:uFillTx/>
              </a:endParaRPr>
            </a:p>
          </p:txBody>
        </p:sp>
        <p:cxnSp>
          <p:nvCxnSpPr>
            <p:cNvPr id="596" name="Elbow Connector 595"/>
            <p:cNvCxnSpPr>
              <a:endCxn id="591" idx="1"/>
            </p:cNvCxnSpPr>
            <p:nvPr/>
          </p:nvCxnSpPr>
          <p:spPr>
            <a:xfrm>
              <a:off x="4205197" y="3278499"/>
              <a:ext cx="478578" cy="118317"/>
            </a:xfrm>
            <a:prstGeom prst="bentConnector3">
              <a:avLst>
                <a:gd name="adj1" fmla="val 243"/>
              </a:avLst>
            </a:prstGeom>
            <a:noFill/>
            <a:ln w="19050" cap="flat" cmpd="sng" algn="ctr">
              <a:solidFill>
                <a:srgbClr val="4472C4"/>
              </a:solidFill>
              <a:prstDash val="solid"/>
              <a:miter lim="800000"/>
              <a:tailEnd type="triangle"/>
            </a:ln>
            <a:effectLst/>
          </p:spPr>
        </p:cxnSp>
        <p:sp>
          <p:nvSpPr>
            <p:cNvPr id="597" name="Rounded Rectangle 192"/>
            <p:cNvSpPr/>
            <p:nvPr/>
          </p:nvSpPr>
          <p:spPr>
            <a:xfrm>
              <a:off x="6660549" y="3054263"/>
              <a:ext cx="587368"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157385 h 473443"/>
                <a:gd name="connsiteX11" fmla="*/ 312 w 587368"/>
                <a:gd name="connsiteY11"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326454 h 473443"/>
                <a:gd name="connsiteX11" fmla="*/ 0 w 587368"/>
                <a:gd name="connsiteY11" fmla="*/ 157385 h 473443"/>
                <a:gd name="connsiteX12" fmla="*/ 312 w 587368"/>
                <a:gd name="connsiteY12"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7368" h="473443">
                  <a:moveTo>
                    <a:pt x="312" y="64516"/>
                  </a:moveTo>
                  <a:cubicBezTo>
                    <a:pt x="312" y="29371"/>
                    <a:pt x="28802" y="881"/>
                    <a:pt x="63947" y="881"/>
                  </a:cubicBezTo>
                  <a:lnTo>
                    <a:pt x="196548" y="0"/>
                  </a:lnTo>
                  <a:lnTo>
                    <a:pt x="382286" y="1"/>
                  </a:lnTo>
                  <a:lnTo>
                    <a:pt x="523733" y="881"/>
                  </a:lnTo>
                  <a:cubicBezTo>
                    <a:pt x="558878" y="881"/>
                    <a:pt x="587368" y="29371"/>
                    <a:pt x="587368" y="64516"/>
                  </a:cubicBezTo>
                  <a:lnTo>
                    <a:pt x="587368" y="409808"/>
                  </a:lnTo>
                  <a:cubicBezTo>
                    <a:pt x="587368" y="444953"/>
                    <a:pt x="558878" y="473443"/>
                    <a:pt x="523733" y="473443"/>
                  </a:cubicBezTo>
                  <a:lnTo>
                    <a:pt x="63947" y="473443"/>
                  </a:lnTo>
                  <a:cubicBezTo>
                    <a:pt x="28802" y="473443"/>
                    <a:pt x="312" y="444953"/>
                    <a:pt x="312" y="409808"/>
                  </a:cubicBezTo>
                  <a:lnTo>
                    <a:pt x="0" y="326454"/>
                  </a:lnTo>
                  <a:lnTo>
                    <a:pt x="0" y="157385"/>
                  </a:lnTo>
                  <a:lnTo>
                    <a:pt x="312"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FPA</a:t>
              </a:r>
            </a:p>
          </p:txBody>
        </p:sp>
        <p:cxnSp>
          <p:nvCxnSpPr>
            <p:cNvPr id="598" name="Elbow Connector 597"/>
            <p:cNvCxnSpPr>
              <a:stCxn id="594" idx="3"/>
              <a:endCxn id="597" idx="11"/>
            </p:cNvCxnSpPr>
            <p:nvPr/>
          </p:nvCxnSpPr>
          <p:spPr>
            <a:xfrm flipV="1">
              <a:off x="5415295" y="3211648"/>
              <a:ext cx="1245254" cy="185168"/>
            </a:xfrm>
            <a:prstGeom prst="bentConnector5">
              <a:avLst>
                <a:gd name="adj1" fmla="val 50000"/>
                <a:gd name="adj2" fmla="val -187"/>
                <a:gd name="adj3" fmla="val 70934"/>
              </a:avLst>
            </a:prstGeom>
            <a:noFill/>
            <a:ln w="19050" cap="flat" cmpd="sng" algn="ctr">
              <a:solidFill>
                <a:srgbClr val="4472C4"/>
              </a:solidFill>
              <a:prstDash val="solid"/>
              <a:miter lim="800000"/>
              <a:tailEnd type="triangle"/>
            </a:ln>
            <a:effectLst/>
          </p:spPr>
        </p:cxnSp>
        <p:cxnSp>
          <p:nvCxnSpPr>
            <p:cNvPr id="599" name="Elbow Connector 598"/>
            <p:cNvCxnSpPr>
              <a:endCxn id="597" idx="10"/>
            </p:cNvCxnSpPr>
            <p:nvPr/>
          </p:nvCxnSpPr>
          <p:spPr>
            <a:xfrm flipV="1">
              <a:off x="3728926" y="3380717"/>
              <a:ext cx="2931623" cy="13748"/>
            </a:xfrm>
            <a:prstGeom prst="bentConnector5">
              <a:avLst>
                <a:gd name="adj1" fmla="val -35"/>
                <a:gd name="adj2" fmla="val -2978368"/>
                <a:gd name="adj3" fmla="val 92203"/>
              </a:avLst>
            </a:prstGeom>
            <a:noFill/>
            <a:ln w="19050" cap="flat" cmpd="sng" algn="ctr">
              <a:solidFill>
                <a:srgbClr val="70AD47"/>
              </a:solidFill>
              <a:prstDash val="solid"/>
              <a:miter lim="800000"/>
              <a:tailEnd type="triangle"/>
            </a:ln>
            <a:effectLst/>
          </p:spPr>
        </p:cxnSp>
        <p:grpSp>
          <p:nvGrpSpPr>
            <p:cNvPr id="600" name="Group 599"/>
            <p:cNvGrpSpPr/>
            <p:nvPr/>
          </p:nvGrpSpPr>
          <p:grpSpPr>
            <a:xfrm>
              <a:off x="7496825" y="3149135"/>
              <a:ext cx="731520" cy="252702"/>
              <a:chOff x="4165599" y="2653731"/>
              <a:chExt cx="731520" cy="182881"/>
            </a:xfrm>
          </p:grpSpPr>
          <p:sp>
            <p:nvSpPr>
              <p:cNvPr id="601" name="Rectangle 600"/>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sp>
            <p:nvSpPr>
              <p:cNvPr id="602" name="Rectangle 601"/>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03" name="Rectangle 602"/>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sp>
            <p:nvSpPr>
              <p:cNvPr id="604" name="Rectangle 603"/>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grpSp>
        <p:sp>
          <p:nvSpPr>
            <p:cNvPr id="605" name="TextBox 604"/>
            <p:cNvSpPr txBox="1"/>
            <p:nvPr/>
          </p:nvSpPr>
          <p:spPr>
            <a:xfrm>
              <a:off x="7549550" y="3304060"/>
              <a:ext cx="626069"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1</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606" name="Straight Arrow Connector 605"/>
            <p:cNvCxnSpPr>
              <a:endCxn id="601" idx="1"/>
            </p:cNvCxnSpPr>
            <p:nvPr/>
          </p:nvCxnSpPr>
          <p:spPr>
            <a:xfrm flipV="1">
              <a:off x="7246336" y="3275487"/>
              <a:ext cx="250489" cy="455"/>
            </a:xfrm>
            <a:prstGeom prst="straightConnector1">
              <a:avLst/>
            </a:prstGeom>
            <a:noFill/>
            <a:ln w="19050" cap="flat" cmpd="sng" algn="ctr">
              <a:solidFill>
                <a:srgbClr val="70AD47"/>
              </a:solidFill>
              <a:prstDash val="solid"/>
              <a:miter lim="800000"/>
              <a:tailEnd type="triangle"/>
            </a:ln>
            <a:effectLst/>
          </p:spPr>
        </p:cxnSp>
        <p:cxnSp>
          <p:nvCxnSpPr>
            <p:cNvPr id="607" name="Straight Connector 606"/>
            <p:cNvCxnSpPr>
              <a:stCxn id="583" idx="3"/>
            </p:cNvCxnSpPr>
            <p:nvPr/>
          </p:nvCxnSpPr>
          <p:spPr>
            <a:xfrm flipV="1">
              <a:off x="3443378" y="3396814"/>
              <a:ext cx="285548" cy="2673"/>
            </a:xfrm>
            <a:prstGeom prst="line">
              <a:avLst/>
            </a:prstGeom>
            <a:noFill/>
            <a:ln w="19050" cap="flat" cmpd="sng" algn="ctr">
              <a:solidFill>
                <a:srgbClr val="70AD47"/>
              </a:solidFill>
              <a:prstDash val="solid"/>
              <a:miter lim="800000"/>
            </a:ln>
            <a:effectLst/>
          </p:spPr>
        </p:cxnSp>
        <p:grpSp>
          <p:nvGrpSpPr>
            <p:cNvPr id="608" name="Group 607"/>
            <p:cNvGrpSpPr/>
            <p:nvPr/>
          </p:nvGrpSpPr>
          <p:grpSpPr>
            <a:xfrm>
              <a:off x="1099430" y="3851552"/>
              <a:ext cx="731520" cy="252702"/>
              <a:chOff x="4165599" y="2653731"/>
              <a:chExt cx="731520" cy="182881"/>
            </a:xfrm>
          </p:grpSpPr>
          <p:sp>
            <p:nvSpPr>
              <p:cNvPr id="609" name="Rectangle 608"/>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10" name="Rectangle 609"/>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11" name="Rectangle 610"/>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12" name="Rectangle 611"/>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grpSp>
        <p:sp>
          <p:nvSpPr>
            <p:cNvPr id="613" name="TextBox 612"/>
            <p:cNvSpPr txBox="1"/>
            <p:nvPr/>
          </p:nvSpPr>
          <p:spPr>
            <a:xfrm>
              <a:off x="1155814" y="4009148"/>
              <a:ext cx="630878"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2</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614" name="Rounded Rectangle 613"/>
            <p:cNvSpPr/>
            <p:nvPr/>
          </p:nvSpPr>
          <p:spPr>
            <a:xfrm>
              <a:off x="1939836" y="4161025"/>
              <a:ext cx="587056"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IPA</a:t>
              </a:r>
            </a:p>
          </p:txBody>
        </p:sp>
        <p:grpSp>
          <p:nvGrpSpPr>
            <p:cNvPr id="615" name="Group 614"/>
            <p:cNvGrpSpPr/>
            <p:nvPr/>
          </p:nvGrpSpPr>
          <p:grpSpPr>
            <a:xfrm>
              <a:off x="2711858" y="4633587"/>
              <a:ext cx="731520" cy="252702"/>
              <a:chOff x="4165599" y="2653731"/>
              <a:chExt cx="731520" cy="182881"/>
            </a:xfrm>
          </p:grpSpPr>
          <p:sp>
            <p:nvSpPr>
              <p:cNvPr id="616" name="Rectangle 615"/>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17" name="Rectangle 616"/>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18" name="Rectangle 617"/>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19" name="Rectangle 618"/>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grpSp>
        <p:sp>
          <p:nvSpPr>
            <p:cNvPr id="620" name="TextBox 619"/>
            <p:cNvSpPr txBox="1"/>
            <p:nvPr/>
          </p:nvSpPr>
          <p:spPr>
            <a:xfrm>
              <a:off x="2737332" y="4788512"/>
              <a:ext cx="680571"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IAPV</a:t>
              </a:r>
              <a:r>
                <a:rPr kumimoji="0" lang="en-US" sz="2000" b="1" i="0" u="none" strike="noStrike" kern="0" cap="none" spc="0" normalizeH="0" baseline="-25000" noProof="0" dirty="0" smtClean="0">
                  <a:ln>
                    <a:noFill/>
                  </a:ln>
                  <a:solidFill>
                    <a:srgbClr val="70AD47">
                      <a:lumMod val="75000"/>
                    </a:srgbClr>
                  </a:solidFill>
                  <a:effectLst/>
                  <a:uLnTx/>
                  <a:uFillTx/>
                </a:rPr>
                <a:t>2</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621" name="Elbow Connector 620"/>
            <p:cNvCxnSpPr>
              <a:stCxn id="612" idx="3"/>
              <a:endCxn id="614" idx="0"/>
            </p:cNvCxnSpPr>
            <p:nvPr/>
          </p:nvCxnSpPr>
          <p:spPr>
            <a:xfrm>
              <a:off x="1830950" y="3977904"/>
              <a:ext cx="402414" cy="183121"/>
            </a:xfrm>
            <a:prstGeom prst="bentConnector2">
              <a:avLst/>
            </a:prstGeom>
            <a:noFill/>
            <a:ln w="19050" cap="flat" cmpd="sng" algn="ctr">
              <a:solidFill>
                <a:srgbClr val="4472C4"/>
              </a:solidFill>
              <a:prstDash val="solid"/>
              <a:miter lim="800000"/>
              <a:tailEnd type="triangle"/>
            </a:ln>
            <a:effectLst/>
          </p:spPr>
        </p:cxnSp>
        <p:cxnSp>
          <p:nvCxnSpPr>
            <p:cNvPr id="622" name="Elbow Connector 621"/>
            <p:cNvCxnSpPr>
              <a:stCxn id="614" idx="2"/>
              <a:endCxn id="616" idx="1"/>
            </p:cNvCxnSpPr>
            <p:nvPr/>
          </p:nvCxnSpPr>
          <p:spPr>
            <a:xfrm rot="16200000" flipH="1">
              <a:off x="2409435" y="4457516"/>
              <a:ext cx="126352" cy="478494"/>
            </a:xfrm>
            <a:prstGeom prst="bentConnector2">
              <a:avLst/>
            </a:prstGeom>
            <a:noFill/>
            <a:ln w="19050" cap="flat" cmpd="sng" algn="ctr">
              <a:solidFill>
                <a:srgbClr val="70AD47"/>
              </a:solidFill>
              <a:prstDash val="solid"/>
              <a:miter lim="800000"/>
              <a:tailEnd type="triangle"/>
            </a:ln>
            <a:effectLst/>
          </p:spPr>
        </p:cxnSp>
        <p:sp>
          <p:nvSpPr>
            <p:cNvPr id="623" name="Rounded Rectangle 192"/>
            <p:cNvSpPr/>
            <p:nvPr/>
          </p:nvSpPr>
          <p:spPr>
            <a:xfrm>
              <a:off x="3911806" y="4160143"/>
              <a:ext cx="587056"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7056" h="473443">
                  <a:moveTo>
                    <a:pt x="0" y="64516"/>
                  </a:moveTo>
                  <a:cubicBezTo>
                    <a:pt x="0" y="29371"/>
                    <a:pt x="28490" y="881"/>
                    <a:pt x="63635" y="881"/>
                  </a:cubicBezTo>
                  <a:lnTo>
                    <a:pt x="196236" y="0"/>
                  </a:lnTo>
                  <a:lnTo>
                    <a:pt x="381974" y="1"/>
                  </a:lnTo>
                  <a:lnTo>
                    <a:pt x="523421" y="881"/>
                  </a:lnTo>
                  <a:cubicBezTo>
                    <a:pt x="558566" y="881"/>
                    <a:pt x="587056" y="29371"/>
                    <a:pt x="587056" y="64516"/>
                  </a:cubicBezTo>
                  <a:lnTo>
                    <a:pt x="587056" y="409808"/>
                  </a:lnTo>
                  <a:cubicBezTo>
                    <a:pt x="587056" y="444953"/>
                    <a:pt x="558566" y="473443"/>
                    <a:pt x="523421" y="473443"/>
                  </a:cubicBezTo>
                  <a:lnTo>
                    <a:pt x="63635" y="473443"/>
                  </a:lnTo>
                  <a:cubicBezTo>
                    <a:pt x="28490" y="473443"/>
                    <a:pt x="0" y="444953"/>
                    <a:pt x="0" y="409808"/>
                  </a:cubicBezTo>
                  <a:lnTo>
                    <a:pt x="0"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PPD</a:t>
              </a:r>
            </a:p>
          </p:txBody>
        </p:sp>
        <p:cxnSp>
          <p:nvCxnSpPr>
            <p:cNvPr id="624" name="Elbow Connector 623"/>
            <p:cNvCxnSpPr>
              <a:stCxn id="612" idx="3"/>
              <a:endCxn id="623" idx="3"/>
            </p:cNvCxnSpPr>
            <p:nvPr/>
          </p:nvCxnSpPr>
          <p:spPr>
            <a:xfrm>
              <a:off x="1830950" y="3977904"/>
              <a:ext cx="2462830" cy="182240"/>
            </a:xfrm>
            <a:prstGeom prst="bentConnector3">
              <a:avLst>
                <a:gd name="adj1" fmla="val 99973"/>
              </a:avLst>
            </a:prstGeom>
            <a:noFill/>
            <a:ln w="19050" cap="flat" cmpd="sng" algn="ctr">
              <a:solidFill>
                <a:srgbClr val="4472C4"/>
              </a:solidFill>
              <a:prstDash val="solid"/>
              <a:miter lim="800000"/>
              <a:tailEnd type="triangle"/>
            </a:ln>
            <a:effectLst/>
          </p:spPr>
        </p:cxnSp>
        <p:cxnSp>
          <p:nvCxnSpPr>
            <p:cNvPr id="625" name="Elbow Connector 624"/>
            <p:cNvCxnSpPr>
              <a:endCxn id="623" idx="2"/>
            </p:cNvCxnSpPr>
            <p:nvPr/>
          </p:nvCxnSpPr>
          <p:spPr>
            <a:xfrm rot="5400000" flipH="1" flipV="1">
              <a:off x="3618588" y="4270483"/>
              <a:ext cx="599794" cy="379114"/>
            </a:xfrm>
            <a:prstGeom prst="bentConnector4">
              <a:avLst>
                <a:gd name="adj1" fmla="val 120743"/>
                <a:gd name="adj2" fmla="val 100000"/>
              </a:avLst>
            </a:prstGeom>
            <a:noFill/>
            <a:ln w="19050" cap="flat" cmpd="sng" algn="ctr">
              <a:solidFill>
                <a:srgbClr val="70AD47"/>
              </a:solidFill>
              <a:prstDash val="solid"/>
              <a:miter lim="800000"/>
              <a:tailEnd type="triangle"/>
            </a:ln>
            <a:effectLst/>
          </p:spPr>
        </p:cxnSp>
        <p:grpSp>
          <p:nvGrpSpPr>
            <p:cNvPr id="626" name="Group 625"/>
            <p:cNvGrpSpPr/>
            <p:nvPr/>
          </p:nvGrpSpPr>
          <p:grpSpPr>
            <a:xfrm>
              <a:off x="4683775" y="4630916"/>
              <a:ext cx="731520" cy="252702"/>
              <a:chOff x="4165599" y="2653731"/>
              <a:chExt cx="731520" cy="182881"/>
            </a:xfrm>
          </p:grpSpPr>
          <p:sp>
            <p:nvSpPr>
              <p:cNvPr id="627" name="Rectangle 626"/>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28" name="Rectangle 627"/>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29" name="Rectangle 628"/>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30" name="Rectangle 629"/>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grpSp>
        <p:sp>
          <p:nvSpPr>
            <p:cNvPr id="631" name="TextBox 630"/>
            <p:cNvSpPr txBox="1"/>
            <p:nvPr/>
          </p:nvSpPr>
          <p:spPr>
            <a:xfrm>
              <a:off x="4685657" y="4788512"/>
              <a:ext cx="739883"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PDPV</a:t>
              </a:r>
              <a:r>
                <a:rPr kumimoji="0" lang="en-US" sz="2000" b="1" i="0" u="none" strike="noStrike" kern="0" cap="none" spc="0" normalizeH="0" baseline="-25000" noProof="0" dirty="0" smtClean="0">
                  <a:ln>
                    <a:noFill/>
                  </a:ln>
                  <a:solidFill>
                    <a:srgbClr val="4472C4">
                      <a:lumMod val="75000"/>
                    </a:srgbClr>
                  </a:solidFill>
                  <a:effectLst/>
                  <a:uLnTx/>
                  <a:uFillTx/>
                </a:rPr>
                <a:t>2</a:t>
              </a:r>
              <a:endParaRPr kumimoji="0" lang="en-US" sz="1600" b="1" i="1" u="none" strike="noStrike" kern="0" cap="none" spc="0" normalizeH="0" baseline="0" noProof="0" dirty="0" smtClean="0">
                <a:ln>
                  <a:noFill/>
                </a:ln>
                <a:solidFill>
                  <a:srgbClr val="4472C4">
                    <a:lumMod val="75000"/>
                  </a:srgbClr>
                </a:solidFill>
                <a:effectLst/>
                <a:uLnTx/>
                <a:uFillTx/>
              </a:endParaRPr>
            </a:p>
          </p:txBody>
        </p:sp>
        <p:cxnSp>
          <p:nvCxnSpPr>
            <p:cNvPr id="632" name="Elbow Connector 631"/>
            <p:cNvCxnSpPr>
              <a:endCxn id="627" idx="1"/>
            </p:cNvCxnSpPr>
            <p:nvPr/>
          </p:nvCxnSpPr>
          <p:spPr>
            <a:xfrm>
              <a:off x="4205197" y="4638951"/>
              <a:ext cx="478578" cy="118317"/>
            </a:xfrm>
            <a:prstGeom prst="bentConnector3">
              <a:avLst>
                <a:gd name="adj1" fmla="val 243"/>
              </a:avLst>
            </a:prstGeom>
            <a:noFill/>
            <a:ln w="19050" cap="flat" cmpd="sng" algn="ctr">
              <a:solidFill>
                <a:srgbClr val="4472C4"/>
              </a:solidFill>
              <a:prstDash val="solid"/>
              <a:miter lim="800000"/>
              <a:tailEnd type="triangle"/>
            </a:ln>
            <a:effectLst/>
          </p:spPr>
        </p:cxnSp>
        <p:sp>
          <p:nvSpPr>
            <p:cNvPr id="633" name="Rounded Rectangle 192"/>
            <p:cNvSpPr/>
            <p:nvPr/>
          </p:nvSpPr>
          <p:spPr>
            <a:xfrm>
              <a:off x="6660549" y="4414715"/>
              <a:ext cx="587368"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157385 h 473443"/>
                <a:gd name="connsiteX11" fmla="*/ 312 w 587368"/>
                <a:gd name="connsiteY11"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326454 h 473443"/>
                <a:gd name="connsiteX11" fmla="*/ 0 w 587368"/>
                <a:gd name="connsiteY11" fmla="*/ 157385 h 473443"/>
                <a:gd name="connsiteX12" fmla="*/ 312 w 587368"/>
                <a:gd name="connsiteY12"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7368" h="473443">
                  <a:moveTo>
                    <a:pt x="312" y="64516"/>
                  </a:moveTo>
                  <a:cubicBezTo>
                    <a:pt x="312" y="29371"/>
                    <a:pt x="28802" y="881"/>
                    <a:pt x="63947" y="881"/>
                  </a:cubicBezTo>
                  <a:lnTo>
                    <a:pt x="196548" y="0"/>
                  </a:lnTo>
                  <a:lnTo>
                    <a:pt x="382286" y="1"/>
                  </a:lnTo>
                  <a:lnTo>
                    <a:pt x="523733" y="881"/>
                  </a:lnTo>
                  <a:cubicBezTo>
                    <a:pt x="558878" y="881"/>
                    <a:pt x="587368" y="29371"/>
                    <a:pt x="587368" y="64516"/>
                  </a:cubicBezTo>
                  <a:lnTo>
                    <a:pt x="587368" y="409808"/>
                  </a:lnTo>
                  <a:cubicBezTo>
                    <a:pt x="587368" y="444953"/>
                    <a:pt x="558878" y="473443"/>
                    <a:pt x="523733" y="473443"/>
                  </a:cubicBezTo>
                  <a:lnTo>
                    <a:pt x="63947" y="473443"/>
                  </a:lnTo>
                  <a:cubicBezTo>
                    <a:pt x="28802" y="473443"/>
                    <a:pt x="312" y="444953"/>
                    <a:pt x="312" y="409808"/>
                  </a:cubicBezTo>
                  <a:lnTo>
                    <a:pt x="0" y="326454"/>
                  </a:lnTo>
                  <a:lnTo>
                    <a:pt x="0" y="157385"/>
                  </a:lnTo>
                  <a:lnTo>
                    <a:pt x="312"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FPA</a:t>
              </a:r>
            </a:p>
          </p:txBody>
        </p:sp>
        <p:cxnSp>
          <p:nvCxnSpPr>
            <p:cNvPr id="634" name="Elbow Connector 633"/>
            <p:cNvCxnSpPr>
              <a:stCxn id="630" idx="3"/>
              <a:endCxn id="633" idx="11"/>
            </p:cNvCxnSpPr>
            <p:nvPr/>
          </p:nvCxnSpPr>
          <p:spPr>
            <a:xfrm flipV="1">
              <a:off x="5415295" y="4572100"/>
              <a:ext cx="1245254" cy="185168"/>
            </a:xfrm>
            <a:prstGeom prst="bentConnector5">
              <a:avLst>
                <a:gd name="adj1" fmla="val 50000"/>
                <a:gd name="adj2" fmla="val -187"/>
                <a:gd name="adj3" fmla="val 70934"/>
              </a:avLst>
            </a:prstGeom>
            <a:noFill/>
            <a:ln w="19050" cap="flat" cmpd="sng" algn="ctr">
              <a:solidFill>
                <a:srgbClr val="4472C4"/>
              </a:solidFill>
              <a:prstDash val="solid"/>
              <a:miter lim="800000"/>
              <a:tailEnd type="triangle"/>
            </a:ln>
            <a:effectLst/>
          </p:spPr>
        </p:cxnSp>
        <p:cxnSp>
          <p:nvCxnSpPr>
            <p:cNvPr id="635" name="Elbow Connector 634"/>
            <p:cNvCxnSpPr>
              <a:endCxn id="633" idx="10"/>
            </p:cNvCxnSpPr>
            <p:nvPr/>
          </p:nvCxnSpPr>
          <p:spPr>
            <a:xfrm flipV="1">
              <a:off x="3728926" y="4741169"/>
              <a:ext cx="2931623" cy="13748"/>
            </a:xfrm>
            <a:prstGeom prst="bentConnector5">
              <a:avLst>
                <a:gd name="adj1" fmla="val -35"/>
                <a:gd name="adj2" fmla="val -2978368"/>
                <a:gd name="adj3" fmla="val 92203"/>
              </a:avLst>
            </a:prstGeom>
            <a:noFill/>
            <a:ln w="19050" cap="flat" cmpd="sng" algn="ctr">
              <a:solidFill>
                <a:srgbClr val="70AD47"/>
              </a:solidFill>
              <a:prstDash val="solid"/>
              <a:miter lim="800000"/>
              <a:tailEnd type="triangle"/>
            </a:ln>
            <a:effectLst/>
          </p:spPr>
        </p:cxnSp>
        <p:grpSp>
          <p:nvGrpSpPr>
            <p:cNvPr id="636" name="Group 635"/>
            <p:cNvGrpSpPr/>
            <p:nvPr/>
          </p:nvGrpSpPr>
          <p:grpSpPr>
            <a:xfrm>
              <a:off x="7496825" y="4509587"/>
              <a:ext cx="731520" cy="252702"/>
              <a:chOff x="4165599" y="2653731"/>
              <a:chExt cx="731520" cy="182881"/>
            </a:xfrm>
          </p:grpSpPr>
          <p:sp>
            <p:nvSpPr>
              <p:cNvPr id="637" name="Rectangle 636"/>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38" name="Rectangle 637"/>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alibri" panose="020F0502020204030204"/>
                    <a:ea typeface="+mn-ea"/>
                    <a:cs typeface="+mn-cs"/>
                  </a:rPr>
                  <a:t>1</a:t>
                </a:r>
              </a:p>
            </p:txBody>
          </p:sp>
          <p:sp>
            <p:nvSpPr>
              <p:cNvPr id="639" name="Rectangle 638"/>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40" name="Rectangle 639"/>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grpSp>
        <p:sp>
          <p:nvSpPr>
            <p:cNvPr id="641" name="TextBox 640"/>
            <p:cNvSpPr txBox="1"/>
            <p:nvPr/>
          </p:nvSpPr>
          <p:spPr>
            <a:xfrm>
              <a:off x="7549550" y="4664512"/>
              <a:ext cx="626069"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2</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642" name="Straight Arrow Connector 641"/>
            <p:cNvCxnSpPr>
              <a:endCxn id="637" idx="1"/>
            </p:cNvCxnSpPr>
            <p:nvPr/>
          </p:nvCxnSpPr>
          <p:spPr>
            <a:xfrm flipV="1">
              <a:off x="7246336" y="4635939"/>
              <a:ext cx="250489" cy="455"/>
            </a:xfrm>
            <a:prstGeom prst="straightConnector1">
              <a:avLst/>
            </a:prstGeom>
            <a:noFill/>
            <a:ln w="19050" cap="flat" cmpd="sng" algn="ctr">
              <a:solidFill>
                <a:srgbClr val="70AD47"/>
              </a:solidFill>
              <a:prstDash val="solid"/>
              <a:miter lim="800000"/>
              <a:tailEnd type="triangle"/>
            </a:ln>
            <a:effectLst/>
          </p:spPr>
        </p:cxnSp>
        <p:cxnSp>
          <p:nvCxnSpPr>
            <p:cNvPr id="643" name="Straight Connector 642"/>
            <p:cNvCxnSpPr>
              <a:stCxn id="619" idx="3"/>
            </p:cNvCxnSpPr>
            <p:nvPr/>
          </p:nvCxnSpPr>
          <p:spPr>
            <a:xfrm flipV="1">
              <a:off x="3443378" y="4757266"/>
              <a:ext cx="285548" cy="2673"/>
            </a:xfrm>
            <a:prstGeom prst="line">
              <a:avLst/>
            </a:prstGeom>
            <a:noFill/>
            <a:ln w="19050" cap="flat" cmpd="sng" algn="ctr">
              <a:solidFill>
                <a:srgbClr val="70AD47"/>
              </a:solidFill>
              <a:prstDash val="solid"/>
              <a:miter lim="800000"/>
            </a:ln>
            <a:effectLst/>
          </p:spPr>
        </p:cxnSp>
        <p:grpSp>
          <p:nvGrpSpPr>
            <p:cNvPr id="644" name="Group 643"/>
            <p:cNvGrpSpPr/>
            <p:nvPr/>
          </p:nvGrpSpPr>
          <p:grpSpPr>
            <a:xfrm>
              <a:off x="1099430" y="5223528"/>
              <a:ext cx="731520" cy="252702"/>
              <a:chOff x="4165599" y="2653731"/>
              <a:chExt cx="731520" cy="182881"/>
            </a:xfrm>
          </p:grpSpPr>
          <p:sp>
            <p:nvSpPr>
              <p:cNvPr id="645" name="Rectangle 644"/>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46" name="Rectangle 645"/>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47" name="Rectangle 646"/>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48" name="Rectangle 647"/>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grpSp>
        <p:sp>
          <p:nvSpPr>
            <p:cNvPr id="649" name="TextBox 648"/>
            <p:cNvSpPr txBox="1"/>
            <p:nvPr/>
          </p:nvSpPr>
          <p:spPr>
            <a:xfrm>
              <a:off x="1155814" y="5381124"/>
              <a:ext cx="630878"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DPV</a:t>
              </a:r>
              <a:r>
                <a:rPr kumimoji="0" lang="en-US" sz="2000" b="1" i="0" u="none" strike="noStrike" kern="0" cap="none" spc="0" normalizeH="0" baseline="-25000" noProof="0" dirty="0" smtClean="0">
                  <a:ln>
                    <a:noFill/>
                  </a:ln>
                  <a:solidFill>
                    <a:srgbClr val="4472C4">
                      <a:lumMod val="75000"/>
                    </a:srgbClr>
                  </a:solidFill>
                  <a:effectLst/>
                  <a:uLnTx/>
                  <a:uFillTx/>
                </a:rPr>
                <a:t>3</a:t>
              </a:r>
              <a:endParaRPr kumimoji="0" lang="en-US" sz="1600" b="1" i="1" u="none" strike="noStrike" kern="0" cap="none" spc="0" normalizeH="0" baseline="0" noProof="0" dirty="0" smtClean="0">
                <a:ln>
                  <a:noFill/>
                </a:ln>
                <a:solidFill>
                  <a:srgbClr val="4472C4">
                    <a:lumMod val="75000"/>
                  </a:srgbClr>
                </a:solidFill>
                <a:effectLst/>
                <a:uLnTx/>
                <a:uFillTx/>
              </a:endParaRPr>
            </a:p>
          </p:txBody>
        </p:sp>
        <p:sp>
          <p:nvSpPr>
            <p:cNvPr id="650" name="Rounded Rectangle 649"/>
            <p:cNvSpPr/>
            <p:nvPr/>
          </p:nvSpPr>
          <p:spPr>
            <a:xfrm>
              <a:off x="1939836" y="5533001"/>
              <a:ext cx="587056"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IPA</a:t>
              </a:r>
            </a:p>
          </p:txBody>
        </p:sp>
        <p:grpSp>
          <p:nvGrpSpPr>
            <p:cNvPr id="651" name="Group 650"/>
            <p:cNvGrpSpPr/>
            <p:nvPr/>
          </p:nvGrpSpPr>
          <p:grpSpPr>
            <a:xfrm>
              <a:off x="2711858" y="6005563"/>
              <a:ext cx="731520" cy="252702"/>
              <a:chOff x="4165599" y="2653731"/>
              <a:chExt cx="731520" cy="182881"/>
            </a:xfrm>
          </p:grpSpPr>
          <p:sp>
            <p:nvSpPr>
              <p:cNvPr id="652" name="Rectangle 651"/>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53" name="Rectangle 652"/>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54" name="Rectangle 653"/>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55" name="Rectangle 654"/>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grpSp>
        <p:sp>
          <p:nvSpPr>
            <p:cNvPr id="656" name="TextBox 655"/>
            <p:cNvSpPr txBox="1"/>
            <p:nvPr/>
          </p:nvSpPr>
          <p:spPr>
            <a:xfrm>
              <a:off x="2737332" y="6160488"/>
              <a:ext cx="680571"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IAPV</a:t>
              </a:r>
              <a:r>
                <a:rPr kumimoji="0" lang="en-US" sz="2000" b="1" i="0" u="none" strike="noStrike" kern="0" cap="none" spc="0" normalizeH="0" baseline="-25000" noProof="0" dirty="0" smtClean="0">
                  <a:ln>
                    <a:noFill/>
                  </a:ln>
                  <a:solidFill>
                    <a:srgbClr val="70AD47">
                      <a:lumMod val="75000"/>
                    </a:srgbClr>
                  </a:solidFill>
                  <a:effectLst/>
                  <a:uLnTx/>
                  <a:uFillTx/>
                </a:rPr>
                <a:t>3</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657" name="Elbow Connector 656"/>
            <p:cNvCxnSpPr>
              <a:stCxn id="648" idx="3"/>
              <a:endCxn id="650" idx="0"/>
            </p:cNvCxnSpPr>
            <p:nvPr/>
          </p:nvCxnSpPr>
          <p:spPr>
            <a:xfrm>
              <a:off x="1830950" y="5349880"/>
              <a:ext cx="402414" cy="183121"/>
            </a:xfrm>
            <a:prstGeom prst="bentConnector2">
              <a:avLst/>
            </a:prstGeom>
            <a:noFill/>
            <a:ln w="19050" cap="flat" cmpd="sng" algn="ctr">
              <a:solidFill>
                <a:srgbClr val="4472C4"/>
              </a:solidFill>
              <a:prstDash val="solid"/>
              <a:miter lim="800000"/>
              <a:tailEnd type="triangle"/>
            </a:ln>
            <a:effectLst/>
          </p:spPr>
        </p:cxnSp>
        <p:cxnSp>
          <p:nvCxnSpPr>
            <p:cNvPr id="658" name="Elbow Connector 657"/>
            <p:cNvCxnSpPr>
              <a:stCxn id="650" idx="2"/>
              <a:endCxn id="652" idx="1"/>
            </p:cNvCxnSpPr>
            <p:nvPr/>
          </p:nvCxnSpPr>
          <p:spPr>
            <a:xfrm rot="16200000" flipH="1">
              <a:off x="2409435" y="5829492"/>
              <a:ext cx="126352" cy="478494"/>
            </a:xfrm>
            <a:prstGeom prst="bentConnector2">
              <a:avLst/>
            </a:prstGeom>
            <a:noFill/>
            <a:ln w="19050" cap="flat" cmpd="sng" algn="ctr">
              <a:solidFill>
                <a:srgbClr val="70AD47"/>
              </a:solidFill>
              <a:prstDash val="solid"/>
              <a:miter lim="800000"/>
              <a:tailEnd type="triangle"/>
            </a:ln>
            <a:effectLst/>
          </p:spPr>
        </p:cxnSp>
        <p:sp>
          <p:nvSpPr>
            <p:cNvPr id="659" name="Rounded Rectangle 192"/>
            <p:cNvSpPr/>
            <p:nvPr/>
          </p:nvSpPr>
          <p:spPr>
            <a:xfrm>
              <a:off x="3911806" y="5532119"/>
              <a:ext cx="587056"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7056" h="473443">
                  <a:moveTo>
                    <a:pt x="0" y="64516"/>
                  </a:moveTo>
                  <a:cubicBezTo>
                    <a:pt x="0" y="29371"/>
                    <a:pt x="28490" y="881"/>
                    <a:pt x="63635" y="881"/>
                  </a:cubicBezTo>
                  <a:lnTo>
                    <a:pt x="196236" y="0"/>
                  </a:lnTo>
                  <a:lnTo>
                    <a:pt x="381974" y="1"/>
                  </a:lnTo>
                  <a:lnTo>
                    <a:pt x="523421" y="881"/>
                  </a:lnTo>
                  <a:cubicBezTo>
                    <a:pt x="558566" y="881"/>
                    <a:pt x="587056" y="29371"/>
                    <a:pt x="587056" y="64516"/>
                  </a:cubicBezTo>
                  <a:lnTo>
                    <a:pt x="587056" y="409808"/>
                  </a:lnTo>
                  <a:cubicBezTo>
                    <a:pt x="587056" y="444953"/>
                    <a:pt x="558566" y="473443"/>
                    <a:pt x="523421" y="473443"/>
                  </a:cubicBezTo>
                  <a:lnTo>
                    <a:pt x="63635" y="473443"/>
                  </a:lnTo>
                  <a:cubicBezTo>
                    <a:pt x="28490" y="473443"/>
                    <a:pt x="0" y="444953"/>
                    <a:pt x="0" y="409808"/>
                  </a:cubicBezTo>
                  <a:lnTo>
                    <a:pt x="0"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PPD</a:t>
              </a:r>
            </a:p>
          </p:txBody>
        </p:sp>
        <p:cxnSp>
          <p:nvCxnSpPr>
            <p:cNvPr id="660" name="Elbow Connector 659"/>
            <p:cNvCxnSpPr>
              <a:stCxn id="648" idx="3"/>
              <a:endCxn id="659" idx="3"/>
            </p:cNvCxnSpPr>
            <p:nvPr/>
          </p:nvCxnSpPr>
          <p:spPr>
            <a:xfrm>
              <a:off x="1830950" y="5349880"/>
              <a:ext cx="2462830" cy="182240"/>
            </a:xfrm>
            <a:prstGeom prst="bentConnector3">
              <a:avLst>
                <a:gd name="adj1" fmla="val 99973"/>
              </a:avLst>
            </a:prstGeom>
            <a:noFill/>
            <a:ln w="19050" cap="flat" cmpd="sng" algn="ctr">
              <a:solidFill>
                <a:srgbClr val="4472C4"/>
              </a:solidFill>
              <a:prstDash val="solid"/>
              <a:miter lim="800000"/>
              <a:tailEnd type="triangle"/>
            </a:ln>
            <a:effectLst/>
          </p:spPr>
        </p:cxnSp>
        <p:cxnSp>
          <p:nvCxnSpPr>
            <p:cNvPr id="661" name="Elbow Connector 660"/>
            <p:cNvCxnSpPr>
              <a:endCxn id="659" idx="2"/>
            </p:cNvCxnSpPr>
            <p:nvPr/>
          </p:nvCxnSpPr>
          <p:spPr>
            <a:xfrm rot="5400000" flipH="1" flipV="1">
              <a:off x="3618588" y="5642459"/>
              <a:ext cx="599794" cy="379114"/>
            </a:xfrm>
            <a:prstGeom prst="bentConnector4">
              <a:avLst>
                <a:gd name="adj1" fmla="val 120743"/>
                <a:gd name="adj2" fmla="val 100000"/>
              </a:avLst>
            </a:prstGeom>
            <a:noFill/>
            <a:ln w="19050" cap="flat" cmpd="sng" algn="ctr">
              <a:solidFill>
                <a:srgbClr val="70AD47"/>
              </a:solidFill>
              <a:prstDash val="solid"/>
              <a:miter lim="800000"/>
              <a:tailEnd type="triangle"/>
            </a:ln>
            <a:effectLst/>
          </p:spPr>
        </p:cxnSp>
        <p:grpSp>
          <p:nvGrpSpPr>
            <p:cNvPr id="662" name="Group 661"/>
            <p:cNvGrpSpPr/>
            <p:nvPr/>
          </p:nvGrpSpPr>
          <p:grpSpPr>
            <a:xfrm>
              <a:off x="4683775" y="6002892"/>
              <a:ext cx="731520" cy="252702"/>
              <a:chOff x="4165599" y="2653731"/>
              <a:chExt cx="731520" cy="182881"/>
            </a:xfrm>
          </p:grpSpPr>
          <p:sp>
            <p:nvSpPr>
              <p:cNvPr id="663" name="Rectangle 662"/>
              <p:cNvSpPr/>
              <p:nvPr/>
            </p:nvSpPr>
            <p:spPr>
              <a:xfrm>
                <a:off x="416559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64" name="Rectangle 663"/>
              <p:cNvSpPr/>
              <p:nvPr/>
            </p:nvSpPr>
            <p:spPr>
              <a:xfrm>
                <a:off x="434847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65" name="Rectangle 664"/>
              <p:cNvSpPr/>
              <p:nvPr/>
            </p:nvSpPr>
            <p:spPr>
              <a:xfrm>
                <a:off x="4531359" y="2653731"/>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sp>
            <p:nvSpPr>
              <p:cNvPr id="666" name="Rectangle 665"/>
              <p:cNvSpPr/>
              <p:nvPr/>
            </p:nvSpPr>
            <p:spPr>
              <a:xfrm>
                <a:off x="4714239" y="2653732"/>
                <a:ext cx="182880" cy="182880"/>
              </a:xfrm>
              <a:prstGeom prst="rect">
                <a:avLst/>
              </a:prstGeom>
              <a:solidFill>
                <a:srgbClr val="4472C4">
                  <a:lumMod val="20000"/>
                  <a:lumOff val="80000"/>
                </a:srgbClr>
              </a:solidFill>
              <a:ln w="25400" cap="flat" cmpd="sng" algn="ctr">
                <a:solidFill>
                  <a:srgbClr val="4472C4"/>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4472C4"/>
                    </a:solidFill>
                    <a:effectLst/>
                    <a:uLnTx/>
                    <a:uFillTx/>
                    <a:latin typeface="Calibri" panose="020F0502020204030204"/>
                    <a:ea typeface="+mn-ea"/>
                    <a:cs typeface="+mn-cs"/>
                  </a:rPr>
                  <a:t>0</a:t>
                </a:r>
              </a:p>
            </p:txBody>
          </p:sp>
        </p:grpSp>
        <p:sp>
          <p:nvSpPr>
            <p:cNvPr id="667" name="TextBox 666"/>
            <p:cNvSpPr txBox="1"/>
            <p:nvPr/>
          </p:nvSpPr>
          <p:spPr>
            <a:xfrm>
              <a:off x="4685657" y="6160488"/>
              <a:ext cx="739883"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4472C4">
                      <a:lumMod val="75000"/>
                    </a:srgbClr>
                  </a:solidFill>
                  <a:effectLst/>
                  <a:uLnTx/>
                  <a:uFillTx/>
                </a:rPr>
                <a:t>PDPV</a:t>
              </a:r>
              <a:r>
                <a:rPr kumimoji="0" lang="en-US" sz="2000" b="1" i="0" u="none" strike="noStrike" kern="0" cap="none" spc="0" normalizeH="0" baseline="-25000" noProof="0" dirty="0" smtClean="0">
                  <a:ln>
                    <a:noFill/>
                  </a:ln>
                  <a:solidFill>
                    <a:srgbClr val="4472C4">
                      <a:lumMod val="75000"/>
                    </a:srgbClr>
                  </a:solidFill>
                  <a:effectLst/>
                  <a:uLnTx/>
                  <a:uFillTx/>
                </a:rPr>
                <a:t>3</a:t>
              </a:r>
              <a:endParaRPr kumimoji="0" lang="en-US" sz="1600" b="1" i="1" u="none" strike="noStrike" kern="0" cap="none" spc="0" normalizeH="0" baseline="0" noProof="0" dirty="0" smtClean="0">
                <a:ln>
                  <a:noFill/>
                </a:ln>
                <a:solidFill>
                  <a:srgbClr val="4472C4">
                    <a:lumMod val="75000"/>
                  </a:srgbClr>
                </a:solidFill>
                <a:effectLst/>
                <a:uLnTx/>
                <a:uFillTx/>
              </a:endParaRPr>
            </a:p>
          </p:txBody>
        </p:sp>
        <p:cxnSp>
          <p:nvCxnSpPr>
            <p:cNvPr id="668" name="Elbow Connector 667"/>
            <p:cNvCxnSpPr>
              <a:endCxn id="663" idx="1"/>
            </p:cNvCxnSpPr>
            <p:nvPr/>
          </p:nvCxnSpPr>
          <p:spPr>
            <a:xfrm>
              <a:off x="4205197" y="6010927"/>
              <a:ext cx="478578" cy="118317"/>
            </a:xfrm>
            <a:prstGeom prst="bentConnector3">
              <a:avLst>
                <a:gd name="adj1" fmla="val 243"/>
              </a:avLst>
            </a:prstGeom>
            <a:noFill/>
            <a:ln w="19050" cap="flat" cmpd="sng" algn="ctr">
              <a:solidFill>
                <a:srgbClr val="4472C4"/>
              </a:solidFill>
              <a:prstDash val="solid"/>
              <a:miter lim="800000"/>
              <a:tailEnd type="triangle"/>
            </a:ln>
            <a:effectLst/>
          </p:spPr>
        </p:cxnSp>
        <p:sp>
          <p:nvSpPr>
            <p:cNvPr id="669" name="Rounded Rectangle 192"/>
            <p:cNvSpPr/>
            <p:nvPr/>
          </p:nvSpPr>
          <p:spPr>
            <a:xfrm>
              <a:off x="6660549" y="5786691"/>
              <a:ext cx="587368"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157385 h 473443"/>
                <a:gd name="connsiteX11" fmla="*/ 312 w 587368"/>
                <a:gd name="connsiteY11" fmla="*/ 64516 h 473443"/>
                <a:gd name="connsiteX0" fmla="*/ 312 w 587368"/>
                <a:gd name="connsiteY0" fmla="*/ 64516 h 473443"/>
                <a:gd name="connsiteX1" fmla="*/ 63947 w 587368"/>
                <a:gd name="connsiteY1" fmla="*/ 881 h 473443"/>
                <a:gd name="connsiteX2" fmla="*/ 196548 w 587368"/>
                <a:gd name="connsiteY2" fmla="*/ 0 h 473443"/>
                <a:gd name="connsiteX3" fmla="*/ 382286 w 587368"/>
                <a:gd name="connsiteY3" fmla="*/ 1 h 473443"/>
                <a:gd name="connsiteX4" fmla="*/ 523733 w 587368"/>
                <a:gd name="connsiteY4" fmla="*/ 881 h 473443"/>
                <a:gd name="connsiteX5" fmla="*/ 587368 w 587368"/>
                <a:gd name="connsiteY5" fmla="*/ 64516 h 473443"/>
                <a:gd name="connsiteX6" fmla="*/ 587368 w 587368"/>
                <a:gd name="connsiteY6" fmla="*/ 409808 h 473443"/>
                <a:gd name="connsiteX7" fmla="*/ 523733 w 587368"/>
                <a:gd name="connsiteY7" fmla="*/ 473443 h 473443"/>
                <a:gd name="connsiteX8" fmla="*/ 63947 w 587368"/>
                <a:gd name="connsiteY8" fmla="*/ 473443 h 473443"/>
                <a:gd name="connsiteX9" fmla="*/ 312 w 587368"/>
                <a:gd name="connsiteY9" fmla="*/ 409808 h 473443"/>
                <a:gd name="connsiteX10" fmla="*/ 0 w 587368"/>
                <a:gd name="connsiteY10" fmla="*/ 326454 h 473443"/>
                <a:gd name="connsiteX11" fmla="*/ 0 w 587368"/>
                <a:gd name="connsiteY11" fmla="*/ 157385 h 473443"/>
                <a:gd name="connsiteX12" fmla="*/ 312 w 587368"/>
                <a:gd name="connsiteY12"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7368" h="473443">
                  <a:moveTo>
                    <a:pt x="312" y="64516"/>
                  </a:moveTo>
                  <a:cubicBezTo>
                    <a:pt x="312" y="29371"/>
                    <a:pt x="28802" y="881"/>
                    <a:pt x="63947" y="881"/>
                  </a:cubicBezTo>
                  <a:lnTo>
                    <a:pt x="196548" y="0"/>
                  </a:lnTo>
                  <a:lnTo>
                    <a:pt x="382286" y="1"/>
                  </a:lnTo>
                  <a:lnTo>
                    <a:pt x="523733" y="881"/>
                  </a:lnTo>
                  <a:cubicBezTo>
                    <a:pt x="558878" y="881"/>
                    <a:pt x="587368" y="29371"/>
                    <a:pt x="587368" y="64516"/>
                  </a:cubicBezTo>
                  <a:lnTo>
                    <a:pt x="587368" y="409808"/>
                  </a:lnTo>
                  <a:cubicBezTo>
                    <a:pt x="587368" y="444953"/>
                    <a:pt x="558878" y="473443"/>
                    <a:pt x="523733" y="473443"/>
                  </a:cubicBezTo>
                  <a:lnTo>
                    <a:pt x="63947" y="473443"/>
                  </a:lnTo>
                  <a:cubicBezTo>
                    <a:pt x="28802" y="473443"/>
                    <a:pt x="312" y="444953"/>
                    <a:pt x="312" y="409808"/>
                  </a:cubicBezTo>
                  <a:lnTo>
                    <a:pt x="0" y="326454"/>
                  </a:lnTo>
                  <a:lnTo>
                    <a:pt x="0" y="157385"/>
                  </a:lnTo>
                  <a:lnTo>
                    <a:pt x="312"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FPA</a:t>
              </a:r>
            </a:p>
          </p:txBody>
        </p:sp>
        <p:cxnSp>
          <p:nvCxnSpPr>
            <p:cNvPr id="670" name="Elbow Connector 669"/>
            <p:cNvCxnSpPr>
              <a:stCxn id="666" idx="3"/>
              <a:endCxn id="669" idx="11"/>
            </p:cNvCxnSpPr>
            <p:nvPr/>
          </p:nvCxnSpPr>
          <p:spPr>
            <a:xfrm flipV="1">
              <a:off x="5415295" y="5944076"/>
              <a:ext cx="1245254" cy="185168"/>
            </a:xfrm>
            <a:prstGeom prst="bentConnector5">
              <a:avLst>
                <a:gd name="adj1" fmla="val 50000"/>
                <a:gd name="adj2" fmla="val -187"/>
                <a:gd name="adj3" fmla="val 70934"/>
              </a:avLst>
            </a:prstGeom>
            <a:noFill/>
            <a:ln w="19050" cap="flat" cmpd="sng" algn="ctr">
              <a:solidFill>
                <a:srgbClr val="4472C4"/>
              </a:solidFill>
              <a:prstDash val="solid"/>
              <a:miter lim="800000"/>
              <a:tailEnd type="triangle"/>
            </a:ln>
            <a:effectLst/>
          </p:spPr>
        </p:cxnSp>
        <p:cxnSp>
          <p:nvCxnSpPr>
            <p:cNvPr id="671" name="Elbow Connector 670"/>
            <p:cNvCxnSpPr>
              <a:endCxn id="669" idx="10"/>
            </p:cNvCxnSpPr>
            <p:nvPr/>
          </p:nvCxnSpPr>
          <p:spPr>
            <a:xfrm flipV="1">
              <a:off x="3728926" y="6113145"/>
              <a:ext cx="2931623" cy="13748"/>
            </a:xfrm>
            <a:prstGeom prst="bentConnector5">
              <a:avLst>
                <a:gd name="adj1" fmla="val -35"/>
                <a:gd name="adj2" fmla="val -2978368"/>
                <a:gd name="adj3" fmla="val 92203"/>
              </a:avLst>
            </a:prstGeom>
            <a:noFill/>
            <a:ln w="19050" cap="flat" cmpd="sng" algn="ctr">
              <a:solidFill>
                <a:srgbClr val="70AD47"/>
              </a:solidFill>
              <a:prstDash val="solid"/>
              <a:miter lim="800000"/>
              <a:tailEnd type="triangle"/>
            </a:ln>
            <a:effectLst/>
          </p:spPr>
        </p:cxnSp>
        <p:grpSp>
          <p:nvGrpSpPr>
            <p:cNvPr id="672" name="Group 671"/>
            <p:cNvGrpSpPr/>
            <p:nvPr/>
          </p:nvGrpSpPr>
          <p:grpSpPr>
            <a:xfrm>
              <a:off x="7496825" y="5881563"/>
              <a:ext cx="731520" cy="252702"/>
              <a:chOff x="4165599" y="2653731"/>
              <a:chExt cx="731520" cy="182881"/>
            </a:xfrm>
          </p:grpSpPr>
          <p:sp>
            <p:nvSpPr>
              <p:cNvPr id="673" name="Rectangle 672"/>
              <p:cNvSpPr/>
              <p:nvPr/>
            </p:nvSpPr>
            <p:spPr>
              <a:xfrm>
                <a:off x="416559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74" name="Rectangle 673"/>
              <p:cNvSpPr/>
              <p:nvPr/>
            </p:nvSpPr>
            <p:spPr>
              <a:xfrm>
                <a:off x="434847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75" name="Rectangle 674"/>
              <p:cNvSpPr/>
              <p:nvPr/>
            </p:nvSpPr>
            <p:spPr>
              <a:xfrm>
                <a:off x="4531359" y="2653731"/>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sp>
            <p:nvSpPr>
              <p:cNvPr id="676" name="Rectangle 675"/>
              <p:cNvSpPr/>
              <p:nvPr/>
            </p:nvSpPr>
            <p:spPr>
              <a:xfrm>
                <a:off x="4714239" y="2653732"/>
                <a:ext cx="182880" cy="182880"/>
              </a:xfrm>
              <a:prstGeom prst="rect">
                <a:avLst/>
              </a:prstGeom>
              <a:solidFill>
                <a:srgbClr val="70AD47">
                  <a:lumMod val="20000"/>
                  <a:lumOff val="80000"/>
                </a:srgbClr>
              </a:solidFill>
              <a:ln w="254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rgbClr val="70AD47">
                        <a:lumMod val="75000"/>
                      </a:srgbClr>
                    </a:solidFill>
                    <a:effectLst/>
                    <a:uLnTx/>
                    <a:uFillTx/>
                    <a:latin typeface="Calibri" panose="020F0502020204030204"/>
                    <a:ea typeface="+mn-ea"/>
                    <a:cs typeface="+mn-cs"/>
                  </a:rPr>
                  <a:t>0</a:t>
                </a:r>
              </a:p>
            </p:txBody>
          </p:sp>
        </p:grpSp>
        <p:sp>
          <p:nvSpPr>
            <p:cNvPr id="677" name="TextBox 676"/>
            <p:cNvSpPr txBox="1"/>
            <p:nvPr/>
          </p:nvSpPr>
          <p:spPr>
            <a:xfrm>
              <a:off x="7549550" y="6036488"/>
              <a:ext cx="626069"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70AD47">
                      <a:lumMod val="75000"/>
                    </a:srgbClr>
                  </a:solidFill>
                  <a:effectLst/>
                  <a:uLnTx/>
                  <a:uFillTx/>
                </a:rPr>
                <a:t>APV</a:t>
              </a:r>
              <a:r>
                <a:rPr kumimoji="0" lang="en-US" sz="2000" b="1" i="0" u="none" strike="noStrike" kern="0" cap="none" spc="0" normalizeH="0" baseline="-25000" noProof="0" dirty="0" smtClean="0">
                  <a:ln>
                    <a:noFill/>
                  </a:ln>
                  <a:solidFill>
                    <a:srgbClr val="70AD47">
                      <a:lumMod val="75000"/>
                    </a:srgbClr>
                  </a:solidFill>
                  <a:effectLst/>
                  <a:uLnTx/>
                  <a:uFillTx/>
                </a:rPr>
                <a:t>3</a:t>
              </a:r>
              <a:endParaRPr kumimoji="0" lang="en-US" sz="1600" b="1" i="1" u="none" strike="noStrike" kern="0" cap="none" spc="0" normalizeH="0" baseline="0" noProof="0" dirty="0" smtClean="0">
                <a:ln>
                  <a:noFill/>
                </a:ln>
                <a:solidFill>
                  <a:srgbClr val="70AD47">
                    <a:lumMod val="75000"/>
                  </a:srgbClr>
                </a:solidFill>
                <a:effectLst/>
                <a:uLnTx/>
                <a:uFillTx/>
              </a:endParaRPr>
            </a:p>
          </p:txBody>
        </p:sp>
        <p:cxnSp>
          <p:nvCxnSpPr>
            <p:cNvPr id="678" name="Straight Arrow Connector 677"/>
            <p:cNvCxnSpPr>
              <a:endCxn id="673" idx="1"/>
            </p:cNvCxnSpPr>
            <p:nvPr/>
          </p:nvCxnSpPr>
          <p:spPr>
            <a:xfrm flipV="1">
              <a:off x="7246336" y="6007915"/>
              <a:ext cx="250489" cy="455"/>
            </a:xfrm>
            <a:prstGeom prst="straightConnector1">
              <a:avLst/>
            </a:prstGeom>
            <a:noFill/>
            <a:ln w="19050" cap="flat" cmpd="sng" algn="ctr">
              <a:solidFill>
                <a:srgbClr val="70AD47"/>
              </a:solidFill>
              <a:prstDash val="solid"/>
              <a:miter lim="800000"/>
              <a:tailEnd type="triangle"/>
            </a:ln>
            <a:effectLst/>
          </p:spPr>
        </p:cxnSp>
        <p:cxnSp>
          <p:nvCxnSpPr>
            <p:cNvPr id="679" name="Straight Connector 678"/>
            <p:cNvCxnSpPr>
              <a:stCxn id="655" idx="3"/>
            </p:cNvCxnSpPr>
            <p:nvPr/>
          </p:nvCxnSpPr>
          <p:spPr>
            <a:xfrm flipV="1">
              <a:off x="3443378" y="6129242"/>
              <a:ext cx="285548" cy="2673"/>
            </a:xfrm>
            <a:prstGeom prst="line">
              <a:avLst/>
            </a:prstGeom>
            <a:noFill/>
            <a:ln w="19050" cap="flat" cmpd="sng" algn="ctr">
              <a:solidFill>
                <a:srgbClr val="70AD47"/>
              </a:solidFill>
              <a:prstDash val="solid"/>
              <a:miter lim="800000"/>
            </a:ln>
            <a:effectLst/>
          </p:spPr>
        </p:cxnSp>
        <p:sp>
          <p:nvSpPr>
            <p:cNvPr id="680" name="Rectangle 679"/>
            <p:cNvSpPr/>
            <p:nvPr/>
          </p:nvSpPr>
          <p:spPr>
            <a:xfrm>
              <a:off x="990600" y="3124200"/>
              <a:ext cx="1034889" cy="577443"/>
            </a:xfrm>
            <a:prstGeom prst="rect">
              <a:avLst/>
            </a:prstGeom>
            <a:noFill/>
            <a:ln w="19050" cap="flat" cmpd="sng" algn="ctr">
              <a:noFill/>
              <a:prstDash val="dash"/>
              <a:miter lim="800000"/>
            </a:ln>
            <a:effectLst/>
          </p:spPr>
          <p:txBody>
            <a:bodyPr tIns="0" rtlCol="0" anchor="t"/>
            <a:lstStyle/>
            <a:p>
              <a:pPr marL="0" marR="0" lvl="0" indent="0" defTabSz="914400" eaLnBrk="1" fontAlgn="auto" latinLnBrk="0" hangingPunct="1">
                <a:lnSpc>
                  <a:spcPct val="75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1</a:t>
              </a:r>
            </a:p>
            <a:p>
              <a:pPr marL="0" marR="0" lvl="0" indent="0" defTabSz="914400" eaLnBrk="1" fontAlgn="auto" latinLnBrk="0" hangingPunct="1">
                <a:lnSpc>
                  <a:spcPct val="75000"/>
                </a:lnSpc>
                <a:spcBef>
                  <a:spcPts val="0"/>
                </a:spcBef>
                <a:spcAft>
                  <a:spcPts val="0"/>
                </a:spcAft>
                <a:buClrTx/>
                <a:buSzTx/>
                <a:buFontTx/>
                <a:buNone/>
                <a:tabLst/>
                <a:defRPr/>
              </a:pPr>
              <a:r>
                <a:rPr kumimoji="0" lang="en-US" sz="1600" b="0" i="1" u="none" strike="noStrike" kern="0" cap="none" spc="0" normalizeH="0" baseline="0" noProof="0" dirty="0" smtClean="0">
                  <a:ln>
                    <a:noFill/>
                  </a:ln>
                  <a:solidFill>
                    <a:prstClr val="black"/>
                  </a:solidFill>
                  <a:effectLst/>
                  <a:uLnTx/>
                  <a:uFillTx/>
                  <a:latin typeface="Calibri" panose="020F0502020204030204"/>
                  <a:ea typeface="+mn-ea"/>
                  <a:cs typeface="+mn-cs"/>
                </a:rPr>
                <a:t>multicast</a:t>
              </a:r>
            </a:p>
          </p:txBody>
        </p:sp>
        <p:sp>
          <p:nvSpPr>
            <p:cNvPr id="681" name="Rectangle 680"/>
            <p:cNvSpPr/>
            <p:nvPr/>
          </p:nvSpPr>
          <p:spPr>
            <a:xfrm>
              <a:off x="990600" y="4478683"/>
              <a:ext cx="943621" cy="577443"/>
            </a:xfrm>
            <a:prstGeom prst="rect">
              <a:avLst/>
            </a:prstGeom>
            <a:noFill/>
            <a:ln w="19050" cap="flat" cmpd="sng" algn="ctr">
              <a:noFill/>
              <a:prstDash val="dash"/>
              <a:miter lim="800000"/>
            </a:ln>
            <a:effectLst/>
          </p:spPr>
          <p:txBody>
            <a:bodyPr tIns="0" rtlCol="0" anchor="t"/>
            <a:lstStyle/>
            <a:p>
              <a:pPr marL="0" marR="0" lvl="0" indent="0" defTabSz="914400" eaLnBrk="1" fontAlgn="auto" latinLnBrk="0" hangingPunct="1">
                <a:lnSpc>
                  <a:spcPct val="75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2</a:t>
              </a:r>
            </a:p>
            <a:p>
              <a:pPr marL="0" marR="0" lvl="0" indent="0" defTabSz="914400" eaLnBrk="1" fontAlgn="auto" latinLnBrk="0" hangingPunct="1">
                <a:lnSpc>
                  <a:spcPct val="75000"/>
                </a:lnSpc>
                <a:spcBef>
                  <a:spcPts val="0"/>
                </a:spcBef>
                <a:spcAft>
                  <a:spcPts val="0"/>
                </a:spcAft>
                <a:buClrTx/>
                <a:buSzTx/>
                <a:buFontTx/>
                <a:buNone/>
                <a:tabLst/>
                <a:defRPr/>
              </a:pPr>
              <a:r>
                <a:rPr kumimoji="0" lang="en-US" sz="1600" b="0" i="1" u="none" strike="noStrike" kern="0" cap="none" spc="0" normalizeH="0" baseline="0" noProof="0" dirty="0" smtClean="0">
                  <a:ln>
                    <a:noFill/>
                  </a:ln>
                  <a:solidFill>
                    <a:prstClr val="black"/>
                  </a:solidFill>
                  <a:effectLst/>
                  <a:uLnTx/>
                  <a:uFillTx/>
                  <a:latin typeface="Calibri" panose="020F0502020204030204"/>
                  <a:ea typeface="+mn-ea"/>
                  <a:cs typeface="+mn-cs"/>
                </a:rPr>
                <a:t>unicast</a:t>
              </a:r>
            </a:p>
          </p:txBody>
        </p:sp>
        <p:sp>
          <p:nvSpPr>
            <p:cNvPr id="682" name="Rectangle 681"/>
            <p:cNvSpPr/>
            <p:nvPr/>
          </p:nvSpPr>
          <p:spPr>
            <a:xfrm>
              <a:off x="990599" y="5938829"/>
              <a:ext cx="943621" cy="577443"/>
            </a:xfrm>
            <a:prstGeom prst="rect">
              <a:avLst/>
            </a:prstGeom>
            <a:noFill/>
            <a:ln w="19050" cap="flat" cmpd="sng" algn="ctr">
              <a:noFill/>
              <a:prstDash val="dash"/>
              <a:miter lim="800000"/>
            </a:ln>
            <a:effectLst/>
          </p:spPr>
          <p:txBody>
            <a:bodyPr tIns="0" rtlCol="0" anchor="t"/>
            <a:lstStyle/>
            <a:p>
              <a:pPr marL="0" marR="0" lvl="0" indent="0" defTabSz="914400" eaLnBrk="1" fontAlgn="auto" latinLnBrk="0" hangingPunct="1">
                <a:lnSpc>
                  <a:spcPct val="75000"/>
                </a:lnSpc>
                <a:spcBef>
                  <a:spcPts val="0"/>
                </a:spcBef>
                <a:spcAft>
                  <a:spcPts val="0"/>
                </a:spcAft>
                <a:buClrTx/>
                <a:buSzTx/>
                <a:buFontTx/>
                <a:buNone/>
                <a:tabLst/>
                <a:defRPr/>
              </a:pPr>
              <a:r>
                <a:rPr kumimoji="0" lang="en-US" sz="1800" b="1" i="1" u="none" strike="noStrike" kern="0" cap="none" spc="0" normalizeH="0" baseline="0" noProof="0" dirty="0" smtClean="0">
                  <a:ln>
                    <a:noFill/>
                  </a:ln>
                  <a:solidFill>
                    <a:prstClr val="black"/>
                  </a:solidFill>
                  <a:effectLst/>
                  <a:uLnTx/>
                  <a:uFillTx/>
                  <a:latin typeface="Calibri" panose="020F0502020204030204"/>
                  <a:ea typeface="+mn-ea"/>
                  <a:cs typeface="+mn-cs"/>
                </a:rPr>
                <a:t>Flit 3</a:t>
              </a:r>
            </a:p>
            <a:p>
              <a:pPr marL="0" marR="0" lvl="0" indent="0" defTabSz="914400" eaLnBrk="1" fontAlgn="auto" latinLnBrk="0" hangingPunct="1">
                <a:lnSpc>
                  <a:spcPct val="75000"/>
                </a:lnSpc>
                <a:spcBef>
                  <a:spcPts val="0"/>
                </a:spcBef>
                <a:spcAft>
                  <a:spcPts val="0"/>
                </a:spcAft>
                <a:buClrTx/>
                <a:buSzTx/>
                <a:buFontTx/>
                <a:buNone/>
                <a:tabLst/>
                <a:defRPr/>
              </a:pPr>
              <a:r>
                <a:rPr kumimoji="0" lang="en-US" sz="1600" b="0" i="1" u="none" strike="noStrike" kern="0" cap="none" spc="0" normalizeH="0" baseline="0" noProof="0" dirty="0" smtClean="0">
                  <a:ln>
                    <a:noFill/>
                  </a:ln>
                  <a:solidFill>
                    <a:prstClr val="black"/>
                  </a:solidFill>
                  <a:effectLst/>
                  <a:uLnTx/>
                  <a:uFillTx/>
                  <a:latin typeface="Calibri" panose="020F0502020204030204"/>
                  <a:ea typeface="+mn-ea"/>
                  <a:cs typeface="+mn-cs"/>
                </a:rPr>
                <a:t>no flit</a:t>
              </a:r>
            </a:p>
          </p:txBody>
        </p:sp>
        <p:sp>
          <p:nvSpPr>
            <p:cNvPr id="683" name="TextBox 682"/>
            <p:cNvSpPr txBox="1"/>
            <p:nvPr/>
          </p:nvSpPr>
          <p:spPr>
            <a:xfrm>
              <a:off x="1057381" y="855100"/>
              <a:ext cx="998498" cy="307777"/>
            </a:xfrm>
            <a:prstGeom prst="rect">
              <a:avLst/>
            </a:prstGeom>
            <a:noFill/>
          </p:spPr>
          <p:txBody>
            <a:bodyPr wrap="square" lIns="0" rIns="0" rtlCol="0">
              <a:spAutoFit/>
            </a:bodyPr>
            <a:lstStyle/>
            <a:p>
              <a:pPr marL="0" marR="0" lvl="0" indent="0" defTabSz="914400" eaLnBrk="1" fontAlgn="auto" latinLnBrk="0" hangingPunct="1">
                <a:lnSpc>
                  <a:spcPct val="100000"/>
                </a:lnSpc>
                <a:spcBef>
                  <a:spcPts val="0"/>
                </a:spcBef>
                <a:spcAft>
                  <a:spcPts val="0"/>
                </a:spcAft>
                <a:buClrTx/>
                <a:buSzTx/>
                <a:buFontTx/>
                <a:buNone/>
                <a:tabLst>
                  <a:tab pos="127000" algn="ctr"/>
                  <a:tab pos="319088" algn="ctr"/>
                  <a:tab pos="514350" algn="ctr"/>
                  <a:tab pos="685800" algn="ctr"/>
                </a:tabLst>
                <a:defRPr/>
              </a:pPr>
              <a:r>
                <a:rPr kumimoji="0" lang="en-US" sz="1400" b="0" i="1" u="none" strike="noStrike" kern="0" cap="none" spc="0" normalizeH="0" baseline="0" noProof="0" dirty="0" smtClean="0">
                  <a:ln>
                    <a:noFill/>
                  </a:ln>
                  <a:solidFill>
                    <a:srgbClr val="ED7D31"/>
                  </a:solidFill>
                  <a:effectLst/>
                  <a:uLnTx/>
                  <a:uFillTx/>
                </a:rPr>
                <a:t>	E	W	N	S</a:t>
              </a:r>
            </a:p>
          </p:txBody>
        </p:sp>
        <p:sp>
          <p:nvSpPr>
            <p:cNvPr id="684" name="TextBox 683"/>
            <p:cNvSpPr txBox="1"/>
            <p:nvPr/>
          </p:nvSpPr>
          <p:spPr>
            <a:xfrm>
              <a:off x="7454776" y="1512499"/>
              <a:ext cx="998498" cy="307777"/>
            </a:xfrm>
            <a:prstGeom prst="rect">
              <a:avLst/>
            </a:prstGeom>
            <a:noFill/>
          </p:spPr>
          <p:txBody>
            <a:bodyPr wrap="square" lIns="0" rIns="0" rtlCol="0">
              <a:spAutoFit/>
            </a:bodyPr>
            <a:lstStyle/>
            <a:p>
              <a:pPr marL="0" marR="0" lvl="0" indent="0" defTabSz="914400" eaLnBrk="1" fontAlgn="auto" latinLnBrk="0" hangingPunct="1">
                <a:lnSpc>
                  <a:spcPct val="100000"/>
                </a:lnSpc>
                <a:spcBef>
                  <a:spcPts val="0"/>
                </a:spcBef>
                <a:spcAft>
                  <a:spcPts val="0"/>
                </a:spcAft>
                <a:buClrTx/>
                <a:buSzTx/>
                <a:buFontTx/>
                <a:buNone/>
                <a:tabLst>
                  <a:tab pos="127000" algn="ctr"/>
                  <a:tab pos="319088" algn="ctr"/>
                  <a:tab pos="514350" algn="ctr"/>
                  <a:tab pos="685800" algn="ctr"/>
                </a:tabLst>
                <a:defRPr/>
              </a:pPr>
              <a:r>
                <a:rPr kumimoji="0" lang="en-US" sz="1400" b="0" i="1" u="none" strike="noStrike" kern="0" cap="none" spc="0" normalizeH="0" baseline="0" noProof="0" dirty="0" smtClean="0">
                  <a:ln>
                    <a:noFill/>
                  </a:ln>
                  <a:solidFill>
                    <a:srgbClr val="ED7D31"/>
                  </a:solidFill>
                  <a:effectLst/>
                  <a:uLnTx/>
                  <a:uFillTx/>
                </a:rPr>
                <a:t>	E	W	N	S</a:t>
              </a:r>
            </a:p>
          </p:txBody>
        </p:sp>
        <p:sp>
          <p:nvSpPr>
            <p:cNvPr id="686" name="Freeform 685"/>
            <p:cNvSpPr/>
            <p:nvPr/>
          </p:nvSpPr>
          <p:spPr>
            <a:xfrm>
              <a:off x="1002891" y="1624528"/>
              <a:ext cx="5042990" cy="1714758"/>
            </a:xfrm>
            <a:custGeom>
              <a:avLst/>
              <a:gdLst>
                <a:gd name="connsiteX0" fmla="*/ 0 w 5439667"/>
                <a:gd name="connsiteY0" fmla="*/ 1409700 h 1545348"/>
                <a:gd name="connsiteX1" fmla="*/ 4867275 w 5439667"/>
                <a:gd name="connsiteY1" fmla="*/ 1409700 h 1545348"/>
                <a:gd name="connsiteX2" fmla="*/ 5153025 w 5439667"/>
                <a:gd name="connsiteY2" fmla="*/ 0 h 1545348"/>
                <a:gd name="connsiteX0" fmla="*/ 0 w 5232306"/>
                <a:gd name="connsiteY0" fmla="*/ 1409700 h 1545348"/>
                <a:gd name="connsiteX1" fmla="*/ 4867275 w 5232306"/>
                <a:gd name="connsiteY1" fmla="*/ 1409700 h 1545348"/>
                <a:gd name="connsiteX2" fmla="*/ 5153025 w 5232306"/>
                <a:gd name="connsiteY2" fmla="*/ 0 h 1545348"/>
                <a:gd name="connsiteX0" fmla="*/ 0 w 5228074"/>
                <a:gd name="connsiteY0" fmla="*/ 1409700 h 1461212"/>
                <a:gd name="connsiteX1" fmla="*/ 4867275 w 5228074"/>
                <a:gd name="connsiteY1" fmla="*/ 1409700 h 1461212"/>
                <a:gd name="connsiteX2" fmla="*/ 5153025 w 5228074"/>
                <a:gd name="connsiteY2" fmla="*/ 0 h 1461212"/>
                <a:gd name="connsiteX0" fmla="*/ 0 w 5153025"/>
                <a:gd name="connsiteY0" fmla="*/ 1409700 h 1468027"/>
                <a:gd name="connsiteX1" fmla="*/ 4867275 w 5153025"/>
                <a:gd name="connsiteY1" fmla="*/ 1409700 h 1468027"/>
                <a:gd name="connsiteX2" fmla="*/ 5153025 w 5153025"/>
                <a:gd name="connsiteY2" fmla="*/ 0 h 1468027"/>
                <a:gd name="connsiteX0" fmla="*/ 0 w 5153025"/>
                <a:gd name="connsiteY0" fmla="*/ 1409700 h 1465621"/>
                <a:gd name="connsiteX1" fmla="*/ 4867275 w 5153025"/>
                <a:gd name="connsiteY1" fmla="*/ 1409700 h 1465621"/>
                <a:gd name="connsiteX2" fmla="*/ 5153025 w 5153025"/>
                <a:gd name="connsiteY2" fmla="*/ 0 h 1465621"/>
                <a:gd name="connsiteX0" fmla="*/ 0 w 5153025"/>
                <a:gd name="connsiteY0" fmla="*/ 1409700 h 1462976"/>
                <a:gd name="connsiteX1" fmla="*/ 4591050 w 5153025"/>
                <a:gd name="connsiteY1" fmla="*/ 1400175 h 1462976"/>
                <a:gd name="connsiteX2" fmla="*/ 5153025 w 5153025"/>
                <a:gd name="connsiteY2" fmla="*/ 0 h 1462976"/>
                <a:gd name="connsiteX0" fmla="*/ 0 w 5153025"/>
                <a:gd name="connsiteY0" fmla="*/ 1409700 h 1462976"/>
                <a:gd name="connsiteX1" fmla="*/ 4743450 w 5153025"/>
                <a:gd name="connsiteY1" fmla="*/ 1400175 h 1462976"/>
                <a:gd name="connsiteX2" fmla="*/ 5153025 w 5153025"/>
                <a:gd name="connsiteY2" fmla="*/ 0 h 1462976"/>
                <a:gd name="connsiteX0" fmla="*/ 0 w 5153025"/>
                <a:gd name="connsiteY0" fmla="*/ 1409700 h 1458906"/>
                <a:gd name="connsiteX1" fmla="*/ 4743450 w 5153025"/>
                <a:gd name="connsiteY1" fmla="*/ 1400175 h 1458906"/>
                <a:gd name="connsiteX2" fmla="*/ 5153025 w 5153025"/>
                <a:gd name="connsiteY2" fmla="*/ 0 h 1458906"/>
                <a:gd name="connsiteX0" fmla="*/ 0 w 5153025"/>
                <a:gd name="connsiteY0" fmla="*/ 1409700 h 1460880"/>
                <a:gd name="connsiteX1" fmla="*/ 4743450 w 5153025"/>
                <a:gd name="connsiteY1" fmla="*/ 1400175 h 1460880"/>
                <a:gd name="connsiteX2" fmla="*/ 5153025 w 5153025"/>
                <a:gd name="connsiteY2" fmla="*/ 0 h 1460880"/>
                <a:gd name="connsiteX0" fmla="*/ 0 w 5153025"/>
                <a:gd name="connsiteY0" fmla="*/ 1409700 h 1409700"/>
                <a:gd name="connsiteX1" fmla="*/ 4743450 w 5153025"/>
                <a:gd name="connsiteY1" fmla="*/ 1400175 h 1409700"/>
                <a:gd name="connsiteX2" fmla="*/ 5153025 w 5153025"/>
                <a:gd name="connsiteY2" fmla="*/ 0 h 1409700"/>
                <a:gd name="connsiteX0" fmla="*/ 0 w 5153025"/>
                <a:gd name="connsiteY0" fmla="*/ 1409700 h 1409700"/>
                <a:gd name="connsiteX1" fmla="*/ 474345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153025"/>
                <a:gd name="connsiteY0" fmla="*/ 1409700 h 1409700"/>
                <a:gd name="connsiteX1" fmla="*/ 4648200 w 5153025"/>
                <a:gd name="connsiteY1" fmla="*/ 1400175 h 1409700"/>
                <a:gd name="connsiteX2" fmla="*/ 5153025 w 5153025"/>
                <a:gd name="connsiteY2" fmla="*/ 0 h 1409700"/>
                <a:gd name="connsiteX0" fmla="*/ 0 w 5035795"/>
                <a:gd name="connsiteY0" fmla="*/ 9539 h 1661119"/>
                <a:gd name="connsiteX1" fmla="*/ 4648200 w 5035795"/>
                <a:gd name="connsiteY1" fmla="*/ 14 h 1661119"/>
                <a:gd name="connsiteX2" fmla="*/ 5035795 w 5035795"/>
                <a:gd name="connsiteY2" fmla="*/ 1507162 h 1661119"/>
                <a:gd name="connsiteX0" fmla="*/ 0 w 5068461"/>
                <a:gd name="connsiteY0" fmla="*/ 9552 h 1507175"/>
                <a:gd name="connsiteX1" fmla="*/ 4648200 w 5068461"/>
                <a:gd name="connsiteY1" fmla="*/ 27 h 1507175"/>
                <a:gd name="connsiteX2" fmla="*/ 5035795 w 5068461"/>
                <a:gd name="connsiteY2" fmla="*/ 1507175 h 1507175"/>
                <a:gd name="connsiteX0" fmla="*/ 0 w 5061308"/>
                <a:gd name="connsiteY0" fmla="*/ 9548 h 1718187"/>
                <a:gd name="connsiteX1" fmla="*/ 4648200 w 5061308"/>
                <a:gd name="connsiteY1" fmla="*/ 23 h 1718187"/>
                <a:gd name="connsiteX2" fmla="*/ 5024072 w 5061308"/>
                <a:gd name="connsiteY2" fmla="*/ 1718187 h 1718187"/>
              </a:gdLst>
              <a:ahLst/>
              <a:cxnLst>
                <a:cxn ang="0">
                  <a:pos x="connsiteX0" y="connsiteY0"/>
                </a:cxn>
                <a:cxn ang="0">
                  <a:pos x="connsiteX1" y="connsiteY1"/>
                </a:cxn>
                <a:cxn ang="0">
                  <a:pos x="connsiteX2" y="connsiteY2"/>
                </a:cxn>
              </a:cxnLst>
              <a:rect l="l" t="t" r="r" b="b"/>
              <a:pathLst>
                <a:path w="5061308" h="1718187">
                  <a:moveTo>
                    <a:pt x="0" y="9548"/>
                  </a:moveTo>
                  <a:lnTo>
                    <a:pt x="4648200" y="23"/>
                  </a:lnTo>
                  <a:cubicBezTo>
                    <a:pt x="5249862" y="-6327"/>
                    <a:pt x="5013875" y="1318624"/>
                    <a:pt x="5024072" y="1718187"/>
                  </a:cubicBezTo>
                </a:path>
              </a:pathLst>
            </a:custGeom>
            <a:noFill/>
            <a:ln w="53975" cap="flat" cmpd="sng" algn="ctr">
              <a:solidFill>
                <a:srgbClr val="C00000"/>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51" name="Rounded Rectangle 192"/>
            <p:cNvSpPr/>
            <p:nvPr/>
          </p:nvSpPr>
          <p:spPr>
            <a:xfrm>
              <a:off x="3911806" y="1412041"/>
              <a:ext cx="587056" cy="473443"/>
            </a:xfrm>
            <a:custGeom>
              <a:avLst/>
              <a:gdLst>
                <a:gd name="connsiteX0" fmla="*/ 0 w 587056"/>
                <a:gd name="connsiteY0" fmla="*/ 63635 h 472562"/>
                <a:gd name="connsiteX1" fmla="*/ 63635 w 587056"/>
                <a:gd name="connsiteY1" fmla="*/ 0 h 472562"/>
                <a:gd name="connsiteX2" fmla="*/ 523421 w 587056"/>
                <a:gd name="connsiteY2" fmla="*/ 0 h 472562"/>
                <a:gd name="connsiteX3" fmla="*/ 587056 w 587056"/>
                <a:gd name="connsiteY3" fmla="*/ 63635 h 472562"/>
                <a:gd name="connsiteX4" fmla="*/ 587056 w 587056"/>
                <a:gd name="connsiteY4" fmla="*/ 408927 h 472562"/>
                <a:gd name="connsiteX5" fmla="*/ 523421 w 587056"/>
                <a:gd name="connsiteY5" fmla="*/ 472562 h 472562"/>
                <a:gd name="connsiteX6" fmla="*/ 63635 w 587056"/>
                <a:gd name="connsiteY6" fmla="*/ 472562 h 472562"/>
                <a:gd name="connsiteX7" fmla="*/ 0 w 587056"/>
                <a:gd name="connsiteY7" fmla="*/ 408927 h 472562"/>
                <a:gd name="connsiteX8" fmla="*/ 0 w 587056"/>
                <a:gd name="connsiteY8" fmla="*/ 63635 h 472562"/>
                <a:gd name="connsiteX0" fmla="*/ 0 w 587056"/>
                <a:gd name="connsiteY0" fmla="*/ 64516 h 473443"/>
                <a:gd name="connsiteX1" fmla="*/ 63635 w 587056"/>
                <a:gd name="connsiteY1" fmla="*/ 881 h 473443"/>
                <a:gd name="connsiteX2" fmla="*/ 196236 w 587056"/>
                <a:gd name="connsiteY2" fmla="*/ 0 h 473443"/>
                <a:gd name="connsiteX3" fmla="*/ 523421 w 587056"/>
                <a:gd name="connsiteY3" fmla="*/ 881 h 473443"/>
                <a:gd name="connsiteX4" fmla="*/ 587056 w 587056"/>
                <a:gd name="connsiteY4" fmla="*/ 64516 h 473443"/>
                <a:gd name="connsiteX5" fmla="*/ 587056 w 587056"/>
                <a:gd name="connsiteY5" fmla="*/ 409808 h 473443"/>
                <a:gd name="connsiteX6" fmla="*/ 523421 w 587056"/>
                <a:gd name="connsiteY6" fmla="*/ 473443 h 473443"/>
                <a:gd name="connsiteX7" fmla="*/ 63635 w 587056"/>
                <a:gd name="connsiteY7" fmla="*/ 473443 h 473443"/>
                <a:gd name="connsiteX8" fmla="*/ 0 w 587056"/>
                <a:gd name="connsiteY8" fmla="*/ 409808 h 473443"/>
                <a:gd name="connsiteX9" fmla="*/ 0 w 587056"/>
                <a:gd name="connsiteY9" fmla="*/ 64516 h 473443"/>
                <a:gd name="connsiteX0" fmla="*/ 0 w 587056"/>
                <a:gd name="connsiteY0" fmla="*/ 64516 h 473443"/>
                <a:gd name="connsiteX1" fmla="*/ 63635 w 587056"/>
                <a:gd name="connsiteY1" fmla="*/ 881 h 473443"/>
                <a:gd name="connsiteX2" fmla="*/ 196236 w 587056"/>
                <a:gd name="connsiteY2" fmla="*/ 0 h 473443"/>
                <a:gd name="connsiteX3" fmla="*/ 381974 w 587056"/>
                <a:gd name="connsiteY3" fmla="*/ 1 h 473443"/>
                <a:gd name="connsiteX4" fmla="*/ 523421 w 587056"/>
                <a:gd name="connsiteY4" fmla="*/ 881 h 473443"/>
                <a:gd name="connsiteX5" fmla="*/ 587056 w 587056"/>
                <a:gd name="connsiteY5" fmla="*/ 64516 h 473443"/>
                <a:gd name="connsiteX6" fmla="*/ 587056 w 587056"/>
                <a:gd name="connsiteY6" fmla="*/ 409808 h 473443"/>
                <a:gd name="connsiteX7" fmla="*/ 523421 w 587056"/>
                <a:gd name="connsiteY7" fmla="*/ 473443 h 473443"/>
                <a:gd name="connsiteX8" fmla="*/ 63635 w 587056"/>
                <a:gd name="connsiteY8" fmla="*/ 473443 h 473443"/>
                <a:gd name="connsiteX9" fmla="*/ 0 w 587056"/>
                <a:gd name="connsiteY9" fmla="*/ 409808 h 473443"/>
                <a:gd name="connsiteX10" fmla="*/ 0 w 587056"/>
                <a:gd name="connsiteY10" fmla="*/ 64516 h 473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7056" h="473443">
                  <a:moveTo>
                    <a:pt x="0" y="64516"/>
                  </a:moveTo>
                  <a:cubicBezTo>
                    <a:pt x="0" y="29371"/>
                    <a:pt x="28490" y="881"/>
                    <a:pt x="63635" y="881"/>
                  </a:cubicBezTo>
                  <a:lnTo>
                    <a:pt x="196236" y="0"/>
                  </a:lnTo>
                  <a:lnTo>
                    <a:pt x="381974" y="1"/>
                  </a:lnTo>
                  <a:lnTo>
                    <a:pt x="523421" y="881"/>
                  </a:lnTo>
                  <a:cubicBezTo>
                    <a:pt x="558566" y="881"/>
                    <a:pt x="587056" y="29371"/>
                    <a:pt x="587056" y="64516"/>
                  </a:cubicBezTo>
                  <a:lnTo>
                    <a:pt x="587056" y="409808"/>
                  </a:lnTo>
                  <a:cubicBezTo>
                    <a:pt x="587056" y="444953"/>
                    <a:pt x="558566" y="473443"/>
                    <a:pt x="523421" y="473443"/>
                  </a:cubicBezTo>
                  <a:lnTo>
                    <a:pt x="63635" y="473443"/>
                  </a:lnTo>
                  <a:cubicBezTo>
                    <a:pt x="28490" y="473443"/>
                    <a:pt x="0" y="444953"/>
                    <a:pt x="0" y="409808"/>
                  </a:cubicBezTo>
                  <a:lnTo>
                    <a:pt x="0" y="64516"/>
                  </a:lnTo>
                  <a:close/>
                </a:path>
              </a:pathLst>
            </a:cu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PPD</a:t>
              </a:r>
            </a:p>
          </p:txBody>
        </p:sp>
        <p:sp>
          <p:nvSpPr>
            <p:cNvPr id="542" name="Rounded Rectangle 541"/>
            <p:cNvSpPr/>
            <p:nvPr/>
          </p:nvSpPr>
          <p:spPr>
            <a:xfrm>
              <a:off x="1939836" y="1412923"/>
              <a:ext cx="587056" cy="472562"/>
            </a:xfrm>
            <a:prstGeom prst="roundRect">
              <a:avLst>
                <a:gd name="adj" fmla="val 13466"/>
              </a:avLst>
            </a:prstGeom>
            <a:solidFill>
              <a:sysClr val="windowText" lastClr="000000">
                <a:lumMod val="65000"/>
                <a:lumOff val="35000"/>
              </a:sysClr>
            </a:solidFill>
            <a:ln w="12700" cap="flat" cmpd="sng" algn="ctr">
              <a:solidFill>
                <a:sysClr val="windowText" lastClr="000000"/>
              </a:solidFill>
              <a:prstDash val="solid"/>
              <a:miter lim="800000"/>
            </a:ln>
            <a:effectLst/>
          </p:spPr>
          <p:txBody>
            <a:bodyPr lIns="0" tIns="45720" rIns="0" bIns="0" rtlCol="0" anchor="ctr"/>
            <a:lstStyle/>
            <a:p>
              <a:pPr marL="0" marR="0" lvl="0" indent="0" algn="ctr" defTabSz="914400" eaLnBrk="1" fontAlgn="auto" latinLnBrk="0" hangingPunct="1">
                <a:lnSpc>
                  <a:spcPct val="75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IPA</a:t>
              </a:r>
            </a:p>
          </p:txBody>
        </p:sp>
      </p:grpSp>
      <p:sp>
        <p:nvSpPr>
          <p:cNvPr id="9" name="Title 1"/>
          <p:cNvSpPr txBox="1">
            <a:spLocks/>
          </p:cNvSpPr>
          <p:nvPr/>
        </p:nvSpPr>
        <p:spPr>
          <a:xfrm>
            <a:off x="533400" y="3048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dirty="0" smtClean="0"/>
              <a:t>Parallel Port Allocation</a:t>
            </a:r>
            <a:endParaRPr lang="en-US" sz="5400" dirty="0"/>
          </a:p>
        </p:txBody>
      </p:sp>
      <p:sp>
        <p:nvSpPr>
          <p:cNvPr id="719" name="Rectangle 718"/>
          <p:cNvSpPr/>
          <p:nvPr/>
        </p:nvSpPr>
        <p:spPr>
          <a:xfrm>
            <a:off x="228600" y="880830"/>
            <a:ext cx="2790784" cy="5276987"/>
          </a:xfrm>
          <a:prstGeom prst="rect">
            <a:avLst/>
          </a:prstGeom>
          <a:solidFill>
            <a:srgbClr val="92D050"/>
          </a:solidFill>
          <a:ln>
            <a:solidFill>
              <a:schemeClr val="accent1"/>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mj-lt"/>
              </a:rPr>
              <a:t>Initial Port Allocation (IPA)</a:t>
            </a:r>
          </a:p>
          <a:p>
            <a:pPr algn="ctr"/>
            <a:endParaRPr lang="en-US" sz="4000" b="1" dirty="0">
              <a:solidFill>
                <a:schemeClr val="tx1"/>
              </a:solidFill>
              <a:latin typeface="+mj-lt"/>
            </a:endParaRPr>
          </a:p>
          <a:p>
            <a:pPr algn="ctr"/>
            <a:endParaRPr lang="en-US" sz="4000" b="1" dirty="0" smtClean="0">
              <a:solidFill>
                <a:schemeClr val="tx1"/>
              </a:solidFill>
              <a:latin typeface="+mj-lt"/>
            </a:endParaRPr>
          </a:p>
        </p:txBody>
      </p:sp>
      <p:sp>
        <p:nvSpPr>
          <p:cNvPr id="720" name="Rectangle 719"/>
          <p:cNvSpPr/>
          <p:nvPr/>
        </p:nvSpPr>
        <p:spPr>
          <a:xfrm>
            <a:off x="3048000" y="862437"/>
            <a:ext cx="3113318" cy="5283355"/>
          </a:xfrm>
          <a:prstGeom prst="rect">
            <a:avLst/>
          </a:prstGeom>
          <a:solidFill>
            <a:schemeClr val="accent4">
              <a:lumMod val="60000"/>
              <a:lumOff val="40000"/>
            </a:schemeClr>
          </a:solidFill>
          <a:ln>
            <a:solidFill>
              <a:schemeClr val="accent1"/>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mj-lt"/>
              </a:rPr>
              <a:t>Pending Port Determination </a:t>
            </a:r>
          </a:p>
          <a:p>
            <a:pPr algn="ctr"/>
            <a:r>
              <a:rPr lang="en-US" sz="4000" b="1" dirty="0" smtClean="0">
                <a:solidFill>
                  <a:schemeClr val="tx1"/>
                </a:solidFill>
                <a:latin typeface="+mj-lt"/>
              </a:rPr>
              <a:t>(PPD)</a:t>
            </a:r>
          </a:p>
          <a:p>
            <a:pPr algn="ctr"/>
            <a:endParaRPr lang="en-US" sz="4000" b="1" dirty="0">
              <a:solidFill>
                <a:schemeClr val="tx1"/>
              </a:solidFill>
              <a:latin typeface="+mj-lt"/>
            </a:endParaRPr>
          </a:p>
          <a:p>
            <a:pPr algn="ctr"/>
            <a:endParaRPr lang="en-US" sz="4000" b="1" dirty="0" smtClean="0">
              <a:solidFill>
                <a:schemeClr val="tx1"/>
              </a:solidFill>
              <a:latin typeface="+mj-lt"/>
            </a:endParaRPr>
          </a:p>
        </p:txBody>
      </p:sp>
      <p:sp>
        <p:nvSpPr>
          <p:cNvPr id="721" name="Rectangle 720"/>
          <p:cNvSpPr/>
          <p:nvPr/>
        </p:nvSpPr>
        <p:spPr>
          <a:xfrm>
            <a:off x="6200816" y="911754"/>
            <a:ext cx="2790784" cy="5246063"/>
          </a:xfrm>
          <a:prstGeom prst="rect">
            <a:avLst/>
          </a:prstGeom>
          <a:solidFill>
            <a:srgbClr val="B2C5E7"/>
          </a:solidFill>
          <a:ln>
            <a:solidFill>
              <a:schemeClr val="accent1"/>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mj-lt"/>
              </a:rPr>
              <a:t>Final Port Allocation (FPA)</a:t>
            </a:r>
          </a:p>
          <a:p>
            <a:pPr algn="ctr"/>
            <a:endParaRPr lang="en-US" sz="4000" b="1" dirty="0" smtClean="0">
              <a:solidFill>
                <a:schemeClr val="tx1"/>
              </a:solidFill>
              <a:latin typeface="+mj-lt"/>
            </a:endParaRPr>
          </a:p>
          <a:p>
            <a:pPr algn="ctr"/>
            <a:endParaRPr lang="en-US" sz="4000" b="1" dirty="0" smtClean="0">
              <a:solidFill>
                <a:schemeClr val="tx1"/>
              </a:solidFill>
              <a:latin typeface="+mj-lt"/>
            </a:endParaRPr>
          </a:p>
          <a:p>
            <a:pPr algn="ctr"/>
            <a:endParaRPr lang="en-US" sz="800" b="1" dirty="0">
              <a:solidFill>
                <a:schemeClr val="tx1"/>
              </a:solidFill>
              <a:latin typeface="+mj-lt"/>
            </a:endParaRPr>
          </a:p>
        </p:txBody>
      </p:sp>
      <p:sp>
        <p:nvSpPr>
          <p:cNvPr id="699" name="TextBox 698"/>
          <p:cNvSpPr txBox="1"/>
          <p:nvPr/>
        </p:nvSpPr>
        <p:spPr>
          <a:xfrm>
            <a:off x="0" y="5098741"/>
            <a:ext cx="9144000" cy="1101677"/>
          </a:xfrm>
          <a:prstGeom prst="rect">
            <a:avLst/>
          </a:prstGeom>
          <a:solidFill>
            <a:schemeClr val="tx1"/>
          </a:solidFill>
        </p:spPr>
        <p:txBody>
          <a:bodyPr wrap="square" rtlCol="0" anchor="ctr" anchorCtr="1">
            <a:noAutofit/>
          </a:bodyPr>
          <a:lstStyle/>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IPA, PPD, and FPA occurs in par</a:t>
            </a:r>
          </a:p>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Shortens the latency by 54% and improves the clock rate by 25%</a:t>
            </a:r>
            <a:endParaRPr lang="en-US" sz="2800" b="1" i="1"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1904607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9"/>
                                        </p:tgtEl>
                                        <p:attrNameLst>
                                          <p:attrName>style.visibility</p:attrName>
                                        </p:attrNameLst>
                                      </p:cBhvr>
                                      <p:to>
                                        <p:strVal val="visible"/>
                                      </p:to>
                                    </p:set>
                                    <p:animEffect transition="in" filter="wipe(up)">
                                      <p:cBhvr>
                                        <p:cTn id="7" dur="500"/>
                                        <p:tgtEl>
                                          <p:spTgt spid="71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20"/>
                                        </p:tgtEl>
                                        <p:attrNameLst>
                                          <p:attrName>style.visibility</p:attrName>
                                        </p:attrNameLst>
                                      </p:cBhvr>
                                      <p:to>
                                        <p:strVal val="visible"/>
                                      </p:to>
                                    </p:set>
                                    <p:animEffect transition="in" filter="wipe(up)">
                                      <p:cBhvr>
                                        <p:cTn id="11" dur="500"/>
                                        <p:tgtEl>
                                          <p:spTgt spid="720"/>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721"/>
                                        </p:tgtEl>
                                        <p:attrNameLst>
                                          <p:attrName>style.visibility</p:attrName>
                                        </p:attrNameLst>
                                      </p:cBhvr>
                                      <p:to>
                                        <p:strVal val="visible"/>
                                      </p:to>
                                    </p:set>
                                    <p:animEffect transition="in" filter="wipe(up)">
                                      <p:cBhvr>
                                        <p:cTn id="15" dur="500"/>
                                        <p:tgtEl>
                                          <p:spTgt spid="7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99"/>
                                        </p:tgtEl>
                                        <p:attrNameLst>
                                          <p:attrName>style.visibility</p:attrName>
                                        </p:attrNameLst>
                                      </p:cBhvr>
                                      <p:to>
                                        <p:strVal val="visible"/>
                                      </p:to>
                                    </p:set>
                                    <p:animEffect transition="in" filter="fade">
                                      <p:cBhvr>
                                        <p:cTn id="20" dur="500"/>
                                        <p:tgtEl>
                                          <p:spTgt spid="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 grpId="0" animBg="1"/>
      <p:bldP spid="720" grpId="0" animBg="1"/>
      <p:bldP spid="721" grpId="0" animBg="1"/>
      <p:bldP spid="69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887059"/>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2. Key Observations</a:t>
            </a:r>
            <a:endParaRPr lang="en-US" sz="4000" b="1" dirty="0"/>
          </a:p>
        </p:txBody>
      </p:sp>
      <p:sp>
        <p:nvSpPr>
          <p:cNvPr id="5" name="Rounded Rectangle 4"/>
          <p:cNvSpPr/>
          <p:nvPr/>
        </p:nvSpPr>
        <p:spPr>
          <a:xfrm>
            <a:off x="381000" y="3999246"/>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4. Hardware Implementation</a:t>
            </a:r>
            <a:endParaRPr lang="en-US" sz="4000" b="1" dirty="0">
              <a:latin typeface="+mj-lt"/>
            </a:endParaRPr>
          </a:p>
        </p:txBody>
      </p:sp>
      <p:sp>
        <p:nvSpPr>
          <p:cNvPr id="9" name="Rounded Rectangle 8"/>
          <p:cNvSpPr/>
          <p:nvPr/>
        </p:nvSpPr>
        <p:spPr>
          <a:xfrm>
            <a:off x="381000" y="5062574"/>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5. Evaluation</a:t>
            </a:r>
            <a:endParaRPr lang="en-US" sz="4000" b="1" dirty="0">
              <a:latin typeface="+mj-lt"/>
            </a:endParaRPr>
          </a:p>
        </p:txBody>
      </p:sp>
      <p:sp>
        <p:nvSpPr>
          <p:cNvPr id="8" name="Rounded Rectangle 7"/>
          <p:cNvSpPr/>
          <p:nvPr/>
        </p:nvSpPr>
        <p:spPr>
          <a:xfrm>
            <a:off x="381000" y="2935918"/>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3. Our Approach</a:t>
            </a:r>
            <a:endParaRPr lang="en-US" sz="4000" b="1" dirty="0">
              <a:latin typeface="+mj-lt"/>
            </a:endParaRPr>
          </a:p>
        </p:txBody>
      </p:sp>
      <p:sp>
        <p:nvSpPr>
          <p:cNvPr id="18" name="Rounded Rectangle 17"/>
          <p:cNvSpPr/>
          <p:nvPr/>
        </p:nvSpPr>
        <p:spPr>
          <a:xfrm>
            <a:off x="381000" y="838200"/>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1. Network-on-Chips Basics</a:t>
            </a:r>
            <a:endParaRPr lang="en-US" sz="4000" b="1" dirty="0">
              <a:latin typeface="+mj-lt"/>
            </a:endParaRPr>
          </a:p>
        </p:txBody>
      </p:sp>
      <p:sp>
        <p:nvSpPr>
          <p:cNvPr id="27" name="Rounded Rectangle 26"/>
          <p:cNvSpPr/>
          <p:nvPr/>
        </p:nvSpPr>
        <p:spPr>
          <a:xfrm>
            <a:off x="381000" y="5062574"/>
            <a:ext cx="8382000" cy="9144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5. Evaluation</a:t>
            </a:r>
            <a:endParaRPr lang="en-US" sz="4000" b="1" dirty="0">
              <a:latin typeface="+mj-lt"/>
            </a:endParaRPr>
          </a:p>
        </p:txBody>
      </p:sp>
    </p:spTree>
    <p:extLst>
      <p:ext uri="{BB962C8B-B14F-4D97-AF65-F5344CB8AC3E}">
        <p14:creationId xmlns:p14="http://schemas.microsoft.com/office/powerpoint/2010/main" val="2655900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txBox="1">
            <a:spLocks/>
          </p:cNvSpPr>
          <p:nvPr/>
        </p:nvSpPr>
        <p:spPr>
          <a:xfrm>
            <a:off x="381000" y="152401"/>
            <a:ext cx="8382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Methodology</a:t>
            </a:r>
            <a:endParaRPr lang="en-US" sz="5600" dirty="0"/>
          </a:p>
        </p:txBody>
      </p:sp>
      <p:sp>
        <p:nvSpPr>
          <p:cNvPr id="83" name="Content Placeholder 2"/>
          <p:cNvSpPr>
            <a:spLocks noGrp="1"/>
          </p:cNvSpPr>
          <p:nvPr>
            <p:ph idx="1"/>
          </p:nvPr>
        </p:nvSpPr>
        <p:spPr>
          <a:xfrm>
            <a:off x="381000" y="1066800"/>
            <a:ext cx="8382000" cy="1371600"/>
          </a:xfrm>
        </p:spPr>
        <p:txBody>
          <a:bodyPr/>
          <a:lstStyle/>
          <a:p>
            <a:pPr>
              <a:lnSpc>
                <a:spcPct val="100000"/>
              </a:lnSpc>
            </a:pPr>
            <a:r>
              <a:rPr lang="en-US" i="1" dirty="0" smtClean="0"/>
              <a:t>Emulate the injection rate, multicast, and hotspot behavior of real system </a:t>
            </a:r>
          </a:p>
        </p:txBody>
      </p:sp>
      <p:sp>
        <p:nvSpPr>
          <p:cNvPr id="84" name="Content Placeholder 2"/>
          <p:cNvSpPr txBox="1">
            <a:spLocks/>
          </p:cNvSpPr>
          <p:nvPr/>
        </p:nvSpPr>
        <p:spPr>
          <a:xfrm>
            <a:off x="381000" y="2570480"/>
            <a:ext cx="8382000" cy="26670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i="1" dirty="0" smtClean="0">
                <a:solidFill>
                  <a:srgbClr val="000000"/>
                </a:solidFill>
              </a:rPr>
              <a:t>Generated packets have the probability of </a:t>
            </a:r>
            <a:r>
              <a:rPr lang="en-US" i="1" dirty="0" err="1" smtClean="0">
                <a:solidFill>
                  <a:srgbClr val="000000"/>
                </a:solidFill>
              </a:rPr>
              <a:t>mc_rate</a:t>
            </a:r>
            <a:r>
              <a:rPr lang="en-US" i="1" dirty="0">
                <a:solidFill>
                  <a:srgbClr val="000000"/>
                </a:solidFill>
              </a:rPr>
              <a:t>/</a:t>
            </a:r>
            <a:r>
              <a:rPr lang="en-US" i="1" dirty="0" err="1" smtClean="0">
                <a:solidFill>
                  <a:srgbClr val="000000"/>
                </a:solidFill>
              </a:rPr>
              <a:t>hs_rate</a:t>
            </a:r>
            <a:r>
              <a:rPr lang="en-US" i="1" dirty="0" smtClean="0">
                <a:solidFill>
                  <a:srgbClr val="000000"/>
                </a:solidFill>
              </a:rPr>
              <a:t> to be a multicast/hotspot packet</a:t>
            </a:r>
          </a:p>
          <a:p>
            <a:pPr lvl="1">
              <a:lnSpc>
                <a:spcPct val="100000"/>
              </a:lnSpc>
            </a:pPr>
            <a:r>
              <a:rPr lang="en-US" i="1" dirty="0" smtClean="0">
                <a:solidFill>
                  <a:srgbClr val="000000"/>
                </a:solidFill>
              </a:rPr>
              <a:t>probability: 0.01(Low), 0.05(Mid), 0.1(High)</a:t>
            </a:r>
          </a:p>
          <a:p>
            <a:pPr lvl="1">
              <a:lnSpc>
                <a:spcPct val="100000"/>
              </a:lnSpc>
            </a:pPr>
            <a:endParaRPr lang="en-US" i="1" dirty="0" smtClean="0">
              <a:solidFill>
                <a:srgbClr val="000000"/>
              </a:solidFill>
            </a:endParaRPr>
          </a:p>
        </p:txBody>
      </p:sp>
      <p:sp>
        <p:nvSpPr>
          <p:cNvPr id="27" name="Content Placeholder 2"/>
          <p:cNvSpPr txBox="1">
            <a:spLocks/>
          </p:cNvSpPr>
          <p:nvPr/>
        </p:nvSpPr>
        <p:spPr>
          <a:xfrm>
            <a:off x="381000" y="4953000"/>
            <a:ext cx="8382000" cy="26670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i="1" dirty="0" smtClean="0">
                <a:solidFill>
                  <a:srgbClr val="000000"/>
                </a:solidFill>
              </a:rPr>
              <a:t>Area and latency are obtained through RTL synthesis based on 35nm standard cell library</a:t>
            </a:r>
          </a:p>
        </p:txBody>
      </p:sp>
    </p:spTree>
    <p:extLst>
      <p:ext uri="{BB962C8B-B14F-4D97-AF65-F5344CB8AC3E}">
        <p14:creationId xmlns:p14="http://schemas.microsoft.com/office/powerpoint/2010/main" val="582485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3">
                                            <p:txEl>
                                              <p:pRg st="0" end="0"/>
                                            </p:txEl>
                                          </p:spTgt>
                                        </p:tgtEl>
                                        <p:attrNameLst>
                                          <p:attrName>style.visibility</p:attrName>
                                        </p:attrNameLst>
                                      </p:cBhvr>
                                      <p:to>
                                        <p:strVal val="visible"/>
                                      </p:to>
                                    </p:set>
                                    <p:animEffect transition="in" filter="fade">
                                      <p:cBhvr>
                                        <p:cTn id="7" dur="500"/>
                                        <p:tgtEl>
                                          <p:spTgt spid="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2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Chart 64"/>
          <p:cNvGraphicFramePr>
            <a:graphicFrameLocks/>
          </p:cNvGraphicFramePr>
          <p:nvPr>
            <p:extLst>
              <p:ext uri="{D42A27DB-BD31-4B8C-83A1-F6EECF244321}">
                <p14:modId xmlns:p14="http://schemas.microsoft.com/office/powerpoint/2010/main" val="2158422814"/>
              </p:ext>
            </p:extLst>
          </p:nvPr>
        </p:nvGraphicFramePr>
        <p:xfrm>
          <a:off x="295154" y="1929412"/>
          <a:ext cx="4343400" cy="33825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6" name="Chart 65"/>
          <p:cNvGraphicFramePr>
            <a:graphicFrameLocks/>
          </p:cNvGraphicFramePr>
          <p:nvPr>
            <p:extLst>
              <p:ext uri="{D42A27DB-BD31-4B8C-83A1-F6EECF244321}">
                <p14:modId xmlns:p14="http://schemas.microsoft.com/office/powerpoint/2010/main" val="4003359321"/>
              </p:ext>
            </p:extLst>
          </p:nvPr>
        </p:nvGraphicFramePr>
        <p:xfrm>
          <a:off x="304800" y="1905000"/>
          <a:ext cx="4343400" cy="338256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1" name="Chart 60"/>
          <p:cNvGraphicFramePr>
            <a:graphicFrameLocks/>
          </p:cNvGraphicFramePr>
          <p:nvPr>
            <p:extLst>
              <p:ext uri="{D42A27DB-BD31-4B8C-83A1-F6EECF244321}">
                <p14:modId xmlns:p14="http://schemas.microsoft.com/office/powerpoint/2010/main" val="1727438604"/>
              </p:ext>
            </p:extLst>
          </p:nvPr>
        </p:nvGraphicFramePr>
        <p:xfrm>
          <a:off x="304800" y="1909823"/>
          <a:ext cx="4343400" cy="338256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3" name="Chart 62"/>
          <p:cNvGraphicFramePr>
            <a:graphicFrameLocks/>
          </p:cNvGraphicFramePr>
          <p:nvPr>
            <p:extLst>
              <p:ext uri="{D42A27DB-BD31-4B8C-83A1-F6EECF244321}">
                <p14:modId xmlns:p14="http://schemas.microsoft.com/office/powerpoint/2010/main" val="3662124789"/>
              </p:ext>
            </p:extLst>
          </p:nvPr>
        </p:nvGraphicFramePr>
        <p:xfrm>
          <a:off x="295154" y="1905000"/>
          <a:ext cx="4343400" cy="338256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71" name="Chart 70"/>
          <p:cNvGraphicFramePr>
            <a:graphicFrameLocks/>
          </p:cNvGraphicFramePr>
          <p:nvPr>
            <p:extLst>
              <p:ext uri="{D42A27DB-BD31-4B8C-83A1-F6EECF244321}">
                <p14:modId xmlns:p14="http://schemas.microsoft.com/office/powerpoint/2010/main" val="3891747200"/>
              </p:ext>
            </p:extLst>
          </p:nvPr>
        </p:nvGraphicFramePr>
        <p:xfrm>
          <a:off x="4616370" y="1960189"/>
          <a:ext cx="4343400" cy="3383280"/>
        </p:xfrm>
        <a:graphic>
          <a:graphicData uri="http://schemas.openxmlformats.org/drawingml/2006/chart">
            <c:chart xmlns:c="http://schemas.openxmlformats.org/drawingml/2006/chart" xmlns:r="http://schemas.openxmlformats.org/officeDocument/2006/relationships" r:id="rId7"/>
          </a:graphicData>
        </a:graphic>
      </p:graphicFrame>
      <p:sp>
        <p:nvSpPr>
          <p:cNvPr id="55" name="TextBox 54"/>
          <p:cNvSpPr txBox="1"/>
          <p:nvPr/>
        </p:nvSpPr>
        <p:spPr>
          <a:xfrm>
            <a:off x="76200" y="921450"/>
            <a:ext cx="9144000" cy="523220"/>
          </a:xfrm>
          <a:prstGeom prst="rect">
            <a:avLst/>
          </a:prstGeom>
          <a:noFill/>
        </p:spPr>
        <p:txBody>
          <a:bodyPr wrap="square" rtlCol="0">
            <a:spAutoFit/>
          </a:bodyPr>
          <a:lstStyle/>
          <a:p>
            <a:pPr algn="ctr"/>
            <a:r>
              <a:rPr lang="en-US" sz="2800" i="1" dirty="0" smtClean="0">
                <a:latin typeface="+mj-lt"/>
              </a:rPr>
              <a:t>Sweep MC and HS rate for </a:t>
            </a:r>
            <a:r>
              <a:rPr lang="en-US" sz="2800" b="1" i="1" dirty="0" smtClean="0">
                <a:solidFill>
                  <a:schemeClr val="tx1">
                    <a:lumMod val="65000"/>
                    <a:lumOff val="35000"/>
                  </a:schemeClr>
                </a:solidFill>
                <a:latin typeface="+mj-lt"/>
              </a:rPr>
              <a:t>BLESS</a:t>
            </a:r>
            <a:r>
              <a:rPr lang="en-US" sz="2800" b="1" i="1" dirty="0" smtClean="0">
                <a:solidFill>
                  <a:srgbClr val="000000"/>
                </a:solidFill>
                <a:latin typeface="+mj-lt"/>
              </a:rPr>
              <a:t>, </a:t>
            </a:r>
            <a:r>
              <a:rPr lang="en-US" sz="2800" b="1" i="1" dirty="0" smtClean="0">
                <a:solidFill>
                  <a:srgbClr val="C00000"/>
                </a:solidFill>
                <a:latin typeface="+mj-lt"/>
              </a:rPr>
              <a:t>FANI/O</a:t>
            </a:r>
            <a:r>
              <a:rPr lang="en-US" sz="2800" b="1" i="1" dirty="0" smtClean="0">
                <a:solidFill>
                  <a:srgbClr val="000000"/>
                </a:solidFill>
                <a:latin typeface="+mj-lt"/>
              </a:rPr>
              <a:t>, </a:t>
            </a:r>
            <a:r>
              <a:rPr lang="en-US" sz="2800" b="1" i="1" dirty="0" smtClean="0">
                <a:solidFill>
                  <a:srgbClr val="2F5597"/>
                </a:solidFill>
                <a:latin typeface="+mj-lt"/>
              </a:rPr>
              <a:t>Carpool</a:t>
            </a:r>
            <a:endParaRPr lang="en-US" sz="2800" b="1" i="1" dirty="0">
              <a:solidFill>
                <a:srgbClr val="2F5597"/>
              </a:solidFill>
              <a:latin typeface="+mj-lt"/>
            </a:endParaRPr>
          </a:p>
        </p:txBody>
      </p:sp>
      <p:sp>
        <p:nvSpPr>
          <p:cNvPr id="5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Latency</a:t>
            </a:r>
            <a:endParaRPr lang="en-US" sz="5600" dirty="0"/>
          </a:p>
        </p:txBody>
      </p:sp>
      <p:sp>
        <p:nvSpPr>
          <p:cNvPr id="67" name="Punchline"/>
          <p:cNvSpPr txBox="1"/>
          <p:nvPr/>
        </p:nvSpPr>
        <p:spPr>
          <a:xfrm>
            <a:off x="0" y="5343469"/>
            <a:ext cx="9144000" cy="1066802"/>
          </a:xfrm>
          <a:prstGeom prst="rect">
            <a:avLst/>
          </a:prstGeom>
          <a:noFill/>
        </p:spPr>
        <p:txBody>
          <a:bodyPr wrap="square" rtlCol="0" anchor="ctr">
            <a:noAutofit/>
          </a:bodyPr>
          <a:lstStyle/>
          <a:p>
            <a:pPr algn="ctr"/>
            <a:r>
              <a:rPr lang="en-US" sz="3600" i="1" dirty="0" smtClean="0">
                <a:latin typeface="+mj-lt"/>
              </a:rPr>
              <a:t>Carpool resolves network congestion caused by multicast and hotspot traffic, reducing latency </a:t>
            </a:r>
            <a:endParaRPr lang="en-US" sz="3600" b="1" i="1" dirty="0">
              <a:solidFill>
                <a:schemeClr val="accent5"/>
              </a:solidFill>
              <a:latin typeface="+mj-lt"/>
            </a:endParaRPr>
          </a:p>
        </p:txBody>
      </p:sp>
      <p:graphicFrame>
        <p:nvGraphicFramePr>
          <p:cNvPr id="68" name="Chart 67"/>
          <p:cNvGraphicFramePr>
            <a:graphicFrameLocks/>
          </p:cNvGraphicFramePr>
          <p:nvPr>
            <p:extLst>
              <p:ext uri="{D42A27DB-BD31-4B8C-83A1-F6EECF244321}">
                <p14:modId xmlns:p14="http://schemas.microsoft.com/office/powerpoint/2010/main" val="1316221109"/>
              </p:ext>
            </p:extLst>
          </p:nvPr>
        </p:nvGraphicFramePr>
        <p:xfrm>
          <a:off x="4572000" y="1977297"/>
          <a:ext cx="4343400" cy="338328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69" name="Chart 68"/>
          <p:cNvGraphicFramePr>
            <a:graphicFrameLocks/>
          </p:cNvGraphicFramePr>
          <p:nvPr>
            <p:extLst>
              <p:ext uri="{D42A27DB-BD31-4B8C-83A1-F6EECF244321}">
                <p14:modId xmlns:p14="http://schemas.microsoft.com/office/powerpoint/2010/main" val="145243469"/>
              </p:ext>
            </p:extLst>
          </p:nvPr>
        </p:nvGraphicFramePr>
        <p:xfrm>
          <a:off x="4581646" y="1977297"/>
          <a:ext cx="4343400" cy="338328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0" name="Chart 69"/>
          <p:cNvGraphicFramePr>
            <a:graphicFrameLocks/>
          </p:cNvGraphicFramePr>
          <p:nvPr>
            <p:extLst>
              <p:ext uri="{D42A27DB-BD31-4B8C-83A1-F6EECF244321}">
                <p14:modId xmlns:p14="http://schemas.microsoft.com/office/powerpoint/2010/main" val="688652565"/>
              </p:ext>
            </p:extLst>
          </p:nvPr>
        </p:nvGraphicFramePr>
        <p:xfrm>
          <a:off x="4626980" y="1963838"/>
          <a:ext cx="4343400" cy="3383280"/>
        </p:xfrm>
        <a:graphic>
          <a:graphicData uri="http://schemas.openxmlformats.org/drawingml/2006/chart">
            <c:chart xmlns:c="http://schemas.openxmlformats.org/drawingml/2006/chart" xmlns:r="http://schemas.openxmlformats.org/officeDocument/2006/relationships" r:id="rId10"/>
          </a:graphicData>
        </a:graphic>
      </p:graphicFrame>
      <p:sp>
        <p:nvSpPr>
          <p:cNvPr id="72" name="67Text"/>
          <p:cNvSpPr txBox="1"/>
          <p:nvPr/>
        </p:nvSpPr>
        <p:spPr>
          <a:xfrm>
            <a:off x="1219200" y="1464259"/>
            <a:ext cx="3133846" cy="614045"/>
          </a:xfrm>
          <a:prstGeom prst="rect">
            <a:avLst/>
          </a:prstGeom>
          <a:noFill/>
        </p:spPr>
        <p:txBody>
          <a:bodyPr wrap="square" rtlCol="0" anchor="ctr">
            <a:noAutofit/>
          </a:bodyPr>
          <a:lstStyle/>
          <a:p>
            <a:pPr algn="ctr"/>
            <a:r>
              <a:rPr lang="en-US" sz="2000" i="1" dirty="0" err="1" smtClean="0">
                <a:latin typeface="+mj-lt"/>
              </a:rPr>
              <a:t>LowMC-LowHS</a:t>
            </a:r>
            <a:r>
              <a:rPr lang="en-US" sz="2000" i="1" dirty="0" smtClean="0">
                <a:latin typeface="+mj-lt"/>
              </a:rPr>
              <a:t>(0.01)</a:t>
            </a:r>
          </a:p>
        </p:txBody>
      </p:sp>
      <p:sp>
        <p:nvSpPr>
          <p:cNvPr id="73" name="67Text"/>
          <p:cNvSpPr txBox="1"/>
          <p:nvPr/>
        </p:nvSpPr>
        <p:spPr>
          <a:xfrm>
            <a:off x="5486400" y="1466689"/>
            <a:ext cx="3133846" cy="614045"/>
          </a:xfrm>
          <a:prstGeom prst="rect">
            <a:avLst/>
          </a:prstGeom>
          <a:noFill/>
        </p:spPr>
        <p:txBody>
          <a:bodyPr wrap="square" rtlCol="0" anchor="ctr">
            <a:noAutofit/>
          </a:bodyPr>
          <a:lstStyle/>
          <a:p>
            <a:pPr algn="ctr"/>
            <a:r>
              <a:rPr lang="en-US" sz="2000" i="1" dirty="0" err="1" smtClean="0">
                <a:latin typeface="+mj-lt"/>
              </a:rPr>
              <a:t>HighMC-HighHS</a:t>
            </a:r>
            <a:r>
              <a:rPr lang="en-US" sz="2000" i="1" dirty="0" smtClean="0">
                <a:latin typeface="+mj-lt"/>
              </a:rPr>
              <a:t>(0.1)</a:t>
            </a:r>
          </a:p>
        </p:txBody>
      </p:sp>
      <p:sp>
        <p:nvSpPr>
          <p:cNvPr id="81" name="67Text"/>
          <p:cNvSpPr txBox="1"/>
          <p:nvPr/>
        </p:nvSpPr>
        <p:spPr>
          <a:xfrm>
            <a:off x="1219200" y="2078304"/>
            <a:ext cx="7401046" cy="1232888"/>
          </a:xfrm>
          <a:prstGeom prst="rect">
            <a:avLst/>
          </a:prstGeom>
          <a:solidFill>
            <a:schemeClr val="tx1"/>
          </a:solidFill>
        </p:spPr>
        <p:txBody>
          <a:bodyPr wrap="square" rtlCol="0" anchor="ctr">
            <a:noAutofit/>
          </a:bodyPr>
          <a:lstStyle/>
          <a:p>
            <a:pPr algn="ctr">
              <a:lnSpc>
                <a:spcPct val="150000"/>
              </a:lnSpc>
            </a:pPr>
            <a:r>
              <a:rPr lang="en-US" sz="2800" b="1" i="1" dirty="0" smtClean="0">
                <a:solidFill>
                  <a:schemeClr val="bg1"/>
                </a:solidFill>
                <a:latin typeface="+mj-lt"/>
              </a:rPr>
              <a:t>Carpool vs. BLESS: -43%</a:t>
            </a:r>
          </a:p>
          <a:p>
            <a:pPr algn="ctr">
              <a:lnSpc>
                <a:spcPct val="150000"/>
              </a:lnSpc>
            </a:pPr>
            <a:r>
              <a:rPr lang="en-US" sz="2800" b="1" i="1" dirty="0" smtClean="0">
                <a:solidFill>
                  <a:schemeClr val="bg1"/>
                </a:solidFill>
                <a:latin typeface="+mj-lt"/>
              </a:rPr>
              <a:t>Carpool vs. FANI/O: -26%</a:t>
            </a:r>
          </a:p>
        </p:txBody>
      </p:sp>
      <p:sp>
        <p:nvSpPr>
          <p:cNvPr id="18" name="67Text"/>
          <p:cNvSpPr txBox="1"/>
          <p:nvPr/>
        </p:nvSpPr>
        <p:spPr>
          <a:xfrm>
            <a:off x="5247994" y="4107670"/>
            <a:ext cx="3743446" cy="493731"/>
          </a:xfrm>
          <a:prstGeom prst="rect">
            <a:avLst/>
          </a:prstGeom>
          <a:noFill/>
        </p:spPr>
        <p:txBody>
          <a:bodyPr wrap="square" rtlCol="0" anchor="ctr">
            <a:noAutofit/>
          </a:bodyPr>
          <a:lstStyle/>
          <a:p>
            <a:pPr algn="ctr">
              <a:lnSpc>
                <a:spcPct val="150000"/>
              </a:lnSpc>
            </a:pPr>
            <a:r>
              <a:rPr lang="en-US" sz="2000" b="1" i="1" dirty="0" smtClean="0">
                <a:solidFill>
                  <a:srgbClr val="C00000"/>
                </a:solidFill>
                <a:latin typeface="+mj-lt"/>
              </a:rPr>
              <a:t>FANI/O requires 2.7X more area</a:t>
            </a:r>
          </a:p>
        </p:txBody>
      </p:sp>
    </p:spTree>
    <p:extLst>
      <p:ext uri="{BB962C8B-B14F-4D97-AF65-F5344CB8AC3E}">
        <p14:creationId xmlns:p14="http://schemas.microsoft.com/office/powerpoint/2010/main" val="2219277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wipe(left)">
                                      <p:cBhvr>
                                        <p:cTn id="11" dur="500"/>
                                        <p:tgtEl>
                                          <p:spTgt spid="6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5"/>
                                        </p:tgtEl>
                                        <p:attrNameLst>
                                          <p:attrName>style.visibility</p:attrName>
                                        </p:attrNameLst>
                                      </p:cBhvr>
                                      <p:to>
                                        <p:strVal val="visible"/>
                                      </p:to>
                                    </p:set>
                                    <p:animEffect transition="in" filter="wipe(left)">
                                      <p:cBhvr>
                                        <p:cTn id="15" dur="500"/>
                                        <p:tgtEl>
                                          <p:spTgt spid="6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9"/>
                                        </p:tgtEl>
                                        <p:attrNameLst>
                                          <p:attrName>style.visibility</p:attrName>
                                        </p:attrNameLst>
                                      </p:cBhvr>
                                      <p:to>
                                        <p:strVal val="visible"/>
                                      </p:to>
                                    </p:set>
                                    <p:animEffect transition="in" filter="wipe(left)">
                                      <p:cBhvr>
                                        <p:cTn id="19" dur="500"/>
                                        <p:tgtEl>
                                          <p:spTgt spid="69"/>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70"/>
                                        </p:tgtEl>
                                        <p:attrNameLst>
                                          <p:attrName>style.visibility</p:attrName>
                                        </p:attrNameLst>
                                      </p:cBhvr>
                                      <p:to>
                                        <p:strVal val="visible"/>
                                      </p:to>
                                    </p:set>
                                    <p:animEffect transition="in" filter="wipe(left)">
                                      <p:cBhvr>
                                        <p:cTn id="23" dur="500"/>
                                        <p:tgtEl>
                                          <p:spTgt spid="70"/>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71"/>
                                        </p:tgtEl>
                                        <p:attrNameLst>
                                          <p:attrName>style.visibility</p:attrName>
                                        </p:attrNameLst>
                                      </p:cBhvr>
                                      <p:to>
                                        <p:strVal val="visible"/>
                                      </p:to>
                                    </p:set>
                                    <p:animEffect transition="in" filter="wipe(left)">
                                      <p:cBhvr>
                                        <p:cTn id="27" dur="500"/>
                                        <p:tgtEl>
                                          <p:spTgt spid="71"/>
                                        </p:tgtEl>
                                      </p:cBhvr>
                                    </p:animEffect>
                                  </p:childTnLst>
                                </p:cTn>
                              </p:par>
                            </p:childTnLst>
                          </p:cTn>
                        </p:par>
                        <p:par>
                          <p:cTn id="28" fill="hold">
                            <p:stCondLst>
                              <p:cond delay="3000"/>
                            </p:stCondLst>
                            <p:childTnLst>
                              <p:par>
                                <p:cTn id="29" presetID="2" presetClass="entr" presetSubtype="8"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0-#ppt_w/2"/>
                                          </p:val>
                                        </p:tav>
                                        <p:tav tm="100000">
                                          <p:val>
                                            <p:strVal val="#ppt_x"/>
                                          </p:val>
                                        </p:tav>
                                      </p:tavLst>
                                    </p:anim>
                                    <p:anim calcmode="lin" valueType="num">
                                      <p:cBhvr additive="base">
                                        <p:cTn id="32"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
                                        </p:tgtEl>
                                        <p:attrNameLst>
                                          <p:attrName>style.visibility</p:attrName>
                                        </p:attrNameLst>
                                      </p:cBhvr>
                                      <p:to>
                                        <p:strVal val="visible"/>
                                      </p:to>
                                    </p:set>
                                    <p:anim calcmode="lin" valueType="num">
                                      <p:cBhvr additive="base">
                                        <p:cTn id="37" dur="500" fill="hold"/>
                                        <p:tgtEl>
                                          <p:spTgt spid="81"/>
                                        </p:tgtEl>
                                        <p:attrNameLst>
                                          <p:attrName>ppt_x</p:attrName>
                                        </p:attrNameLst>
                                      </p:cBhvr>
                                      <p:tavLst>
                                        <p:tav tm="0">
                                          <p:val>
                                            <p:strVal val="0-#ppt_w/2"/>
                                          </p:val>
                                        </p:tav>
                                        <p:tav tm="100000">
                                          <p:val>
                                            <p:strVal val="#ppt_x"/>
                                          </p:val>
                                        </p:tav>
                                      </p:tavLst>
                                    </p:anim>
                                    <p:anim calcmode="lin" valueType="num">
                                      <p:cBhvr additive="base">
                                        <p:cTn id="38" dur="500" fill="hold"/>
                                        <p:tgtEl>
                                          <p:spTgt spid="81"/>
                                        </p:tgtEl>
                                        <p:attrNameLst>
                                          <p:attrName>ppt_y</p:attrName>
                                        </p:attrNameLst>
                                      </p:cBhvr>
                                      <p:tavLst>
                                        <p:tav tm="0">
                                          <p:val>
                                            <p:strVal val="#ppt_y"/>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additive="base">
                                        <p:cTn id="41" dur="500" fill="hold"/>
                                        <p:tgtEl>
                                          <p:spTgt spid="67"/>
                                        </p:tgtEl>
                                        <p:attrNameLst>
                                          <p:attrName>ppt_x</p:attrName>
                                        </p:attrNameLst>
                                      </p:cBhvr>
                                      <p:tavLst>
                                        <p:tav tm="0">
                                          <p:val>
                                            <p:strVal val="#ppt_x"/>
                                          </p:val>
                                        </p:tav>
                                        <p:tav tm="100000">
                                          <p:val>
                                            <p:strVal val="#ppt_x"/>
                                          </p:val>
                                        </p:tav>
                                      </p:tavLst>
                                    </p:anim>
                                    <p:anim calcmode="lin" valueType="num">
                                      <p:cBhvr additive="base">
                                        <p:cTn id="42"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5" grpId="0">
        <p:bldAsOne/>
      </p:bldGraphic>
      <p:bldGraphic spid="66" grpId="0">
        <p:bldAsOne/>
      </p:bldGraphic>
      <p:bldGraphic spid="63" grpId="0">
        <p:bldAsOne/>
      </p:bldGraphic>
      <p:bldGraphic spid="71" grpId="0">
        <p:bldAsOne/>
      </p:bldGraphic>
      <p:bldP spid="67" grpId="0"/>
      <p:bldGraphic spid="69" grpId="0">
        <p:bldAsOne/>
      </p:bldGraphic>
      <p:bldGraphic spid="70" grpId="0">
        <p:bldAsOne/>
      </p:bldGraphic>
      <p:bldP spid="81" grpId="0" animBg="1"/>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hart 21"/>
          <p:cNvGraphicFramePr>
            <a:graphicFrameLocks/>
          </p:cNvGraphicFramePr>
          <p:nvPr>
            <p:extLst>
              <p:ext uri="{D42A27DB-BD31-4B8C-83A1-F6EECF244321}">
                <p14:modId xmlns:p14="http://schemas.microsoft.com/office/powerpoint/2010/main" val="237603848"/>
              </p:ext>
            </p:extLst>
          </p:nvPr>
        </p:nvGraphicFramePr>
        <p:xfrm>
          <a:off x="4505446" y="2097893"/>
          <a:ext cx="4114800" cy="3383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1728000917"/>
              </p:ext>
            </p:extLst>
          </p:nvPr>
        </p:nvGraphicFramePr>
        <p:xfrm>
          <a:off x="4584443" y="2111902"/>
          <a:ext cx="4297680" cy="3200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2302658441"/>
              </p:ext>
            </p:extLst>
          </p:nvPr>
        </p:nvGraphicFramePr>
        <p:xfrm>
          <a:off x="4584443" y="2118353"/>
          <a:ext cx="4297680" cy="3200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Chart 16"/>
          <p:cNvGraphicFramePr>
            <a:graphicFrameLocks/>
          </p:cNvGraphicFramePr>
          <p:nvPr>
            <p:extLst>
              <p:ext uri="{D42A27DB-BD31-4B8C-83A1-F6EECF244321}">
                <p14:modId xmlns:p14="http://schemas.microsoft.com/office/powerpoint/2010/main" val="1793796152"/>
              </p:ext>
            </p:extLst>
          </p:nvPr>
        </p:nvGraphicFramePr>
        <p:xfrm>
          <a:off x="569088" y="2097893"/>
          <a:ext cx="4114800" cy="338328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Chart 15"/>
          <p:cNvGraphicFramePr>
            <a:graphicFrameLocks/>
          </p:cNvGraphicFramePr>
          <p:nvPr>
            <p:extLst>
              <p:ext uri="{D42A27DB-BD31-4B8C-83A1-F6EECF244321}">
                <p14:modId xmlns:p14="http://schemas.microsoft.com/office/powerpoint/2010/main" val="2581373788"/>
              </p:ext>
            </p:extLst>
          </p:nvPr>
        </p:nvGraphicFramePr>
        <p:xfrm>
          <a:off x="4603936" y="2117467"/>
          <a:ext cx="4297680" cy="32004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8" name="Chart 17"/>
          <p:cNvGraphicFramePr>
            <a:graphicFrameLocks/>
          </p:cNvGraphicFramePr>
          <p:nvPr>
            <p:extLst>
              <p:ext uri="{D42A27DB-BD31-4B8C-83A1-F6EECF244321}">
                <p14:modId xmlns:p14="http://schemas.microsoft.com/office/powerpoint/2010/main" val="2338134877"/>
              </p:ext>
            </p:extLst>
          </p:nvPr>
        </p:nvGraphicFramePr>
        <p:xfrm>
          <a:off x="580663" y="2097893"/>
          <a:ext cx="4114800" cy="338328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9" name="Chart 18"/>
          <p:cNvGraphicFramePr>
            <a:graphicFrameLocks/>
          </p:cNvGraphicFramePr>
          <p:nvPr>
            <p:extLst>
              <p:ext uri="{D42A27DB-BD31-4B8C-83A1-F6EECF244321}">
                <p14:modId xmlns:p14="http://schemas.microsoft.com/office/powerpoint/2010/main" val="1328548263"/>
              </p:ext>
            </p:extLst>
          </p:nvPr>
        </p:nvGraphicFramePr>
        <p:xfrm>
          <a:off x="580663" y="2097893"/>
          <a:ext cx="4114800" cy="338328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0" name="Chart 19"/>
          <p:cNvGraphicFramePr>
            <a:graphicFrameLocks/>
          </p:cNvGraphicFramePr>
          <p:nvPr>
            <p:extLst>
              <p:ext uri="{D42A27DB-BD31-4B8C-83A1-F6EECF244321}">
                <p14:modId xmlns:p14="http://schemas.microsoft.com/office/powerpoint/2010/main" val="1199089464"/>
              </p:ext>
            </p:extLst>
          </p:nvPr>
        </p:nvGraphicFramePr>
        <p:xfrm>
          <a:off x="580663" y="2097893"/>
          <a:ext cx="4114800" cy="3383280"/>
        </p:xfrm>
        <a:graphic>
          <a:graphicData uri="http://schemas.openxmlformats.org/drawingml/2006/chart">
            <c:chart xmlns:c="http://schemas.openxmlformats.org/drawingml/2006/chart" xmlns:r="http://schemas.openxmlformats.org/officeDocument/2006/relationships" r:id="rId10"/>
          </a:graphicData>
        </a:graphic>
      </p:graphicFrame>
      <p:sp>
        <p:nvSpPr>
          <p:cNvPr id="55" name="TextBox 54"/>
          <p:cNvSpPr txBox="1"/>
          <p:nvPr/>
        </p:nvSpPr>
        <p:spPr>
          <a:xfrm>
            <a:off x="76200" y="921450"/>
            <a:ext cx="9144000" cy="523220"/>
          </a:xfrm>
          <a:prstGeom prst="rect">
            <a:avLst/>
          </a:prstGeom>
          <a:noFill/>
        </p:spPr>
        <p:txBody>
          <a:bodyPr wrap="square" rtlCol="0">
            <a:spAutoFit/>
          </a:bodyPr>
          <a:lstStyle/>
          <a:p>
            <a:pPr algn="ctr"/>
            <a:r>
              <a:rPr lang="en-US" sz="2800" i="1" dirty="0" smtClean="0">
                <a:latin typeface="+mj-lt"/>
              </a:rPr>
              <a:t>Sweep MC and HS rate for </a:t>
            </a:r>
            <a:r>
              <a:rPr lang="en-US" sz="2800" b="1" i="1" dirty="0" smtClean="0">
                <a:solidFill>
                  <a:schemeClr val="tx1">
                    <a:lumMod val="65000"/>
                    <a:lumOff val="35000"/>
                  </a:schemeClr>
                </a:solidFill>
                <a:latin typeface="+mj-lt"/>
              </a:rPr>
              <a:t>BLESS</a:t>
            </a:r>
            <a:r>
              <a:rPr lang="en-US" sz="2800" b="1" i="1" dirty="0" smtClean="0">
                <a:solidFill>
                  <a:srgbClr val="000000"/>
                </a:solidFill>
                <a:latin typeface="+mj-lt"/>
              </a:rPr>
              <a:t>, </a:t>
            </a:r>
            <a:r>
              <a:rPr lang="en-US" sz="2800" b="1" i="1" dirty="0" smtClean="0">
                <a:solidFill>
                  <a:srgbClr val="C00000"/>
                </a:solidFill>
                <a:latin typeface="+mj-lt"/>
              </a:rPr>
              <a:t>FANI/O</a:t>
            </a:r>
            <a:r>
              <a:rPr lang="en-US" sz="2800" b="1" i="1" dirty="0" smtClean="0">
                <a:solidFill>
                  <a:srgbClr val="000000"/>
                </a:solidFill>
                <a:latin typeface="+mj-lt"/>
              </a:rPr>
              <a:t>, </a:t>
            </a:r>
            <a:r>
              <a:rPr lang="en-US" sz="2800" b="1" i="1" dirty="0" smtClean="0">
                <a:solidFill>
                  <a:srgbClr val="2F5597"/>
                </a:solidFill>
                <a:latin typeface="+mj-lt"/>
              </a:rPr>
              <a:t>Carpool</a:t>
            </a:r>
            <a:endParaRPr lang="en-US" sz="2800" b="1" i="1" dirty="0">
              <a:solidFill>
                <a:srgbClr val="2F5597"/>
              </a:solidFill>
              <a:latin typeface="+mj-lt"/>
            </a:endParaRPr>
          </a:p>
        </p:txBody>
      </p:sp>
      <p:sp>
        <p:nvSpPr>
          <p:cNvPr id="5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Power</a:t>
            </a:r>
            <a:endParaRPr lang="en-US" sz="5600" dirty="0"/>
          </a:p>
        </p:txBody>
      </p:sp>
      <p:sp>
        <p:nvSpPr>
          <p:cNvPr id="67" name="Punchline"/>
          <p:cNvSpPr txBox="1"/>
          <p:nvPr/>
        </p:nvSpPr>
        <p:spPr>
          <a:xfrm>
            <a:off x="0" y="5343469"/>
            <a:ext cx="9144000" cy="1066802"/>
          </a:xfrm>
          <a:prstGeom prst="rect">
            <a:avLst/>
          </a:prstGeom>
          <a:noFill/>
        </p:spPr>
        <p:txBody>
          <a:bodyPr wrap="square" rtlCol="0" anchor="ctr">
            <a:noAutofit/>
          </a:bodyPr>
          <a:lstStyle/>
          <a:p>
            <a:pPr algn="ctr"/>
            <a:r>
              <a:rPr lang="en-US" sz="3600" i="1" dirty="0" smtClean="0">
                <a:latin typeface="+mj-lt"/>
              </a:rPr>
              <a:t>Carpool reduces power due to fewer packet injection and reduced hardware complexity</a:t>
            </a:r>
            <a:endParaRPr lang="en-US" sz="3600" b="1" i="1" dirty="0">
              <a:solidFill>
                <a:schemeClr val="accent5"/>
              </a:solidFill>
              <a:latin typeface="+mj-lt"/>
            </a:endParaRPr>
          </a:p>
        </p:txBody>
      </p:sp>
      <p:sp>
        <p:nvSpPr>
          <p:cNvPr id="72" name="67Text"/>
          <p:cNvSpPr txBox="1"/>
          <p:nvPr/>
        </p:nvSpPr>
        <p:spPr>
          <a:xfrm>
            <a:off x="1219200" y="1464259"/>
            <a:ext cx="3133846" cy="614045"/>
          </a:xfrm>
          <a:prstGeom prst="rect">
            <a:avLst/>
          </a:prstGeom>
          <a:noFill/>
        </p:spPr>
        <p:txBody>
          <a:bodyPr wrap="square" rtlCol="0" anchor="ctr">
            <a:noAutofit/>
          </a:bodyPr>
          <a:lstStyle/>
          <a:p>
            <a:pPr algn="ctr"/>
            <a:r>
              <a:rPr lang="en-US" sz="2000" i="1" dirty="0" err="1" smtClean="0">
                <a:latin typeface="+mj-lt"/>
              </a:rPr>
              <a:t>LowMC-LowHS</a:t>
            </a:r>
            <a:r>
              <a:rPr lang="en-US" sz="2000" i="1" dirty="0" smtClean="0">
                <a:latin typeface="+mj-lt"/>
              </a:rPr>
              <a:t>(0.01)</a:t>
            </a:r>
          </a:p>
        </p:txBody>
      </p:sp>
      <p:sp>
        <p:nvSpPr>
          <p:cNvPr id="73" name="67Text"/>
          <p:cNvSpPr txBox="1"/>
          <p:nvPr/>
        </p:nvSpPr>
        <p:spPr>
          <a:xfrm>
            <a:off x="5486400" y="1466689"/>
            <a:ext cx="3133846" cy="614045"/>
          </a:xfrm>
          <a:prstGeom prst="rect">
            <a:avLst/>
          </a:prstGeom>
          <a:noFill/>
        </p:spPr>
        <p:txBody>
          <a:bodyPr wrap="square" rtlCol="0" anchor="ctr">
            <a:noAutofit/>
          </a:bodyPr>
          <a:lstStyle/>
          <a:p>
            <a:pPr algn="ctr"/>
            <a:r>
              <a:rPr lang="en-US" sz="2000" i="1" dirty="0" err="1" smtClean="0">
                <a:latin typeface="+mj-lt"/>
              </a:rPr>
              <a:t>HighMC-HighHS</a:t>
            </a:r>
            <a:r>
              <a:rPr lang="en-US" sz="2000" i="1" dirty="0" smtClean="0">
                <a:latin typeface="+mj-lt"/>
              </a:rPr>
              <a:t>(0.1)</a:t>
            </a:r>
          </a:p>
        </p:txBody>
      </p:sp>
      <p:sp>
        <p:nvSpPr>
          <p:cNvPr id="81" name="67Text"/>
          <p:cNvSpPr txBox="1"/>
          <p:nvPr/>
        </p:nvSpPr>
        <p:spPr>
          <a:xfrm>
            <a:off x="1453054" y="2304660"/>
            <a:ext cx="6928945" cy="1232888"/>
          </a:xfrm>
          <a:prstGeom prst="rect">
            <a:avLst/>
          </a:prstGeom>
          <a:solidFill>
            <a:schemeClr val="tx1"/>
          </a:solidFill>
        </p:spPr>
        <p:txBody>
          <a:bodyPr wrap="square" rtlCol="0" anchor="ctr">
            <a:noAutofit/>
          </a:bodyPr>
          <a:lstStyle/>
          <a:p>
            <a:pPr algn="ctr">
              <a:lnSpc>
                <a:spcPct val="150000"/>
              </a:lnSpc>
            </a:pPr>
            <a:r>
              <a:rPr lang="en-US" sz="2800" b="1" i="1" dirty="0" smtClean="0">
                <a:solidFill>
                  <a:schemeClr val="bg1"/>
                </a:solidFill>
                <a:latin typeface="+mj-lt"/>
              </a:rPr>
              <a:t>Carpool vs BLESS: 8%</a:t>
            </a:r>
          </a:p>
          <a:p>
            <a:pPr algn="ctr">
              <a:lnSpc>
                <a:spcPct val="150000"/>
              </a:lnSpc>
            </a:pPr>
            <a:r>
              <a:rPr lang="en-US" sz="2800" b="1" i="1" dirty="0" smtClean="0">
                <a:solidFill>
                  <a:schemeClr val="bg1"/>
                </a:solidFill>
                <a:latin typeface="+mj-lt"/>
              </a:rPr>
              <a:t>Carpool vs. FANI/O: -51%</a:t>
            </a:r>
          </a:p>
        </p:txBody>
      </p:sp>
    </p:spTree>
    <p:extLst>
      <p:ext uri="{BB962C8B-B14F-4D97-AF65-F5344CB8AC3E}">
        <p14:creationId xmlns:p14="http://schemas.microsoft.com/office/powerpoint/2010/main" val="1863132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500"/>
                                        <p:tgtEl>
                                          <p:spTgt spid="20"/>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500"/>
                                        <p:tgtEl>
                                          <p:spTgt spid="1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81"/>
                                        </p:tgtEl>
                                        <p:attrNameLst>
                                          <p:attrName>style.visibility</p:attrName>
                                        </p:attrNameLst>
                                      </p:cBhvr>
                                      <p:to>
                                        <p:strVal val="visible"/>
                                      </p:to>
                                    </p:set>
                                    <p:anim calcmode="lin" valueType="num">
                                      <p:cBhvr additive="base">
                                        <p:cTn id="32" dur="500" fill="hold"/>
                                        <p:tgtEl>
                                          <p:spTgt spid="81"/>
                                        </p:tgtEl>
                                        <p:attrNameLst>
                                          <p:attrName>ppt_x</p:attrName>
                                        </p:attrNameLst>
                                      </p:cBhvr>
                                      <p:tavLst>
                                        <p:tav tm="0">
                                          <p:val>
                                            <p:strVal val="0-#ppt_w/2"/>
                                          </p:val>
                                        </p:tav>
                                        <p:tav tm="100000">
                                          <p:val>
                                            <p:strVal val="#ppt_x"/>
                                          </p:val>
                                        </p:tav>
                                      </p:tavLst>
                                    </p:anim>
                                    <p:anim calcmode="lin" valueType="num">
                                      <p:cBhvr additive="base">
                                        <p:cTn id="33" dur="500" fill="hold"/>
                                        <p:tgtEl>
                                          <p:spTgt spid="81"/>
                                        </p:tgtEl>
                                        <p:attrNameLst>
                                          <p:attrName>ppt_y</p:attrName>
                                        </p:attrNameLst>
                                      </p:cBhvr>
                                      <p:tavLst>
                                        <p:tav tm="0">
                                          <p:val>
                                            <p:strVal val="#ppt_y"/>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67"/>
                                        </p:tgtEl>
                                        <p:attrNameLst>
                                          <p:attrName>style.visibility</p:attrName>
                                        </p:attrNameLst>
                                      </p:cBhvr>
                                      <p:to>
                                        <p:strVal val="visible"/>
                                      </p:to>
                                    </p:set>
                                    <p:anim calcmode="lin" valueType="num">
                                      <p:cBhvr additive="base">
                                        <p:cTn id="36" dur="500" fill="hold"/>
                                        <p:tgtEl>
                                          <p:spTgt spid="67"/>
                                        </p:tgtEl>
                                        <p:attrNameLst>
                                          <p:attrName>ppt_x</p:attrName>
                                        </p:attrNameLst>
                                      </p:cBhvr>
                                      <p:tavLst>
                                        <p:tav tm="0">
                                          <p:val>
                                            <p:strVal val="#ppt_x"/>
                                          </p:val>
                                        </p:tav>
                                        <p:tav tm="100000">
                                          <p:val>
                                            <p:strVal val="#ppt_x"/>
                                          </p:val>
                                        </p:tav>
                                      </p:tavLst>
                                    </p:anim>
                                    <p:anim calcmode="lin" valueType="num">
                                      <p:cBhvr additive="base">
                                        <p:cTn id="37"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15" grpId="0">
        <p:bldAsOne/>
      </p:bldGraphic>
      <p:bldGraphic spid="16" grpId="0">
        <p:bldAsOne/>
      </p:bldGraphic>
      <p:bldGraphic spid="18" grpId="0">
        <p:bldAsOne/>
      </p:bldGraphic>
      <p:bldGraphic spid="19" grpId="0">
        <p:bldAsOne/>
      </p:bldGraphic>
      <p:bldGraphic spid="20" grpId="0">
        <p:bldAsOne/>
      </p:bldGraphic>
      <p:bldP spid="67" grpId="0"/>
      <p:bldP spid="8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1928146158"/>
              </p:ext>
            </p:extLst>
          </p:nvPr>
        </p:nvGraphicFramePr>
        <p:xfrm>
          <a:off x="914400" y="1249214"/>
          <a:ext cx="71628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Critical Path Latency</a:t>
            </a:r>
            <a:endParaRPr lang="en-US" sz="5600" dirty="0"/>
          </a:p>
        </p:txBody>
      </p:sp>
      <p:sp>
        <p:nvSpPr>
          <p:cNvPr id="10" name="Punchline"/>
          <p:cNvSpPr txBox="1"/>
          <p:nvPr/>
        </p:nvSpPr>
        <p:spPr>
          <a:xfrm>
            <a:off x="99996" y="5197445"/>
            <a:ext cx="9144000" cy="1066802"/>
          </a:xfrm>
          <a:prstGeom prst="rect">
            <a:avLst/>
          </a:prstGeom>
          <a:noFill/>
        </p:spPr>
        <p:txBody>
          <a:bodyPr wrap="square" rtlCol="0" anchor="ctr">
            <a:noAutofit/>
          </a:bodyPr>
          <a:lstStyle/>
          <a:p>
            <a:pPr algn="ctr"/>
            <a:r>
              <a:rPr lang="en-US" sz="3600" i="1" dirty="0" smtClean="0">
                <a:latin typeface="+mj-lt"/>
              </a:rPr>
              <a:t>Carpool increases the router clock rate and </a:t>
            </a:r>
          </a:p>
          <a:p>
            <a:pPr algn="ctr"/>
            <a:r>
              <a:rPr lang="en-US" sz="3600" i="1" dirty="0" smtClean="0">
                <a:latin typeface="+mj-lt"/>
              </a:rPr>
              <a:t>lifts up the network bandwidth</a:t>
            </a:r>
            <a:endParaRPr lang="en-US" sz="3600" b="1" i="1" dirty="0">
              <a:solidFill>
                <a:schemeClr val="accent5"/>
              </a:solidFill>
              <a:latin typeface="+mj-lt"/>
            </a:endParaRPr>
          </a:p>
        </p:txBody>
      </p:sp>
      <p:sp>
        <p:nvSpPr>
          <p:cNvPr id="17" name="TextBox 16"/>
          <p:cNvSpPr txBox="1"/>
          <p:nvPr/>
        </p:nvSpPr>
        <p:spPr>
          <a:xfrm>
            <a:off x="3136908" y="1660197"/>
            <a:ext cx="1535088" cy="461665"/>
          </a:xfrm>
          <a:prstGeom prst="rect">
            <a:avLst/>
          </a:prstGeom>
          <a:noFill/>
        </p:spPr>
        <p:txBody>
          <a:bodyPr wrap="square" rtlCol="0">
            <a:spAutoFit/>
          </a:bodyPr>
          <a:lstStyle/>
          <a:p>
            <a:pPr algn="ctr"/>
            <a:r>
              <a:rPr lang="en-US" sz="2400" b="1" dirty="0" smtClean="0">
                <a:solidFill>
                  <a:srgbClr val="7030A0"/>
                </a:solidFill>
                <a:latin typeface="+mj-lt"/>
              </a:rPr>
              <a:t>1.32X</a:t>
            </a:r>
            <a:endParaRPr lang="en-US" sz="2400" b="1" dirty="0">
              <a:solidFill>
                <a:srgbClr val="7030A0"/>
              </a:solidFill>
              <a:latin typeface="+mj-lt"/>
            </a:endParaRPr>
          </a:p>
        </p:txBody>
      </p:sp>
      <p:sp>
        <p:nvSpPr>
          <p:cNvPr id="20" name="TextBox 19"/>
          <p:cNvSpPr txBox="1"/>
          <p:nvPr/>
        </p:nvSpPr>
        <p:spPr>
          <a:xfrm>
            <a:off x="6389712" y="1531333"/>
            <a:ext cx="1535088" cy="461665"/>
          </a:xfrm>
          <a:prstGeom prst="rect">
            <a:avLst/>
          </a:prstGeom>
          <a:noFill/>
        </p:spPr>
        <p:txBody>
          <a:bodyPr wrap="square" rtlCol="0">
            <a:spAutoFit/>
          </a:bodyPr>
          <a:lstStyle/>
          <a:p>
            <a:pPr algn="ctr"/>
            <a:r>
              <a:rPr lang="en-US" sz="2400" b="1" dirty="0" smtClean="0">
                <a:solidFill>
                  <a:srgbClr val="C00000"/>
                </a:solidFill>
                <a:latin typeface="+mj-lt"/>
              </a:rPr>
              <a:t>1.53X</a:t>
            </a:r>
            <a:endParaRPr lang="en-US" sz="2400" b="1" dirty="0">
              <a:solidFill>
                <a:srgbClr val="C00000"/>
              </a:solidFill>
              <a:latin typeface="+mj-lt"/>
            </a:endParaRPr>
          </a:p>
        </p:txBody>
      </p:sp>
      <p:sp>
        <p:nvSpPr>
          <p:cNvPr id="23" name="TextBox 22"/>
          <p:cNvSpPr txBox="1"/>
          <p:nvPr/>
        </p:nvSpPr>
        <p:spPr>
          <a:xfrm>
            <a:off x="1295400" y="4297214"/>
            <a:ext cx="1462748" cy="461665"/>
          </a:xfrm>
          <a:prstGeom prst="rect">
            <a:avLst/>
          </a:prstGeom>
          <a:noFill/>
        </p:spPr>
        <p:txBody>
          <a:bodyPr wrap="square" rtlCol="0">
            <a:spAutoFit/>
          </a:bodyPr>
          <a:lstStyle/>
          <a:p>
            <a:pPr algn="r"/>
            <a:r>
              <a:rPr lang="en-US" sz="2400" b="1" dirty="0" smtClean="0">
                <a:solidFill>
                  <a:srgbClr val="2F5597"/>
                </a:solidFill>
                <a:latin typeface="+mj-lt"/>
              </a:rPr>
              <a:t>Carpool</a:t>
            </a:r>
            <a:endParaRPr lang="en-US" sz="2400" b="1" dirty="0">
              <a:solidFill>
                <a:srgbClr val="2F5597"/>
              </a:solidFill>
              <a:latin typeface="+mj-lt"/>
            </a:endParaRPr>
          </a:p>
        </p:txBody>
      </p:sp>
      <p:sp>
        <p:nvSpPr>
          <p:cNvPr id="24" name="TextBox 23"/>
          <p:cNvSpPr txBox="1"/>
          <p:nvPr/>
        </p:nvSpPr>
        <p:spPr>
          <a:xfrm>
            <a:off x="3099180" y="4297213"/>
            <a:ext cx="1610544" cy="461665"/>
          </a:xfrm>
          <a:prstGeom prst="rect">
            <a:avLst/>
          </a:prstGeom>
          <a:noFill/>
        </p:spPr>
        <p:txBody>
          <a:bodyPr wrap="square" rtlCol="0">
            <a:spAutoFit/>
          </a:bodyPr>
          <a:lstStyle/>
          <a:p>
            <a:pPr algn="r"/>
            <a:r>
              <a:rPr lang="en-US" sz="2400" b="1" dirty="0" err="1" smtClean="0">
                <a:solidFill>
                  <a:srgbClr val="7030A0"/>
                </a:solidFill>
                <a:latin typeface="+mj-lt"/>
              </a:rPr>
              <a:t>CarpoolSPA</a:t>
            </a:r>
            <a:endParaRPr lang="en-US" sz="2400" b="1" dirty="0">
              <a:solidFill>
                <a:srgbClr val="7030A0"/>
              </a:solidFill>
              <a:latin typeface="+mj-lt"/>
            </a:endParaRPr>
          </a:p>
        </p:txBody>
      </p:sp>
      <p:sp>
        <p:nvSpPr>
          <p:cNvPr id="25" name="TextBox 24"/>
          <p:cNvSpPr txBox="1"/>
          <p:nvPr/>
        </p:nvSpPr>
        <p:spPr>
          <a:xfrm>
            <a:off x="4787425" y="4297212"/>
            <a:ext cx="1160520" cy="461665"/>
          </a:xfrm>
          <a:prstGeom prst="rect">
            <a:avLst/>
          </a:prstGeom>
          <a:noFill/>
        </p:spPr>
        <p:txBody>
          <a:bodyPr wrap="square" rtlCol="0">
            <a:spAutoFit/>
          </a:bodyPr>
          <a:lstStyle/>
          <a:p>
            <a:pPr algn="r"/>
            <a:r>
              <a:rPr lang="en-US" sz="2400" b="1" dirty="0" smtClean="0">
                <a:solidFill>
                  <a:schemeClr val="tx1">
                    <a:lumMod val="65000"/>
                    <a:lumOff val="35000"/>
                  </a:schemeClr>
                </a:solidFill>
                <a:latin typeface="+mj-lt"/>
              </a:rPr>
              <a:t>BLESS</a:t>
            </a:r>
            <a:endParaRPr lang="en-US" sz="2400" b="1" dirty="0">
              <a:solidFill>
                <a:schemeClr val="tx1">
                  <a:lumMod val="65000"/>
                  <a:lumOff val="35000"/>
                </a:schemeClr>
              </a:solidFill>
              <a:latin typeface="+mj-lt"/>
            </a:endParaRPr>
          </a:p>
        </p:txBody>
      </p:sp>
      <p:sp>
        <p:nvSpPr>
          <p:cNvPr id="26" name="TextBox 25"/>
          <p:cNvSpPr txBox="1"/>
          <p:nvPr/>
        </p:nvSpPr>
        <p:spPr>
          <a:xfrm>
            <a:off x="6576996" y="4297211"/>
            <a:ext cx="1160520" cy="461665"/>
          </a:xfrm>
          <a:prstGeom prst="rect">
            <a:avLst/>
          </a:prstGeom>
          <a:noFill/>
        </p:spPr>
        <p:txBody>
          <a:bodyPr wrap="square" rtlCol="0">
            <a:spAutoFit/>
          </a:bodyPr>
          <a:lstStyle/>
          <a:p>
            <a:pPr algn="r"/>
            <a:r>
              <a:rPr lang="en-US" sz="2400" b="1" dirty="0" smtClean="0">
                <a:solidFill>
                  <a:srgbClr val="C00000"/>
                </a:solidFill>
                <a:latin typeface="+mj-lt"/>
              </a:rPr>
              <a:t>FANI/O</a:t>
            </a:r>
            <a:endParaRPr lang="en-US" sz="2400" b="1" dirty="0">
              <a:solidFill>
                <a:srgbClr val="C00000"/>
              </a:solidFill>
              <a:latin typeface="+mj-lt"/>
            </a:endParaRPr>
          </a:p>
        </p:txBody>
      </p:sp>
      <p:sp>
        <p:nvSpPr>
          <p:cNvPr id="27" name="TextBox 26"/>
          <p:cNvSpPr txBox="1"/>
          <p:nvPr/>
        </p:nvSpPr>
        <p:spPr>
          <a:xfrm>
            <a:off x="4750736" y="1990999"/>
            <a:ext cx="1535088" cy="461665"/>
          </a:xfrm>
          <a:prstGeom prst="rect">
            <a:avLst/>
          </a:prstGeom>
          <a:noFill/>
        </p:spPr>
        <p:txBody>
          <a:bodyPr wrap="square" rtlCol="0">
            <a:spAutoFit/>
          </a:bodyPr>
          <a:lstStyle/>
          <a:p>
            <a:pPr algn="ctr"/>
            <a:r>
              <a:rPr lang="en-US" sz="2400" b="1" dirty="0" smtClean="0">
                <a:solidFill>
                  <a:schemeClr val="tx1">
                    <a:lumMod val="65000"/>
                    <a:lumOff val="35000"/>
                  </a:schemeClr>
                </a:solidFill>
                <a:latin typeface="+mj-lt"/>
              </a:rPr>
              <a:t>1.06X</a:t>
            </a:r>
            <a:endParaRPr lang="en-US" sz="2400" b="1" dirty="0">
              <a:solidFill>
                <a:schemeClr val="tx1">
                  <a:lumMod val="65000"/>
                  <a:lumOff val="35000"/>
                </a:schemeClr>
              </a:solidFill>
              <a:latin typeface="+mj-lt"/>
            </a:endParaRPr>
          </a:p>
        </p:txBody>
      </p:sp>
      <p:sp>
        <p:nvSpPr>
          <p:cNvPr id="34" name="TextBox 33"/>
          <p:cNvSpPr txBox="1"/>
          <p:nvPr/>
        </p:nvSpPr>
        <p:spPr>
          <a:xfrm>
            <a:off x="1424272" y="2013318"/>
            <a:ext cx="1535088" cy="461665"/>
          </a:xfrm>
          <a:prstGeom prst="rect">
            <a:avLst/>
          </a:prstGeom>
          <a:noFill/>
        </p:spPr>
        <p:txBody>
          <a:bodyPr wrap="square" rtlCol="0">
            <a:spAutoFit/>
          </a:bodyPr>
          <a:lstStyle/>
          <a:p>
            <a:pPr algn="ctr"/>
            <a:r>
              <a:rPr lang="en-US" sz="2400" b="1" dirty="0" smtClean="0">
                <a:solidFill>
                  <a:srgbClr val="2F5597"/>
                </a:solidFill>
                <a:latin typeface="+mj-lt"/>
              </a:rPr>
              <a:t>1.00X</a:t>
            </a:r>
            <a:endParaRPr lang="en-US" sz="2400" b="1" dirty="0">
              <a:solidFill>
                <a:srgbClr val="2F5597"/>
              </a:solidFill>
              <a:latin typeface="+mj-lt"/>
            </a:endParaRPr>
          </a:p>
        </p:txBody>
      </p:sp>
      <p:sp>
        <p:nvSpPr>
          <p:cNvPr id="33" name="TextBox 32"/>
          <p:cNvSpPr txBox="1"/>
          <p:nvPr/>
        </p:nvSpPr>
        <p:spPr>
          <a:xfrm>
            <a:off x="1424272" y="4793496"/>
            <a:ext cx="6814301" cy="369332"/>
          </a:xfrm>
          <a:prstGeom prst="rect">
            <a:avLst/>
          </a:prstGeom>
          <a:noFill/>
        </p:spPr>
        <p:txBody>
          <a:bodyPr wrap="none" rtlCol="0">
            <a:spAutoFit/>
          </a:bodyPr>
          <a:lstStyle/>
          <a:p>
            <a:r>
              <a:rPr lang="en-US" dirty="0" smtClean="0">
                <a:latin typeface="+mj-lt"/>
              </a:rPr>
              <a:t>Synthesis using Cadence Encounter based on 35</a:t>
            </a:r>
            <a:r>
              <a:rPr lang="en-US" i="1" dirty="0" smtClean="0">
                <a:latin typeface="+mj-lt"/>
              </a:rPr>
              <a:t>nm </a:t>
            </a:r>
            <a:r>
              <a:rPr lang="en-US" dirty="0" smtClean="0">
                <a:latin typeface="+mj-lt"/>
              </a:rPr>
              <a:t>standard cell library </a:t>
            </a:r>
            <a:endParaRPr lang="en-US" dirty="0">
              <a:latin typeface="+mj-lt"/>
            </a:endParaRPr>
          </a:p>
        </p:txBody>
      </p:sp>
    </p:spTree>
    <p:extLst>
      <p:ext uri="{BB962C8B-B14F-4D97-AF65-F5344CB8AC3E}">
        <p14:creationId xmlns:p14="http://schemas.microsoft.com/office/powerpoint/2010/main" val="282745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down)">
                                      <p:cBhvr>
                                        <p:cTn id="13" dur="500"/>
                                        <p:tgtEl>
                                          <p:spTgt spid="27"/>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down)">
                                      <p:cBhvr>
                                        <p:cTn id="16" dur="500"/>
                                        <p:tgtEl>
                                          <p:spTgt spid="20"/>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down)">
                                      <p:cBhvr>
                                        <p:cTn id="19" dur="500"/>
                                        <p:tgtEl>
                                          <p:spTgt spid="23"/>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500"/>
                                        <p:tgtEl>
                                          <p:spTgt spid="25"/>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down)">
                                      <p:cBhvr>
                                        <p:cTn id="25" dur="500"/>
                                        <p:tgtEl>
                                          <p:spTgt spid="24"/>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down)">
                                      <p:cBhvr>
                                        <p:cTn id="28" dur="500"/>
                                        <p:tgtEl>
                                          <p:spTgt spid="2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down)">
                                      <p:cBhvr>
                                        <p:cTn id="31" dur="500"/>
                                        <p:tgtEl>
                                          <p:spTgt spid="34"/>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33">
                                            <p:txEl>
                                              <p:pRg st="0" end="0"/>
                                            </p:txEl>
                                          </p:spTgt>
                                        </p:tgtEl>
                                        <p:attrNameLst>
                                          <p:attrName>style.visibility</p:attrName>
                                        </p:attrNameLst>
                                      </p:cBhvr>
                                      <p:to>
                                        <p:strVal val="visible"/>
                                      </p:to>
                                    </p:set>
                                    <p:animEffect transition="in" filter="fade">
                                      <p:cBhvr>
                                        <p:cTn id="35" dur="500"/>
                                        <p:tgtEl>
                                          <p:spTgt spid="33">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fill="hold"/>
                                        <p:tgtEl>
                                          <p:spTgt spid="10"/>
                                        </p:tgtEl>
                                        <p:attrNameLst>
                                          <p:attrName>ppt_x</p:attrName>
                                        </p:attrNameLst>
                                      </p:cBhvr>
                                      <p:tavLst>
                                        <p:tav tm="0">
                                          <p:val>
                                            <p:strVal val="#ppt_x"/>
                                          </p:val>
                                        </p:tav>
                                        <p:tav tm="100000">
                                          <p:val>
                                            <p:strVal val="#ppt_x"/>
                                          </p:val>
                                        </p:tav>
                                      </p:tavLst>
                                    </p:anim>
                                    <p:anim calcmode="lin" valueType="num">
                                      <p:cBhvr additive="base">
                                        <p:cTn id="4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p:bldP spid="17" grpId="0"/>
      <p:bldP spid="20" grpId="0"/>
      <p:bldP spid="23" grpId="0"/>
      <p:bldP spid="24" grpId="0"/>
      <p:bldP spid="25" grpId="0"/>
      <p:bldP spid="26" grpId="0"/>
      <p:bldP spid="27" grpId="0"/>
      <p:bldP spid="3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34"/>
          <p:cNvGraphicFramePr>
            <a:graphicFrameLocks/>
          </p:cNvGraphicFramePr>
          <p:nvPr>
            <p:extLst>
              <p:ext uri="{D42A27DB-BD31-4B8C-83A1-F6EECF244321}">
                <p14:modId xmlns:p14="http://schemas.microsoft.com/office/powerpoint/2010/main" val="1181927467"/>
              </p:ext>
            </p:extLst>
          </p:nvPr>
        </p:nvGraphicFramePr>
        <p:xfrm>
          <a:off x="685800" y="983643"/>
          <a:ext cx="78994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Area</a:t>
            </a:r>
            <a:endParaRPr lang="en-US" sz="5600" dirty="0"/>
          </a:p>
        </p:txBody>
      </p:sp>
      <p:sp>
        <p:nvSpPr>
          <p:cNvPr id="10" name="Punchline"/>
          <p:cNvSpPr txBox="1"/>
          <p:nvPr/>
        </p:nvSpPr>
        <p:spPr>
          <a:xfrm>
            <a:off x="0" y="4953000"/>
            <a:ext cx="9144000" cy="1066802"/>
          </a:xfrm>
          <a:prstGeom prst="rect">
            <a:avLst/>
          </a:prstGeom>
          <a:noFill/>
        </p:spPr>
        <p:txBody>
          <a:bodyPr wrap="square" rtlCol="0" anchor="ctr">
            <a:noAutofit/>
          </a:bodyPr>
          <a:lstStyle/>
          <a:p>
            <a:pPr algn="ctr"/>
            <a:r>
              <a:rPr lang="en-US" sz="3600" i="1" dirty="0" smtClean="0">
                <a:latin typeface="+mj-lt"/>
              </a:rPr>
              <a:t>Carpool requires much smaller area than the buffered counterpart</a:t>
            </a:r>
            <a:endParaRPr lang="en-US" sz="3600" b="1" i="1" dirty="0">
              <a:solidFill>
                <a:schemeClr val="accent5"/>
              </a:solidFill>
              <a:latin typeface="+mj-lt"/>
            </a:endParaRPr>
          </a:p>
        </p:txBody>
      </p:sp>
      <p:sp>
        <p:nvSpPr>
          <p:cNvPr id="15" name="TextBox 14"/>
          <p:cNvSpPr txBox="1"/>
          <p:nvPr/>
        </p:nvSpPr>
        <p:spPr>
          <a:xfrm>
            <a:off x="1371600" y="2586335"/>
            <a:ext cx="1535088" cy="461665"/>
          </a:xfrm>
          <a:prstGeom prst="rect">
            <a:avLst/>
          </a:prstGeom>
          <a:noFill/>
        </p:spPr>
        <p:txBody>
          <a:bodyPr wrap="square" rtlCol="0">
            <a:spAutoFit/>
          </a:bodyPr>
          <a:lstStyle/>
          <a:p>
            <a:pPr algn="ctr"/>
            <a:r>
              <a:rPr lang="en-US" sz="2400" b="1" dirty="0" smtClean="0">
                <a:solidFill>
                  <a:srgbClr val="2F5597"/>
                </a:solidFill>
                <a:latin typeface="+mj-lt"/>
              </a:rPr>
              <a:t>1.00X</a:t>
            </a:r>
            <a:endParaRPr lang="en-US" sz="2400" b="1" dirty="0">
              <a:solidFill>
                <a:srgbClr val="2F5597"/>
              </a:solidFill>
              <a:latin typeface="+mj-lt"/>
            </a:endParaRPr>
          </a:p>
        </p:txBody>
      </p:sp>
      <p:sp>
        <p:nvSpPr>
          <p:cNvPr id="18" name="TextBox 17"/>
          <p:cNvSpPr txBox="1"/>
          <p:nvPr/>
        </p:nvSpPr>
        <p:spPr>
          <a:xfrm>
            <a:off x="3120732" y="2586334"/>
            <a:ext cx="1535088" cy="461665"/>
          </a:xfrm>
          <a:prstGeom prst="rect">
            <a:avLst/>
          </a:prstGeom>
          <a:noFill/>
        </p:spPr>
        <p:txBody>
          <a:bodyPr wrap="square" rtlCol="0">
            <a:spAutoFit/>
          </a:bodyPr>
          <a:lstStyle/>
          <a:p>
            <a:pPr algn="ctr"/>
            <a:r>
              <a:rPr lang="en-US" sz="2400" b="1" dirty="0" smtClean="0">
                <a:solidFill>
                  <a:srgbClr val="7030A0"/>
                </a:solidFill>
                <a:latin typeface="+mj-lt"/>
              </a:rPr>
              <a:t>0.98X</a:t>
            </a:r>
            <a:endParaRPr lang="en-US" sz="2400" b="1" dirty="0">
              <a:solidFill>
                <a:srgbClr val="7030A0"/>
              </a:solidFill>
              <a:latin typeface="+mj-lt"/>
            </a:endParaRPr>
          </a:p>
        </p:txBody>
      </p:sp>
      <p:sp>
        <p:nvSpPr>
          <p:cNvPr id="21" name="TextBox 20"/>
          <p:cNvSpPr txBox="1"/>
          <p:nvPr/>
        </p:nvSpPr>
        <p:spPr>
          <a:xfrm>
            <a:off x="6705600" y="766181"/>
            <a:ext cx="1535088" cy="461665"/>
          </a:xfrm>
          <a:prstGeom prst="rect">
            <a:avLst/>
          </a:prstGeom>
          <a:noFill/>
        </p:spPr>
        <p:txBody>
          <a:bodyPr wrap="square" rtlCol="0">
            <a:spAutoFit/>
          </a:bodyPr>
          <a:lstStyle/>
          <a:p>
            <a:pPr algn="ctr"/>
            <a:r>
              <a:rPr lang="en-US" sz="2400" b="1" dirty="0" smtClean="0">
                <a:solidFill>
                  <a:srgbClr val="C00000"/>
                </a:solidFill>
                <a:latin typeface="+mj-lt"/>
              </a:rPr>
              <a:t>2.74X</a:t>
            </a:r>
            <a:endParaRPr lang="en-US" sz="2400" b="1" dirty="0">
              <a:solidFill>
                <a:srgbClr val="C00000"/>
              </a:solidFill>
              <a:latin typeface="+mj-lt"/>
            </a:endParaRPr>
          </a:p>
        </p:txBody>
      </p:sp>
      <p:sp>
        <p:nvSpPr>
          <p:cNvPr id="23" name="TextBox 22"/>
          <p:cNvSpPr txBox="1"/>
          <p:nvPr/>
        </p:nvSpPr>
        <p:spPr>
          <a:xfrm>
            <a:off x="1179256" y="4061799"/>
            <a:ext cx="1462748" cy="461665"/>
          </a:xfrm>
          <a:prstGeom prst="rect">
            <a:avLst/>
          </a:prstGeom>
          <a:noFill/>
        </p:spPr>
        <p:txBody>
          <a:bodyPr wrap="square" rtlCol="0">
            <a:spAutoFit/>
          </a:bodyPr>
          <a:lstStyle/>
          <a:p>
            <a:pPr algn="r"/>
            <a:r>
              <a:rPr lang="en-US" sz="2400" b="1" dirty="0" smtClean="0">
                <a:solidFill>
                  <a:srgbClr val="2F5597"/>
                </a:solidFill>
                <a:latin typeface="+mj-lt"/>
              </a:rPr>
              <a:t>Carpool</a:t>
            </a:r>
            <a:endParaRPr lang="en-US" sz="2400" b="1" dirty="0">
              <a:solidFill>
                <a:srgbClr val="2F5597"/>
              </a:solidFill>
              <a:latin typeface="+mj-lt"/>
            </a:endParaRPr>
          </a:p>
        </p:txBody>
      </p:sp>
      <p:sp>
        <p:nvSpPr>
          <p:cNvPr id="24" name="TextBox 23"/>
          <p:cNvSpPr txBox="1"/>
          <p:nvPr/>
        </p:nvSpPr>
        <p:spPr>
          <a:xfrm>
            <a:off x="3156900" y="4061799"/>
            <a:ext cx="1610544" cy="461665"/>
          </a:xfrm>
          <a:prstGeom prst="rect">
            <a:avLst/>
          </a:prstGeom>
          <a:noFill/>
        </p:spPr>
        <p:txBody>
          <a:bodyPr wrap="square" rtlCol="0">
            <a:spAutoFit/>
          </a:bodyPr>
          <a:lstStyle/>
          <a:p>
            <a:pPr algn="r"/>
            <a:r>
              <a:rPr lang="en-US" sz="2400" b="1" dirty="0" err="1" smtClean="0">
                <a:solidFill>
                  <a:srgbClr val="7030A0"/>
                </a:solidFill>
                <a:latin typeface="+mj-lt"/>
              </a:rPr>
              <a:t>CarpoolSPA</a:t>
            </a:r>
            <a:endParaRPr lang="en-US" sz="2400" b="1" dirty="0">
              <a:solidFill>
                <a:srgbClr val="7030A0"/>
              </a:solidFill>
              <a:latin typeface="+mj-lt"/>
            </a:endParaRPr>
          </a:p>
        </p:txBody>
      </p:sp>
      <p:sp>
        <p:nvSpPr>
          <p:cNvPr id="25" name="TextBox 24"/>
          <p:cNvSpPr txBox="1"/>
          <p:nvPr/>
        </p:nvSpPr>
        <p:spPr>
          <a:xfrm>
            <a:off x="4973002" y="4061798"/>
            <a:ext cx="1160520" cy="461665"/>
          </a:xfrm>
          <a:prstGeom prst="rect">
            <a:avLst/>
          </a:prstGeom>
          <a:noFill/>
        </p:spPr>
        <p:txBody>
          <a:bodyPr wrap="square" rtlCol="0">
            <a:spAutoFit/>
          </a:bodyPr>
          <a:lstStyle/>
          <a:p>
            <a:pPr algn="r"/>
            <a:r>
              <a:rPr lang="en-US" sz="2400" b="1" dirty="0" smtClean="0">
                <a:solidFill>
                  <a:schemeClr val="tx1">
                    <a:lumMod val="65000"/>
                    <a:lumOff val="35000"/>
                  </a:schemeClr>
                </a:solidFill>
                <a:latin typeface="+mj-lt"/>
              </a:rPr>
              <a:t>BLESS</a:t>
            </a:r>
            <a:endParaRPr lang="en-US" sz="2400" b="1" dirty="0">
              <a:solidFill>
                <a:schemeClr val="tx1">
                  <a:lumMod val="65000"/>
                  <a:lumOff val="35000"/>
                </a:schemeClr>
              </a:solidFill>
              <a:latin typeface="+mj-lt"/>
            </a:endParaRPr>
          </a:p>
        </p:txBody>
      </p:sp>
      <p:sp>
        <p:nvSpPr>
          <p:cNvPr id="26" name="TextBox 25"/>
          <p:cNvSpPr txBox="1"/>
          <p:nvPr/>
        </p:nvSpPr>
        <p:spPr>
          <a:xfrm>
            <a:off x="6892884" y="4064817"/>
            <a:ext cx="1160520" cy="461665"/>
          </a:xfrm>
          <a:prstGeom prst="rect">
            <a:avLst/>
          </a:prstGeom>
          <a:noFill/>
        </p:spPr>
        <p:txBody>
          <a:bodyPr wrap="square" rtlCol="0">
            <a:spAutoFit/>
          </a:bodyPr>
          <a:lstStyle/>
          <a:p>
            <a:pPr algn="r"/>
            <a:r>
              <a:rPr lang="en-US" sz="2400" b="1" dirty="0" smtClean="0">
                <a:solidFill>
                  <a:srgbClr val="C00000"/>
                </a:solidFill>
                <a:latin typeface="+mj-lt"/>
              </a:rPr>
              <a:t>FANI/O</a:t>
            </a:r>
            <a:endParaRPr lang="en-US" sz="2400" b="1" dirty="0">
              <a:solidFill>
                <a:srgbClr val="C00000"/>
              </a:solidFill>
              <a:latin typeface="+mj-lt"/>
            </a:endParaRPr>
          </a:p>
        </p:txBody>
      </p:sp>
      <p:sp>
        <p:nvSpPr>
          <p:cNvPr id="28" name="TextBox 27"/>
          <p:cNvSpPr txBox="1"/>
          <p:nvPr/>
        </p:nvSpPr>
        <p:spPr>
          <a:xfrm>
            <a:off x="4961713" y="2586334"/>
            <a:ext cx="1535088" cy="461665"/>
          </a:xfrm>
          <a:prstGeom prst="rect">
            <a:avLst/>
          </a:prstGeom>
          <a:noFill/>
        </p:spPr>
        <p:txBody>
          <a:bodyPr wrap="square" rtlCol="0">
            <a:spAutoFit/>
          </a:bodyPr>
          <a:lstStyle/>
          <a:p>
            <a:pPr algn="ctr"/>
            <a:r>
              <a:rPr lang="en-US" sz="2400" b="1" dirty="0" smtClean="0">
                <a:solidFill>
                  <a:schemeClr val="tx1">
                    <a:lumMod val="65000"/>
                    <a:lumOff val="35000"/>
                  </a:schemeClr>
                </a:solidFill>
                <a:latin typeface="+mj-lt"/>
              </a:rPr>
              <a:t>0.84X</a:t>
            </a:r>
            <a:endParaRPr lang="en-US" sz="2400" b="1" dirty="0">
              <a:solidFill>
                <a:schemeClr val="tx1">
                  <a:lumMod val="65000"/>
                  <a:lumOff val="35000"/>
                </a:schemeClr>
              </a:solidFill>
              <a:latin typeface="+mj-lt"/>
            </a:endParaRPr>
          </a:p>
        </p:txBody>
      </p:sp>
      <p:sp>
        <p:nvSpPr>
          <p:cNvPr id="20" name="TextBox 19"/>
          <p:cNvSpPr txBox="1"/>
          <p:nvPr/>
        </p:nvSpPr>
        <p:spPr>
          <a:xfrm>
            <a:off x="1279236" y="1267679"/>
            <a:ext cx="5562292" cy="369332"/>
          </a:xfrm>
          <a:prstGeom prst="rect">
            <a:avLst/>
          </a:prstGeom>
          <a:noFill/>
        </p:spPr>
        <p:txBody>
          <a:bodyPr wrap="none" rtlCol="0">
            <a:spAutoFit/>
          </a:bodyPr>
          <a:lstStyle/>
          <a:p>
            <a:r>
              <a:rPr lang="en-US" b="1" dirty="0" smtClean="0">
                <a:solidFill>
                  <a:srgbClr val="1A5712"/>
                </a:solidFill>
                <a:latin typeface="+mj-lt"/>
              </a:rPr>
              <a:t>Carpool vs. BLESS:   43% lower latency and 8% lower power</a:t>
            </a:r>
            <a:endParaRPr lang="en-US" b="1" dirty="0">
              <a:solidFill>
                <a:srgbClr val="1A5712"/>
              </a:solidFill>
              <a:latin typeface="+mj-lt"/>
            </a:endParaRPr>
          </a:p>
        </p:txBody>
      </p:sp>
      <p:sp>
        <p:nvSpPr>
          <p:cNvPr id="29" name="TextBox 28"/>
          <p:cNvSpPr txBox="1"/>
          <p:nvPr/>
        </p:nvSpPr>
        <p:spPr>
          <a:xfrm>
            <a:off x="1279236" y="1551715"/>
            <a:ext cx="5694251" cy="369332"/>
          </a:xfrm>
          <a:prstGeom prst="rect">
            <a:avLst/>
          </a:prstGeom>
          <a:noFill/>
        </p:spPr>
        <p:txBody>
          <a:bodyPr wrap="none" rtlCol="0">
            <a:spAutoFit/>
          </a:bodyPr>
          <a:lstStyle/>
          <a:p>
            <a:r>
              <a:rPr lang="en-US" b="1" dirty="0" smtClean="0">
                <a:solidFill>
                  <a:srgbClr val="1A5712"/>
                </a:solidFill>
                <a:latin typeface="+mj-lt"/>
              </a:rPr>
              <a:t>Carpool vs. FANI/O: 26% lower latency and 51% lower power</a:t>
            </a:r>
            <a:endParaRPr lang="en-US" b="1" dirty="0">
              <a:solidFill>
                <a:srgbClr val="1A5712"/>
              </a:solidFill>
              <a:latin typeface="+mj-lt"/>
            </a:endParaRPr>
          </a:p>
        </p:txBody>
      </p:sp>
    </p:spTree>
    <p:extLst>
      <p:ext uri="{BB962C8B-B14F-4D97-AF65-F5344CB8AC3E}">
        <p14:creationId xmlns:p14="http://schemas.microsoft.com/office/powerpoint/2010/main" val="3745842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down)">
                                      <p:cBhvr>
                                        <p:cTn id="10" dur="500"/>
                                        <p:tgtEl>
                                          <p:spTgt spid="2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wipe(down)">
                                      <p:cBhvr>
                                        <p:cTn id="13" dur="500"/>
                                        <p:tgtEl>
                                          <p:spTgt spid="24"/>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down)">
                                      <p:cBhvr>
                                        <p:cTn id="16" dur="500"/>
                                        <p:tgtEl>
                                          <p:spTgt spid="26"/>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wipe(down)">
                                      <p:cBhvr>
                                        <p:cTn id="19" dur="500"/>
                                        <p:tgtEl>
                                          <p:spTgt spid="35"/>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down)">
                                      <p:cBhvr>
                                        <p:cTn id="25" dur="500"/>
                                        <p:tgtEl>
                                          <p:spTgt spid="18"/>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wipe(down)">
                                      <p:cBhvr>
                                        <p:cTn id="28" dur="500"/>
                                        <p:tgtEl>
                                          <p:spTgt spid="28"/>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down)">
                                      <p:cBhvr>
                                        <p:cTn id="31" dur="5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9">
                                            <p:txEl>
                                              <p:pRg st="0" end="0"/>
                                            </p:txEl>
                                          </p:spTgt>
                                        </p:tgtEl>
                                        <p:attrNameLst>
                                          <p:attrName>style.visibility</p:attrName>
                                        </p:attrNameLst>
                                      </p:cBhvr>
                                      <p:to>
                                        <p:strVal val="visible"/>
                                      </p:to>
                                    </p:set>
                                    <p:animEffect transition="in" filter="fade">
                                      <p:cBhvr>
                                        <p:cTn id="41" dur="500"/>
                                        <p:tgtEl>
                                          <p:spTgt spid="29">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ppt_x"/>
                                          </p:val>
                                        </p:tav>
                                        <p:tav tm="100000">
                                          <p:val>
                                            <p:strVal val="#ppt_x"/>
                                          </p:val>
                                        </p:tav>
                                      </p:tavLst>
                                    </p:anim>
                                    <p:anim calcmode="lin" valueType="num">
                                      <p:cBhvr additive="base">
                                        <p:cTn id="4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5" grpId="0">
        <p:bldAsOne/>
      </p:bldGraphic>
      <p:bldP spid="10" grpId="0"/>
      <p:bldP spid="15" grpId="0"/>
      <p:bldP spid="18" grpId="0"/>
      <p:bldP spid="21" grpId="0"/>
      <p:bldP spid="23" grpId="0"/>
      <p:bldP spid="24" grpId="0"/>
      <p:bldP spid="25" grpId="0"/>
      <p:bldP spid="26" grpId="0"/>
      <p:bldP spid="28" grpId="0"/>
      <p:bldP spid="2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Summary</a:t>
            </a:r>
            <a:endParaRPr lang="en-US" sz="5600" dirty="0"/>
          </a:p>
        </p:txBody>
      </p:sp>
      <p:sp>
        <p:nvSpPr>
          <p:cNvPr id="7" name="Content Placeholder 2"/>
          <p:cNvSpPr txBox="1">
            <a:spLocks/>
          </p:cNvSpPr>
          <p:nvPr/>
        </p:nvSpPr>
        <p:spPr>
          <a:xfrm>
            <a:off x="266700" y="914400"/>
            <a:ext cx="8610600" cy="58674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600"/>
              </a:spcBef>
              <a:buClr>
                <a:schemeClr val="tx1"/>
              </a:buClr>
            </a:pPr>
            <a:r>
              <a:rPr lang="en-US" sz="2400" b="1" u="sng" dirty="0" smtClean="0">
                <a:solidFill>
                  <a:srgbClr val="C00000"/>
                </a:solidFill>
              </a:rPr>
              <a:t>Problem</a:t>
            </a:r>
            <a:r>
              <a:rPr lang="en-US" sz="2400" b="1" dirty="0" smtClean="0">
                <a:solidFill>
                  <a:srgbClr val="C00000"/>
                </a:solidFill>
              </a:rPr>
              <a:t>: </a:t>
            </a:r>
            <a:r>
              <a:rPr lang="en-US" sz="2400" b="1" dirty="0" err="1" smtClean="0">
                <a:solidFill>
                  <a:srgbClr val="C00000"/>
                </a:solidFill>
              </a:rPr>
              <a:t>bufferless</a:t>
            </a:r>
            <a:r>
              <a:rPr lang="en-US" sz="2400" b="1" dirty="0" smtClean="0">
                <a:solidFill>
                  <a:srgbClr val="C00000"/>
                </a:solidFill>
              </a:rPr>
              <a:t> </a:t>
            </a:r>
            <a:r>
              <a:rPr lang="en-US" sz="2400" b="1" dirty="0" err="1" smtClean="0">
                <a:solidFill>
                  <a:srgbClr val="C00000"/>
                </a:solidFill>
              </a:rPr>
              <a:t>NoCs</a:t>
            </a:r>
            <a:r>
              <a:rPr lang="en-US" sz="2400" b="1" dirty="0" smtClean="0">
                <a:solidFill>
                  <a:srgbClr val="C00000"/>
                </a:solidFill>
              </a:rPr>
              <a:t> lack of efficient support for multicast (MC) and hotspot (HS) traffic </a:t>
            </a:r>
          </a:p>
          <a:p>
            <a:pPr marL="457200" indent="-457200">
              <a:spcBef>
                <a:spcPts val="600"/>
              </a:spcBef>
              <a:buClr>
                <a:schemeClr val="tx1"/>
              </a:buClr>
            </a:pPr>
            <a:r>
              <a:rPr lang="en-US" sz="2400" b="1" u="sng" dirty="0" smtClean="0"/>
              <a:t>Our Goal</a:t>
            </a:r>
            <a:r>
              <a:rPr lang="en-US" sz="2400" b="1" dirty="0" smtClean="0"/>
              <a:t>: </a:t>
            </a:r>
            <a:r>
              <a:rPr lang="en-US" sz="2400" dirty="0" smtClean="0"/>
              <a:t>reduce the contention caused by MC and HS traffic </a:t>
            </a:r>
            <a:r>
              <a:rPr lang="en-US" sz="2400" dirty="0"/>
              <a:t>in a </a:t>
            </a:r>
            <a:r>
              <a:rPr lang="en-US" sz="2400" dirty="0" err="1"/>
              <a:t>bufferless</a:t>
            </a:r>
            <a:r>
              <a:rPr lang="en-US" sz="2400" dirty="0"/>
              <a:t> </a:t>
            </a:r>
            <a:r>
              <a:rPr lang="en-US" sz="2400" dirty="0" err="1"/>
              <a:t>NoC</a:t>
            </a:r>
            <a:r>
              <a:rPr lang="en-US" sz="2400" dirty="0"/>
              <a:t> with </a:t>
            </a:r>
            <a:r>
              <a:rPr lang="en-US" sz="2400" dirty="0" smtClean="0"/>
              <a:t>low cost</a:t>
            </a:r>
          </a:p>
          <a:p>
            <a:pPr marL="457200" indent="-457200">
              <a:spcBef>
                <a:spcPts val="600"/>
              </a:spcBef>
              <a:buClr>
                <a:schemeClr val="tx1"/>
              </a:buClr>
            </a:pPr>
            <a:r>
              <a:rPr lang="en-US" sz="2400" b="1" u="sng" dirty="0" smtClean="0"/>
              <a:t>Observation</a:t>
            </a:r>
            <a:r>
              <a:rPr lang="en-US" sz="2400" dirty="0" smtClean="0"/>
              <a:t>: MC flits increase serialization latency and HS flits waste network bandwidth</a:t>
            </a:r>
          </a:p>
          <a:p>
            <a:pPr marL="457200" indent="-457200">
              <a:spcBef>
                <a:spcPts val="600"/>
              </a:spcBef>
              <a:buClr>
                <a:schemeClr val="tx1"/>
              </a:buClr>
            </a:pPr>
            <a:r>
              <a:rPr lang="en-US" sz="2400" b="1" u="sng" dirty="0" smtClean="0">
                <a:solidFill>
                  <a:srgbClr val="1A5712"/>
                </a:solidFill>
              </a:rPr>
              <a:t>Key Idea</a:t>
            </a:r>
            <a:r>
              <a:rPr lang="en-US" sz="2400" b="1" dirty="0" smtClean="0">
                <a:solidFill>
                  <a:srgbClr val="1A5712"/>
                </a:solidFill>
              </a:rPr>
              <a:t>: </a:t>
            </a:r>
            <a:r>
              <a:rPr lang="en-US" sz="2400" b="1" dirty="0">
                <a:solidFill>
                  <a:srgbClr val="1A5712"/>
                </a:solidFill>
              </a:rPr>
              <a:t>f</a:t>
            </a:r>
            <a:r>
              <a:rPr lang="en-US" sz="2400" b="1" dirty="0" smtClean="0">
                <a:solidFill>
                  <a:srgbClr val="1A5712"/>
                </a:solidFill>
              </a:rPr>
              <a:t>ork MC flits adaptively when </a:t>
            </a:r>
            <a:r>
              <a:rPr lang="en-US" sz="2400" b="1" dirty="0" err="1" smtClean="0">
                <a:solidFill>
                  <a:srgbClr val="1A5712"/>
                </a:solidFill>
              </a:rPr>
              <a:t>NoC</a:t>
            </a:r>
            <a:r>
              <a:rPr lang="en-US" sz="2400" b="1" dirty="0" smtClean="0">
                <a:solidFill>
                  <a:srgbClr val="1A5712"/>
                </a:solidFill>
              </a:rPr>
              <a:t> is not congested and merge HS flits opportunistically</a:t>
            </a:r>
          </a:p>
          <a:p>
            <a:pPr marL="914400" lvl="1" indent="-457200">
              <a:spcBef>
                <a:spcPts val="600"/>
              </a:spcBef>
              <a:buClr>
                <a:schemeClr val="tx1"/>
              </a:buClr>
            </a:pPr>
            <a:r>
              <a:rPr lang="en-US" sz="2400" b="1" dirty="0" smtClean="0">
                <a:solidFill>
                  <a:srgbClr val="0000FF"/>
                </a:solidFill>
              </a:rPr>
              <a:t>Carpool is the </a:t>
            </a:r>
            <a:r>
              <a:rPr lang="en-US" sz="2400" b="1" u="sng" dirty="0" smtClean="0">
                <a:solidFill>
                  <a:srgbClr val="0000FF"/>
                </a:solidFill>
              </a:rPr>
              <a:t>first</a:t>
            </a:r>
            <a:r>
              <a:rPr lang="en-US" sz="2400" b="1" dirty="0" smtClean="0">
                <a:solidFill>
                  <a:srgbClr val="0000FF"/>
                </a:solidFill>
              </a:rPr>
              <a:t> </a:t>
            </a:r>
            <a:r>
              <a:rPr lang="en-US" sz="2400" b="1" dirty="0" err="1" smtClean="0">
                <a:solidFill>
                  <a:srgbClr val="0000FF"/>
                </a:solidFill>
              </a:rPr>
              <a:t>bufferless</a:t>
            </a:r>
            <a:r>
              <a:rPr lang="en-US" sz="2400" b="1" dirty="0" smtClean="0">
                <a:solidFill>
                  <a:srgbClr val="0000FF"/>
                </a:solidFill>
              </a:rPr>
              <a:t> </a:t>
            </a:r>
            <a:r>
              <a:rPr lang="en-US" sz="2400" b="1" dirty="0" err="1" smtClean="0">
                <a:solidFill>
                  <a:srgbClr val="0000FF"/>
                </a:solidFill>
              </a:rPr>
              <a:t>NoC</a:t>
            </a:r>
            <a:r>
              <a:rPr lang="en-US" sz="2400" b="1" dirty="0" smtClean="0">
                <a:solidFill>
                  <a:srgbClr val="0000FF"/>
                </a:solidFill>
              </a:rPr>
              <a:t> providing support for multicast and hotspot traffic</a:t>
            </a:r>
            <a:endParaRPr lang="en-US" sz="2400" dirty="0" smtClean="0">
              <a:solidFill>
                <a:srgbClr val="0000FF"/>
              </a:solidFill>
            </a:endParaRPr>
          </a:p>
          <a:p>
            <a:pPr marL="457200" lvl="2" indent="-457200">
              <a:spcBef>
                <a:spcPts val="600"/>
              </a:spcBef>
              <a:buClr>
                <a:schemeClr val="tx1"/>
              </a:buClr>
            </a:pPr>
            <a:r>
              <a:rPr lang="en-US" sz="2400" b="1" u="sng" dirty="0" smtClean="0"/>
              <a:t>Result</a:t>
            </a:r>
            <a:r>
              <a:rPr lang="en-US" sz="2400" b="1" u="sng" dirty="0"/>
              <a:t>s</a:t>
            </a:r>
            <a:endParaRPr lang="en-US" sz="2400" b="1" u="sng" dirty="0" smtClean="0"/>
          </a:p>
          <a:p>
            <a:pPr marL="914400" lvl="3" indent="-457200">
              <a:spcBef>
                <a:spcPts val="600"/>
              </a:spcBef>
              <a:buClr>
                <a:schemeClr val="tx1"/>
              </a:buClr>
              <a:buFont typeface="Calibri Light" panose="020F0302020204030204" pitchFamily="34" charset="0"/>
              <a:buChar char="‒"/>
            </a:pPr>
            <a:r>
              <a:rPr lang="en-US" dirty="0" smtClean="0"/>
              <a:t>43% lower latency and 8% lower power than conventional </a:t>
            </a:r>
            <a:r>
              <a:rPr lang="en-US" dirty="0" err="1" smtClean="0"/>
              <a:t>bufferless</a:t>
            </a:r>
            <a:r>
              <a:rPr lang="en-US" dirty="0" smtClean="0"/>
              <a:t> </a:t>
            </a:r>
            <a:r>
              <a:rPr lang="en-US" dirty="0" err="1" smtClean="0"/>
              <a:t>NoC</a:t>
            </a:r>
            <a:endParaRPr lang="en-US" dirty="0" smtClean="0"/>
          </a:p>
          <a:p>
            <a:pPr marL="914400" lvl="3" indent="-457200">
              <a:spcBef>
                <a:spcPts val="600"/>
              </a:spcBef>
              <a:buClr>
                <a:schemeClr val="tx1"/>
              </a:buClr>
              <a:buFont typeface="Calibri Light" panose="020F0302020204030204" pitchFamily="34" charset="0"/>
              <a:buChar char="‒"/>
            </a:pPr>
            <a:r>
              <a:rPr lang="en-US" dirty="0" smtClean="0"/>
              <a:t>26</a:t>
            </a:r>
            <a:r>
              <a:rPr lang="en-US" dirty="0"/>
              <a:t>% lower latency, 50% lower power, and 64% less </a:t>
            </a:r>
            <a:r>
              <a:rPr lang="en-US" dirty="0" smtClean="0"/>
              <a:t>area than the buffered </a:t>
            </a:r>
            <a:r>
              <a:rPr lang="en-US" dirty="0" err="1"/>
              <a:t>NoC</a:t>
            </a:r>
            <a:r>
              <a:rPr lang="en-US" dirty="0"/>
              <a:t> with MC/HS </a:t>
            </a:r>
            <a:r>
              <a:rPr lang="en-US" dirty="0" smtClean="0"/>
              <a:t>support</a:t>
            </a:r>
          </a:p>
          <a:p>
            <a:pPr marL="914400" lvl="1" indent="-457200">
              <a:spcBef>
                <a:spcPts val="600"/>
              </a:spcBef>
            </a:pPr>
            <a:endParaRPr lang="en-US" sz="2400" dirty="0" smtClean="0">
              <a:solidFill>
                <a:srgbClr val="000000"/>
              </a:solidFill>
            </a:endParaRPr>
          </a:p>
        </p:txBody>
      </p:sp>
    </p:spTree>
    <p:extLst>
      <p:ext uri="{BB962C8B-B14F-4D97-AF65-F5344CB8AC3E}">
        <p14:creationId xmlns:p14="http://schemas.microsoft.com/office/powerpoint/2010/main" val="2617784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a:spLocks noGrp="1"/>
          </p:cNvSpPr>
          <p:nvPr>
            <p:ph type="ctrTitle"/>
          </p:nvPr>
        </p:nvSpPr>
        <p:spPr>
          <a:xfrm>
            <a:off x="0" y="152400"/>
            <a:ext cx="9144000" cy="1905000"/>
          </a:xfrm>
          <a:noFill/>
        </p:spPr>
        <p:txBody>
          <a:bodyPr anchor="ctr">
            <a:noAutofit/>
          </a:bodyPr>
          <a:lstStyle/>
          <a:p>
            <a:r>
              <a:rPr lang="en-US" sz="4400" b="1" dirty="0" smtClean="0">
                <a:solidFill>
                  <a:schemeClr val="tx1">
                    <a:lumMod val="85000"/>
                    <a:lumOff val="15000"/>
                  </a:schemeClr>
                </a:solidFill>
              </a:rPr>
              <a:t>Carpool: A </a:t>
            </a:r>
            <a:r>
              <a:rPr lang="en-US" sz="4400" b="1" dirty="0" err="1" smtClean="0">
                <a:solidFill>
                  <a:schemeClr val="tx1">
                    <a:lumMod val="85000"/>
                    <a:lumOff val="15000"/>
                  </a:schemeClr>
                </a:solidFill>
              </a:rPr>
              <a:t>Bufferless</a:t>
            </a:r>
            <a:r>
              <a:rPr lang="en-US" sz="4400" b="1" dirty="0" smtClean="0">
                <a:solidFill>
                  <a:schemeClr val="tx1">
                    <a:lumMod val="85000"/>
                    <a:lumOff val="15000"/>
                  </a:schemeClr>
                </a:solidFill>
              </a:rPr>
              <a:t> On-Chip Network</a:t>
            </a:r>
            <a:endParaRPr lang="en-US" sz="4400" b="1" dirty="0">
              <a:solidFill>
                <a:schemeClr val="tx1">
                  <a:lumMod val="85000"/>
                  <a:lumOff val="15000"/>
                </a:schemeClr>
              </a:solidFill>
            </a:endParaRPr>
          </a:p>
        </p:txBody>
      </p:sp>
      <p:sp>
        <p:nvSpPr>
          <p:cNvPr id="103" name="Subtitle 2"/>
          <p:cNvSpPr>
            <a:spLocks noGrp="1"/>
          </p:cNvSpPr>
          <p:nvPr>
            <p:ph type="subTitle" idx="1"/>
          </p:nvPr>
        </p:nvSpPr>
        <p:spPr>
          <a:xfrm>
            <a:off x="0" y="3581400"/>
            <a:ext cx="9144000" cy="1973234"/>
          </a:xfrm>
        </p:spPr>
        <p:txBody>
          <a:bodyPr anchor="ctr">
            <a:noAutofit/>
          </a:bodyPr>
          <a:lstStyle/>
          <a:p>
            <a:r>
              <a:rPr lang="en-US" sz="5400" dirty="0" smtClean="0">
                <a:solidFill>
                  <a:schemeClr val="tx1">
                    <a:lumMod val="85000"/>
                    <a:lumOff val="15000"/>
                  </a:schemeClr>
                </a:solidFill>
                <a:latin typeface="+mj-lt"/>
              </a:rPr>
              <a:t>Xiyue Xiang</a:t>
            </a:r>
          </a:p>
          <a:p>
            <a:r>
              <a:rPr lang="en-US" sz="3600" dirty="0" err="1">
                <a:solidFill>
                  <a:schemeClr val="tx1">
                    <a:lumMod val="85000"/>
                    <a:lumOff val="15000"/>
                  </a:schemeClr>
                </a:solidFill>
                <a:latin typeface="+mj-lt"/>
              </a:rPr>
              <a:t>Wentao</a:t>
            </a:r>
            <a:r>
              <a:rPr lang="en-US" sz="3600" dirty="0">
                <a:solidFill>
                  <a:schemeClr val="tx1">
                    <a:lumMod val="85000"/>
                    <a:lumOff val="15000"/>
                  </a:schemeClr>
                </a:solidFill>
                <a:latin typeface="+mj-lt"/>
              </a:rPr>
              <a:t> Shi, </a:t>
            </a:r>
            <a:r>
              <a:rPr lang="en-US" sz="3600" dirty="0" err="1">
                <a:solidFill>
                  <a:schemeClr val="tx1">
                    <a:lumMod val="85000"/>
                    <a:lumOff val="15000"/>
                  </a:schemeClr>
                </a:solidFill>
                <a:latin typeface="+mj-lt"/>
              </a:rPr>
              <a:t>Saugata</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Ghose</a:t>
            </a:r>
            <a:r>
              <a:rPr lang="en-US" sz="3600" dirty="0">
                <a:solidFill>
                  <a:schemeClr val="tx1">
                    <a:lumMod val="85000"/>
                    <a:lumOff val="15000"/>
                  </a:schemeClr>
                </a:solidFill>
                <a:latin typeface="+mj-lt"/>
              </a:rPr>
              <a:t>, Peng Lu, </a:t>
            </a:r>
          </a:p>
          <a:p>
            <a:r>
              <a:rPr lang="en-US" sz="3600" dirty="0" err="1">
                <a:solidFill>
                  <a:schemeClr val="tx1">
                    <a:lumMod val="85000"/>
                    <a:lumOff val="15000"/>
                  </a:schemeClr>
                </a:solidFill>
                <a:latin typeface="+mj-lt"/>
              </a:rPr>
              <a:t>Onur</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Mutlu</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Nian</a:t>
            </a:r>
            <a:r>
              <a:rPr lang="en-US" sz="3600" dirty="0">
                <a:solidFill>
                  <a:schemeClr val="tx1">
                    <a:lumMod val="85000"/>
                    <a:lumOff val="15000"/>
                  </a:schemeClr>
                </a:solidFill>
                <a:latin typeface="+mj-lt"/>
              </a:rPr>
              <a:t>-Feng </a:t>
            </a:r>
            <a:r>
              <a:rPr lang="en-US" sz="3600" dirty="0" err="1">
                <a:solidFill>
                  <a:schemeClr val="tx1">
                    <a:lumMod val="85000"/>
                    <a:lumOff val="15000"/>
                  </a:schemeClr>
                </a:solidFill>
                <a:latin typeface="+mj-lt"/>
              </a:rPr>
              <a:t>Tzeng</a:t>
            </a:r>
            <a:endParaRPr lang="en-US" sz="3600" dirty="0">
              <a:solidFill>
                <a:schemeClr val="tx1">
                  <a:lumMod val="85000"/>
                  <a:lumOff val="15000"/>
                </a:schemeClr>
              </a:solidFill>
              <a:latin typeface="+mj-lt"/>
            </a:endParaRPr>
          </a:p>
        </p:txBody>
      </p:sp>
      <p:sp>
        <p:nvSpPr>
          <p:cNvPr id="104" name="Title 1"/>
          <p:cNvSpPr txBox="1">
            <a:spLocks/>
          </p:cNvSpPr>
          <p:nvPr/>
        </p:nvSpPr>
        <p:spPr>
          <a:xfrm>
            <a:off x="0" y="1600200"/>
            <a:ext cx="9144000" cy="1828801"/>
          </a:xfrm>
          <a:prstGeom prst="rect">
            <a:avLst/>
          </a:prstGeom>
          <a:solidFill>
            <a:schemeClr val="tx1">
              <a:lumMod val="85000"/>
              <a:lumOff val="1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a:solidFill>
                  <a:schemeClr val="bg1"/>
                </a:solidFill>
              </a:rPr>
              <a:t>S</a:t>
            </a:r>
            <a:r>
              <a:rPr lang="en-US" sz="5400" b="1" dirty="0" smtClean="0">
                <a:solidFill>
                  <a:schemeClr val="bg1"/>
                </a:solidFill>
              </a:rPr>
              <a:t>upporting Adaptive Multicast and Hotspot Alleviation</a:t>
            </a:r>
            <a:endParaRPr lang="en-US" sz="5400" b="1" dirty="0">
              <a:solidFill>
                <a:schemeClr val="bg1"/>
              </a:solidFill>
            </a:endParaRPr>
          </a:p>
        </p:txBody>
      </p:sp>
      <p:pic>
        <p:nvPicPr>
          <p:cNvPr id="9" name="Picture 8" descr="ul_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878" y="5554634"/>
            <a:ext cx="1331449" cy="12741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ETH Zurich short logo, black"/>
          <p:cNvPicPr>
            <a:picLocks noChangeAspect="1" noChangeArrowheads="1"/>
          </p:cNvPicPr>
          <p:nvPr/>
        </p:nvPicPr>
        <p:blipFill rotWithShape="1">
          <a:blip r:embed="rId5">
            <a:extLst>
              <a:ext uri="{28A0092B-C50C-407E-A947-70E740481C1C}">
                <a14:useLocalDpi xmlns:a14="http://schemas.microsoft.com/office/drawing/2010/main" val="0"/>
              </a:ext>
            </a:extLst>
          </a:blip>
          <a:srcRect l="6982" t="19970" r="7940" b="18111"/>
          <a:stretch/>
        </p:blipFill>
        <p:spPr bwMode="auto">
          <a:xfrm>
            <a:off x="6435506" y="6099869"/>
            <a:ext cx="2327494" cy="663210"/>
          </a:xfrm>
          <a:prstGeom prst="rect">
            <a:avLst/>
          </a:prstGeom>
          <a:noFill/>
          <a:extLst>
            <a:ext uri="{909E8E84-426E-40dd-AFC4-6F175D3DCCD1}">
              <a14:hiddenFill xmlns:lc="http://schemas.openxmlformats.org/drawingml/2006/lockedCanvas" xmlns:a14="http://schemas.microsoft.com/office/drawing/2010/main" xmlns="">
                <a:solidFill>
                  <a:srgbClr val="FFFFFF"/>
                </a:solidFill>
              </a14:hiddenFill>
            </a:ext>
          </a:extLst>
        </p:spPr>
      </p:pic>
      <p:pic>
        <p:nvPicPr>
          <p:cNvPr id="11" name="Picture 10" descr="Burgundy_CMU_JPG_Logo.jpg"/>
          <p:cNvPicPr>
            <a:picLocks noChangeAspect="1"/>
          </p:cNvPicPr>
          <p:nvPr/>
        </p:nvPicPr>
        <p:blipFill>
          <a:blip r:embed="rId6" cstate="print"/>
          <a:stretch>
            <a:fillRect/>
          </a:stretch>
        </p:blipFill>
        <p:spPr>
          <a:xfrm>
            <a:off x="3970582" y="6099869"/>
            <a:ext cx="2099442" cy="758131"/>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74647" y="6236096"/>
            <a:ext cx="1118615" cy="485863"/>
          </a:xfrm>
          <a:prstGeom prst="rect">
            <a:avLst/>
          </a:prstGeom>
        </p:spPr>
      </p:pic>
    </p:spTree>
    <p:extLst>
      <p:ext uri="{BB962C8B-B14F-4D97-AF65-F5344CB8AC3E}">
        <p14:creationId xmlns:p14="http://schemas.microsoft.com/office/powerpoint/2010/main" val="1960444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887059"/>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2. Key Observations</a:t>
            </a:r>
            <a:endParaRPr lang="en-US" sz="4000" b="1" dirty="0"/>
          </a:p>
        </p:txBody>
      </p:sp>
      <p:sp>
        <p:nvSpPr>
          <p:cNvPr id="5" name="Rounded Rectangle 4"/>
          <p:cNvSpPr/>
          <p:nvPr/>
        </p:nvSpPr>
        <p:spPr>
          <a:xfrm>
            <a:off x="381000" y="3999246"/>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4. Hardware Implementation</a:t>
            </a:r>
            <a:endParaRPr lang="en-US" sz="4000" b="1" dirty="0">
              <a:latin typeface="+mj-lt"/>
            </a:endParaRPr>
          </a:p>
        </p:txBody>
      </p:sp>
      <p:sp>
        <p:nvSpPr>
          <p:cNvPr id="9" name="Rounded Rectangle 8"/>
          <p:cNvSpPr/>
          <p:nvPr/>
        </p:nvSpPr>
        <p:spPr>
          <a:xfrm>
            <a:off x="381000" y="5062574"/>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5. Evaluation</a:t>
            </a:r>
            <a:endParaRPr lang="en-US" sz="4000" b="1" dirty="0">
              <a:latin typeface="+mj-lt"/>
            </a:endParaRPr>
          </a:p>
        </p:txBody>
      </p:sp>
      <p:sp>
        <p:nvSpPr>
          <p:cNvPr id="8" name="Rounded Rectangle 7"/>
          <p:cNvSpPr/>
          <p:nvPr/>
        </p:nvSpPr>
        <p:spPr>
          <a:xfrm>
            <a:off x="381000" y="2935918"/>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3. Our Approach</a:t>
            </a:r>
            <a:endParaRPr lang="en-US" sz="4000" b="1" dirty="0">
              <a:latin typeface="+mj-lt"/>
            </a:endParaRPr>
          </a:p>
        </p:txBody>
      </p:sp>
      <p:sp>
        <p:nvSpPr>
          <p:cNvPr id="18" name="Rounded Rectangle 17"/>
          <p:cNvSpPr/>
          <p:nvPr/>
        </p:nvSpPr>
        <p:spPr>
          <a:xfrm>
            <a:off x="381000" y="838200"/>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1. Network-on-Chips Basics</a:t>
            </a:r>
            <a:endParaRPr lang="en-US" sz="4000" b="1" dirty="0">
              <a:latin typeface="+mj-lt"/>
            </a:endParaRPr>
          </a:p>
        </p:txBody>
      </p:sp>
      <p:sp>
        <p:nvSpPr>
          <p:cNvPr id="27" name="Rounded Rectangle 26"/>
          <p:cNvSpPr/>
          <p:nvPr/>
        </p:nvSpPr>
        <p:spPr>
          <a:xfrm>
            <a:off x="381000" y="838200"/>
            <a:ext cx="8382000" cy="9144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1. Network-on-Chips Basics</a:t>
            </a:r>
            <a:endParaRPr lang="en-US" sz="4000" b="1" dirty="0">
              <a:latin typeface="+mj-lt"/>
            </a:endParaRPr>
          </a:p>
        </p:txBody>
      </p:sp>
    </p:spTree>
    <p:extLst>
      <p:ext uri="{BB962C8B-B14F-4D97-AF65-F5344CB8AC3E}">
        <p14:creationId xmlns:p14="http://schemas.microsoft.com/office/powerpoint/2010/main" val="265105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76600"/>
            <a:ext cx="9144000" cy="761999"/>
          </a:xfrm>
        </p:spPr>
        <p:txBody>
          <a:bodyPr/>
          <a:lstStyle/>
          <a:p>
            <a:pPr algn="ctr"/>
            <a:r>
              <a:rPr lang="en-US" dirty="0" smtClean="0"/>
              <a:t>Backup Slides</a:t>
            </a:r>
            <a:endParaRPr lang="en-US" dirty="0"/>
          </a:p>
        </p:txBody>
      </p:sp>
    </p:spTree>
    <p:extLst>
      <p:ext uri="{BB962C8B-B14F-4D97-AF65-F5344CB8AC3E}">
        <p14:creationId xmlns:p14="http://schemas.microsoft.com/office/powerpoint/2010/main" val="37134197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Related Work</a:t>
            </a:r>
            <a:endParaRPr lang="en-US" sz="5600" dirty="0"/>
          </a:p>
        </p:txBody>
      </p:sp>
      <p:sp>
        <p:nvSpPr>
          <p:cNvPr id="9" name="Content Placeholder 2"/>
          <p:cNvSpPr txBox="1">
            <a:spLocks/>
          </p:cNvSpPr>
          <p:nvPr/>
        </p:nvSpPr>
        <p:spPr>
          <a:xfrm>
            <a:off x="228600" y="1143000"/>
            <a:ext cx="8382000" cy="4876800"/>
          </a:xfrm>
          <a:prstGeom prst="rect">
            <a:avLst/>
          </a:prstGeom>
        </p:spPr>
        <p:txBody>
          <a:bodyPr vert="horz" lIns="91440" tIns="45720" rIns="91440" bIns="45720" rtlCol="0">
            <a:noAutofit/>
          </a:bodyPr>
          <a:lstStyle>
            <a:lvl1pPr marL="285750" indent="-28575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1pPr>
            <a:lvl2pPr marL="742950" indent="-285750" algn="l" defTabSz="914400" rtl="0" eaLnBrk="1" latinLnBrk="0" hangingPunct="1">
              <a:lnSpc>
                <a:spcPct val="90000"/>
              </a:lnSpc>
              <a:spcBef>
                <a:spcPts val="500"/>
              </a:spcBef>
              <a:buFont typeface="Calibri Light" panose="020F0302020204030204" pitchFamily="34" charset="0"/>
              <a:buChar char="–"/>
              <a:defRPr sz="32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err="1" smtClean="0"/>
              <a:t>Bufferless</a:t>
            </a:r>
            <a:r>
              <a:rPr lang="en-US" i="1" dirty="0" smtClean="0"/>
              <a:t> </a:t>
            </a:r>
            <a:r>
              <a:rPr lang="en-US" i="1" dirty="0" err="1" smtClean="0"/>
              <a:t>NoCs</a:t>
            </a:r>
            <a:endParaRPr lang="en-US" b="1" i="1" dirty="0"/>
          </a:p>
          <a:p>
            <a:pPr marL="914400" lvl="1" indent="-457200">
              <a:spcBef>
                <a:spcPts val="1000"/>
              </a:spcBef>
            </a:pPr>
            <a:r>
              <a:rPr lang="en-US" sz="2400" b="1" dirty="0" smtClean="0"/>
              <a:t>Deflection-based</a:t>
            </a:r>
            <a:r>
              <a:rPr lang="en-US" sz="2400" dirty="0" smtClean="0"/>
              <a:t>: [</a:t>
            </a:r>
            <a:r>
              <a:rPr lang="en-US" sz="2400" dirty="0" err="1" smtClean="0"/>
              <a:t>Moscibroda</a:t>
            </a:r>
            <a:r>
              <a:rPr lang="en-US" sz="2400" dirty="0" smtClean="0"/>
              <a:t>+ ISCA’09], [</a:t>
            </a:r>
            <a:r>
              <a:rPr lang="en-US" sz="2400" dirty="0" err="1" smtClean="0"/>
              <a:t>Fallin</a:t>
            </a:r>
            <a:r>
              <a:rPr lang="en-US" sz="2400" dirty="0" smtClean="0"/>
              <a:t>+ HPCA’11], [</a:t>
            </a:r>
            <a:r>
              <a:rPr lang="en-US" sz="2400" dirty="0" err="1" smtClean="0"/>
              <a:t>Fallin</a:t>
            </a:r>
            <a:r>
              <a:rPr lang="en-US" sz="2400" dirty="0" smtClean="0"/>
              <a:t>+ NOCS’12], [Kim+ CAL’13], [</a:t>
            </a:r>
            <a:r>
              <a:rPr lang="en-US" sz="2400" dirty="0" err="1" smtClean="0"/>
              <a:t>Rachata</a:t>
            </a:r>
            <a:r>
              <a:rPr lang="en-US" sz="2400" dirty="0" smtClean="0"/>
              <a:t>+ SBAC-PAD’14], [Kim+ NOCS’14], [Xiang+ IPDPS’16]</a:t>
            </a:r>
          </a:p>
          <a:p>
            <a:pPr marL="914400" lvl="1" indent="-457200">
              <a:spcBef>
                <a:spcPts val="1000"/>
              </a:spcBef>
            </a:pPr>
            <a:r>
              <a:rPr lang="en-US" sz="2400" b="1" dirty="0" smtClean="0"/>
              <a:t>Drop-based</a:t>
            </a:r>
            <a:r>
              <a:rPr lang="en-US" sz="2400" dirty="0" smtClean="0"/>
              <a:t>: [</a:t>
            </a:r>
            <a:r>
              <a:rPr lang="en-US" sz="2400" dirty="0" err="1" smtClean="0"/>
              <a:t>Hayenga</a:t>
            </a:r>
            <a:r>
              <a:rPr lang="en-US" sz="2400" dirty="0" smtClean="0"/>
              <a:t>+ MICRO’09]</a:t>
            </a:r>
          </a:p>
          <a:p>
            <a:pPr marL="914400" lvl="1" indent="-457200">
              <a:spcBef>
                <a:spcPts val="1000"/>
              </a:spcBef>
            </a:pPr>
            <a:r>
              <a:rPr lang="en-US" sz="2400" b="1" dirty="0" smtClean="0"/>
              <a:t>Source-throttling</a:t>
            </a:r>
            <a:r>
              <a:rPr lang="en-US" sz="2400" dirty="0" smtClean="0"/>
              <a:t>: [Chang+ SBAC-PAD’12], [</a:t>
            </a:r>
            <a:r>
              <a:rPr lang="en-US" sz="2400" dirty="0" err="1" smtClean="0"/>
              <a:t>Nychis</a:t>
            </a:r>
            <a:r>
              <a:rPr lang="en-US" sz="2400" dirty="0" smtClean="0"/>
              <a:t>+ SIGCOMM’12], </a:t>
            </a:r>
            <a:r>
              <a:rPr lang="en-US" sz="2400" dirty="0"/>
              <a:t>[</a:t>
            </a:r>
            <a:r>
              <a:rPr lang="en-US" sz="2400" dirty="0" err="1"/>
              <a:t>Daya</a:t>
            </a:r>
            <a:r>
              <a:rPr lang="en-US" sz="2400" dirty="0"/>
              <a:t>+ DAC’16</a:t>
            </a:r>
            <a:r>
              <a:rPr lang="en-US" sz="2400" dirty="0" smtClean="0"/>
              <a:t>]</a:t>
            </a:r>
            <a:endParaRPr lang="en-US" sz="2400" b="1" dirty="0"/>
          </a:p>
          <a:p>
            <a:pPr marL="457200" lvl="0" indent="-457200"/>
            <a:r>
              <a:rPr lang="en-US" i="1" dirty="0" smtClean="0"/>
              <a:t>Buffered </a:t>
            </a:r>
            <a:r>
              <a:rPr lang="en-US" i="1" dirty="0" err="1" smtClean="0"/>
              <a:t>NoCs</a:t>
            </a:r>
            <a:r>
              <a:rPr lang="en-US" i="1" dirty="0" smtClean="0"/>
              <a:t> with Multicast Support</a:t>
            </a:r>
          </a:p>
          <a:p>
            <a:pPr marL="914400" lvl="1" indent="-457200"/>
            <a:r>
              <a:rPr lang="en-US" sz="2400" b="1" dirty="0" smtClean="0"/>
              <a:t>Path-based</a:t>
            </a:r>
            <a:r>
              <a:rPr lang="en-US" sz="2400" dirty="0" smtClean="0"/>
              <a:t>: [</a:t>
            </a:r>
            <a:r>
              <a:rPr lang="en-US" sz="2400" dirty="0" err="1" smtClean="0"/>
              <a:t>Goossens</a:t>
            </a:r>
            <a:r>
              <a:rPr lang="en-US" sz="2400" dirty="0" smtClean="0"/>
              <a:t>+ IEEE D&amp;T’05], [Lu+ ISVLSI’06]</a:t>
            </a:r>
          </a:p>
          <a:p>
            <a:pPr marL="914400" lvl="1" indent="-457200"/>
            <a:r>
              <a:rPr lang="en-US" sz="2400" b="1" dirty="0" smtClean="0"/>
              <a:t>Tree-based</a:t>
            </a:r>
            <a:r>
              <a:rPr lang="en-US" sz="2400" dirty="0"/>
              <a:t>:  [Jin+ HPCA’07], [</a:t>
            </a:r>
            <a:r>
              <a:rPr lang="en-US" sz="2400" dirty="0" err="1" smtClean="0"/>
              <a:t>Jerger</a:t>
            </a:r>
            <a:r>
              <a:rPr lang="en-US" sz="2400" dirty="0" smtClean="0"/>
              <a:t>+ ISCA’08], [</a:t>
            </a:r>
            <a:r>
              <a:rPr lang="en-US" sz="2400" dirty="0" err="1" smtClean="0"/>
              <a:t>Samman</a:t>
            </a:r>
            <a:r>
              <a:rPr lang="en-US" sz="2400" dirty="0" smtClean="0"/>
              <a:t>+ DATE’08], [Rodrigo+ MICRO’08], [Wang+ NOCS’09], [</a:t>
            </a:r>
            <a:r>
              <a:rPr lang="en-US" sz="2400" dirty="0"/>
              <a:t>Krishna+ MICRO’11</a:t>
            </a:r>
            <a:r>
              <a:rPr lang="en-US" sz="2400" dirty="0" smtClean="0"/>
              <a:t>]</a:t>
            </a:r>
          </a:p>
          <a:p>
            <a:pPr marL="914400" lvl="1" indent="-457200"/>
            <a:r>
              <a:rPr lang="en-US" sz="2400" b="1" dirty="0" smtClean="0"/>
              <a:t>Hybrid: </a:t>
            </a:r>
            <a:r>
              <a:rPr lang="en-US" sz="2400" dirty="0"/>
              <a:t>[Abad+ HPCA’09</a:t>
            </a:r>
            <a:r>
              <a:rPr lang="en-US" sz="2400" dirty="0" smtClean="0"/>
              <a:t>]</a:t>
            </a:r>
            <a:endParaRPr lang="en-US" sz="2400" b="1" dirty="0"/>
          </a:p>
        </p:txBody>
      </p:sp>
    </p:spTree>
    <p:extLst>
      <p:ext uri="{BB962C8B-B14F-4D97-AF65-F5344CB8AC3E}">
        <p14:creationId xmlns:p14="http://schemas.microsoft.com/office/powerpoint/2010/main" val="26606252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Flit Format</a:t>
            </a:r>
            <a:endParaRPr lang="en-US" sz="5600" dirty="0"/>
          </a:p>
        </p:txBody>
      </p:sp>
      <p:sp>
        <p:nvSpPr>
          <p:cNvPr id="5" name="Rectangle 4"/>
          <p:cNvSpPr/>
          <p:nvPr/>
        </p:nvSpPr>
        <p:spPr>
          <a:xfrm>
            <a:off x="914400" y="1805940"/>
            <a:ext cx="36576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i="1" dirty="0" err="1" smtClean="0">
                <a:solidFill>
                  <a:schemeClr val="tx1"/>
                </a:solidFill>
                <a:latin typeface="+mj-lt"/>
              </a:rPr>
              <a:t>pkt</a:t>
            </a:r>
            <a:endParaRPr lang="en-US" sz="1600" b="1" i="1" dirty="0" smtClean="0">
              <a:solidFill>
                <a:schemeClr val="tx1"/>
              </a:solidFill>
              <a:latin typeface="+mj-lt"/>
            </a:endParaRPr>
          </a:p>
          <a:p>
            <a:pPr algn="ctr"/>
            <a:r>
              <a:rPr lang="en-US" sz="1600" b="1" i="1" dirty="0" smtClean="0">
                <a:solidFill>
                  <a:schemeClr val="tx1"/>
                </a:solidFill>
                <a:latin typeface="+mj-lt"/>
              </a:rPr>
              <a:t>type</a:t>
            </a:r>
            <a:endParaRPr lang="en-US" sz="1600" b="1" i="1" dirty="0">
              <a:solidFill>
                <a:schemeClr val="tx1"/>
              </a:solidFill>
              <a:latin typeface="+mj-lt"/>
            </a:endParaRPr>
          </a:p>
        </p:txBody>
      </p:sp>
      <p:sp>
        <p:nvSpPr>
          <p:cNvPr id="7" name="Rectangle 6"/>
          <p:cNvSpPr/>
          <p:nvPr/>
        </p:nvSpPr>
        <p:spPr>
          <a:xfrm>
            <a:off x="1280160" y="1805940"/>
            <a:ext cx="109728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reqID</a:t>
            </a:r>
            <a:endParaRPr lang="en-US" sz="2000" b="1" i="1" dirty="0">
              <a:solidFill>
                <a:schemeClr val="tx1"/>
              </a:solidFill>
              <a:latin typeface="+mj-lt"/>
            </a:endParaRPr>
          </a:p>
        </p:txBody>
      </p:sp>
      <p:sp>
        <p:nvSpPr>
          <p:cNvPr id="10" name="Rectangle 9"/>
          <p:cNvSpPr/>
          <p:nvPr/>
        </p:nvSpPr>
        <p:spPr>
          <a:xfrm>
            <a:off x="2377440" y="1805940"/>
            <a:ext cx="109728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mshrID</a:t>
            </a:r>
            <a:endParaRPr lang="en-US" sz="2000" b="1" i="1" dirty="0">
              <a:solidFill>
                <a:schemeClr val="tx1"/>
              </a:solidFill>
              <a:latin typeface="+mj-lt"/>
            </a:endParaRPr>
          </a:p>
        </p:txBody>
      </p:sp>
      <p:sp>
        <p:nvSpPr>
          <p:cNvPr id="11" name="Rectangle 10"/>
          <p:cNvSpPr/>
          <p:nvPr/>
        </p:nvSpPr>
        <p:spPr>
          <a:xfrm>
            <a:off x="3474720" y="1805940"/>
            <a:ext cx="146304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timestamp</a:t>
            </a:r>
            <a:endParaRPr lang="en-US" sz="2000" b="1" i="1" dirty="0">
              <a:solidFill>
                <a:schemeClr val="tx1"/>
              </a:solidFill>
              <a:latin typeface="+mj-lt"/>
            </a:endParaRPr>
          </a:p>
        </p:txBody>
      </p:sp>
      <p:sp>
        <p:nvSpPr>
          <p:cNvPr id="12" name="Rectangle 11"/>
          <p:cNvSpPr/>
          <p:nvPr/>
        </p:nvSpPr>
        <p:spPr>
          <a:xfrm>
            <a:off x="4937760" y="1805940"/>
            <a:ext cx="54864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size</a:t>
            </a:r>
            <a:endParaRPr lang="en-US" sz="2000" b="1" i="1" dirty="0">
              <a:solidFill>
                <a:schemeClr val="tx1"/>
              </a:solidFill>
              <a:latin typeface="+mj-lt"/>
            </a:endParaRPr>
          </a:p>
        </p:txBody>
      </p:sp>
      <p:sp>
        <p:nvSpPr>
          <p:cNvPr id="13" name="Rectangle 12"/>
          <p:cNvSpPr/>
          <p:nvPr/>
        </p:nvSpPr>
        <p:spPr>
          <a:xfrm>
            <a:off x="5486400" y="1805940"/>
            <a:ext cx="54864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a:solidFill>
                  <a:schemeClr val="tx1"/>
                </a:solidFill>
                <a:latin typeface="+mj-lt"/>
              </a:rPr>
              <a:t>s</a:t>
            </a:r>
            <a:r>
              <a:rPr lang="en-US" sz="2000" b="1" i="1" dirty="0" err="1" smtClean="0">
                <a:solidFill>
                  <a:schemeClr val="tx1"/>
                </a:solidFill>
                <a:latin typeface="+mj-lt"/>
              </a:rPr>
              <a:t>eq</a:t>
            </a:r>
            <a:r>
              <a:rPr lang="en-US" sz="2000" b="1" i="1" dirty="0" smtClean="0">
                <a:solidFill>
                  <a:schemeClr val="tx1"/>
                </a:solidFill>
                <a:latin typeface="+mj-lt"/>
              </a:rPr>
              <a:t>#</a:t>
            </a:r>
            <a:endParaRPr lang="en-US" sz="2000" b="1" i="1" dirty="0">
              <a:solidFill>
                <a:schemeClr val="tx1"/>
              </a:solidFill>
              <a:latin typeface="+mj-lt"/>
            </a:endParaRPr>
          </a:p>
        </p:txBody>
      </p:sp>
      <p:sp>
        <p:nvSpPr>
          <p:cNvPr id="14" name="Rectangle 13"/>
          <p:cNvSpPr/>
          <p:nvPr/>
        </p:nvSpPr>
        <p:spPr>
          <a:xfrm>
            <a:off x="6035040" y="1805940"/>
            <a:ext cx="109728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dst</a:t>
            </a:r>
            <a:endParaRPr lang="en-US" sz="2000" b="1" i="1" dirty="0">
              <a:solidFill>
                <a:schemeClr val="tx1"/>
              </a:solidFill>
              <a:latin typeface="+mj-lt"/>
            </a:endParaRPr>
          </a:p>
        </p:txBody>
      </p:sp>
      <p:sp>
        <p:nvSpPr>
          <p:cNvPr id="15" name="Rectangle 14"/>
          <p:cNvSpPr/>
          <p:nvPr/>
        </p:nvSpPr>
        <p:spPr>
          <a:xfrm>
            <a:off x="7132320" y="1805940"/>
            <a:ext cx="1859280" cy="5486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payload</a:t>
            </a:r>
            <a:endParaRPr lang="en-US" sz="2000" b="1" i="1" dirty="0">
              <a:solidFill>
                <a:schemeClr val="tx1"/>
              </a:solidFill>
              <a:latin typeface="+mj-lt"/>
            </a:endParaRPr>
          </a:p>
        </p:txBody>
      </p:sp>
      <p:sp>
        <p:nvSpPr>
          <p:cNvPr id="43" name="Rectangle 42"/>
          <p:cNvSpPr/>
          <p:nvPr/>
        </p:nvSpPr>
        <p:spPr>
          <a:xfrm>
            <a:off x="914400" y="1348740"/>
            <a:ext cx="36576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solidFill>
                  <a:schemeClr val="tx1"/>
                </a:solidFill>
                <a:latin typeface="+mj-lt"/>
              </a:rPr>
              <a:t>2</a:t>
            </a:r>
            <a:endParaRPr lang="en-US" sz="2000" b="1" dirty="0" smtClean="0">
              <a:solidFill>
                <a:schemeClr val="tx1"/>
              </a:solidFill>
              <a:latin typeface="+mj-lt"/>
            </a:endParaRPr>
          </a:p>
        </p:txBody>
      </p:sp>
      <p:sp>
        <p:nvSpPr>
          <p:cNvPr id="44" name="Rectangle 43"/>
          <p:cNvSpPr/>
          <p:nvPr/>
        </p:nvSpPr>
        <p:spPr>
          <a:xfrm>
            <a:off x="1280160" y="1348740"/>
            <a:ext cx="1097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6</a:t>
            </a:r>
            <a:endParaRPr lang="en-US" sz="2000" b="1" dirty="0">
              <a:solidFill>
                <a:schemeClr val="tx1"/>
              </a:solidFill>
              <a:latin typeface="+mj-lt"/>
            </a:endParaRPr>
          </a:p>
        </p:txBody>
      </p:sp>
      <p:sp>
        <p:nvSpPr>
          <p:cNvPr id="45" name="Rectangle 44"/>
          <p:cNvSpPr/>
          <p:nvPr/>
        </p:nvSpPr>
        <p:spPr>
          <a:xfrm>
            <a:off x="2377440" y="1348740"/>
            <a:ext cx="1097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6</a:t>
            </a:r>
            <a:endParaRPr lang="en-US" sz="2000" b="1" dirty="0">
              <a:solidFill>
                <a:schemeClr val="tx1"/>
              </a:solidFill>
              <a:latin typeface="+mj-lt"/>
            </a:endParaRPr>
          </a:p>
        </p:txBody>
      </p:sp>
      <p:sp>
        <p:nvSpPr>
          <p:cNvPr id="46" name="Rectangle 45"/>
          <p:cNvSpPr/>
          <p:nvPr/>
        </p:nvSpPr>
        <p:spPr>
          <a:xfrm>
            <a:off x="3474720" y="1348740"/>
            <a:ext cx="146304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8</a:t>
            </a:r>
            <a:endParaRPr lang="en-US" sz="2000" b="1" dirty="0">
              <a:solidFill>
                <a:schemeClr val="tx1"/>
              </a:solidFill>
              <a:latin typeface="+mj-lt"/>
            </a:endParaRPr>
          </a:p>
        </p:txBody>
      </p:sp>
      <p:sp>
        <p:nvSpPr>
          <p:cNvPr id="47" name="Rectangle 46"/>
          <p:cNvSpPr/>
          <p:nvPr/>
        </p:nvSpPr>
        <p:spPr>
          <a:xfrm>
            <a:off x="4937760" y="1348740"/>
            <a:ext cx="54864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3</a:t>
            </a:r>
            <a:endParaRPr lang="en-US" sz="2000" b="1" dirty="0">
              <a:solidFill>
                <a:schemeClr val="tx1"/>
              </a:solidFill>
              <a:latin typeface="+mj-lt"/>
            </a:endParaRPr>
          </a:p>
        </p:txBody>
      </p:sp>
      <p:sp>
        <p:nvSpPr>
          <p:cNvPr id="48" name="Rectangle 47"/>
          <p:cNvSpPr/>
          <p:nvPr/>
        </p:nvSpPr>
        <p:spPr>
          <a:xfrm>
            <a:off x="5486400" y="1348740"/>
            <a:ext cx="54864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3</a:t>
            </a:r>
            <a:endParaRPr lang="en-US" sz="2000" b="1" dirty="0">
              <a:solidFill>
                <a:schemeClr val="tx1"/>
              </a:solidFill>
              <a:latin typeface="+mj-lt"/>
            </a:endParaRPr>
          </a:p>
        </p:txBody>
      </p:sp>
      <p:sp>
        <p:nvSpPr>
          <p:cNvPr id="49" name="Rectangle 48"/>
          <p:cNvSpPr/>
          <p:nvPr/>
        </p:nvSpPr>
        <p:spPr>
          <a:xfrm>
            <a:off x="6035040" y="1348740"/>
            <a:ext cx="1097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solidFill>
                  <a:schemeClr val="tx1"/>
                </a:solidFill>
                <a:latin typeface="+mj-lt"/>
              </a:rPr>
              <a:t>6</a:t>
            </a:r>
          </a:p>
        </p:txBody>
      </p:sp>
      <p:sp>
        <p:nvSpPr>
          <p:cNvPr id="50" name="Rectangle 49"/>
          <p:cNvSpPr/>
          <p:nvPr/>
        </p:nvSpPr>
        <p:spPr>
          <a:xfrm>
            <a:off x="7132320" y="1348740"/>
            <a:ext cx="1859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128</a:t>
            </a:r>
            <a:endParaRPr lang="en-US" sz="2000" b="1" dirty="0">
              <a:solidFill>
                <a:schemeClr val="tx1"/>
              </a:solidFill>
              <a:latin typeface="+mj-lt"/>
            </a:endParaRPr>
          </a:p>
        </p:txBody>
      </p:sp>
      <p:sp>
        <p:nvSpPr>
          <p:cNvPr id="61" name="Rectangle 60"/>
          <p:cNvSpPr/>
          <p:nvPr/>
        </p:nvSpPr>
        <p:spPr>
          <a:xfrm>
            <a:off x="182879" y="1642938"/>
            <a:ext cx="628153" cy="8746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Field</a:t>
            </a:r>
            <a:endParaRPr lang="en-US" sz="2000" b="1" dirty="0">
              <a:solidFill>
                <a:schemeClr val="tx1"/>
              </a:solidFill>
              <a:latin typeface="+mj-lt"/>
            </a:endParaRPr>
          </a:p>
        </p:txBody>
      </p:sp>
      <p:sp>
        <p:nvSpPr>
          <p:cNvPr id="62" name="Rectangle 61"/>
          <p:cNvSpPr/>
          <p:nvPr/>
        </p:nvSpPr>
        <p:spPr>
          <a:xfrm>
            <a:off x="182879" y="1368618"/>
            <a:ext cx="628153" cy="437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Size</a:t>
            </a:r>
            <a:endParaRPr lang="en-US" sz="2000" b="1" dirty="0">
              <a:solidFill>
                <a:schemeClr val="tx1"/>
              </a:solidFill>
              <a:latin typeface="+mj-lt"/>
            </a:endParaRPr>
          </a:p>
        </p:txBody>
      </p:sp>
      <p:sp>
        <p:nvSpPr>
          <p:cNvPr id="87" name="Rectangle 86"/>
          <p:cNvSpPr/>
          <p:nvPr/>
        </p:nvSpPr>
        <p:spPr>
          <a:xfrm>
            <a:off x="3540318" y="838200"/>
            <a:ext cx="2447677"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Unicast</a:t>
            </a:r>
            <a:endParaRPr lang="en-US" sz="2000" b="1" dirty="0">
              <a:solidFill>
                <a:schemeClr val="tx1"/>
              </a:solidFill>
              <a:latin typeface="+mj-lt"/>
            </a:endParaRPr>
          </a:p>
        </p:txBody>
      </p:sp>
      <p:sp>
        <p:nvSpPr>
          <p:cNvPr id="92" name="Rectangle 91"/>
          <p:cNvSpPr/>
          <p:nvPr/>
        </p:nvSpPr>
        <p:spPr>
          <a:xfrm>
            <a:off x="914400" y="3482340"/>
            <a:ext cx="36576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i="1" dirty="0" err="1" smtClean="0">
                <a:solidFill>
                  <a:schemeClr val="tx1"/>
                </a:solidFill>
                <a:latin typeface="+mj-lt"/>
              </a:rPr>
              <a:t>pkt</a:t>
            </a:r>
            <a:endParaRPr lang="en-US" sz="1600" b="1" i="1" dirty="0" smtClean="0">
              <a:solidFill>
                <a:schemeClr val="tx1"/>
              </a:solidFill>
              <a:latin typeface="+mj-lt"/>
            </a:endParaRPr>
          </a:p>
          <a:p>
            <a:pPr algn="ctr"/>
            <a:r>
              <a:rPr lang="en-US" sz="1600" b="1" i="1" dirty="0" smtClean="0">
                <a:solidFill>
                  <a:schemeClr val="tx1"/>
                </a:solidFill>
                <a:latin typeface="+mj-lt"/>
              </a:rPr>
              <a:t>type</a:t>
            </a:r>
            <a:endParaRPr lang="en-US" sz="1600" b="1" i="1" dirty="0">
              <a:solidFill>
                <a:schemeClr val="tx1"/>
              </a:solidFill>
              <a:latin typeface="+mj-lt"/>
            </a:endParaRPr>
          </a:p>
        </p:txBody>
      </p:sp>
      <p:sp>
        <p:nvSpPr>
          <p:cNvPr id="93" name="Rectangle 92"/>
          <p:cNvSpPr/>
          <p:nvPr/>
        </p:nvSpPr>
        <p:spPr>
          <a:xfrm>
            <a:off x="1280160" y="3482340"/>
            <a:ext cx="109728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reqID</a:t>
            </a:r>
            <a:endParaRPr lang="en-US" sz="2000" b="1" i="1" dirty="0">
              <a:solidFill>
                <a:schemeClr val="tx1"/>
              </a:solidFill>
              <a:latin typeface="+mj-lt"/>
            </a:endParaRPr>
          </a:p>
        </p:txBody>
      </p:sp>
      <p:sp>
        <p:nvSpPr>
          <p:cNvPr id="94" name="Rectangle 93"/>
          <p:cNvSpPr/>
          <p:nvPr/>
        </p:nvSpPr>
        <p:spPr>
          <a:xfrm>
            <a:off x="2377440" y="3482340"/>
            <a:ext cx="109728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mshrID</a:t>
            </a:r>
            <a:endParaRPr lang="en-US" sz="2000" b="1" i="1" dirty="0">
              <a:solidFill>
                <a:schemeClr val="tx1"/>
              </a:solidFill>
              <a:latin typeface="+mj-lt"/>
            </a:endParaRPr>
          </a:p>
        </p:txBody>
      </p:sp>
      <p:sp>
        <p:nvSpPr>
          <p:cNvPr id="95" name="Rectangle 94"/>
          <p:cNvSpPr/>
          <p:nvPr/>
        </p:nvSpPr>
        <p:spPr>
          <a:xfrm>
            <a:off x="3474720" y="3482340"/>
            <a:ext cx="146304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timestamp</a:t>
            </a:r>
            <a:endParaRPr lang="en-US" sz="2000" b="1" i="1" dirty="0">
              <a:solidFill>
                <a:schemeClr val="tx1"/>
              </a:solidFill>
              <a:latin typeface="+mj-lt"/>
            </a:endParaRPr>
          </a:p>
        </p:txBody>
      </p:sp>
      <p:sp>
        <p:nvSpPr>
          <p:cNvPr id="96" name="Rectangle 95"/>
          <p:cNvSpPr/>
          <p:nvPr/>
        </p:nvSpPr>
        <p:spPr>
          <a:xfrm>
            <a:off x="4937760" y="3482340"/>
            <a:ext cx="73152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size</a:t>
            </a:r>
            <a:endParaRPr lang="en-US" sz="2000" b="1" i="1" dirty="0">
              <a:solidFill>
                <a:schemeClr val="tx1"/>
              </a:solidFill>
              <a:latin typeface="+mj-lt"/>
            </a:endParaRPr>
          </a:p>
        </p:txBody>
      </p:sp>
      <p:sp>
        <p:nvSpPr>
          <p:cNvPr id="97" name="Rectangle 96"/>
          <p:cNvSpPr/>
          <p:nvPr/>
        </p:nvSpPr>
        <p:spPr>
          <a:xfrm>
            <a:off x="5669280" y="3482340"/>
            <a:ext cx="73152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a:solidFill>
                  <a:schemeClr val="tx1"/>
                </a:solidFill>
                <a:latin typeface="+mj-lt"/>
              </a:rPr>
              <a:t>s</a:t>
            </a:r>
            <a:r>
              <a:rPr lang="en-US" sz="2000" b="1" i="1" dirty="0" err="1" smtClean="0">
                <a:solidFill>
                  <a:schemeClr val="tx1"/>
                </a:solidFill>
                <a:latin typeface="+mj-lt"/>
              </a:rPr>
              <a:t>eq</a:t>
            </a:r>
            <a:r>
              <a:rPr lang="en-US" sz="2000" b="1" i="1" dirty="0" smtClean="0">
                <a:solidFill>
                  <a:schemeClr val="tx1"/>
                </a:solidFill>
                <a:latin typeface="+mj-lt"/>
              </a:rPr>
              <a:t>#</a:t>
            </a:r>
            <a:endParaRPr lang="en-US" sz="2000" b="1" i="1" dirty="0">
              <a:solidFill>
                <a:schemeClr val="tx1"/>
              </a:solidFill>
              <a:latin typeface="+mj-lt"/>
            </a:endParaRPr>
          </a:p>
        </p:txBody>
      </p:sp>
      <p:sp>
        <p:nvSpPr>
          <p:cNvPr id="98" name="Rectangle 97"/>
          <p:cNvSpPr/>
          <p:nvPr/>
        </p:nvSpPr>
        <p:spPr>
          <a:xfrm>
            <a:off x="6400800" y="3482340"/>
            <a:ext cx="731520" cy="5486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i="1" dirty="0">
                <a:solidFill>
                  <a:schemeClr val="tx1"/>
                </a:solidFill>
                <a:latin typeface="+mj-lt"/>
              </a:rPr>
              <a:t>c</a:t>
            </a:r>
            <a:r>
              <a:rPr lang="en-US" sz="1600" b="1" i="1" dirty="0" smtClean="0">
                <a:solidFill>
                  <a:schemeClr val="tx1"/>
                </a:solidFill>
                <a:latin typeface="+mj-lt"/>
              </a:rPr>
              <a:t>luster</a:t>
            </a:r>
          </a:p>
          <a:p>
            <a:pPr algn="ctr"/>
            <a:r>
              <a:rPr lang="en-US" sz="1600" b="1" i="1" dirty="0" smtClean="0">
                <a:solidFill>
                  <a:schemeClr val="tx1"/>
                </a:solidFill>
                <a:latin typeface="+mj-lt"/>
              </a:rPr>
              <a:t>ID</a:t>
            </a:r>
            <a:endParaRPr lang="en-US" sz="1600" b="1" i="1" dirty="0">
              <a:solidFill>
                <a:schemeClr val="tx1"/>
              </a:solidFill>
              <a:latin typeface="+mj-lt"/>
            </a:endParaRPr>
          </a:p>
        </p:txBody>
      </p:sp>
      <p:sp>
        <p:nvSpPr>
          <p:cNvPr id="99" name="Rectangle 98"/>
          <p:cNvSpPr/>
          <p:nvPr/>
        </p:nvSpPr>
        <p:spPr>
          <a:xfrm>
            <a:off x="8077200" y="3482340"/>
            <a:ext cx="914400" cy="5486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payload</a:t>
            </a:r>
            <a:endParaRPr lang="en-US" sz="2000" b="1" i="1" dirty="0">
              <a:solidFill>
                <a:schemeClr val="tx1"/>
              </a:solidFill>
              <a:latin typeface="+mj-lt"/>
            </a:endParaRPr>
          </a:p>
        </p:txBody>
      </p:sp>
      <p:sp>
        <p:nvSpPr>
          <p:cNvPr id="100" name="Rectangle 99"/>
          <p:cNvSpPr/>
          <p:nvPr/>
        </p:nvSpPr>
        <p:spPr>
          <a:xfrm>
            <a:off x="914400" y="3025140"/>
            <a:ext cx="36576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solidFill>
                  <a:schemeClr val="tx1"/>
                </a:solidFill>
                <a:latin typeface="+mj-lt"/>
              </a:rPr>
              <a:t>2</a:t>
            </a:r>
            <a:endParaRPr lang="en-US" sz="2000" b="1" dirty="0" smtClean="0">
              <a:solidFill>
                <a:schemeClr val="tx1"/>
              </a:solidFill>
              <a:latin typeface="+mj-lt"/>
            </a:endParaRPr>
          </a:p>
        </p:txBody>
      </p:sp>
      <p:sp>
        <p:nvSpPr>
          <p:cNvPr id="101" name="Rectangle 100"/>
          <p:cNvSpPr/>
          <p:nvPr/>
        </p:nvSpPr>
        <p:spPr>
          <a:xfrm>
            <a:off x="1280160" y="3025140"/>
            <a:ext cx="1097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6</a:t>
            </a:r>
            <a:endParaRPr lang="en-US" sz="2000" b="1" dirty="0">
              <a:solidFill>
                <a:schemeClr val="tx1"/>
              </a:solidFill>
              <a:latin typeface="+mj-lt"/>
            </a:endParaRPr>
          </a:p>
        </p:txBody>
      </p:sp>
      <p:sp>
        <p:nvSpPr>
          <p:cNvPr id="102" name="Rectangle 101"/>
          <p:cNvSpPr/>
          <p:nvPr/>
        </p:nvSpPr>
        <p:spPr>
          <a:xfrm>
            <a:off x="2377440" y="3025140"/>
            <a:ext cx="1097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6</a:t>
            </a:r>
            <a:endParaRPr lang="en-US" sz="2000" b="1" dirty="0">
              <a:solidFill>
                <a:schemeClr val="tx1"/>
              </a:solidFill>
              <a:latin typeface="+mj-lt"/>
            </a:endParaRPr>
          </a:p>
        </p:txBody>
      </p:sp>
      <p:sp>
        <p:nvSpPr>
          <p:cNvPr id="103" name="Rectangle 102"/>
          <p:cNvSpPr/>
          <p:nvPr/>
        </p:nvSpPr>
        <p:spPr>
          <a:xfrm>
            <a:off x="3474720" y="3025140"/>
            <a:ext cx="146304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8</a:t>
            </a:r>
            <a:endParaRPr lang="en-US" sz="2000" b="1" dirty="0">
              <a:solidFill>
                <a:schemeClr val="tx1"/>
              </a:solidFill>
              <a:latin typeface="+mj-lt"/>
            </a:endParaRPr>
          </a:p>
        </p:txBody>
      </p:sp>
      <p:sp>
        <p:nvSpPr>
          <p:cNvPr id="104" name="Rectangle 103"/>
          <p:cNvSpPr/>
          <p:nvPr/>
        </p:nvSpPr>
        <p:spPr>
          <a:xfrm>
            <a:off x="4937760" y="3025140"/>
            <a:ext cx="73152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4</a:t>
            </a:r>
            <a:endParaRPr lang="en-US" sz="2000" b="1" dirty="0">
              <a:solidFill>
                <a:srgbClr val="0000FF"/>
              </a:solidFill>
              <a:latin typeface="+mj-lt"/>
            </a:endParaRPr>
          </a:p>
        </p:txBody>
      </p:sp>
      <p:sp>
        <p:nvSpPr>
          <p:cNvPr id="105" name="Rectangle 104"/>
          <p:cNvSpPr/>
          <p:nvPr/>
        </p:nvSpPr>
        <p:spPr>
          <a:xfrm>
            <a:off x="5669280" y="3025140"/>
            <a:ext cx="73152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4</a:t>
            </a:r>
            <a:endParaRPr lang="en-US" sz="2000" b="1" dirty="0">
              <a:solidFill>
                <a:srgbClr val="0000FF"/>
              </a:solidFill>
              <a:latin typeface="+mj-lt"/>
            </a:endParaRPr>
          </a:p>
        </p:txBody>
      </p:sp>
      <p:sp>
        <p:nvSpPr>
          <p:cNvPr id="106" name="Rectangle 105"/>
          <p:cNvSpPr/>
          <p:nvPr/>
        </p:nvSpPr>
        <p:spPr>
          <a:xfrm>
            <a:off x="6400800" y="3025140"/>
            <a:ext cx="73152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4</a:t>
            </a:r>
            <a:endParaRPr lang="en-US" sz="2000" b="1" dirty="0">
              <a:solidFill>
                <a:srgbClr val="0000FF"/>
              </a:solidFill>
              <a:latin typeface="+mj-lt"/>
            </a:endParaRPr>
          </a:p>
        </p:txBody>
      </p:sp>
      <p:sp>
        <p:nvSpPr>
          <p:cNvPr id="107" name="Rectangle 106"/>
          <p:cNvSpPr/>
          <p:nvPr/>
        </p:nvSpPr>
        <p:spPr>
          <a:xfrm>
            <a:off x="8077200" y="3025140"/>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64</a:t>
            </a:r>
            <a:endParaRPr lang="en-US" sz="2000" b="1" dirty="0">
              <a:solidFill>
                <a:srgbClr val="0000FF"/>
              </a:solidFill>
              <a:latin typeface="+mj-lt"/>
            </a:endParaRPr>
          </a:p>
        </p:txBody>
      </p:sp>
      <p:sp>
        <p:nvSpPr>
          <p:cNvPr id="108" name="Rectangle 107"/>
          <p:cNvSpPr/>
          <p:nvPr/>
        </p:nvSpPr>
        <p:spPr>
          <a:xfrm>
            <a:off x="182879" y="3319338"/>
            <a:ext cx="628153" cy="8746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Field</a:t>
            </a:r>
            <a:endParaRPr lang="en-US" sz="2000" b="1" dirty="0">
              <a:solidFill>
                <a:schemeClr val="tx1"/>
              </a:solidFill>
              <a:latin typeface="+mj-lt"/>
            </a:endParaRPr>
          </a:p>
        </p:txBody>
      </p:sp>
      <p:sp>
        <p:nvSpPr>
          <p:cNvPr id="109" name="Rectangle 108"/>
          <p:cNvSpPr/>
          <p:nvPr/>
        </p:nvSpPr>
        <p:spPr>
          <a:xfrm>
            <a:off x="182879" y="3045018"/>
            <a:ext cx="628153" cy="437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Size</a:t>
            </a:r>
            <a:endParaRPr lang="en-US" sz="2000" b="1" dirty="0">
              <a:solidFill>
                <a:schemeClr val="tx1"/>
              </a:solidFill>
              <a:latin typeface="+mj-lt"/>
            </a:endParaRPr>
          </a:p>
        </p:txBody>
      </p:sp>
      <p:sp>
        <p:nvSpPr>
          <p:cNvPr id="110" name="Rectangle 109"/>
          <p:cNvSpPr/>
          <p:nvPr/>
        </p:nvSpPr>
        <p:spPr>
          <a:xfrm>
            <a:off x="7132320" y="3482340"/>
            <a:ext cx="944880" cy="5486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nodeList</a:t>
            </a:r>
            <a:endParaRPr lang="en-US" sz="2000" b="1" i="1" dirty="0">
              <a:solidFill>
                <a:schemeClr val="tx1"/>
              </a:solidFill>
              <a:latin typeface="+mj-lt"/>
            </a:endParaRPr>
          </a:p>
        </p:txBody>
      </p:sp>
      <p:sp>
        <p:nvSpPr>
          <p:cNvPr id="127" name="Rectangle 126"/>
          <p:cNvSpPr/>
          <p:nvPr/>
        </p:nvSpPr>
        <p:spPr>
          <a:xfrm>
            <a:off x="7132320" y="3025140"/>
            <a:ext cx="9448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64</a:t>
            </a:r>
            <a:endParaRPr lang="en-US" sz="2000" b="1" dirty="0">
              <a:solidFill>
                <a:srgbClr val="0000FF"/>
              </a:solidFill>
              <a:latin typeface="+mj-lt"/>
            </a:endParaRPr>
          </a:p>
        </p:txBody>
      </p:sp>
      <p:sp>
        <p:nvSpPr>
          <p:cNvPr id="132" name="Rectangle 131"/>
          <p:cNvSpPr/>
          <p:nvPr/>
        </p:nvSpPr>
        <p:spPr>
          <a:xfrm>
            <a:off x="3522428" y="2526527"/>
            <a:ext cx="2447677"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Multicast</a:t>
            </a:r>
            <a:endParaRPr lang="en-US" sz="2000" b="1" dirty="0">
              <a:solidFill>
                <a:schemeClr val="tx1"/>
              </a:solidFill>
              <a:latin typeface="+mj-lt"/>
            </a:endParaRPr>
          </a:p>
        </p:txBody>
      </p:sp>
      <p:sp>
        <p:nvSpPr>
          <p:cNvPr id="143" name="Rectangle 142"/>
          <p:cNvSpPr/>
          <p:nvPr/>
        </p:nvSpPr>
        <p:spPr>
          <a:xfrm>
            <a:off x="914400" y="5263433"/>
            <a:ext cx="36576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i="1" dirty="0" err="1" smtClean="0">
                <a:solidFill>
                  <a:schemeClr val="tx1"/>
                </a:solidFill>
                <a:latin typeface="+mj-lt"/>
              </a:rPr>
              <a:t>pkt</a:t>
            </a:r>
            <a:endParaRPr lang="en-US" sz="1600" b="1" i="1" dirty="0" smtClean="0">
              <a:solidFill>
                <a:schemeClr val="tx1"/>
              </a:solidFill>
              <a:latin typeface="+mj-lt"/>
            </a:endParaRPr>
          </a:p>
          <a:p>
            <a:pPr algn="ctr"/>
            <a:r>
              <a:rPr lang="en-US" sz="1600" b="1" i="1" dirty="0" smtClean="0">
                <a:solidFill>
                  <a:schemeClr val="tx1"/>
                </a:solidFill>
                <a:latin typeface="+mj-lt"/>
              </a:rPr>
              <a:t>type</a:t>
            </a:r>
            <a:endParaRPr lang="en-US" sz="1600" b="1" i="1" dirty="0">
              <a:solidFill>
                <a:schemeClr val="tx1"/>
              </a:solidFill>
              <a:latin typeface="+mj-lt"/>
            </a:endParaRPr>
          </a:p>
        </p:txBody>
      </p:sp>
      <p:sp>
        <p:nvSpPr>
          <p:cNvPr id="144" name="Rectangle 143"/>
          <p:cNvSpPr/>
          <p:nvPr/>
        </p:nvSpPr>
        <p:spPr>
          <a:xfrm>
            <a:off x="1280160" y="5263433"/>
            <a:ext cx="1097280" cy="5486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dst</a:t>
            </a:r>
            <a:endParaRPr lang="en-US" sz="2000" b="1" i="1" dirty="0">
              <a:solidFill>
                <a:schemeClr val="tx1"/>
              </a:solidFill>
              <a:latin typeface="+mj-lt"/>
            </a:endParaRPr>
          </a:p>
        </p:txBody>
      </p:sp>
      <p:sp>
        <p:nvSpPr>
          <p:cNvPr id="145" name="Rectangle 144"/>
          <p:cNvSpPr/>
          <p:nvPr/>
        </p:nvSpPr>
        <p:spPr>
          <a:xfrm>
            <a:off x="2377440" y="5263433"/>
            <a:ext cx="109728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mshrID</a:t>
            </a:r>
            <a:endParaRPr lang="en-US" sz="2000" b="1" i="1" dirty="0">
              <a:solidFill>
                <a:schemeClr val="tx1"/>
              </a:solidFill>
              <a:latin typeface="+mj-lt"/>
            </a:endParaRPr>
          </a:p>
        </p:txBody>
      </p:sp>
      <p:sp>
        <p:nvSpPr>
          <p:cNvPr id="146" name="Rectangle 145"/>
          <p:cNvSpPr/>
          <p:nvPr/>
        </p:nvSpPr>
        <p:spPr>
          <a:xfrm>
            <a:off x="3474720" y="5263433"/>
            <a:ext cx="146304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timestamp</a:t>
            </a:r>
            <a:endParaRPr lang="en-US" sz="2000" b="1" i="1" dirty="0">
              <a:solidFill>
                <a:schemeClr val="tx1"/>
              </a:solidFill>
              <a:latin typeface="+mj-lt"/>
            </a:endParaRPr>
          </a:p>
        </p:txBody>
      </p:sp>
      <p:sp>
        <p:nvSpPr>
          <p:cNvPr id="147" name="Rectangle 146"/>
          <p:cNvSpPr/>
          <p:nvPr/>
        </p:nvSpPr>
        <p:spPr>
          <a:xfrm>
            <a:off x="4937760" y="5263433"/>
            <a:ext cx="73152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size</a:t>
            </a:r>
            <a:endParaRPr lang="en-US" sz="2000" b="1" i="1" dirty="0">
              <a:solidFill>
                <a:schemeClr val="tx1"/>
              </a:solidFill>
              <a:latin typeface="+mj-lt"/>
            </a:endParaRPr>
          </a:p>
        </p:txBody>
      </p:sp>
      <p:sp>
        <p:nvSpPr>
          <p:cNvPr id="148" name="Rectangle 147"/>
          <p:cNvSpPr/>
          <p:nvPr/>
        </p:nvSpPr>
        <p:spPr>
          <a:xfrm>
            <a:off x="5669280" y="5263433"/>
            <a:ext cx="731520" cy="54864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a:solidFill>
                  <a:schemeClr val="tx1"/>
                </a:solidFill>
                <a:latin typeface="+mj-lt"/>
              </a:rPr>
              <a:t>s</a:t>
            </a:r>
            <a:r>
              <a:rPr lang="en-US" sz="2000" b="1" i="1" dirty="0" err="1" smtClean="0">
                <a:solidFill>
                  <a:schemeClr val="tx1"/>
                </a:solidFill>
                <a:latin typeface="+mj-lt"/>
              </a:rPr>
              <a:t>eq</a:t>
            </a:r>
            <a:r>
              <a:rPr lang="en-US" sz="2000" b="1" i="1" dirty="0" smtClean="0">
                <a:solidFill>
                  <a:schemeClr val="tx1"/>
                </a:solidFill>
                <a:latin typeface="+mj-lt"/>
              </a:rPr>
              <a:t>#</a:t>
            </a:r>
            <a:endParaRPr lang="en-US" sz="2000" b="1" i="1" dirty="0">
              <a:solidFill>
                <a:schemeClr val="tx1"/>
              </a:solidFill>
              <a:latin typeface="+mj-lt"/>
            </a:endParaRPr>
          </a:p>
        </p:txBody>
      </p:sp>
      <p:sp>
        <p:nvSpPr>
          <p:cNvPr id="149" name="Rectangle 148"/>
          <p:cNvSpPr/>
          <p:nvPr/>
        </p:nvSpPr>
        <p:spPr>
          <a:xfrm>
            <a:off x="6400800" y="5263433"/>
            <a:ext cx="731520" cy="5486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i="1" dirty="0">
                <a:solidFill>
                  <a:schemeClr val="tx1"/>
                </a:solidFill>
                <a:latin typeface="+mj-lt"/>
              </a:rPr>
              <a:t>c</a:t>
            </a:r>
            <a:r>
              <a:rPr lang="en-US" sz="1600" b="1" i="1" dirty="0" smtClean="0">
                <a:solidFill>
                  <a:schemeClr val="tx1"/>
                </a:solidFill>
                <a:latin typeface="+mj-lt"/>
              </a:rPr>
              <a:t>luster</a:t>
            </a:r>
          </a:p>
          <a:p>
            <a:pPr algn="ctr"/>
            <a:r>
              <a:rPr lang="en-US" sz="1600" b="1" i="1" dirty="0" smtClean="0">
                <a:solidFill>
                  <a:schemeClr val="tx1"/>
                </a:solidFill>
                <a:latin typeface="+mj-lt"/>
              </a:rPr>
              <a:t>ID</a:t>
            </a:r>
            <a:endParaRPr lang="en-US" sz="1600" b="1" i="1" dirty="0">
              <a:solidFill>
                <a:schemeClr val="tx1"/>
              </a:solidFill>
              <a:latin typeface="+mj-lt"/>
            </a:endParaRPr>
          </a:p>
        </p:txBody>
      </p:sp>
      <p:sp>
        <p:nvSpPr>
          <p:cNvPr id="150" name="Rectangle 149"/>
          <p:cNvSpPr/>
          <p:nvPr/>
        </p:nvSpPr>
        <p:spPr>
          <a:xfrm>
            <a:off x="8077200" y="5263433"/>
            <a:ext cx="914400" cy="5486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smtClean="0">
                <a:solidFill>
                  <a:schemeClr val="tx1"/>
                </a:solidFill>
                <a:latin typeface="+mj-lt"/>
              </a:rPr>
              <a:t>payload</a:t>
            </a:r>
            <a:endParaRPr lang="en-US" sz="2000" b="1" i="1" dirty="0">
              <a:solidFill>
                <a:schemeClr val="tx1"/>
              </a:solidFill>
              <a:latin typeface="+mj-lt"/>
            </a:endParaRPr>
          </a:p>
        </p:txBody>
      </p:sp>
      <p:sp>
        <p:nvSpPr>
          <p:cNvPr id="151" name="Rectangle 150"/>
          <p:cNvSpPr/>
          <p:nvPr/>
        </p:nvSpPr>
        <p:spPr>
          <a:xfrm>
            <a:off x="914400" y="4806233"/>
            <a:ext cx="36576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solidFill>
                  <a:schemeClr val="tx1"/>
                </a:solidFill>
                <a:latin typeface="+mj-lt"/>
              </a:rPr>
              <a:t>2</a:t>
            </a:r>
            <a:endParaRPr lang="en-US" sz="2000" b="1" dirty="0" smtClean="0">
              <a:solidFill>
                <a:schemeClr val="tx1"/>
              </a:solidFill>
              <a:latin typeface="+mj-lt"/>
            </a:endParaRPr>
          </a:p>
        </p:txBody>
      </p:sp>
      <p:sp>
        <p:nvSpPr>
          <p:cNvPr id="152" name="Rectangle 151"/>
          <p:cNvSpPr/>
          <p:nvPr/>
        </p:nvSpPr>
        <p:spPr>
          <a:xfrm>
            <a:off x="1280160" y="4806233"/>
            <a:ext cx="1097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6</a:t>
            </a:r>
            <a:endParaRPr lang="en-US" sz="2000" b="1" dirty="0">
              <a:solidFill>
                <a:srgbClr val="0000FF"/>
              </a:solidFill>
              <a:latin typeface="+mj-lt"/>
            </a:endParaRPr>
          </a:p>
        </p:txBody>
      </p:sp>
      <p:sp>
        <p:nvSpPr>
          <p:cNvPr id="153" name="Rectangle 152"/>
          <p:cNvSpPr/>
          <p:nvPr/>
        </p:nvSpPr>
        <p:spPr>
          <a:xfrm>
            <a:off x="2377440" y="4806233"/>
            <a:ext cx="10972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6</a:t>
            </a:r>
            <a:endParaRPr lang="en-US" sz="2000" b="1" dirty="0">
              <a:solidFill>
                <a:schemeClr val="tx1"/>
              </a:solidFill>
              <a:latin typeface="+mj-lt"/>
            </a:endParaRPr>
          </a:p>
        </p:txBody>
      </p:sp>
      <p:sp>
        <p:nvSpPr>
          <p:cNvPr id="154" name="Rectangle 153"/>
          <p:cNvSpPr/>
          <p:nvPr/>
        </p:nvSpPr>
        <p:spPr>
          <a:xfrm>
            <a:off x="3474720" y="4806233"/>
            <a:ext cx="146304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8</a:t>
            </a:r>
            <a:endParaRPr lang="en-US" sz="2000" b="1" dirty="0">
              <a:solidFill>
                <a:schemeClr val="tx1"/>
              </a:solidFill>
              <a:latin typeface="+mj-lt"/>
            </a:endParaRPr>
          </a:p>
        </p:txBody>
      </p:sp>
      <p:sp>
        <p:nvSpPr>
          <p:cNvPr id="155" name="Rectangle 154"/>
          <p:cNvSpPr/>
          <p:nvPr/>
        </p:nvSpPr>
        <p:spPr>
          <a:xfrm>
            <a:off x="4937760" y="4806233"/>
            <a:ext cx="73152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4</a:t>
            </a:r>
            <a:endParaRPr lang="en-US" sz="2000" b="1" dirty="0">
              <a:solidFill>
                <a:srgbClr val="0000FF"/>
              </a:solidFill>
              <a:latin typeface="+mj-lt"/>
            </a:endParaRPr>
          </a:p>
        </p:txBody>
      </p:sp>
      <p:sp>
        <p:nvSpPr>
          <p:cNvPr id="156" name="Rectangle 155"/>
          <p:cNvSpPr/>
          <p:nvPr/>
        </p:nvSpPr>
        <p:spPr>
          <a:xfrm>
            <a:off x="5669280" y="4806233"/>
            <a:ext cx="73152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4</a:t>
            </a:r>
            <a:endParaRPr lang="en-US" sz="2000" b="1" dirty="0">
              <a:solidFill>
                <a:srgbClr val="0000FF"/>
              </a:solidFill>
              <a:latin typeface="+mj-lt"/>
            </a:endParaRPr>
          </a:p>
        </p:txBody>
      </p:sp>
      <p:sp>
        <p:nvSpPr>
          <p:cNvPr id="157" name="Rectangle 156"/>
          <p:cNvSpPr/>
          <p:nvPr/>
        </p:nvSpPr>
        <p:spPr>
          <a:xfrm>
            <a:off x="6400800" y="4806233"/>
            <a:ext cx="73152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4</a:t>
            </a:r>
            <a:endParaRPr lang="en-US" sz="2000" b="1" dirty="0">
              <a:solidFill>
                <a:srgbClr val="0000FF"/>
              </a:solidFill>
              <a:latin typeface="+mj-lt"/>
            </a:endParaRPr>
          </a:p>
        </p:txBody>
      </p:sp>
      <p:sp>
        <p:nvSpPr>
          <p:cNvPr id="158" name="Rectangle 157"/>
          <p:cNvSpPr/>
          <p:nvPr/>
        </p:nvSpPr>
        <p:spPr>
          <a:xfrm>
            <a:off x="8077200" y="4806233"/>
            <a:ext cx="914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64</a:t>
            </a:r>
            <a:endParaRPr lang="en-US" sz="2000" b="1" dirty="0">
              <a:solidFill>
                <a:srgbClr val="0000FF"/>
              </a:solidFill>
              <a:latin typeface="+mj-lt"/>
            </a:endParaRPr>
          </a:p>
        </p:txBody>
      </p:sp>
      <p:sp>
        <p:nvSpPr>
          <p:cNvPr id="159" name="Rectangle 158"/>
          <p:cNvSpPr/>
          <p:nvPr/>
        </p:nvSpPr>
        <p:spPr>
          <a:xfrm>
            <a:off x="182879" y="5100431"/>
            <a:ext cx="628153" cy="8746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Field</a:t>
            </a:r>
            <a:endParaRPr lang="en-US" sz="2000" b="1" dirty="0">
              <a:solidFill>
                <a:schemeClr val="tx1"/>
              </a:solidFill>
              <a:latin typeface="+mj-lt"/>
            </a:endParaRPr>
          </a:p>
        </p:txBody>
      </p:sp>
      <p:sp>
        <p:nvSpPr>
          <p:cNvPr id="160" name="Rectangle 159"/>
          <p:cNvSpPr/>
          <p:nvPr/>
        </p:nvSpPr>
        <p:spPr>
          <a:xfrm>
            <a:off x="182879" y="4826111"/>
            <a:ext cx="628153" cy="437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Size</a:t>
            </a:r>
            <a:endParaRPr lang="en-US" sz="2000" b="1" dirty="0">
              <a:solidFill>
                <a:schemeClr val="tx1"/>
              </a:solidFill>
              <a:latin typeface="+mj-lt"/>
            </a:endParaRPr>
          </a:p>
        </p:txBody>
      </p:sp>
      <p:sp>
        <p:nvSpPr>
          <p:cNvPr id="161" name="Rectangle 160"/>
          <p:cNvSpPr/>
          <p:nvPr/>
        </p:nvSpPr>
        <p:spPr>
          <a:xfrm>
            <a:off x="7132320" y="5263433"/>
            <a:ext cx="944880" cy="5486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i="1" dirty="0" err="1" smtClean="0">
                <a:solidFill>
                  <a:schemeClr val="tx1"/>
                </a:solidFill>
                <a:latin typeface="+mj-lt"/>
              </a:rPr>
              <a:t>nodeList</a:t>
            </a:r>
            <a:endParaRPr lang="en-US" sz="2000" b="1" i="1" dirty="0">
              <a:solidFill>
                <a:schemeClr val="tx1"/>
              </a:solidFill>
              <a:latin typeface="+mj-lt"/>
            </a:endParaRPr>
          </a:p>
        </p:txBody>
      </p:sp>
      <p:sp>
        <p:nvSpPr>
          <p:cNvPr id="162" name="Rectangle 161"/>
          <p:cNvSpPr/>
          <p:nvPr/>
        </p:nvSpPr>
        <p:spPr>
          <a:xfrm>
            <a:off x="7132320" y="4806233"/>
            <a:ext cx="94488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rgbClr val="0000FF"/>
                </a:solidFill>
                <a:latin typeface="+mj-lt"/>
              </a:rPr>
              <a:t>64</a:t>
            </a:r>
            <a:endParaRPr lang="en-US" sz="2000" b="1" dirty="0">
              <a:solidFill>
                <a:srgbClr val="0000FF"/>
              </a:solidFill>
              <a:latin typeface="+mj-lt"/>
            </a:endParaRPr>
          </a:p>
        </p:txBody>
      </p:sp>
      <p:sp>
        <p:nvSpPr>
          <p:cNvPr id="163" name="Rectangle 162"/>
          <p:cNvSpPr/>
          <p:nvPr/>
        </p:nvSpPr>
        <p:spPr>
          <a:xfrm>
            <a:off x="3528390" y="4266207"/>
            <a:ext cx="2447677"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smtClean="0">
                <a:solidFill>
                  <a:schemeClr val="tx1"/>
                </a:solidFill>
                <a:latin typeface="+mj-lt"/>
              </a:rPr>
              <a:t>Hotspot</a:t>
            </a:r>
            <a:endParaRPr lang="en-US" sz="2000" b="1" dirty="0">
              <a:solidFill>
                <a:schemeClr val="tx1"/>
              </a:solidFill>
              <a:latin typeface="+mj-lt"/>
            </a:endParaRPr>
          </a:p>
        </p:txBody>
      </p:sp>
    </p:spTree>
    <p:extLst>
      <p:ext uri="{BB962C8B-B14F-4D97-AF65-F5344CB8AC3E}">
        <p14:creationId xmlns:p14="http://schemas.microsoft.com/office/powerpoint/2010/main" val="936038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76200" y="921450"/>
            <a:ext cx="9144000" cy="523220"/>
          </a:xfrm>
          <a:prstGeom prst="rect">
            <a:avLst/>
          </a:prstGeom>
          <a:noFill/>
        </p:spPr>
        <p:txBody>
          <a:bodyPr wrap="square" rtlCol="0">
            <a:spAutoFit/>
          </a:bodyPr>
          <a:lstStyle/>
          <a:p>
            <a:pPr algn="ctr"/>
            <a:r>
              <a:rPr lang="en-US" sz="2800" i="1" dirty="0" smtClean="0">
                <a:latin typeface="+mj-lt"/>
              </a:rPr>
              <a:t>Sweep MC and HS rate for </a:t>
            </a:r>
            <a:r>
              <a:rPr lang="en-US" sz="2800" b="1" i="1" dirty="0" smtClean="0">
                <a:solidFill>
                  <a:schemeClr val="tx1">
                    <a:lumMod val="65000"/>
                    <a:lumOff val="35000"/>
                  </a:schemeClr>
                </a:solidFill>
                <a:latin typeface="+mj-lt"/>
              </a:rPr>
              <a:t>BLESS</a:t>
            </a:r>
            <a:r>
              <a:rPr lang="en-US" sz="2800" b="1" i="1" dirty="0" smtClean="0">
                <a:solidFill>
                  <a:srgbClr val="000000"/>
                </a:solidFill>
                <a:latin typeface="+mj-lt"/>
              </a:rPr>
              <a:t>, </a:t>
            </a:r>
            <a:r>
              <a:rPr lang="en-US" sz="2800" b="1" i="1" dirty="0" smtClean="0">
                <a:solidFill>
                  <a:srgbClr val="C00000"/>
                </a:solidFill>
                <a:latin typeface="+mj-lt"/>
              </a:rPr>
              <a:t>FANI/O</a:t>
            </a:r>
            <a:r>
              <a:rPr lang="en-US" sz="2800" b="1" i="1" dirty="0" smtClean="0">
                <a:solidFill>
                  <a:srgbClr val="000000"/>
                </a:solidFill>
                <a:latin typeface="+mj-lt"/>
              </a:rPr>
              <a:t>, </a:t>
            </a:r>
            <a:r>
              <a:rPr lang="en-US" sz="2800" b="1" i="1" dirty="0" smtClean="0">
                <a:solidFill>
                  <a:srgbClr val="2F5597"/>
                </a:solidFill>
                <a:latin typeface="+mj-lt"/>
              </a:rPr>
              <a:t>Carpool</a:t>
            </a:r>
            <a:endParaRPr lang="en-US" sz="2800" b="1" i="1" dirty="0">
              <a:solidFill>
                <a:srgbClr val="2F5597"/>
              </a:solidFill>
              <a:latin typeface="+mj-lt"/>
            </a:endParaRPr>
          </a:p>
        </p:txBody>
      </p:sp>
      <p:sp>
        <p:nvSpPr>
          <p:cNvPr id="5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Throughput</a:t>
            </a:r>
            <a:endParaRPr lang="en-US" sz="5600" dirty="0"/>
          </a:p>
        </p:txBody>
      </p:sp>
      <p:sp>
        <p:nvSpPr>
          <p:cNvPr id="67" name="Punchline"/>
          <p:cNvSpPr txBox="1"/>
          <p:nvPr/>
        </p:nvSpPr>
        <p:spPr>
          <a:xfrm>
            <a:off x="0" y="5343469"/>
            <a:ext cx="9144000" cy="1066802"/>
          </a:xfrm>
          <a:prstGeom prst="rect">
            <a:avLst/>
          </a:prstGeom>
          <a:noFill/>
        </p:spPr>
        <p:txBody>
          <a:bodyPr wrap="square" rtlCol="0" anchor="ctr">
            <a:noAutofit/>
          </a:bodyPr>
          <a:lstStyle/>
          <a:p>
            <a:pPr algn="ctr"/>
            <a:r>
              <a:rPr lang="en-US" sz="3600" i="1" dirty="0" smtClean="0">
                <a:latin typeface="+mj-lt"/>
              </a:rPr>
              <a:t>Carpool delivers much better throughput prior network saturation than both BLESS and FANI/O</a:t>
            </a:r>
            <a:endParaRPr lang="en-US" sz="3600" b="1" i="1" dirty="0">
              <a:solidFill>
                <a:schemeClr val="accent5"/>
              </a:solidFill>
              <a:latin typeface="+mj-lt"/>
            </a:endParaRPr>
          </a:p>
        </p:txBody>
      </p:sp>
      <p:sp>
        <p:nvSpPr>
          <p:cNvPr id="72" name="67Text"/>
          <p:cNvSpPr txBox="1"/>
          <p:nvPr/>
        </p:nvSpPr>
        <p:spPr>
          <a:xfrm>
            <a:off x="1219200" y="1464259"/>
            <a:ext cx="3133846" cy="614045"/>
          </a:xfrm>
          <a:prstGeom prst="rect">
            <a:avLst/>
          </a:prstGeom>
          <a:noFill/>
        </p:spPr>
        <p:txBody>
          <a:bodyPr wrap="square" rtlCol="0" anchor="ctr">
            <a:noAutofit/>
          </a:bodyPr>
          <a:lstStyle/>
          <a:p>
            <a:pPr algn="ctr"/>
            <a:r>
              <a:rPr lang="en-US" sz="2000" i="1" dirty="0" err="1" smtClean="0">
                <a:latin typeface="+mj-lt"/>
              </a:rPr>
              <a:t>LowMC-LowHS</a:t>
            </a:r>
            <a:r>
              <a:rPr lang="en-US" sz="2000" i="1" dirty="0" smtClean="0">
                <a:latin typeface="+mj-lt"/>
              </a:rPr>
              <a:t>(0.01)</a:t>
            </a:r>
          </a:p>
        </p:txBody>
      </p:sp>
      <p:sp>
        <p:nvSpPr>
          <p:cNvPr id="73" name="67Text"/>
          <p:cNvSpPr txBox="1"/>
          <p:nvPr/>
        </p:nvSpPr>
        <p:spPr>
          <a:xfrm>
            <a:off x="5486400" y="1466689"/>
            <a:ext cx="3133846" cy="614045"/>
          </a:xfrm>
          <a:prstGeom prst="rect">
            <a:avLst/>
          </a:prstGeom>
          <a:noFill/>
        </p:spPr>
        <p:txBody>
          <a:bodyPr wrap="square" rtlCol="0" anchor="ctr">
            <a:noAutofit/>
          </a:bodyPr>
          <a:lstStyle/>
          <a:p>
            <a:pPr algn="ctr"/>
            <a:r>
              <a:rPr lang="en-US" sz="2000" i="1" dirty="0" err="1" smtClean="0">
                <a:latin typeface="+mj-lt"/>
              </a:rPr>
              <a:t>HighMC-HighHS</a:t>
            </a:r>
            <a:r>
              <a:rPr lang="en-US" sz="2000" i="1" dirty="0" smtClean="0">
                <a:latin typeface="+mj-lt"/>
              </a:rPr>
              <a:t>(0.1)</a:t>
            </a:r>
          </a:p>
        </p:txBody>
      </p:sp>
      <p:graphicFrame>
        <p:nvGraphicFramePr>
          <p:cNvPr id="20" name="Chart 19"/>
          <p:cNvGraphicFramePr>
            <a:graphicFrameLocks/>
          </p:cNvGraphicFramePr>
          <p:nvPr>
            <p:extLst>
              <p:ext uri="{D42A27DB-BD31-4B8C-83A1-F6EECF244321}">
                <p14:modId xmlns:p14="http://schemas.microsoft.com/office/powerpoint/2010/main" val="3618543201"/>
              </p:ext>
            </p:extLst>
          </p:nvPr>
        </p:nvGraphicFramePr>
        <p:xfrm>
          <a:off x="276408" y="1921062"/>
          <a:ext cx="4343400" cy="3383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p:cNvGraphicFramePr>
            <a:graphicFrameLocks/>
          </p:cNvGraphicFramePr>
          <p:nvPr>
            <p:extLst>
              <p:ext uri="{D42A27DB-BD31-4B8C-83A1-F6EECF244321}">
                <p14:modId xmlns:p14="http://schemas.microsoft.com/office/powerpoint/2010/main" val="851863410"/>
              </p:ext>
            </p:extLst>
          </p:nvPr>
        </p:nvGraphicFramePr>
        <p:xfrm>
          <a:off x="4724400" y="1901340"/>
          <a:ext cx="4343400" cy="33832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33394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additive="base">
                                        <p:cTn id="7" dur="500" fill="hold"/>
                                        <p:tgtEl>
                                          <p:spTgt spid="67"/>
                                        </p:tgtEl>
                                        <p:attrNameLst>
                                          <p:attrName>ppt_x</p:attrName>
                                        </p:attrNameLst>
                                      </p:cBhvr>
                                      <p:tavLst>
                                        <p:tav tm="0">
                                          <p:val>
                                            <p:strVal val="#ppt_x"/>
                                          </p:val>
                                        </p:tav>
                                        <p:tav tm="100000">
                                          <p:val>
                                            <p:strVal val="#ppt_x"/>
                                          </p:val>
                                        </p:tav>
                                      </p:tavLst>
                                    </p:anim>
                                    <p:anim calcmode="lin" valueType="num">
                                      <p:cBhvr additive="base">
                                        <p:cTn id="8"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2688943885"/>
              </p:ext>
            </p:extLst>
          </p:nvPr>
        </p:nvGraphicFramePr>
        <p:xfrm>
          <a:off x="419100" y="1066800"/>
          <a:ext cx="83058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19"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Effect of Parallel Port Allocation</a:t>
            </a:r>
            <a:endParaRPr lang="en-US" sz="5600" dirty="0"/>
          </a:p>
        </p:txBody>
      </p:sp>
      <p:sp>
        <p:nvSpPr>
          <p:cNvPr id="24" name="Punchline"/>
          <p:cNvSpPr txBox="1"/>
          <p:nvPr/>
        </p:nvSpPr>
        <p:spPr>
          <a:xfrm>
            <a:off x="152400" y="5029200"/>
            <a:ext cx="9144000" cy="1066802"/>
          </a:xfrm>
          <a:prstGeom prst="rect">
            <a:avLst/>
          </a:prstGeom>
          <a:noFill/>
        </p:spPr>
        <p:txBody>
          <a:bodyPr wrap="square" rtlCol="0" anchor="ctr">
            <a:noAutofit/>
          </a:bodyPr>
          <a:lstStyle/>
          <a:p>
            <a:pPr algn="ctr"/>
            <a:r>
              <a:rPr lang="en-US" sz="3600" i="1" dirty="0" smtClean="0">
                <a:latin typeface="+mj-lt"/>
              </a:rPr>
              <a:t>Carpool forks flits only when desired outputs are not contended, therefore reducing both deflection rate and latency</a:t>
            </a:r>
            <a:endParaRPr lang="en-US" sz="3600" b="1" i="1" dirty="0">
              <a:solidFill>
                <a:schemeClr val="accent5"/>
              </a:solidFill>
              <a:latin typeface="+mj-lt"/>
            </a:endParaRPr>
          </a:p>
        </p:txBody>
      </p:sp>
    </p:spTree>
    <p:extLst>
      <p:ext uri="{BB962C8B-B14F-4D97-AF65-F5344CB8AC3E}">
        <p14:creationId xmlns:p14="http://schemas.microsoft.com/office/powerpoint/2010/main" val="239987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Performance Breakdown</a:t>
            </a:r>
            <a:endParaRPr lang="en-US" sz="5600" dirty="0"/>
          </a:p>
        </p:txBody>
      </p:sp>
      <p:graphicFrame>
        <p:nvGraphicFramePr>
          <p:cNvPr id="4" name="Chart 3"/>
          <p:cNvGraphicFramePr>
            <a:graphicFrameLocks/>
          </p:cNvGraphicFramePr>
          <p:nvPr>
            <p:extLst>
              <p:ext uri="{D42A27DB-BD31-4B8C-83A1-F6EECF244321}">
                <p14:modId xmlns:p14="http://schemas.microsoft.com/office/powerpoint/2010/main" val="210720558"/>
              </p:ext>
            </p:extLst>
          </p:nvPr>
        </p:nvGraphicFramePr>
        <p:xfrm>
          <a:off x="304800" y="1219200"/>
          <a:ext cx="82296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981200" y="1686520"/>
            <a:ext cx="838200" cy="523220"/>
          </a:xfrm>
          <a:prstGeom prst="rect">
            <a:avLst/>
          </a:prstGeom>
          <a:noFill/>
        </p:spPr>
        <p:txBody>
          <a:bodyPr wrap="square" rtlCol="0">
            <a:spAutoFit/>
          </a:bodyPr>
          <a:lstStyle/>
          <a:p>
            <a:pPr algn="ctr"/>
            <a:r>
              <a:rPr lang="en-US" sz="2800" dirty="0" smtClean="0">
                <a:solidFill>
                  <a:srgbClr val="C00000"/>
                </a:solidFill>
                <a:latin typeface="Calibri" panose="020F0502020204030204" pitchFamily="34" charset="0"/>
              </a:rPr>
              <a:t>1.9X</a:t>
            </a:r>
            <a:endParaRPr lang="en-US" sz="2800" dirty="0">
              <a:solidFill>
                <a:srgbClr val="C00000"/>
              </a:solidFill>
              <a:latin typeface="Calibri" panose="020F0502020204030204" pitchFamily="34" charset="0"/>
            </a:endParaRPr>
          </a:p>
        </p:txBody>
      </p:sp>
      <p:sp>
        <p:nvSpPr>
          <p:cNvPr id="7" name="TextBox 6"/>
          <p:cNvSpPr txBox="1"/>
          <p:nvPr/>
        </p:nvSpPr>
        <p:spPr>
          <a:xfrm>
            <a:off x="2705100" y="1231830"/>
            <a:ext cx="838200" cy="523220"/>
          </a:xfrm>
          <a:prstGeom prst="rect">
            <a:avLst/>
          </a:prstGeom>
          <a:noFill/>
        </p:spPr>
        <p:txBody>
          <a:bodyPr wrap="square" rtlCol="0">
            <a:spAutoFit/>
          </a:bodyPr>
          <a:lstStyle/>
          <a:p>
            <a:pPr algn="ctr"/>
            <a:r>
              <a:rPr lang="en-US" sz="2800" dirty="0" smtClean="0">
                <a:solidFill>
                  <a:srgbClr val="C00000"/>
                </a:solidFill>
                <a:latin typeface="Calibri" panose="020F0502020204030204" pitchFamily="34" charset="0"/>
              </a:rPr>
              <a:t>2.6X</a:t>
            </a:r>
            <a:endParaRPr lang="en-US" sz="2800" dirty="0">
              <a:solidFill>
                <a:srgbClr val="C00000"/>
              </a:solidFill>
              <a:latin typeface="Calibri" panose="020F0502020204030204" pitchFamily="34" charset="0"/>
            </a:endParaRPr>
          </a:p>
        </p:txBody>
      </p:sp>
      <p:sp>
        <p:nvSpPr>
          <p:cNvPr id="9" name="Punchline"/>
          <p:cNvSpPr txBox="1"/>
          <p:nvPr/>
        </p:nvSpPr>
        <p:spPr>
          <a:xfrm>
            <a:off x="0" y="5343469"/>
            <a:ext cx="9144000" cy="1066802"/>
          </a:xfrm>
          <a:prstGeom prst="rect">
            <a:avLst/>
          </a:prstGeom>
          <a:noFill/>
        </p:spPr>
        <p:txBody>
          <a:bodyPr wrap="square" rtlCol="0" anchor="ctr">
            <a:noAutofit/>
          </a:bodyPr>
          <a:lstStyle/>
          <a:p>
            <a:pPr algn="ctr"/>
            <a:r>
              <a:rPr lang="en-US" sz="3600" i="1" dirty="0" smtClean="0">
                <a:latin typeface="+mj-lt"/>
              </a:rPr>
              <a:t>Forking and merging in Carpool significantly reduce the deflection and improve performance</a:t>
            </a:r>
            <a:endParaRPr lang="en-US" sz="3600" b="1" i="1" dirty="0">
              <a:solidFill>
                <a:schemeClr val="accent5"/>
              </a:solidFill>
              <a:latin typeface="+mj-lt"/>
            </a:endParaRPr>
          </a:p>
        </p:txBody>
      </p:sp>
    </p:spTree>
    <p:extLst>
      <p:ext uri="{BB962C8B-B14F-4D97-AF65-F5344CB8AC3E}">
        <p14:creationId xmlns:p14="http://schemas.microsoft.com/office/powerpoint/2010/main" val="2428136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30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263822246"/>
              </p:ext>
            </p:extLst>
          </p:nvPr>
        </p:nvGraphicFramePr>
        <p:xfrm>
          <a:off x="304800" y="1219200"/>
          <a:ext cx="84582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13" name="Title 1"/>
          <p:cNvSpPr txBox="1">
            <a:spLocks/>
          </p:cNvSpPr>
          <p:nvPr/>
        </p:nvSpPr>
        <p:spPr>
          <a:xfrm>
            <a:off x="0" y="152401"/>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Effect of Adaptive Forking</a:t>
            </a:r>
            <a:endParaRPr lang="en-US" sz="5600" dirty="0"/>
          </a:p>
        </p:txBody>
      </p:sp>
      <p:sp>
        <p:nvSpPr>
          <p:cNvPr id="18" name="Punchline"/>
          <p:cNvSpPr txBox="1"/>
          <p:nvPr/>
        </p:nvSpPr>
        <p:spPr>
          <a:xfrm>
            <a:off x="0" y="5181600"/>
            <a:ext cx="9144000" cy="1066802"/>
          </a:xfrm>
          <a:prstGeom prst="rect">
            <a:avLst/>
          </a:prstGeom>
          <a:noFill/>
        </p:spPr>
        <p:txBody>
          <a:bodyPr wrap="square" rtlCol="0" anchor="ctr">
            <a:noAutofit/>
          </a:bodyPr>
          <a:lstStyle/>
          <a:p>
            <a:pPr algn="ctr"/>
            <a:r>
              <a:rPr lang="en-US" sz="3600" i="1" dirty="0">
                <a:latin typeface="+mj-lt"/>
              </a:rPr>
              <a:t>Adaptive forking prevents </a:t>
            </a:r>
            <a:r>
              <a:rPr lang="en-US" sz="3600" i="1" dirty="0" err="1" smtClean="0">
                <a:latin typeface="+mj-lt"/>
              </a:rPr>
              <a:t>NoCs</a:t>
            </a:r>
            <a:r>
              <a:rPr lang="en-US" sz="3600" i="1" dirty="0" smtClean="0">
                <a:latin typeface="+mj-lt"/>
              </a:rPr>
              <a:t> </a:t>
            </a:r>
            <a:r>
              <a:rPr lang="en-US" sz="3600" i="1" dirty="0">
                <a:latin typeface="+mj-lt"/>
              </a:rPr>
              <a:t>being saturated prematurely by </a:t>
            </a:r>
            <a:r>
              <a:rPr lang="en-US" sz="3600" i="1" dirty="0" smtClean="0">
                <a:latin typeface="+mj-lt"/>
              </a:rPr>
              <a:t>replicated </a:t>
            </a:r>
            <a:r>
              <a:rPr lang="en-US" sz="3600" i="1" dirty="0">
                <a:latin typeface="+mj-lt"/>
              </a:rPr>
              <a:t>multicast flits</a:t>
            </a:r>
          </a:p>
        </p:txBody>
      </p:sp>
    </p:spTree>
    <p:extLst>
      <p:ext uri="{BB962C8B-B14F-4D97-AF65-F5344CB8AC3E}">
        <p14:creationId xmlns:p14="http://schemas.microsoft.com/office/powerpoint/2010/main" val="82682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
          <p:cNvSpPr>
            <a:spLocks noGrp="1"/>
          </p:cNvSpPr>
          <p:nvPr>
            <p:ph type="ctrTitle"/>
          </p:nvPr>
        </p:nvSpPr>
        <p:spPr>
          <a:xfrm>
            <a:off x="0" y="152400"/>
            <a:ext cx="9144000" cy="1905000"/>
          </a:xfrm>
          <a:noFill/>
        </p:spPr>
        <p:txBody>
          <a:bodyPr anchor="ctr">
            <a:noAutofit/>
          </a:bodyPr>
          <a:lstStyle/>
          <a:p>
            <a:r>
              <a:rPr lang="en-US" sz="4400" b="1" dirty="0" smtClean="0">
                <a:solidFill>
                  <a:schemeClr val="tx1">
                    <a:lumMod val="85000"/>
                    <a:lumOff val="15000"/>
                  </a:schemeClr>
                </a:solidFill>
              </a:rPr>
              <a:t>Carpool: A </a:t>
            </a:r>
            <a:r>
              <a:rPr lang="en-US" sz="4400" b="1" dirty="0" err="1" smtClean="0">
                <a:solidFill>
                  <a:schemeClr val="tx1">
                    <a:lumMod val="85000"/>
                    <a:lumOff val="15000"/>
                  </a:schemeClr>
                </a:solidFill>
              </a:rPr>
              <a:t>Bufferless</a:t>
            </a:r>
            <a:r>
              <a:rPr lang="en-US" sz="4400" b="1" dirty="0" smtClean="0">
                <a:solidFill>
                  <a:schemeClr val="tx1">
                    <a:lumMod val="85000"/>
                    <a:lumOff val="15000"/>
                  </a:schemeClr>
                </a:solidFill>
              </a:rPr>
              <a:t> On-Chip Network</a:t>
            </a:r>
            <a:endParaRPr lang="en-US" sz="4400" b="1" dirty="0">
              <a:solidFill>
                <a:schemeClr val="tx1">
                  <a:lumMod val="85000"/>
                  <a:lumOff val="15000"/>
                </a:schemeClr>
              </a:solidFill>
            </a:endParaRPr>
          </a:p>
        </p:txBody>
      </p:sp>
      <p:sp>
        <p:nvSpPr>
          <p:cNvPr id="103" name="Subtitle 2"/>
          <p:cNvSpPr>
            <a:spLocks noGrp="1"/>
          </p:cNvSpPr>
          <p:nvPr>
            <p:ph type="subTitle" idx="1"/>
          </p:nvPr>
        </p:nvSpPr>
        <p:spPr>
          <a:xfrm>
            <a:off x="0" y="3581400"/>
            <a:ext cx="9144000" cy="1973234"/>
          </a:xfrm>
        </p:spPr>
        <p:txBody>
          <a:bodyPr anchor="ctr">
            <a:noAutofit/>
          </a:bodyPr>
          <a:lstStyle/>
          <a:p>
            <a:r>
              <a:rPr lang="en-US" sz="5400" dirty="0" smtClean="0">
                <a:solidFill>
                  <a:schemeClr val="tx1">
                    <a:lumMod val="85000"/>
                    <a:lumOff val="15000"/>
                  </a:schemeClr>
                </a:solidFill>
                <a:latin typeface="+mj-lt"/>
              </a:rPr>
              <a:t>Xiyue Xiang</a:t>
            </a:r>
          </a:p>
          <a:p>
            <a:r>
              <a:rPr lang="en-US" sz="3600" dirty="0" err="1">
                <a:solidFill>
                  <a:schemeClr val="tx1">
                    <a:lumMod val="85000"/>
                    <a:lumOff val="15000"/>
                  </a:schemeClr>
                </a:solidFill>
                <a:latin typeface="+mj-lt"/>
              </a:rPr>
              <a:t>Wentao</a:t>
            </a:r>
            <a:r>
              <a:rPr lang="en-US" sz="3600" dirty="0">
                <a:solidFill>
                  <a:schemeClr val="tx1">
                    <a:lumMod val="85000"/>
                    <a:lumOff val="15000"/>
                  </a:schemeClr>
                </a:solidFill>
                <a:latin typeface="+mj-lt"/>
              </a:rPr>
              <a:t> Shi, </a:t>
            </a:r>
            <a:r>
              <a:rPr lang="en-US" sz="3600" dirty="0" err="1">
                <a:solidFill>
                  <a:schemeClr val="tx1">
                    <a:lumMod val="85000"/>
                    <a:lumOff val="15000"/>
                  </a:schemeClr>
                </a:solidFill>
                <a:latin typeface="+mj-lt"/>
              </a:rPr>
              <a:t>Saugata</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Ghose</a:t>
            </a:r>
            <a:r>
              <a:rPr lang="en-US" sz="3600" dirty="0">
                <a:solidFill>
                  <a:schemeClr val="tx1">
                    <a:lumMod val="85000"/>
                    <a:lumOff val="15000"/>
                  </a:schemeClr>
                </a:solidFill>
                <a:latin typeface="+mj-lt"/>
              </a:rPr>
              <a:t>, Peng Lu, </a:t>
            </a:r>
          </a:p>
          <a:p>
            <a:r>
              <a:rPr lang="en-US" sz="3600" dirty="0" err="1">
                <a:solidFill>
                  <a:schemeClr val="tx1">
                    <a:lumMod val="85000"/>
                    <a:lumOff val="15000"/>
                  </a:schemeClr>
                </a:solidFill>
                <a:latin typeface="+mj-lt"/>
              </a:rPr>
              <a:t>Onur</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Mutlu</a:t>
            </a:r>
            <a:r>
              <a:rPr lang="en-US" sz="3600" dirty="0">
                <a:solidFill>
                  <a:schemeClr val="tx1">
                    <a:lumMod val="85000"/>
                    <a:lumOff val="15000"/>
                  </a:schemeClr>
                </a:solidFill>
                <a:latin typeface="+mj-lt"/>
              </a:rPr>
              <a:t>, </a:t>
            </a:r>
            <a:r>
              <a:rPr lang="en-US" sz="3600" dirty="0" err="1">
                <a:solidFill>
                  <a:schemeClr val="tx1">
                    <a:lumMod val="85000"/>
                    <a:lumOff val="15000"/>
                  </a:schemeClr>
                </a:solidFill>
                <a:latin typeface="+mj-lt"/>
              </a:rPr>
              <a:t>Nian</a:t>
            </a:r>
            <a:r>
              <a:rPr lang="en-US" sz="3600" dirty="0">
                <a:solidFill>
                  <a:schemeClr val="tx1">
                    <a:lumMod val="85000"/>
                    <a:lumOff val="15000"/>
                  </a:schemeClr>
                </a:solidFill>
                <a:latin typeface="+mj-lt"/>
              </a:rPr>
              <a:t>-Feng </a:t>
            </a:r>
            <a:r>
              <a:rPr lang="en-US" sz="3600" dirty="0" err="1">
                <a:solidFill>
                  <a:schemeClr val="tx1">
                    <a:lumMod val="85000"/>
                    <a:lumOff val="15000"/>
                  </a:schemeClr>
                </a:solidFill>
                <a:latin typeface="+mj-lt"/>
              </a:rPr>
              <a:t>Tzeng</a:t>
            </a:r>
            <a:endParaRPr lang="en-US" sz="3600" dirty="0">
              <a:solidFill>
                <a:schemeClr val="tx1">
                  <a:lumMod val="85000"/>
                  <a:lumOff val="15000"/>
                </a:schemeClr>
              </a:solidFill>
              <a:latin typeface="+mj-lt"/>
            </a:endParaRPr>
          </a:p>
        </p:txBody>
      </p:sp>
      <p:sp>
        <p:nvSpPr>
          <p:cNvPr id="104" name="Title 1"/>
          <p:cNvSpPr txBox="1">
            <a:spLocks/>
          </p:cNvSpPr>
          <p:nvPr/>
        </p:nvSpPr>
        <p:spPr>
          <a:xfrm>
            <a:off x="0" y="1600200"/>
            <a:ext cx="9144000" cy="1828801"/>
          </a:xfrm>
          <a:prstGeom prst="rect">
            <a:avLst/>
          </a:prstGeom>
          <a:solidFill>
            <a:schemeClr val="tx1">
              <a:lumMod val="85000"/>
              <a:lumOff val="15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a:solidFill>
                  <a:schemeClr val="bg1"/>
                </a:solidFill>
              </a:rPr>
              <a:t>S</a:t>
            </a:r>
            <a:r>
              <a:rPr lang="en-US" sz="5400" b="1" dirty="0" smtClean="0">
                <a:solidFill>
                  <a:schemeClr val="bg1"/>
                </a:solidFill>
              </a:rPr>
              <a:t>upporting Adaptive Multicast and Hotspot Alleviation</a:t>
            </a:r>
            <a:endParaRPr lang="en-US" sz="5400" b="1" dirty="0">
              <a:solidFill>
                <a:schemeClr val="bg1"/>
              </a:solidFill>
            </a:endParaRPr>
          </a:p>
        </p:txBody>
      </p:sp>
      <p:pic>
        <p:nvPicPr>
          <p:cNvPr id="9" name="Picture 8" descr="ul_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878" y="5554634"/>
            <a:ext cx="1331449" cy="12741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ETH Zurich short logo, black"/>
          <p:cNvPicPr>
            <a:picLocks noChangeAspect="1" noChangeArrowheads="1"/>
          </p:cNvPicPr>
          <p:nvPr/>
        </p:nvPicPr>
        <p:blipFill rotWithShape="1">
          <a:blip r:embed="rId5">
            <a:extLst>
              <a:ext uri="{28A0092B-C50C-407E-A947-70E740481C1C}">
                <a14:useLocalDpi xmlns:a14="http://schemas.microsoft.com/office/drawing/2010/main" val="0"/>
              </a:ext>
            </a:extLst>
          </a:blip>
          <a:srcRect l="6982" t="19970" r="7940" b="18111"/>
          <a:stretch/>
        </p:blipFill>
        <p:spPr bwMode="auto">
          <a:xfrm>
            <a:off x="6435506" y="6099869"/>
            <a:ext cx="2327494" cy="663210"/>
          </a:xfrm>
          <a:prstGeom prst="rect">
            <a:avLst/>
          </a:prstGeom>
          <a:noFill/>
          <a:extLst>
            <a:ext uri="{909E8E84-426E-40dd-AFC4-6F175D3DCCD1}">
              <a14:hiddenFill xmlns:lc="http://schemas.openxmlformats.org/drawingml/2006/lockedCanvas" xmlns:a14="http://schemas.microsoft.com/office/drawing/2010/main" xmlns="">
                <a:solidFill>
                  <a:srgbClr val="FFFFFF"/>
                </a:solidFill>
              </a14:hiddenFill>
            </a:ext>
          </a:extLst>
        </p:spPr>
      </p:pic>
      <p:pic>
        <p:nvPicPr>
          <p:cNvPr id="11" name="Picture 10" descr="Burgundy_CMU_JPG_Logo.jpg"/>
          <p:cNvPicPr>
            <a:picLocks noChangeAspect="1"/>
          </p:cNvPicPr>
          <p:nvPr/>
        </p:nvPicPr>
        <p:blipFill>
          <a:blip r:embed="rId6" cstate="print"/>
          <a:stretch>
            <a:fillRect/>
          </a:stretch>
        </p:blipFill>
        <p:spPr>
          <a:xfrm>
            <a:off x="3970582" y="6099869"/>
            <a:ext cx="2099442" cy="758131"/>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74647" y="6236096"/>
            <a:ext cx="1118615" cy="485863"/>
          </a:xfrm>
          <a:prstGeom prst="rect">
            <a:avLst/>
          </a:prstGeom>
        </p:spPr>
      </p:pic>
    </p:spTree>
    <p:extLst>
      <p:ext uri="{BB962C8B-B14F-4D97-AF65-F5344CB8AC3E}">
        <p14:creationId xmlns:p14="http://schemas.microsoft.com/office/powerpoint/2010/main" val="1317187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3868" y="2590965"/>
            <a:ext cx="1522837" cy="906088"/>
          </a:xfrm>
          <a:prstGeom prst="rect">
            <a:avLst/>
          </a:prstGeom>
        </p:spPr>
      </p:pic>
      <p:pic>
        <p:nvPicPr>
          <p:cNvPr id="62" name="Picture 6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2591" y="4252268"/>
            <a:ext cx="1707760" cy="1707760"/>
          </a:xfrm>
          <a:prstGeom prst="rect">
            <a:avLst/>
          </a:prstGeom>
        </p:spPr>
      </p:pic>
      <p:pic>
        <p:nvPicPr>
          <p:cNvPr id="59" name="Picture 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3999" y="4237393"/>
            <a:ext cx="1175798" cy="840985"/>
          </a:xfrm>
          <a:prstGeom prst="rect">
            <a:avLst/>
          </a:prstGeom>
        </p:spPr>
      </p:pic>
      <p:pic>
        <p:nvPicPr>
          <p:cNvPr id="61" name="Picture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56019" y="1207388"/>
            <a:ext cx="1490407" cy="984278"/>
          </a:xfrm>
          <a:prstGeom prst="rect">
            <a:avLst/>
          </a:prstGeom>
        </p:spPr>
      </p:pic>
      <p:pic>
        <p:nvPicPr>
          <p:cNvPr id="63" name="Picture 6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3952" y="5510621"/>
            <a:ext cx="2174749" cy="695920"/>
          </a:xfrm>
          <a:prstGeom prst="rect">
            <a:avLst/>
          </a:prstGeom>
        </p:spPr>
      </p:pic>
      <p:pic>
        <p:nvPicPr>
          <p:cNvPr id="65" name="Picture 6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596431" y="3376486"/>
            <a:ext cx="1531781" cy="621648"/>
          </a:xfrm>
          <a:prstGeom prst="rect">
            <a:avLst/>
          </a:prstGeom>
        </p:spPr>
      </p:pic>
      <p:pic>
        <p:nvPicPr>
          <p:cNvPr id="66" name="Picture 6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48175" y="1892856"/>
            <a:ext cx="1478949" cy="1109212"/>
          </a:xfrm>
          <a:prstGeom prst="rect">
            <a:avLst/>
          </a:prstGeom>
        </p:spPr>
      </p:pic>
      <p:pic>
        <p:nvPicPr>
          <p:cNvPr id="67" name="Picture 6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516415" y="4189142"/>
            <a:ext cx="887028" cy="863374"/>
          </a:xfrm>
          <a:prstGeom prst="rect">
            <a:avLst/>
          </a:prstGeom>
        </p:spPr>
      </p:pic>
      <p:pic>
        <p:nvPicPr>
          <p:cNvPr id="68" name="Picture 6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41304" y="3590517"/>
            <a:ext cx="1825578" cy="401627"/>
          </a:xfrm>
          <a:prstGeom prst="rect">
            <a:avLst/>
          </a:prstGeom>
        </p:spPr>
      </p:pic>
      <p:pic>
        <p:nvPicPr>
          <p:cNvPr id="69" name="Picture 6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66084" y="2904343"/>
            <a:ext cx="1332306" cy="506942"/>
          </a:xfrm>
          <a:prstGeom prst="rect">
            <a:avLst/>
          </a:prstGeom>
        </p:spPr>
      </p:pic>
      <p:pic>
        <p:nvPicPr>
          <p:cNvPr id="70" name="Picture 6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23645" y="4123185"/>
            <a:ext cx="1730356" cy="545239"/>
          </a:xfrm>
          <a:prstGeom prst="rect">
            <a:avLst/>
          </a:prstGeom>
        </p:spPr>
      </p:pic>
      <p:pic>
        <p:nvPicPr>
          <p:cNvPr id="76" name="Picture 75"/>
          <p:cNvPicPr>
            <a:picLocks noChangeAspect="1"/>
          </p:cNvPicPr>
          <p:nvPr/>
        </p:nvPicPr>
        <p:blipFill rotWithShape="1">
          <a:blip r:embed="rId14">
            <a:extLst>
              <a:ext uri="{28A0092B-C50C-407E-A947-70E740481C1C}">
                <a14:useLocalDpi xmlns:a14="http://schemas.microsoft.com/office/drawing/2010/main" val="0"/>
              </a:ext>
            </a:extLst>
          </a:blip>
          <a:srcRect l="1401" t="10702" r="75000" b="20320"/>
          <a:stretch/>
        </p:blipFill>
        <p:spPr>
          <a:xfrm>
            <a:off x="7111035" y="5508365"/>
            <a:ext cx="1606208" cy="922738"/>
          </a:xfrm>
          <a:prstGeom prst="rect">
            <a:avLst/>
          </a:prstGeom>
        </p:spPr>
      </p:pic>
      <p:pic>
        <p:nvPicPr>
          <p:cNvPr id="77" name="Picture 76"/>
          <p:cNvPicPr>
            <a:picLocks noChangeAspect="1"/>
          </p:cNvPicPr>
          <p:nvPr/>
        </p:nvPicPr>
        <p:blipFill>
          <a:blip r:embed="rId15"/>
          <a:stretch>
            <a:fillRect/>
          </a:stretch>
        </p:blipFill>
        <p:spPr>
          <a:xfrm>
            <a:off x="2444491" y="5508365"/>
            <a:ext cx="1423240" cy="598000"/>
          </a:xfrm>
          <a:prstGeom prst="rect">
            <a:avLst/>
          </a:prstGeom>
        </p:spPr>
      </p:pic>
      <p:pic>
        <p:nvPicPr>
          <p:cNvPr id="71" name="Picture 70"/>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073824" y="5052516"/>
            <a:ext cx="1392440" cy="1392440"/>
          </a:xfrm>
          <a:prstGeom prst="rect">
            <a:avLst/>
          </a:prstGeom>
        </p:spPr>
      </p:pic>
      <p:sp>
        <p:nvSpPr>
          <p:cNvPr id="98" name="Title 1"/>
          <p:cNvSpPr txBox="1">
            <a:spLocks/>
          </p:cNvSpPr>
          <p:nvPr/>
        </p:nvSpPr>
        <p:spPr>
          <a:xfrm>
            <a:off x="0" y="227260"/>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err="1" smtClean="0"/>
              <a:t>NoCs</a:t>
            </a:r>
            <a:r>
              <a:rPr lang="en-US" sz="5600" dirty="0" smtClean="0"/>
              <a:t> in the </a:t>
            </a:r>
            <a:r>
              <a:rPr lang="en-US" sz="5600" dirty="0" err="1" smtClean="0"/>
              <a:t>Silicons</a:t>
            </a:r>
            <a:endParaRPr lang="en-US" sz="5600" dirty="0"/>
          </a:p>
        </p:txBody>
      </p:sp>
      <p:pic>
        <p:nvPicPr>
          <p:cNvPr id="78" name="Picture 77"/>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360352" y="1103602"/>
            <a:ext cx="2580886" cy="993641"/>
          </a:xfrm>
          <a:prstGeom prst="rect">
            <a:avLst/>
          </a:prstGeom>
        </p:spPr>
      </p:pic>
      <p:pic>
        <p:nvPicPr>
          <p:cNvPr id="81" name="Picture 8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708763" y="5304902"/>
            <a:ext cx="887668" cy="887668"/>
          </a:xfrm>
          <a:prstGeom prst="rect">
            <a:avLst/>
          </a:prstGeom>
        </p:spPr>
      </p:pic>
      <p:pic>
        <p:nvPicPr>
          <p:cNvPr id="86" name="Picture 8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188873" y="1907523"/>
            <a:ext cx="1161030" cy="653494"/>
          </a:xfrm>
          <a:prstGeom prst="rect">
            <a:avLst/>
          </a:prstGeom>
        </p:spPr>
      </p:pic>
      <p:pic>
        <p:nvPicPr>
          <p:cNvPr id="93" name="Picture 9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758671" y="2168840"/>
            <a:ext cx="2236068" cy="784354"/>
          </a:xfrm>
          <a:prstGeom prst="rect">
            <a:avLst/>
          </a:prstGeom>
        </p:spPr>
      </p:pic>
      <p:pic>
        <p:nvPicPr>
          <p:cNvPr id="94" name="Picture 9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624516" y="3869407"/>
            <a:ext cx="1366823" cy="486589"/>
          </a:xfrm>
          <a:prstGeom prst="rect">
            <a:avLst/>
          </a:prstGeom>
        </p:spPr>
      </p:pic>
      <p:pic>
        <p:nvPicPr>
          <p:cNvPr id="96" name="Picture 95"/>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660458" y="4171376"/>
            <a:ext cx="1820606" cy="904841"/>
          </a:xfrm>
          <a:prstGeom prst="rect">
            <a:avLst/>
          </a:prstGeom>
        </p:spPr>
      </p:pic>
      <p:pic>
        <p:nvPicPr>
          <p:cNvPr id="97" name="Picture 96"/>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185960" y="1148428"/>
            <a:ext cx="1909487" cy="1272991"/>
          </a:xfrm>
          <a:prstGeom prst="rect">
            <a:avLst/>
          </a:prstGeom>
        </p:spPr>
      </p:pic>
      <p:pic>
        <p:nvPicPr>
          <p:cNvPr id="99" name="Picture 98"/>
          <p:cNvPicPr>
            <a:picLocks noChangeAspect="1"/>
          </p:cNvPicPr>
          <p:nvPr/>
        </p:nvPicPr>
        <p:blipFill rotWithShape="1">
          <a:blip r:embed="rId24" cstate="print">
            <a:extLst>
              <a:ext uri="{28A0092B-C50C-407E-A947-70E740481C1C}">
                <a14:useLocalDpi xmlns:a14="http://schemas.microsoft.com/office/drawing/2010/main" val="0"/>
              </a:ext>
            </a:extLst>
          </a:blip>
          <a:srcRect t="36513" r="4038" b="36820"/>
          <a:stretch/>
        </p:blipFill>
        <p:spPr>
          <a:xfrm>
            <a:off x="3349911" y="2881988"/>
            <a:ext cx="3006266" cy="626557"/>
          </a:xfrm>
          <a:prstGeom prst="rect">
            <a:avLst/>
          </a:prstGeom>
        </p:spPr>
      </p:pic>
      <p:sp>
        <p:nvSpPr>
          <p:cNvPr id="5" name="Rectangle 4"/>
          <p:cNvSpPr/>
          <p:nvPr/>
        </p:nvSpPr>
        <p:spPr>
          <a:xfrm>
            <a:off x="3156111" y="1318772"/>
            <a:ext cx="5530689" cy="2056575"/>
          </a:xfrm>
          <a:prstGeom prst="rect">
            <a:avLst/>
          </a:prstGeom>
        </p:spPr>
        <p:txBody>
          <a:bodyPr/>
          <a:lstStyle/>
          <a:p>
            <a:endParaRPr lang="en-US"/>
          </a:p>
        </p:txBody>
      </p:sp>
    </p:spTree>
    <p:extLst>
      <p:ext uri="{BB962C8B-B14F-4D97-AF65-F5344CB8AC3E}">
        <p14:creationId xmlns:p14="http://schemas.microsoft.com/office/powerpoint/2010/main" val="1885517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itle 1"/>
          <p:cNvSpPr txBox="1">
            <a:spLocks/>
          </p:cNvSpPr>
          <p:nvPr/>
        </p:nvSpPr>
        <p:spPr>
          <a:xfrm>
            <a:off x="0" y="227260"/>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Network-on-Chips</a:t>
            </a:r>
            <a:endParaRPr lang="en-US" sz="5600" dirty="0"/>
          </a:p>
        </p:txBody>
      </p:sp>
      <p:grpSp>
        <p:nvGrpSpPr>
          <p:cNvPr id="95" name="Group 94"/>
          <p:cNvGrpSpPr/>
          <p:nvPr/>
        </p:nvGrpSpPr>
        <p:grpSpPr>
          <a:xfrm>
            <a:off x="5722081" y="2641878"/>
            <a:ext cx="2659919" cy="2636137"/>
            <a:chOff x="2957078" y="2393063"/>
            <a:chExt cx="2659919" cy="2636137"/>
          </a:xfrm>
        </p:grpSpPr>
        <p:cxnSp>
          <p:nvCxnSpPr>
            <p:cNvPr id="46" name="Straight Connector 45"/>
            <p:cNvCxnSpPr/>
            <p:nvPr/>
          </p:nvCxnSpPr>
          <p:spPr>
            <a:xfrm flipV="1">
              <a:off x="3253582" y="2696328"/>
              <a:ext cx="587312" cy="724873"/>
            </a:xfrm>
            <a:prstGeom prst="line">
              <a:avLst/>
            </a:prstGeom>
            <a:noFill/>
            <a:ln w="12700" cap="flat" cmpd="sng" algn="ctr">
              <a:solidFill>
                <a:srgbClr val="5B9BD5">
                  <a:lumMod val="60000"/>
                  <a:lumOff val="40000"/>
                </a:srgbClr>
              </a:solidFill>
              <a:prstDash val="sysDash"/>
              <a:miter lim="800000"/>
            </a:ln>
            <a:effectLst/>
          </p:spPr>
        </p:cxnSp>
        <p:cxnSp>
          <p:nvCxnSpPr>
            <p:cNvPr id="47" name="Straight Connector 46"/>
            <p:cNvCxnSpPr/>
            <p:nvPr/>
          </p:nvCxnSpPr>
          <p:spPr>
            <a:xfrm flipH="1" flipV="1">
              <a:off x="4246539" y="2709288"/>
              <a:ext cx="1123879" cy="741982"/>
            </a:xfrm>
            <a:prstGeom prst="line">
              <a:avLst/>
            </a:prstGeom>
            <a:noFill/>
            <a:ln w="12700" cap="flat" cmpd="sng" algn="ctr">
              <a:solidFill>
                <a:srgbClr val="5B9BD5">
                  <a:lumMod val="60000"/>
                  <a:lumOff val="40000"/>
                </a:srgbClr>
              </a:solidFill>
              <a:prstDash val="sysDash"/>
              <a:miter lim="800000"/>
            </a:ln>
            <a:effectLst/>
          </p:spPr>
        </p:cxnSp>
        <p:sp>
          <p:nvSpPr>
            <p:cNvPr id="48" name="Rectangle 47"/>
            <p:cNvSpPr/>
            <p:nvPr/>
          </p:nvSpPr>
          <p:spPr>
            <a:xfrm>
              <a:off x="3240908" y="3431958"/>
              <a:ext cx="2157131" cy="1467368"/>
            </a:xfrm>
            <a:prstGeom prst="rect">
              <a:avLst/>
            </a:prstGeom>
            <a:solidFill>
              <a:srgbClr val="5B9BD5">
                <a:lumMod val="20000"/>
                <a:lumOff val="80000"/>
              </a:srgbClr>
            </a:solidFill>
            <a:ln w="31750" cap="flat" cmpd="sng" algn="ctr">
              <a:solidFill>
                <a:srgbClr val="4472C4">
                  <a:lumMod val="75000"/>
                </a:srgbClr>
              </a:solidFill>
              <a:prstDash val="solid"/>
              <a:miter lim="800000"/>
            </a:ln>
            <a:effectLst/>
          </p:spPr>
          <p:txBody>
            <a:bodyPr rot="0" spcFirstLastPara="0" vert="horz" wrap="square" lIns="45720" tIns="45720" rIns="45720" bIns="45720" numCol="1" spcCol="0" rtlCol="0" fromWordArt="0" anchor="b"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1F3864"/>
                  </a:solidFill>
                  <a:effectLst/>
                  <a:uLnTx/>
                  <a:uFillTx/>
                  <a:latin typeface="Arial" panose="020B0604020202020204" pitchFamily="34" charset="0"/>
                  <a:ea typeface="Calibri" panose="020F0502020204030204" pitchFamily="34" charset="0"/>
                  <a:cs typeface="Times New Roman" panose="02020603050405020304" pitchFamily="18" charset="0"/>
                </a:rPr>
                <a:t>Node</a:t>
              </a:r>
              <a:endParaRPr kumimoji="0" lang="en-US" sz="2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49" name="Rounded Rectangle 48"/>
            <p:cNvSpPr/>
            <p:nvPr/>
          </p:nvSpPr>
          <p:spPr>
            <a:xfrm>
              <a:off x="3362552" y="3508574"/>
              <a:ext cx="575775" cy="235756"/>
            </a:xfrm>
            <a:prstGeom prst="roundRect">
              <a:avLst/>
            </a:prstGeom>
            <a:solidFill>
              <a:srgbClr val="44546A">
                <a:lumMod val="20000"/>
                <a:lumOff val="80000"/>
              </a:srgbClr>
            </a:solidFill>
            <a:ln w="12700" cap="flat" cmpd="sng" algn="ctr">
              <a:solidFill>
                <a:srgbClr val="44546A">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0"/>
                </a:spcAft>
                <a:buClrTx/>
                <a:buSzTx/>
                <a:buFontTx/>
                <a:buNone/>
                <a:tabLst/>
                <a:defRPr/>
              </a:pPr>
              <a:r>
                <a:rPr kumimoji="0" lang="en-US" sz="1600" b="0" i="0" u="none" strike="noStrike" kern="0" cap="none" spc="0" normalizeH="0" baseline="0" noProof="0">
                  <a:ln>
                    <a:noFill/>
                  </a:ln>
                  <a:solidFill>
                    <a:srgbClr val="44546A"/>
                  </a:solidFill>
                  <a:effectLst/>
                  <a:uLnTx/>
                  <a:uFillTx/>
                  <a:latin typeface="Arial" panose="020B0604020202020204" pitchFamily="34" charset="0"/>
                  <a:ea typeface="Calibri" panose="020F0502020204030204" pitchFamily="34" charset="0"/>
                  <a:cs typeface="Times New Roman" panose="02020603050405020304" pitchFamily="18" charset="0"/>
                </a:rPr>
                <a:t>Core</a:t>
              </a:r>
              <a:endParaRPr kumimoji="0" lang="en-US" sz="24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50" name="Rounded Rectangle 49"/>
            <p:cNvSpPr/>
            <p:nvPr/>
          </p:nvSpPr>
          <p:spPr>
            <a:xfrm>
              <a:off x="3365796" y="3813850"/>
              <a:ext cx="575235" cy="189814"/>
            </a:xfrm>
            <a:prstGeom prst="roundRect">
              <a:avLst>
                <a:gd name="adj" fmla="val 0"/>
              </a:avLst>
            </a:prstGeom>
            <a:solidFill>
              <a:srgbClr val="44546A">
                <a:lumMod val="20000"/>
                <a:lumOff val="80000"/>
              </a:srgbClr>
            </a:solidFill>
            <a:ln w="12700" cap="flat" cmpd="sng" algn="ctr">
              <a:solidFill>
                <a:srgbClr val="44546A">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srgbClr val="44546A"/>
                  </a:solidFill>
                  <a:effectLst/>
                  <a:uLnTx/>
                  <a:uFillTx/>
                  <a:latin typeface="Arial" panose="020B0604020202020204" pitchFamily="34" charset="0"/>
                  <a:ea typeface="Calibri" panose="020F0502020204030204" pitchFamily="34" charset="0"/>
                  <a:cs typeface="Times New Roman" panose="02020603050405020304" pitchFamily="18" charset="0"/>
                </a:rPr>
                <a:t>L1</a:t>
              </a:r>
              <a:endParaRPr kumimoji="0" lang="en-US" sz="28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51" name="Rounded Rectangle 50"/>
            <p:cNvSpPr/>
            <p:nvPr/>
          </p:nvSpPr>
          <p:spPr>
            <a:xfrm>
              <a:off x="4270818" y="4395805"/>
              <a:ext cx="940705" cy="262081"/>
            </a:xfrm>
            <a:prstGeom prst="roundRect">
              <a:avLst>
                <a:gd name="adj" fmla="val 0"/>
              </a:avLst>
            </a:prstGeom>
            <a:solidFill>
              <a:srgbClr val="44546A">
                <a:lumMod val="20000"/>
                <a:lumOff val="80000"/>
              </a:srgbClr>
            </a:solidFill>
            <a:ln w="12700" cap="flat" cmpd="sng" algn="ctr">
              <a:solidFill>
                <a:srgbClr val="ED7D31">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C45911"/>
                  </a:solidFill>
                  <a:effectLst/>
                  <a:uLnTx/>
                  <a:uFillTx/>
                  <a:latin typeface="Arial" panose="020B0604020202020204" pitchFamily="34" charset="0"/>
                  <a:ea typeface="Calibri" panose="020F0502020204030204" pitchFamily="34" charset="0"/>
                  <a:cs typeface="Times New Roman" panose="02020603050405020304" pitchFamily="18" charset="0"/>
                </a:rPr>
                <a:t>Router</a:t>
              </a:r>
              <a:endParaRPr kumimoji="0" lang="en-US" sz="28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52" name="Rounded Rectangle 51"/>
            <p:cNvSpPr/>
            <p:nvPr/>
          </p:nvSpPr>
          <p:spPr>
            <a:xfrm>
              <a:off x="4042091" y="3508574"/>
              <a:ext cx="890647" cy="494596"/>
            </a:xfrm>
            <a:prstGeom prst="roundRect">
              <a:avLst>
                <a:gd name="adj" fmla="val 0"/>
              </a:avLst>
            </a:prstGeom>
            <a:solidFill>
              <a:srgbClr val="44546A">
                <a:lumMod val="20000"/>
                <a:lumOff val="80000"/>
              </a:srgbClr>
            </a:solidFill>
            <a:ln w="12700" cap="flat" cmpd="sng" algn="ctr">
              <a:solidFill>
                <a:srgbClr val="44546A">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44546A"/>
                  </a:solidFill>
                  <a:effectLst/>
                  <a:uLnTx/>
                  <a:uFillTx/>
                  <a:latin typeface="Arial" panose="020B0604020202020204" pitchFamily="34" charset="0"/>
                  <a:ea typeface="Calibri" panose="020F0502020204030204" pitchFamily="34" charset="0"/>
                  <a:cs typeface="Times New Roman" panose="02020603050405020304" pitchFamily="18" charset="0"/>
                </a:rPr>
                <a:t>Shared LLC Slice</a:t>
              </a:r>
              <a:endParaRPr kumimoji="0" lang="en-US" sz="28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54" name="Pentagon 53"/>
            <p:cNvSpPr/>
            <p:nvPr/>
          </p:nvSpPr>
          <p:spPr>
            <a:xfrm rot="3007803">
              <a:off x="3962475" y="4172308"/>
              <a:ext cx="331751" cy="263082"/>
            </a:xfrm>
            <a:prstGeom prst="homePlate">
              <a:avLst/>
            </a:prstGeom>
            <a:solidFill>
              <a:srgbClr val="70AD47">
                <a:lumMod val="20000"/>
                <a:lumOff val="80000"/>
              </a:srgbClr>
            </a:solidFill>
            <a:ln w="12700" cap="flat" cmpd="sng" algn="ctr">
              <a:solidFill>
                <a:srgbClr val="70AD47">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0"/>
                </a:spcAft>
                <a:buClrTx/>
                <a:buSzTx/>
                <a:buFontTx/>
                <a:buNone/>
                <a:tabLst/>
                <a:defRPr/>
              </a:pPr>
              <a:r>
                <a:rPr kumimoji="0" lang="en-US" sz="1600" b="0" i="0" u="none" strike="noStrike" kern="0" cap="none" spc="0" normalizeH="0" baseline="0" noProof="0">
                  <a:ln>
                    <a:noFill/>
                  </a:ln>
                  <a:solidFill>
                    <a:srgbClr val="538135"/>
                  </a:solidFill>
                  <a:effectLst/>
                  <a:uLnTx/>
                  <a:uFillTx/>
                  <a:latin typeface="Arial" panose="020B0604020202020204" pitchFamily="34" charset="0"/>
                  <a:ea typeface="Calibri" panose="020F0502020204030204" pitchFamily="34" charset="0"/>
                  <a:cs typeface="Times New Roman" panose="02020603050405020304" pitchFamily="18" charset="0"/>
                </a:rPr>
                <a:t>NI</a:t>
              </a:r>
              <a:endParaRPr kumimoji="0" lang="en-US" sz="24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55" name="Straight Arrow Connector 54"/>
            <p:cNvCxnSpPr>
              <a:stCxn id="51" idx="1"/>
            </p:cNvCxnSpPr>
            <p:nvPr/>
          </p:nvCxnSpPr>
          <p:spPr>
            <a:xfrm flipH="1">
              <a:off x="2957078" y="4526844"/>
              <a:ext cx="1313740" cy="0"/>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cxnSp>
          <p:nvCxnSpPr>
            <p:cNvPr id="56" name="Straight Arrow Connector 55"/>
            <p:cNvCxnSpPr>
              <a:endCxn id="51" idx="3"/>
            </p:cNvCxnSpPr>
            <p:nvPr/>
          </p:nvCxnSpPr>
          <p:spPr>
            <a:xfrm flipH="1">
              <a:off x="5211523" y="4526845"/>
              <a:ext cx="405474" cy="0"/>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cxnSp>
          <p:nvCxnSpPr>
            <p:cNvPr id="58" name="Straight Arrow Connector 57"/>
            <p:cNvCxnSpPr/>
            <p:nvPr/>
          </p:nvCxnSpPr>
          <p:spPr>
            <a:xfrm flipH="1">
              <a:off x="5114210" y="4663779"/>
              <a:ext cx="2" cy="365421"/>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sp>
          <p:nvSpPr>
            <p:cNvPr id="88" name="Rectangle 87"/>
            <p:cNvSpPr/>
            <p:nvPr/>
          </p:nvSpPr>
          <p:spPr>
            <a:xfrm>
              <a:off x="3846867" y="2393063"/>
              <a:ext cx="421608" cy="299775"/>
            </a:xfrm>
            <a:prstGeom prst="rect">
              <a:avLst/>
            </a:prstGeom>
            <a:solidFill>
              <a:srgbClr val="DEEBF7"/>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endParaRPr kumimoji="0" lang="en-US" sz="20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cxnSp>
          <p:nvCxnSpPr>
            <p:cNvPr id="57" name="Straight Arrow Connector 56"/>
            <p:cNvCxnSpPr/>
            <p:nvPr/>
          </p:nvCxnSpPr>
          <p:spPr>
            <a:xfrm flipH="1" flipV="1">
              <a:off x="5114207" y="3261033"/>
              <a:ext cx="2" cy="1119839"/>
            </a:xfrm>
            <a:prstGeom prst="straightConnector1">
              <a:avLst/>
            </a:prstGeom>
            <a:noFill/>
            <a:ln w="25400" cap="flat" cmpd="sng" algn="ctr">
              <a:solidFill>
                <a:srgbClr val="ED7D31">
                  <a:lumMod val="75000"/>
                </a:srgbClr>
              </a:solidFill>
              <a:prstDash val="solid"/>
              <a:miter lim="800000"/>
              <a:headEnd type="triangle" w="lg" len="med"/>
              <a:tailEnd type="triangle" w="lg" len="med"/>
            </a:ln>
            <a:effectLst/>
          </p:spPr>
        </p:cxnSp>
      </p:grpSp>
      <p:grpSp>
        <p:nvGrpSpPr>
          <p:cNvPr id="89" name="Group 88"/>
          <p:cNvGrpSpPr/>
          <p:nvPr/>
        </p:nvGrpSpPr>
        <p:grpSpPr>
          <a:xfrm>
            <a:off x="5948148" y="1676400"/>
            <a:ext cx="2413892" cy="1752057"/>
            <a:chOff x="3183145" y="1427585"/>
            <a:chExt cx="2413892" cy="1752057"/>
          </a:xfrm>
        </p:grpSpPr>
        <p:sp>
          <p:nvSpPr>
            <p:cNvPr id="6" name="Rectangle 5"/>
            <p:cNvSpPr/>
            <p:nvPr/>
          </p:nvSpPr>
          <p:spPr>
            <a:xfrm>
              <a:off x="3183145" y="1427613"/>
              <a:ext cx="421695" cy="300588"/>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0" i="0" u="none" strike="noStrike" kern="0" cap="none" spc="0" normalizeH="0" baseline="0" noProof="0" dirty="0">
                  <a:ln>
                    <a:noFill/>
                  </a:ln>
                  <a:solidFill>
                    <a:srgbClr val="2F5496"/>
                  </a:solidFill>
                  <a:effectLst/>
                  <a:uLnTx/>
                  <a:uFillTx/>
                  <a:latin typeface="Arial" panose="020B0604020202020204" pitchFamily="34" charset="0"/>
                  <a:ea typeface="Calibri" panose="020F0502020204030204" pitchFamily="34" charset="0"/>
                  <a:cs typeface="Times New Roman" panose="02020603050405020304" pitchFamily="18" charset="0"/>
                </a:rPr>
                <a:t>12</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7" name="Rectangle 6"/>
            <p:cNvSpPr/>
            <p:nvPr/>
          </p:nvSpPr>
          <p:spPr>
            <a:xfrm>
              <a:off x="3847544" y="1427613"/>
              <a:ext cx="421695" cy="30019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13</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8" name="Rectangle 7"/>
            <p:cNvSpPr/>
            <p:nvPr/>
          </p:nvSpPr>
          <p:spPr>
            <a:xfrm>
              <a:off x="4511443" y="1427585"/>
              <a:ext cx="421695" cy="30019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14</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9" name="Rectangle 8"/>
            <p:cNvSpPr/>
            <p:nvPr/>
          </p:nvSpPr>
          <p:spPr>
            <a:xfrm>
              <a:off x="5175342" y="1427585"/>
              <a:ext cx="421695" cy="30019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15</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0" name="Rectangle 9"/>
            <p:cNvSpPr/>
            <p:nvPr/>
          </p:nvSpPr>
          <p:spPr>
            <a:xfrm>
              <a:off x="3183640" y="1912484"/>
              <a:ext cx="421608" cy="30016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8</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1" name="Rectangle 10"/>
            <p:cNvSpPr/>
            <p:nvPr/>
          </p:nvSpPr>
          <p:spPr>
            <a:xfrm>
              <a:off x="3847904" y="1911698"/>
              <a:ext cx="421608" cy="29977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9</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2" name="Rectangle 11"/>
            <p:cNvSpPr/>
            <p:nvPr/>
          </p:nvSpPr>
          <p:spPr>
            <a:xfrm>
              <a:off x="4511666" y="1911669"/>
              <a:ext cx="421608" cy="299775"/>
            </a:xfrm>
            <a:prstGeom prst="rect">
              <a:avLst/>
            </a:prstGeom>
            <a:no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smtClean="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10</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3" name="Rectangle 12"/>
            <p:cNvSpPr/>
            <p:nvPr/>
          </p:nvSpPr>
          <p:spPr>
            <a:xfrm>
              <a:off x="5175429" y="1911669"/>
              <a:ext cx="421608" cy="29977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11</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4" name="Rectangle 13"/>
            <p:cNvSpPr/>
            <p:nvPr/>
          </p:nvSpPr>
          <p:spPr>
            <a:xfrm>
              <a:off x="3183640" y="2396176"/>
              <a:ext cx="421608" cy="30016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4</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5" name="Rectangle 14"/>
            <p:cNvSpPr/>
            <p:nvPr/>
          </p:nvSpPr>
          <p:spPr>
            <a:xfrm>
              <a:off x="3847904" y="2394605"/>
              <a:ext cx="421608" cy="299775"/>
            </a:xfrm>
            <a:prstGeom prst="rect">
              <a:avLst/>
            </a:prstGeom>
            <a:no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5</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sp>
          <p:nvSpPr>
            <p:cNvPr id="16" name="Rectangle 15"/>
            <p:cNvSpPr/>
            <p:nvPr/>
          </p:nvSpPr>
          <p:spPr>
            <a:xfrm>
              <a:off x="4511666" y="2395362"/>
              <a:ext cx="421608" cy="29977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6</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7" name="Rectangle 16"/>
            <p:cNvSpPr/>
            <p:nvPr/>
          </p:nvSpPr>
          <p:spPr>
            <a:xfrm>
              <a:off x="5175429" y="2395362"/>
              <a:ext cx="421608" cy="29977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7</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8" name="Rectangle 17"/>
            <p:cNvSpPr/>
            <p:nvPr/>
          </p:nvSpPr>
          <p:spPr>
            <a:xfrm>
              <a:off x="3184185" y="2879475"/>
              <a:ext cx="421608" cy="300167"/>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0</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19" name="Rectangle 18"/>
            <p:cNvSpPr/>
            <p:nvPr/>
          </p:nvSpPr>
          <p:spPr>
            <a:xfrm>
              <a:off x="3847367" y="2877904"/>
              <a:ext cx="421608" cy="29977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1</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0" name="Rectangle 19"/>
            <p:cNvSpPr/>
            <p:nvPr/>
          </p:nvSpPr>
          <p:spPr>
            <a:xfrm>
              <a:off x="4511130" y="2879447"/>
              <a:ext cx="421608" cy="29977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2</a:t>
              </a:r>
              <a:endParaRPr kumimoji="0" lang="en-US" sz="1200" b="0" i="0" u="none" strike="noStrike" kern="0" cap="none" spc="0" normalizeH="0" baseline="0" noProof="0">
                <a:ln>
                  <a:noFill/>
                </a:ln>
                <a:solidFill>
                  <a:sysClr val="window" lastClr="FFFFFF"/>
                </a:solidFill>
                <a:effectLst/>
                <a:uLnTx/>
                <a:uFillTx/>
                <a:latin typeface="Times New Roman" panose="02020603050405020304" pitchFamily="18" charset="0"/>
                <a:ea typeface="DengXian"/>
                <a:cs typeface="+mn-cs"/>
              </a:endParaRPr>
            </a:p>
          </p:txBody>
        </p:sp>
        <p:sp>
          <p:nvSpPr>
            <p:cNvPr id="21" name="Rectangle 20"/>
            <p:cNvSpPr/>
            <p:nvPr/>
          </p:nvSpPr>
          <p:spPr>
            <a:xfrm>
              <a:off x="5174893" y="2879447"/>
              <a:ext cx="421608" cy="299775"/>
            </a:xfrm>
            <a:prstGeom prst="rect">
              <a:avLst/>
            </a:prstGeom>
            <a:solidFill>
              <a:sysClr val="window" lastClr="FFFFFF"/>
            </a:solidFill>
            <a:ln w="25400" cap="flat" cmpd="sng" algn="ctr">
              <a:solidFill>
                <a:srgbClr val="4472C4">
                  <a:lumMod val="75000"/>
                </a:srgbClr>
              </a:solidFill>
              <a:prstDash val="solid"/>
              <a:miter lim="800000"/>
            </a:ln>
            <a:effectLst/>
          </p:spPr>
          <p:txBody>
            <a:bodyPr rot="0" spcFirstLastPara="0" vert="horz" wrap="square" lIns="0" tIns="27432"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a:ln>
                    <a:noFill/>
                  </a:ln>
                  <a:solidFill>
                    <a:srgbClr val="2F5597"/>
                  </a:solidFill>
                  <a:effectLst/>
                  <a:uLnTx/>
                  <a:uFillTx/>
                  <a:latin typeface="Arial" panose="020B0604020202020204" pitchFamily="34" charset="0"/>
                  <a:ea typeface="Calibri" panose="020F0502020204030204" pitchFamily="34" charset="0"/>
                  <a:cs typeface="Times New Roman" panose="02020603050405020304" pitchFamily="18" charset="0"/>
                </a:rPr>
                <a:t>3</a:t>
              </a:r>
              <a:endParaRPr kumimoji="0" lang="en-US" sz="1200" b="0" i="0" u="none" strike="noStrike" kern="0" cap="none" spc="0" normalizeH="0" baseline="0" noProof="0" dirty="0">
                <a:ln>
                  <a:noFill/>
                </a:ln>
                <a:solidFill>
                  <a:sysClr val="window" lastClr="FFFFFF"/>
                </a:solidFill>
                <a:effectLst/>
                <a:uLnTx/>
                <a:uFillTx/>
                <a:latin typeface="Times New Roman" panose="02020603050405020304" pitchFamily="18" charset="0"/>
                <a:ea typeface="DengXian"/>
                <a:cs typeface="+mn-cs"/>
              </a:endParaRPr>
            </a:p>
          </p:txBody>
        </p:sp>
        <p:cxnSp>
          <p:nvCxnSpPr>
            <p:cNvPr id="22" name="Straight Arrow Connector 21"/>
            <p:cNvCxnSpPr>
              <a:stCxn id="6" idx="3"/>
              <a:endCxn id="7" idx="1"/>
            </p:cNvCxnSpPr>
            <p:nvPr/>
          </p:nvCxnSpPr>
          <p:spPr>
            <a:xfrm flipV="1">
              <a:off x="3604840" y="1577711"/>
              <a:ext cx="242705" cy="197"/>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3" name="Straight Arrow Connector 22"/>
            <p:cNvCxnSpPr>
              <a:stCxn id="7" idx="3"/>
              <a:endCxn id="8" idx="1"/>
            </p:cNvCxnSpPr>
            <p:nvPr/>
          </p:nvCxnSpPr>
          <p:spPr>
            <a:xfrm flipV="1">
              <a:off x="4269239" y="1577682"/>
              <a:ext cx="242204" cy="2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4" name="Straight Arrow Connector 23"/>
            <p:cNvCxnSpPr>
              <a:stCxn id="8" idx="3"/>
              <a:endCxn id="9" idx="1"/>
            </p:cNvCxnSpPr>
            <p:nvPr/>
          </p:nvCxnSpPr>
          <p:spPr>
            <a:xfrm>
              <a:off x="4933138" y="1577682"/>
              <a:ext cx="242204"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5" name="Straight Arrow Connector 24"/>
            <p:cNvCxnSpPr>
              <a:stCxn id="6" idx="2"/>
              <a:endCxn id="10" idx="0"/>
            </p:cNvCxnSpPr>
            <p:nvPr/>
          </p:nvCxnSpPr>
          <p:spPr>
            <a:xfrm>
              <a:off x="3393992" y="1728201"/>
              <a:ext cx="453" cy="184283"/>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6" name="Straight Arrow Connector 25"/>
            <p:cNvCxnSpPr>
              <a:stCxn id="7" idx="2"/>
              <a:endCxn id="11" idx="0"/>
            </p:cNvCxnSpPr>
            <p:nvPr/>
          </p:nvCxnSpPr>
          <p:spPr>
            <a:xfrm>
              <a:off x="4058392" y="1727809"/>
              <a:ext cx="317" cy="18388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7" name="Straight Arrow Connector 26"/>
            <p:cNvCxnSpPr>
              <a:stCxn id="8" idx="2"/>
              <a:endCxn id="12" idx="0"/>
            </p:cNvCxnSpPr>
            <p:nvPr/>
          </p:nvCxnSpPr>
          <p:spPr>
            <a:xfrm>
              <a:off x="4722291" y="1727780"/>
              <a:ext cx="180" cy="18388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8" name="Straight Arrow Connector 27"/>
            <p:cNvCxnSpPr>
              <a:stCxn id="9" idx="2"/>
              <a:endCxn id="13" idx="0"/>
            </p:cNvCxnSpPr>
            <p:nvPr/>
          </p:nvCxnSpPr>
          <p:spPr>
            <a:xfrm>
              <a:off x="5386189" y="1727780"/>
              <a:ext cx="44" cy="183889"/>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29" name="Straight Arrow Connector 28"/>
            <p:cNvCxnSpPr>
              <a:stCxn id="10" idx="3"/>
              <a:endCxn id="11" idx="1"/>
            </p:cNvCxnSpPr>
            <p:nvPr/>
          </p:nvCxnSpPr>
          <p:spPr>
            <a:xfrm flipV="1">
              <a:off x="3605248" y="2061585"/>
              <a:ext cx="242655" cy="983"/>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0" name="Straight Arrow Connector 29"/>
            <p:cNvCxnSpPr>
              <a:stCxn id="11" idx="3"/>
              <a:endCxn id="12" idx="1"/>
            </p:cNvCxnSpPr>
            <p:nvPr/>
          </p:nvCxnSpPr>
          <p:spPr>
            <a:xfrm flipV="1">
              <a:off x="4269512" y="2061557"/>
              <a:ext cx="242155" cy="2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1" name="Straight Arrow Connector 30"/>
            <p:cNvCxnSpPr>
              <a:stCxn id="12" idx="3"/>
              <a:endCxn id="13" idx="1"/>
            </p:cNvCxnSpPr>
            <p:nvPr/>
          </p:nvCxnSpPr>
          <p:spPr>
            <a:xfrm>
              <a:off x="4933274" y="2061557"/>
              <a:ext cx="242155"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2" name="Straight Arrow Connector 31"/>
            <p:cNvCxnSpPr>
              <a:stCxn id="16" idx="3"/>
              <a:endCxn id="17" idx="1"/>
            </p:cNvCxnSpPr>
            <p:nvPr/>
          </p:nvCxnSpPr>
          <p:spPr>
            <a:xfrm>
              <a:off x="4933274" y="2545249"/>
              <a:ext cx="242155"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3" name="Straight Arrow Connector 32"/>
            <p:cNvCxnSpPr>
              <a:stCxn id="20" idx="3"/>
              <a:endCxn id="21" idx="1"/>
            </p:cNvCxnSpPr>
            <p:nvPr/>
          </p:nvCxnSpPr>
          <p:spPr>
            <a:xfrm>
              <a:off x="4932738" y="3029334"/>
              <a:ext cx="242155" cy="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4" name="Straight Arrow Connector 33"/>
            <p:cNvCxnSpPr>
              <a:stCxn id="19" idx="3"/>
              <a:endCxn id="20" idx="1"/>
            </p:cNvCxnSpPr>
            <p:nvPr/>
          </p:nvCxnSpPr>
          <p:spPr>
            <a:xfrm>
              <a:off x="4268975" y="3027791"/>
              <a:ext cx="242155" cy="1543"/>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5" name="Straight Arrow Connector 34"/>
            <p:cNvCxnSpPr>
              <a:stCxn id="15" idx="3"/>
              <a:endCxn id="16" idx="1"/>
            </p:cNvCxnSpPr>
            <p:nvPr/>
          </p:nvCxnSpPr>
          <p:spPr>
            <a:xfrm>
              <a:off x="4269512" y="2544492"/>
              <a:ext cx="242155" cy="757"/>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6" name="Straight Arrow Connector 35"/>
            <p:cNvCxnSpPr>
              <a:stCxn id="14" idx="3"/>
              <a:endCxn id="15" idx="1"/>
            </p:cNvCxnSpPr>
            <p:nvPr/>
          </p:nvCxnSpPr>
          <p:spPr>
            <a:xfrm flipV="1">
              <a:off x="3605248" y="2544492"/>
              <a:ext cx="242655" cy="176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7" name="Straight Arrow Connector 36"/>
            <p:cNvCxnSpPr>
              <a:stCxn id="18" idx="3"/>
              <a:endCxn id="19" idx="1"/>
            </p:cNvCxnSpPr>
            <p:nvPr/>
          </p:nvCxnSpPr>
          <p:spPr>
            <a:xfrm flipV="1">
              <a:off x="3605793" y="3027791"/>
              <a:ext cx="241574" cy="176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8" name="Straight Arrow Connector 37"/>
            <p:cNvCxnSpPr>
              <a:stCxn id="17" idx="2"/>
              <a:endCxn id="21" idx="0"/>
            </p:cNvCxnSpPr>
            <p:nvPr/>
          </p:nvCxnSpPr>
          <p:spPr>
            <a:xfrm flipH="1">
              <a:off x="5385697" y="2695137"/>
              <a:ext cx="536" cy="18431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39" name="Straight Arrow Connector 38"/>
            <p:cNvCxnSpPr>
              <a:stCxn id="13" idx="2"/>
              <a:endCxn id="17" idx="0"/>
            </p:cNvCxnSpPr>
            <p:nvPr/>
          </p:nvCxnSpPr>
          <p:spPr>
            <a:xfrm>
              <a:off x="5386234" y="2211444"/>
              <a:ext cx="0" cy="18391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40" name="Straight Arrow Connector 39"/>
            <p:cNvCxnSpPr>
              <a:stCxn id="16" idx="2"/>
              <a:endCxn id="20" idx="0"/>
            </p:cNvCxnSpPr>
            <p:nvPr/>
          </p:nvCxnSpPr>
          <p:spPr>
            <a:xfrm flipH="1">
              <a:off x="4721935" y="2695137"/>
              <a:ext cx="536" cy="184310"/>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41" name="Straight Arrow Connector 40"/>
            <p:cNvCxnSpPr>
              <a:stCxn id="12" idx="2"/>
              <a:endCxn id="16" idx="0"/>
            </p:cNvCxnSpPr>
            <p:nvPr/>
          </p:nvCxnSpPr>
          <p:spPr>
            <a:xfrm>
              <a:off x="4722471" y="2211444"/>
              <a:ext cx="0" cy="183918"/>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42" name="Straight Arrow Connector 41"/>
            <p:cNvCxnSpPr>
              <a:stCxn id="15" idx="2"/>
              <a:endCxn id="19" idx="0"/>
            </p:cNvCxnSpPr>
            <p:nvPr/>
          </p:nvCxnSpPr>
          <p:spPr>
            <a:xfrm flipH="1">
              <a:off x="4058172" y="2694379"/>
              <a:ext cx="536" cy="183524"/>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43" name="Straight Arrow Connector 42"/>
            <p:cNvCxnSpPr>
              <a:stCxn id="11" idx="2"/>
              <a:endCxn id="15" idx="0"/>
            </p:cNvCxnSpPr>
            <p:nvPr/>
          </p:nvCxnSpPr>
          <p:spPr>
            <a:xfrm>
              <a:off x="4058708" y="2211473"/>
              <a:ext cx="0" cy="183132"/>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44" name="Straight Arrow Connector 43"/>
            <p:cNvCxnSpPr>
              <a:stCxn id="14" idx="2"/>
              <a:endCxn id="18" idx="0"/>
            </p:cNvCxnSpPr>
            <p:nvPr/>
          </p:nvCxnSpPr>
          <p:spPr>
            <a:xfrm>
              <a:off x="3394445" y="2696343"/>
              <a:ext cx="545" cy="183132"/>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cxnSp>
          <p:nvCxnSpPr>
            <p:cNvPr id="45" name="Straight Arrow Connector 44"/>
            <p:cNvCxnSpPr>
              <a:stCxn id="10" idx="2"/>
              <a:endCxn id="14" idx="0"/>
            </p:cNvCxnSpPr>
            <p:nvPr/>
          </p:nvCxnSpPr>
          <p:spPr>
            <a:xfrm>
              <a:off x="3394445" y="2212651"/>
              <a:ext cx="0" cy="183526"/>
            </a:xfrm>
            <a:prstGeom prst="straightConnector1">
              <a:avLst/>
            </a:prstGeom>
            <a:noFill/>
            <a:ln w="15875" cap="flat" cmpd="sng" algn="ctr">
              <a:solidFill>
                <a:sysClr val="windowText" lastClr="000000"/>
              </a:solidFill>
              <a:prstDash val="solid"/>
              <a:miter lim="800000"/>
              <a:headEnd type="triangle" w="sm" len="sm"/>
              <a:tailEnd type="triangle" w="sm" len="sm"/>
            </a:ln>
            <a:effectLst/>
          </p:spPr>
        </p:cxnSp>
      </p:grpSp>
      <p:sp>
        <p:nvSpPr>
          <p:cNvPr id="103" name="Punchline"/>
          <p:cNvSpPr txBox="1"/>
          <p:nvPr/>
        </p:nvSpPr>
        <p:spPr>
          <a:xfrm>
            <a:off x="451666" y="2034773"/>
            <a:ext cx="5359859" cy="695503"/>
          </a:xfrm>
          <a:prstGeom prst="rect">
            <a:avLst/>
          </a:prstGeom>
          <a:noFill/>
        </p:spPr>
        <p:txBody>
          <a:bodyPr wrap="square" rtlCol="0" anchor="ctr">
            <a:noAutofit/>
          </a:bodyPr>
          <a:lstStyle/>
          <a:p>
            <a:pPr marL="571500" indent="-571500">
              <a:buFont typeface="Arial" panose="020B0604020202020204" pitchFamily="34" charset="0"/>
              <a:buChar char="•"/>
            </a:pPr>
            <a:r>
              <a:rPr lang="en-US" sz="3600" dirty="0" err="1" smtClean="0">
                <a:latin typeface="+mj-lt"/>
              </a:rPr>
              <a:t>NoCs</a:t>
            </a:r>
            <a:r>
              <a:rPr lang="en-US" sz="3600" dirty="0" smtClean="0">
                <a:latin typeface="+mj-lt"/>
              </a:rPr>
              <a:t> carry the communication among nodes on the same die</a:t>
            </a:r>
            <a:endParaRPr lang="en-US" sz="2800" dirty="0">
              <a:latin typeface="+mj-lt"/>
            </a:endParaRPr>
          </a:p>
        </p:txBody>
      </p:sp>
      <p:sp>
        <p:nvSpPr>
          <p:cNvPr id="104" name="Punchline"/>
          <p:cNvSpPr txBox="1"/>
          <p:nvPr/>
        </p:nvSpPr>
        <p:spPr>
          <a:xfrm>
            <a:off x="425969" y="4142510"/>
            <a:ext cx="5077154" cy="695503"/>
          </a:xfrm>
          <a:prstGeom prst="rect">
            <a:avLst/>
          </a:prstGeom>
          <a:noFill/>
        </p:spPr>
        <p:txBody>
          <a:bodyPr wrap="square" rtlCol="0" anchor="ctr">
            <a:noAutofit/>
          </a:bodyPr>
          <a:lstStyle/>
          <a:p>
            <a:pPr marL="571500" indent="-571500">
              <a:buFont typeface="Arial" panose="020B0604020202020204" pitchFamily="34" charset="0"/>
              <a:buChar char="•"/>
            </a:pPr>
            <a:r>
              <a:rPr lang="en-US" sz="3600" dirty="0" smtClean="0">
                <a:latin typeface="+mj-lt"/>
              </a:rPr>
              <a:t>Router is the pivots of </a:t>
            </a:r>
            <a:r>
              <a:rPr lang="en-US" sz="3600" dirty="0" err="1" smtClean="0">
                <a:latin typeface="+mj-lt"/>
              </a:rPr>
              <a:t>NoCs</a:t>
            </a:r>
            <a:r>
              <a:rPr lang="en-US" sz="3600" dirty="0" smtClean="0">
                <a:latin typeface="+mj-lt"/>
              </a:rPr>
              <a:t>, moving traffic from node to node</a:t>
            </a:r>
            <a:endParaRPr lang="en-US" sz="2800" dirty="0">
              <a:latin typeface="+mj-lt"/>
            </a:endParaRPr>
          </a:p>
        </p:txBody>
      </p:sp>
    </p:spTree>
    <p:extLst>
      <p:ext uri="{BB962C8B-B14F-4D97-AF65-F5344CB8AC3E}">
        <p14:creationId xmlns:p14="http://schemas.microsoft.com/office/powerpoint/2010/main" val="297010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fade">
                                      <p:cBhvr>
                                        <p:cTn id="7" dur="500"/>
                                        <p:tgtEl>
                                          <p:spTgt spid="103"/>
                                        </p:tgtEl>
                                      </p:cBhvr>
                                    </p:animEffect>
                                  </p:childTnLst>
                                </p:cTn>
                              </p:par>
                              <p:par>
                                <p:cTn id="8" presetID="10" presetClass="entr" presetSubtype="0" fill="hold" nodeType="withEffect">
                                  <p:stCondLst>
                                    <p:cond delay="0"/>
                                  </p:stCondLst>
                                  <p:childTnLst>
                                    <p:set>
                                      <p:cBhvr>
                                        <p:cTn id="9" dur="1" fill="hold">
                                          <p:stCondLst>
                                            <p:cond delay="0"/>
                                          </p:stCondLst>
                                        </p:cTn>
                                        <p:tgtEl>
                                          <p:spTgt spid="89"/>
                                        </p:tgtEl>
                                        <p:attrNameLst>
                                          <p:attrName>style.visibility</p:attrName>
                                        </p:attrNameLst>
                                      </p:cBhvr>
                                      <p:to>
                                        <p:strVal val="visible"/>
                                      </p:to>
                                    </p:set>
                                    <p:animEffect transition="in" filter="fade">
                                      <p:cBhvr>
                                        <p:cTn id="10" dur="500"/>
                                        <p:tgtEl>
                                          <p:spTgt spid="8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5"/>
                                        </p:tgtEl>
                                        <p:attrNameLst>
                                          <p:attrName>style.visibility</p:attrName>
                                        </p:attrNameLst>
                                      </p:cBhvr>
                                      <p:to>
                                        <p:strVal val="visible"/>
                                      </p:to>
                                    </p:set>
                                    <p:animEffect transition="in" filter="fade">
                                      <p:cBhvr>
                                        <p:cTn id="15" dur="500"/>
                                        <p:tgtEl>
                                          <p:spTgt spid="9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4"/>
                                        </p:tgtEl>
                                        <p:attrNameLst>
                                          <p:attrName>style.visibility</p:attrName>
                                        </p:attrNameLst>
                                      </p:cBhvr>
                                      <p:to>
                                        <p:strVal val="visible"/>
                                      </p:to>
                                    </p:set>
                                    <p:animEffect transition="in" filter="fade">
                                      <p:cBhvr>
                                        <p:cTn id="20"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Rectangle 196"/>
          <p:cNvSpPr/>
          <p:nvPr/>
        </p:nvSpPr>
        <p:spPr>
          <a:xfrm>
            <a:off x="5268734" y="1215271"/>
            <a:ext cx="189344" cy="2075441"/>
          </a:xfrm>
          <a:prstGeom prst="rect">
            <a:avLst/>
          </a:prstGeom>
          <a:solidFill>
            <a:schemeClr val="accent4">
              <a:lumMod val="40000"/>
              <a:lumOff val="60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858861" y="1190107"/>
            <a:ext cx="1258068" cy="2075441"/>
          </a:xfrm>
          <a:prstGeom prst="rect">
            <a:avLst/>
          </a:prstGeom>
          <a:solidFill>
            <a:schemeClr val="accent4">
              <a:lumMod val="40000"/>
              <a:lumOff val="60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dirty="0"/>
          </a:p>
        </p:txBody>
      </p:sp>
      <p:grpSp>
        <p:nvGrpSpPr>
          <p:cNvPr id="3" name="Canvas 1"/>
          <p:cNvGrpSpPr/>
          <p:nvPr/>
        </p:nvGrpSpPr>
        <p:grpSpPr>
          <a:xfrm>
            <a:off x="342197" y="1143000"/>
            <a:ext cx="4114800" cy="2374900"/>
            <a:chOff x="0" y="0"/>
            <a:chExt cx="3425825" cy="2374900"/>
          </a:xfrm>
        </p:grpSpPr>
        <p:sp>
          <p:nvSpPr>
            <p:cNvPr id="56" name="Rectangle 55"/>
            <p:cNvSpPr/>
            <p:nvPr/>
          </p:nvSpPr>
          <p:spPr>
            <a:xfrm>
              <a:off x="0" y="0"/>
              <a:ext cx="3425825" cy="23749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nvGrpSpPr>
            <p:cNvPr id="57" name="Group 56"/>
            <p:cNvGrpSpPr/>
            <p:nvPr/>
          </p:nvGrpSpPr>
          <p:grpSpPr>
            <a:xfrm>
              <a:off x="9527" y="0"/>
              <a:ext cx="3409953" cy="2305050"/>
              <a:chOff x="9527" y="0"/>
              <a:chExt cx="3409953" cy="2305050"/>
            </a:xfrm>
          </p:grpSpPr>
          <p:sp>
            <p:nvSpPr>
              <p:cNvPr id="58" name="Rectangle 57"/>
              <p:cNvSpPr/>
              <p:nvPr/>
            </p:nvSpPr>
            <p:spPr>
              <a:xfrm>
                <a:off x="386660" y="0"/>
                <a:ext cx="2647053" cy="2305050"/>
              </a:xfrm>
              <a:prstGeom prst="rect">
                <a:avLst/>
              </a:prstGeom>
              <a:noFill/>
              <a:ln w="22225">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59" name="Rectangle 58"/>
              <p:cNvSpPr/>
              <p:nvPr/>
            </p:nvSpPr>
            <p:spPr>
              <a:xfrm>
                <a:off x="1784510" y="869950"/>
                <a:ext cx="1110760" cy="1160018"/>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0" name="Rectangle 59"/>
              <p:cNvSpPr/>
              <p:nvPr/>
            </p:nvSpPr>
            <p:spPr>
              <a:xfrm>
                <a:off x="726571" y="237490"/>
                <a:ext cx="45719"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1" name="Rectangle 60"/>
              <p:cNvSpPr/>
              <p:nvPr/>
            </p:nvSpPr>
            <p:spPr>
              <a:xfrm>
                <a:off x="726571" y="47498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2" name="Rectangle 61"/>
              <p:cNvSpPr/>
              <p:nvPr/>
            </p:nvSpPr>
            <p:spPr>
              <a:xfrm>
                <a:off x="845316" y="23749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3" name="Rectangle 62"/>
              <p:cNvSpPr/>
              <p:nvPr/>
            </p:nvSpPr>
            <p:spPr>
              <a:xfrm>
                <a:off x="964061" y="23749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4" name="Rectangle 63"/>
              <p:cNvSpPr/>
              <p:nvPr/>
            </p:nvSpPr>
            <p:spPr>
              <a:xfrm>
                <a:off x="845316" y="47498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5" name="Rectangle 64"/>
              <p:cNvSpPr/>
              <p:nvPr/>
            </p:nvSpPr>
            <p:spPr>
              <a:xfrm>
                <a:off x="1082806" y="23749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6" name="Rectangle 65"/>
              <p:cNvSpPr/>
              <p:nvPr/>
            </p:nvSpPr>
            <p:spPr>
              <a:xfrm>
                <a:off x="964061" y="47498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7" name="Rectangle 66"/>
              <p:cNvSpPr/>
              <p:nvPr/>
            </p:nvSpPr>
            <p:spPr>
              <a:xfrm>
                <a:off x="1082806" y="47498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8" name="Rectangle 67"/>
              <p:cNvSpPr/>
              <p:nvPr/>
            </p:nvSpPr>
            <p:spPr>
              <a:xfrm>
                <a:off x="726571" y="71247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69" name="Rectangle 68"/>
              <p:cNvSpPr/>
              <p:nvPr/>
            </p:nvSpPr>
            <p:spPr>
              <a:xfrm>
                <a:off x="726571" y="94996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0" name="Rectangle 69"/>
              <p:cNvSpPr/>
              <p:nvPr/>
            </p:nvSpPr>
            <p:spPr>
              <a:xfrm>
                <a:off x="845316" y="71247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1" name="Rectangle 70"/>
              <p:cNvSpPr/>
              <p:nvPr/>
            </p:nvSpPr>
            <p:spPr>
              <a:xfrm>
                <a:off x="964061" y="71247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2" name="Rectangle 71"/>
              <p:cNvSpPr/>
              <p:nvPr/>
            </p:nvSpPr>
            <p:spPr>
              <a:xfrm>
                <a:off x="845316" y="94996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3" name="Rectangle 72"/>
              <p:cNvSpPr/>
              <p:nvPr/>
            </p:nvSpPr>
            <p:spPr>
              <a:xfrm>
                <a:off x="1082806" y="71247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4" name="Rectangle 73"/>
              <p:cNvSpPr/>
              <p:nvPr/>
            </p:nvSpPr>
            <p:spPr>
              <a:xfrm>
                <a:off x="964061" y="94996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5" name="Rectangle 74"/>
              <p:cNvSpPr/>
              <p:nvPr/>
            </p:nvSpPr>
            <p:spPr>
              <a:xfrm>
                <a:off x="1082806" y="94996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6" name="Rectangle 75"/>
              <p:cNvSpPr/>
              <p:nvPr/>
            </p:nvSpPr>
            <p:spPr>
              <a:xfrm>
                <a:off x="726571" y="118745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7" name="Rectangle 76"/>
              <p:cNvSpPr/>
              <p:nvPr/>
            </p:nvSpPr>
            <p:spPr>
              <a:xfrm>
                <a:off x="726571" y="142494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8" name="Rectangle 77"/>
              <p:cNvSpPr/>
              <p:nvPr/>
            </p:nvSpPr>
            <p:spPr>
              <a:xfrm>
                <a:off x="845316" y="118745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79" name="Rectangle 78"/>
              <p:cNvSpPr/>
              <p:nvPr/>
            </p:nvSpPr>
            <p:spPr>
              <a:xfrm>
                <a:off x="964061" y="118745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0" name="Rectangle 79"/>
              <p:cNvSpPr/>
              <p:nvPr/>
            </p:nvSpPr>
            <p:spPr>
              <a:xfrm>
                <a:off x="845316" y="142494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1" name="Rectangle 80"/>
              <p:cNvSpPr/>
              <p:nvPr/>
            </p:nvSpPr>
            <p:spPr>
              <a:xfrm>
                <a:off x="1082806" y="118745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2" name="Rectangle 81"/>
              <p:cNvSpPr/>
              <p:nvPr/>
            </p:nvSpPr>
            <p:spPr>
              <a:xfrm>
                <a:off x="964061" y="142494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3" name="Rectangle 82"/>
              <p:cNvSpPr/>
              <p:nvPr/>
            </p:nvSpPr>
            <p:spPr>
              <a:xfrm>
                <a:off x="1082806" y="142494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4" name="Rectangle 83"/>
              <p:cNvSpPr/>
              <p:nvPr/>
            </p:nvSpPr>
            <p:spPr>
              <a:xfrm>
                <a:off x="726571" y="166243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5" name="Rectangle 84"/>
              <p:cNvSpPr/>
              <p:nvPr/>
            </p:nvSpPr>
            <p:spPr>
              <a:xfrm>
                <a:off x="726571" y="189992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6" name="Rectangle 85"/>
              <p:cNvSpPr/>
              <p:nvPr/>
            </p:nvSpPr>
            <p:spPr>
              <a:xfrm>
                <a:off x="845316" y="166243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7" name="Rectangle 86"/>
              <p:cNvSpPr/>
              <p:nvPr/>
            </p:nvSpPr>
            <p:spPr>
              <a:xfrm>
                <a:off x="964061" y="166243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8" name="Rectangle 87"/>
              <p:cNvSpPr/>
              <p:nvPr/>
            </p:nvSpPr>
            <p:spPr>
              <a:xfrm>
                <a:off x="845316" y="189992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89" name="Rectangle 88"/>
              <p:cNvSpPr/>
              <p:nvPr/>
            </p:nvSpPr>
            <p:spPr>
              <a:xfrm>
                <a:off x="1082806" y="166243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0" name="Rectangle 89"/>
              <p:cNvSpPr/>
              <p:nvPr/>
            </p:nvSpPr>
            <p:spPr>
              <a:xfrm>
                <a:off x="964061" y="189992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1" name="Rectangle 90"/>
              <p:cNvSpPr/>
              <p:nvPr/>
            </p:nvSpPr>
            <p:spPr>
              <a:xfrm>
                <a:off x="1082806" y="189992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2" name="Trapezoid 91"/>
              <p:cNvSpPr/>
              <p:nvPr/>
            </p:nvSpPr>
            <p:spPr>
              <a:xfrm rot="16200000">
                <a:off x="376623" y="349949"/>
                <a:ext cx="356235" cy="131316"/>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3" name="Trapezoid 92"/>
              <p:cNvSpPr/>
              <p:nvPr/>
            </p:nvSpPr>
            <p:spPr>
              <a:xfrm rot="5400000">
                <a:off x="1122694" y="347158"/>
                <a:ext cx="356235" cy="130810"/>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4" name="Trapezoid 93"/>
              <p:cNvSpPr/>
              <p:nvPr/>
            </p:nvSpPr>
            <p:spPr>
              <a:xfrm rot="16200000">
                <a:off x="373741" y="829161"/>
                <a:ext cx="356235" cy="130810"/>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5" name="Trapezoid 94"/>
              <p:cNvSpPr/>
              <p:nvPr/>
            </p:nvSpPr>
            <p:spPr>
              <a:xfrm rot="16200000">
                <a:off x="376918" y="1304650"/>
                <a:ext cx="356235" cy="130810"/>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6" name="Trapezoid 95"/>
              <p:cNvSpPr/>
              <p:nvPr/>
            </p:nvSpPr>
            <p:spPr>
              <a:xfrm rot="16200000">
                <a:off x="373743" y="1784075"/>
                <a:ext cx="356235" cy="130810"/>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7" name="Trapezoid 96"/>
              <p:cNvSpPr/>
              <p:nvPr/>
            </p:nvSpPr>
            <p:spPr>
              <a:xfrm rot="5400000">
                <a:off x="1125910" y="826114"/>
                <a:ext cx="356235" cy="130810"/>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8" name="Trapezoid 97"/>
              <p:cNvSpPr/>
              <p:nvPr/>
            </p:nvSpPr>
            <p:spPr>
              <a:xfrm rot="5400000">
                <a:off x="1122862" y="1298555"/>
                <a:ext cx="356235" cy="130810"/>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99" name="Trapezoid 98"/>
              <p:cNvSpPr/>
              <p:nvPr/>
            </p:nvSpPr>
            <p:spPr>
              <a:xfrm rot="5400000">
                <a:off x="1125910" y="1774042"/>
                <a:ext cx="356235" cy="130810"/>
              </a:xfrm>
              <a:prstGeom prst="trapezoid">
                <a:avLst>
                  <a:gd name="adj" fmla="val 76064"/>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100" name="Rectangle 99"/>
              <p:cNvSpPr/>
              <p:nvPr/>
            </p:nvSpPr>
            <p:spPr>
              <a:xfrm>
                <a:off x="1777091" y="434975"/>
                <a:ext cx="1123271" cy="220789"/>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cxnSp>
            <p:nvCxnSpPr>
              <p:cNvPr id="101" name="Straight Connector 100"/>
              <p:cNvCxnSpPr/>
              <p:nvPr/>
            </p:nvCxnSpPr>
            <p:spPr>
              <a:xfrm flipH="1" flipV="1">
                <a:off x="626576" y="296779"/>
                <a:ext cx="95985" cy="84"/>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623765" y="535181"/>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flipV="1">
                <a:off x="625232" y="772161"/>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flipV="1">
                <a:off x="625541" y="1009704"/>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H="1" flipV="1">
                <a:off x="623535" y="1247849"/>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H="1" flipV="1">
                <a:off x="623534" y="1488000"/>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flipV="1">
                <a:off x="624806" y="1722348"/>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flipV="1">
                <a:off x="625251" y="1961198"/>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60" idx="3"/>
                <a:endCxn id="62" idx="1"/>
              </p:cNvCxnSpPr>
              <p:nvPr/>
            </p:nvCxnSpPr>
            <p:spPr>
              <a:xfrm>
                <a:off x="772290" y="296863"/>
                <a:ext cx="730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61" idx="3"/>
                <a:endCxn id="64" idx="1"/>
              </p:cNvCxnSpPr>
              <p:nvPr/>
            </p:nvCxnSpPr>
            <p:spPr>
              <a:xfrm>
                <a:off x="771656" y="534353"/>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a:stCxn id="68" idx="3"/>
                <a:endCxn id="70" idx="1"/>
              </p:cNvCxnSpPr>
              <p:nvPr/>
            </p:nvCxnSpPr>
            <p:spPr>
              <a:xfrm>
                <a:off x="771656" y="771843"/>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69" idx="3"/>
                <a:endCxn id="72" idx="1"/>
              </p:cNvCxnSpPr>
              <p:nvPr/>
            </p:nvCxnSpPr>
            <p:spPr>
              <a:xfrm>
                <a:off x="771656" y="1009333"/>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76" idx="3"/>
                <a:endCxn id="78" idx="1"/>
              </p:cNvCxnSpPr>
              <p:nvPr/>
            </p:nvCxnSpPr>
            <p:spPr>
              <a:xfrm>
                <a:off x="771656" y="1246823"/>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77" idx="3"/>
                <a:endCxn id="80" idx="1"/>
              </p:cNvCxnSpPr>
              <p:nvPr/>
            </p:nvCxnSpPr>
            <p:spPr>
              <a:xfrm>
                <a:off x="771656" y="1484313"/>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84" idx="3"/>
                <a:endCxn id="86" idx="1"/>
              </p:cNvCxnSpPr>
              <p:nvPr/>
            </p:nvCxnSpPr>
            <p:spPr>
              <a:xfrm>
                <a:off x="771656" y="1721803"/>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85" idx="3"/>
                <a:endCxn id="88" idx="1"/>
              </p:cNvCxnSpPr>
              <p:nvPr/>
            </p:nvCxnSpPr>
            <p:spPr>
              <a:xfrm>
                <a:off x="771656" y="1959293"/>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892663" y="297107"/>
                <a:ext cx="730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892663" y="534597"/>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892663" y="772087"/>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892663" y="1009577"/>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892663" y="1247067"/>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892663" y="1484557"/>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892663" y="1722047"/>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892663" y="1959537"/>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1008397" y="294648"/>
                <a:ext cx="730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1008397" y="532138"/>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1008397" y="769628"/>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1008397" y="1007118"/>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1008397" y="1244608"/>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1008397" y="1482098"/>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1008397" y="1719588"/>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1008397" y="1957078"/>
                <a:ext cx="736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H="1" flipV="1">
                <a:off x="1133164" y="292190"/>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flipH="1" flipV="1">
                <a:off x="1130624" y="530315"/>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H="1" flipV="1">
                <a:off x="1134352" y="767805"/>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1134352" y="1005295"/>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flipV="1">
                <a:off x="1132447" y="1243420"/>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1132447" y="1483450"/>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flipV="1">
                <a:off x="1133717" y="1717765"/>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flipH="1" flipV="1">
                <a:off x="1134352" y="1956525"/>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a:stCxn id="93" idx="0"/>
              </p:cNvCxnSpPr>
              <p:nvPr/>
            </p:nvCxnSpPr>
            <p:spPr>
              <a:xfrm flipV="1">
                <a:off x="1366217" y="410308"/>
                <a:ext cx="296051" cy="22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H="1">
                <a:off x="1652451" y="411480"/>
                <a:ext cx="304" cy="685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1653671" y="1091777"/>
                <a:ext cx="137160"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1369826" y="895350"/>
                <a:ext cx="196215" cy="23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1560689" y="895350"/>
                <a:ext cx="301" cy="4536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1562231" y="1341685"/>
                <a:ext cx="237067"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1363801" y="1376267"/>
                <a:ext cx="105297" cy="4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1466861" y="1371600"/>
                <a:ext cx="4888" cy="2198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1471355" y="1587782"/>
                <a:ext cx="325120" cy="1693"/>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1373585" y="1843216"/>
                <a:ext cx="411480" cy="0"/>
              </a:xfrm>
              <a:prstGeom prst="line">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151" name="Text Box 177"/>
              <p:cNvSpPr txBox="1"/>
              <p:nvPr/>
            </p:nvSpPr>
            <p:spPr>
              <a:xfrm>
                <a:off x="429644" y="47107"/>
                <a:ext cx="1001486" cy="15096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7000"/>
                  </a:lnSpc>
                  <a:spcBef>
                    <a:spcPts val="0"/>
                  </a:spcBef>
                  <a:spcAft>
                    <a:spcPts val="800"/>
                  </a:spcAft>
                </a:pPr>
                <a:r>
                  <a:rPr lang="en-US" sz="1200" b="1" dirty="0">
                    <a:solidFill>
                      <a:srgbClr val="C55A11"/>
                    </a:solidFill>
                    <a:effectLst/>
                    <a:ea typeface="SimSun" panose="02010600030101010101" pitchFamily="2" charset="-122"/>
                    <a:cs typeface="Times New Roman" panose="02020603050405020304" pitchFamily="18" charset="0"/>
                  </a:rPr>
                  <a:t>Buffer Write</a:t>
                </a:r>
                <a:endParaRPr lang="en-US" sz="1200" dirty="0">
                  <a:effectLst/>
                  <a:ea typeface="SimSun" panose="02010600030101010101" pitchFamily="2" charset="-122"/>
                  <a:cs typeface="Times New Roman" panose="02020603050405020304" pitchFamily="18" charset="0"/>
                </a:endParaRPr>
              </a:p>
            </p:txBody>
          </p:sp>
          <p:sp>
            <p:nvSpPr>
              <p:cNvPr id="152" name="Text Box 177"/>
              <p:cNvSpPr txBox="1"/>
              <p:nvPr/>
            </p:nvSpPr>
            <p:spPr>
              <a:xfrm>
                <a:off x="1782037" y="237408"/>
                <a:ext cx="1139504" cy="16776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5000"/>
                  </a:lnSpc>
                  <a:spcBef>
                    <a:spcPts val="0"/>
                  </a:spcBef>
                  <a:spcAft>
                    <a:spcPts val="800"/>
                  </a:spcAft>
                </a:pPr>
                <a:r>
                  <a:rPr lang="en-US" sz="1200" b="1">
                    <a:solidFill>
                      <a:srgbClr val="C55A11"/>
                    </a:solidFill>
                    <a:effectLst/>
                    <a:ea typeface="SimSun" panose="02010600030101010101" pitchFamily="2" charset="-122"/>
                  </a:rPr>
                  <a:t>VC Arbitration</a:t>
                </a:r>
                <a:endParaRPr lang="en-US" sz="1400">
                  <a:effectLst/>
                  <a:latin typeface="Times New Roman" panose="02020603050405020304" pitchFamily="18" charset="0"/>
                  <a:ea typeface="SimSun" panose="02010600030101010101" pitchFamily="2" charset="-122"/>
                </a:endParaRPr>
              </a:p>
            </p:txBody>
          </p:sp>
          <p:sp>
            <p:nvSpPr>
              <p:cNvPr id="153" name="Text Box 177"/>
              <p:cNvSpPr txBox="1"/>
              <p:nvPr/>
            </p:nvSpPr>
            <p:spPr>
              <a:xfrm>
                <a:off x="1795782" y="468396"/>
                <a:ext cx="1118866" cy="1475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5000"/>
                  </a:lnSpc>
                  <a:spcBef>
                    <a:spcPts val="0"/>
                  </a:spcBef>
                  <a:spcAft>
                    <a:spcPts val="0"/>
                  </a:spcAft>
                </a:pPr>
                <a:r>
                  <a:rPr lang="en-US" sz="1200" b="1">
                    <a:solidFill>
                      <a:srgbClr val="C55A11"/>
                    </a:solidFill>
                    <a:effectLst/>
                    <a:ea typeface="SimSun" panose="02010600030101010101" pitchFamily="2" charset="-122"/>
                  </a:rPr>
                  <a:t>Switch Arbitration</a:t>
                </a:r>
                <a:endParaRPr lang="en-US" sz="1400">
                  <a:effectLst/>
                  <a:latin typeface="Times New Roman" panose="02020603050405020304" pitchFamily="18" charset="0"/>
                  <a:ea typeface="SimSun" panose="02010600030101010101" pitchFamily="2" charset="-122"/>
                </a:endParaRPr>
              </a:p>
            </p:txBody>
          </p:sp>
          <p:sp>
            <p:nvSpPr>
              <p:cNvPr id="154" name="Text Box 177"/>
              <p:cNvSpPr txBox="1"/>
              <p:nvPr/>
            </p:nvSpPr>
            <p:spPr>
              <a:xfrm>
                <a:off x="1852293" y="937238"/>
                <a:ext cx="1001395" cy="15049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5000"/>
                  </a:lnSpc>
                  <a:spcBef>
                    <a:spcPts val="0"/>
                  </a:spcBef>
                  <a:spcAft>
                    <a:spcPts val="800"/>
                  </a:spcAft>
                </a:pPr>
                <a:r>
                  <a:rPr lang="en-US" sz="1200" b="1" dirty="0">
                    <a:solidFill>
                      <a:srgbClr val="C55A11"/>
                    </a:solidFill>
                    <a:effectLst/>
                    <a:ea typeface="SimSun" panose="02010600030101010101" pitchFamily="2" charset="-122"/>
                  </a:rPr>
                  <a:t>Switch Traversal</a:t>
                </a:r>
                <a:endParaRPr lang="en-US" sz="1400" dirty="0">
                  <a:effectLst/>
                  <a:latin typeface="Times New Roman" panose="02020603050405020304" pitchFamily="18" charset="0"/>
                  <a:ea typeface="SimSun" panose="02010600030101010101" pitchFamily="2" charset="-122"/>
                </a:endParaRPr>
              </a:p>
            </p:txBody>
          </p:sp>
          <p:sp>
            <p:nvSpPr>
              <p:cNvPr id="155" name="Text Box 177"/>
              <p:cNvSpPr txBox="1"/>
              <p:nvPr/>
            </p:nvSpPr>
            <p:spPr>
              <a:xfrm>
                <a:off x="458765" y="2122548"/>
                <a:ext cx="1001395" cy="15869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5000"/>
                  </a:lnSpc>
                  <a:spcBef>
                    <a:spcPts val="0"/>
                  </a:spcBef>
                  <a:spcAft>
                    <a:spcPts val="800"/>
                  </a:spcAft>
                </a:pPr>
                <a:r>
                  <a:rPr lang="en-US" sz="1200" b="1">
                    <a:solidFill>
                      <a:srgbClr val="C55A11"/>
                    </a:solidFill>
                    <a:effectLst/>
                    <a:ea typeface="SimSun" panose="02010600030101010101" pitchFamily="2" charset="-122"/>
                  </a:rPr>
                  <a:t>Virtual Channel</a:t>
                </a:r>
                <a:endParaRPr lang="en-US" sz="1400">
                  <a:effectLst/>
                  <a:latin typeface="Times New Roman" panose="02020603050405020304" pitchFamily="18" charset="0"/>
                  <a:ea typeface="SimSun" panose="02010600030101010101" pitchFamily="2" charset="-122"/>
                </a:endParaRPr>
              </a:p>
            </p:txBody>
          </p:sp>
          <p:sp>
            <p:nvSpPr>
              <p:cNvPr id="156" name="Right Brace 155"/>
              <p:cNvSpPr/>
              <p:nvPr/>
            </p:nvSpPr>
            <p:spPr>
              <a:xfrm rot="5400000">
                <a:off x="891008" y="1875183"/>
                <a:ext cx="82826" cy="381000"/>
              </a:xfrm>
              <a:prstGeom prst="rightBrace">
                <a:avLst>
                  <a:gd name="adj1" fmla="val 88001"/>
                  <a:gd name="adj2" fmla="val 49511"/>
                </a:avLst>
              </a:prstGeom>
              <a:ln w="12700">
                <a:solidFill>
                  <a:srgbClr val="C55A1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p>
            </p:txBody>
          </p:sp>
          <p:grpSp>
            <p:nvGrpSpPr>
              <p:cNvPr id="157" name="Group 156"/>
              <p:cNvGrpSpPr/>
              <p:nvPr/>
            </p:nvGrpSpPr>
            <p:grpSpPr>
              <a:xfrm>
                <a:off x="3009392" y="233363"/>
                <a:ext cx="410088" cy="1616639"/>
                <a:chOff x="2748956" y="233363"/>
                <a:chExt cx="288690" cy="1616639"/>
              </a:xfrm>
            </p:grpSpPr>
            <p:grpSp>
              <p:nvGrpSpPr>
                <p:cNvPr id="177" name="Group 176"/>
                <p:cNvGrpSpPr/>
                <p:nvPr/>
              </p:nvGrpSpPr>
              <p:grpSpPr>
                <a:xfrm>
                  <a:off x="2762142" y="411480"/>
                  <a:ext cx="268273" cy="1437005"/>
                  <a:chOff x="2768260" y="411480"/>
                  <a:chExt cx="189230" cy="1437005"/>
                </a:xfrm>
              </p:grpSpPr>
              <p:cxnSp>
                <p:nvCxnSpPr>
                  <p:cNvPr id="182" name="Straight Connector 181"/>
                  <p:cNvCxnSpPr/>
                  <p:nvPr/>
                </p:nvCxnSpPr>
                <p:spPr>
                  <a:xfrm flipH="1">
                    <a:off x="2774610" y="41148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flipH="1">
                    <a:off x="2768260" y="89916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H="1">
                    <a:off x="2771435" y="136906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H="1">
                    <a:off x="2770165" y="1848485"/>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grpSp>
            <p:sp>
              <p:nvSpPr>
                <p:cNvPr id="178" name="Text Box 177"/>
                <p:cNvSpPr txBox="1"/>
                <p:nvPr/>
              </p:nvSpPr>
              <p:spPr>
                <a:xfrm>
                  <a:off x="2748956" y="233363"/>
                  <a:ext cx="262011" cy="1534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6000"/>
                    </a:lnSpc>
                    <a:spcBef>
                      <a:spcPts val="0"/>
                    </a:spcBef>
                    <a:spcAft>
                      <a:spcPts val="800"/>
                    </a:spcAft>
                  </a:pPr>
                  <a:r>
                    <a:rPr lang="en-US" sz="1200" dirty="0">
                      <a:solidFill>
                        <a:srgbClr val="C55A11"/>
                      </a:solidFill>
                      <a:effectLst/>
                      <a:ea typeface="SimSun" panose="02010600030101010101" pitchFamily="2" charset="-122"/>
                    </a:rPr>
                    <a:t>North</a:t>
                  </a:r>
                  <a:endParaRPr lang="en-US" sz="1400" dirty="0">
                    <a:effectLst/>
                    <a:latin typeface="Times New Roman" panose="02020603050405020304" pitchFamily="18" charset="0"/>
                    <a:ea typeface="SimSun" panose="02010600030101010101" pitchFamily="2" charset="-122"/>
                  </a:endParaRPr>
                </a:p>
              </p:txBody>
            </p:sp>
            <p:sp>
              <p:nvSpPr>
                <p:cNvPr id="179" name="Text Box 177"/>
                <p:cNvSpPr txBox="1"/>
                <p:nvPr/>
              </p:nvSpPr>
              <p:spPr>
                <a:xfrm>
                  <a:off x="2773177" y="719138"/>
                  <a:ext cx="261620" cy="16370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nSpc>
                      <a:spcPct val="105000"/>
                    </a:lnSpc>
                    <a:spcBef>
                      <a:spcPts val="0"/>
                    </a:spcBef>
                    <a:spcAft>
                      <a:spcPts val="800"/>
                    </a:spcAft>
                  </a:pPr>
                  <a:r>
                    <a:rPr lang="en-US" sz="1200" dirty="0">
                      <a:solidFill>
                        <a:srgbClr val="C55A11"/>
                      </a:solidFill>
                      <a:effectLst/>
                      <a:ea typeface="SimSun" panose="02010600030101010101" pitchFamily="2" charset="-122"/>
                    </a:rPr>
                    <a:t>West</a:t>
                  </a:r>
                  <a:endParaRPr lang="en-US" sz="1400" dirty="0">
                    <a:effectLst/>
                    <a:latin typeface="Times New Roman" panose="02020603050405020304" pitchFamily="18" charset="0"/>
                    <a:ea typeface="SimSun" panose="02010600030101010101" pitchFamily="2" charset="-122"/>
                  </a:endParaRPr>
                </a:p>
              </p:txBody>
            </p:sp>
            <p:sp>
              <p:nvSpPr>
                <p:cNvPr id="180" name="Text Box 177"/>
                <p:cNvSpPr txBox="1"/>
                <p:nvPr/>
              </p:nvSpPr>
              <p:spPr>
                <a:xfrm>
                  <a:off x="2776661" y="1195387"/>
                  <a:ext cx="260985" cy="1622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nSpc>
                      <a:spcPct val="105000"/>
                    </a:lnSpc>
                    <a:spcBef>
                      <a:spcPts val="0"/>
                    </a:spcBef>
                    <a:spcAft>
                      <a:spcPts val="800"/>
                    </a:spcAft>
                  </a:pPr>
                  <a:r>
                    <a:rPr lang="en-US" sz="1200">
                      <a:solidFill>
                        <a:srgbClr val="C55A11"/>
                      </a:solidFill>
                      <a:effectLst/>
                      <a:ea typeface="SimSun" panose="02010600030101010101" pitchFamily="2" charset="-122"/>
                    </a:rPr>
                    <a:t>South</a:t>
                  </a:r>
                  <a:endParaRPr lang="en-US" sz="1400">
                    <a:effectLst/>
                    <a:latin typeface="Times New Roman" panose="02020603050405020304" pitchFamily="18" charset="0"/>
                    <a:ea typeface="SimSun" panose="02010600030101010101" pitchFamily="2" charset="-122"/>
                  </a:endParaRPr>
                </a:p>
              </p:txBody>
            </p:sp>
            <p:sp>
              <p:nvSpPr>
                <p:cNvPr id="181" name="Text Box 177"/>
                <p:cNvSpPr txBox="1"/>
                <p:nvPr/>
              </p:nvSpPr>
              <p:spPr>
                <a:xfrm>
                  <a:off x="2776662" y="1671638"/>
                  <a:ext cx="260350" cy="17836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nSpc>
                      <a:spcPct val="105000"/>
                    </a:lnSpc>
                    <a:spcBef>
                      <a:spcPts val="0"/>
                    </a:spcBef>
                    <a:spcAft>
                      <a:spcPts val="800"/>
                    </a:spcAft>
                  </a:pPr>
                  <a:r>
                    <a:rPr lang="en-US" sz="1200" dirty="0">
                      <a:solidFill>
                        <a:srgbClr val="C55A11"/>
                      </a:solidFill>
                      <a:effectLst/>
                      <a:ea typeface="SimSun" panose="02010600030101010101" pitchFamily="2" charset="-122"/>
                    </a:rPr>
                    <a:t>East</a:t>
                  </a:r>
                  <a:endParaRPr lang="en-US" sz="1400" dirty="0">
                    <a:effectLst/>
                    <a:latin typeface="Times New Roman" panose="02020603050405020304" pitchFamily="18" charset="0"/>
                    <a:ea typeface="SimSun" panose="02010600030101010101" pitchFamily="2" charset="-122"/>
                  </a:endParaRPr>
                </a:p>
              </p:txBody>
            </p:sp>
          </p:grpSp>
          <p:grpSp>
            <p:nvGrpSpPr>
              <p:cNvPr id="158" name="Group 157"/>
              <p:cNvGrpSpPr/>
              <p:nvPr/>
            </p:nvGrpSpPr>
            <p:grpSpPr>
              <a:xfrm>
                <a:off x="9527" y="233363"/>
                <a:ext cx="375324" cy="1615734"/>
                <a:chOff x="57150" y="233363"/>
                <a:chExt cx="280146" cy="1615734"/>
              </a:xfrm>
            </p:grpSpPr>
            <p:grpSp>
              <p:nvGrpSpPr>
                <p:cNvPr id="168" name="Group 167"/>
                <p:cNvGrpSpPr/>
                <p:nvPr/>
              </p:nvGrpSpPr>
              <p:grpSpPr>
                <a:xfrm>
                  <a:off x="74735" y="411480"/>
                  <a:ext cx="262561" cy="1437617"/>
                  <a:chOff x="91549" y="411480"/>
                  <a:chExt cx="188624" cy="1437617"/>
                </a:xfrm>
              </p:grpSpPr>
              <p:cxnSp>
                <p:nvCxnSpPr>
                  <p:cNvPr id="173" name="Straight Connector 172"/>
                  <p:cNvCxnSpPr/>
                  <p:nvPr/>
                </p:nvCxnSpPr>
                <p:spPr>
                  <a:xfrm flipH="1">
                    <a:off x="97293" y="41148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flipH="1">
                    <a:off x="91549" y="899454"/>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H="1">
                    <a:off x="94725" y="1369355"/>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a:off x="93137" y="1849097"/>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grpSp>
            <p:sp>
              <p:nvSpPr>
                <p:cNvPr id="169" name="Text Box 177"/>
                <p:cNvSpPr txBox="1"/>
                <p:nvPr/>
              </p:nvSpPr>
              <p:spPr>
                <a:xfrm>
                  <a:off x="57416" y="233363"/>
                  <a:ext cx="262011" cy="15936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6000"/>
                    </a:lnSpc>
                    <a:spcBef>
                      <a:spcPts val="0"/>
                    </a:spcBef>
                    <a:spcAft>
                      <a:spcPts val="800"/>
                    </a:spcAft>
                  </a:pPr>
                  <a:r>
                    <a:rPr lang="en-US" sz="1200">
                      <a:solidFill>
                        <a:srgbClr val="C55A11"/>
                      </a:solidFill>
                      <a:effectLst/>
                      <a:ea typeface="SimSun" panose="02010600030101010101" pitchFamily="2" charset="-122"/>
                    </a:rPr>
                    <a:t>East</a:t>
                  </a:r>
                  <a:endParaRPr lang="en-US" sz="1400">
                    <a:effectLst/>
                    <a:latin typeface="Times New Roman" panose="02020603050405020304" pitchFamily="18" charset="0"/>
                    <a:ea typeface="SimSun" panose="02010600030101010101" pitchFamily="2" charset="-122"/>
                  </a:endParaRPr>
                </a:p>
              </p:txBody>
            </p:sp>
            <p:sp>
              <p:nvSpPr>
                <p:cNvPr id="170" name="Text Box 177"/>
                <p:cNvSpPr txBox="1"/>
                <p:nvPr/>
              </p:nvSpPr>
              <p:spPr>
                <a:xfrm>
                  <a:off x="57807" y="733426"/>
                  <a:ext cx="261620" cy="14942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5000"/>
                    </a:lnSpc>
                    <a:spcBef>
                      <a:spcPts val="0"/>
                    </a:spcBef>
                    <a:spcAft>
                      <a:spcPts val="800"/>
                    </a:spcAft>
                  </a:pPr>
                  <a:r>
                    <a:rPr lang="en-US" sz="1200">
                      <a:solidFill>
                        <a:srgbClr val="C55A11"/>
                      </a:solidFill>
                      <a:effectLst/>
                      <a:ea typeface="SimSun" panose="02010600030101010101" pitchFamily="2" charset="-122"/>
                    </a:rPr>
                    <a:t>South</a:t>
                  </a:r>
                  <a:endParaRPr lang="en-US" sz="1400">
                    <a:effectLst/>
                    <a:latin typeface="Times New Roman" panose="02020603050405020304" pitchFamily="18" charset="0"/>
                    <a:ea typeface="SimSun" panose="02010600030101010101" pitchFamily="2" charset="-122"/>
                  </a:endParaRPr>
                </a:p>
              </p:txBody>
            </p:sp>
            <p:sp>
              <p:nvSpPr>
                <p:cNvPr id="171" name="Text Box 177"/>
                <p:cNvSpPr txBox="1"/>
                <p:nvPr/>
              </p:nvSpPr>
              <p:spPr>
                <a:xfrm>
                  <a:off x="61291" y="1195387"/>
                  <a:ext cx="260985" cy="16224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5000"/>
                    </a:lnSpc>
                    <a:spcBef>
                      <a:spcPts val="0"/>
                    </a:spcBef>
                    <a:spcAft>
                      <a:spcPts val="800"/>
                    </a:spcAft>
                  </a:pPr>
                  <a:r>
                    <a:rPr lang="en-US" sz="1200">
                      <a:solidFill>
                        <a:srgbClr val="C55A11"/>
                      </a:solidFill>
                      <a:effectLst/>
                      <a:ea typeface="SimSun" panose="02010600030101010101" pitchFamily="2" charset="-122"/>
                    </a:rPr>
                    <a:t>West</a:t>
                  </a:r>
                  <a:endParaRPr lang="en-US" sz="1400">
                    <a:effectLst/>
                    <a:latin typeface="Times New Roman" panose="02020603050405020304" pitchFamily="18" charset="0"/>
                    <a:ea typeface="SimSun" panose="02010600030101010101" pitchFamily="2" charset="-122"/>
                  </a:endParaRPr>
                </a:p>
              </p:txBody>
            </p:sp>
            <p:sp>
              <p:nvSpPr>
                <p:cNvPr id="172" name="Text Box 177"/>
                <p:cNvSpPr txBox="1"/>
                <p:nvPr/>
              </p:nvSpPr>
              <p:spPr>
                <a:xfrm>
                  <a:off x="57150" y="1676400"/>
                  <a:ext cx="260350" cy="16774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5000"/>
                    </a:lnSpc>
                    <a:spcBef>
                      <a:spcPts val="0"/>
                    </a:spcBef>
                    <a:spcAft>
                      <a:spcPts val="800"/>
                    </a:spcAft>
                  </a:pPr>
                  <a:r>
                    <a:rPr lang="en-US" sz="1200">
                      <a:solidFill>
                        <a:srgbClr val="C55A11"/>
                      </a:solidFill>
                      <a:effectLst/>
                      <a:ea typeface="SimSun" panose="02010600030101010101" pitchFamily="2" charset="-122"/>
                    </a:rPr>
                    <a:t>North</a:t>
                  </a:r>
                  <a:endParaRPr lang="en-US" sz="1400">
                    <a:effectLst/>
                    <a:latin typeface="Times New Roman" panose="02020603050405020304" pitchFamily="18" charset="0"/>
                    <a:ea typeface="SimSun" panose="02010600030101010101" pitchFamily="2" charset="-122"/>
                  </a:endParaRPr>
                </a:p>
              </p:txBody>
            </p:sp>
          </p:grpSp>
          <p:grpSp>
            <p:nvGrpSpPr>
              <p:cNvPr id="159" name="Group 158"/>
              <p:cNvGrpSpPr/>
              <p:nvPr/>
            </p:nvGrpSpPr>
            <p:grpSpPr>
              <a:xfrm>
                <a:off x="2047828" y="1296217"/>
                <a:ext cx="594366" cy="411480"/>
                <a:chOff x="2048207" y="2157416"/>
                <a:chExt cx="594366" cy="411480"/>
              </a:xfrm>
            </p:grpSpPr>
            <p:cxnSp>
              <p:nvCxnSpPr>
                <p:cNvPr id="162" name="Straight Connector 161"/>
                <p:cNvCxnSpPr/>
                <p:nvPr/>
              </p:nvCxnSpPr>
              <p:spPr>
                <a:xfrm>
                  <a:off x="2048207" y="2157416"/>
                  <a:ext cx="18288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a:off x="2231093" y="2157416"/>
                  <a:ext cx="228176" cy="4114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a:off x="2459693" y="2568896"/>
                  <a:ext cx="1828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a:off x="2459693" y="2157416"/>
                  <a:ext cx="1828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a:off x="2231093" y="2157416"/>
                  <a:ext cx="228600" cy="4114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a:off x="2048213" y="2568896"/>
                  <a:ext cx="1828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0" name="Straight Connector 159"/>
              <p:cNvCxnSpPr>
                <a:stCxn id="59" idx="0"/>
                <a:endCxn id="100" idx="2"/>
              </p:cNvCxnSpPr>
              <p:nvPr/>
            </p:nvCxnSpPr>
            <p:spPr>
              <a:xfrm flipH="1" flipV="1">
                <a:off x="2338727" y="655764"/>
                <a:ext cx="1060" cy="214186"/>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sp>
            <p:nvSpPr>
              <p:cNvPr id="161" name="Rectangle 160"/>
              <p:cNvSpPr/>
              <p:nvPr/>
            </p:nvSpPr>
            <p:spPr>
              <a:xfrm>
                <a:off x="1777742" y="218919"/>
                <a:ext cx="1122680" cy="2203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grpSp>
      </p:grpSp>
      <p:grpSp>
        <p:nvGrpSpPr>
          <p:cNvPr id="4" name="Canvas 1"/>
          <p:cNvGrpSpPr/>
          <p:nvPr/>
        </p:nvGrpSpPr>
        <p:grpSpPr>
          <a:xfrm>
            <a:off x="4687003" y="1143000"/>
            <a:ext cx="4114800" cy="2374900"/>
            <a:chOff x="0" y="0"/>
            <a:chExt cx="3385820" cy="2374900"/>
          </a:xfrm>
        </p:grpSpPr>
        <p:sp>
          <p:nvSpPr>
            <p:cNvPr id="8" name="Rectangle 7"/>
            <p:cNvSpPr/>
            <p:nvPr/>
          </p:nvSpPr>
          <p:spPr>
            <a:xfrm>
              <a:off x="0" y="0"/>
              <a:ext cx="3385820" cy="2374900"/>
            </a:xfrm>
            <a:prstGeom prst="rect">
              <a:avLst/>
            </a:prstGeom>
          </p:spPr>
          <p:txBody>
            <a:bodyPr/>
            <a:lstStyle/>
            <a:p>
              <a:endParaRPr lang="en-US"/>
            </a:p>
          </p:txBody>
        </p:sp>
        <p:sp>
          <p:nvSpPr>
            <p:cNvPr id="9" name="Rectangle 8"/>
            <p:cNvSpPr/>
            <p:nvPr/>
          </p:nvSpPr>
          <p:spPr>
            <a:xfrm>
              <a:off x="429555" y="0"/>
              <a:ext cx="2513629" cy="2313709"/>
            </a:xfrm>
            <a:prstGeom prst="rect">
              <a:avLst/>
            </a:prstGeom>
            <a:noFill/>
            <a:ln w="22225">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10" name="Rectangle 9"/>
            <p:cNvSpPr/>
            <p:nvPr/>
          </p:nvSpPr>
          <p:spPr>
            <a:xfrm>
              <a:off x="1669803" y="862880"/>
              <a:ext cx="1140734" cy="1281112"/>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11" name="Rectangle 10"/>
            <p:cNvSpPr/>
            <p:nvPr/>
          </p:nvSpPr>
          <p:spPr>
            <a:xfrm>
              <a:off x="542220" y="347980"/>
              <a:ext cx="45719"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12" name="Rectangle 11"/>
            <p:cNvSpPr/>
            <p:nvPr/>
          </p:nvSpPr>
          <p:spPr>
            <a:xfrm>
              <a:off x="1654819" y="228874"/>
              <a:ext cx="1165810" cy="372068"/>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13" name="Text Box 177"/>
            <p:cNvSpPr txBox="1"/>
            <p:nvPr/>
          </p:nvSpPr>
          <p:spPr>
            <a:xfrm>
              <a:off x="1743436" y="331831"/>
              <a:ext cx="1001395" cy="15798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5000"/>
                </a:lnSpc>
                <a:spcBef>
                  <a:spcPts val="0"/>
                </a:spcBef>
                <a:spcAft>
                  <a:spcPts val="800"/>
                </a:spcAft>
              </a:pPr>
              <a:r>
                <a:rPr lang="en-US" sz="1200" b="1" dirty="0">
                  <a:solidFill>
                    <a:srgbClr val="C55A11"/>
                  </a:solidFill>
                  <a:effectLst/>
                  <a:ea typeface="SimSun" panose="02010600030101010101" pitchFamily="2" charset="-122"/>
                </a:rPr>
                <a:t>Port Allocation</a:t>
              </a:r>
              <a:endParaRPr lang="en-US" sz="1400" dirty="0">
                <a:effectLst/>
                <a:latin typeface="Times New Roman" panose="02020603050405020304" pitchFamily="18" charset="0"/>
                <a:ea typeface="SimSun" panose="02010600030101010101" pitchFamily="2" charset="-122"/>
              </a:endParaRPr>
            </a:p>
          </p:txBody>
        </p:sp>
        <p:sp>
          <p:nvSpPr>
            <p:cNvPr id="14" name="Text Box 177"/>
            <p:cNvSpPr txBox="1"/>
            <p:nvPr/>
          </p:nvSpPr>
          <p:spPr>
            <a:xfrm>
              <a:off x="1752109" y="963051"/>
              <a:ext cx="1001395" cy="15049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5000"/>
                </a:lnSpc>
                <a:spcBef>
                  <a:spcPts val="0"/>
                </a:spcBef>
                <a:spcAft>
                  <a:spcPts val="800"/>
                </a:spcAft>
              </a:pPr>
              <a:r>
                <a:rPr lang="en-US" sz="1200" b="1" dirty="0">
                  <a:solidFill>
                    <a:srgbClr val="C55A11"/>
                  </a:solidFill>
                  <a:effectLst/>
                  <a:ea typeface="SimSun" panose="02010600030101010101" pitchFamily="2" charset="-122"/>
                </a:rPr>
                <a:t>Switch Traversal</a:t>
              </a:r>
              <a:endParaRPr lang="en-US" sz="1400" dirty="0">
                <a:effectLst/>
                <a:latin typeface="Times New Roman" panose="02020603050405020304" pitchFamily="18" charset="0"/>
                <a:ea typeface="SimSun" panose="02010600030101010101" pitchFamily="2" charset="-122"/>
              </a:endParaRPr>
            </a:p>
          </p:txBody>
        </p:sp>
        <p:grpSp>
          <p:nvGrpSpPr>
            <p:cNvPr id="15" name="Group 14"/>
            <p:cNvGrpSpPr/>
            <p:nvPr/>
          </p:nvGrpSpPr>
          <p:grpSpPr>
            <a:xfrm>
              <a:off x="2902043" y="270162"/>
              <a:ext cx="459968" cy="1621402"/>
              <a:chOff x="2886087" y="228600"/>
              <a:chExt cx="299196" cy="1621402"/>
            </a:xfrm>
          </p:grpSpPr>
          <p:grpSp>
            <p:nvGrpSpPr>
              <p:cNvPr id="47" name="Group 46"/>
              <p:cNvGrpSpPr/>
              <p:nvPr/>
            </p:nvGrpSpPr>
            <p:grpSpPr>
              <a:xfrm>
                <a:off x="2909779" y="411480"/>
                <a:ext cx="268273" cy="1437005"/>
                <a:chOff x="2768260" y="411480"/>
                <a:chExt cx="189230" cy="1437005"/>
              </a:xfrm>
            </p:grpSpPr>
            <p:cxnSp>
              <p:nvCxnSpPr>
                <p:cNvPr id="52" name="Straight Connector 51"/>
                <p:cNvCxnSpPr/>
                <p:nvPr/>
              </p:nvCxnSpPr>
              <p:spPr>
                <a:xfrm flipH="1">
                  <a:off x="2774610" y="41148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2768260" y="89916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2771435" y="136906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2770165" y="1848485"/>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grpSp>
          <p:sp>
            <p:nvSpPr>
              <p:cNvPr id="48" name="Text Box 177"/>
              <p:cNvSpPr txBox="1"/>
              <p:nvPr/>
            </p:nvSpPr>
            <p:spPr>
              <a:xfrm>
                <a:off x="2886087" y="228600"/>
                <a:ext cx="262011" cy="15826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6000"/>
                  </a:lnSpc>
                  <a:spcBef>
                    <a:spcPts val="0"/>
                  </a:spcBef>
                  <a:spcAft>
                    <a:spcPts val="800"/>
                  </a:spcAft>
                </a:pPr>
                <a:r>
                  <a:rPr lang="en-US" sz="1200" dirty="0">
                    <a:solidFill>
                      <a:srgbClr val="C55A11"/>
                    </a:solidFill>
                    <a:effectLst/>
                    <a:ea typeface="SimSun" panose="02010600030101010101" pitchFamily="2" charset="-122"/>
                  </a:rPr>
                  <a:t>North</a:t>
                </a:r>
                <a:endParaRPr lang="en-US" sz="1400" dirty="0">
                  <a:effectLst/>
                  <a:latin typeface="Times New Roman" panose="02020603050405020304" pitchFamily="18" charset="0"/>
                  <a:ea typeface="SimSun" panose="02010600030101010101" pitchFamily="2" charset="-122"/>
                </a:endParaRPr>
              </a:p>
            </p:txBody>
          </p:sp>
          <p:sp>
            <p:nvSpPr>
              <p:cNvPr id="49" name="Text Box 177"/>
              <p:cNvSpPr txBox="1"/>
              <p:nvPr/>
            </p:nvSpPr>
            <p:spPr>
              <a:xfrm>
                <a:off x="2920814" y="719138"/>
                <a:ext cx="261620" cy="1637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nSpc>
                    <a:spcPct val="105000"/>
                  </a:lnSpc>
                  <a:spcBef>
                    <a:spcPts val="0"/>
                  </a:spcBef>
                  <a:spcAft>
                    <a:spcPts val="800"/>
                  </a:spcAft>
                </a:pPr>
                <a:r>
                  <a:rPr lang="en-US" sz="1200">
                    <a:solidFill>
                      <a:srgbClr val="C55A11"/>
                    </a:solidFill>
                    <a:effectLst/>
                    <a:ea typeface="SimSun" panose="02010600030101010101" pitchFamily="2" charset="-122"/>
                  </a:rPr>
                  <a:t>West</a:t>
                </a:r>
                <a:endParaRPr lang="en-US" sz="1400">
                  <a:effectLst/>
                  <a:latin typeface="Times New Roman" panose="02020603050405020304" pitchFamily="18" charset="0"/>
                  <a:ea typeface="SimSun" panose="02010600030101010101" pitchFamily="2" charset="-122"/>
                </a:endParaRPr>
              </a:p>
            </p:txBody>
          </p:sp>
          <p:sp>
            <p:nvSpPr>
              <p:cNvPr id="50" name="Text Box 177"/>
              <p:cNvSpPr txBox="1"/>
              <p:nvPr/>
            </p:nvSpPr>
            <p:spPr>
              <a:xfrm>
                <a:off x="2924298" y="1200151"/>
                <a:ext cx="260985" cy="15748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nSpc>
                    <a:spcPct val="105000"/>
                  </a:lnSpc>
                  <a:spcBef>
                    <a:spcPts val="0"/>
                  </a:spcBef>
                  <a:spcAft>
                    <a:spcPts val="800"/>
                  </a:spcAft>
                </a:pPr>
                <a:r>
                  <a:rPr lang="en-US" sz="1200">
                    <a:solidFill>
                      <a:srgbClr val="C55A11"/>
                    </a:solidFill>
                    <a:effectLst/>
                    <a:ea typeface="SimSun" panose="02010600030101010101" pitchFamily="2" charset="-122"/>
                  </a:rPr>
                  <a:t>South</a:t>
                </a:r>
                <a:endParaRPr lang="en-US" sz="1400">
                  <a:effectLst/>
                  <a:latin typeface="Times New Roman" panose="02020603050405020304" pitchFamily="18" charset="0"/>
                  <a:ea typeface="SimSun" panose="02010600030101010101" pitchFamily="2" charset="-122"/>
                </a:endParaRPr>
              </a:p>
            </p:txBody>
          </p:sp>
          <p:sp>
            <p:nvSpPr>
              <p:cNvPr id="51" name="Text Box 177"/>
              <p:cNvSpPr txBox="1"/>
              <p:nvPr/>
            </p:nvSpPr>
            <p:spPr>
              <a:xfrm>
                <a:off x="2924299" y="1685925"/>
                <a:ext cx="260350" cy="16407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nSpc>
                    <a:spcPct val="105000"/>
                  </a:lnSpc>
                  <a:spcBef>
                    <a:spcPts val="0"/>
                  </a:spcBef>
                  <a:spcAft>
                    <a:spcPts val="800"/>
                  </a:spcAft>
                </a:pPr>
                <a:r>
                  <a:rPr lang="en-US" sz="1200" dirty="0">
                    <a:solidFill>
                      <a:srgbClr val="C55A11"/>
                    </a:solidFill>
                    <a:effectLst/>
                    <a:ea typeface="SimSun" panose="02010600030101010101" pitchFamily="2" charset="-122"/>
                  </a:rPr>
                  <a:t>East</a:t>
                </a:r>
                <a:endParaRPr lang="en-US" sz="1400" dirty="0">
                  <a:effectLst/>
                  <a:latin typeface="Times New Roman" panose="02020603050405020304" pitchFamily="18" charset="0"/>
                  <a:ea typeface="SimSun" panose="02010600030101010101" pitchFamily="2" charset="-122"/>
                </a:endParaRPr>
              </a:p>
            </p:txBody>
          </p:sp>
        </p:grpSp>
        <p:grpSp>
          <p:nvGrpSpPr>
            <p:cNvPr id="16" name="Group 15"/>
            <p:cNvGrpSpPr/>
            <p:nvPr/>
          </p:nvGrpSpPr>
          <p:grpSpPr>
            <a:xfrm>
              <a:off x="54552" y="242889"/>
              <a:ext cx="380129" cy="1606208"/>
              <a:chOff x="0" y="242889"/>
              <a:chExt cx="280146" cy="1606208"/>
            </a:xfrm>
          </p:grpSpPr>
          <p:grpSp>
            <p:nvGrpSpPr>
              <p:cNvPr id="38" name="Group 37"/>
              <p:cNvGrpSpPr/>
              <p:nvPr/>
            </p:nvGrpSpPr>
            <p:grpSpPr>
              <a:xfrm>
                <a:off x="17585" y="411480"/>
                <a:ext cx="262561" cy="1437617"/>
                <a:chOff x="91549" y="411480"/>
                <a:chExt cx="188624" cy="1437617"/>
              </a:xfrm>
            </p:grpSpPr>
            <p:cxnSp>
              <p:nvCxnSpPr>
                <p:cNvPr id="43" name="Straight Connector 42"/>
                <p:cNvCxnSpPr/>
                <p:nvPr/>
              </p:nvCxnSpPr>
              <p:spPr>
                <a:xfrm flipH="1">
                  <a:off x="97293" y="411480"/>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91549" y="899454"/>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94725" y="1369355"/>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93137" y="1849097"/>
                  <a:ext cx="1828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grpSp>
          <p:sp>
            <p:nvSpPr>
              <p:cNvPr id="39" name="Text Box 177"/>
              <p:cNvSpPr txBox="1"/>
              <p:nvPr/>
            </p:nvSpPr>
            <p:spPr>
              <a:xfrm>
                <a:off x="266" y="242889"/>
                <a:ext cx="262011" cy="14983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6000"/>
                  </a:lnSpc>
                  <a:spcBef>
                    <a:spcPts val="0"/>
                  </a:spcBef>
                  <a:spcAft>
                    <a:spcPts val="800"/>
                  </a:spcAft>
                </a:pPr>
                <a:r>
                  <a:rPr lang="en-US" sz="1200">
                    <a:solidFill>
                      <a:srgbClr val="C55A11"/>
                    </a:solidFill>
                    <a:effectLst/>
                    <a:ea typeface="SimSun" panose="02010600030101010101" pitchFamily="2" charset="-122"/>
                  </a:rPr>
                  <a:t>East</a:t>
                </a:r>
                <a:endParaRPr lang="en-US" sz="1400">
                  <a:effectLst/>
                  <a:latin typeface="Times New Roman" panose="02020603050405020304" pitchFamily="18" charset="0"/>
                  <a:ea typeface="SimSun" panose="02010600030101010101" pitchFamily="2" charset="-122"/>
                </a:endParaRPr>
              </a:p>
            </p:txBody>
          </p:sp>
          <p:sp>
            <p:nvSpPr>
              <p:cNvPr id="40" name="Text Box 177"/>
              <p:cNvSpPr txBox="1"/>
              <p:nvPr/>
            </p:nvSpPr>
            <p:spPr>
              <a:xfrm>
                <a:off x="657" y="723900"/>
                <a:ext cx="261620" cy="1589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5000"/>
                  </a:lnSpc>
                  <a:spcBef>
                    <a:spcPts val="0"/>
                  </a:spcBef>
                  <a:spcAft>
                    <a:spcPts val="800"/>
                  </a:spcAft>
                </a:pPr>
                <a:r>
                  <a:rPr lang="en-US" sz="1200">
                    <a:solidFill>
                      <a:srgbClr val="C55A11"/>
                    </a:solidFill>
                    <a:effectLst/>
                    <a:ea typeface="SimSun" panose="02010600030101010101" pitchFamily="2" charset="-122"/>
                  </a:rPr>
                  <a:t>South</a:t>
                </a:r>
                <a:endParaRPr lang="en-US" sz="1400">
                  <a:effectLst/>
                  <a:latin typeface="Times New Roman" panose="02020603050405020304" pitchFamily="18" charset="0"/>
                  <a:ea typeface="SimSun" panose="02010600030101010101" pitchFamily="2" charset="-122"/>
                </a:endParaRPr>
              </a:p>
            </p:txBody>
          </p:sp>
          <p:sp>
            <p:nvSpPr>
              <p:cNvPr id="41" name="Text Box 177"/>
              <p:cNvSpPr txBox="1"/>
              <p:nvPr/>
            </p:nvSpPr>
            <p:spPr>
              <a:xfrm>
                <a:off x="4141" y="1209675"/>
                <a:ext cx="260985" cy="14795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5000"/>
                  </a:lnSpc>
                  <a:spcBef>
                    <a:spcPts val="0"/>
                  </a:spcBef>
                  <a:spcAft>
                    <a:spcPts val="800"/>
                  </a:spcAft>
                </a:pPr>
                <a:r>
                  <a:rPr lang="en-US" sz="1200">
                    <a:solidFill>
                      <a:srgbClr val="C55A11"/>
                    </a:solidFill>
                    <a:effectLst/>
                    <a:ea typeface="SimSun" panose="02010600030101010101" pitchFamily="2" charset="-122"/>
                  </a:rPr>
                  <a:t>West</a:t>
                </a:r>
                <a:endParaRPr lang="en-US" sz="1400">
                  <a:effectLst/>
                  <a:latin typeface="Times New Roman" panose="02020603050405020304" pitchFamily="18" charset="0"/>
                  <a:ea typeface="SimSun" panose="02010600030101010101" pitchFamily="2" charset="-122"/>
                </a:endParaRPr>
              </a:p>
            </p:txBody>
          </p:sp>
          <p:sp>
            <p:nvSpPr>
              <p:cNvPr id="42" name="Text Box 177"/>
              <p:cNvSpPr txBox="1"/>
              <p:nvPr/>
            </p:nvSpPr>
            <p:spPr>
              <a:xfrm>
                <a:off x="0" y="1681163"/>
                <a:ext cx="260350" cy="1629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r">
                  <a:lnSpc>
                    <a:spcPct val="105000"/>
                  </a:lnSpc>
                  <a:spcBef>
                    <a:spcPts val="0"/>
                  </a:spcBef>
                  <a:spcAft>
                    <a:spcPts val="800"/>
                  </a:spcAft>
                </a:pPr>
                <a:r>
                  <a:rPr lang="en-US" sz="1200">
                    <a:solidFill>
                      <a:srgbClr val="C55A11"/>
                    </a:solidFill>
                    <a:effectLst/>
                    <a:ea typeface="SimSun" panose="02010600030101010101" pitchFamily="2" charset="-122"/>
                  </a:rPr>
                  <a:t>North</a:t>
                </a:r>
                <a:endParaRPr lang="en-US" sz="1400">
                  <a:effectLst/>
                  <a:latin typeface="Times New Roman" panose="02020603050405020304" pitchFamily="18" charset="0"/>
                  <a:ea typeface="SimSun" panose="02010600030101010101" pitchFamily="2" charset="-122"/>
                </a:endParaRPr>
              </a:p>
            </p:txBody>
          </p:sp>
        </p:grpSp>
        <p:grpSp>
          <p:nvGrpSpPr>
            <p:cNvPr id="17" name="Group 16"/>
            <p:cNvGrpSpPr/>
            <p:nvPr/>
          </p:nvGrpSpPr>
          <p:grpSpPr>
            <a:xfrm>
              <a:off x="1975451" y="1364480"/>
              <a:ext cx="550901" cy="411480"/>
              <a:chOff x="1977330" y="2139605"/>
              <a:chExt cx="594366" cy="411480"/>
            </a:xfrm>
          </p:grpSpPr>
          <p:cxnSp>
            <p:nvCxnSpPr>
              <p:cNvPr id="32" name="Straight Connector 31"/>
              <p:cNvCxnSpPr/>
              <p:nvPr/>
            </p:nvCxnSpPr>
            <p:spPr>
              <a:xfrm>
                <a:off x="1977330" y="2139605"/>
                <a:ext cx="18288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160216" y="2139605"/>
                <a:ext cx="228176" cy="4114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388816" y="2551085"/>
                <a:ext cx="1828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388816" y="2139605"/>
                <a:ext cx="1828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160216" y="2139605"/>
                <a:ext cx="228600" cy="4114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977336" y="2551085"/>
                <a:ext cx="1828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ectangle 17"/>
            <p:cNvSpPr/>
            <p:nvPr/>
          </p:nvSpPr>
          <p:spPr>
            <a:xfrm>
              <a:off x="545296" y="838200"/>
              <a:ext cx="45085"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19" name="Rectangle 18"/>
            <p:cNvSpPr/>
            <p:nvPr/>
          </p:nvSpPr>
          <p:spPr>
            <a:xfrm>
              <a:off x="545296" y="1786890"/>
              <a:ext cx="44450"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20" name="Rectangle 19"/>
            <p:cNvSpPr/>
            <p:nvPr/>
          </p:nvSpPr>
          <p:spPr>
            <a:xfrm>
              <a:off x="545325" y="1306830"/>
              <a:ext cx="44450" cy="118745"/>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21" name="Rectangle 20"/>
            <p:cNvSpPr/>
            <p:nvPr/>
          </p:nvSpPr>
          <p:spPr>
            <a:xfrm>
              <a:off x="690291" y="227561"/>
              <a:ext cx="743655" cy="1921193"/>
            </a:xfrm>
            <a:prstGeom prst="rect">
              <a:avLst/>
            </a:prstGeom>
            <a:noFill/>
            <a:ln w="1905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US" sz="2000"/>
            </a:p>
          </p:txBody>
        </p:sp>
        <p:sp>
          <p:nvSpPr>
            <p:cNvPr id="22" name="Text Box 177"/>
            <p:cNvSpPr txBox="1"/>
            <p:nvPr/>
          </p:nvSpPr>
          <p:spPr>
            <a:xfrm>
              <a:off x="769675" y="984651"/>
              <a:ext cx="582125" cy="3838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algn="ctr">
                <a:lnSpc>
                  <a:spcPct val="105000"/>
                </a:lnSpc>
                <a:spcBef>
                  <a:spcPts val="0"/>
                </a:spcBef>
                <a:spcAft>
                  <a:spcPts val="0"/>
                </a:spcAft>
              </a:pPr>
              <a:r>
                <a:rPr lang="en-US" sz="1200" b="1">
                  <a:solidFill>
                    <a:srgbClr val="C55A11"/>
                  </a:solidFill>
                  <a:effectLst/>
                  <a:ea typeface="SimSun" panose="02010600030101010101" pitchFamily="2" charset="-122"/>
                </a:rPr>
                <a:t>Sorting</a:t>
              </a:r>
              <a:endParaRPr lang="en-US" sz="1400">
                <a:effectLst/>
                <a:latin typeface="Times New Roman" panose="02020603050405020304" pitchFamily="18" charset="0"/>
                <a:ea typeface="SimSun" panose="02010600030101010101" pitchFamily="2" charset="-122"/>
              </a:endParaRPr>
            </a:p>
            <a:p>
              <a:pPr marL="0" marR="0" algn="ctr">
                <a:lnSpc>
                  <a:spcPct val="105000"/>
                </a:lnSpc>
                <a:spcBef>
                  <a:spcPts val="0"/>
                </a:spcBef>
                <a:spcAft>
                  <a:spcPts val="0"/>
                </a:spcAft>
              </a:pPr>
              <a:r>
                <a:rPr lang="en-US" sz="1200" b="1">
                  <a:solidFill>
                    <a:srgbClr val="C55A11"/>
                  </a:solidFill>
                  <a:effectLst/>
                  <a:ea typeface="SimSun" panose="02010600030101010101" pitchFamily="2" charset="-122"/>
                </a:rPr>
                <a:t>Network</a:t>
              </a:r>
              <a:endParaRPr lang="en-US" sz="1400">
                <a:effectLst/>
                <a:latin typeface="Times New Roman" panose="02020603050405020304" pitchFamily="18" charset="0"/>
                <a:ea typeface="SimSun" panose="02010600030101010101" pitchFamily="2" charset="-122"/>
              </a:endParaRPr>
            </a:p>
          </p:txBody>
        </p:sp>
        <p:cxnSp>
          <p:nvCxnSpPr>
            <p:cNvPr id="23" name="Straight Connector 22"/>
            <p:cNvCxnSpPr/>
            <p:nvPr/>
          </p:nvCxnSpPr>
          <p:spPr>
            <a:xfrm flipH="1" flipV="1">
              <a:off x="598051" y="408812"/>
              <a:ext cx="9588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601227" y="898185"/>
              <a:ext cx="9525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599322" y="1370837"/>
              <a:ext cx="9461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599110" y="1850050"/>
              <a:ext cx="9398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0" idx="0"/>
              <a:endCxn id="12" idx="2"/>
            </p:cNvCxnSpPr>
            <p:nvPr/>
          </p:nvCxnSpPr>
          <p:spPr>
            <a:xfrm flipH="1" flipV="1">
              <a:off x="2237670" y="600942"/>
              <a:ext cx="2500" cy="261938"/>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1441211" y="1979934"/>
              <a:ext cx="219589" cy="452"/>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flipV="1">
              <a:off x="1445792" y="1666468"/>
              <a:ext cx="21907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1444048" y="1384154"/>
              <a:ext cx="218440"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flipV="1">
              <a:off x="1444123" y="1097733"/>
              <a:ext cx="217805" cy="0"/>
            </a:xfrm>
            <a:prstGeom prst="line">
              <a:avLst/>
            </a:prstGeom>
            <a:ln w="12700">
              <a:solidFill>
                <a:schemeClr val="tx1"/>
              </a:solidFill>
              <a:headEnd type="triangle" w="sm" len="sm"/>
              <a:tailEnd w="sm" len="med"/>
            </a:ln>
          </p:spPr>
          <p:style>
            <a:lnRef idx="1">
              <a:schemeClr val="accent1"/>
            </a:lnRef>
            <a:fillRef idx="0">
              <a:schemeClr val="accent1"/>
            </a:fillRef>
            <a:effectRef idx="0">
              <a:schemeClr val="accent1"/>
            </a:effectRef>
            <a:fontRef idx="minor">
              <a:schemeClr val="tx1"/>
            </a:fontRef>
          </p:style>
        </p:cxnSp>
      </p:grpSp>
      <p:sp>
        <p:nvSpPr>
          <p:cNvPr id="6" name="TextBox 186"/>
          <p:cNvSpPr txBox="1"/>
          <p:nvPr/>
        </p:nvSpPr>
        <p:spPr>
          <a:xfrm>
            <a:off x="1159947" y="3374302"/>
            <a:ext cx="2472752" cy="50629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sz="2000" b="1" dirty="0" smtClean="0">
                <a:latin typeface="+mj-lt"/>
                <a:cs typeface="Times New Roman" panose="02020603050405020304" pitchFamily="18" charset="0"/>
              </a:rPr>
              <a:t>Buffered router</a:t>
            </a:r>
            <a:endParaRPr lang="en-US" sz="2000" b="1" dirty="0">
              <a:latin typeface="+mj-lt"/>
              <a:cs typeface="Times New Roman" panose="02020603050405020304" pitchFamily="18" charset="0"/>
            </a:endParaRPr>
          </a:p>
        </p:txBody>
      </p:sp>
      <p:sp>
        <p:nvSpPr>
          <p:cNvPr id="7" name="TextBox 189"/>
          <p:cNvSpPr txBox="1"/>
          <p:nvPr/>
        </p:nvSpPr>
        <p:spPr>
          <a:xfrm>
            <a:off x="5430280" y="3398770"/>
            <a:ext cx="2938813" cy="50629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sz="2000" b="1" dirty="0" smtClean="0">
                <a:latin typeface="+mj-lt"/>
                <a:cs typeface="Times New Roman" panose="02020603050405020304" pitchFamily="18" charset="0"/>
              </a:rPr>
              <a:t>Bufferless router</a:t>
            </a:r>
            <a:endParaRPr lang="en-US" sz="2000" b="1" dirty="0">
              <a:latin typeface="+mj-lt"/>
              <a:cs typeface="Times New Roman" panose="02020603050405020304" pitchFamily="18" charset="0"/>
            </a:endParaRPr>
          </a:p>
        </p:txBody>
      </p:sp>
      <p:sp>
        <p:nvSpPr>
          <p:cNvPr id="190" name="Title 1"/>
          <p:cNvSpPr txBox="1">
            <a:spLocks/>
          </p:cNvSpPr>
          <p:nvPr/>
        </p:nvSpPr>
        <p:spPr>
          <a:xfrm>
            <a:off x="0" y="227260"/>
            <a:ext cx="9144000" cy="7619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600" dirty="0" smtClean="0"/>
              <a:t>Buffered vs. </a:t>
            </a:r>
            <a:r>
              <a:rPr lang="en-US" sz="5600" dirty="0" err="1" smtClean="0"/>
              <a:t>Bufferless</a:t>
            </a:r>
            <a:r>
              <a:rPr lang="en-US" sz="5600" dirty="0"/>
              <a:t> </a:t>
            </a:r>
            <a:r>
              <a:rPr lang="en-US" sz="5600" dirty="0" smtClean="0"/>
              <a:t>Router</a:t>
            </a:r>
            <a:endParaRPr lang="en-US" sz="5600" dirty="0"/>
          </a:p>
        </p:txBody>
      </p:sp>
      <p:graphicFrame>
        <p:nvGraphicFramePr>
          <p:cNvPr id="195" name="Content Placeholder 5"/>
          <p:cNvGraphicFramePr>
            <a:graphicFrameLocks/>
          </p:cNvGraphicFramePr>
          <p:nvPr>
            <p:extLst>
              <p:ext uri="{D42A27DB-BD31-4B8C-83A1-F6EECF244321}">
                <p14:modId xmlns:p14="http://schemas.microsoft.com/office/powerpoint/2010/main" val="1563396531"/>
              </p:ext>
            </p:extLst>
          </p:nvPr>
        </p:nvGraphicFramePr>
        <p:xfrm>
          <a:off x="533400" y="3845221"/>
          <a:ext cx="8077203" cy="1219200"/>
        </p:xfrm>
        <a:graphic>
          <a:graphicData uri="http://schemas.openxmlformats.org/drawingml/2006/table">
            <a:tbl>
              <a:tblPr firstRow="1" bandRow="1">
                <a:tableStyleId>{B301B821-A1FF-4177-AEE7-76D212191A09}</a:tableStyleId>
              </a:tblPr>
              <a:tblGrid>
                <a:gridCol w="2692401"/>
                <a:gridCol w="2692401"/>
                <a:gridCol w="2692401"/>
              </a:tblGrid>
              <a:tr h="227905">
                <a:tc>
                  <a:txBody>
                    <a:bodyPr/>
                    <a:lstStyle/>
                    <a:p>
                      <a:pPr algn="ctr"/>
                      <a:endParaRPr lang="en-US" sz="1400" b="1" dirty="0">
                        <a:latin typeface="+mj-lt"/>
                      </a:endParaRPr>
                    </a:p>
                  </a:txBody>
                  <a:tcPr/>
                </a:tc>
                <a:tc>
                  <a:txBody>
                    <a:bodyPr/>
                    <a:lstStyle/>
                    <a:p>
                      <a:pPr algn="ctr"/>
                      <a:r>
                        <a:rPr lang="en-US" sz="1400" b="1" dirty="0" smtClean="0">
                          <a:latin typeface="+mj-lt"/>
                        </a:rPr>
                        <a:t>Buffered </a:t>
                      </a:r>
                      <a:r>
                        <a:rPr lang="en-US" sz="1400" b="1" dirty="0" err="1" smtClean="0">
                          <a:latin typeface="+mj-lt"/>
                        </a:rPr>
                        <a:t>NoCs</a:t>
                      </a:r>
                      <a:endParaRPr lang="en-US" sz="1400" b="1" dirty="0">
                        <a:latin typeface="+mj-lt"/>
                      </a:endParaRPr>
                    </a:p>
                  </a:txBody>
                  <a:tcPr/>
                </a:tc>
                <a:tc>
                  <a:txBody>
                    <a:bodyPr/>
                    <a:lstStyle/>
                    <a:p>
                      <a:pPr algn="ctr"/>
                      <a:r>
                        <a:rPr lang="en-US" sz="1400" b="1" dirty="0" err="1" smtClean="0">
                          <a:latin typeface="+mj-lt"/>
                        </a:rPr>
                        <a:t>Bufferless</a:t>
                      </a:r>
                      <a:r>
                        <a:rPr lang="en-US" sz="1400" b="1" dirty="0" smtClean="0">
                          <a:latin typeface="+mj-lt"/>
                        </a:rPr>
                        <a:t> </a:t>
                      </a:r>
                      <a:r>
                        <a:rPr lang="en-US" sz="1400" b="1" dirty="0" err="1" smtClean="0">
                          <a:latin typeface="+mj-lt"/>
                        </a:rPr>
                        <a:t>NoCs</a:t>
                      </a:r>
                      <a:endParaRPr lang="en-US" sz="1400" b="1" dirty="0">
                        <a:latin typeface="+mj-lt"/>
                      </a:endParaRPr>
                    </a:p>
                  </a:txBody>
                  <a:tcPr/>
                </a:tc>
              </a:tr>
              <a:tr h="246897">
                <a:tc>
                  <a:txBody>
                    <a:bodyPr/>
                    <a:lstStyle/>
                    <a:p>
                      <a:pPr algn="ctr"/>
                      <a:r>
                        <a:rPr lang="en-US" sz="1400" b="1" dirty="0" smtClean="0">
                          <a:latin typeface="+mj-lt"/>
                        </a:rPr>
                        <a:t>Performance</a:t>
                      </a:r>
                      <a:endParaRPr lang="en-US" sz="1400" b="1" dirty="0">
                        <a:latin typeface="+mj-lt"/>
                      </a:endParaRPr>
                    </a:p>
                  </a:txBody>
                  <a:tcPr/>
                </a:tc>
                <a:tc>
                  <a:txBody>
                    <a:bodyPr/>
                    <a:lstStyle/>
                    <a:p>
                      <a:pPr algn="ctr"/>
                      <a:r>
                        <a:rPr lang="en-US" sz="1400" b="1" dirty="0" smtClean="0">
                          <a:solidFill>
                            <a:srgbClr val="1A5712"/>
                          </a:solidFill>
                          <a:latin typeface="Cooper Black" panose="0208090404030B020404" pitchFamily="18" charset="0"/>
                          <a:sym typeface="Wingdings" panose="05000000000000000000" pitchFamily="2" charset="2"/>
                        </a:rPr>
                        <a:t></a:t>
                      </a:r>
                      <a:endParaRPr lang="en-US" sz="1400" b="1" dirty="0">
                        <a:solidFill>
                          <a:srgbClr val="1A5712"/>
                        </a:solidFill>
                        <a:latin typeface="Cooper Black" panose="0208090404030B020404" pitchFamily="18" charset="0"/>
                      </a:endParaRPr>
                    </a:p>
                  </a:txBody>
                  <a:tcPr/>
                </a:tc>
                <a:tc>
                  <a:txBody>
                    <a:bodyPr/>
                    <a:lstStyle/>
                    <a:p>
                      <a:pPr algn="ctr"/>
                      <a:r>
                        <a:rPr lang="en-US" sz="1400" b="1" dirty="0" smtClean="0">
                          <a:solidFill>
                            <a:srgbClr val="C00000"/>
                          </a:solidFill>
                          <a:latin typeface="Cooper Black" panose="0208090404030B020404" pitchFamily="18" charset="0"/>
                          <a:sym typeface="Wingdings" panose="05000000000000000000" pitchFamily="2" charset="2"/>
                        </a:rPr>
                        <a:t></a:t>
                      </a:r>
                      <a:endParaRPr lang="en-US" sz="1400" b="1" dirty="0">
                        <a:solidFill>
                          <a:srgbClr val="C00000"/>
                        </a:solidFill>
                        <a:latin typeface="Cooper Black" panose="0208090404030B020404" pitchFamily="18" charset="0"/>
                      </a:endParaRPr>
                    </a:p>
                  </a:txBody>
                  <a:tcPr/>
                </a:tc>
              </a:tr>
              <a:tr h="246897">
                <a:tc>
                  <a:txBody>
                    <a:bodyPr/>
                    <a:lstStyle/>
                    <a:p>
                      <a:pPr algn="ctr"/>
                      <a:r>
                        <a:rPr lang="en-US" sz="1400" b="1" dirty="0" smtClean="0">
                          <a:latin typeface="+mj-lt"/>
                        </a:rPr>
                        <a:t>Power</a:t>
                      </a:r>
                      <a:endParaRPr lang="en-US" sz="1400" b="1" dirty="0">
                        <a:latin typeface="+mj-lt"/>
                      </a:endParaRPr>
                    </a:p>
                  </a:txBody>
                  <a:tcPr/>
                </a:tc>
                <a:tc>
                  <a:txBody>
                    <a:bodyPr/>
                    <a:lstStyle/>
                    <a:p>
                      <a:pPr algn="ctr"/>
                      <a:r>
                        <a:rPr lang="en-US" sz="1400" b="1" dirty="0" smtClean="0">
                          <a:solidFill>
                            <a:srgbClr val="C00000"/>
                          </a:solidFill>
                          <a:latin typeface="Cooper Black" panose="0208090404030B020404" pitchFamily="18" charset="0"/>
                          <a:sym typeface="Wingdings" panose="05000000000000000000" pitchFamily="2" charset="2"/>
                        </a:rPr>
                        <a:t></a:t>
                      </a:r>
                      <a:endParaRPr lang="en-US" sz="1400" b="1" dirty="0">
                        <a:solidFill>
                          <a:srgbClr val="C00000"/>
                        </a:solidFill>
                        <a:latin typeface="Cooper Black" panose="0208090404030B020404" pitchFamily="18" charset="0"/>
                      </a:endParaRPr>
                    </a:p>
                  </a:txBody>
                  <a:tcPr/>
                </a:tc>
                <a:tc>
                  <a:txBody>
                    <a:bodyPr/>
                    <a:lstStyle/>
                    <a:p>
                      <a:pPr algn="ctr"/>
                      <a:r>
                        <a:rPr lang="en-US" sz="1400" b="1" dirty="0" smtClean="0">
                          <a:solidFill>
                            <a:srgbClr val="1A5712"/>
                          </a:solidFill>
                          <a:latin typeface="Cooper Black" panose="0208090404030B020404" pitchFamily="18" charset="0"/>
                          <a:sym typeface="Wingdings" panose="05000000000000000000" pitchFamily="2" charset="2"/>
                        </a:rPr>
                        <a:t></a:t>
                      </a:r>
                      <a:endParaRPr lang="en-US" sz="1400" b="1" dirty="0">
                        <a:solidFill>
                          <a:srgbClr val="1A5712"/>
                        </a:solidFill>
                        <a:latin typeface="Cooper Black" panose="0208090404030B020404" pitchFamily="18" charset="0"/>
                      </a:endParaRPr>
                    </a:p>
                  </a:txBody>
                  <a:tcPr/>
                </a:tc>
              </a:tr>
              <a:tr h="246897">
                <a:tc>
                  <a:txBody>
                    <a:bodyPr/>
                    <a:lstStyle/>
                    <a:p>
                      <a:pPr algn="ctr"/>
                      <a:r>
                        <a:rPr lang="en-US" sz="1400" b="1" dirty="0" smtClean="0">
                          <a:latin typeface="+mj-lt"/>
                        </a:rPr>
                        <a:t>Area</a:t>
                      </a:r>
                      <a:endParaRPr lang="en-US" sz="1400" b="1" dirty="0">
                        <a:latin typeface="+mj-lt"/>
                      </a:endParaRPr>
                    </a:p>
                  </a:txBody>
                  <a:tcPr/>
                </a:tc>
                <a:tc>
                  <a:txBody>
                    <a:bodyPr/>
                    <a:lstStyle/>
                    <a:p>
                      <a:pPr algn="ctr"/>
                      <a:r>
                        <a:rPr lang="en-US" sz="1400" b="1" dirty="0" smtClean="0">
                          <a:solidFill>
                            <a:srgbClr val="C00000"/>
                          </a:solidFill>
                          <a:latin typeface="Cooper Black" panose="0208090404030B020404" pitchFamily="18" charset="0"/>
                          <a:sym typeface="Wingdings" panose="05000000000000000000" pitchFamily="2" charset="2"/>
                        </a:rPr>
                        <a:t></a:t>
                      </a:r>
                      <a:endParaRPr lang="en-US" sz="1400" b="1" dirty="0">
                        <a:solidFill>
                          <a:srgbClr val="C00000"/>
                        </a:solidFill>
                        <a:latin typeface="Cooper Black" panose="0208090404030B020404" pitchFamily="18" charset="0"/>
                      </a:endParaRPr>
                    </a:p>
                  </a:txBody>
                  <a:tcPr/>
                </a:tc>
                <a:tc>
                  <a:txBody>
                    <a:bodyPr/>
                    <a:lstStyle/>
                    <a:p>
                      <a:pPr algn="ctr"/>
                      <a:r>
                        <a:rPr lang="en-US" sz="1400" b="1" dirty="0" smtClean="0">
                          <a:solidFill>
                            <a:srgbClr val="1A5712"/>
                          </a:solidFill>
                          <a:latin typeface="Cooper Black" panose="0208090404030B020404" pitchFamily="18" charset="0"/>
                          <a:sym typeface="Wingdings" panose="05000000000000000000" pitchFamily="2" charset="2"/>
                        </a:rPr>
                        <a:t></a:t>
                      </a:r>
                      <a:endParaRPr lang="en-US" sz="1400" b="1" dirty="0">
                        <a:solidFill>
                          <a:srgbClr val="1A5712"/>
                        </a:solidFill>
                        <a:latin typeface="Cooper Black" panose="0208090404030B020404" pitchFamily="18" charset="0"/>
                      </a:endParaRPr>
                    </a:p>
                  </a:txBody>
                  <a:tcPr/>
                </a:tc>
              </a:tr>
            </a:tbl>
          </a:graphicData>
        </a:graphic>
      </p:graphicFrame>
      <p:sp>
        <p:nvSpPr>
          <p:cNvPr id="187" name="TextBox 26"/>
          <p:cNvSpPr txBox="1"/>
          <p:nvPr/>
        </p:nvSpPr>
        <p:spPr>
          <a:xfrm>
            <a:off x="0" y="5150392"/>
            <a:ext cx="9183220" cy="1114958"/>
          </a:xfrm>
          <a:prstGeom prst="rect">
            <a:avLst/>
          </a:prstGeom>
          <a:solidFill>
            <a:schemeClr val="tx1"/>
          </a:solidFill>
        </p:spPr>
        <p:txBody>
          <a:bodyPr wrap="square" rtlCol="0" anchor="ctr" anchorCtr="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buClr>
                <a:srgbClr val="CC9900"/>
              </a:buClr>
              <a:buSzPct val="125000"/>
            </a:pPr>
            <a:r>
              <a:rPr lang="en-US" sz="2800" b="1" i="1" dirty="0" smtClean="0">
                <a:solidFill>
                  <a:schemeClr val="bg1"/>
                </a:solidFill>
                <a:latin typeface="+mj-lt"/>
                <a:cs typeface="Times New Roman" panose="02020603050405020304" pitchFamily="18" charset="0"/>
              </a:rPr>
              <a:t>Bufferless </a:t>
            </a:r>
            <a:r>
              <a:rPr lang="en-US" sz="2800" b="1" i="1" dirty="0" err="1" smtClean="0">
                <a:solidFill>
                  <a:schemeClr val="bg1"/>
                </a:solidFill>
                <a:latin typeface="+mj-lt"/>
                <a:cs typeface="Times New Roman" panose="02020603050405020304" pitchFamily="18" charset="0"/>
              </a:rPr>
              <a:t>NoCs</a:t>
            </a:r>
            <a:r>
              <a:rPr lang="en-US" sz="2800" b="1" i="1" dirty="0" smtClean="0">
                <a:solidFill>
                  <a:schemeClr val="bg1"/>
                </a:solidFill>
                <a:latin typeface="+mj-lt"/>
                <a:cs typeface="Times New Roman" panose="02020603050405020304" pitchFamily="18" charset="0"/>
              </a:rPr>
              <a:t> is a compelling design option for future multicore processor due to its simplicity and power-efficiency</a:t>
            </a:r>
            <a:endParaRPr lang="en-US" sz="2800" b="1" i="1" baseline="-2500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70987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par>
                                <p:cTn id="15" presetID="10"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6"/>
                                        </p:tgtEl>
                                        <p:attrNameLst>
                                          <p:attrName>style.visibility</p:attrName>
                                        </p:attrNameLst>
                                      </p:cBhvr>
                                      <p:to>
                                        <p:strVal val="visible"/>
                                      </p:to>
                                    </p:set>
                                    <p:animEffect transition="in" filter="fade">
                                      <p:cBhvr>
                                        <p:cTn id="22" dur="500"/>
                                        <p:tgtEl>
                                          <p:spTgt spid="196"/>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97"/>
                                        </p:tgtEl>
                                        <p:attrNameLst>
                                          <p:attrName>style.visibility</p:attrName>
                                        </p:attrNameLst>
                                      </p:cBhvr>
                                      <p:to>
                                        <p:strVal val="visible"/>
                                      </p:to>
                                    </p:set>
                                    <p:animEffect transition="in" filter="fade">
                                      <p:cBhvr>
                                        <p:cTn id="26" dur="500"/>
                                        <p:tgtEl>
                                          <p:spTgt spid="19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95"/>
                                        </p:tgtEl>
                                        <p:attrNameLst>
                                          <p:attrName>style.visibility</p:attrName>
                                        </p:attrNameLst>
                                      </p:cBhvr>
                                      <p:to>
                                        <p:strVal val="visible"/>
                                      </p:to>
                                    </p:set>
                                    <p:animEffect transition="in" filter="fade">
                                      <p:cBhvr>
                                        <p:cTn id="31" dur="500"/>
                                        <p:tgtEl>
                                          <p:spTgt spid="195"/>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87"/>
                                        </p:tgtEl>
                                        <p:attrNameLst>
                                          <p:attrName>style.visibility</p:attrName>
                                        </p:attrNameLst>
                                      </p:cBhvr>
                                      <p:to>
                                        <p:strVal val="visible"/>
                                      </p:to>
                                    </p:set>
                                    <p:anim calcmode="lin" valueType="num">
                                      <p:cBhvr additive="base">
                                        <p:cTn id="36" dur="500" fill="hold"/>
                                        <p:tgtEl>
                                          <p:spTgt spid="187"/>
                                        </p:tgtEl>
                                        <p:attrNameLst>
                                          <p:attrName>ppt_x</p:attrName>
                                        </p:attrNameLst>
                                      </p:cBhvr>
                                      <p:tavLst>
                                        <p:tav tm="0">
                                          <p:val>
                                            <p:strVal val="#ppt_x"/>
                                          </p:val>
                                        </p:tav>
                                        <p:tav tm="100000">
                                          <p:val>
                                            <p:strVal val="#ppt_x"/>
                                          </p:val>
                                        </p:tav>
                                      </p:tavLst>
                                    </p:anim>
                                    <p:anim calcmode="lin" valueType="num">
                                      <p:cBhvr additive="base">
                                        <p:cTn id="37" dur="500" fill="hold"/>
                                        <p:tgtEl>
                                          <p:spTgt spid="1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animBg="1"/>
      <p:bldP spid="196" grpId="0" animBg="1"/>
      <p:bldP spid="6" grpId="0"/>
      <p:bldP spid="7" grpId="0"/>
      <p:bldP spid="18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ame 2"/>
          <p:cNvSpPr/>
          <p:nvPr/>
        </p:nvSpPr>
        <p:spPr>
          <a:xfrm>
            <a:off x="5143500" y="1619250"/>
            <a:ext cx="3124200" cy="2038350"/>
          </a:xfrm>
          <a:prstGeom prst="frame">
            <a:avLst/>
          </a:prstGeom>
          <a:solidFill>
            <a:srgbClr val="4472C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an 4"/>
          <p:cNvSpPr/>
          <p:nvPr/>
        </p:nvSpPr>
        <p:spPr>
          <a:xfrm rot="5400000">
            <a:off x="4714872" y="2438400"/>
            <a:ext cx="171452" cy="381000"/>
          </a:xfrm>
          <a:prstGeom prst="can">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Can 66"/>
          <p:cNvSpPr/>
          <p:nvPr/>
        </p:nvSpPr>
        <p:spPr>
          <a:xfrm rot="16200000">
            <a:off x="8522968" y="2436494"/>
            <a:ext cx="175264" cy="381000"/>
          </a:xfrm>
          <a:prstGeom prst="can">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itle 1"/>
          <p:cNvSpPr txBox="1">
            <a:spLocks/>
          </p:cNvSpPr>
          <p:nvPr/>
        </p:nvSpPr>
        <p:spPr>
          <a:xfrm>
            <a:off x="0" y="152401"/>
            <a:ext cx="9144000" cy="761999"/>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smtClean="0"/>
              <a:t>Bufferless </a:t>
            </a:r>
            <a:r>
              <a:rPr lang="en-US" dirty="0" err="1" smtClean="0"/>
              <a:t>NoCs</a:t>
            </a:r>
            <a:r>
              <a:rPr lang="en-US" dirty="0" smtClean="0"/>
              <a:t> Basics</a:t>
            </a:r>
            <a:endParaRPr lang="en-US" dirty="0"/>
          </a:p>
        </p:txBody>
      </p:sp>
      <p:sp>
        <p:nvSpPr>
          <p:cNvPr id="8" name="Bent Arrow 7"/>
          <p:cNvSpPr/>
          <p:nvPr/>
        </p:nvSpPr>
        <p:spPr>
          <a:xfrm rot="5400000">
            <a:off x="5436869" y="2198369"/>
            <a:ext cx="1165860" cy="1752601"/>
          </a:xfrm>
          <a:prstGeom prst="bentArrow">
            <a:avLst>
              <a:gd name="adj1" fmla="val 25000"/>
              <a:gd name="adj2" fmla="val 25871"/>
              <a:gd name="adj3" fmla="val 25000"/>
              <a:gd name="adj4" fmla="val 75000"/>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3" name="Bent Arrow 72"/>
          <p:cNvSpPr/>
          <p:nvPr/>
        </p:nvSpPr>
        <p:spPr>
          <a:xfrm rot="5400000" flipV="1">
            <a:off x="6846570" y="2236470"/>
            <a:ext cx="1165860" cy="1676400"/>
          </a:xfrm>
          <a:prstGeom prst="bentArrow">
            <a:avLst>
              <a:gd name="adj1" fmla="val 25000"/>
              <a:gd name="adj2" fmla="val 25871"/>
              <a:gd name="adj3" fmla="val 25000"/>
              <a:gd name="adj4" fmla="val 75000"/>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Explosion 1 9"/>
          <p:cNvSpPr/>
          <p:nvPr/>
        </p:nvSpPr>
        <p:spPr>
          <a:xfrm>
            <a:off x="5124448" y="3664771"/>
            <a:ext cx="3505200" cy="942974"/>
          </a:xfrm>
          <a:prstGeom prst="irregularSeal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Contention</a:t>
            </a:r>
            <a:endParaRPr lang="en-US" sz="2800" b="1" dirty="0"/>
          </a:p>
        </p:txBody>
      </p:sp>
      <p:sp>
        <p:nvSpPr>
          <p:cNvPr id="75" name="Bent Arrow 74"/>
          <p:cNvSpPr/>
          <p:nvPr/>
        </p:nvSpPr>
        <p:spPr>
          <a:xfrm rot="16200000">
            <a:off x="6808471" y="1325880"/>
            <a:ext cx="1165860" cy="1752601"/>
          </a:xfrm>
          <a:prstGeom prst="bentArrow">
            <a:avLst>
              <a:gd name="adj1" fmla="val 25000"/>
              <a:gd name="adj2" fmla="val 25871"/>
              <a:gd name="adj3" fmla="val 25000"/>
              <a:gd name="adj4" fmla="val 75000"/>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7" name="Punchline"/>
          <p:cNvSpPr txBox="1"/>
          <p:nvPr/>
        </p:nvSpPr>
        <p:spPr>
          <a:xfrm>
            <a:off x="149861" y="1972988"/>
            <a:ext cx="4381503" cy="627333"/>
          </a:xfrm>
          <a:prstGeom prst="rect">
            <a:avLst/>
          </a:prstGeom>
          <a:noFill/>
        </p:spPr>
        <p:txBody>
          <a:bodyPr wrap="square" rtlCol="0" anchor="ctr">
            <a:noAutofit/>
          </a:bodyPr>
          <a:lstStyle/>
          <a:p>
            <a:r>
              <a:rPr lang="en-US" sz="3200" dirty="0" smtClean="0">
                <a:solidFill>
                  <a:srgbClr val="000000"/>
                </a:solidFill>
                <a:latin typeface="Courier New" panose="02070309020205020404" pitchFamily="49" charset="0"/>
                <a:cs typeface="Courier New" panose="02070309020205020404" pitchFamily="49" charset="0"/>
              </a:rPr>
              <a:t>❶</a:t>
            </a:r>
            <a:r>
              <a:rPr lang="en-US" sz="3200" dirty="0" smtClean="0">
                <a:solidFill>
                  <a:srgbClr val="000000"/>
                </a:solidFill>
                <a:latin typeface="+mj-lt"/>
              </a:rPr>
              <a:t> Flit Ranking</a:t>
            </a:r>
            <a:endParaRPr lang="en-US" sz="3200" dirty="0">
              <a:solidFill>
                <a:srgbClr val="000000"/>
              </a:solidFill>
              <a:latin typeface="+mj-lt"/>
            </a:endParaRPr>
          </a:p>
        </p:txBody>
      </p:sp>
      <p:sp>
        <p:nvSpPr>
          <p:cNvPr id="79" name="Punchline"/>
          <p:cNvSpPr txBox="1"/>
          <p:nvPr/>
        </p:nvSpPr>
        <p:spPr>
          <a:xfrm>
            <a:off x="149861" y="2686701"/>
            <a:ext cx="4648200" cy="627333"/>
          </a:xfrm>
          <a:prstGeom prst="rect">
            <a:avLst/>
          </a:prstGeom>
          <a:noFill/>
        </p:spPr>
        <p:txBody>
          <a:bodyPr wrap="square" rtlCol="0" anchor="ctr">
            <a:noAutofit/>
          </a:bodyPr>
          <a:lstStyle/>
          <a:p>
            <a:r>
              <a:rPr lang="en-US" sz="3200" dirty="0" smtClean="0">
                <a:solidFill>
                  <a:srgbClr val="000000"/>
                </a:solidFill>
                <a:latin typeface="Courier New" panose="02070309020205020404" pitchFamily="49" charset="0"/>
                <a:cs typeface="Courier New" panose="02070309020205020404" pitchFamily="49" charset="0"/>
              </a:rPr>
              <a:t>❷</a:t>
            </a:r>
            <a:r>
              <a:rPr lang="en-US" sz="3200" dirty="0" smtClean="0">
                <a:solidFill>
                  <a:srgbClr val="000000"/>
                </a:solidFill>
                <a:latin typeface="+mj-lt"/>
              </a:rPr>
              <a:t> Port Allocation</a:t>
            </a:r>
            <a:endParaRPr lang="en-US" sz="3200" dirty="0">
              <a:solidFill>
                <a:srgbClr val="000000"/>
              </a:solidFill>
              <a:latin typeface="+mj-lt"/>
            </a:endParaRPr>
          </a:p>
        </p:txBody>
      </p:sp>
      <p:sp>
        <p:nvSpPr>
          <p:cNvPr id="80" name="Punchline"/>
          <p:cNvSpPr txBox="1"/>
          <p:nvPr/>
        </p:nvSpPr>
        <p:spPr>
          <a:xfrm>
            <a:off x="165099" y="3400414"/>
            <a:ext cx="4648202" cy="627333"/>
          </a:xfrm>
          <a:prstGeom prst="rect">
            <a:avLst/>
          </a:prstGeom>
          <a:noFill/>
        </p:spPr>
        <p:txBody>
          <a:bodyPr wrap="square" rtlCol="0" anchor="ctr">
            <a:noAutofit/>
          </a:bodyPr>
          <a:lstStyle/>
          <a:p>
            <a:r>
              <a:rPr lang="en-US" sz="3200" dirty="0" smtClean="0">
                <a:solidFill>
                  <a:srgbClr val="000000"/>
                </a:solidFill>
                <a:latin typeface="Courier New" panose="02070309020205020404" pitchFamily="49" charset="0"/>
                <a:cs typeface="Courier New" panose="02070309020205020404" pitchFamily="49" charset="0"/>
              </a:rPr>
              <a:t>❸</a:t>
            </a:r>
            <a:r>
              <a:rPr lang="en-US" sz="3200" dirty="0" smtClean="0">
                <a:solidFill>
                  <a:srgbClr val="000000"/>
                </a:solidFill>
                <a:latin typeface="+mj-lt"/>
              </a:rPr>
              <a:t> Forward/Deflect</a:t>
            </a:r>
            <a:endParaRPr lang="en-US" sz="3200" dirty="0">
              <a:solidFill>
                <a:srgbClr val="000000"/>
              </a:solidFill>
              <a:latin typeface="+mj-lt"/>
            </a:endParaRPr>
          </a:p>
        </p:txBody>
      </p:sp>
      <p:sp>
        <p:nvSpPr>
          <p:cNvPr id="81" name="Punchline"/>
          <p:cNvSpPr txBox="1"/>
          <p:nvPr/>
        </p:nvSpPr>
        <p:spPr>
          <a:xfrm>
            <a:off x="4636769" y="4366506"/>
            <a:ext cx="4612642" cy="876300"/>
          </a:xfrm>
          <a:prstGeom prst="rect">
            <a:avLst/>
          </a:prstGeom>
          <a:noFill/>
        </p:spPr>
        <p:txBody>
          <a:bodyPr wrap="square" rtlCol="0" anchor="ctr">
            <a:noAutofit/>
          </a:bodyPr>
          <a:lstStyle/>
          <a:p>
            <a:r>
              <a:rPr lang="en-US" sz="2800" b="1" i="1" dirty="0" smtClean="0">
                <a:solidFill>
                  <a:srgbClr val="CC0000"/>
                </a:solidFill>
                <a:latin typeface="+mj-lt"/>
                <a:sym typeface="Wingdings"/>
              </a:rPr>
              <a:t>High network latency &amp; power </a:t>
            </a:r>
            <a:endParaRPr lang="en-US" sz="2800" b="1" i="1" dirty="0">
              <a:solidFill>
                <a:srgbClr val="CC0000"/>
              </a:solidFill>
              <a:latin typeface="+mj-lt"/>
            </a:endParaRPr>
          </a:p>
        </p:txBody>
      </p:sp>
      <p:sp>
        <p:nvSpPr>
          <p:cNvPr id="82" name="Punchline"/>
          <p:cNvSpPr txBox="1"/>
          <p:nvPr/>
        </p:nvSpPr>
        <p:spPr>
          <a:xfrm>
            <a:off x="361314" y="4202877"/>
            <a:ext cx="3458212" cy="1143000"/>
          </a:xfrm>
          <a:prstGeom prst="rect">
            <a:avLst/>
          </a:prstGeom>
          <a:noFill/>
        </p:spPr>
        <p:txBody>
          <a:bodyPr wrap="square" rtlCol="0" anchor="ctr">
            <a:noAutofit/>
          </a:bodyPr>
          <a:lstStyle/>
          <a:p>
            <a:r>
              <a:rPr lang="en-US" sz="2800" b="1" i="1" dirty="0" smtClean="0">
                <a:latin typeface="+mj-lt"/>
              </a:rPr>
              <a:t>Deflect low priority flits</a:t>
            </a:r>
            <a:endParaRPr lang="en-US" sz="2800" b="1" i="1" dirty="0">
              <a:latin typeface="+mj-lt"/>
            </a:endParaRPr>
          </a:p>
        </p:txBody>
      </p:sp>
      <p:sp>
        <p:nvSpPr>
          <p:cNvPr id="84" name="67Text"/>
          <p:cNvSpPr txBox="1"/>
          <p:nvPr/>
        </p:nvSpPr>
        <p:spPr>
          <a:xfrm>
            <a:off x="3577586" y="1451934"/>
            <a:ext cx="1661164" cy="419701"/>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i="1" dirty="0" smtClean="0">
                <a:solidFill>
                  <a:schemeClr val="accent5"/>
                </a:solidFill>
                <a:latin typeface="+mj-lt"/>
              </a:rPr>
              <a:t>Bufferless Router</a:t>
            </a:r>
          </a:p>
        </p:txBody>
      </p:sp>
      <p:sp>
        <p:nvSpPr>
          <p:cNvPr id="87" name="67Text"/>
          <p:cNvSpPr txBox="1"/>
          <p:nvPr/>
        </p:nvSpPr>
        <p:spPr>
          <a:xfrm>
            <a:off x="4427211" y="2686702"/>
            <a:ext cx="697237" cy="468305"/>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i="1" dirty="0" smtClean="0">
                <a:solidFill>
                  <a:schemeClr val="accent5"/>
                </a:solidFill>
                <a:latin typeface="+mj-lt"/>
              </a:rPr>
              <a:t>Flit A</a:t>
            </a:r>
          </a:p>
        </p:txBody>
      </p:sp>
      <p:sp>
        <p:nvSpPr>
          <p:cNvPr id="88" name="67Text"/>
          <p:cNvSpPr txBox="1"/>
          <p:nvPr/>
        </p:nvSpPr>
        <p:spPr>
          <a:xfrm>
            <a:off x="8042909" y="2686701"/>
            <a:ext cx="1135382" cy="468305"/>
          </a:xfrm>
          <a:prstGeom prst="rect">
            <a:avLst/>
          </a:prstGeom>
          <a:noFill/>
        </p:spPr>
        <p:txBody>
          <a:bodyPr wrap="square"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i="1" dirty="0" smtClean="0">
                <a:solidFill>
                  <a:schemeClr val="accent5"/>
                </a:solidFill>
                <a:latin typeface="+mj-lt"/>
              </a:rPr>
              <a:t>Flit B</a:t>
            </a:r>
          </a:p>
        </p:txBody>
      </p:sp>
      <p:sp>
        <p:nvSpPr>
          <p:cNvPr id="89" name="Punchline"/>
          <p:cNvSpPr txBox="1"/>
          <p:nvPr/>
        </p:nvSpPr>
        <p:spPr>
          <a:xfrm>
            <a:off x="149861" y="1111182"/>
            <a:ext cx="3129284" cy="695503"/>
          </a:xfrm>
          <a:prstGeom prst="rect">
            <a:avLst/>
          </a:prstGeom>
          <a:noFill/>
        </p:spPr>
        <p:txBody>
          <a:bodyPr wrap="square" rtlCol="0" anchor="ctr">
            <a:noAutofit/>
          </a:bodyPr>
          <a:lstStyle/>
          <a:p>
            <a:r>
              <a:rPr lang="en-US" sz="3600" b="1" dirty="0" smtClean="0">
                <a:solidFill>
                  <a:srgbClr val="0000FF"/>
                </a:solidFill>
                <a:latin typeface="+mj-lt"/>
              </a:rPr>
              <a:t>Simple </a:t>
            </a:r>
            <a:r>
              <a:rPr lang="en-US" sz="2800" dirty="0" smtClean="0">
                <a:latin typeface="+mj-lt"/>
              </a:rPr>
              <a:t>Operations</a:t>
            </a:r>
            <a:endParaRPr lang="en-US" sz="2800" dirty="0">
              <a:latin typeface="+mj-lt"/>
            </a:endParaRPr>
          </a:p>
        </p:txBody>
      </p:sp>
      <p:sp>
        <p:nvSpPr>
          <p:cNvPr id="90" name="Freeform 89"/>
          <p:cNvSpPr/>
          <p:nvPr/>
        </p:nvSpPr>
        <p:spPr>
          <a:xfrm rot="21197399">
            <a:off x="3279145" y="4036219"/>
            <a:ext cx="1959605" cy="425034"/>
          </a:xfrm>
          <a:custGeom>
            <a:avLst/>
            <a:gdLst>
              <a:gd name="connsiteX0" fmla="*/ 0 w 1678329"/>
              <a:gd name="connsiteY0" fmla="*/ 1632030 h 1632030"/>
              <a:gd name="connsiteX1" fmla="*/ 960698 w 1678329"/>
              <a:gd name="connsiteY1" fmla="*/ 1331089 h 1632030"/>
              <a:gd name="connsiteX2" fmla="*/ 1238491 w 1678329"/>
              <a:gd name="connsiteY2" fmla="*/ 312516 h 1632030"/>
              <a:gd name="connsiteX3" fmla="*/ 1678329 w 1678329"/>
              <a:gd name="connsiteY3" fmla="*/ 0 h 1632030"/>
            </a:gdLst>
            <a:ahLst/>
            <a:cxnLst>
              <a:cxn ang="0">
                <a:pos x="connsiteX0" y="connsiteY0"/>
              </a:cxn>
              <a:cxn ang="0">
                <a:pos x="connsiteX1" y="connsiteY1"/>
              </a:cxn>
              <a:cxn ang="0">
                <a:pos x="connsiteX2" y="connsiteY2"/>
              </a:cxn>
              <a:cxn ang="0">
                <a:pos x="connsiteX3" y="connsiteY3"/>
              </a:cxn>
            </a:cxnLst>
            <a:rect l="l" t="t" r="r" b="b"/>
            <a:pathLst>
              <a:path w="1678329" h="1632030">
                <a:moveTo>
                  <a:pt x="0" y="1632030"/>
                </a:moveTo>
                <a:cubicBezTo>
                  <a:pt x="377141" y="1591519"/>
                  <a:pt x="754283" y="1551008"/>
                  <a:pt x="960698" y="1331089"/>
                </a:cubicBezTo>
                <a:cubicBezTo>
                  <a:pt x="1167113" y="1111170"/>
                  <a:pt x="1118886" y="534364"/>
                  <a:pt x="1238491" y="312516"/>
                </a:cubicBezTo>
                <a:cubicBezTo>
                  <a:pt x="1358096" y="90668"/>
                  <a:pt x="1518212" y="45334"/>
                  <a:pt x="1678329" y="0"/>
                </a:cubicBezTo>
              </a:path>
            </a:pathLst>
          </a:custGeom>
          <a:noFill/>
          <a:ln w="31750">
            <a:solidFill>
              <a:schemeClr val="tx1"/>
            </a:solidFill>
            <a:prstDash val="dash"/>
            <a:head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5" name="Right Arrow 14"/>
          <p:cNvSpPr/>
          <p:nvPr/>
        </p:nvSpPr>
        <p:spPr>
          <a:xfrm>
            <a:off x="3952557" y="4643427"/>
            <a:ext cx="551181" cy="322457"/>
          </a:xfrm>
          <a:prstGeom prst="rightArrow">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26"/>
          <p:cNvSpPr txBox="1"/>
          <p:nvPr/>
        </p:nvSpPr>
        <p:spPr>
          <a:xfrm>
            <a:off x="0" y="5086336"/>
            <a:ext cx="9183220" cy="1179014"/>
          </a:xfrm>
          <a:prstGeom prst="rect">
            <a:avLst/>
          </a:prstGeom>
          <a:solidFill>
            <a:schemeClr val="tx1"/>
          </a:solidFill>
        </p:spPr>
        <p:txBody>
          <a:bodyPr wrap="square" rtlCol="0" anchor="ctr" anchorCtr="1">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buClr>
                <a:srgbClr val="CC9900"/>
              </a:buClr>
              <a:buSzPct val="125000"/>
            </a:pPr>
            <a:r>
              <a:rPr lang="en-US" sz="2800" b="1" i="1" dirty="0" smtClean="0">
                <a:solidFill>
                  <a:schemeClr val="bg1"/>
                </a:solidFill>
                <a:latin typeface="+mj-lt"/>
                <a:cs typeface="Times New Roman" panose="02020603050405020304" pitchFamily="18" charset="0"/>
              </a:rPr>
              <a:t>Bufferless </a:t>
            </a:r>
            <a:r>
              <a:rPr lang="en-US" sz="2800" b="1" i="1" dirty="0" err="1" smtClean="0">
                <a:solidFill>
                  <a:schemeClr val="bg1"/>
                </a:solidFill>
                <a:latin typeface="+mj-lt"/>
                <a:cs typeface="Times New Roman" panose="02020603050405020304" pitchFamily="18" charset="0"/>
              </a:rPr>
              <a:t>NoCs</a:t>
            </a:r>
            <a:r>
              <a:rPr lang="en-US" sz="2800" b="1" i="1" dirty="0" smtClean="0">
                <a:solidFill>
                  <a:schemeClr val="bg1"/>
                </a:solidFill>
                <a:latin typeface="+mj-lt"/>
                <a:cs typeface="Times New Roman" panose="02020603050405020304" pitchFamily="18" charset="0"/>
              </a:rPr>
              <a:t> rely on deflection to resolve flits contention, but avoid deflection as much as possible</a:t>
            </a:r>
            <a:endParaRPr lang="en-US" sz="2800" b="1" i="1" baseline="-25000" dirty="0">
              <a:solidFill>
                <a:schemeClr val="bg1"/>
              </a:solidFill>
              <a:latin typeface="+mj-lt"/>
              <a:cs typeface="Times New Roman" panose="02020603050405020304" pitchFamily="18" charset="0"/>
            </a:endParaRPr>
          </a:p>
        </p:txBody>
      </p:sp>
      <p:sp>
        <p:nvSpPr>
          <p:cNvPr id="92" name="Punchline"/>
          <p:cNvSpPr txBox="1"/>
          <p:nvPr/>
        </p:nvSpPr>
        <p:spPr>
          <a:xfrm>
            <a:off x="6034407" y="874513"/>
            <a:ext cx="1540514" cy="876300"/>
          </a:xfrm>
          <a:prstGeom prst="rect">
            <a:avLst/>
          </a:prstGeom>
          <a:noFill/>
        </p:spPr>
        <p:txBody>
          <a:bodyPr wrap="square" rtlCol="0" anchor="ctr">
            <a:noAutofit/>
          </a:bodyPr>
          <a:lstStyle/>
          <a:p>
            <a:r>
              <a:rPr lang="en-US" sz="2800" b="1" i="1" dirty="0" smtClean="0">
                <a:solidFill>
                  <a:srgbClr val="CC0000"/>
                </a:solidFill>
                <a:latin typeface="+mj-lt"/>
              </a:rPr>
              <a:t>Deflected</a:t>
            </a:r>
            <a:endParaRPr lang="en-US" sz="2800" b="1" i="1" dirty="0">
              <a:solidFill>
                <a:srgbClr val="CC0000"/>
              </a:solidFill>
              <a:latin typeface="+mj-lt"/>
            </a:endParaRPr>
          </a:p>
        </p:txBody>
      </p:sp>
    </p:spTree>
    <p:extLst>
      <p:ext uri="{BB962C8B-B14F-4D97-AF65-F5344CB8AC3E}">
        <p14:creationId xmlns:p14="http://schemas.microsoft.com/office/powerpoint/2010/main" val="138087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fade">
                                      <p:cBhvr>
                                        <p:cTn id="7" dur="500"/>
                                        <p:tgtEl>
                                          <p:spTgt spid="89"/>
                                        </p:tgtEl>
                                      </p:cBhvr>
                                    </p:animEffect>
                                  </p:childTnLst>
                                </p:cTn>
                              </p:par>
                            </p:childTnLst>
                          </p:cTn>
                        </p:par>
                        <p:par>
                          <p:cTn id="8" fill="hold">
                            <p:stCondLst>
                              <p:cond delay="500"/>
                            </p:stCondLst>
                            <p:childTnLst>
                              <p:par>
                                <p:cTn id="9" presetID="10" presetClass="entr" presetSubtype="0" fill="hold" grpId="0" nodeType="afterEffect">
                                  <p:stCondLst>
                                    <p:cond delay="200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500"/>
                                        <p:tgtEl>
                                          <p:spTgt spid="77"/>
                                        </p:tgtEl>
                                      </p:cBhvr>
                                    </p:animEffect>
                                  </p:childTnLst>
                                </p:cTn>
                              </p:par>
                            </p:childTnLst>
                          </p:cTn>
                        </p:par>
                        <p:par>
                          <p:cTn id="12" fill="hold">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79"/>
                                        </p:tgtEl>
                                        <p:attrNameLst>
                                          <p:attrName>style.visibility</p:attrName>
                                        </p:attrNameLst>
                                      </p:cBhvr>
                                      <p:to>
                                        <p:strVal val="visible"/>
                                      </p:to>
                                    </p:set>
                                    <p:animEffect transition="in" filter="fade">
                                      <p:cBhvr>
                                        <p:cTn id="15" dur="500"/>
                                        <p:tgtEl>
                                          <p:spTgt spid="79"/>
                                        </p:tgtEl>
                                      </p:cBhvr>
                                    </p:animEffect>
                                  </p:childTnLst>
                                </p:cTn>
                              </p:par>
                            </p:childTnLst>
                          </p:cTn>
                        </p:par>
                        <p:par>
                          <p:cTn id="16" fill="hold">
                            <p:stCondLst>
                              <p:cond delay="4500"/>
                            </p:stCondLst>
                            <p:childTnLst>
                              <p:par>
                                <p:cTn id="17" presetID="10" presetClass="entr" presetSubtype="0" fill="hold" grpId="0" nodeType="afterEffect">
                                  <p:stCondLst>
                                    <p:cond delay="1000"/>
                                  </p:stCondLst>
                                  <p:childTnLst>
                                    <p:set>
                                      <p:cBhvr>
                                        <p:cTn id="18" dur="1" fill="hold">
                                          <p:stCondLst>
                                            <p:cond delay="0"/>
                                          </p:stCondLst>
                                        </p:cTn>
                                        <p:tgtEl>
                                          <p:spTgt spid="80"/>
                                        </p:tgtEl>
                                        <p:attrNameLst>
                                          <p:attrName>style.visibility</p:attrName>
                                        </p:attrNameLst>
                                      </p:cBhvr>
                                      <p:to>
                                        <p:strVal val="visible"/>
                                      </p:to>
                                    </p:set>
                                    <p:animEffect transition="in" filter="fade">
                                      <p:cBhvr>
                                        <p:cTn id="19" dur="500"/>
                                        <p:tgtEl>
                                          <p:spTgt spid="8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4"/>
                                        </p:tgtEl>
                                        <p:attrNameLst>
                                          <p:attrName>style.visibility</p:attrName>
                                        </p:attrNameLst>
                                      </p:cBhvr>
                                      <p:to>
                                        <p:strVal val="visible"/>
                                      </p:to>
                                    </p:set>
                                    <p:animEffect transition="in" filter="fade">
                                      <p:cBhvr>
                                        <p:cTn id="24" dur="500"/>
                                        <p:tgtEl>
                                          <p:spTgt spid="8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500"/>
                                        <p:tgtEl>
                                          <p:spTgt spid="3"/>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87"/>
                                        </p:tgtEl>
                                        <p:attrNameLst>
                                          <p:attrName>style.visibility</p:attrName>
                                        </p:attrNameLst>
                                      </p:cBhvr>
                                      <p:to>
                                        <p:strVal val="visible"/>
                                      </p:to>
                                    </p:set>
                                    <p:animEffect transition="in" filter="fade">
                                      <p:cBhvr>
                                        <p:cTn id="36" dur="500"/>
                                        <p:tgtEl>
                                          <p:spTgt spid="8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8"/>
                                        </p:tgtEl>
                                        <p:attrNameLst>
                                          <p:attrName>style.visibility</p:attrName>
                                        </p:attrNameLst>
                                      </p:cBhvr>
                                      <p:to>
                                        <p:strVal val="visible"/>
                                      </p:to>
                                    </p:set>
                                    <p:animEffect transition="in" filter="fade">
                                      <p:cBhvr>
                                        <p:cTn id="39" dur="500"/>
                                        <p:tgtEl>
                                          <p:spTgt spid="8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67"/>
                                        </p:tgtEl>
                                        <p:attrNameLst>
                                          <p:attrName>style.visibility</p:attrName>
                                        </p:attrNameLst>
                                      </p:cBhvr>
                                      <p:to>
                                        <p:strVal val="visible"/>
                                      </p:to>
                                    </p:set>
                                    <p:animEffect transition="in" filter="fade">
                                      <p:cBhvr>
                                        <p:cTn id="42" dur="500"/>
                                        <p:tgtEl>
                                          <p:spTgt spid="67"/>
                                        </p:tgtEl>
                                      </p:cBhvr>
                                    </p:animEffect>
                                  </p:childTnLst>
                                </p:cTn>
                              </p:par>
                            </p:childTnLst>
                          </p:cTn>
                        </p:par>
                        <p:par>
                          <p:cTn id="43" fill="hold">
                            <p:stCondLst>
                              <p:cond delay="1000"/>
                            </p:stCondLst>
                            <p:childTnLst>
                              <p:par>
                                <p:cTn id="44" presetID="22" presetClass="entr" presetSubtype="8"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wipe(left)">
                                      <p:cBhvr>
                                        <p:cTn id="46" dur="500"/>
                                        <p:tgtEl>
                                          <p:spTgt spid="8"/>
                                        </p:tgtEl>
                                      </p:cBhvr>
                                    </p:animEffect>
                                  </p:childTnLst>
                                </p:cTn>
                              </p:par>
                              <p:par>
                                <p:cTn id="47" presetID="22" presetClass="entr" presetSubtype="2" fill="hold" grpId="0" nodeType="withEffect">
                                  <p:stCondLst>
                                    <p:cond delay="0"/>
                                  </p:stCondLst>
                                  <p:childTnLst>
                                    <p:set>
                                      <p:cBhvr>
                                        <p:cTn id="48" dur="1" fill="hold">
                                          <p:stCondLst>
                                            <p:cond delay="0"/>
                                          </p:stCondLst>
                                        </p:cTn>
                                        <p:tgtEl>
                                          <p:spTgt spid="73"/>
                                        </p:tgtEl>
                                        <p:attrNameLst>
                                          <p:attrName>style.visibility</p:attrName>
                                        </p:attrNameLst>
                                      </p:cBhvr>
                                      <p:to>
                                        <p:strVal val="visible"/>
                                      </p:to>
                                    </p:set>
                                    <p:animEffect transition="in" filter="wipe(right)">
                                      <p:cBhvr>
                                        <p:cTn id="49" dur="500"/>
                                        <p:tgtEl>
                                          <p:spTgt spid="73"/>
                                        </p:tgtEl>
                                      </p:cBhvr>
                                    </p:animEffect>
                                  </p:childTnLst>
                                </p:cTn>
                              </p:par>
                            </p:childTnLst>
                          </p:cTn>
                        </p:par>
                        <p:par>
                          <p:cTn id="50" fill="hold">
                            <p:stCondLst>
                              <p:cond delay="1500"/>
                            </p:stCondLst>
                            <p:childTnLst>
                              <p:par>
                                <p:cTn id="51" presetID="53" presetClass="entr" presetSubtype="16" fill="hold" grpId="1" nodeType="afterEffect">
                                  <p:stCondLst>
                                    <p:cond delay="200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animEffect transition="in" filter="fade">
                                      <p:cBhvr>
                                        <p:cTn id="55" dur="500"/>
                                        <p:tgtEl>
                                          <p:spTgt spid="10"/>
                                        </p:tgtEl>
                                      </p:cBhvr>
                                    </p:animEffect>
                                  </p:childTnLst>
                                </p:cTn>
                              </p:par>
                            </p:childTnLst>
                          </p:cTn>
                        </p:par>
                        <p:par>
                          <p:cTn id="56" fill="hold">
                            <p:stCondLst>
                              <p:cond delay="4000"/>
                            </p:stCondLst>
                            <p:childTnLst>
                              <p:par>
                                <p:cTn id="57" presetID="1" presetClass="exit" presetSubtype="0" fill="hold" grpId="2" nodeType="afterEffect">
                                  <p:stCondLst>
                                    <p:cond delay="0"/>
                                  </p:stCondLst>
                                  <p:childTnLst>
                                    <p:set>
                                      <p:cBhvr>
                                        <p:cTn id="58" dur="1" fill="hold">
                                          <p:stCondLst>
                                            <p:cond delay="0"/>
                                          </p:stCondLst>
                                        </p:cTn>
                                        <p:tgtEl>
                                          <p:spTgt spid="10"/>
                                        </p:tgtEl>
                                        <p:attrNameLst>
                                          <p:attrName>style.visibility</p:attrName>
                                        </p:attrNameLst>
                                      </p:cBhvr>
                                      <p:to>
                                        <p:strVal val="hidden"/>
                                      </p:to>
                                    </p:set>
                                  </p:childTnLst>
                                </p:cTn>
                              </p:par>
                            </p:childTnLst>
                          </p:cTn>
                        </p:par>
                        <p:par>
                          <p:cTn id="59" fill="hold">
                            <p:stCondLst>
                              <p:cond delay="4000"/>
                            </p:stCondLst>
                            <p:childTnLst>
                              <p:par>
                                <p:cTn id="60" presetID="53" presetClass="entr" presetSubtype="16" fill="hold" grpId="3" nodeType="after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500" fill="hold"/>
                                        <p:tgtEl>
                                          <p:spTgt spid="10"/>
                                        </p:tgtEl>
                                        <p:attrNameLst>
                                          <p:attrName>ppt_w</p:attrName>
                                        </p:attrNameLst>
                                      </p:cBhvr>
                                      <p:tavLst>
                                        <p:tav tm="0">
                                          <p:val>
                                            <p:fltVal val="0"/>
                                          </p:val>
                                        </p:tav>
                                        <p:tav tm="100000">
                                          <p:val>
                                            <p:strVal val="#ppt_w"/>
                                          </p:val>
                                        </p:tav>
                                      </p:tavLst>
                                    </p:anim>
                                    <p:anim calcmode="lin" valueType="num">
                                      <p:cBhvr>
                                        <p:cTn id="63" dur="500" fill="hold"/>
                                        <p:tgtEl>
                                          <p:spTgt spid="10"/>
                                        </p:tgtEl>
                                        <p:attrNameLst>
                                          <p:attrName>ppt_h</p:attrName>
                                        </p:attrNameLst>
                                      </p:cBhvr>
                                      <p:tavLst>
                                        <p:tav tm="0">
                                          <p:val>
                                            <p:fltVal val="0"/>
                                          </p:val>
                                        </p:tav>
                                        <p:tav tm="100000">
                                          <p:val>
                                            <p:strVal val="#ppt_h"/>
                                          </p:val>
                                        </p:tav>
                                      </p:tavLst>
                                    </p:anim>
                                    <p:animEffect transition="in" filter="fade">
                                      <p:cBhvr>
                                        <p:cTn id="64" dur="500"/>
                                        <p:tgtEl>
                                          <p:spTgt spid="10"/>
                                        </p:tgtEl>
                                      </p:cBhvr>
                                    </p:animEffect>
                                  </p:childTnLst>
                                </p:cTn>
                              </p:par>
                            </p:childTnLst>
                          </p:cTn>
                        </p:par>
                        <p:par>
                          <p:cTn id="65" fill="hold">
                            <p:stCondLst>
                              <p:cond delay="4500"/>
                            </p:stCondLst>
                            <p:childTnLst>
                              <p:par>
                                <p:cTn id="66" presetID="10" presetClass="entr" presetSubtype="0" fill="hold" grpId="0" nodeType="afterEffect">
                                  <p:stCondLst>
                                    <p:cond delay="0"/>
                                  </p:stCondLst>
                                  <p:childTnLst>
                                    <p:set>
                                      <p:cBhvr>
                                        <p:cTn id="67" dur="1" fill="hold">
                                          <p:stCondLst>
                                            <p:cond delay="0"/>
                                          </p:stCondLst>
                                        </p:cTn>
                                        <p:tgtEl>
                                          <p:spTgt spid="90"/>
                                        </p:tgtEl>
                                        <p:attrNameLst>
                                          <p:attrName>style.visibility</p:attrName>
                                        </p:attrNameLst>
                                      </p:cBhvr>
                                      <p:to>
                                        <p:strVal val="visible"/>
                                      </p:to>
                                    </p:set>
                                    <p:animEffect transition="in" filter="fade">
                                      <p:cBhvr>
                                        <p:cTn id="68" dur="500"/>
                                        <p:tgtEl>
                                          <p:spTgt spid="9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82"/>
                                        </p:tgtEl>
                                        <p:attrNameLst>
                                          <p:attrName>style.visibility</p:attrName>
                                        </p:attrNameLst>
                                      </p:cBhvr>
                                      <p:to>
                                        <p:strVal val="visible"/>
                                      </p:to>
                                    </p:set>
                                    <p:animEffect transition="in" filter="fade">
                                      <p:cBhvr>
                                        <p:cTn id="71" dur="500"/>
                                        <p:tgtEl>
                                          <p:spTgt spid="82"/>
                                        </p:tgtEl>
                                      </p:cBhvr>
                                    </p:animEffect>
                                  </p:childTnLst>
                                </p:cTn>
                              </p:par>
                            </p:childTnLst>
                          </p:cTn>
                        </p:par>
                        <p:par>
                          <p:cTn id="72" fill="hold">
                            <p:stCondLst>
                              <p:cond delay="5000"/>
                            </p:stCondLst>
                            <p:childTnLst>
                              <p:par>
                                <p:cTn id="73" presetID="22" presetClass="exit" presetSubtype="4" fill="hold" grpId="1" nodeType="afterEffect">
                                  <p:stCondLst>
                                    <p:cond delay="0"/>
                                  </p:stCondLst>
                                  <p:childTnLst>
                                    <p:animEffect transition="out" filter="wipe(down)">
                                      <p:cBhvr>
                                        <p:cTn id="74" dur="500"/>
                                        <p:tgtEl>
                                          <p:spTgt spid="73"/>
                                        </p:tgtEl>
                                      </p:cBhvr>
                                    </p:animEffect>
                                    <p:set>
                                      <p:cBhvr>
                                        <p:cTn id="75" dur="1" fill="hold">
                                          <p:stCondLst>
                                            <p:cond delay="499"/>
                                          </p:stCondLst>
                                        </p:cTn>
                                        <p:tgtEl>
                                          <p:spTgt spid="73"/>
                                        </p:tgtEl>
                                        <p:attrNameLst>
                                          <p:attrName>style.visibility</p:attrName>
                                        </p:attrNameLst>
                                      </p:cBhvr>
                                      <p:to>
                                        <p:strVal val="hidden"/>
                                      </p:to>
                                    </p:set>
                                  </p:childTnLst>
                                </p:cTn>
                              </p:par>
                            </p:childTnLst>
                          </p:cTn>
                        </p:par>
                        <p:par>
                          <p:cTn id="76" fill="hold">
                            <p:stCondLst>
                              <p:cond delay="5500"/>
                            </p:stCondLst>
                            <p:childTnLst>
                              <p:par>
                                <p:cTn id="77" presetID="22" presetClass="entr" presetSubtype="4" fill="hold" grpId="0"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down)">
                                      <p:cBhvr>
                                        <p:cTn id="79" dur="500"/>
                                        <p:tgtEl>
                                          <p:spTgt spid="75"/>
                                        </p:tgtEl>
                                      </p:cBhvr>
                                    </p:animEffect>
                                  </p:childTnLst>
                                </p:cTn>
                              </p:par>
                            </p:childTnLst>
                          </p:cTn>
                        </p:par>
                        <p:par>
                          <p:cTn id="80" fill="hold">
                            <p:stCondLst>
                              <p:cond delay="6000"/>
                            </p:stCondLst>
                            <p:childTnLst>
                              <p:par>
                                <p:cTn id="81" presetID="10" presetClass="entr" presetSubtype="0" fill="hold" grpId="0" nodeType="afterEffect">
                                  <p:stCondLst>
                                    <p:cond delay="0"/>
                                  </p:stCondLst>
                                  <p:childTnLst>
                                    <p:set>
                                      <p:cBhvr>
                                        <p:cTn id="82" dur="1" fill="hold">
                                          <p:stCondLst>
                                            <p:cond delay="0"/>
                                          </p:stCondLst>
                                        </p:cTn>
                                        <p:tgtEl>
                                          <p:spTgt spid="92"/>
                                        </p:tgtEl>
                                        <p:attrNameLst>
                                          <p:attrName>style.visibility</p:attrName>
                                        </p:attrNameLst>
                                      </p:cBhvr>
                                      <p:to>
                                        <p:strVal val="visible"/>
                                      </p:to>
                                    </p:set>
                                    <p:animEffect transition="in" filter="fade">
                                      <p:cBhvr>
                                        <p:cTn id="83" dur="500"/>
                                        <p:tgtEl>
                                          <p:spTgt spid="92"/>
                                        </p:tgtEl>
                                      </p:cBhvr>
                                    </p:animEffect>
                                  </p:childTnLst>
                                </p:cTn>
                              </p:par>
                            </p:childTnLst>
                          </p:cTn>
                        </p:par>
                        <p:par>
                          <p:cTn id="84" fill="hold">
                            <p:stCondLst>
                              <p:cond delay="6500"/>
                            </p:stCondLst>
                            <p:childTnLst>
                              <p:par>
                                <p:cTn id="85" presetID="10" presetClass="entr" presetSubtype="0" fill="hold" grpId="0" nodeType="after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fade">
                                      <p:cBhvr>
                                        <p:cTn id="87" dur="500"/>
                                        <p:tgtEl>
                                          <p:spTgt spid="15"/>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81"/>
                                        </p:tgtEl>
                                        <p:attrNameLst>
                                          <p:attrName>style.visibility</p:attrName>
                                        </p:attrNameLst>
                                      </p:cBhvr>
                                      <p:to>
                                        <p:strVal val="visible"/>
                                      </p:to>
                                    </p:set>
                                    <p:animEffect transition="in" filter="fade">
                                      <p:cBhvr>
                                        <p:cTn id="90" dur="500"/>
                                        <p:tgtEl>
                                          <p:spTgt spid="81"/>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91"/>
                                        </p:tgtEl>
                                        <p:attrNameLst>
                                          <p:attrName>style.visibility</p:attrName>
                                        </p:attrNameLst>
                                      </p:cBhvr>
                                      <p:to>
                                        <p:strVal val="visible"/>
                                      </p:to>
                                    </p:set>
                                    <p:anim calcmode="lin" valueType="num">
                                      <p:cBhvr additive="base">
                                        <p:cTn id="95" dur="500" fill="hold"/>
                                        <p:tgtEl>
                                          <p:spTgt spid="91"/>
                                        </p:tgtEl>
                                        <p:attrNameLst>
                                          <p:attrName>ppt_x</p:attrName>
                                        </p:attrNameLst>
                                      </p:cBhvr>
                                      <p:tavLst>
                                        <p:tav tm="0">
                                          <p:val>
                                            <p:strVal val="#ppt_x"/>
                                          </p:val>
                                        </p:tav>
                                        <p:tav tm="100000">
                                          <p:val>
                                            <p:strVal val="#ppt_x"/>
                                          </p:val>
                                        </p:tav>
                                      </p:tavLst>
                                    </p:anim>
                                    <p:anim calcmode="lin" valueType="num">
                                      <p:cBhvr additive="base">
                                        <p:cTn id="96"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7" grpId="0" animBg="1"/>
      <p:bldP spid="8" grpId="0" animBg="1"/>
      <p:bldP spid="73" grpId="0" animBg="1"/>
      <p:bldP spid="73" grpId="1" animBg="1"/>
      <p:bldP spid="10" grpId="1" animBg="1"/>
      <p:bldP spid="10" grpId="2" animBg="1"/>
      <p:bldP spid="10" grpId="3" animBg="1"/>
      <p:bldP spid="75" grpId="0" animBg="1"/>
      <p:bldP spid="77" grpId="0"/>
      <p:bldP spid="79" grpId="0"/>
      <p:bldP spid="80" grpId="0"/>
      <p:bldP spid="81" grpId="0"/>
      <p:bldP spid="82" grpId="0"/>
      <p:bldP spid="84" grpId="0"/>
      <p:bldP spid="87" grpId="0"/>
      <p:bldP spid="88" grpId="0"/>
      <p:bldP spid="89" grpId="0"/>
      <p:bldP spid="90" grpId="0" animBg="1"/>
      <p:bldP spid="15" grpId="0" animBg="1"/>
      <p:bldP spid="91" grpId="0" animBg="1"/>
      <p:bldP spid="9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3200"/>
            <a:ext cx="9144000" cy="761999"/>
          </a:xfrm>
        </p:spPr>
        <p:txBody>
          <a:bodyPr/>
          <a:lstStyle/>
          <a:p>
            <a:pPr algn="ctr"/>
            <a:r>
              <a:rPr lang="en-US" sz="4000" dirty="0" smtClean="0">
                <a:solidFill>
                  <a:srgbClr val="0000FF"/>
                </a:solidFill>
              </a:rPr>
              <a:t>Current </a:t>
            </a:r>
            <a:r>
              <a:rPr lang="en-US" sz="4000" dirty="0" err="1" smtClean="0">
                <a:solidFill>
                  <a:srgbClr val="0000FF"/>
                </a:solidFill>
              </a:rPr>
              <a:t>bufferless</a:t>
            </a:r>
            <a:r>
              <a:rPr lang="en-US" sz="4000" dirty="0" smtClean="0">
                <a:solidFill>
                  <a:srgbClr val="0000FF"/>
                </a:solidFill>
              </a:rPr>
              <a:t> </a:t>
            </a:r>
            <a:r>
              <a:rPr lang="en-US" sz="4000" dirty="0" err="1" smtClean="0">
                <a:solidFill>
                  <a:srgbClr val="0000FF"/>
                </a:solidFill>
              </a:rPr>
              <a:t>NoCs</a:t>
            </a:r>
            <a:r>
              <a:rPr lang="en-US" sz="4000" dirty="0" smtClean="0">
                <a:solidFill>
                  <a:srgbClr val="0000FF"/>
                </a:solidFill>
              </a:rPr>
              <a:t> lack of efficient support for multicast and hotspot traffic</a:t>
            </a:r>
            <a:endParaRPr lang="en-US" sz="4000" dirty="0">
              <a:solidFill>
                <a:srgbClr val="0000FF"/>
              </a:solidFill>
            </a:endParaRPr>
          </a:p>
        </p:txBody>
      </p:sp>
    </p:spTree>
    <p:extLst>
      <p:ext uri="{BB962C8B-B14F-4D97-AF65-F5344CB8AC3E}">
        <p14:creationId xmlns:p14="http://schemas.microsoft.com/office/powerpoint/2010/main" val="1260949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887059"/>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2. Key Observations</a:t>
            </a:r>
            <a:endParaRPr lang="en-US" sz="4000" b="1" dirty="0"/>
          </a:p>
        </p:txBody>
      </p:sp>
      <p:sp>
        <p:nvSpPr>
          <p:cNvPr id="5" name="Rounded Rectangle 4"/>
          <p:cNvSpPr/>
          <p:nvPr/>
        </p:nvSpPr>
        <p:spPr>
          <a:xfrm>
            <a:off x="381000" y="3999246"/>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4. Hardware Implementation</a:t>
            </a:r>
            <a:endParaRPr lang="en-US" sz="4000" b="1" dirty="0">
              <a:latin typeface="+mj-lt"/>
            </a:endParaRPr>
          </a:p>
        </p:txBody>
      </p:sp>
      <p:sp>
        <p:nvSpPr>
          <p:cNvPr id="9" name="Rounded Rectangle 8"/>
          <p:cNvSpPr/>
          <p:nvPr/>
        </p:nvSpPr>
        <p:spPr>
          <a:xfrm>
            <a:off x="381000" y="5062574"/>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5. Evaluation</a:t>
            </a:r>
            <a:endParaRPr lang="en-US" sz="4000" b="1" dirty="0">
              <a:latin typeface="+mj-lt"/>
            </a:endParaRPr>
          </a:p>
        </p:txBody>
      </p:sp>
      <p:sp>
        <p:nvSpPr>
          <p:cNvPr id="8" name="Rounded Rectangle 7"/>
          <p:cNvSpPr/>
          <p:nvPr/>
        </p:nvSpPr>
        <p:spPr>
          <a:xfrm>
            <a:off x="381000" y="2935918"/>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3. Our Approach</a:t>
            </a:r>
            <a:endParaRPr lang="en-US" sz="4000" b="1" dirty="0">
              <a:latin typeface="+mj-lt"/>
            </a:endParaRPr>
          </a:p>
        </p:txBody>
      </p:sp>
      <p:sp>
        <p:nvSpPr>
          <p:cNvPr id="18" name="Rounded Rectangle 17"/>
          <p:cNvSpPr/>
          <p:nvPr/>
        </p:nvSpPr>
        <p:spPr>
          <a:xfrm>
            <a:off x="381000" y="838200"/>
            <a:ext cx="8382000" cy="9144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1. Network-on-Chips Basics</a:t>
            </a:r>
            <a:endParaRPr lang="en-US" sz="4000" b="1" dirty="0">
              <a:latin typeface="+mj-lt"/>
            </a:endParaRPr>
          </a:p>
        </p:txBody>
      </p:sp>
      <p:sp>
        <p:nvSpPr>
          <p:cNvPr id="27" name="Rounded Rectangle 26"/>
          <p:cNvSpPr/>
          <p:nvPr/>
        </p:nvSpPr>
        <p:spPr>
          <a:xfrm>
            <a:off x="381000" y="1887059"/>
            <a:ext cx="8382000" cy="9144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latin typeface="+mj-lt"/>
              </a:rPr>
              <a:t> 2. Key Observations</a:t>
            </a:r>
            <a:endParaRPr lang="en-US" sz="4000" b="1" dirty="0">
              <a:latin typeface="+mj-lt"/>
            </a:endParaRPr>
          </a:p>
        </p:txBody>
      </p:sp>
    </p:spTree>
    <p:extLst>
      <p:ext uri="{BB962C8B-B14F-4D97-AF65-F5344CB8AC3E}">
        <p14:creationId xmlns:p14="http://schemas.microsoft.com/office/powerpoint/2010/main" val="1812723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31617</TotalTime>
  <Words>5091</Words>
  <Application>Microsoft Office PowerPoint</Application>
  <PresentationFormat>On-screen Show (4:3)</PresentationFormat>
  <Paragraphs>762</Paragraphs>
  <Slides>37</Slides>
  <Notes>33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37</vt:i4>
      </vt:variant>
    </vt:vector>
  </HeadingPairs>
  <TitlesOfParts>
    <vt:vector size="49" baseType="lpstr">
      <vt:lpstr>DengXian</vt:lpstr>
      <vt:lpstr>MS Mincho</vt:lpstr>
      <vt:lpstr>SimSun</vt:lpstr>
      <vt:lpstr>Arial</vt:lpstr>
      <vt:lpstr>Calibri</vt:lpstr>
      <vt:lpstr>Calibri Light</vt:lpstr>
      <vt:lpstr>Cambria Math</vt:lpstr>
      <vt:lpstr>Cooper Black</vt:lpstr>
      <vt:lpstr>Courier New</vt:lpstr>
      <vt:lpstr>Times New Roman</vt:lpstr>
      <vt:lpstr>Wingdings</vt:lpstr>
      <vt:lpstr>Office Theme</vt:lpstr>
      <vt:lpstr>Carpool: A Bufferless On-Chip Network</vt:lpstr>
      <vt:lpstr>PowerPoint Presentation</vt:lpstr>
      <vt:lpstr>PowerPoint Presentation</vt:lpstr>
      <vt:lpstr>PowerPoint Presentation</vt:lpstr>
      <vt:lpstr>PowerPoint Presentation</vt:lpstr>
      <vt:lpstr>PowerPoint Presentation</vt:lpstr>
      <vt:lpstr>PowerPoint Presentation</vt:lpstr>
      <vt:lpstr>Current bufferless NoCs lack of efficient support for multicast and hotspot traffic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Carpool: A Bufferless On-Chip Network</vt:lpstr>
      <vt:lpstr>Backup Slides</vt:lpstr>
      <vt:lpstr>PowerPoint Presentation</vt:lpstr>
      <vt:lpstr>PowerPoint Presentation</vt:lpstr>
      <vt:lpstr>PowerPoint Presentation</vt:lpstr>
      <vt:lpstr>PowerPoint Presentation</vt:lpstr>
      <vt:lpstr>PowerPoint Presentation</vt:lpstr>
      <vt:lpstr>PowerPoint Presentation</vt:lpstr>
      <vt:lpstr>Carpool: A Bufferless On-Chip Network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yoongu</dc:creator>
  <cp:keywords>No Markings</cp:keywords>
  <cp:lastModifiedBy>Xiyue Xiang</cp:lastModifiedBy>
  <cp:revision>2863</cp:revision>
  <cp:lastPrinted>2014-06-12T23:10:00Z</cp:lastPrinted>
  <dcterms:created xsi:type="dcterms:W3CDTF">2014-06-05T00:32:34Z</dcterms:created>
  <dcterms:modified xsi:type="dcterms:W3CDTF">2017-06-15T21:06:45Z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6fe414df-c75a-4086-85e7-efe676d3a9e8</vt:lpwstr>
  </property>
  <property fmtid="{D5CDD505-2E9C-101B-9397-08002B2CF9AE}" pid="3" name="XilinxClassification">
    <vt:lpwstr>No Markings</vt:lpwstr>
  </property>
</Properties>
</file>