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29.xml" ContentType="application/vnd.openxmlformats-officedocument.presentationml.notesSlide+xml"/>
  <Override PartName="/ppt/charts/chart1.xml" ContentType="application/vnd.openxmlformats-officedocument.drawingml.chart+xml"/>
  <Override PartName="/ppt/notesSlides/notesSlide30.xml" ContentType="application/vnd.openxmlformats-officedocument.presentationml.notesSlide+xml"/>
  <Override PartName="/ppt/charts/chart2.xml" ContentType="application/vnd.openxmlformats-officedocument.drawingml.chart+xml"/>
  <Override PartName="/ppt/notesSlides/notesSlide3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2.xml" ContentType="application/vnd.openxmlformats-officedocument.presentationml.notesSlide+xml"/>
  <Override PartName="/ppt/charts/chart5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46"/>
  </p:notesMasterIdLst>
  <p:handoutMasterIdLst>
    <p:handoutMasterId r:id="rId47"/>
  </p:handoutMasterIdLst>
  <p:sldIdLst>
    <p:sldId id="256" r:id="rId4"/>
    <p:sldId id="340" r:id="rId5"/>
    <p:sldId id="291" r:id="rId6"/>
    <p:sldId id="293" r:id="rId7"/>
    <p:sldId id="333" r:id="rId8"/>
    <p:sldId id="298" r:id="rId9"/>
    <p:sldId id="341" r:id="rId10"/>
    <p:sldId id="334" r:id="rId11"/>
    <p:sldId id="343" r:id="rId12"/>
    <p:sldId id="335" r:id="rId13"/>
    <p:sldId id="344" r:id="rId14"/>
    <p:sldId id="345" r:id="rId15"/>
    <p:sldId id="346" r:id="rId16"/>
    <p:sldId id="356" r:id="rId17"/>
    <p:sldId id="297" r:id="rId18"/>
    <p:sldId id="300" r:id="rId19"/>
    <p:sldId id="368" r:id="rId20"/>
    <p:sldId id="302" r:id="rId21"/>
    <p:sldId id="369" r:id="rId22"/>
    <p:sldId id="351" r:id="rId23"/>
    <p:sldId id="370" r:id="rId24"/>
    <p:sldId id="314" r:id="rId25"/>
    <p:sldId id="348" r:id="rId26"/>
    <p:sldId id="307" r:id="rId27"/>
    <p:sldId id="313" r:id="rId28"/>
    <p:sldId id="308" r:id="rId29"/>
    <p:sldId id="304" r:id="rId30"/>
    <p:sldId id="352" r:id="rId31"/>
    <p:sldId id="305" r:id="rId32"/>
    <p:sldId id="316" r:id="rId33"/>
    <p:sldId id="309" r:id="rId34"/>
    <p:sldId id="310" r:id="rId35"/>
    <p:sldId id="311" r:id="rId36"/>
    <p:sldId id="367" r:id="rId37"/>
    <p:sldId id="358" r:id="rId38"/>
    <p:sldId id="319" r:id="rId39"/>
    <p:sldId id="354" r:id="rId40"/>
    <p:sldId id="360" r:id="rId41"/>
    <p:sldId id="317" r:id="rId42"/>
    <p:sldId id="357" r:id="rId43"/>
    <p:sldId id="365" r:id="rId44"/>
    <p:sldId id="366" r:id="rId45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9114"/>
    <a:srgbClr val="FFC843"/>
    <a:srgbClr val="FACC1A"/>
    <a:srgbClr val="2E692E"/>
    <a:srgbClr val="331523"/>
    <a:srgbClr val="2A55D6"/>
    <a:srgbClr val="E4FF34"/>
    <a:srgbClr val="FFFFFF"/>
    <a:srgbClr val="419900"/>
    <a:srgbClr val="3E82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5" autoAdjust="0"/>
    <p:restoredTop sz="99686" autoAdjust="0"/>
  </p:normalViewPr>
  <p:slideViewPr>
    <p:cSldViewPr>
      <p:cViewPr varScale="1">
        <p:scale>
          <a:sx n="113" d="100"/>
          <a:sy n="113" d="100"/>
        </p:scale>
        <p:origin x="-14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app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evincha:Dropbox:sbacpad-presentation:motivation-thrott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872765482017"/>
          <c:y val="0.0509259259259259"/>
          <c:w val="0.814268727388806"/>
          <c:h val="0.747122955784373"/>
        </c:manualLayout>
      </c:layout>
      <c:barChart>
        <c:barDir val="col"/>
        <c:grouping val="clustered"/>
        <c:varyColors val="0"/>
        <c:ser>
          <c:idx val="0"/>
          <c:order val="0"/>
          <c:tx>
            <c:v>No Throttling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AVG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39.5123107858</c:v>
                </c:pt>
                <c:pt idx="1">
                  <c:v>38.9302577132</c:v>
                </c:pt>
                <c:pt idx="2">
                  <c:v>25.2613819655</c:v>
                </c:pt>
                <c:pt idx="3">
                  <c:v>15.0945555546</c:v>
                </c:pt>
                <c:pt idx="4">
                  <c:v>29.21274738169999</c:v>
                </c:pt>
              </c:numCache>
            </c:numRef>
          </c:val>
        </c:ser>
        <c:ser>
          <c:idx val="1"/>
          <c:order val="1"/>
          <c:tx>
            <c:v>Heterogeneous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AVG</c:v>
                </c:pt>
              </c:strCache>
            </c:strRef>
          </c:cat>
          <c:val>
            <c:numRef>
              <c:f>Sheet1!$I$2:$I$6</c:f>
              <c:numCache>
                <c:formatCode>General</c:formatCode>
                <c:ptCount val="5"/>
                <c:pt idx="0">
                  <c:v>40.5785818861</c:v>
                </c:pt>
                <c:pt idx="1">
                  <c:v>40.1134587444</c:v>
                </c:pt>
                <c:pt idx="2">
                  <c:v>26.1257526352</c:v>
                </c:pt>
                <c:pt idx="3">
                  <c:v>15.321892766</c:v>
                </c:pt>
                <c:pt idx="4">
                  <c:v>30.0343490242</c:v>
                </c:pt>
              </c:numCache>
            </c:numRef>
          </c:val>
        </c:ser>
        <c:ser>
          <c:idx val="2"/>
          <c:order val="2"/>
          <c:tx>
            <c:v>HAT</c:v>
          </c:tx>
          <c:spPr>
            <a:solidFill>
              <a:srgbClr val="55D66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AVG</c:v>
                </c:pt>
              </c:strCache>
            </c:strRef>
          </c:cat>
          <c:val>
            <c:numRef>
              <c:f>Sheet1!$J$2:$J$6</c:f>
              <c:numCache>
                <c:formatCode>General</c:formatCode>
                <c:ptCount val="5"/>
                <c:pt idx="0">
                  <c:v>43.2522244401</c:v>
                </c:pt>
                <c:pt idx="1">
                  <c:v>43.3973913307</c:v>
                </c:pt>
                <c:pt idx="2">
                  <c:v>28.1143498105</c:v>
                </c:pt>
                <c:pt idx="3">
                  <c:v>16.3916802852</c:v>
                </c:pt>
                <c:pt idx="4">
                  <c:v>32.2513883278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4716056"/>
        <c:axId val="1494782200"/>
      </c:barChart>
      <c:catAx>
        <c:axId val="1494716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Workload Categories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494782200"/>
        <c:crosses val="autoZero"/>
        <c:auto val="1"/>
        <c:lblAlgn val="ctr"/>
        <c:lblOffset val="100"/>
        <c:noMultiLvlLbl val="0"/>
      </c:catAx>
      <c:valAx>
        <c:axId val="14947822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Weighted</a:t>
                </a:r>
                <a:r>
                  <a:rPr lang="en-US" sz="2000" baseline="0"/>
                  <a:t> Speedup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0.0154716664515296"/>
              <c:y val="0.1266388855239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494716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2641138018125"/>
          <c:y val="0.0617202099737533"/>
          <c:w val="0.230838077250479"/>
          <c:h val="0.256110963052695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736524313771"/>
          <c:y val="0.0509259259259259"/>
          <c:w val="0.857386059501183"/>
          <c:h val="0.747122955784373"/>
        </c:manualLayout>
      </c:layout>
      <c:barChart>
        <c:barDir val="col"/>
        <c:grouping val="clustered"/>
        <c:varyColors val="0"/>
        <c:ser>
          <c:idx val="0"/>
          <c:order val="0"/>
          <c:tx>
            <c:v>No Throttling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AVG</c:v>
                </c:pt>
              </c:strCache>
            </c:strRef>
          </c:cat>
          <c:val>
            <c:numRef>
              <c:f>Sheet1!$S$2:$S$6</c:f>
              <c:numCache>
                <c:formatCode>General</c:formatCode>
                <c:ptCount val="5"/>
                <c:pt idx="0">
                  <c:v>43.4324375387</c:v>
                </c:pt>
                <c:pt idx="1">
                  <c:v>42.85988846109998</c:v>
                </c:pt>
                <c:pt idx="2">
                  <c:v>30.7186888329</c:v>
                </c:pt>
                <c:pt idx="3">
                  <c:v>20.7078470546</c:v>
                </c:pt>
                <c:pt idx="4">
                  <c:v>33.8652939067</c:v>
                </c:pt>
              </c:numCache>
            </c:numRef>
          </c:val>
        </c:ser>
        <c:ser>
          <c:idx val="1"/>
          <c:order val="1"/>
          <c:tx>
            <c:v>Self-Tuned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AVG</c:v>
                </c:pt>
              </c:strCache>
            </c:strRef>
          </c:cat>
          <c:val>
            <c:numRef>
              <c:f>Sheet1!$T$2:$T$6</c:f>
              <c:numCache>
                <c:formatCode>General</c:formatCode>
                <c:ptCount val="5"/>
                <c:pt idx="0">
                  <c:v>43.3173147091</c:v>
                </c:pt>
                <c:pt idx="1">
                  <c:v>42.7664564633</c:v>
                </c:pt>
                <c:pt idx="2">
                  <c:v>29.9212913507</c:v>
                </c:pt>
                <c:pt idx="3">
                  <c:v>20.4539558416</c:v>
                </c:pt>
                <c:pt idx="4">
                  <c:v>33.5554963192</c:v>
                </c:pt>
              </c:numCache>
            </c:numRef>
          </c:val>
        </c:ser>
        <c:ser>
          <c:idx val="2"/>
          <c:order val="2"/>
          <c:tx>
            <c:v>Heterogeneous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Sheet1!$G$2:$G$6</c:f>
              <c:strCache>
                <c:ptCount val="5"/>
                <c:pt idx="0">
                  <c:v>HL</c:v>
                </c:pt>
                <c:pt idx="1">
                  <c:v>HML</c:v>
                </c:pt>
                <c:pt idx="2">
                  <c:v>HM</c:v>
                </c:pt>
                <c:pt idx="3">
                  <c:v>H</c:v>
                </c:pt>
                <c:pt idx="4">
                  <c:v>AVG</c:v>
                </c:pt>
              </c:strCache>
            </c:strRef>
          </c:cat>
          <c:val>
            <c:numRef>
              <c:f>Sheet1!$V$2:$V$6</c:f>
              <c:numCache>
                <c:formatCode>General</c:formatCode>
                <c:ptCount val="5"/>
                <c:pt idx="0">
                  <c:v>43.704363844</c:v>
                </c:pt>
                <c:pt idx="1">
                  <c:v>43.0610492271</c:v>
                </c:pt>
                <c:pt idx="2">
                  <c:v>30.6927536588</c:v>
                </c:pt>
                <c:pt idx="3">
                  <c:v>20.9577218892</c:v>
                </c:pt>
                <c:pt idx="4">
                  <c:v>34.0366939227</c:v>
                </c:pt>
              </c:numCache>
            </c:numRef>
          </c:val>
        </c:ser>
        <c:ser>
          <c:idx val="3"/>
          <c:order val="3"/>
          <c:tx>
            <c:v>HAT</c:v>
          </c:tx>
          <c:spPr>
            <a:solidFill>
              <a:srgbClr val="55D660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Sheet1!$U$2:$U$6</c:f>
              <c:numCache>
                <c:formatCode>General</c:formatCode>
                <c:ptCount val="5"/>
                <c:pt idx="0">
                  <c:v>44.8544359992</c:v>
                </c:pt>
                <c:pt idx="1">
                  <c:v>44.8571366923</c:v>
                </c:pt>
                <c:pt idx="2">
                  <c:v>32.38739676729999</c:v>
                </c:pt>
                <c:pt idx="3">
                  <c:v>20.9945525368</c:v>
                </c:pt>
                <c:pt idx="4">
                  <c:v>35.1869316382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4734920"/>
        <c:axId val="1494732632"/>
      </c:barChart>
      <c:catAx>
        <c:axId val="1494734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Workload Categories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494732632"/>
        <c:crosses val="autoZero"/>
        <c:auto val="1"/>
        <c:lblAlgn val="ctr"/>
        <c:lblOffset val="100"/>
        <c:noMultiLvlLbl val="0"/>
      </c:catAx>
      <c:valAx>
        <c:axId val="14947326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Weighted</a:t>
                </a:r>
                <a:r>
                  <a:rPr lang="en-US" sz="2000" baseline="0"/>
                  <a:t> Speedup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0.0154716664515296"/>
              <c:y val="0.1266388855239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494734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626934564214"/>
          <c:y val="0.0586432465172623"/>
          <c:w val="0.23327437518586"/>
          <c:h val="0.239942822531799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211538924607"/>
          <c:y val="0.15672991289312"/>
          <c:w val="0.845692689576594"/>
          <c:h val="0.672096049977224"/>
        </c:manualLayout>
      </c:layout>
      <c:barChart>
        <c:barDir val="col"/>
        <c:grouping val="clustered"/>
        <c:varyColors val="0"/>
        <c:ser>
          <c:idx val="0"/>
          <c:order val="0"/>
          <c:tx>
            <c:v>No Throttling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Lit>
              <c:ptCount val="1"/>
              <c:pt idx="0">
                <c:v>_x0008_Buffered</c:v>
              </c:pt>
            </c:strLit>
          </c:cat>
          <c:val>
            <c:numRef>
              <c:f>Sheet1!$Q$109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v>Self-Tuned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Lit>
              <c:ptCount val="1"/>
              <c:pt idx="0">
                <c:v>_x0008_Buffered</c:v>
              </c:pt>
            </c:strLit>
          </c:cat>
          <c:val>
            <c:numRef>
              <c:f>Sheet1!$T$109</c:f>
              <c:numCache>
                <c:formatCode>General</c:formatCode>
                <c:ptCount val="1"/>
                <c:pt idx="0">
                  <c:v>1.006587086152043</c:v>
                </c:pt>
              </c:numCache>
            </c:numRef>
          </c:val>
        </c:ser>
        <c:ser>
          <c:idx val="2"/>
          <c:order val="2"/>
          <c:tx>
            <c:v>Heterogeneous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invertIfNegative val="0"/>
          <c:cat>
            <c:strLit>
              <c:ptCount val="1"/>
              <c:pt idx="0">
                <c:v>_x0008_Buffered</c:v>
              </c:pt>
            </c:strLit>
          </c:cat>
          <c:val>
            <c:numRef>
              <c:f>Sheet1!$S$109</c:f>
              <c:numCache>
                <c:formatCode>General</c:formatCode>
                <c:ptCount val="1"/>
                <c:pt idx="0">
                  <c:v>0.996697140395936</c:v>
                </c:pt>
              </c:numCache>
            </c:numRef>
          </c:val>
        </c:ser>
        <c:ser>
          <c:idx val="3"/>
          <c:order val="3"/>
          <c:tx>
            <c:v>HAT</c:v>
          </c:tx>
          <c:spPr>
            <a:solidFill>
              <a:srgbClr val="55D660"/>
            </a:solidFill>
            <a:ln>
              <a:solidFill>
                <a:schemeClr val="tx1"/>
              </a:solidFill>
            </a:ln>
          </c:spPr>
          <c:invertIfNegative val="0"/>
          <c:cat>
            <c:strLit>
              <c:ptCount val="1"/>
              <c:pt idx="0">
                <c:v>_x0008_Buffered</c:v>
              </c:pt>
            </c:strLit>
          </c:cat>
          <c:val>
            <c:numRef>
              <c:f>Sheet1!$R$109</c:f>
              <c:numCache>
                <c:formatCode>General</c:formatCode>
                <c:ptCount val="1"/>
                <c:pt idx="0">
                  <c:v>0.952614381802935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6237736"/>
        <c:axId val="1496220344"/>
      </c:barChart>
      <c:catAx>
        <c:axId val="1496237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496220344"/>
        <c:crosses val="autoZero"/>
        <c:auto val="1"/>
        <c:lblAlgn val="ctr"/>
        <c:lblOffset val="100"/>
        <c:noMultiLvlLbl val="0"/>
      </c:catAx>
      <c:valAx>
        <c:axId val="1496220344"/>
        <c:scaling>
          <c:orientation val="minMax"/>
          <c:min val="0.0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496237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983574436916315"/>
          <c:y val="0.012401836688374"/>
          <c:w val="0.861385175690248"/>
          <c:h val="0.128995342524333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2298556430446"/>
          <c:y val="0.139398581036745"/>
          <c:w val="0.677082020997375"/>
          <c:h val="0.745252009514436"/>
        </c:manualLayout>
      </c:layout>
      <c:barChart>
        <c:barDir val="col"/>
        <c:grouping val="clustered"/>
        <c:varyColors val="0"/>
        <c:ser>
          <c:idx val="0"/>
          <c:order val="0"/>
          <c:tx>
            <c:v>No Throttling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Lit>
              <c:ptCount val="1"/>
              <c:pt idx="0">
                <c:v>_x0005_BLESS</c:v>
              </c:pt>
            </c:strLit>
          </c:cat>
          <c:val>
            <c:numRef>
              <c:f>Sheet1!$N$108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2"/>
          <c:order val="1"/>
          <c:tx>
            <c:v>Heterogeneous</c:v>
          </c:tx>
          <c:spPr>
            <a:solidFill>
              <a:srgbClr val="D36461"/>
            </a:solidFill>
            <a:ln>
              <a:solidFill>
                <a:schemeClr val="tx1"/>
              </a:solidFill>
            </a:ln>
          </c:spPr>
          <c:invertIfNegative val="0"/>
          <c:cat>
            <c:strLit>
              <c:ptCount val="1"/>
              <c:pt idx="0">
                <c:v>_x0005_BLESS</c:v>
              </c:pt>
            </c:strLit>
          </c:cat>
          <c:val>
            <c:numRef>
              <c:f>Sheet1!$P$108</c:f>
              <c:numCache>
                <c:formatCode>General</c:formatCode>
                <c:ptCount val="1"/>
                <c:pt idx="0">
                  <c:v>1.117588057320164</c:v>
                </c:pt>
              </c:numCache>
            </c:numRef>
          </c:val>
        </c:ser>
        <c:ser>
          <c:idx val="3"/>
          <c:order val="2"/>
          <c:tx>
            <c:v>HAT</c:v>
          </c:tx>
          <c:spPr>
            <a:solidFill>
              <a:srgbClr val="55D660"/>
            </a:solidFill>
            <a:ln>
              <a:solidFill>
                <a:schemeClr val="tx1"/>
              </a:solidFill>
            </a:ln>
          </c:spPr>
          <c:invertIfNegative val="0"/>
          <c:cat>
            <c:strLit>
              <c:ptCount val="1"/>
              <c:pt idx="0">
                <c:v>_x0005_BLESS</c:v>
              </c:pt>
            </c:strLit>
          </c:cat>
          <c:val>
            <c:numRef>
              <c:f>Sheet1!$O$108</c:f>
              <c:numCache>
                <c:formatCode>General</c:formatCode>
                <c:ptCount val="1"/>
                <c:pt idx="0">
                  <c:v>0.851440625195743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3578984"/>
        <c:axId val="1913581992"/>
      </c:barChart>
      <c:catAx>
        <c:axId val="1913578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913581992"/>
        <c:crosses val="autoZero"/>
        <c:auto val="1"/>
        <c:lblAlgn val="ctr"/>
        <c:lblOffset val="100"/>
        <c:noMultiLvlLbl val="0"/>
      </c:catAx>
      <c:valAx>
        <c:axId val="19135819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Normalized Maximum</a:t>
                </a:r>
                <a:r>
                  <a:rPr lang="en-US" sz="2000" baseline="0"/>
                  <a:t> Slowdwon</a:t>
                </a:r>
              </a:p>
              <a:p>
                <a:pPr>
                  <a:defRPr sz="2000"/>
                </a:pPr>
                <a:r>
                  <a:rPr lang="en-US" sz="2000" baseline="0"/>
                  <a:t>(Lower is better)</a:t>
                </a:r>
              </a:p>
            </c:rich>
          </c:tx>
          <c:layout>
            <c:manualLayout>
              <c:xMode val="edge"/>
              <c:yMode val="edge"/>
              <c:x val="0.0154716664515296"/>
              <c:y val="0.126638885523925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913578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2200131233596"/>
          <c:y val="0.016860031167979"/>
          <c:w val="0.766319335083114"/>
          <c:h val="0.108989501312336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0448459946386"/>
          <c:y val="0.117724542906713"/>
          <c:w val="0.734427364416526"/>
          <c:h val="0.757150673962365"/>
        </c:manualLayout>
      </c:layout>
      <c:barChart>
        <c:barDir val="col"/>
        <c:grouping val="clustered"/>
        <c:varyColors val="0"/>
        <c:ser>
          <c:idx val="0"/>
          <c:order val="0"/>
          <c:tx>
            <c:v>No Throttling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Sheet1!$Y$78:$Z$78</c:f>
              <c:strCache>
                <c:ptCount val="2"/>
                <c:pt idx="0">
                  <c:v>BLESS</c:v>
                </c:pt>
                <c:pt idx="1">
                  <c:v>Buffered</c:v>
                </c:pt>
              </c:strCache>
            </c:strRef>
          </c:cat>
          <c:val>
            <c:numRef>
              <c:f>Sheet1!$Y$73:$Y$74</c:f>
              <c:numCache>
                <c:formatCode>General</c:formatCode>
                <c:ptCount val="2"/>
                <c:pt idx="0">
                  <c:v>1.0</c:v>
                </c:pt>
                <c:pt idx="1">
                  <c:v>1.0</c:v>
                </c:pt>
              </c:numCache>
            </c:numRef>
          </c:val>
        </c:ser>
        <c:ser>
          <c:idx val="1"/>
          <c:order val="1"/>
          <c:tx>
            <c:v>HAT</c:v>
          </c:tx>
          <c:spPr>
            <a:solidFill>
              <a:srgbClr val="D36461"/>
            </a:solidFill>
          </c:spPr>
          <c:invertIfNegative val="0"/>
          <c:cat>
            <c:strRef>
              <c:f>Sheet1!$Y$78:$Z$78</c:f>
              <c:strCache>
                <c:ptCount val="2"/>
                <c:pt idx="0">
                  <c:v>BLESS</c:v>
                </c:pt>
                <c:pt idx="1">
                  <c:v>Buffered</c:v>
                </c:pt>
              </c:strCache>
            </c:strRef>
          </c:cat>
          <c:val>
            <c:numRef>
              <c:f>Sheet1!$Z$73:$Z$74</c:f>
              <c:numCache>
                <c:formatCode>General</c:formatCode>
                <c:ptCount val="2"/>
                <c:pt idx="0">
                  <c:v>1.085</c:v>
                </c:pt>
                <c:pt idx="1">
                  <c:v>1.05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3597224"/>
        <c:axId val="1913600232"/>
      </c:barChart>
      <c:catAx>
        <c:axId val="1913597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913600232"/>
        <c:crosses val="autoZero"/>
        <c:auto val="1"/>
        <c:lblAlgn val="ctr"/>
        <c:lblOffset val="100"/>
        <c:noMultiLvlLbl val="0"/>
      </c:catAx>
      <c:valAx>
        <c:axId val="1913600232"/>
        <c:scaling>
          <c:orientation val="minMax"/>
          <c:max val="1.2"/>
          <c:min val="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Normalized </a:t>
                </a:r>
                <a:r>
                  <a:rPr lang="en-US" sz="2000" dirty="0" err="1"/>
                  <a:t>Perf</a:t>
                </a:r>
                <a:r>
                  <a:rPr lang="en-US" sz="2000" dirty="0"/>
                  <a:t>.</a:t>
                </a:r>
                <a:r>
                  <a:rPr lang="en-US" sz="2000" baseline="0" dirty="0"/>
                  <a:t> per </a:t>
                </a:r>
                <a:r>
                  <a:rPr lang="en-US" sz="2000" baseline="0" dirty="0" smtClean="0"/>
                  <a:t>Watt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0.043313846210059"/>
              <c:y val="0.216315248452951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91359722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34164735026099"/>
          <c:y val="0.000181724559634405"/>
          <c:w val="0.472859650989572"/>
          <c:h val="0.109241791903949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313382958278"/>
          <c:y val="0.0471641791044776"/>
          <c:w val="0.800087202214477"/>
          <c:h val="0.737754104266378"/>
        </c:manualLayout>
      </c:layout>
      <c:lineChart>
        <c:grouping val="standard"/>
        <c:varyColors val="0"/>
        <c:ser>
          <c:idx val="0"/>
          <c:order val="0"/>
          <c:tx>
            <c:v>Workload 1</c:v>
          </c:tx>
          <c:spPr>
            <a:ln w="44450"/>
          </c:spPr>
          <c:marker>
            <c:symbol val="none"/>
          </c:marker>
          <c:cat>
            <c:numRef>
              <c:f>'throttle_sweep.dat'!$A$1:$A$11</c:f>
              <c:numCache>
                <c:formatCode>General</c:formatCode>
                <c:ptCount val="11"/>
                <c:pt idx="0">
                  <c:v>80.0</c:v>
                </c:pt>
                <c:pt idx="1">
                  <c:v>82.0</c:v>
                </c:pt>
                <c:pt idx="2">
                  <c:v>84.0</c:v>
                </c:pt>
                <c:pt idx="3">
                  <c:v>86.0</c:v>
                </c:pt>
                <c:pt idx="4">
                  <c:v>88.0</c:v>
                </c:pt>
                <c:pt idx="5">
                  <c:v>90.0</c:v>
                </c:pt>
                <c:pt idx="6">
                  <c:v>92.0</c:v>
                </c:pt>
                <c:pt idx="7">
                  <c:v>94.0</c:v>
                </c:pt>
                <c:pt idx="8">
                  <c:v>96.0</c:v>
                </c:pt>
                <c:pt idx="9">
                  <c:v>98.0</c:v>
                </c:pt>
                <c:pt idx="10">
                  <c:v>100.0</c:v>
                </c:pt>
              </c:numCache>
            </c:numRef>
          </c:cat>
          <c:val>
            <c:numRef>
              <c:f>'throttle_sweep.dat'!$B$1:$B$11</c:f>
              <c:numCache>
                <c:formatCode>General</c:formatCode>
                <c:ptCount val="11"/>
                <c:pt idx="0">
                  <c:v>9.678328330999998</c:v>
                </c:pt>
                <c:pt idx="1">
                  <c:v>9.696207224</c:v>
                </c:pt>
                <c:pt idx="2">
                  <c:v>9.72729136399999</c:v>
                </c:pt>
                <c:pt idx="3">
                  <c:v>9.782940339</c:v>
                </c:pt>
                <c:pt idx="4">
                  <c:v>9.860689585</c:v>
                </c:pt>
                <c:pt idx="5">
                  <c:v>9.998728273</c:v>
                </c:pt>
                <c:pt idx="6">
                  <c:v>10.2860245</c:v>
                </c:pt>
                <c:pt idx="7">
                  <c:v>10.71299647</c:v>
                </c:pt>
                <c:pt idx="8">
                  <c:v>9.542083759</c:v>
                </c:pt>
                <c:pt idx="9">
                  <c:v>7.536058032</c:v>
                </c:pt>
              </c:numCache>
            </c:numRef>
          </c:val>
          <c:smooth val="0"/>
        </c:ser>
        <c:ser>
          <c:idx val="2"/>
          <c:order val="1"/>
          <c:tx>
            <c:v>Workload 2</c:v>
          </c:tx>
          <c:spPr>
            <a:ln w="44450"/>
          </c:spPr>
          <c:marker>
            <c:symbol val="none"/>
          </c:marker>
          <c:cat>
            <c:numRef>
              <c:f>'throttle_sweep.dat'!$A$1:$A$11</c:f>
              <c:numCache>
                <c:formatCode>General</c:formatCode>
                <c:ptCount val="11"/>
                <c:pt idx="0">
                  <c:v>80.0</c:v>
                </c:pt>
                <c:pt idx="1">
                  <c:v>82.0</c:v>
                </c:pt>
                <c:pt idx="2">
                  <c:v>84.0</c:v>
                </c:pt>
                <c:pt idx="3">
                  <c:v>86.0</c:v>
                </c:pt>
                <c:pt idx="4">
                  <c:v>88.0</c:v>
                </c:pt>
                <c:pt idx="5">
                  <c:v>90.0</c:v>
                </c:pt>
                <c:pt idx="6">
                  <c:v>92.0</c:v>
                </c:pt>
                <c:pt idx="7">
                  <c:v>94.0</c:v>
                </c:pt>
                <c:pt idx="8">
                  <c:v>96.0</c:v>
                </c:pt>
                <c:pt idx="9">
                  <c:v>98.0</c:v>
                </c:pt>
                <c:pt idx="10">
                  <c:v>100.0</c:v>
                </c:pt>
              </c:numCache>
            </c:numRef>
          </c:cat>
          <c:val>
            <c:numRef>
              <c:f>'throttle_sweep.dat'!$D$1:$D$11</c:f>
              <c:numCache>
                <c:formatCode>General</c:formatCode>
                <c:ptCount val="11"/>
                <c:pt idx="0">
                  <c:v>14.55018911</c:v>
                </c:pt>
                <c:pt idx="1">
                  <c:v>14.58369028</c:v>
                </c:pt>
                <c:pt idx="2">
                  <c:v>14.65647526</c:v>
                </c:pt>
                <c:pt idx="3">
                  <c:v>14.78720767</c:v>
                </c:pt>
                <c:pt idx="4">
                  <c:v>15.00762109</c:v>
                </c:pt>
                <c:pt idx="5">
                  <c:v>15.25560971</c:v>
                </c:pt>
                <c:pt idx="6">
                  <c:v>15.19274823</c:v>
                </c:pt>
                <c:pt idx="7">
                  <c:v>14.4138926</c:v>
                </c:pt>
                <c:pt idx="8">
                  <c:v>12.87677279</c:v>
                </c:pt>
                <c:pt idx="9">
                  <c:v>10.76846505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2702056"/>
        <c:axId val="1504647800"/>
      </c:lineChart>
      <c:catAx>
        <c:axId val="1912702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Throttling Rate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504647800"/>
        <c:crosses val="autoZero"/>
        <c:auto val="1"/>
        <c:lblAlgn val="ctr"/>
        <c:lblOffset val="100"/>
        <c:noMultiLvlLbl val="0"/>
      </c:catAx>
      <c:valAx>
        <c:axId val="1504647800"/>
        <c:scaling>
          <c:orientation val="minMax"/>
          <c:min val="6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Weighted Speedup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0.0407759793914649"/>
              <c:y val="0.11924759405074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912702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3271240400505"/>
          <c:y val="0.584343011811024"/>
          <c:w val="0.248455101648879"/>
          <c:h val="0.180589493477494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collaborative work done with </a:t>
            </a:r>
            <a:r>
              <a:rPr lang="en-US" baseline="0" dirty="0" err="1" smtClean="0"/>
              <a:t>rachata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chris</a:t>
            </a:r>
            <a:r>
              <a:rPr lang="en-US" baseline="0" dirty="0" smtClean="0"/>
              <a:t>, and my advisor </a:t>
            </a:r>
            <a:r>
              <a:rPr lang="en-US" baseline="0" dirty="0" err="1" smtClean="0"/>
              <a:t>Onur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Mutlu</a:t>
            </a:r>
            <a:endParaRPr lang="en-US" baseline="0" dirty="0" smtClean="0"/>
          </a:p>
          <a:p>
            <a:r>
              <a:rPr lang="en-US" dirty="0" smtClean="0"/>
              <a:t>We are all from Carnegie Mellon University.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baseline="0" dirty="0" smtClean="0"/>
              <a:t>Then how exactly do we throttle packet injections?</a:t>
            </a:r>
          </a:p>
          <a:p>
            <a:r>
              <a:rPr lang="en-US" sz="1200" b="0" baseline="0" dirty="0" smtClean="0"/>
              <a:t>In every cycle, when a node has a packet to inject, we block that packet with a probability P, </a:t>
            </a:r>
          </a:p>
          <a:p>
            <a:r>
              <a:rPr lang="en-US" sz="1200" b="0" baseline="0" dirty="0" smtClean="0"/>
              <a:t>We call this probability P “throttling rate”, which ranges from 0 to 1.</a:t>
            </a:r>
          </a:p>
          <a:p>
            <a:endParaRPr lang="en-US" sz="1200" b="1" baseline="0" dirty="0" smtClean="0"/>
          </a:p>
          <a:p>
            <a:r>
              <a:rPr lang="en-US" sz="1200" b="0" baseline="0" dirty="0" smtClean="0"/>
              <a:t>This throttling rate can be set independently on every node.</a:t>
            </a:r>
          </a:p>
          <a:p>
            <a:endParaRPr lang="en-US" sz="1200" b="1" baseline="0" dirty="0" smtClean="0"/>
          </a:p>
          <a:p>
            <a:r>
              <a:rPr lang="en-US" sz="1200" b="1" baseline="0" dirty="0" smtClean="0"/>
              <a:t>Given this tunable knob, throttling rate, we need to answer two key questions.</a:t>
            </a:r>
          </a:p>
          <a:p>
            <a:r>
              <a:rPr lang="en-US" sz="1200" b="0" baseline="0" dirty="0" smtClean="0"/>
              <a:t>1. First, which applications do we throttle?</a:t>
            </a:r>
          </a:p>
          <a:p>
            <a:r>
              <a:rPr lang="en-US" sz="1200" b="0" baseline="0" dirty="0" smtClean="0"/>
              <a:t>2. Second, how much do we throttle these applications?</a:t>
            </a:r>
          </a:p>
          <a:p>
            <a:endParaRPr lang="en-US" dirty="0" smtClean="0"/>
          </a:p>
          <a:p>
            <a:r>
              <a:rPr lang="en-US" dirty="0" smtClean="0"/>
              <a:t>A naïve</a:t>
            </a:r>
            <a:r>
              <a:rPr lang="en-US" baseline="0" dirty="0" smtClean="0"/>
              <a:t> way of source throttling is to block injection of every node with a constant throttling rate. However, this does not work well. </a:t>
            </a:r>
          </a:p>
          <a:p>
            <a:r>
              <a:rPr lang="en-US" b="1" baseline="0" dirty="0" smtClean="0"/>
              <a:t>And we will explain why this is the case by going through some key observations on answering these two questions.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Our</a:t>
            </a:r>
            <a:r>
              <a:rPr lang="en-US" b="1" baseline="0" dirty="0" smtClean="0"/>
              <a:t> first key observation is that throttling network-intensive…..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To illustrate this point,</a:t>
            </a:r>
            <a:r>
              <a:rPr lang="en-US" baseline="0" dirty="0" smtClean="0"/>
              <a:t> </a:t>
            </a:r>
            <a:r>
              <a:rPr lang="en-US" b="1" baseline="0" dirty="0" smtClean="0"/>
              <a:t>we set up </a:t>
            </a:r>
            <a:r>
              <a:rPr lang="en-US" baseline="0" dirty="0" smtClean="0"/>
              <a:t>an experiment on a 16-node system running 8 copies </a:t>
            </a:r>
            <a:r>
              <a:rPr lang="en-US" b="1" baseline="0" dirty="0" smtClean="0"/>
              <a:t>of </a:t>
            </a:r>
            <a:r>
              <a:rPr lang="en-US" b="1" baseline="0" dirty="0" err="1" smtClean="0"/>
              <a:t>gromacs</a:t>
            </a:r>
            <a:r>
              <a:rPr lang="en-US" b="1" baseline="0" dirty="0" smtClean="0"/>
              <a:t>, which is a network-non-intensive spec benchmark</a:t>
            </a:r>
            <a:r>
              <a:rPr lang="en-US" baseline="0" dirty="0" smtClean="0"/>
              <a:t>, </a:t>
            </a:r>
          </a:p>
          <a:p>
            <a:r>
              <a:rPr lang="en-US" b="1" baseline="0" dirty="0" smtClean="0"/>
              <a:t>and 8 copies of </a:t>
            </a:r>
            <a:r>
              <a:rPr lang="en-US" b="1" baseline="0" dirty="0" err="1" smtClean="0"/>
              <a:t>mcf</a:t>
            </a:r>
            <a:r>
              <a:rPr lang="en-US" b="1" baseline="0" dirty="0" smtClean="0"/>
              <a:t>, which is a network-intensive spec benchmark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Here I am showing an </a:t>
            </a:r>
            <a:r>
              <a:rPr lang="en-US" b="1" baseline="0" dirty="0" smtClean="0"/>
              <a:t>abstracted </a:t>
            </a:r>
            <a:r>
              <a:rPr lang="en-US" baseline="0" dirty="0" smtClean="0"/>
              <a:t>view of the system with </a:t>
            </a:r>
            <a:r>
              <a:rPr lang="en-US" baseline="0" dirty="0" err="1" smtClean="0"/>
              <a:t>gromacs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mcf</a:t>
            </a:r>
            <a:r>
              <a:rPr lang="en-US" baseline="0" dirty="0" smtClean="0"/>
              <a:t> connected to the same network. </a:t>
            </a:r>
          </a:p>
          <a:p>
            <a:r>
              <a:rPr lang="en-US" b="1" baseline="0" dirty="0" smtClean="0"/>
              <a:t>Since </a:t>
            </a:r>
            <a:r>
              <a:rPr lang="en-US" b="1" baseline="0" dirty="0" err="1" smtClean="0"/>
              <a:t>mcf</a:t>
            </a:r>
            <a:r>
              <a:rPr lang="en-US" b="1" baseline="0" dirty="0" smtClean="0"/>
              <a:t> is an network-intensive application, a large fraction of the network is occupied by packets from </a:t>
            </a:r>
            <a:r>
              <a:rPr lang="en-US" b="1" baseline="0" dirty="0" err="1" smtClean="0"/>
              <a:t>mcf</a:t>
            </a:r>
            <a:r>
              <a:rPr lang="en-US" b="1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Let’s consider different throttling scenarios. </a:t>
            </a:r>
          </a:p>
          <a:p>
            <a:r>
              <a:rPr lang="en-US" b="1" baseline="0" dirty="0" smtClean="0"/>
              <a:t>First, when ONLY </a:t>
            </a:r>
            <a:r>
              <a:rPr lang="en-US" b="1" baseline="0" dirty="0" err="1" smtClean="0"/>
              <a:t>gromacs</a:t>
            </a:r>
            <a:r>
              <a:rPr lang="en-US" b="1" baseline="0" dirty="0" smtClean="0"/>
              <a:t> applications are throttled, </a:t>
            </a:r>
          </a:p>
          <a:p>
            <a:r>
              <a:rPr lang="en-US" b="1" baseline="0" dirty="0" smtClean="0"/>
              <a:t>the network load reduces minimally without changing much.</a:t>
            </a:r>
            <a:r>
              <a:rPr lang="en-US" b="0" baseline="0" dirty="0" smtClean="0"/>
              <a:t> </a:t>
            </a:r>
          </a:p>
          <a:p>
            <a:r>
              <a:rPr lang="en-US" b="1" baseline="0" dirty="0" smtClean="0"/>
              <a:t>The system performance averaged across all applications actually decreases </a:t>
            </a:r>
          </a:p>
          <a:p>
            <a:r>
              <a:rPr lang="en-US" b="0" baseline="0" dirty="0" smtClean="0"/>
              <a:t>by 2% due to minimal network load reduction and increased network latency on </a:t>
            </a:r>
            <a:r>
              <a:rPr lang="en-US" b="0" baseline="0" dirty="0" err="1" smtClean="0"/>
              <a:t>gromacs</a:t>
            </a:r>
            <a:r>
              <a:rPr lang="en-US" b="0" baseline="0" dirty="0" smtClean="0"/>
              <a:t>.</a:t>
            </a:r>
            <a:endParaRPr lang="en-US" b="1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&lt;FLIP&gt;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On the other hand, when </a:t>
            </a:r>
            <a:r>
              <a:rPr lang="en-US" baseline="0" dirty="0" err="1" smtClean="0"/>
              <a:t>mcf</a:t>
            </a:r>
            <a:r>
              <a:rPr lang="en-US" baseline="0" dirty="0" smtClean="0"/>
              <a:t> is throttled &lt;CLICK&gt; the </a:t>
            </a:r>
            <a:r>
              <a:rPr lang="en-US" b="1" baseline="0" dirty="0" smtClean="0"/>
              <a:t>network load reduces significantly. </a:t>
            </a:r>
          </a:p>
          <a:p>
            <a:r>
              <a:rPr lang="en-US" baseline="0" dirty="0" smtClean="0"/>
              <a:t>&lt;CLICK&gt;</a:t>
            </a:r>
          </a:p>
          <a:p>
            <a:r>
              <a:rPr lang="en-US" baseline="0" dirty="0" smtClean="0"/>
              <a:t>As a result, throttling </a:t>
            </a:r>
            <a:r>
              <a:rPr lang="en-US" baseline="0" dirty="0" err="1" smtClean="0"/>
              <a:t>mcf</a:t>
            </a:r>
            <a:r>
              <a:rPr lang="en-US" baseline="0" dirty="0" smtClean="0"/>
              <a:t> increases average system performance by 9%.</a:t>
            </a:r>
          </a:p>
          <a:p>
            <a:r>
              <a:rPr lang="en-US" baseline="0" dirty="0" smtClean="0"/>
              <a:t>It allows </a:t>
            </a:r>
            <a:r>
              <a:rPr lang="en-US" baseline="0" dirty="0" err="1" smtClean="0"/>
              <a:t>gromacs</a:t>
            </a:r>
            <a:r>
              <a:rPr lang="en-US" baseline="0" dirty="0" smtClean="0"/>
              <a:t> to make much faster progress with less network latency. </a:t>
            </a:r>
          </a:p>
          <a:p>
            <a:r>
              <a:rPr lang="en-US" b="1" baseline="0" dirty="0" smtClean="0"/>
              <a:t>Thus, </a:t>
            </a:r>
            <a:r>
              <a:rPr lang="en-US" b="1" baseline="0" dirty="0" err="1" smtClean="0"/>
              <a:t>gromacs</a:t>
            </a:r>
            <a:r>
              <a:rPr lang="en-US" b="1" baseline="0" dirty="0" smtClean="0"/>
              <a:t>’ performance increases by 14%.</a:t>
            </a:r>
          </a:p>
          <a:p>
            <a:r>
              <a:rPr lang="en-US" b="1" baseline="0" dirty="0" smtClean="0"/>
              <a:t>Even though </a:t>
            </a:r>
            <a:r>
              <a:rPr lang="en-US" b="1" baseline="0" dirty="0" err="1" smtClean="0"/>
              <a:t>mcf</a:t>
            </a:r>
            <a:r>
              <a:rPr lang="en-US" b="1" baseline="0" dirty="0" smtClean="0"/>
              <a:t> is throttled, </a:t>
            </a:r>
            <a:r>
              <a:rPr lang="en-US" b="1" baseline="0" dirty="0" err="1" smtClean="0"/>
              <a:t>mcf’s</a:t>
            </a:r>
            <a:r>
              <a:rPr lang="en-US" b="1" baseline="0" dirty="0" smtClean="0"/>
              <a:t> performance still increases due to reduced network congestion.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0" baseline="0" dirty="0" smtClean="0"/>
              <a:t>The reason network-non-intensive applications, such as </a:t>
            </a:r>
            <a:r>
              <a:rPr lang="en-US" b="0" baseline="0" dirty="0" err="1" smtClean="0"/>
              <a:t>gromacs</a:t>
            </a:r>
            <a:r>
              <a:rPr lang="en-US" b="0" baseline="0" dirty="0" smtClean="0"/>
              <a:t>, benefit more from reduced network latency is that</a:t>
            </a:r>
          </a:p>
          <a:p>
            <a:pPr>
              <a:buFontTx/>
              <a:buNone/>
            </a:pPr>
            <a:r>
              <a:rPr lang="en-US" b="1" baseline="0" dirty="0" smtClean="0"/>
              <a:t>serving each packet injected by network–non-intensive apps allows these applications to make greater forward progress </a:t>
            </a:r>
          </a:p>
          <a:p>
            <a:pPr>
              <a:buFontTx/>
              <a:buNone/>
            </a:pPr>
            <a:r>
              <a:rPr lang="en-US" b="1" baseline="0" dirty="0" smtClean="0"/>
              <a:t>than when serving a packet from a network-intensive app.</a:t>
            </a:r>
          </a:p>
          <a:p>
            <a:pPr>
              <a:buFontTx/>
              <a:buNone/>
            </a:pPr>
            <a:r>
              <a:rPr lang="en-US" b="1" baseline="0" dirty="0" smtClean="0"/>
              <a:t>This </a:t>
            </a:r>
            <a:r>
              <a:rPr lang="en-US" b="1" baseline="0" dirty="0" err="1" smtClean="0"/>
              <a:t>b/c</a:t>
            </a:r>
            <a:r>
              <a:rPr lang="en-US" b="1" baseline="0" dirty="0" smtClean="0"/>
              <a:t> network-non-</a:t>
            </a:r>
            <a:r>
              <a:rPr lang="en-US" b="1" baseline="0" dirty="0" err="1" smtClean="0"/>
              <a:t>int</a:t>
            </a:r>
            <a:r>
              <a:rPr lang="en-US" b="1" baseline="0" dirty="0" smtClean="0"/>
              <a:t>. apps inject fewer packets overall.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sum, </a:t>
            </a:r>
            <a:r>
              <a:rPr lang="en-US" b="1" baseline="0" dirty="0" smtClean="0"/>
              <a:t>BULLET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>
              <a:buNone/>
            </a:pPr>
            <a:r>
              <a:rPr lang="en-US" sz="1200" b="1" dirty="0" smtClean="0"/>
              <a:t>Our second key observation</a:t>
            </a:r>
            <a:r>
              <a:rPr lang="en-US" sz="1200" dirty="0" smtClean="0"/>
              <a:t> is that there is no single </a:t>
            </a:r>
            <a:r>
              <a:rPr lang="en-US" sz="1200" b="1" dirty="0" smtClean="0"/>
              <a:t>throttling rate</a:t>
            </a:r>
            <a:r>
              <a:rPr lang="en-US" sz="1200" dirty="0" smtClean="0"/>
              <a:t> that works well for every application workload</a:t>
            </a:r>
          </a:p>
          <a:p>
            <a:pPr marL="0">
              <a:buNone/>
            </a:pPr>
            <a:endParaRPr lang="en-US" sz="1200" dirty="0" smtClean="0"/>
          </a:p>
          <a:p>
            <a:pPr marL="0">
              <a:buNone/>
            </a:pPr>
            <a:r>
              <a:rPr lang="en-US" sz="1200" b="1" dirty="0" smtClean="0"/>
              <a:t>Let me show a quick</a:t>
            </a:r>
            <a:r>
              <a:rPr lang="en-US" sz="1200" b="1" baseline="0" dirty="0" smtClean="0"/>
              <a:t> example on applying the same throttling rate on different workloads.</a:t>
            </a:r>
          </a:p>
          <a:p>
            <a:pPr marL="0">
              <a:buNone/>
            </a:pPr>
            <a:endParaRPr lang="en-US" sz="1200" baseline="0" dirty="0" smtClean="0"/>
          </a:p>
          <a:p>
            <a:pPr marL="0">
              <a:buNone/>
            </a:pPr>
            <a:r>
              <a:rPr lang="en-US" sz="1200" baseline="0" dirty="0" smtClean="0"/>
              <a:t>First, here is a figure showing a system with only </a:t>
            </a:r>
            <a:r>
              <a:rPr lang="en-US" sz="1200" baseline="0" dirty="0" err="1" smtClean="0"/>
              <a:t>gromacs</a:t>
            </a:r>
            <a:r>
              <a:rPr lang="en-US" sz="1200" baseline="0" dirty="0" smtClean="0"/>
              <a:t> running. As described before, </a:t>
            </a:r>
            <a:r>
              <a:rPr lang="en-US" sz="1200" baseline="0" dirty="0" err="1" smtClean="0"/>
              <a:t>gromacs</a:t>
            </a:r>
            <a:r>
              <a:rPr lang="en-US" sz="1200" baseline="0" dirty="0" smtClean="0"/>
              <a:t> is</a:t>
            </a:r>
            <a:br>
              <a:rPr lang="en-US" sz="1200" baseline="0" dirty="0" smtClean="0"/>
            </a:br>
            <a:r>
              <a:rPr lang="en-US" sz="1200" baseline="0" dirty="0" smtClean="0"/>
              <a:t>a network-non-intensive application, so there are </a:t>
            </a:r>
            <a:r>
              <a:rPr lang="en-US" sz="1200" b="1" baseline="0" dirty="0" smtClean="0"/>
              <a:t>ONLY </a:t>
            </a:r>
            <a:r>
              <a:rPr lang="en-US" sz="1200" baseline="0" dirty="0" smtClean="0"/>
              <a:t>a few packets in the network. Say that we apply a throttling rate of 0.8</a:t>
            </a:r>
            <a:br>
              <a:rPr lang="en-US" sz="1200" baseline="0" dirty="0" smtClean="0"/>
            </a:br>
            <a:r>
              <a:rPr lang="en-US" sz="1200" baseline="0" dirty="0" smtClean="0"/>
              <a:t>on every node. The network will </a:t>
            </a:r>
            <a:r>
              <a:rPr lang="en-US" sz="1200" b="1" baseline="0" dirty="0" smtClean="0"/>
              <a:t>STILL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REMAIN</a:t>
            </a:r>
            <a:r>
              <a:rPr lang="en-US" sz="1200" baseline="0" dirty="0" smtClean="0"/>
              <a:t> lightly loaded as before, </a:t>
            </a:r>
          </a:p>
          <a:p>
            <a:pPr marL="0">
              <a:buNone/>
            </a:pPr>
            <a:r>
              <a:rPr lang="en-US" sz="1200" b="1" baseline="0" dirty="0" smtClean="0"/>
              <a:t>* so throttling </a:t>
            </a:r>
            <a:r>
              <a:rPr lang="en-US" sz="1200" b="1" baseline="0" dirty="0" err="1" smtClean="0"/>
              <a:t>gromacs</a:t>
            </a:r>
            <a:r>
              <a:rPr lang="en-US" sz="1200" b="1" baseline="0" dirty="0" smtClean="0"/>
              <a:t> is unnecessary and can reduce system performance.</a:t>
            </a:r>
          </a:p>
          <a:p>
            <a:pPr marL="0">
              <a:buNone/>
            </a:pPr>
            <a:endParaRPr lang="en-US" sz="1200" baseline="0" dirty="0" smtClean="0"/>
          </a:p>
          <a:p>
            <a:pPr marL="0">
              <a:buNone/>
            </a:pPr>
            <a:r>
              <a:rPr lang="en-US" sz="1200" baseline="0" dirty="0" smtClean="0"/>
              <a:t>On the other hand, here is a system running only </a:t>
            </a:r>
            <a:r>
              <a:rPr lang="en-US" sz="1200" baseline="0" dirty="0" err="1" smtClean="0"/>
              <a:t>mcf</a:t>
            </a:r>
            <a:r>
              <a:rPr lang="en-US" sz="1200" baseline="0" dirty="0" smtClean="0"/>
              <a:t>. Since </a:t>
            </a:r>
            <a:r>
              <a:rPr lang="en-US" sz="1200" baseline="0" dirty="0" err="1" smtClean="0"/>
              <a:t>mcf</a:t>
            </a:r>
            <a:r>
              <a:rPr lang="en-US" sz="1200" baseline="0" dirty="0" smtClean="0"/>
              <a:t> is a network-intensive application, </a:t>
            </a:r>
          </a:p>
          <a:p>
            <a:pPr marL="0">
              <a:buNone/>
            </a:pPr>
            <a:r>
              <a:rPr lang="en-US" sz="1200" b="1" baseline="0" dirty="0" smtClean="0"/>
              <a:t>the network is heavily congested with a large amount of packets</a:t>
            </a:r>
            <a:r>
              <a:rPr lang="en-US" sz="1200" baseline="0" dirty="0" smtClean="0"/>
              <a:t>. With the same throttling rate applied to </a:t>
            </a:r>
            <a:r>
              <a:rPr lang="en-US" sz="1200" baseline="0" dirty="0" err="1" smtClean="0"/>
              <a:t>mcf</a:t>
            </a:r>
            <a:r>
              <a:rPr lang="en-US" sz="1200" baseline="0" dirty="0" smtClean="0"/>
              <a:t>, </a:t>
            </a:r>
          </a:p>
          <a:p>
            <a:pPr marL="0">
              <a:buNone/>
            </a:pPr>
            <a:r>
              <a:rPr lang="en-US" sz="1200" b="1" baseline="0" dirty="0" smtClean="0"/>
              <a:t>the network load reduces more than throttling </a:t>
            </a:r>
            <a:r>
              <a:rPr lang="en-US" sz="1200" b="1" baseline="0" dirty="0" err="1" smtClean="0"/>
              <a:t>gromacs</a:t>
            </a:r>
            <a:r>
              <a:rPr lang="en-US" sz="1200" baseline="0" dirty="0" smtClean="0"/>
              <a:t>. </a:t>
            </a:r>
          </a:p>
          <a:p>
            <a:pPr marL="0">
              <a:buNone/>
            </a:pPr>
            <a:r>
              <a:rPr lang="en-US" sz="1200" b="1" baseline="0" dirty="0" smtClean="0"/>
              <a:t>* Since throttling reduces congestion, it can increase performance for </a:t>
            </a:r>
            <a:r>
              <a:rPr lang="en-US" sz="1200" b="1" baseline="0" dirty="0" err="1" smtClean="0"/>
              <a:t>mcf</a:t>
            </a:r>
            <a:r>
              <a:rPr lang="en-US" sz="1200" b="1" baseline="0" dirty="0" smtClean="0"/>
              <a:t>.</a:t>
            </a:r>
          </a:p>
          <a:p>
            <a:pPr marL="0">
              <a:buNone/>
            </a:pPr>
            <a:endParaRPr lang="en-US" sz="12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As a result, applying the same throttling rate to different workloads can yield very different network loads. </a:t>
            </a:r>
          </a:p>
          <a:p>
            <a:pPr marL="0">
              <a:buNone/>
            </a:pPr>
            <a:endParaRPr lang="en-US" sz="1200" baseline="0" dirty="0" smtClean="0"/>
          </a:p>
          <a:p>
            <a:pPr marL="0">
              <a:buNone/>
            </a:pPr>
            <a:r>
              <a:rPr lang="en-US" sz="1200" b="1" baseline="0" dirty="0" smtClean="0"/>
              <a:t>Why is this an issue?</a:t>
            </a:r>
          </a:p>
          <a:p>
            <a:pPr marL="0">
              <a:buNone/>
            </a:pPr>
            <a:r>
              <a:rPr lang="en-US" sz="1200" b="1" baseline="0" dirty="0" smtClean="0"/>
              <a:t>&lt;CLICK&gt;</a:t>
            </a:r>
            <a:endParaRPr lang="en-US" sz="1200" baseline="0" dirty="0" smtClean="0"/>
          </a:p>
          <a:p>
            <a:pPr marL="0">
              <a:buNone/>
            </a:pPr>
            <a:r>
              <a:rPr lang="en-US" sz="1200" b="1" baseline="0" dirty="0" smtClean="0"/>
              <a:t>We observe that the network runs ….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So, we </a:t>
            </a:r>
            <a:r>
              <a:rPr lang="en-US" sz="1200" b="1" baseline="0" dirty="0" smtClean="0"/>
              <a:t>NEED</a:t>
            </a:r>
            <a:r>
              <a:rPr lang="en-US" sz="1200" baseline="0" dirty="0" smtClean="0"/>
              <a:t> to dynamically adjust the throttling rate for different workloads to avoid overloading the network.</a:t>
            </a:r>
          </a:p>
          <a:p>
            <a:pPr marL="0">
              <a:buNone/>
            </a:pPr>
            <a:endParaRPr lang="en-US" sz="1200" b="1" baseline="0" dirty="0" smtClean="0"/>
          </a:p>
          <a:p>
            <a:pPr marL="0">
              <a:buNone/>
            </a:pPr>
            <a:r>
              <a:rPr lang="en-US" sz="1200" baseline="0" dirty="0" smtClean="0"/>
              <a:t>--------------LONG------------------</a:t>
            </a:r>
          </a:p>
          <a:p>
            <a:pPr marL="0">
              <a:buNone/>
            </a:pPr>
            <a:r>
              <a:rPr lang="en-US" sz="1200" baseline="0" dirty="0" smtClean="0"/>
              <a:t>So we need to adjust the throttling rate differently depending on the workloads running in the system.</a:t>
            </a:r>
          </a:p>
          <a:p>
            <a:pPr marL="0">
              <a:buNone/>
            </a:pPr>
            <a:r>
              <a:rPr lang="en-US" sz="1200" baseline="0" dirty="0" smtClean="0"/>
              <a:t>Otherwise, if we simply throttle every workload with the same throttling rate, then we can get very different results in the network.</a:t>
            </a:r>
          </a:p>
          <a:p>
            <a:pPr marL="0">
              <a:buNone/>
            </a:pPr>
            <a:r>
              <a:rPr lang="en-US" sz="1200" b="1" baseline="0" dirty="0" smtClean="0"/>
              <a:t>In some workloads, we can be over-throttling applications with a too aggressive throttling rate if the network is only lightly loaded to begin with. </a:t>
            </a:r>
          </a:p>
          <a:p>
            <a:pPr marL="0">
              <a:buNone/>
            </a:pPr>
            <a:r>
              <a:rPr lang="en-US" sz="1200" baseline="0" dirty="0" smtClean="0"/>
              <a:t>On the other hand, we can be under-throttling applications if the throttling rate is not high enough. </a:t>
            </a:r>
          </a:p>
          <a:p>
            <a:pPr marL="0">
              <a:buNone/>
            </a:pPr>
            <a:r>
              <a:rPr lang="en-US" sz="1200" baseline="0" dirty="0" smtClean="0"/>
              <a:t>&lt;CLICK&gt;</a:t>
            </a:r>
          </a:p>
          <a:p>
            <a:pPr marL="0">
              <a:buNone/>
            </a:pPr>
            <a:r>
              <a:rPr lang="en-US" sz="1200" baseline="0" dirty="0" smtClean="0"/>
              <a:t>Therefore, we </a:t>
            </a:r>
            <a:r>
              <a:rPr lang="en-US" sz="1200" b="1" baseline="0" dirty="0" smtClean="0"/>
              <a:t>NEED</a:t>
            </a:r>
            <a:r>
              <a:rPr lang="en-US" sz="1200" baseline="0" dirty="0" smtClean="0"/>
              <a:t> to dynamically adjust throttling rate for each workload to avoid overloading the network.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Next I will talk about our mechanism-&gt; flip through the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 smtClean="0"/>
              <a:t>Previous slide -&gt; called Heterogeneous Adaptive Throttling (HAT), a new source throttling mechanism built on top of the two key observations I just described.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HAT has two key components :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The first component is app-aware throttling.</a:t>
            </a:r>
          </a:p>
          <a:p>
            <a:pPr marL="228600" indent="-228600">
              <a:buNone/>
            </a:pPr>
            <a:r>
              <a:rPr lang="en-US" baseline="0" dirty="0" smtClean="0"/>
              <a:t>HAT throttles network-intensive apps that interfere with network-non-intensive applications </a:t>
            </a:r>
          </a:p>
          <a:p>
            <a:pPr marL="228600" indent="-228600">
              <a:buNone/>
            </a:pPr>
            <a:r>
              <a:rPr lang="en-US" b="1" baseline="0" dirty="0" smtClean="0"/>
              <a:t>to reduce network congestion and allow network-non-intensive applications to send their packets through the network more quickly.</a:t>
            </a:r>
          </a:p>
          <a:p>
            <a:pPr marL="228600" indent="-228600">
              <a:buNone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="1" baseline="0" dirty="0" smtClean="0"/>
              <a:t>2.The second component is network-load….</a:t>
            </a:r>
          </a:p>
          <a:p>
            <a:pPr marL="228600" indent="-228600">
              <a:buNone/>
            </a:pPr>
            <a:r>
              <a:rPr lang="en-US" baseline="0" dirty="0" smtClean="0"/>
              <a:t>HAT …</a:t>
            </a:r>
            <a:r>
              <a:rPr lang="en-US" b="1" baseline="0" dirty="0" smtClean="0"/>
              <a:t>BULLET</a:t>
            </a:r>
            <a:r>
              <a:rPr lang="en-US" baseline="0" dirty="0" smtClean="0"/>
              <a:t>, so that it provides high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Let’s take a look at how HAT performs application-aware throttling.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200" baseline="0" dirty="0" smtClean="0"/>
              <a:t>First, HAT measures each application’s network intensity. </a:t>
            </a:r>
          </a:p>
          <a:p>
            <a:r>
              <a:rPr lang="en-US" sz="1200" baseline="0" dirty="0" smtClean="0"/>
              <a:t>Since </a:t>
            </a:r>
            <a:r>
              <a:rPr lang="en-US" sz="1200" baseline="0" dirty="0" err="1" smtClean="0"/>
              <a:t>NoC</a:t>
            </a:r>
            <a:r>
              <a:rPr lang="en-US" sz="1200" baseline="0" dirty="0" smtClean="0"/>
              <a:t> primarily serves L1 cache misses in our evaluated system, we use L1 MPKI as a proxy to intensity.</a:t>
            </a:r>
          </a:p>
          <a:p>
            <a:endParaRPr lang="en-US" sz="12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Once applications’</a:t>
            </a:r>
            <a:r>
              <a:rPr lang="en-US" sz="1200" baseline="0" dirty="0" smtClean="0"/>
              <a:t> intensity is measured.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baseline="0" dirty="0" smtClean="0"/>
              <a:t>HAT will pick some </a:t>
            </a:r>
            <a:r>
              <a:rPr lang="en-US" sz="1200" b="1" baseline="0" dirty="0" smtClean="0"/>
              <a:t>network-non-intensive applications </a:t>
            </a:r>
            <a:r>
              <a:rPr lang="en-US" sz="1200" b="0" baseline="0" dirty="0" smtClean="0"/>
              <a:t>to be </a:t>
            </a:r>
            <a:r>
              <a:rPr lang="en-US" sz="1200" b="0" baseline="0" dirty="0" err="1" smtClean="0"/>
              <a:t>unthrottled</a:t>
            </a:r>
            <a:r>
              <a:rPr lang="en-US" sz="1200" b="0" baseline="0" dirty="0" smtClean="0"/>
              <a:t> while throttling the remaining network-intensive applications.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baseline="0" dirty="0" smtClean="0"/>
              <a:t>Then, how do we select these </a:t>
            </a:r>
            <a:r>
              <a:rPr lang="en-US" sz="1200" b="0" baseline="0" dirty="0" err="1" smtClean="0"/>
              <a:t>untthrottled</a:t>
            </a:r>
            <a:r>
              <a:rPr lang="en-US" sz="1200" b="0" baseline="0" dirty="0" smtClean="0"/>
              <a:t> applications?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&lt;CLICK&gt;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The </a:t>
            </a:r>
            <a:r>
              <a:rPr lang="en-US" sz="1200" b="1" baseline="0" dirty="0" err="1" smtClean="0"/>
              <a:t>unthrottled</a:t>
            </a:r>
            <a:r>
              <a:rPr lang="en-US" sz="1200" b="1" baseline="0" dirty="0" smtClean="0"/>
              <a:t> apps burden the network since their packet injections are not delayed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so we want to make sure that we don’t leave too many applications </a:t>
            </a:r>
            <a:r>
              <a:rPr lang="en-US" sz="1200" b="1" baseline="0" dirty="0" err="1" smtClean="0"/>
              <a:t>unthrottled</a:t>
            </a:r>
            <a:r>
              <a:rPr lang="en-US" sz="1200" b="1" baseline="0" dirty="0" smtClean="0"/>
              <a:t> such that they overload the network</a:t>
            </a:r>
            <a:r>
              <a:rPr lang="en-US" sz="1200" b="0" baseline="0" dirty="0" smtClean="0"/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baseline="0" dirty="0" smtClean="0"/>
              <a:t>&lt;CLICK&gt;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baseline="0" dirty="0" smtClean="0"/>
              <a:t>Therefore, we want to select </a:t>
            </a:r>
            <a:r>
              <a:rPr lang="en-US" sz="1200" b="0" baseline="0" dirty="0" err="1" smtClean="0"/>
              <a:t>unthrottled</a:t>
            </a:r>
            <a:r>
              <a:rPr lang="en-US" sz="1200" b="0" baseline="0" dirty="0" smtClean="0"/>
              <a:t> applications so that their total network intensity is less less the ….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To do so, HAT first sorts apps by their measured L1 MPKI. Next starting from the least </a:t>
            </a:r>
            <a:r>
              <a:rPr lang="en-US" sz="1200" baseline="0" dirty="0" err="1" smtClean="0"/>
              <a:t>mpki</a:t>
            </a:r>
            <a:r>
              <a:rPr lang="en-US" sz="1200" baseline="0" dirty="0" smtClean="0"/>
              <a:t> app,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the applications are classified as network non intensive until their sum of MPKI exceeds a pre-set threshold.</a:t>
            </a:r>
            <a:endParaRPr lang="en-US" sz="1200" b="0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baseline="0" dirty="0" smtClean="0"/>
              <a:t>All remaining applications are then classified as network intensive.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After applications have been</a:t>
            </a:r>
            <a:r>
              <a:rPr lang="en-US" sz="1200" b="0" baseline="0" dirty="0" smtClean="0"/>
              <a:t> classified, HAT applies throttling to network-intensive applications.</a:t>
            </a:r>
            <a:endParaRPr lang="en-US" sz="12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-------------------------------------------REMOVED---------------------------------------------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HAT throttles intensive application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Again, the reason to throttle them is to reduce congestion and allow non-intensive app,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which are more sensitive to network latency, to send packets through the network more quickly.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CAP</a:t>
            </a:r>
            <a:r>
              <a:rPr lang="en-US" sz="1200" b="0" baseline="0" dirty="0" smtClean="0"/>
              <a:t> ensures that </a:t>
            </a:r>
            <a:r>
              <a:rPr lang="en-US" sz="1200" b="1" baseline="0" dirty="0" smtClean="0"/>
              <a:t>the traffic of non-intensive applications provides sufficient load without causing severe network congestion</a:t>
            </a:r>
            <a:r>
              <a:rPr lang="en-US" sz="1200" b="0" baseline="0" dirty="0" smtClean="0"/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 smtClean="0"/>
              <a:t>So it should </a:t>
            </a:r>
            <a:r>
              <a:rPr lang="en-US" sz="1200" b="0" baseline="0" dirty="0" smtClean="0"/>
              <a:t>be scaled with network capacity and tuned for the particular network design.</a:t>
            </a:r>
            <a:endParaRPr lang="en-US" sz="1200" b="1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Now let’s talk about the second component of 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200" dirty="0" smtClean="0"/>
              <a:t>Here is a one slide summary</a:t>
            </a:r>
            <a:r>
              <a:rPr lang="en-US" sz="1200" baseline="0" dirty="0" smtClean="0"/>
              <a:t> of </a:t>
            </a:r>
            <a:r>
              <a:rPr lang="en-US" sz="1200" b="1" baseline="0" dirty="0" smtClean="0"/>
              <a:t>my talk today</a:t>
            </a:r>
          </a:p>
          <a:p>
            <a:r>
              <a:rPr lang="en-US" sz="1200" baseline="0" dirty="0" smtClean="0"/>
              <a:t>The major problem is that packets contend in on-chip networks, which causes congestion. </a:t>
            </a:r>
          </a:p>
          <a:p>
            <a:r>
              <a:rPr lang="en-US" sz="1200" b="1" baseline="0" dirty="0" smtClean="0"/>
              <a:t>As a result, system performance reduces due to increased network latency.</a:t>
            </a:r>
          </a:p>
          <a:p>
            <a:endParaRPr lang="en-US" sz="1200" baseline="0" dirty="0" smtClean="0"/>
          </a:p>
          <a:p>
            <a:r>
              <a:rPr lang="en-US" sz="1200" b="1" baseline="0" dirty="0" smtClean="0"/>
              <a:t>To address the problem of network congestion</a:t>
            </a:r>
            <a:r>
              <a:rPr lang="en-US" sz="1200" baseline="0" dirty="0" smtClean="0"/>
              <a:t>, we take the approach of source throttling, </a:t>
            </a:r>
          </a:p>
          <a:p>
            <a:r>
              <a:rPr lang="en-US" sz="1200" baseline="0" dirty="0" smtClean="0"/>
              <a:t>which temporarily delays packet injections into the network.</a:t>
            </a:r>
          </a:p>
          <a:p>
            <a:r>
              <a:rPr lang="en-US" sz="1200" b="1" baseline="0" dirty="0" smtClean="0"/>
              <a:t>There are two key questions that need to be answered when using source throttling.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First, which applications do we throttle?</a:t>
            </a:r>
          </a:p>
          <a:p>
            <a:r>
              <a:rPr lang="en-US" sz="1200" baseline="0" dirty="0" smtClean="0"/>
              <a:t>We observe that throttling network-intensive applications leads to higher system performance.</a:t>
            </a:r>
          </a:p>
          <a:p>
            <a:r>
              <a:rPr lang="en-US" sz="1200" baseline="0" dirty="0" smtClean="0"/>
              <a:t>Based on this observation, we develop our first key idea, application-aware source throttling, which </a:t>
            </a:r>
          </a:p>
          <a:p>
            <a:r>
              <a:rPr lang="en-US" sz="1200" b="1" baseline="0" dirty="0" smtClean="0"/>
              <a:t>selectively throttles certain applications based on their network intensities.</a:t>
            </a:r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The second key question is how much do we throttle </a:t>
            </a:r>
            <a:r>
              <a:rPr lang="en-US" sz="1200" b="1" baseline="0" dirty="0" smtClean="0"/>
              <a:t>selected applications</a:t>
            </a:r>
            <a:r>
              <a:rPr lang="en-US" sz="1200" baseline="0" dirty="0" smtClean="0"/>
              <a:t>?</a:t>
            </a:r>
          </a:p>
          <a:p>
            <a:r>
              <a:rPr lang="en-US" sz="1200" baseline="0" dirty="0" smtClean="0"/>
              <a:t>We observe that there is no single throttling rate works well for every application workload.</a:t>
            </a:r>
          </a:p>
          <a:p>
            <a:r>
              <a:rPr lang="en-US" sz="1200" baseline="0" dirty="0" smtClean="0"/>
              <a:t>Therefore, we develop our second key idea, dynamic throttling rate adjustment, </a:t>
            </a:r>
            <a:r>
              <a:rPr lang="en-US" sz="1200" b="0" baseline="0" dirty="0" smtClean="0"/>
              <a:t>to adapt to different workloads and program phases.</a:t>
            </a:r>
          </a:p>
          <a:p>
            <a:r>
              <a:rPr lang="en-US" sz="1200" b="0" baseline="0" dirty="0" err="1" smtClean="0"/>
              <a:t>X:which</a:t>
            </a:r>
            <a:r>
              <a:rPr lang="en-US" sz="1200" b="0" baseline="0" dirty="0" smtClean="0"/>
              <a:t> adapts throttling to different workloads to achieve high </a:t>
            </a:r>
            <a:r>
              <a:rPr lang="en-US" sz="1200" b="0" baseline="0" dirty="0" err="1" smtClean="0"/>
              <a:t>perf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baseline="0" dirty="0" err="1" smtClean="0"/>
              <a:t>X:which</a:t>
            </a:r>
            <a:r>
              <a:rPr lang="en-US" sz="1200" b="0" baseline="0" dirty="0" smtClean="0"/>
              <a:t> uses different throttling rate for different workloads.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Our evaluation shows we improve both </a:t>
            </a:r>
            <a:r>
              <a:rPr lang="en-US" sz="1200" b="1" baseline="0" dirty="0" smtClean="0"/>
              <a:t>system performance </a:t>
            </a:r>
            <a:r>
              <a:rPr lang="en-US" sz="1200" b="0" baseline="0" dirty="0" smtClean="0"/>
              <a:t>and energy efficiency over state-of-the-art source throttling policies.</a:t>
            </a:r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 smtClean="0"/>
              <a:t>In the previous slide, our second key observation </a:t>
            </a:r>
            <a:r>
              <a:rPr lang="en-US" baseline="0" dirty="0" smtClean="0"/>
              <a:t>shows that different workloads require different throttling rates to avoid overloading the network.</a:t>
            </a:r>
          </a:p>
          <a:p>
            <a:r>
              <a:rPr lang="en-US" baseline="0" dirty="0" smtClean="0"/>
              <a:t>But, network load (concretely defined as fraction of occupied buffers/links) is an accurate indicator of congestion.</a:t>
            </a:r>
          </a:p>
          <a:p>
            <a:endParaRPr lang="en-US" b="0" baseline="0" dirty="0" smtClean="0"/>
          </a:p>
          <a:p>
            <a:r>
              <a:rPr lang="en-US" b="1" baseline="0" dirty="0" smtClean="0"/>
              <a:t>Based on this observation</a:t>
            </a:r>
            <a:r>
              <a:rPr lang="en-US" b="0" baseline="0" dirty="0" smtClean="0"/>
              <a:t>, our key idea is to measure the current network load and dynamically adjust throttling rate to </a:t>
            </a:r>
          </a:p>
          <a:p>
            <a:r>
              <a:rPr lang="en-US" b="1" baseline="0" dirty="0" smtClean="0"/>
              <a:t>make sure the network load stay below an empirically observed target without applying any unnecessary throttling.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Our algorithm works as the following:</a:t>
            </a:r>
          </a:p>
          <a:p>
            <a:r>
              <a:rPr lang="en-US" b="0" baseline="0" dirty="0" smtClean="0"/>
              <a:t>If the current network load is greater than the target, we increase the throttling rate to reduce congestion.</a:t>
            </a:r>
          </a:p>
          <a:p>
            <a:r>
              <a:rPr lang="en-US" b="0" baseline="0" dirty="0" smtClean="0"/>
              <a:t>otherwise if the load is below the target, we decrease the throttling rate to avoid unnecessary throttling.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Now I have told you about two components of HAT. Let me tell you how HAT operates in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Application classification and throttling rate….. If done at a per-cycle basis is expensive, </a:t>
            </a:r>
          </a:p>
          <a:p>
            <a:r>
              <a:rPr lang="en-US" baseline="0" dirty="0" smtClean="0"/>
              <a:t>we want to reduce the computation overhead by </a:t>
            </a:r>
            <a:r>
              <a:rPr lang="en-US" baseline="0" dirty="0" err="1" smtClean="0"/>
              <a:t>recomputing</a:t>
            </a:r>
            <a:r>
              <a:rPr lang="en-US" baseline="0" dirty="0" smtClean="0"/>
              <a:t> at epoch </a:t>
            </a:r>
            <a:r>
              <a:rPr lang="en-US" baseline="0" dirty="0" err="1" smtClean="0"/>
              <a:t>gran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="0" u="none" baseline="0" dirty="0" smtClean="0"/>
              <a:t>In this work, we set an epoch to 100K cycles.</a:t>
            </a:r>
            <a:endParaRPr lang="en-US" b="1" u="sng" baseline="0" dirty="0" smtClean="0"/>
          </a:p>
          <a:p>
            <a:r>
              <a:rPr lang="en-US" b="1" u="sng" baseline="0" dirty="0" smtClean="0"/>
              <a:t>During an epoch,</a:t>
            </a:r>
            <a:r>
              <a:rPr lang="en-US" b="0" u="none" baseline="0" dirty="0" smtClean="0"/>
              <a:t> every node measures its L1 MPKI and the network load.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Once an epoch finishes, all nodes send measured information to a central controller, which classifies</a:t>
            </a:r>
          </a:p>
          <a:p>
            <a:r>
              <a:rPr lang="en-US" baseline="0" dirty="0" smtClean="0"/>
              <a:t>applications, and adjusts throttling rate.  </a:t>
            </a:r>
          </a:p>
          <a:p>
            <a:r>
              <a:rPr lang="en-US" baseline="0" dirty="0" smtClean="0"/>
              <a:t>Then, the central controller sends the new application classification and throttling rate to each node.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me put together everything now</a:t>
            </a:r>
            <a:r>
              <a:rPr lang="en-US" baseline="0" dirty="0" smtClean="0"/>
              <a:t> </a:t>
            </a:r>
            <a:r>
              <a:rPr lang="en-US" b="1" baseline="0" dirty="0" smtClean="0"/>
              <a:t>by explaining what our key contributions are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First,</a:t>
            </a:r>
            <a:r>
              <a:rPr lang="en-US" baseline="0" dirty="0" smtClean="0"/>
              <a:t> we propose application-aware throttling which throttles network-intensive applications to reduce congestion</a:t>
            </a:r>
          </a:p>
          <a:p>
            <a:r>
              <a:rPr lang="en-US" baseline="0" dirty="0" smtClean="0"/>
              <a:t>and allow network-non-intensive applications to make faster progress.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Second, we propose network-load-aware throttling rate adjustment.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We observe that different workloads require different throttling rates to avoid overloading the network.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 we dynamically ….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2A55D6"/>
                </a:solidFill>
              </a:rPr>
              <a:t>To our knowledge, HAT is the first work to combine</a:t>
            </a:r>
            <a:r>
              <a:rPr lang="en-US" sz="1200" baseline="0" dirty="0" smtClean="0">
                <a:solidFill>
                  <a:srgbClr val="2A55D6"/>
                </a:solidFill>
              </a:rPr>
              <a:t> these </a:t>
            </a:r>
            <a:r>
              <a:rPr lang="en-US" sz="1200" b="1" baseline="0" dirty="0" smtClean="0">
                <a:solidFill>
                  <a:srgbClr val="2A55D6"/>
                </a:solidFill>
              </a:rPr>
              <a:t>two key principles </a:t>
            </a:r>
            <a:r>
              <a:rPr lang="en-US" sz="1200" baseline="0" dirty="0" smtClean="0">
                <a:solidFill>
                  <a:srgbClr val="2A55D6"/>
                </a:solidFill>
              </a:rPr>
              <a:t>to perform source throttling.</a:t>
            </a:r>
            <a:endParaRPr lang="en-US" sz="1200" dirty="0" smtClean="0">
              <a:solidFill>
                <a:srgbClr val="2A55D6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--------------OLD-----------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we observe that </a:t>
            </a:r>
            <a:r>
              <a:rPr lang="en-US" sz="1200" baseline="0" dirty="0" smtClean="0"/>
              <a:t>t</a:t>
            </a:r>
            <a:r>
              <a:rPr lang="en-US" sz="1200" dirty="0" smtClean="0"/>
              <a:t>here is no single </a:t>
            </a:r>
            <a:r>
              <a:rPr lang="en-US" sz="1200" b="1" dirty="0" smtClean="0"/>
              <a:t>throttling rate</a:t>
            </a:r>
            <a:r>
              <a:rPr lang="en-US" sz="1200" dirty="0" smtClean="0"/>
              <a:t> that works well for every application workload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and network runs best at or below</a:t>
            </a:r>
            <a:r>
              <a:rPr lang="en-US" sz="1200" baseline="0" dirty="0" smtClean="0"/>
              <a:t> a certain network load.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solidFill>
                  <a:srgbClr val="2A55D6"/>
                </a:solidFill>
              </a:rPr>
              <a:t>Therefore we d</a:t>
            </a:r>
            <a:r>
              <a:rPr lang="en-US" sz="1200" dirty="0" smtClean="0">
                <a:solidFill>
                  <a:srgbClr val="2A55D6"/>
                </a:solidFill>
              </a:rPr>
              <a:t>ynamically adjusting throttling rate…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rgbClr val="2A55D6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Now let’s take a look at our comparison points.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r>
              <a:rPr lang="en-US" baseline="0" dirty="0" smtClean="0"/>
              <a:t>The first work by </a:t>
            </a:r>
            <a:r>
              <a:rPr lang="en-US" baseline="0" dirty="0" err="1" smtClean="0"/>
              <a:t>Nychis</a:t>
            </a:r>
            <a:r>
              <a:rPr lang="en-US" baseline="0" dirty="0" smtClean="0"/>
              <a:t> et al. proposes source throttling for </a:t>
            </a:r>
            <a:r>
              <a:rPr lang="en-US" baseline="0" dirty="0" err="1" smtClean="0"/>
              <a:t>bufferless</a:t>
            </a:r>
            <a:r>
              <a:rPr lang="en-US" baseline="0" dirty="0" smtClean="0"/>
              <a:t> networks.</a:t>
            </a:r>
          </a:p>
          <a:p>
            <a:r>
              <a:rPr lang="en-US" baseline="0" dirty="0" smtClean="0"/>
              <a:t>In particular, they propose throttling network….</a:t>
            </a:r>
          </a:p>
          <a:p>
            <a:r>
              <a:rPr lang="en-US" baseline="0" dirty="0" smtClean="0"/>
              <a:t>However, their mechanism does not take network load into account when adjusting throttling rate,</a:t>
            </a:r>
          </a:p>
          <a:p>
            <a:r>
              <a:rPr lang="en-US" b="1" baseline="0" dirty="0" smtClean="0"/>
              <a:t>hence can over- or under-throttle applications.</a:t>
            </a:r>
          </a:p>
          <a:p>
            <a:r>
              <a:rPr lang="en-US" baseline="0" dirty="0" smtClean="0"/>
              <a:t>We call this work </a:t>
            </a:r>
            <a:r>
              <a:rPr lang="en-US" b="1" baseline="0" dirty="0" smtClean="0"/>
              <a:t>heterogeneous throttling </a:t>
            </a:r>
            <a:r>
              <a:rPr lang="en-US" baseline="0" dirty="0" smtClean="0"/>
              <a:t>in the results I’ll present.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second work by </a:t>
            </a:r>
            <a:r>
              <a:rPr lang="en-US" baseline="0" dirty="0" err="1" smtClean="0"/>
              <a:t>thottethodi</a:t>
            </a:r>
            <a:r>
              <a:rPr lang="en-US" baseline="0" dirty="0" smtClean="0"/>
              <a:t> proposes source throttling for off-chip</a:t>
            </a:r>
          </a:p>
          <a:p>
            <a:r>
              <a:rPr lang="en-US" baseline="0" dirty="0" smtClean="0"/>
              <a:t>It dynamically triggers throttling based on buffer occupancy.</a:t>
            </a:r>
          </a:p>
          <a:p>
            <a:r>
              <a:rPr lang="en-US" b="1" baseline="0" dirty="0" smtClean="0"/>
              <a:t>There are two major disadvantages:</a:t>
            </a:r>
          </a:p>
          <a:p>
            <a:r>
              <a:rPr lang="en-US" b="1" baseline="0" dirty="0" smtClean="0"/>
              <a:t>First</a:t>
            </a:r>
            <a:r>
              <a:rPr lang="en-US" baseline="0" dirty="0" smtClean="0"/>
              <a:t>, it is not application aware. It throttles every node, </a:t>
            </a:r>
            <a:r>
              <a:rPr lang="en-US" b="1" baseline="0" dirty="0" smtClean="0"/>
              <a:t>which can lose performance improvement opportunity by throttling network-non-intensive apps.</a:t>
            </a:r>
          </a:p>
          <a:p>
            <a:r>
              <a:rPr lang="en-US" b="1" baseline="0" dirty="0" smtClean="0"/>
              <a:t>Second</a:t>
            </a:r>
            <a:r>
              <a:rPr lang="en-US" baseline="0" dirty="0" smtClean="0"/>
              <a:t>, it fully blocks the packet injections without any throttling rate adjustment, which can over-throttle applications.</a:t>
            </a:r>
          </a:p>
          <a:p>
            <a:r>
              <a:rPr lang="en-US" baseline="0" dirty="0" smtClean="0"/>
              <a:t>We will call this work </a:t>
            </a:r>
            <a:r>
              <a:rPr lang="en-US" b="1" baseline="0" dirty="0" smtClean="0"/>
              <a:t>self-tuned</a:t>
            </a:r>
            <a:r>
              <a:rPr lang="en-US" baseline="0" dirty="0" smtClean="0"/>
              <a:t> </a:t>
            </a:r>
            <a:r>
              <a:rPr lang="en-US" b="1" baseline="0" dirty="0" smtClean="0"/>
              <a:t> </a:t>
            </a:r>
            <a:r>
              <a:rPr lang="en-US" baseline="0" dirty="0" smtClean="0"/>
              <a:t>in the results I’ll present.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will now show some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we use a 64-node</a:t>
            </a:r>
            <a:r>
              <a:rPr lang="en-US" baseline="0" dirty="0" smtClean="0"/>
              <a:t> </a:t>
            </a:r>
            <a:r>
              <a:rPr lang="en-US" dirty="0" smtClean="0"/>
              <a:t>cycle-level</a:t>
            </a:r>
            <a:r>
              <a:rPr lang="en-US" baseline="0" dirty="0" smtClean="0"/>
              <a:t> simulator with a 2D-mesh topology on-chip network.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CPU cores model stalls, and interact with the caches and network in a closed-loop way.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core has a private L1 and there is a shared L2 cache to stress the network.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baseline="0" dirty="0" smtClean="0"/>
          </a:p>
          <a:p>
            <a:r>
              <a:rPr lang="en-US" b="1" baseline="0" dirty="0" smtClean="0"/>
              <a:t>Routers:</a:t>
            </a:r>
          </a:p>
          <a:p>
            <a:r>
              <a:rPr lang="en-US" baseline="0" dirty="0" smtClean="0"/>
              <a:t>We </a:t>
            </a:r>
            <a:r>
              <a:rPr lang="en-US" baseline="0" dirty="0" err="1" smtClean="0"/>
              <a:t>eval</a:t>
            </a:r>
            <a:r>
              <a:rPr lang="en-US" baseline="0" dirty="0" smtClean="0"/>
              <a:t> our throttling mechanism on top of different router designs.</a:t>
            </a:r>
          </a:p>
          <a:p>
            <a:r>
              <a:rPr lang="en-US" baseline="0" dirty="0" smtClean="0"/>
              <a:t>The first design is a conventional virtual channel router, which has input buffers to hold contending packets</a:t>
            </a:r>
          </a:p>
          <a:p>
            <a:r>
              <a:rPr lang="en-US" baseline="0" dirty="0" smtClean="0"/>
              <a:t>The second design is BLESS, a </a:t>
            </a:r>
            <a:r>
              <a:rPr lang="en-US" baseline="0" dirty="0" err="1" smtClean="0"/>
              <a:t>bufferless</a:t>
            </a:r>
            <a:r>
              <a:rPr lang="en-US" baseline="0" dirty="0" smtClean="0"/>
              <a:t> deflection router, that doesn’t have these buffers and instead deflect contending packets to different links.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 smtClean="0"/>
              <a:t>Workloads:</a:t>
            </a:r>
          </a:p>
          <a:p>
            <a:r>
              <a:rPr lang="en-US" baseline="0" dirty="0" smtClean="0"/>
              <a:t>We form 60 multi-core workloads using spec </a:t>
            </a:r>
            <a:r>
              <a:rPr lang="en-US" baseline="0" dirty="0" err="1" smtClean="0"/>
              <a:t>cpu</a:t>
            </a:r>
            <a:r>
              <a:rPr lang="en-US" baseline="0" dirty="0" smtClean="0"/>
              <a:t> 2006 benchmarks.</a:t>
            </a:r>
            <a:r>
              <a:rPr lang="en-US" dirty="0" smtClean="0"/>
              <a:t> We divide</a:t>
            </a:r>
            <a:r>
              <a:rPr lang="en-US" baseline="0" dirty="0" smtClean="0"/>
              <a:t> the workload into 4</a:t>
            </a:r>
            <a:r>
              <a:rPr lang="en-US" dirty="0" smtClean="0"/>
              <a:t> intensive workload categories based on the intensity of applications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 intensity varies from low, medium and high based on L1 MPKI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Metrics:</a:t>
            </a:r>
          </a:p>
          <a:p>
            <a:r>
              <a:rPr lang="en-US" baseline="0" dirty="0" smtClean="0"/>
              <a:t>We evaluate system performance using weighted speedup which is a measure of system throughput normalized to when running alone.</a:t>
            </a:r>
          </a:p>
          <a:p>
            <a:r>
              <a:rPr lang="en-US" baseline="0" dirty="0" smtClean="0"/>
              <a:t>We also evaluate fairness using maximum slowdown to show that the algorithm doesn’t unfairly penalize any application.</a:t>
            </a:r>
          </a:p>
          <a:p>
            <a:r>
              <a:rPr lang="en-US" baseline="0" dirty="0" smtClean="0"/>
              <a:t>Finally, we measure energy efficiency as performance per watt.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</a:t>
            </a:r>
            <a:r>
              <a:rPr lang="en-US" baseline="0" dirty="0" smtClean="0"/>
              <a:t> will first present performance results on </a:t>
            </a:r>
            <a:r>
              <a:rPr lang="en-US" b="1" i="1" baseline="0" dirty="0" smtClean="0"/>
              <a:t>BUFFERLESS networks USING BLESS</a:t>
            </a:r>
          </a:p>
          <a:p>
            <a:r>
              <a:rPr lang="en-US" baseline="0" dirty="0" smtClean="0"/>
              <a:t>Y-axis</a:t>
            </a:r>
          </a:p>
          <a:p>
            <a:r>
              <a:rPr lang="en-US" baseline="0" dirty="0" smtClean="0"/>
              <a:t>X-axis different workload categories and each category has 15 workloads.</a:t>
            </a:r>
          </a:p>
          <a:p>
            <a:r>
              <a:rPr lang="en-US" b="1" baseline="0" dirty="0" smtClean="0"/>
              <a:t>Again, the letter stands for intensity level. For example H stands for high intensity. </a:t>
            </a:r>
          </a:p>
          <a:p>
            <a:r>
              <a:rPr lang="en-US" b="1" baseline="0" dirty="0" smtClean="0"/>
              <a:t>Each category is a combination of different intensity applications, except for the one that contains all high intensity applications.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each bar group, the blue bar is for the baseline system without any throttling.</a:t>
            </a:r>
          </a:p>
          <a:p>
            <a:r>
              <a:rPr lang="en-US" baseline="0" dirty="0" smtClean="0"/>
              <a:t>The second red bar uses heterogeneous throttling proposed by </a:t>
            </a:r>
            <a:r>
              <a:rPr lang="en-US" baseline="0" dirty="0" err="1" smtClean="0"/>
              <a:t>Nychis</a:t>
            </a:r>
            <a:r>
              <a:rPr lang="en-US" baseline="0" dirty="0" smtClean="0"/>
              <a:t> et al..</a:t>
            </a:r>
          </a:p>
          <a:p>
            <a:r>
              <a:rPr lang="en-US" baseline="0" dirty="0" smtClean="0"/>
              <a:t>The last green bar is HAT. 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I want to draw two conclusions.</a:t>
            </a:r>
          </a:p>
          <a:p>
            <a:r>
              <a:rPr lang="en-US" baseline="0" dirty="0" smtClean="0"/>
              <a:t>First, </a:t>
            </a:r>
            <a:r>
              <a:rPr lang="en-US" b="1" baseline="0" dirty="0" smtClean="0"/>
              <a:t>HAT CONSISTENLY provides…BLUE. </a:t>
            </a:r>
            <a:r>
              <a:rPr lang="en-US" b="0" baseline="0" dirty="0" smtClean="0"/>
              <a:t>On average it achieve 7.4% performance improvement over hetero.</a:t>
            </a:r>
          </a:p>
          <a:p>
            <a:r>
              <a:rPr lang="en-US" b="0" baseline="0" dirty="0" smtClean="0"/>
              <a:t>Second, HAT provides highest </a:t>
            </a:r>
            <a:r>
              <a:rPr lang="en-US" b="1" baseline="0" dirty="0" smtClean="0"/>
              <a:t>…. OVER the baseline compared to homogeneous workloads with all high intensity apps</a:t>
            </a:r>
            <a:endParaRPr lang="en-US" b="0" baseline="0" dirty="0" smtClean="0"/>
          </a:p>
          <a:p>
            <a:r>
              <a:rPr lang="en-US" b="0" baseline="0" dirty="0" err="1" smtClean="0"/>
              <a:t>b/c</a:t>
            </a:r>
            <a:r>
              <a:rPr lang="en-US" b="0" baseline="0" dirty="0" smtClean="0"/>
              <a:t> L &amp; M intensity applications are more sensitive to network latency and can</a:t>
            </a:r>
            <a:r>
              <a:rPr lang="en-US" b="1" baseline="0" dirty="0" smtClean="0"/>
              <a:t> benefit more from reduced congestion.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 the outline of the talk.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Next I’ll talk about the background and motivation of our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228600" indent="-228600">
              <a:buNone/>
            </a:pPr>
            <a:r>
              <a:rPr lang="en-US" dirty="0" smtClean="0"/>
              <a:t>Now, I’ll</a:t>
            </a:r>
            <a:r>
              <a:rPr lang="en-US" baseline="0" dirty="0" smtClean="0"/>
              <a:t> show the performance results on buffered network.</a:t>
            </a:r>
          </a:p>
          <a:p>
            <a:pPr marL="228600" indent="-228600">
              <a:buNone/>
            </a:pPr>
            <a:r>
              <a:rPr lang="en-US" baseline="0" dirty="0" smtClean="0"/>
              <a:t>Y-axis, again shows the weighted speedup and x-axis shows different workload categories</a:t>
            </a:r>
          </a:p>
          <a:p>
            <a:pPr marL="228600" indent="-228600">
              <a:buNone/>
            </a:pPr>
            <a:r>
              <a:rPr lang="en-US" baseline="0" dirty="0" smtClean="0"/>
              <a:t>For each bar group, in addition to HAT and hetero., we also show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of self-tuned by </a:t>
            </a:r>
            <a:r>
              <a:rPr lang="en-US" baseline="0" dirty="0" err="1" smtClean="0"/>
              <a:t>thottethodi</a:t>
            </a:r>
            <a:endParaRPr lang="en-US" baseline="0" dirty="0" smtClean="0"/>
          </a:p>
          <a:p>
            <a:pPr marL="228600" indent="-228600">
              <a:buNone/>
            </a:pPr>
            <a:endParaRPr lang="en-US" dirty="0" smtClean="0"/>
          </a:p>
          <a:p>
            <a:pPr marL="228600" indent="-228600">
              <a:buNone/>
            </a:pPr>
            <a:r>
              <a:rPr lang="en-US" b="1" dirty="0" smtClean="0"/>
              <a:t>A few conclusions: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First, we see similar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trend as in </a:t>
            </a:r>
            <a:r>
              <a:rPr lang="en-US" baseline="0" dirty="0" err="1" smtClean="0"/>
              <a:t>bufferless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. HAT provides better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improvement than prior works. On average, system performance improves by 3.5% over heterogeneous throttling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="1" baseline="0" dirty="0" smtClean="0"/>
              <a:t>Second, although congestion is much lower in a buffered network, HAT still provides performance benefits.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3. Third, we observe that self-tuned throttling does not improve system performance because prior work shows that self-tuned benefits </a:t>
            </a:r>
            <a:br>
              <a:rPr lang="en-US" baseline="0" dirty="0" smtClean="0"/>
            </a:br>
            <a:r>
              <a:rPr lang="en-US" baseline="0" dirty="0" smtClean="0"/>
              <a:t>in terms of network latency when network becomes saturated without examining the application performance.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------------------------------------</a:t>
            </a:r>
          </a:p>
          <a:p>
            <a:r>
              <a:rPr lang="en-US" baseline="0" dirty="0" smtClean="0"/>
              <a:t>evaluates </a:t>
            </a:r>
          </a:p>
          <a:p>
            <a:r>
              <a:rPr lang="en-US" baseline="0" dirty="0" smtClean="0"/>
              <a:t>it based on network performance metric (such as network latency) without examining the application performance. </a:t>
            </a:r>
          </a:p>
          <a:p>
            <a:r>
              <a:rPr lang="en-US" baseline="0" dirty="0" smtClean="0"/>
              <a:t>X: </a:t>
            </a:r>
            <a:r>
              <a:rPr lang="en-US" baseline="0" dirty="0" err="1" smtClean="0"/>
              <a:t>b/c</a:t>
            </a:r>
            <a:r>
              <a:rPr lang="en-US" baseline="0" dirty="0" smtClean="0"/>
              <a:t> it performs hard throttling by completely blocking traffic injection until congestion is cleared. </a:t>
            </a:r>
          </a:p>
          <a:p>
            <a:r>
              <a:rPr lang="en-US" baseline="0" dirty="0" smtClean="0"/>
              <a:t>X: This will only temporarily reduces congestion, but congestion will return soon once packet injections are allowed again.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To show that HAT does not unfairly penalize any application through throttling, we evaluate the application fairness by using max slowdown.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 Y-axis shows the max slowdown normalized to the baseline.</a:t>
            </a:r>
          </a:p>
          <a:p>
            <a:r>
              <a:rPr lang="en-US" baseline="0" dirty="0" smtClean="0"/>
              <a:t>NOTE that lower value is better for maximum slowdown.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bar group on the left shows the results on </a:t>
            </a:r>
            <a:r>
              <a:rPr lang="en-US" baseline="0" dirty="0" err="1" smtClean="0"/>
              <a:t>bufferless</a:t>
            </a:r>
            <a:r>
              <a:rPr lang="en-US" baseline="0" dirty="0" smtClean="0"/>
              <a:t> networks and the bar group on the right shows results on buffered networks.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 average HAT provides better fairness than prior works.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</a:t>
            </a:r>
            <a:r>
              <a:rPr lang="en-US" baseline="0" dirty="0" err="1" smtClean="0"/>
              <a:t>b/c</a:t>
            </a:r>
            <a:r>
              <a:rPr lang="en-US" baseline="0" dirty="0" smtClean="0"/>
              <a:t> the most slowed down apps tend to be </a:t>
            </a:r>
            <a:r>
              <a:rPr lang="en-US" b="1" baseline="0" dirty="0" smtClean="0"/>
              <a:t>latency-sensitive </a:t>
            </a:r>
            <a:r>
              <a:rPr lang="en-US" baseline="0" dirty="0" smtClean="0"/>
              <a:t>applications. </a:t>
            </a:r>
          </a:p>
          <a:p>
            <a:r>
              <a:rPr lang="en-US" baseline="0" dirty="0" smtClean="0"/>
              <a:t>Therefore, HAT is able to improve the performance of these applications by using application-aware throttling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In addition, we evaluate </a:t>
            </a:r>
            <a:r>
              <a:rPr lang="en-US" baseline="0" dirty="0" err="1" smtClean="0"/>
              <a:t>HAT’s</a:t>
            </a:r>
            <a:r>
              <a:rPr lang="en-US" baseline="0" dirty="0" smtClean="0"/>
              <a:t> effect on network energy efficiency </a:t>
            </a:r>
          </a:p>
          <a:p>
            <a:r>
              <a:rPr lang="en-US" baseline="0" dirty="0" smtClean="0"/>
              <a:t>Y: </a:t>
            </a:r>
          </a:p>
          <a:p>
            <a:r>
              <a:rPr lang="en-US" baseline="0" dirty="0" smtClean="0"/>
              <a:t>X: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 average, HAT increases energy efficiency for both network designs.</a:t>
            </a:r>
          </a:p>
          <a:p>
            <a:r>
              <a:rPr lang="en-US" baseline="0" dirty="0" smtClean="0"/>
              <a:t>This is because HAT allows packets to traverse through the network more quickly with less congestion, thus reducing dynamic energy consumption.</a:t>
            </a:r>
          </a:p>
          <a:p>
            <a:r>
              <a:rPr lang="en-US" baseline="0" dirty="0" smtClean="0"/>
              <a:t>-----------</a:t>
            </a:r>
          </a:p>
          <a:p>
            <a:r>
              <a:rPr lang="en-US" baseline="0" dirty="0" smtClean="0"/>
              <a:t>SHORT: On average, HAT increases energy efficiency because it reduces network load by 4.7% for BLESS or 0.5% for buffered networks.</a:t>
            </a:r>
          </a:p>
          <a:p>
            <a:r>
              <a:rPr lang="en-US" baseline="0" dirty="0" smtClean="0"/>
              <a:t> LONG: On average, HAT increases energy efficiency by 8.5% and 5% for BLESS and buffered networks, respectively. </a:t>
            </a:r>
          </a:p>
          <a:p>
            <a:r>
              <a:rPr lang="en-US" baseline="0" dirty="0" smtClean="0"/>
              <a:t>This is because HAT reduces network load by 4.7% for bless or 0.5% for buffered network.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highlight</a:t>
            </a:r>
            <a:r>
              <a:rPr lang="en-US" baseline="0" dirty="0" smtClean="0"/>
              <a:t> of other results in the paper.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evaluate the performance of HAT on another </a:t>
            </a:r>
            <a:r>
              <a:rPr lang="en-US" baseline="0" dirty="0" err="1" smtClean="0"/>
              <a:t>bufferless</a:t>
            </a:r>
            <a:r>
              <a:rPr lang="en-US" baseline="0" dirty="0" smtClean="0"/>
              <a:t> router design called CHIPPER. HAT still improves system performance.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Second, although HAT.. </a:t>
            </a:r>
            <a:r>
              <a:rPr lang="en-US" b="1" baseline="0" dirty="0" smtClean="0"/>
              <a:t>BULLET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Finally, we evaluate parameter sensitivity sweep of HAT.</a:t>
            </a:r>
          </a:p>
          <a:p>
            <a:r>
              <a:rPr lang="en-US" b="1" baseline="0" dirty="0" smtClean="0"/>
              <a:t>HAT provides … </a:t>
            </a:r>
          </a:p>
          <a:p>
            <a:r>
              <a:rPr lang="en-US" b="1" baseline="0" dirty="0" smtClean="0"/>
              <a:t>I encourage you to read the paper.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200" dirty="0" smtClean="0"/>
              <a:t>Here is a one slide summary</a:t>
            </a:r>
            <a:r>
              <a:rPr lang="en-US" sz="1200" baseline="0" dirty="0" smtClean="0"/>
              <a:t> of </a:t>
            </a:r>
            <a:r>
              <a:rPr lang="en-US" sz="1200" b="1" baseline="0" dirty="0" smtClean="0"/>
              <a:t>my talk today</a:t>
            </a:r>
          </a:p>
          <a:p>
            <a:r>
              <a:rPr lang="en-US" sz="1200" baseline="0" dirty="0" smtClean="0"/>
              <a:t>The major problem is that packets contend in on-chip networks, which causes congestion. </a:t>
            </a:r>
          </a:p>
          <a:p>
            <a:r>
              <a:rPr lang="en-US" sz="1200" b="1" baseline="0" dirty="0" smtClean="0"/>
              <a:t>As a result, system performance reduces due to increased network latency.</a:t>
            </a:r>
          </a:p>
          <a:p>
            <a:endParaRPr lang="en-US" sz="1200" baseline="0" dirty="0" smtClean="0"/>
          </a:p>
          <a:p>
            <a:r>
              <a:rPr lang="en-US" sz="1200" b="1" baseline="0" dirty="0" smtClean="0"/>
              <a:t>To address the problem of network congestion</a:t>
            </a:r>
            <a:r>
              <a:rPr lang="en-US" sz="1200" baseline="0" dirty="0" smtClean="0"/>
              <a:t>, we take the approach of source throttling, </a:t>
            </a:r>
          </a:p>
          <a:p>
            <a:r>
              <a:rPr lang="en-US" sz="1200" baseline="0" dirty="0" smtClean="0"/>
              <a:t>which temporarily delays packet injections into the network.</a:t>
            </a:r>
          </a:p>
          <a:p>
            <a:r>
              <a:rPr lang="en-US" sz="1200" b="1" baseline="0" dirty="0" smtClean="0"/>
              <a:t>There are two key questions that need to be answered when using source throttling.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First, which applications do we throttle?</a:t>
            </a:r>
          </a:p>
          <a:p>
            <a:r>
              <a:rPr lang="en-US" sz="1200" baseline="0" dirty="0" smtClean="0"/>
              <a:t>We observe that throttling network-intensive applications leads to higher system performance.</a:t>
            </a:r>
          </a:p>
          <a:p>
            <a:r>
              <a:rPr lang="en-US" sz="1200" baseline="0" dirty="0" smtClean="0"/>
              <a:t>Based on this observation, we develop our first key idea, application-aware source throttling, which </a:t>
            </a:r>
          </a:p>
          <a:p>
            <a:r>
              <a:rPr lang="en-US" sz="1200" b="1" baseline="0" dirty="0" smtClean="0"/>
              <a:t>selectively throttles certain applications based on their network intensities.</a:t>
            </a:r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The second key question is how much do we throttle </a:t>
            </a:r>
            <a:r>
              <a:rPr lang="en-US" sz="1200" b="1" baseline="0" dirty="0" smtClean="0"/>
              <a:t>selected applications</a:t>
            </a:r>
            <a:r>
              <a:rPr lang="en-US" sz="1200" baseline="0" dirty="0" smtClean="0"/>
              <a:t>?</a:t>
            </a:r>
          </a:p>
          <a:p>
            <a:r>
              <a:rPr lang="en-US" sz="1200" baseline="0" dirty="0" smtClean="0"/>
              <a:t>We observe that there is no single throttling rate works well for every application workload.</a:t>
            </a:r>
          </a:p>
          <a:p>
            <a:r>
              <a:rPr lang="en-US" sz="1200" baseline="0" dirty="0" smtClean="0"/>
              <a:t>Therefore, we develop our second key idea, dynamic throttling rate adjustment, </a:t>
            </a:r>
          </a:p>
          <a:p>
            <a:r>
              <a:rPr lang="en-US" sz="1200" b="0" baseline="0" dirty="0" smtClean="0"/>
              <a:t>Which uses different throttling rate for different workloads.</a:t>
            </a:r>
          </a:p>
          <a:p>
            <a:r>
              <a:rPr lang="en-US" sz="1200" b="0" baseline="0" dirty="0" smtClean="0"/>
              <a:t>which adapts throttling to different workloads to achieve high </a:t>
            </a:r>
            <a:r>
              <a:rPr lang="en-US" sz="1200" b="0" baseline="0" dirty="0" err="1" smtClean="0"/>
              <a:t>perf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Our evaluation shows we improve both </a:t>
            </a:r>
            <a:r>
              <a:rPr lang="en-US" sz="1200" b="1" baseline="0" dirty="0" smtClean="0"/>
              <a:t>system performance </a:t>
            </a:r>
            <a:r>
              <a:rPr lang="en-US" sz="1200" b="0" baseline="0" dirty="0" smtClean="0"/>
              <a:t>and energy efficiency over state-of-the-art source throttling policies.</a:t>
            </a:r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Name: …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phd</a:t>
            </a:r>
            <a:r>
              <a:rPr lang="en-US" baseline="0" dirty="0" smtClean="0"/>
              <a:t> student from CMU</a:t>
            </a:r>
          </a:p>
          <a:p>
            <a:r>
              <a:rPr lang="en-US" baseline="0" dirty="0" err="1" smtClean="0"/>
              <a:t>Ttitle</a:t>
            </a:r>
            <a:endParaRPr lang="en-US" baseline="0" dirty="0" smtClean="0"/>
          </a:p>
          <a:p>
            <a:r>
              <a:rPr lang="en-US" baseline="0" dirty="0" smtClean="0"/>
              <a:t>collaborative work done with </a:t>
            </a:r>
            <a:r>
              <a:rPr lang="en-US" baseline="0" dirty="0" err="1" smtClean="0"/>
              <a:t>rachata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chris</a:t>
            </a:r>
            <a:r>
              <a:rPr lang="en-US" baseline="0" dirty="0" smtClean="0"/>
              <a:t>, and my advisor, </a:t>
            </a:r>
            <a:r>
              <a:rPr lang="en-US" baseline="0" dirty="0" err="1" smtClean="0"/>
              <a:t>Onur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Mutlu</a:t>
            </a:r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multi-core</a:t>
            </a:r>
            <a:r>
              <a:rPr lang="en-US" baseline="0" dirty="0" smtClean="0"/>
              <a:t> processor, an interconnect serves as a communication substrate for cores, caches, …. </a:t>
            </a:r>
          </a:p>
          <a:p>
            <a:r>
              <a:rPr lang="en-US" baseline="0" dirty="0" smtClean="0"/>
              <a:t>However as core count continues to increase, </a:t>
            </a:r>
            <a:r>
              <a:rPr lang="en-US" b="1" baseline="0" dirty="0" smtClean="0"/>
              <a:t>conventional interconnects </a:t>
            </a:r>
            <a:r>
              <a:rPr lang="en-US" baseline="0" dirty="0" smtClean="0"/>
              <a:t>such as busses and </a:t>
            </a:r>
            <a:r>
              <a:rPr lang="en-US" baseline="0" dirty="0" err="1" smtClean="0"/>
              <a:t>crossbards</a:t>
            </a:r>
            <a:r>
              <a:rPr lang="en-US" baseline="0" dirty="0" smtClean="0"/>
              <a:t> no longer scale adequately.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&lt;FLIP&gt;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 smtClean="0"/>
              <a:t>One commonly proposed solution is on-chip network (</a:t>
            </a:r>
            <a:r>
              <a:rPr lang="en-US" b="1" baseline="0" dirty="0" err="1" smtClean="0"/>
              <a:t>NoC</a:t>
            </a:r>
            <a:r>
              <a:rPr lang="en-US" b="1" baseline="0" dirty="0" smtClean="0"/>
              <a:t>), which allows cores to communicate with a packet switched substrate.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Here is a figure showing an on-chip network that uses a 2d-mesh topology which </a:t>
            </a:r>
          </a:p>
          <a:p>
            <a:r>
              <a:rPr lang="en-US" baseline="0" dirty="0" smtClean="0"/>
              <a:t>is commonly used due to its low layout complexity.</a:t>
            </a:r>
          </a:p>
          <a:p>
            <a:r>
              <a:rPr lang="en-US" b="1" baseline="0" dirty="0" smtClean="0"/>
              <a:t>This is also the topology we used for our evaluations, but our mechanism is also applicable to other topologies.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most multi-core systems, </a:t>
            </a:r>
            <a:r>
              <a:rPr lang="en-US" baseline="0" dirty="0" err="1" smtClean="0"/>
              <a:t>NoC</a:t>
            </a:r>
            <a:r>
              <a:rPr lang="en-US" baseline="0" dirty="0" smtClean="0"/>
              <a:t> primarily serves cache misses and memory requests.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Typically, a </a:t>
            </a:r>
            <a:r>
              <a:rPr lang="en-US" sz="1200" baseline="0" dirty="0" smtClean="0"/>
              <a:t>network has limited shared resources due to various design constraints, such as power, chip area and timing.</a:t>
            </a:r>
          </a:p>
          <a:p>
            <a:r>
              <a:rPr lang="en-US" sz="1200" b="1" baseline="0" dirty="0" smtClean="0"/>
              <a:t>Therefore, a network will sometimes experience network congestion when there is a large amount of traffic.</a:t>
            </a:r>
          </a:p>
          <a:p>
            <a:r>
              <a:rPr lang="en-US" sz="1200" baseline="0" dirty="0" smtClean="0"/>
              <a:t> </a:t>
            </a:r>
          </a:p>
          <a:p>
            <a:r>
              <a:rPr lang="en-US" sz="1200" baseline="0" dirty="0" smtClean="0"/>
              <a:t>Network congestion reduces network throughput, and hence system performance.</a:t>
            </a:r>
          </a:p>
          <a:p>
            <a:endParaRPr lang="en-US" sz="1200" baseline="0" dirty="0" smtClean="0"/>
          </a:p>
          <a:p>
            <a:r>
              <a:rPr lang="en-US" sz="1200" b="1" baseline="0" dirty="0" smtClean="0"/>
              <a:t>Here is a quick illustration on showing how congestion can occur in a network</a:t>
            </a:r>
            <a:r>
              <a:rPr lang="en-US" sz="1200" baseline="0" dirty="0" smtClean="0"/>
              <a:t>. Four different nodes send their packets (the red packets) to a central node.</a:t>
            </a:r>
          </a:p>
          <a:p>
            <a:r>
              <a:rPr lang="en-US" sz="1200" baseline="0" dirty="0" smtClean="0"/>
              <a:t>Since multiple packets are contending in the central router, causing congestion, the yellow packet’s injection is delayed.</a:t>
            </a:r>
          </a:p>
          <a:p>
            <a:r>
              <a:rPr lang="en-US" sz="1200" baseline="0" dirty="0" smtClean="0"/>
              <a:t>------------</a:t>
            </a:r>
          </a:p>
          <a:p>
            <a:endParaRPr lang="en-US" sz="1200" b="1" baseline="0" dirty="0" smtClean="0"/>
          </a:p>
          <a:p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387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goal</a:t>
            </a:r>
            <a:r>
              <a:rPr lang="en-US" baseline="0" dirty="0" smtClean="0"/>
              <a:t> in this work is to improve application performance in a highly congested </a:t>
            </a:r>
            <a:r>
              <a:rPr lang="en-US" b="1" baseline="0" dirty="0" smtClean="0"/>
              <a:t>network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 achieve this, we observe that reducing network load (defined as…) decreases network congestion, hence it improves performance </a:t>
            </a:r>
            <a:r>
              <a:rPr lang="en-US" b="1" baseline="0" dirty="0" smtClean="0"/>
              <a:t>as I will show later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 reduce network load, we take the approach of source throttling, which temporarily delays new traffic injection.</a:t>
            </a:r>
          </a:p>
          <a:p>
            <a:endParaRPr lang="en-US" dirty="0" smtClean="0"/>
          </a:p>
          <a:p>
            <a:r>
              <a:rPr lang="en-US" b="1" dirty="0" smtClean="0"/>
              <a:t>Let me show an</a:t>
            </a:r>
            <a:r>
              <a:rPr lang="en-US" b="1" baseline="0" dirty="0" smtClean="0"/>
              <a:t> example </a:t>
            </a:r>
            <a:r>
              <a:rPr lang="en-US" baseline="0" dirty="0" smtClean="0"/>
              <a:t>on how throttling can improve system performance.</a:t>
            </a:r>
            <a:endParaRPr lang="en-US" dirty="0" smtClean="0"/>
          </a:p>
          <a:p>
            <a:pPr marL="228600" indent="-228600">
              <a:buNone/>
            </a:pPr>
            <a:endParaRPr lang="en-US" sz="2400" baseline="0" dirty="0" smtClean="0"/>
          </a:p>
          <a:p>
            <a:pPr marL="228600" indent="-228600">
              <a:buNone/>
            </a:pPr>
            <a:endParaRPr lang="en-US" sz="2200" dirty="0" smtClean="0"/>
          </a:p>
          <a:p>
            <a:pPr marL="228600" indent="-228600">
              <a:buAutoNum type="arabicPeriod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 a figure showing a</a:t>
            </a:r>
            <a:r>
              <a:rPr lang="en-US" baseline="0" dirty="0" smtClean="0"/>
              <a:t> network that has multiple nodes connected to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there is a large amount </a:t>
            </a:r>
            <a:r>
              <a:rPr lang="en-US" b="1" baseline="0" dirty="0" smtClean="0"/>
              <a:t>of packets </a:t>
            </a:r>
            <a:r>
              <a:rPr lang="en-US" baseline="0" dirty="0" smtClean="0"/>
              <a:t>in the network, which causes congestion, the network latency significantly increases for every packet.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When we apply source throttling on the nodes, which delays their packet injections</a:t>
            </a:r>
          </a:p>
          <a:p>
            <a:r>
              <a:rPr lang="en-US" baseline="0" dirty="0" smtClean="0"/>
              <a:t>&lt;CLICK&gt;</a:t>
            </a:r>
          </a:p>
          <a:p>
            <a:r>
              <a:rPr lang="en-US" baseline="0" dirty="0" smtClean="0"/>
              <a:t>The network load reduces with more packets waiting at the sources to be injected.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Even though throttling makes some packets wait longer at the sources, the average network throughput actually increases due to less number of in-flight packets.</a:t>
            </a:r>
          </a:p>
          <a:p>
            <a:r>
              <a:rPr lang="en-US" b="1" baseline="0" dirty="0" smtClean="0"/>
              <a:t>As a result, source throttling leads to higher system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49" y="152400"/>
            <a:ext cx="2152651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1" y="152400"/>
            <a:ext cx="6305551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1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1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1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1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pPr/>
              <a:t>10/27/12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2.xml"/><Relationship Id="rId3" Type="http://schemas.openxmlformats.org/officeDocument/2006/relationships/chart" Target="../charts/char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8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9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0.xml"/><Relationship Id="rId3" Type="http://schemas.openxmlformats.org/officeDocument/2006/relationships/chart" Target="../charts/char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3" y="152400"/>
            <a:ext cx="9144000" cy="33528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5000" b="1" dirty="0" smtClean="0">
                <a:latin typeface="Calibri" pitchFamily="34" charset="0"/>
                <a:cs typeface="Calibri" pitchFamily="34" charset="0"/>
              </a:rPr>
              <a:t>HAT: Heterogeneous Adaptive Throttling for On-Chip Networks</a:t>
            </a:r>
            <a:endParaRPr lang="en-US" sz="5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71802"/>
            <a:ext cx="8534400" cy="281939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312"/>
              </a:spcBef>
            </a:pPr>
            <a:r>
              <a:rPr lang="en-US" sz="3600" b="1" dirty="0" smtClean="0">
                <a:solidFill>
                  <a:schemeClr val="tx1"/>
                </a:solidFill>
              </a:rPr>
              <a:t>Kevin Kai-Wei Chang </a:t>
            </a:r>
          </a:p>
          <a:p>
            <a:pPr>
              <a:lnSpc>
                <a:spcPct val="80000"/>
              </a:lnSpc>
            </a:pPr>
            <a:r>
              <a:rPr lang="en-US" sz="3600" dirty="0" err="1" smtClean="0">
                <a:solidFill>
                  <a:schemeClr val="tx1"/>
                </a:solidFill>
              </a:rPr>
              <a:t>Rachata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Ausavarungnirun</a:t>
            </a:r>
            <a:endParaRPr lang="en-US" sz="36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Chris </a:t>
            </a:r>
            <a:r>
              <a:rPr lang="en-US" sz="3600" dirty="0" err="1" smtClean="0">
                <a:solidFill>
                  <a:schemeClr val="tx1"/>
                </a:solidFill>
              </a:rPr>
              <a:t>Fallin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3600" dirty="0" err="1" smtClean="0">
                <a:solidFill>
                  <a:schemeClr val="tx1"/>
                </a:solidFill>
              </a:rPr>
              <a:t>Onur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Mutlu</a:t>
            </a:r>
            <a:endParaRPr lang="en-US" sz="36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1" y="5465279"/>
            <a:ext cx="2501587" cy="723810"/>
          </a:xfrm>
          <a:prstGeom prst="rect">
            <a:avLst/>
          </a:prstGeom>
        </p:spPr>
      </p:pic>
      <p:pic>
        <p:nvPicPr>
          <p:cNvPr id="7" name="Picture 6" descr="CMU_logo_horiz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5655690"/>
            <a:ext cx="5638800" cy="5071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:mv="urn:schemas-microsoft-com:mac:vml" xmlns="">
      <p:transition spd="slow" advTm="297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 of Source Throttling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7472" indent="-347472"/>
            <a:r>
              <a:rPr lang="en-US" sz="2800" dirty="0" smtClean="0"/>
              <a:t>Every cycle when a node has a packet to inject, source throttling blocks the packet with probability </a:t>
            </a:r>
            <a:r>
              <a:rPr lang="en-US" sz="2800" b="1" dirty="0" smtClean="0"/>
              <a:t>P</a:t>
            </a:r>
            <a:endParaRPr lang="en-US" sz="2800" dirty="0" smtClean="0"/>
          </a:p>
          <a:p>
            <a:pPr marL="747522" lvl="1" indent="-347472"/>
            <a:r>
              <a:rPr lang="en-US" dirty="0" smtClean="0"/>
              <a:t>We call</a:t>
            </a:r>
            <a:r>
              <a:rPr lang="en-US" b="1" dirty="0" smtClean="0"/>
              <a:t> P</a:t>
            </a:r>
            <a:r>
              <a:rPr lang="en-US" dirty="0" smtClean="0"/>
              <a:t> “</a:t>
            </a:r>
            <a:r>
              <a:rPr lang="en-US" b="1" dirty="0" smtClean="0"/>
              <a:t>throttling rate</a:t>
            </a:r>
            <a:r>
              <a:rPr lang="en-US" dirty="0" smtClean="0"/>
              <a:t>” (ranges from 0 to 1)</a:t>
            </a:r>
          </a:p>
          <a:p>
            <a:pPr marL="347472" indent="-347472"/>
            <a:r>
              <a:rPr lang="en-US" sz="2800" b="1" dirty="0" smtClean="0"/>
              <a:t>Throttling rate </a:t>
            </a:r>
            <a:r>
              <a:rPr lang="en-US" sz="2800" dirty="0" smtClean="0"/>
              <a:t>can be set independently on </a:t>
            </a:r>
            <a:br>
              <a:rPr lang="en-US" sz="2800" dirty="0" smtClean="0"/>
            </a:br>
            <a:r>
              <a:rPr lang="en-US" sz="2800" dirty="0" smtClean="0"/>
              <a:t>every node</a:t>
            </a:r>
          </a:p>
          <a:p>
            <a:pPr marL="514350" indent="-514350">
              <a:buNone/>
            </a:pPr>
            <a:r>
              <a:rPr lang="en-US" sz="2800" b="1" u="sng" dirty="0" smtClean="0"/>
              <a:t>Two key questions</a:t>
            </a:r>
            <a:r>
              <a:rPr lang="en-US" sz="2800" b="1" dirty="0" smtClean="0"/>
              <a:t>: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2A55D6"/>
                </a:solidFill>
              </a:rPr>
              <a:t>Which applications to throttle?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2A55D6"/>
                </a:solidFill>
              </a:rPr>
              <a:t>How much to throttle?</a:t>
            </a:r>
          </a:p>
          <a:p>
            <a:pPr marL="0" indent="0">
              <a:buNone/>
            </a:pPr>
            <a:r>
              <a:rPr lang="en-US" sz="2800" b="1" dirty="0" smtClean="0"/>
              <a:t>Naïve mechanism</a:t>
            </a:r>
            <a:r>
              <a:rPr lang="en-US" sz="2800" dirty="0" smtClean="0"/>
              <a:t>: Throttle every single node with a constant throttling rate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/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1000" y="1066800"/>
            <a:ext cx="8610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Throttling </a:t>
            </a:r>
            <a:r>
              <a:rPr lang="en-US" sz="2800" dirty="0" smtClean="0">
                <a:solidFill>
                  <a:srgbClr val="FF1813"/>
                </a:solidFill>
              </a:rPr>
              <a:t>network-intensive</a:t>
            </a:r>
            <a:r>
              <a:rPr lang="en-US" sz="2800" dirty="0" smtClean="0"/>
              <a:t> applications leads to higher system performance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" y="2057400"/>
            <a:ext cx="85577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Configuration</a:t>
            </a:r>
            <a:r>
              <a:rPr lang="en-US" sz="2400" dirty="0" smtClean="0"/>
              <a:t>: 16-node system, 4x4 mesh network,</a:t>
            </a:r>
          </a:p>
          <a:p>
            <a:r>
              <a:rPr lang="en-US" sz="2400" dirty="0" smtClean="0">
                <a:solidFill>
                  <a:srgbClr val="2A55D6"/>
                </a:solidFill>
              </a:rPr>
              <a:t>8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2A55D6"/>
                </a:solidFill>
              </a:rPr>
              <a:t>gromacs</a:t>
            </a:r>
            <a:r>
              <a:rPr lang="en-US" sz="2400" dirty="0" smtClean="0">
                <a:solidFill>
                  <a:srgbClr val="2A55D6"/>
                </a:solidFill>
              </a:rPr>
              <a:t> (network-non-intensive)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rgbClr val="2E692E"/>
                </a:solidFill>
              </a:rPr>
              <a:t>8 </a:t>
            </a:r>
            <a:r>
              <a:rPr lang="en-US" sz="2400" dirty="0" err="1" smtClean="0">
                <a:solidFill>
                  <a:srgbClr val="2E692E"/>
                </a:solidFill>
              </a:rPr>
              <a:t>mcf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FF1813"/>
                </a:solidFill>
              </a:rPr>
              <a:t>(network-intensive)</a:t>
            </a:r>
            <a:endParaRPr lang="en-US" sz="2400" dirty="0">
              <a:solidFill>
                <a:srgbClr val="FF1813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1295400" y="2895600"/>
            <a:ext cx="6248400" cy="2667000"/>
            <a:chOff x="1295400" y="2895600"/>
            <a:chExt cx="6248400" cy="2667000"/>
          </a:xfrm>
        </p:grpSpPr>
        <p:grpSp>
          <p:nvGrpSpPr>
            <p:cNvPr id="6" name="Group 14"/>
            <p:cNvGrpSpPr/>
            <p:nvPr/>
          </p:nvGrpSpPr>
          <p:grpSpPr>
            <a:xfrm>
              <a:off x="2057400" y="3048000"/>
              <a:ext cx="1447800" cy="1295400"/>
              <a:chOff x="2667000" y="1295400"/>
              <a:chExt cx="1447800" cy="1295400"/>
            </a:xfrm>
            <a:solidFill>
              <a:srgbClr val="2A55D6"/>
            </a:solidFill>
          </p:grpSpPr>
          <p:sp>
            <p:nvSpPr>
              <p:cNvPr id="5" name="Rectangle 4"/>
              <p:cNvSpPr/>
              <p:nvPr/>
            </p:nvSpPr>
            <p:spPr bwMode="auto">
              <a:xfrm>
                <a:off x="2667000" y="1295400"/>
                <a:ext cx="1447800" cy="5334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 err="1" smtClean="0">
                    <a:solidFill>
                      <a:schemeClr val="bg1"/>
                    </a:solidFill>
                  </a:rPr>
                  <a:t>gromacs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5400000">
                <a:off x="3048794" y="2209006"/>
                <a:ext cx="762000" cy="1588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4033171" y="2895600"/>
              <a:ext cx="53882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grpSp>
          <p:nvGrpSpPr>
            <p:cNvPr id="58" name="Group 14"/>
            <p:cNvGrpSpPr/>
            <p:nvPr/>
          </p:nvGrpSpPr>
          <p:grpSpPr>
            <a:xfrm>
              <a:off x="5486400" y="3048000"/>
              <a:ext cx="1447800" cy="1295400"/>
              <a:chOff x="2667000" y="1295400"/>
              <a:chExt cx="1447800" cy="1295400"/>
            </a:xfrm>
            <a:solidFill>
              <a:srgbClr val="FF1813"/>
            </a:solidFill>
          </p:grpSpPr>
          <p:sp>
            <p:nvSpPr>
              <p:cNvPr id="60" name="Rectangle 59"/>
              <p:cNvSpPr/>
              <p:nvPr/>
            </p:nvSpPr>
            <p:spPr bwMode="auto">
              <a:xfrm>
                <a:off x="2667000" y="1295400"/>
                <a:ext cx="1447800" cy="533400"/>
              </a:xfrm>
              <a:prstGeom prst="rect">
                <a:avLst/>
              </a:prstGeom>
              <a:solidFill>
                <a:srgbClr val="2E692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 err="1" smtClean="0">
                    <a:solidFill>
                      <a:srgbClr val="FFFFFF"/>
                    </a:solidFill>
                  </a:rPr>
                  <a:t>mcf</a:t>
                </a:r>
                <a:endParaRPr lang="en-US" sz="2400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3048794" y="2209006"/>
                <a:ext cx="762000" cy="1588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Cloud 13"/>
            <p:cNvSpPr/>
            <p:nvPr/>
          </p:nvSpPr>
          <p:spPr>
            <a:xfrm>
              <a:off x="1295400" y="3962400"/>
              <a:ext cx="6248400" cy="1600200"/>
            </a:xfrm>
            <a:prstGeom prst="cloud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I</a:t>
              </a:r>
              <a:endParaRPr lang="en-US" sz="2800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5715000" y="41910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09800" y="43434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867400" y="48006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191000" y="51054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71800" y="47244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038600" y="46482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29200" y="49530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800600" y="42672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352800" y="42672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477000" y="4495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 rot="21230970">
            <a:off x="2302280" y="3789036"/>
            <a:ext cx="1050474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81000" y="5486400"/>
            <a:ext cx="7696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Throttling </a:t>
            </a:r>
            <a:r>
              <a:rPr lang="en-US" sz="2800" dirty="0" err="1" smtClean="0">
                <a:solidFill>
                  <a:srgbClr val="2A55D6"/>
                </a:solidFill>
              </a:rPr>
              <a:t>gromacs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decreases system performance by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2%</a:t>
            </a:r>
            <a:r>
              <a:rPr lang="en-US" sz="2800" dirty="0" smtClean="0"/>
              <a:t> due to minimal network load reduction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2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1" grpId="1" animBg="1"/>
      <p:bldP spid="72" grpId="0" animBg="1"/>
      <p:bldP spid="72" grpId="1" animBg="1"/>
      <p:bldP spid="73" grpId="0" animBg="1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381000" y="5486400"/>
            <a:ext cx="8077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Throttling </a:t>
            </a:r>
            <a:r>
              <a:rPr lang="en-US" sz="2800" dirty="0" err="1" smtClean="0">
                <a:solidFill>
                  <a:srgbClr val="2E692E"/>
                </a:solidFill>
              </a:rPr>
              <a:t>mcf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increases system performance by </a:t>
            </a:r>
            <a:r>
              <a:rPr lang="en-US" sz="2800" b="1" dirty="0" smtClean="0"/>
              <a:t>9%</a:t>
            </a:r>
            <a:r>
              <a:rPr lang="en-US" sz="2800" dirty="0" smtClean="0">
                <a:solidFill>
                  <a:srgbClr val="2A55D6"/>
                </a:solidFill>
              </a:rPr>
              <a:t> </a:t>
            </a:r>
            <a:r>
              <a:rPr lang="en-US" sz="2800" dirty="0" smtClean="0"/>
              <a:t>(</a:t>
            </a:r>
            <a:r>
              <a:rPr lang="en-US" sz="2800" dirty="0" err="1" smtClean="0">
                <a:solidFill>
                  <a:srgbClr val="2A55D6"/>
                </a:solidFill>
              </a:rPr>
              <a:t>gromacs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rgbClr val="000000"/>
                </a:solidFill>
              </a:rPr>
              <a:t>+14%</a:t>
            </a:r>
            <a:r>
              <a:rPr lang="en-US" sz="2800" b="1" dirty="0" smtClean="0"/>
              <a:t> </a:t>
            </a:r>
            <a:r>
              <a:rPr lang="en-US" sz="2800" dirty="0" err="1" smtClean="0">
                <a:solidFill>
                  <a:srgbClr val="2E692E"/>
                </a:solidFill>
              </a:rPr>
              <a:t>mcf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rgbClr val="000000"/>
                </a:solidFill>
              </a:rPr>
              <a:t>+5%</a:t>
            </a:r>
            <a:r>
              <a:rPr lang="en-US" sz="2800" dirty="0" smtClean="0"/>
              <a:t>) due to reduced congestion</a:t>
            </a:r>
            <a:endParaRPr lang="en-US" sz="2800" dirty="0"/>
          </a:p>
        </p:txBody>
      </p:sp>
      <p:grpSp>
        <p:nvGrpSpPr>
          <p:cNvPr id="3" name="Group 14"/>
          <p:cNvGrpSpPr/>
          <p:nvPr/>
        </p:nvGrpSpPr>
        <p:grpSpPr>
          <a:xfrm>
            <a:off x="2057400" y="3048000"/>
            <a:ext cx="1447800" cy="1295400"/>
            <a:chOff x="2667000" y="1295400"/>
            <a:chExt cx="1447800" cy="1295400"/>
          </a:xfrm>
          <a:solidFill>
            <a:srgbClr val="2A55D6"/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2667000" y="1295400"/>
              <a:ext cx="14478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 smtClean="0">
                  <a:solidFill>
                    <a:schemeClr val="bg1"/>
                  </a:solidFill>
                </a:rPr>
                <a:t>gromacs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>
              <a:off x="3048794" y="2209006"/>
              <a:ext cx="762000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4033171" y="2895600"/>
            <a:ext cx="538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1000" y="1066800"/>
            <a:ext cx="8610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Throttling </a:t>
            </a:r>
            <a:r>
              <a:rPr lang="en-US" sz="2800" dirty="0" smtClean="0">
                <a:solidFill>
                  <a:srgbClr val="FF1813"/>
                </a:solidFill>
              </a:rPr>
              <a:t>network-intensive</a:t>
            </a:r>
            <a:r>
              <a:rPr lang="en-US" sz="2800" dirty="0" smtClean="0"/>
              <a:t> applications leads to higher system performance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" y="2057400"/>
            <a:ext cx="85577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Configuration</a:t>
            </a:r>
            <a:r>
              <a:rPr lang="en-US" sz="2400" dirty="0" smtClean="0"/>
              <a:t>: 16-node system, 4x4 mesh network,</a:t>
            </a:r>
          </a:p>
          <a:p>
            <a:r>
              <a:rPr lang="en-US" sz="2400" dirty="0" smtClean="0">
                <a:solidFill>
                  <a:srgbClr val="2A55D6"/>
                </a:solidFill>
              </a:rPr>
              <a:t>8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2A55D6"/>
                </a:solidFill>
              </a:rPr>
              <a:t>gromacs</a:t>
            </a:r>
            <a:r>
              <a:rPr lang="en-US" sz="2400" dirty="0" smtClean="0">
                <a:solidFill>
                  <a:srgbClr val="2A55D6"/>
                </a:solidFill>
              </a:rPr>
              <a:t> (network-non-intensive)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rgbClr val="2E692E"/>
                </a:solidFill>
              </a:rPr>
              <a:t>8 </a:t>
            </a:r>
            <a:r>
              <a:rPr lang="en-US" sz="2400" dirty="0" err="1" smtClean="0">
                <a:solidFill>
                  <a:srgbClr val="2E692E"/>
                </a:solidFill>
              </a:rPr>
              <a:t>mcf</a:t>
            </a:r>
            <a:r>
              <a:rPr lang="en-US" sz="2400" dirty="0" smtClean="0">
                <a:solidFill>
                  <a:srgbClr val="E46C0A"/>
                </a:solidFill>
              </a:rPr>
              <a:t> </a:t>
            </a:r>
            <a:r>
              <a:rPr lang="en-US" sz="2400" dirty="0" smtClean="0">
                <a:solidFill>
                  <a:srgbClr val="FF1813"/>
                </a:solidFill>
              </a:rPr>
              <a:t>(network-intensive)</a:t>
            </a:r>
            <a:endParaRPr lang="en-US" sz="2400" dirty="0">
              <a:solidFill>
                <a:srgbClr val="FF1813"/>
              </a:solidFill>
            </a:endParaRPr>
          </a:p>
        </p:txBody>
      </p:sp>
      <p:grpSp>
        <p:nvGrpSpPr>
          <p:cNvPr id="6" name="Group 14"/>
          <p:cNvGrpSpPr/>
          <p:nvPr/>
        </p:nvGrpSpPr>
        <p:grpSpPr>
          <a:xfrm>
            <a:off x="5486400" y="3048000"/>
            <a:ext cx="1447800" cy="1295400"/>
            <a:chOff x="2667000" y="1295400"/>
            <a:chExt cx="1447800" cy="1295400"/>
          </a:xfrm>
          <a:solidFill>
            <a:srgbClr val="FF1813"/>
          </a:solidFill>
        </p:grpSpPr>
        <p:sp>
          <p:nvSpPr>
            <p:cNvPr id="60" name="Rectangle 59"/>
            <p:cNvSpPr/>
            <p:nvPr/>
          </p:nvSpPr>
          <p:spPr bwMode="auto">
            <a:xfrm>
              <a:off x="2667000" y="1295400"/>
              <a:ext cx="1447800" cy="533400"/>
            </a:xfrm>
            <a:prstGeom prst="rect">
              <a:avLst/>
            </a:prstGeom>
            <a:solidFill>
              <a:srgbClr val="2E692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 smtClean="0">
                  <a:solidFill>
                    <a:srgbClr val="FFFFFF"/>
                  </a:solidFill>
                </a:rPr>
                <a:t>mcf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>
              <a:off x="3048794" y="2209006"/>
              <a:ext cx="762000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loud 13"/>
          <p:cNvSpPr/>
          <p:nvPr/>
        </p:nvSpPr>
        <p:spPr>
          <a:xfrm>
            <a:off x="1295400" y="3962400"/>
            <a:ext cx="6248400" cy="1600200"/>
          </a:xfrm>
          <a:prstGeom prst="cloud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62" name="Rectangle 61"/>
          <p:cNvSpPr/>
          <p:nvPr/>
        </p:nvSpPr>
        <p:spPr>
          <a:xfrm>
            <a:off x="5715000" y="41910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09800" y="43434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867400" y="48006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191000" y="51054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71800" y="47244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038600" y="46482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29200" y="49530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800600" y="42672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352800" y="42672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477000" y="4495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 rot="21230970">
            <a:off x="5731280" y="3712838"/>
            <a:ext cx="1050474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62" grpId="0" animBg="1"/>
      <p:bldP spid="66" grpId="0" animBg="1"/>
      <p:bldP spid="67" grpId="0" animBg="1"/>
      <p:bldP spid="69" grpId="0" animBg="1"/>
      <p:bldP spid="70" grpId="0" animBg="1"/>
      <p:bldP spid="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/>
          <p:nvPr/>
        </p:nvGrpSpPr>
        <p:grpSpPr>
          <a:xfrm>
            <a:off x="2057400" y="3048000"/>
            <a:ext cx="1447800" cy="1295400"/>
            <a:chOff x="2667000" y="1295400"/>
            <a:chExt cx="1447800" cy="1295400"/>
          </a:xfrm>
          <a:solidFill>
            <a:srgbClr val="2A55D6"/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2667000" y="1295400"/>
              <a:ext cx="14478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 smtClean="0">
                  <a:solidFill>
                    <a:schemeClr val="bg1"/>
                  </a:solidFill>
                </a:rPr>
                <a:t>gromacs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>
              <a:off x="3048794" y="2209006"/>
              <a:ext cx="762000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4033171" y="2895600"/>
            <a:ext cx="538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1000" y="1066800"/>
            <a:ext cx="8610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Throttling </a:t>
            </a:r>
            <a:r>
              <a:rPr lang="en-US" sz="2800" dirty="0" smtClean="0">
                <a:solidFill>
                  <a:srgbClr val="FF1813"/>
                </a:solidFill>
              </a:rPr>
              <a:t>network-intensive</a:t>
            </a:r>
            <a:r>
              <a:rPr lang="en-US" sz="2800" dirty="0" smtClean="0"/>
              <a:t> applications leads to higher system performance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" y="2057400"/>
            <a:ext cx="85577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Configuration</a:t>
            </a:r>
            <a:r>
              <a:rPr lang="en-US" sz="2400" dirty="0" smtClean="0"/>
              <a:t>: 16-node system, 4x4 mesh network,</a:t>
            </a:r>
          </a:p>
          <a:p>
            <a:r>
              <a:rPr lang="en-US" sz="2400" dirty="0" smtClean="0">
                <a:solidFill>
                  <a:srgbClr val="2A55D6"/>
                </a:solidFill>
              </a:rPr>
              <a:t>8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2A55D6"/>
                </a:solidFill>
              </a:rPr>
              <a:t>gromacs</a:t>
            </a:r>
            <a:r>
              <a:rPr lang="en-US" sz="2400" dirty="0" smtClean="0">
                <a:solidFill>
                  <a:srgbClr val="2A55D6"/>
                </a:solidFill>
              </a:rPr>
              <a:t> (network-non-intensive)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rgbClr val="2E692E"/>
                </a:solidFill>
              </a:rPr>
              <a:t>8 </a:t>
            </a:r>
            <a:r>
              <a:rPr lang="en-US" sz="2400" dirty="0" err="1" smtClean="0">
                <a:solidFill>
                  <a:srgbClr val="2E692E"/>
                </a:solidFill>
              </a:rPr>
              <a:t>mcf</a:t>
            </a:r>
            <a:r>
              <a:rPr lang="en-US" sz="2400" dirty="0" smtClean="0">
                <a:solidFill>
                  <a:srgbClr val="E46C0A"/>
                </a:solidFill>
              </a:rPr>
              <a:t> </a:t>
            </a:r>
            <a:r>
              <a:rPr lang="en-US" sz="2400" dirty="0" smtClean="0">
                <a:solidFill>
                  <a:srgbClr val="FF1813"/>
                </a:solidFill>
              </a:rPr>
              <a:t>(network-intensive)</a:t>
            </a:r>
            <a:endParaRPr lang="en-US" sz="2400" dirty="0">
              <a:solidFill>
                <a:srgbClr val="FF1813"/>
              </a:solidFill>
            </a:endParaRPr>
          </a:p>
        </p:txBody>
      </p:sp>
      <p:grpSp>
        <p:nvGrpSpPr>
          <p:cNvPr id="6" name="Group 14"/>
          <p:cNvGrpSpPr/>
          <p:nvPr/>
        </p:nvGrpSpPr>
        <p:grpSpPr>
          <a:xfrm>
            <a:off x="5486400" y="3048000"/>
            <a:ext cx="1447800" cy="1295400"/>
            <a:chOff x="2667000" y="1295400"/>
            <a:chExt cx="1447800" cy="1295400"/>
          </a:xfrm>
          <a:solidFill>
            <a:srgbClr val="FF1813"/>
          </a:solidFill>
        </p:grpSpPr>
        <p:sp>
          <p:nvSpPr>
            <p:cNvPr id="60" name="Rectangle 59"/>
            <p:cNvSpPr/>
            <p:nvPr/>
          </p:nvSpPr>
          <p:spPr bwMode="auto">
            <a:xfrm>
              <a:off x="2667000" y="1295400"/>
              <a:ext cx="1447800" cy="533400"/>
            </a:xfrm>
            <a:prstGeom prst="rect">
              <a:avLst/>
            </a:prstGeom>
            <a:solidFill>
              <a:srgbClr val="2E692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 smtClean="0">
                  <a:solidFill>
                    <a:srgbClr val="FFFFFF"/>
                  </a:solidFill>
                </a:rPr>
                <a:t>mcf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>
              <a:off x="3048794" y="2209006"/>
              <a:ext cx="762000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loud 13"/>
          <p:cNvSpPr/>
          <p:nvPr/>
        </p:nvSpPr>
        <p:spPr>
          <a:xfrm>
            <a:off x="1295400" y="3962400"/>
            <a:ext cx="6248400" cy="1600200"/>
          </a:xfrm>
          <a:prstGeom prst="cloud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64" name="Rectangle 63"/>
          <p:cNvSpPr/>
          <p:nvPr/>
        </p:nvSpPr>
        <p:spPr>
          <a:xfrm>
            <a:off x="2209800" y="43434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867400" y="48006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038600" y="46482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352800" y="42672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477000" y="4495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 rot="21230970">
            <a:off x="5731280" y="3712838"/>
            <a:ext cx="1050474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81000" y="5486400"/>
            <a:ext cx="7696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Throttling </a:t>
            </a:r>
            <a:r>
              <a:rPr lang="en-US" sz="2800" dirty="0" err="1" smtClean="0">
                <a:solidFill>
                  <a:srgbClr val="2E692E"/>
                </a:solidFill>
              </a:rPr>
              <a:t>mcf</a:t>
            </a:r>
            <a:r>
              <a:rPr lang="en-US" sz="2800" dirty="0" smtClean="0"/>
              <a:t> reduces congestion</a:t>
            </a:r>
          </a:p>
          <a:p>
            <a:pPr>
              <a:buFont typeface="Arial"/>
              <a:buChar char="•"/>
            </a:pPr>
            <a:r>
              <a:rPr lang="en-US" sz="2800" dirty="0" smtClean="0">
                <a:solidFill>
                  <a:srgbClr val="2A55D6"/>
                </a:solidFill>
              </a:rPr>
              <a:t> </a:t>
            </a:r>
            <a:r>
              <a:rPr lang="en-US" sz="2800" dirty="0" err="1" smtClean="0">
                <a:solidFill>
                  <a:srgbClr val="2A55D6"/>
                </a:solidFill>
              </a:rPr>
              <a:t>gromacs</a:t>
            </a:r>
            <a:r>
              <a:rPr lang="en-US" sz="2800" dirty="0" smtClean="0"/>
              <a:t> benefits more from less network latency 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4708029"/>
            <a:ext cx="7696200" cy="16927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600" dirty="0" smtClean="0">
                <a:solidFill>
                  <a:srgbClr val="2A55D6"/>
                </a:solidFill>
              </a:rPr>
              <a:t> Throttling network-intensive applications reduces </a:t>
            </a:r>
            <a:br>
              <a:rPr lang="en-US" sz="2600" dirty="0" smtClean="0">
                <a:solidFill>
                  <a:srgbClr val="2A55D6"/>
                </a:solidFill>
              </a:rPr>
            </a:br>
            <a:r>
              <a:rPr lang="en-US" sz="2600" dirty="0" smtClean="0">
                <a:solidFill>
                  <a:srgbClr val="2A55D6"/>
                </a:solidFill>
              </a:rPr>
              <a:t>   congestion</a:t>
            </a:r>
          </a:p>
          <a:p>
            <a:pPr>
              <a:buFont typeface="Arial"/>
              <a:buChar char="•"/>
            </a:pPr>
            <a:r>
              <a:rPr lang="en-US" sz="2600" dirty="0" smtClean="0">
                <a:solidFill>
                  <a:srgbClr val="2A55D6"/>
                </a:solidFill>
              </a:rPr>
              <a:t> Benefits both network-non-intensive and </a:t>
            </a:r>
            <a:br>
              <a:rPr lang="en-US" sz="2600" dirty="0" smtClean="0">
                <a:solidFill>
                  <a:srgbClr val="2A55D6"/>
                </a:solidFill>
              </a:rPr>
            </a:br>
            <a:r>
              <a:rPr lang="en-US" sz="2600" dirty="0" smtClean="0">
                <a:solidFill>
                  <a:srgbClr val="2A55D6"/>
                </a:solidFill>
              </a:rPr>
              <a:t>   network-intensive applications</a:t>
            </a:r>
            <a:endParaRPr lang="en-US" sz="2600" dirty="0">
              <a:solidFill>
                <a:srgbClr val="2A55D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14"/>
          <p:cNvGrpSpPr/>
          <p:nvPr/>
        </p:nvGrpSpPr>
        <p:grpSpPr>
          <a:xfrm>
            <a:off x="7239000" y="2438400"/>
            <a:ext cx="1447800" cy="1295400"/>
            <a:chOff x="2667000" y="1295400"/>
            <a:chExt cx="1447800" cy="1295400"/>
          </a:xfrm>
          <a:solidFill>
            <a:srgbClr val="FF1813"/>
          </a:solidFill>
        </p:grpSpPr>
        <p:sp>
          <p:nvSpPr>
            <p:cNvPr id="28" name="Rectangle 27"/>
            <p:cNvSpPr/>
            <p:nvPr/>
          </p:nvSpPr>
          <p:spPr bwMode="auto">
            <a:xfrm>
              <a:off x="2667000" y="1295400"/>
              <a:ext cx="1447800" cy="533400"/>
            </a:xfrm>
            <a:prstGeom prst="rect">
              <a:avLst/>
            </a:prstGeom>
            <a:solidFill>
              <a:srgbClr val="2E692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 smtClean="0">
                  <a:solidFill>
                    <a:srgbClr val="FFFFFF"/>
                  </a:solidFill>
                </a:rPr>
                <a:t>mcf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>
              <a:off x="3048794" y="2209006"/>
              <a:ext cx="762000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>
              <a:buNone/>
            </a:pPr>
            <a:r>
              <a:rPr lang="en-US" sz="2800" dirty="0" smtClean="0"/>
              <a:t>There is no single </a:t>
            </a:r>
            <a:r>
              <a:rPr lang="en-US" sz="2800" b="1" dirty="0" smtClean="0"/>
              <a:t>throttling rate</a:t>
            </a:r>
            <a:r>
              <a:rPr lang="en-US" sz="2800" dirty="0" smtClean="0"/>
              <a:t> that works well for every application workload</a:t>
            </a:r>
          </a:p>
          <a:p>
            <a:pPr marL="0">
              <a:buNone/>
            </a:pPr>
            <a:endParaRPr lang="en-US" sz="2800" dirty="0" smtClean="0"/>
          </a:p>
          <a:p>
            <a:pPr marL="0"/>
            <a:endParaRPr lang="en-US" sz="2800" dirty="0" smtClean="0"/>
          </a:p>
          <a:p>
            <a:pPr marL="0"/>
            <a:endParaRPr lang="en-US" sz="2800" dirty="0" smtClean="0"/>
          </a:p>
          <a:p>
            <a:pPr marL="0"/>
            <a:endParaRPr lang="en-US" sz="2800" dirty="0" smtClean="0"/>
          </a:p>
          <a:p>
            <a:pPr marL="0"/>
            <a:endParaRPr lang="en-US" sz="2800" dirty="0" smtClean="0"/>
          </a:p>
          <a:p>
            <a:pPr marL="0"/>
            <a:endParaRPr lang="en-US" sz="2800" dirty="0" smtClean="0"/>
          </a:p>
          <a:p>
            <a:pPr marL="0">
              <a:buNone/>
            </a:pPr>
            <a:r>
              <a:rPr lang="en-US" sz="2800" dirty="0" smtClean="0"/>
              <a:t>Network runs best at or below a certain network load</a:t>
            </a:r>
          </a:p>
          <a:p>
            <a:pPr marL="0">
              <a:buNone/>
            </a:pPr>
            <a:r>
              <a:rPr lang="en-US" sz="2800" dirty="0" smtClean="0">
                <a:solidFill>
                  <a:srgbClr val="2A55D6"/>
                </a:solidFill>
              </a:rPr>
              <a:t>Dynamically adjust throttling rate to avoid overload </a:t>
            </a:r>
            <a:r>
              <a:rPr lang="en-US" sz="2800" smtClean="0">
                <a:solidFill>
                  <a:srgbClr val="2A55D6"/>
                </a:solidFill>
              </a:rPr>
              <a:t>and under-utilization </a:t>
            </a:r>
            <a:endParaRPr lang="en-US" sz="2800" dirty="0">
              <a:solidFill>
                <a:srgbClr val="2A55D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2209800"/>
            <a:ext cx="538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grpSp>
        <p:nvGrpSpPr>
          <p:cNvPr id="9" name="Group 14"/>
          <p:cNvGrpSpPr/>
          <p:nvPr/>
        </p:nvGrpSpPr>
        <p:grpSpPr>
          <a:xfrm>
            <a:off x="5181600" y="2438400"/>
            <a:ext cx="1447800" cy="1295400"/>
            <a:chOff x="2667000" y="1295400"/>
            <a:chExt cx="1447800" cy="1295400"/>
          </a:xfrm>
          <a:solidFill>
            <a:srgbClr val="FF1813"/>
          </a:solidFill>
        </p:grpSpPr>
        <p:sp>
          <p:nvSpPr>
            <p:cNvPr id="10" name="Rectangle 9"/>
            <p:cNvSpPr/>
            <p:nvPr/>
          </p:nvSpPr>
          <p:spPr bwMode="auto">
            <a:xfrm>
              <a:off x="2667000" y="1295400"/>
              <a:ext cx="1447800" cy="533400"/>
            </a:xfrm>
            <a:prstGeom prst="rect">
              <a:avLst/>
            </a:prstGeom>
            <a:solidFill>
              <a:srgbClr val="2E692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 smtClean="0">
                  <a:solidFill>
                    <a:srgbClr val="FFFFFF"/>
                  </a:solidFill>
                </a:rPr>
                <a:t>mcf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3048794" y="2209006"/>
              <a:ext cx="762000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loud 11"/>
          <p:cNvSpPr/>
          <p:nvPr/>
        </p:nvSpPr>
        <p:spPr>
          <a:xfrm>
            <a:off x="5034629" y="3200400"/>
            <a:ext cx="3575971" cy="1600200"/>
          </a:xfrm>
          <a:prstGeom prst="cloud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7162800" y="38100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49029" y="35814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48400" y="40386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05600" y="44196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38800" y="41148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467600" y="41910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72400" y="37338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05600" y="3505200"/>
            <a:ext cx="430696" cy="264695"/>
          </a:xfrm>
          <a:prstGeom prst="rect">
            <a:avLst/>
          </a:prstGeom>
          <a:solidFill>
            <a:srgbClr val="2E692E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1" name="Group 14"/>
          <p:cNvGrpSpPr/>
          <p:nvPr/>
        </p:nvGrpSpPr>
        <p:grpSpPr>
          <a:xfrm>
            <a:off x="2590800" y="2438400"/>
            <a:ext cx="1447800" cy="1295400"/>
            <a:chOff x="2667000" y="1295400"/>
            <a:chExt cx="1447800" cy="1295400"/>
          </a:xfrm>
          <a:solidFill>
            <a:srgbClr val="FF1813"/>
          </a:solidFill>
        </p:grpSpPr>
        <p:sp>
          <p:nvSpPr>
            <p:cNvPr id="32" name="Rectangle 31"/>
            <p:cNvSpPr/>
            <p:nvPr/>
          </p:nvSpPr>
          <p:spPr bwMode="auto">
            <a:xfrm>
              <a:off x="2667000" y="1295400"/>
              <a:ext cx="1447800" cy="533400"/>
            </a:xfrm>
            <a:prstGeom prst="rect">
              <a:avLst/>
            </a:prstGeom>
            <a:solidFill>
              <a:srgbClr val="2A55D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 smtClean="0">
                  <a:solidFill>
                    <a:srgbClr val="FFFFFF"/>
                  </a:solidFill>
                </a:rPr>
                <a:t>gromacs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5400000">
              <a:off x="3048794" y="2209006"/>
              <a:ext cx="762000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14"/>
          <p:cNvGrpSpPr/>
          <p:nvPr/>
        </p:nvGrpSpPr>
        <p:grpSpPr>
          <a:xfrm>
            <a:off x="533400" y="2438400"/>
            <a:ext cx="1447800" cy="1295400"/>
            <a:chOff x="2667000" y="1295400"/>
            <a:chExt cx="1447800" cy="1295400"/>
          </a:xfrm>
          <a:solidFill>
            <a:srgbClr val="FF1813"/>
          </a:solidFill>
        </p:grpSpPr>
        <p:sp>
          <p:nvSpPr>
            <p:cNvPr id="35" name="Rectangle 34"/>
            <p:cNvSpPr/>
            <p:nvPr/>
          </p:nvSpPr>
          <p:spPr bwMode="auto">
            <a:xfrm>
              <a:off x="2667000" y="1295400"/>
              <a:ext cx="1447800" cy="533400"/>
            </a:xfrm>
            <a:prstGeom prst="rect">
              <a:avLst/>
            </a:prstGeom>
            <a:solidFill>
              <a:srgbClr val="2A55D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err="1" smtClean="0">
                  <a:solidFill>
                    <a:srgbClr val="FFFFFF"/>
                  </a:solidFill>
                </a:rPr>
                <a:t>gromacs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>
              <a:off x="3048794" y="2209006"/>
              <a:ext cx="762000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Cloud 36"/>
          <p:cNvSpPr/>
          <p:nvPr/>
        </p:nvSpPr>
        <p:spPr>
          <a:xfrm>
            <a:off x="386429" y="3200400"/>
            <a:ext cx="3575971" cy="1600200"/>
          </a:xfrm>
          <a:prstGeom prst="cloud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676400" y="36576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19400" y="3733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90600" y="4114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 rot="21230970">
            <a:off x="681308" y="3091849"/>
            <a:ext cx="1455795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 0.8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51971" y="2209800"/>
            <a:ext cx="538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49" name="Rectangle 48"/>
          <p:cNvSpPr/>
          <p:nvPr/>
        </p:nvSpPr>
        <p:spPr>
          <a:xfrm rot="21230970">
            <a:off x="2529714" y="3124951"/>
            <a:ext cx="1455795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 0.8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 rot="21230970">
            <a:off x="5196713" y="3124951"/>
            <a:ext cx="1455795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 0.8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 rot="21230970">
            <a:off x="7254114" y="3124951"/>
            <a:ext cx="1455795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 0.8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6" grpId="0" animBg="1"/>
      <p:bldP spid="16" grpId="1" animBg="1"/>
      <p:bldP spid="17" grpId="0" animBg="1"/>
      <p:bldP spid="18" grpId="0" animBg="1"/>
      <p:bldP spid="19" grpId="0" animBg="1"/>
      <p:bldP spid="20" grpId="0" animBg="1"/>
      <p:bldP spid="20" grpId="1" animBg="1"/>
      <p:bldP spid="37" grpId="0" animBg="1"/>
      <p:bldP spid="39" grpId="0" animBg="1"/>
      <p:bldP spid="40" grpId="0" animBg="1"/>
      <p:bldP spid="40" grpId="1" animBg="1"/>
      <p:bldP spid="42" grpId="0" animBg="1"/>
      <p:bldP spid="42" grpId="1" animBg="1"/>
      <p:bldP spid="46" grpId="0" animBg="1"/>
      <p:bldP spid="48" grpId="0"/>
      <p:bldP spid="49" grpId="0" animBg="1"/>
      <p:bldP spid="50" grpId="0" animBg="1"/>
      <p:bldP spid="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Background and Motivation</a:t>
            </a:r>
          </a:p>
          <a:p>
            <a:r>
              <a:rPr lang="en-US" sz="4200" b="1" dirty="0" smtClean="0">
                <a:solidFill>
                  <a:srgbClr val="009900"/>
                </a:solidFill>
              </a:rPr>
              <a:t>Mechanism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Comparison Points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Conclusions</a:t>
            </a:r>
            <a:endParaRPr lang="en-US" sz="4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700" dirty="0" smtClean="0"/>
              <a:t>Heterogeneous Adaptive Throttling (HAT)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2A55D6"/>
                </a:solidFill>
              </a:rPr>
              <a:t>Application-aware throttling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dirty="0" smtClean="0">
                <a:solidFill>
                  <a:srgbClr val="FF0000"/>
                </a:solidFill>
              </a:rPr>
              <a:t>Throttle </a:t>
            </a:r>
            <a:r>
              <a:rPr lang="en-US" b="1" dirty="0" smtClean="0">
                <a:solidFill>
                  <a:srgbClr val="FF0000"/>
                </a:solidFill>
              </a:rPr>
              <a:t>network-intensive</a:t>
            </a:r>
            <a:r>
              <a:rPr lang="en-US" dirty="0" smtClean="0">
                <a:solidFill>
                  <a:srgbClr val="FF0000"/>
                </a:solidFill>
              </a:rPr>
              <a:t> applications </a:t>
            </a:r>
            <a:r>
              <a:rPr lang="en-US" dirty="0" smtClean="0"/>
              <a:t>that interfere with </a:t>
            </a:r>
            <a:r>
              <a:rPr lang="en-US" b="1" dirty="0" smtClean="0"/>
              <a:t>network-non-intensive</a:t>
            </a:r>
            <a:r>
              <a:rPr lang="en-US" dirty="0" smtClean="0">
                <a:solidFill>
                  <a:srgbClr val="2A55D6"/>
                </a:solidFill>
              </a:rPr>
              <a:t> </a:t>
            </a:r>
            <a:r>
              <a:rPr lang="en-US" dirty="0" smtClean="0"/>
              <a:t>applications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2A55D6"/>
                </a:solidFill>
              </a:rPr>
              <a:t>Network-load-aware throttling rate adjustment</a:t>
            </a:r>
            <a:r>
              <a:rPr lang="en-US" b="1" dirty="0" smtClean="0"/>
              <a:t>: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>
                <a:solidFill>
                  <a:srgbClr val="FF0000"/>
                </a:solidFill>
              </a:rPr>
              <a:t>Dynamically</a:t>
            </a:r>
            <a:r>
              <a:rPr lang="en-US" dirty="0" smtClean="0">
                <a:solidFill>
                  <a:srgbClr val="FF0000"/>
                </a:solidFill>
              </a:rPr>
              <a:t> adjust throttling rate </a:t>
            </a:r>
            <a:r>
              <a:rPr lang="en-US" dirty="0" smtClean="0"/>
              <a:t>to adapt to different workloads and program phases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700" dirty="0" smtClean="0"/>
              <a:t>Heterogeneous Adaptive Throttling (HAT)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2A55D6"/>
                </a:solidFill>
              </a:rPr>
              <a:t>Application-aware throttling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dirty="0" smtClean="0">
                <a:solidFill>
                  <a:srgbClr val="FF0000"/>
                </a:solidFill>
              </a:rPr>
              <a:t>Throttle </a:t>
            </a:r>
            <a:r>
              <a:rPr lang="en-US" b="1" dirty="0" smtClean="0">
                <a:solidFill>
                  <a:srgbClr val="FF0000"/>
                </a:solidFill>
              </a:rPr>
              <a:t>network-intensive</a:t>
            </a:r>
            <a:r>
              <a:rPr lang="en-US" dirty="0" smtClean="0">
                <a:solidFill>
                  <a:srgbClr val="FF0000"/>
                </a:solidFill>
              </a:rPr>
              <a:t> applications </a:t>
            </a:r>
            <a:r>
              <a:rPr lang="en-US" dirty="0" smtClean="0"/>
              <a:t>that interfere with </a:t>
            </a:r>
            <a:r>
              <a:rPr lang="en-US" b="1" dirty="0" smtClean="0"/>
              <a:t>network-non-intensive</a:t>
            </a:r>
            <a:r>
              <a:rPr lang="en-US" dirty="0" smtClean="0">
                <a:solidFill>
                  <a:srgbClr val="2A55D6"/>
                </a:solidFill>
              </a:rPr>
              <a:t> </a:t>
            </a:r>
            <a:r>
              <a:rPr lang="en-US" dirty="0" smtClean="0"/>
              <a:t>applications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2A55D6"/>
                </a:solidFill>
              </a:rPr>
              <a:t>Network-load-aware throttling rate adjustment</a:t>
            </a:r>
            <a:r>
              <a:rPr lang="en-US" b="1" dirty="0" smtClean="0"/>
              <a:t>: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>
                <a:solidFill>
                  <a:srgbClr val="FF0000"/>
                </a:solidFill>
              </a:rPr>
              <a:t>Dynamically</a:t>
            </a:r>
            <a:r>
              <a:rPr lang="en-US" dirty="0" smtClean="0">
                <a:solidFill>
                  <a:srgbClr val="FF0000"/>
                </a:solidFill>
              </a:rPr>
              <a:t> adjust throttling rate </a:t>
            </a:r>
            <a:r>
              <a:rPr lang="en-US" dirty="0" smtClean="0"/>
              <a:t>to adapt to different workloads and program phases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4800" y="3429000"/>
            <a:ext cx="8610600" cy="2438400"/>
          </a:xfrm>
          <a:prstGeom prst="roundRect">
            <a:avLst/>
          </a:prstGeom>
          <a:solidFill>
            <a:schemeClr val="bg1"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Application-Aware Throttling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b="1" u="sng" dirty="0" smtClean="0"/>
              <a:t>Measure applications’ network intensity</a:t>
            </a:r>
          </a:p>
          <a:p>
            <a:pPr marL="514350" indent="-514350">
              <a:lnSpc>
                <a:spcPct val="80000"/>
              </a:lnSpc>
              <a:buNone/>
            </a:pPr>
            <a:endParaRPr lang="en-US" sz="2400" b="1" u="sng" dirty="0" smtClean="0"/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endParaRPr lang="en-US" sz="2400" b="1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b="1" u="sng" dirty="0" smtClean="0"/>
              <a:t>Throttle network-intensive applications</a:t>
            </a:r>
          </a:p>
          <a:p>
            <a:pPr marL="571500" indent="-514350">
              <a:lnSpc>
                <a:spcPct val="80000"/>
              </a:lnSpc>
              <a:buFont typeface="+mj-lt"/>
              <a:buAutoNum type="arabicPeriod"/>
            </a:pPr>
            <a:endParaRPr lang="en-US" b="1" u="sng" dirty="0" smtClean="0"/>
          </a:p>
          <a:p>
            <a:pPr marL="571500" indent="-514350">
              <a:buFont typeface="+mj-lt"/>
              <a:buAutoNum type="arabicPeriod"/>
            </a:pPr>
            <a:endParaRPr lang="en-US" b="1" u="sng" dirty="0" smtClean="0"/>
          </a:p>
          <a:p>
            <a:pPr marL="571500" indent="-514350">
              <a:buFont typeface="+mj-lt"/>
              <a:buAutoNum type="arabicPeriod"/>
            </a:pPr>
            <a:endParaRPr lang="en-US" b="1" u="sng" dirty="0" smtClean="0"/>
          </a:p>
          <a:p>
            <a:pPr marL="571500" indent="-514350">
              <a:buFont typeface="+mj-lt"/>
              <a:buAutoNum type="arabicPeriod"/>
            </a:pPr>
            <a:endParaRPr lang="en-US" b="1" u="sng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15777" y="4191000"/>
            <a:ext cx="3127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2A55D6"/>
                </a:solidFill>
              </a:rPr>
              <a:t>Network-non-intensive </a:t>
            </a:r>
          </a:p>
          <a:p>
            <a:r>
              <a:rPr lang="en-US" sz="2400" b="1" dirty="0" smtClean="0">
                <a:solidFill>
                  <a:srgbClr val="2A55D6"/>
                </a:solidFill>
              </a:rPr>
              <a:t>          (</a:t>
            </a:r>
            <a:r>
              <a:rPr lang="en-US" sz="2400" b="1" dirty="0" err="1" smtClean="0">
                <a:solidFill>
                  <a:srgbClr val="2A55D6"/>
                </a:solidFill>
              </a:rPr>
              <a:t>Unthrottled</a:t>
            </a:r>
            <a:r>
              <a:rPr lang="en-US" sz="2400" b="1" dirty="0" smtClean="0">
                <a:solidFill>
                  <a:srgbClr val="2A55D6"/>
                </a:solidFill>
              </a:rPr>
              <a:t>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7200" y="2590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to select </a:t>
            </a:r>
            <a:r>
              <a:rPr lang="en-US" sz="2400" dirty="0" err="1" smtClean="0">
                <a:solidFill>
                  <a:srgbClr val="2A55D6"/>
                </a:solidFill>
              </a:rPr>
              <a:t>unthrottled</a:t>
            </a:r>
            <a:r>
              <a:rPr lang="en-US" sz="2400" dirty="0" smtClean="0"/>
              <a:t> applications?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219200" y="5934670"/>
            <a:ext cx="2647029" cy="537865"/>
            <a:chOff x="1981200" y="4114800"/>
            <a:chExt cx="2647029" cy="537865"/>
          </a:xfrm>
        </p:grpSpPr>
        <p:sp>
          <p:nvSpPr>
            <p:cNvPr id="20" name="TextBox 19"/>
            <p:cNvSpPr txBox="1"/>
            <p:nvPr/>
          </p:nvSpPr>
          <p:spPr>
            <a:xfrm>
              <a:off x="1981200" y="4191000"/>
              <a:ext cx="26470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 smtClean="0">
                  <a:solidFill>
                    <a:srgbClr val="2A55D6"/>
                  </a:solidFill>
                </a:rPr>
                <a:t>Σ</a:t>
              </a:r>
              <a:r>
                <a:rPr lang="en-US" sz="2400" b="1" dirty="0" smtClean="0">
                  <a:solidFill>
                    <a:srgbClr val="2A55D6"/>
                  </a:solidFill>
                </a:rPr>
                <a:t> MPKI </a:t>
              </a:r>
              <a:r>
                <a:rPr lang="en-US" sz="2400" b="1" dirty="0" smtClean="0"/>
                <a:t>&lt; Threshold</a:t>
              </a:r>
              <a:endParaRPr lang="en-US" sz="2400" dirty="0">
                <a:latin typeface="Lucida Fax"/>
                <a:cs typeface="Lucida Fax"/>
              </a:endParaRPr>
            </a:p>
          </p:txBody>
        </p:sp>
        <p:sp>
          <p:nvSpPr>
            <p:cNvPr id="39" name="Right Brace 38"/>
            <p:cNvSpPr/>
            <p:nvPr/>
          </p:nvSpPr>
          <p:spPr>
            <a:xfrm rot="5400000">
              <a:off x="3086100" y="3467100"/>
              <a:ext cx="152400" cy="1447800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34"/>
          <p:cNvGrpSpPr/>
          <p:nvPr/>
        </p:nvGrpSpPr>
        <p:grpSpPr>
          <a:xfrm>
            <a:off x="1447800" y="6015335"/>
            <a:ext cx="6019800" cy="461665"/>
            <a:chOff x="2438400" y="5257800"/>
            <a:chExt cx="3657600" cy="461665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2438400" y="5715000"/>
              <a:ext cx="3657600" cy="1588"/>
            </a:xfrm>
            <a:prstGeom prst="straightConnector1">
              <a:avLst/>
            </a:prstGeom>
            <a:ln w="38100" cap="flat" cmpd="sng" algn="ctr">
              <a:solidFill>
                <a:srgbClr val="4199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307193" y="5257800"/>
              <a:ext cx="164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419900"/>
                  </a:solidFill>
                </a:rPr>
                <a:t>Higher L1 MPKI </a:t>
              </a:r>
              <a:endParaRPr lang="en-US" sz="2400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57200" y="1447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</a:t>
            </a:r>
            <a:r>
              <a:rPr lang="en-US" sz="2400" b="1" dirty="0" smtClean="0">
                <a:solidFill>
                  <a:srgbClr val="419900"/>
                </a:solidFill>
              </a:rPr>
              <a:t>L1 MPKI </a:t>
            </a:r>
            <a:r>
              <a:rPr lang="en-US" sz="2400" dirty="0" smtClean="0"/>
              <a:t>(misses per thousand instructions) to estimate network intensity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57200" y="2971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 Leaving too many applications </a:t>
            </a:r>
            <a:r>
              <a:rPr lang="en-US" sz="2400" dirty="0" err="1" smtClean="0"/>
              <a:t>unthrottled</a:t>
            </a:r>
            <a:r>
              <a:rPr lang="en-US" sz="2400" dirty="0" smtClean="0"/>
              <a:t> overloads the network</a:t>
            </a:r>
            <a:endParaRPr lang="en-US" sz="2400" dirty="0">
              <a:solidFill>
                <a:srgbClr val="2A55D6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" y="33528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2A55D6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n-US" sz="2400" dirty="0" err="1" smtClean="0">
                <a:solidFill>
                  <a:srgbClr val="2A55D6"/>
                </a:solidFill>
              </a:rPr>
              <a:t>Select</a:t>
            </a:r>
            <a:r>
              <a:rPr lang="en-US" sz="2400" dirty="0" smtClean="0">
                <a:solidFill>
                  <a:srgbClr val="2A55D6"/>
                </a:solidFill>
              </a:rPr>
              <a:t> </a:t>
            </a:r>
            <a:r>
              <a:rPr lang="en-US" sz="2400" dirty="0" err="1" smtClean="0">
                <a:solidFill>
                  <a:srgbClr val="2A55D6"/>
                </a:solidFill>
              </a:rPr>
              <a:t>unthrottled</a:t>
            </a:r>
            <a:r>
              <a:rPr lang="en-US" sz="2400" dirty="0" smtClean="0">
                <a:solidFill>
                  <a:srgbClr val="2A55D6"/>
                </a:solidFill>
              </a:rPr>
              <a:t> applications so that their total network    </a:t>
            </a:r>
          </a:p>
          <a:p>
            <a:r>
              <a:rPr lang="en-US" sz="2400" dirty="0" smtClean="0">
                <a:solidFill>
                  <a:srgbClr val="2A55D6"/>
                </a:solidFill>
              </a:rPr>
              <a:t>     intensity is less than the total network capacity</a:t>
            </a:r>
            <a:endParaRPr lang="en-US" sz="2400" dirty="0">
              <a:solidFill>
                <a:srgbClr val="2A55D6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114800" y="4191000"/>
            <a:ext cx="25370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Network-intensive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      (Throttled)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752600" y="5558135"/>
            <a:ext cx="304800" cy="2286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133600" y="5466695"/>
            <a:ext cx="304800" cy="32004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2514600" y="5375255"/>
            <a:ext cx="304800" cy="41148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2895600" y="5329535"/>
            <a:ext cx="304800" cy="4572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4670623" y="5256383"/>
            <a:ext cx="304800" cy="530352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5051623" y="5192375"/>
            <a:ext cx="304800" cy="59436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5432623" y="5100935"/>
            <a:ext cx="304800" cy="6858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 rot="16200000">
            <a:off x="5585023" y="5253335"/>
            <a:ext cx="762000" cy="3048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684FF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684F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684FF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684FF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8" grpId="0"/>
      <p:bldP spid="44" grpId="0"/>
      <p:bldP spid="47" grpId="0"/>
      <p:bldP spid="48" grpId="0"/>
      <p:bldP spid="50" grpId="0"/>
      <p:bldP spid="30" grpId="0" animBg="1"/>
      <p:bldP spid="35" grpId="0" animBg="1"/>
      <p:bldP spid="36" grpId="0" animBg="1"/>
      <p:bldP spid="37" grpId="0" animBg="1"/>
      <p:bldP spid="46" grpId="0" animBg="1"/>
      <p:bldP spid="55" grpId="0" animBg="1"/>
      <p:bldP spid="56" grpId="0" animBg="1"/>
      <p:bldP spid="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700" dirty="0" smtClean="0"/>
              <a:t>Heterogeneous Adaptive Throttling (HAT)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2A55D6"/>
                </a:solidFill>
              </a:rPr>
              <a:t>Application-aware throttling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dirty="0" smtClean="0">
                <a:solidFill>
                  <a:srgbClr val="FF0000"/>
                </a:solidFill>
              </a:rPr>
              <a:t>Throttle </a:t>
            </a:r>
            <a:r>
              <a:rPr lang="en-US" b="1" dirty="0" smtClean="0">
                <a:solidFill>
                  <a:srgbClr val="FF0000"/>
                </a:solidFill>
              </a:rPr>
              <a:t>network-intensive</a:t>
            </a:r>
            <a:r>
              <a:rPr lang="en-US" dirty="0" smtClean="0">
                <a:solidFill>
                  <a:srgbClr val="FF0000"/>
                </a:solidFill>
              </a:rPr>
              <a:t> applications </a:t>
            </a:r>
            <a:r>
              <a:rPr lang="en-US" dirty="0" smtClean="0"/>
              <a:t>that interfere with </a:t>
            </a:r>
            <a:r>
              <a:rPr lang="en-US" b="1" dirty="0" smtClean="0"/>
              <a:t>network-non-intensive</a:t>
            </a:r>
            <a:r>
              <a:rPr lang="en-US" dirty="0" smtClean="0">
                <a:solidFill>
                  <a:srgbClr val="2A55D6"/>
                </a:solidFill>
              </a:rPr>
              <a:t> </a:t>
            </a:r>
            <a:r>
              <a:rPr lang="en-US" dirty="0" smtClean="0"/>
              <a:t>applications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2A55D6"/>
                </a:solidFill>
              </a:rPr>
              <a:t>Network-load-aware throttling rate adjustment</a:t>
            </a:r>
            <a:r>
              <a:rPr lang="en-US" b="1" dirty="0" smtClean="0"/>
              <a:t>: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>
                <a:solidFill>
                  <a:srgbClr val="FF0000"/>
                </a:solidFill>
              </a:rPr>
              <a:t>Dynamically</a:t>
            </a:r>
            <a:r>
              <a:rPr lang="en-US" dirty="0" smtClean="0">
                <a:solidFill>
                  <a:srgbClr val="FF0000"/>
                </a:solidFill>
              </a:rPr>
              <a:t> adjust throttling rate </a:t>
            </a:r>
            <a:r>
              <a:rPr lang="en-US" dirty="0" smtClean="0"/>
              <a:t>to adapt to different workloads and program phases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52400" y="1143000"/>
            <a:ext cx="8610600" cy="2438400"/>
          </a:xfrm>
          <a:prstGeom prst="roundRect">
            <a:avLst/>
          </a:prstGeom>
          <a:solidFill>
            <a:schemeClr val="bg1"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Problem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Packets contend in on-chip networks (</a:t>
            </a:r>
            <a:r>
              <a:rPr lang="en-US" sz="2400" dirty="0" err="1" smtClean="0">
                <a:solidFill>
                  <a:srgbClr val="FF0000"/>
                </a:solidFill>
              </a:rPr>
              <a:t>NoCs</a:t>
            </a:r>
            <a:r>
              <a:rPr lang="en-US" sz="2400" dirty="0" smtClean="0">
                <a:solidFill>
                  <a:srgbClr val="FF0000"/>
                </a:solidFill>
              </a:rPr>
              <a:t>), causing congestion, thus reducing system performance</a:t>
            </a:r>
          </a:p>
          <a:p>
            <a:pPr marL="0" indent="0">
              <a:buNone/>
            </a:pPr>
            <a:r>
              <a:rPr lang="en-US" sz="2400" b="1" u="sng" dirty="0" smtClean="0"/>
              <a:t>Approach</a:t>
            </a:r>
            <a:r>
              <a:rPr lang="en-US" sz="2400" dirty="0" smtClean="0"/>
              <a:t>: Source throttling (temporarily delaying packet injections) to reduce congestion</a:t>
            </a:r>
          </a:p>
          <a:p>
            <a:pPr marL="0" indent="0">
              <a:buNone/>
            </a:pPr>
            <a:r>
              <a:rPr lang="en-US" sz="2400" b="1" dirty="0" smtClean="0"/>
              <a:t>1) Which applications to throttle?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Observation: Throttling </a:t>
            </a:r>
            <a:r>
              <a:rPr lang="en-US" sz="2400" b="1" dirty="0" smtClean="0"/>
              <a:t>network-intensive</a:t>
            </a:r>
            <a:r>
              <a:rPr lang="en-US" sz="2400" dirty="0" smtClean="0"/>
              <a:t> applications leads to higher system performance</a:t>
            </a:r>
            <a:br>
              <a:rPr lang="en-US" sz="2400" dirty="0" smtClean="0"/>
            </a:br>
            <a:r>
              <a:rPr lang="en-US" sz="2400" dirty="0" err="1" smtClean="0">
                <a:solidFill>
                  <a:srgbClr val="2A55D6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n-US" sz="2400" dirty="0" err="1" smtClean="0">
                <a:solidFill>
                  <a:srgbClr val="2A55D6"/>
                </a:solidFill>
                <a:ea typeface="Wingdings"/>
                <a:cs typeface="Wingdings"/>
              </a:rPr>
              <a:t>Key</a:t>
            </a:r>
            <a:r>
              <a:rPr lang="en-US" sz="2400" dirty="0" smtClean="0">
                <a:solidFill>
                  <a:srgbClr val="2A55D6"/>
                </a:solidFill>
                <a:ea typeface="Wingdings"/>
                <a:cs typeface="Wingdings"/>
              </a:rPr>
              <a:t> idea 1: </a:t>
            </a:r>
            <a:r>
              <a:rPr lang="en-US" sz="2400" dirty="0" smtClean="0">
                <a:solidFill>
                  <a:srgbClr val="2A55D6"/>
                </a:solidFill>
              </a:rPr>
              <a:t>Application-aware source throttling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2) How much to throttle?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Observation: There is no single </a:t>
            </a:r>
            <a:r>
              <a:rPr lang="en-US" sz="2400" b="1" dirty="0" smtClean="0"/>
              <a:t>throttling rate</a:t>
            </a:r>
            <a:r>
              <a:rPr lang="en-US" sz="2400" dirty="0" smtClean="0"/>
              <a:t> that works well for every application workload </a:t>
            </a:r>
            <a:br>
              <a:rPr lang="en-US" sz="2400" dirty="0" smtClean="0"/>
            </a:br>
            <a:r>
              <a:rPr lang="en-US" sz="2400" dirty="0" err="1" smtClean="0">
                <a:solidFill>
                  <a:srgbClr val="2A55D6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n-US" sz="2400" dirty="0" err="1" smtClean="0">
                <a:solidFill>
                  <a:srgbClr val="2A55D6"/>
                </a:solidFill>
                <a:ea typeface="Wingdings"/>
                <a:cs typeface="Wingdings"/>
              </a:rPr>
              <a:t>Key</a:t>
            </a:r>
            <a:r>
              <a:rPr lang="en-US" sz="2400" dirty="0" smtClean="0">
                <a:solidFill>
                  <a:srgbClr val="2A55D6"/>
                </a:solidFill>
                <a:ea typeface="Wingdings"/>
                <a:cs typeface="Wingdings"/>
              </a:rPr>
              <a:t> idea 2: </a:t>
            </a:r>
            <a:r>
              <a:rPr lang="en-US" sz="2400" dirty="0" smtClean="0">
                <a:solidFill>
                  <a:srgbClr val="2A55D6"/>
                </a:solidFill>
              </a:rPr>
              <a:t>Dynamic throttling rate adjustment</a:t>
            </a:r>
          </a:p>
          <a:p>
            <a:pPr marL="0" indent="0"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Result</a:t>
            </a:r>
            <a:r>
              <a:rPr lang="en-US" sz="2400" dirty="0" smtClean="0">
                <a:solidFill>
                  <a:srgbClr val="000000"/>
                </a:solidFill>
              </a:rPr>
              <a:t>: Improves both system performance and energy efficiency over state-of-the-art source throttling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4191000"/>
            <a:ext cx="4648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>
            <a:noAutofit/>
          </a:bodyPr>
          <a:lstStyle/>
          <a:p>
            <a:pPr>
              <a:lnSpc>
                <a:spcPct val="110000"/>
              </a:lnSpc>
              <a:spcBef>
                <a:spcPts val="720"/>
              </a:spcBef>
            </a:pPr>
            <a:r>
              <a:rPr lang="en-US" sz="2800" dirty="0" smtClean="0">
                <a:solidFill>
                  <a:srgbClr val="000000"/>
                </a:solidFill>
              </a:rPr>
              <a:t>Different workloads require different throttling rates to avoid overloading the network</a:t>
            </a:r>
          </a:p>
          <a:p>
            <a:pPr>
              <a:lnSpc>
                <a:spcPct val="110000"/>
              </a:lnSpc>
              <a:spcBef>
                <a:spcPts val="720"/>
              </a:spcBef>
            </a:pPr>
            <a:r>
              <a:rPr lang="en-US" sz="2800" dirty="0" smtClean="0">
                <a:solidFill>
                  <a:srgbClr val="000000"/>
                </a:solidFill>
              </a:rPr>
              <a:t>But, </a:t>
            </a:r>
            <a:r>
              <a:rPr lang="en-US" sz="2800" b="1" dirty="0" smtClean="0">
                <a:solidFill>
                  <a:srgbClr val="000000"/>
                </a:solidFill>
              </a:rPr>
              <a:t>network load</a:t>
            </a:r>
            <a:r>
              <a:rPr lang="en-US" sz="2800" dirty="0" smtClean="0">
                <a:solidFill>
                  <a:srgbClr val="000000"/>
                </a:solidFill>
              </a:rPr>
              <a:t> (fraction of occupied buffers/links) is an accurate indicator of congestion </a:t>
            </a:r>
          </a:p>
          <a:p>
            <a:pPr>
              <a:lnSpc>
                <a:spcPct val="110000"/>
              </a:lnSpc>
              <a:spcBef>
                <a:spcPts val="720"/>
              </a:spcBef>
            </a:pPr>
            <a:r>
              <a:rPr lang="en-US" sz="2800" b="1" dirty="0" smtClean="0">
                <a:solidFill>
                  <a:srgbClr val="000000"/>
                </a:solidFill>
              </a:rPr>
              <a:t>Key idea</a:t>
            </a:r>
            <a:r>
              <a:rPr lang="en-US" sz="2800" dirty="0" smtClean="0">
                <a:solidFill>
                  <a:srgbClr val="000000"/>
                </a:solidFill>
              </a:rPr>
              <a:t>: </a:t>
            </a:r>
            <a:r>
              <a:rPr lang="en-US" sz="2800" dirty="0" smtClean="0">
                <a:solidFill>
                  <a:srgbClr val="2A55D6"/>
                </a:solidFill>
              </a:rPr>
              <a:t>Measure current network load and </a:t>
            </a:r>
            <a:r>
              <a:rPr lang="en-US" sz="2800" b="1" dirty="0" smtClean="0">
                <a:solidFill>
                  <a:srgbClr val="2A55D6"/>
                </a:solidFill>
              </a:rPr>
              <a:t>dynamically adjust </a:t>
            </a:r>
            <a:r>
              <a:rPr lang="en-US" sz="2800" dirty="0" smtClean="0">
                <a:solidFill>
                  <a:srgbClr val="2A55D6"/>
                </a:solidFill>
              </a:rPr>
              <a:t>throttling rate based on load</a:t>
            </a:r>
          </a:p>
          <a:p>
            <a:pPr marL="914400" lvl="1" indent="-514350">
              <a:lnSpc>
                <a:spcPct val="110000"/>
              </a:lnSpc>
              <a:spcBef>
                <a:spcPts val="720"/>
              </a:spcBef>
              <a:buNone/>
            </a:pPr>
            <a:r>
              <a:rPr lang="en-US" sz="2400" dirty="0" smtClean="0">
                <a:solidFill>
                  <a:srgbClr val="000000"/>
                </a:solidFill>
                <a:latin typeface="Inconsolata"/>
                <a:cs typeface="Inconsolata"/>
              </a:rPr>
              <a:t>if 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cs typeface="Inconsolata"/>
              </a:rPr>
              <a:t>network load </a:t>
            </a:r>
            <a:r>
              <a:rPr lang="en-US" sz="2400" dirty="0" smtClean="0">
                <a:solidFill>
                  <a:srgbClr val="000000"/>
                </a:solidFill>
                <a:latin typeface="Inconsolata"/>
                <a:cs typeface="Inconsolata"/>
              </a:rPr>
              <a:t>&gt;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cs typeface="Inconsolata"/>
              </a:rPr>
              <a:t> target</a:t>
            </a:r>
            <a:r>
              <a:rPr lang="en-US" sz="2400" dirty="0" smtClean="0">
                <a:solidFill>
                  <a:srgbClr val="000000"/>
                </a:solidFill>
                <a:latin typeface="Inconsolata"/>
                <a:cs typeface="Inconsolata"/>
              </a:rPr>
              <a:t>: </a:t>
            </a:r>
          </a:p>
          <a:p>
            <a:pPr marL="914400" lvl="1" indent="-514350">
              <a:lnSpc>
                <a:spcPct val="110000"/>
              </a:lnSpc>
              <a:spcBef>
                <a:spcPts val="720"/>
              </a:spcBef>
              <a:buNone/>
            </a:pPr>
            <a:r>
              <a:rPr lang="en-US" sz="2400" dirty="0" smtClean="0">
                <a:solidFill>
                  <a:srgbClr val="000000"/>
                </a:solidFill>
                <a:latin typeface="Inconsolata"/>
                <a:cs typeface="Inconsolata"/>
              </a:rPr>
              <a:t>	Increase throttling rate</a:t>
            </a:r>
          </a:p>
          <a:p>
            <a:pPr marL="914400" lvl="1" indent="-514350">
              <a:lnSpc>
                <a:spcPct val="110000"/>
              </a:lnSpc>
              <a:spcBef>
                <a:spcPts val="720"/>
              </a:spcBef>
              <a:buNone/>
            </a:pPr>
            <a:r>
              <a:rPr lang="en-US" sz="2400" dirty="0" smtClean="0">
                <a:solidFill>
                  <a:srgbClr val="000000"/>
                </a:solidFill>
                <a:latin typeface="Inconsolata"/>
                <a:cs typeface="Inconsolata"/>
              </a:rPr>
              <a:t>else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cs typeface="Inconsolata"/>
              </a:rPr>
              <a:t>:</a:t>
            </a:r>
            <a:r>
              <a:rPr lang="en-US" sz="2400" dirty="0" smtClean="0">
                <a:solidFill>
                  <a:srgbClr val="000000"/>
                </a:solidFill>
                <a:latin typeface="Inconsolata"/>
                <a:cs typeface="Inconsolata"/>
              </a:rPr>
              <a:t> </a:t>
            </a:r>
          </a:p>
          <a:p>
            <a:pPr marL="914400" lvl="1" indent="-514350">
              <a:lnSpc>
                <a:spcPct val="110000"/>
              </a:lnSpc>
              <a:spcBef>
                <a:spcPts val="720"/>
              </a:spcBef>
              <a:buNone/>
            </a:pPr>
            <a:r>
              <a:rPr lang="en-US" sz="2400" dirty="0" smtClean="0">
                <a:solidFill>
                  <a:srgbClr val="000000"/>
                </a:solidFill>
                <a:latin typeface="Inconsolata"/>
                <a:cs typeface="Inconsolata"/>
              </a:rPr>
              <a:t>	Decrease throttling rate</a:t>
            </a:r>
            <a:endParaRPr lang="en-US" sz="2400" dirty="0">
              <a:solidFill>
                <a:srgbClr val="000000"/>
              </a:solidFill>
              <a:latin typeface="Inconsolata"/>
              <a:cs typeface="Inconsolat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Throttling Rate Adjustment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41910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9900"/>
                </a:solidFill>
              </a:rPr>
              <a:t>If network is congested, throttle more</a:t>
            </a:r>
            <a:endParaRPr lang="en-US" sz="2400" dirty="0">
              <a:solidFill>
                <a:srgbClr val="0099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5105400"/>
            <a:ext cx="3200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9900"/>
                </a:solidFill>
              </a:rPr>
              <a:t>If network is not congested, avoid  unnecessary throttling</a:t>
            </a:r>
            <a:endParaRPr lang="en-US" sz="2400" dirty="0">
              <a:solidFill>
                <a:srgbClr val="00990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486400" y="5334000"/>
            <a:ext cx="228600" cy="7620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0099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5486400" y="4343400"/>
            <a:ext cx="228600" cy="7620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0099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1" build="p"/>
      <p:bldP spid="6" grpId="0"/>
      <p:bldP spid="7" grpId="0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700" dirty="0" smtClean="0"/>
              <a:t>Heterogeneous Adaptive Throttling (HAT)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2A55D6"/>
                </a:solidFill>
              </a:rPr>
              <a:t>Application-aware throttling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dirty="0" smtClean="0">
                <a:solidFill>
                  <a:srgbClr val="FF0000"/>
                </a:solidFill>
              </a:rPr>
              <a:t>Throttle </a:t>
            </a:r>
            <a:r>
              <a:rPr lang="en-US" b="1" dirty="0" smtClean="0">
                <a:solidFill>
                  <a:srgbClr val="FF0000"/>
                </a:solidFill>
              </a:rPr>
              <a:t>network-intensive</a:t>
            </a:r>
            <a:r>
              <a:rPr lang="en-US" dirty="0" smtClean="0">
                <a:solidFill>
                  <a:srgbClr val="FF0000"/>
                </a:solidFill>
              </a:rPr>
              <a:t> applications </a:t>
            </a:r>
            <a:r>
              <a:rPr lang="en-US" dirty="0" smtClean="0"/>
              <a:t>that interfere with </a:t>
            </a:r>
            <a:r>
              <a:rPr lang="en-US" b="1" dirty="0" smtClean="0"/>
              <a:t>network-non-intensive</a:t>
            </a:r>
            <a:r>
              <a:rPr lang="en-US" dirty="0" smtClean="0">
                <a:solidFill>
                  <a:srgbClr val="2A55D6"/>
                </a:solidFill>
              </a:rPr>
              <a:t> </a:t>
            </a:r>
            <a:r>
              <a:rPr lang="en-US" dirty="0" smtClean="0"/>
              <a:t>applications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2A55D6"/>
                </a:solidFill>
              </a:rPr>
              <a:t>Network-load-aware throttling rate adjustment</a:t>
            </a:r>
            <a:r>
              <a:rPr lang="en-US" b="1" dirty="0" smtClean="0"/>
              <a:t>: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>
                <a:solidFill>
                  <a:srgbClr val="FF0000"/>
                </a:solidFill>
              </a:rPr>
              <a:t>Dynamically</a:t>
            </a:r>
            <a:r>
              <a:rPr lang="en-US" dirty="0" smtClean="0">
                <a:solidFill>
                  <a:srgbClr val="FF0000"/>
                </a:solidFill>
              </a:rPr>
              <a:t> adjust throttling rate </a:t>
            </a:r>
            <a:r>
              <a:rPr lang="en-US" dirty="0" smtClean="0"/>
              <a:t>to adapt to different workloads and program phases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Epoch-Based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Application classification </a:t>
            </a:r>
            <a:r>
              <a:rPr lang="en-US" dirty="0" smtClean="0"/>
              <a:t>and</a:t>
            </a:r>
            <a:r>
              <a:rPr lang="en-US" b="1" dirty="0" smtClean="0"/>
              <a:t> throttling rate adjustment</a:t>
            </a:r>
            <a:r>
              <a:rPr lang="en-US" dirty="0" smtClean="0"/>
              <a:t> are expensive if done every cycle</a:t>
            </a:r>
          </a:p>
          <a:p>
            <a:r>
              <a:rPr lang="en-US" b="1" dirty="0" smtClean="0"/>
              <a:t>Solution: </a:t>
            </a:r>
            <a:r>
              <a:rPr lang="en-US" dirty="0" err="1" smtClean="0"/>
              <a:t>recompute</a:t>
            </a:r>
            <a:r>
              <a:rPr lang="en-US" dirty="0" smtClean="0"/>
              <a:t> at epoch granularity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914400" y="5522893"/>
            <a:ext cx="7248100" cy="1182707"/>
            <a:chOff x="914400" y="4623137"/>
            <a:chExt cx="7248100" cy="1182707"/>
          </a:xfrm>
        </p:grpSpPr>
        <p:grpSp>
          <p:nvGrpSpPr>
            <p:cNvPr id="27" name="Group 26"/>
            <p:cNvGrpSpPr/>
            <p:nvPr/>
          </p:nvGrpSpPr>
          <p:grpSpPr>
            <a:xfrm>
              <a:off x="914400" y="4623137"/>
              <a:ext cx="7248100" cy="523220"/>
              <a:chOff x="1066800" y="2438400"/>
              <a:chExt cx="7248100" cy="523220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1066800" y="2743200"/>
                <a:ext cx="6324600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3963194" y="2743200"/>
                <a:ext cx="304006" cy="7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6706394" y="2742406"/>
                <a:ext cx="3048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 flipH="1" flipV="1">
                <a:off x="1219994" y="2742406"/>
                <a:ext cx="3048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7391400" y="2438400"/>
                <a:ext cx="92350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Time</a:t>
                </a:r>
                <a:endParaRPr lang="en-US" sz="2800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371600" y="4851737"/>
              <a:ext cx="2360404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419900"/>
                  </a:solidFill>
                </a:rPr>
                <a:t>Current Epoch</a:t>
              </a:r>
            </a:p>
            <a:p>
              <a:r>
                <a:rPr lang="en-US" sz="2800" b="1" i="1" dirty="0" smtClean="0">
                  <a:solidFill>
                    <a:srgbClr val="419900"/>
                  </a:solidFill>
                </a:rPr>
                <a:t>(100K cycles)</a:t>
              </a:r>
              <a:endParaRPr lang="en-US" sz="2800" b="1" i="1" dirty="0">
                <a:solidFill>
                  <a:srgbClr val="4199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33363" y="4815244"/>
              <a:ext cx="2192264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2A55D6"/>
                  </a:solidFill>
                </a:rPr>
                <a:t>Next Epoch</a:t>
              </a:r>
            </a:p>
            <a:p>
              <a:r>
                <a:rPr lang="en-US" sz="2800" b="1" i="1" dirty="0" smtClean="0">
                  <a:solidFill>
                    <a:srgbClr val="2A55D6"/>
                  </a:solidFill>
                </a:rPr>
                <a:t>(100K cycles)</a:t>
              </a:r>
              <a:endParaRPr lang="en-US" sz="2800" b="1" i="1" dirty="0">
                <a:solidFill>
                  <a:srgbClr val="2A55D6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38200" y="2590800"/>
            <a:ext cx="3810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419900"/>
                </a:solidFill>
              </a:rPr>
              <a:t>During epoch</a:t>
            </a:r>
            <a:r>
              <a:rPr lang="en-US" sz="2800" dirty="0" smtClean="0">
                <a:solidFill>
                  <a:srgbClr val="419900"/>
                </a:solidFill>
              </a:rPr>
              <a:t>:</a:t>
            </a:r>
          </a:p>
          <a:p>
            <a:r>
              <a:rPr lang="en-US" sz="2800" b="1" dirty="0" smtClean="0"/>
              <a:t>Every node</a:t>
            </a:r>
            <a:r>
              <a:rPr lang="en-US" sz="2800" dirty="0" smtClean="0">
                <a:latin typeface="Calibri"/>
                <a:ea typeface="Wingdings"/>
                <a:cs typeface="Calibri"/>
              </a:rPr>
              <a:t>:</a:t>
            </a:r>
            <a:endParaRPr lang="en-US" sz="2800" dirty="0" smtClean="0"/>
          </a:p>
          <a:p>
            <a:pPr marL="342900" indent="-342900">
              <a:buAutoNum type="arabicParenR"/>
            </a:pPr>
            <a:r>
              <a:rPr lang="en-US" sz="2400" dirty="0" smtClean="0"/>
              <a:t>Measure </a:t>
            </a:r>
            <a:r>
              <a:rPr lang="en-US" sz="2400" b="1" dirty="0" smtClean="0"/>
              <a:t>L1 MPKI</a:t>
            </a:r>
            <a:r>
              <a:rPr lang="en-US" sz="2400" dirty="0" smtClean="0"/>
              <a:t> 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Measure </a:t>
            </a:r>
            <a:r>
              <a:rPr lang="en-US" sz="2400" b="1" dirty="0" smtClean="0"/>
              <a:t>network load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038600" y="2895600"/>
            <a:ext cx="457200" cy="3124200"/>
            <a:chOff x="4038600" y="2438400"/>
            <a:chExt cx="457200" cy="3124200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4255008" y="2438400"/>
              <a:ext cx="228600" cy="13421"/>
            </a:xfrm>
            <a:prstGeom prst="straightConnector1">
              <a:avLst/>
            </a:prstGeom>
            <a:solidFill>
              <a:srgbClr val="2A55D6"/>
            </a:solidFill>
            <a:ln w="38100">
              <a:solidFill>
                <a:srgbClr val="2A55D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2839375" y="3865431"/>
              <a:ext cx="2854856" cy="794"/>
            </a:xfrm>
            <a:prstGeom prst="line">
              <a:avLst/>
            </a:prstGeom>
            <a:solidFill>
              <a:srgbClr val="2A55D6"/>
            </a:solidFill>
            <a:ln w="38100">
              <a:solidFill>
                <a:srgbClr val="2A55D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Cloud 43"/>
            <p:cNvSpPr/>
            <p:nvPr/>
          </p:nvSpPr>
          <p:spPr>
            <a:xfrm>
              <a:off x="4038600" y="5083269"/>
              <a:ext cx="457200" cy="479331"/>
            </a:xfrm>
            <a:prstGeom prst="cloud">
              <a:avLst/>
            </a:prstGeom>
            <a:solidFill>
              <a:srgbClr val="2A55D6"/>
            </a:solidFill>
            <a:ln>
              <a:solidFill>
                <a:srgbClr val="3E82F7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A55D6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419600" y="2590800"/>
            <a:ext cx="4038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2A55D6"/>
                </a:solidFill>
              </a:rPr>
              <a:t>Beginning of epoch</a:t>
            </a:r>
            <a:r>
              <a:rPr lang="en-US" sz="2800" dirty="0" smtClean="0">
                <a:solidFill>
                  <a:srgbClr val="2A55D6"/>
                </a:solidFill>
              </a:rPr>
              <a:t>:</a:t>
            </a:r>
          </a:p>
          <a:p>
            <a:pPr indent="-342900"/>
            <a:r>
              <a:rPr lang="en-US" sz="2400" dirty="0" smtClean="0"/>
              <a:t>All nodes send measured info to a </a:t>
            </a:r>
            <a:r>
              <a:rPr lang="en-US" sz="2400" b="1" dirty="0" smtClean="0"/>
              <a:t>central controller</a:t>
            </a:r>
            <a:r>
              <a:rPr lang="en-US" sz="2400" dirty="0" smtClean="0"/>
              <a:t>, which: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Classifies applications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Adjusts throttling rate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Sends new classification and throttling rate to each node</a:t>
            </a:r>
            <a:endParaRPr lang="en-US" sz="2400" dirty="0"/>
          </a:p>
        </p:txBody>
      </p:sp>
      <p:sp>
        <p:nvSpPr>
          <p:cNvPr id="47" name="Right Arrow 46"/>
          <p:cNvSpPr/>
          <p:nvPr/>
        </p:nvSpPr>
        <p:spPr>
          <a:xfrm>
            <a:off x="1219200" y="5334000"/>
            <a:ext cx="2743200" cy="304800"/>
          </a:xfrm>
          <a:prstGeom prst="rightArrow">
            <a:avLst/>
          </a:prstGeom>
          <a:solidFill>
            <a:srgbClr val="419900"/>
          </a:solidFill>
          <a:ln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0" grpId="0"/>
      <p:bldP spid="46" grpId="0"/>
      <p:bldP spid="4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Putting It Together: Key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 Application-aware throttling</a:t>
            </a:r>
          </a:p>
          <a:p>
            <a:pPr lvl="1"/>
            <a:r>
              <a:rPr lang="en-US" dirty="0" smtClean="0"/>
              <a:t>Throttle network-intensive applications based on applications’ network intensities</a:t>
            </a:r>
          </a:p>
          <a:p>
            <a:pPr lvl="1"/>
            <a:endParaRPr lang="en-US" b="1" dirty="0" smtClean="0"/>
          </a:p>
          <a:p>
            <a:pPr>
              <a:buNone/>
            </a:pPr>
            <a:r>
              <a:rPr lang="en-US" b="1" dirty="0" smtClean="0"/>
              <a:t>2. Network-load-aware throttling rate adjustment</a:t>
            </a:r>
          </a:p>
          <a:p>
            <a:pPr lvl="1"/>
            <a:r>
              <a:rPr lang="en-US" dirty="0" smtClean="0"/>
              <a:t>Dynamically adjust throttling rate based on network load to avoid overloading the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8768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A55D6"/>
                </a:solidFill>
              </a:rPr>
              <a:t>HAT </a:t>
            </a:r>
            <a:r>
              <a:rPr lang="en-US" sz="2800" dirty="0" smtClean="0">
                <a:solidFill>
                  <a:srgbClr val="2A55D6"/>
                </a:solidFill>
              </a:rPr>
              <a:t>is the first work to combine application-aware throttling and network-load-aware rate adjustment</a:t>
            </a:r>
            <a:endParaRPr lang="en-US" sz="2800" dirty="0">
              <a:solidFill>
                <a:srgbClr val="2A55D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Background and Motivation</a:t>
            </a:r>
          </a:p>
          <a:p>
            <a:r>
              <a:rPr lang="en-US" sz="4200" dirty="0" smtClean="0"/>
              <a:t>Mechanism</a:t>
            </a:r>
          </a:p>
          <a:p>
            <a:r>
              <a:rPr lang="en-US" sz="4200" b="1" dirty="0" smtClean="0">
                <a:solidFill>
                  <a:srgbClr val="009900"/>
                </a:solidFill>
              </a:rPr>
              <a:t>Comparison Points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Conclusions</a:t>
            </a:r>
            <a:endParaRPr lang="en-US" sz="4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5000"/>
              </a:lnSpc>
            </a:pPr>
            <a:r>
              <a:rPr lang="en-US" sz="2800" b="1" dirty="0" smtClean="0"/>
              <a:t>Source throttling for </a:t>
            </a:r>
            <a:r>
              <a:rPr lang="en-US" sz="2800" b="1" dirty="0" err="1" smtClean="0"/>
              <a:t>bufferless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NoCs</a:t>
            </a:r>
            <a:r>
              <a:rPr lang="en-US" sz="2800" b="1" dirty="0" smtClean="0"/>
              <a:t> </a:t>
            </a:r>
            <a:br>
              <a:rPr lang="en-US" sz="2800" b="1" dirty="0" smtClean="0"/>
            </a:br>
            <a:r>
              <a:rPr lang="en-US" sz="2000" dirty="0" smtClean="0"/>
              <a:t>[</a:t>
            </a:r>
            <a:r>
              <a:rPr lang="en-US" sz="2000" dirty="0" err="1" smtClean="0"/>
              <a:t>Nychis</a:t>
            </a:r>
            <a:r>
              <a:rPr lang="en-US" sz="2000" dirty="0" smtClean="0"/>
              <a:t>+ Hotnets’10, SIGCOMM’12]</a:t>
            </a:r>
          </a:p>
          <a:p>
            <a:pPr lvl="1">
              <a:lnSpc>
                <a:spcPct val="95000"/>
              </a:lnSpc>
            </a:pPr>
            <a:r>
              <a:rPr lang="en-US" sz="2400" dirty="0" smtClean="0"/>
              <a:t>Throttle network-intensive applications when other applications cannot inject</a:t>
            </a:r>
          </a:p>
          <a:p>
            <a:pPr lvl="1">
              <a:lnSpc>
                <a:spcPct val="95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Does not take network load into account</a:t>
            </a:r>
          </a:p>
          <a:p>
            <a:pPr lvl="1">
              <a:lnSpc>
                <a:spcPct val="95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We call this “Heterogeneous Throttling”</a:t>
            </a:r>
          </a:p>
          <a:p>
            <a:pPr lvl="1">
              <a:lnSpc>
                <a:spcPct val="95000"/>
              </a:lnSpc>
            </a:pPr>
            <a:endParaRPr lang="en-US" sz="800" dirty="0" smtClean="0">
              <a:solidFill>
                <a:srgbClr val="FF0000"/>
              </a:solidFill>
            </a:endParaRPr>
          </a:p>
          <a:p>
            <a:pPr>
              <a:lnSpc>
                <a:spcPct val="95000"/>
              </a:lnSpc>
            </a:pPr>
            <a:r>
              <a:rPr lang="en-US" sz="2800" b="1" dirty="0" smtClean="0"/>
              <a:t>Source throttling for buffered networks </a:t>
            </a:r>
            <a:br>
              <a:rPr lang="en-US" sz="2800" b="1" dirty="0" smtClean="0"/>
            </a:br>
            <a:r>
              <a:rPr lang="en-US" sz="2000" dirty="0" smtClean="0"/>
              <a:t>[</a:t>
            </a:r>
            <a:r>
              <a:rPr lang="en-US" sz="2000" dirty="0" err="1" smtClean="0"/>
              <a:t>Thottethodi</a:t>
            </a:r>
            <a:r>
              <a:rPr lang="en-US" sz="2000" dirty="0" smtClean="0"/>
              <a:t>+ HPCA’01]</a:t>
            </a:r>
          </a:p>
          <a:p>
            <a:pPr lvl="1">
              <a:lnSpc>
                <a:spcPct val="95000"/>
              </a:lnSpc>
            </a:pPr>
            <a:r>
              <a:rPr lang="en-US" sz="2400" dirty="0" smtClean="0"/>
              <a:t>Throttle every application when the network load exceeds a dynamically tuned threshold</a:t>
            </a:r>
          </a:p>
          <a:p>
            <a:pPr lvl="1">
              <a:lnSpc>
                <a:spcPct val="95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Not application-aware</a:t>
            </a:r>
          </a:p>
          <a:p>
            <a:pPr lvl="1">
              <a:lnSpc>
                <a:spcPct val="95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Fully blocks packet injections while throttling</a:t>
            </a:r>
          </a:p>
          <a:p>
            <a:pPr lvl="1">
              <a:lnSpc>
                <a:spcPct val="95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We call this “Self-Tuned Throttling”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Background and Motivation</a:t>
            </a:r>
          </a:p>
          <a:p>
            <a:r>
              <a:rPr lang="en-US" sz="4200" dirty="0" smtClean="0"/>
              <a:t>Mechanism</a:t>
            </a:r>
          </a:p>
          <a:p>
            <a:r>
              <a:rPr lang="en-US" sz="4200" dirty="0" smtClean="0"/>
              <a:t>Comparison Points</a:t>
            </a:r>
          </a:p>
          <a:p>
            <a:r>
              <a:rPr lang="en-US" sz="4200" b="1" dirty="0" smtClean="0">
                <a:solidFill>
                  <a:srgbClr val="419900"/>
                </a:solidFill>
              </a:rPr>
              <a:t>Results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Conclusions</a:t>
            </a:r>
            <a:endParaRPr lang="en-US" sz="4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Chip Multiprocessor Simulator</a:t>
            </a:r>
          </a:p>
          <a:p>
            <a:pPr lvl="1"/>
            <a:r>
              <a:rPr lang="en-US" sz="2400" b="1" dirty="0" smtClean="0"/>
              <a:t>64-node</a:t>
            </a:r>
            <a:r>
              <a:rPr lang="en-US" sz="2400" dirty="0" smtClean="0"/>
              <a:t> multi-core systems with a </a:t>
            </a:r>
            <a:r>
              <a:rPr lang="en-US" sz="2400" b="1" dirty="0" smtClean="0"/>
              <a:t>2D-mesh topology</a:t>
            </a:r>
            <a:endParaRPr lang="en-US" sz="2400" dirty="0" smtClean="0"/>
          </a:p>
          <a:p>
            <a:pPr lvl="1"/>
            <a:r>
              <a:rPr lang="en-US" sz="2400" dirty="0" smtClean="0"/>
              <a:t>Closed-loop core/cache/</a:t>
            </a:r>
            <a:r>
              <a:rPr lang="en-US" sz="2400" dirty="0" err="1" smtClean="0"/>
              <a:t>NoC</a:t>
            </a:r>
            <a:r>
              <a:rPr lang="en-US" sz="2400" dirty="0" smtClean="0"/>
              <a:t> cycle-level</a:t>
            </a:r>
            <a:r>
              <a:rPr lang="en-US" sz="2400" b="1" dirty="0" smtClean="0"/>
              <a:t> </a:t>
            </a:r>
            <a:r>
              <a:rPr lang="en-US" sz="2400" dirty="0" smtClean="0"/>
              <a:t>model</a:t>
            </a:r>
          </a:p>
          <a:p>
            <a:pPr lvl="1"/>
            <a:r>
              <a:rPr lang="en-US" sz="2400" dirty="0" smtClean="0"/>
              <a:t>64KB L1, perfect L2 (always hits to stress </a:t>
            </a:r>
            <a:r>
              <a:rPr lang="en-US" sz="2400" dirty="0" err="1" smtClean="0"/>
              <a:t>NoC</a:t>
            </a:r>
            <a:r>
              <a:rPr lang="en-US" sz="2400" dirty="0" smtClean="0"/>
              <a:t>)</a:t>
            </a:r>
          </a:p>
          <a:p>
            <a:pPr lvl="1"/>
            <a:endParaRPr lang="en-US" sz="2400" dirty="0" smtClean="0"/>
          </a:p>
          <a:p>
            <a:r>
              <a:rPr lang="en-US" sz="2800" b="1" dirty="0" smtClean="0"/>
              <a:t>Router Designs</a:t>
            </a:r>
          </a:p>
          <a:p>
            <a:pPr lvl="1"/>
            <a:r>
              <a:rPr lang="en-US" sz="2400" b="1" dirty="0" smtClean="0"/>
              <a:t>Virtual-channel buffered </a:t>
            </a:r>
            <a:r>
              <a:rPr lang="en-US" sz="2400" dirty="0" smtClean="0"/>
              <a:t>router</a:t>
            </a:r>
            <a:r>
              <a:rPr lang="en-US" sz="2400" b="1" dirty="0" smtClean="0"/>
              <a:t>: </a:t>
            </a:r>
            <a:r>
              <a:rPr lang="en-US" sz="2400" dirty="0" smtClean="0"/>
              <a:t>4 VCs, 4 flits/VC </a:t>
            </a:r>
            <a:br>
              <a:rPr lang="en-US" sz="2400" dirty="0" smtClean="0"/>
            </a:br>
            <a:r>
              <a:rPr lang="en-US" sz="2000" dirty="0" smtClean="0"/>
              <a:t>[Dally+ IEEE TPDS’92]</a:t>
            </a:r>
          </a:p>
          <a:p>
            <a:pPr lvl="2"/>
            <a:r>
              <a:rPr lang="en-US" sz="2000" b="1" dirty="0" smtClean="0"/>
              <a:t>Input buffers</a:t>
            </a:r>
            <a:r>
              <a:rPr lang="en-US" sz="2000" dirty="0" smtClean="0"/>
              <a:t> to hold contending packets</a:t>
            </a:r>
          </a:p>
          <a:p>
            <a:pPr lvl="1"/>
            <a:r>
              <a:rPr lang="en-US" sz="2400" b="1" dirty="0" err="1" smtClean="0"/>
              <a:t>Bufferless</a:t>
            </a:r>
            <a:r>
              <a:rPr lang="en-US" sz="2400" b="1" dirty="0" smtClean="0"/>
              <a:t> deflection </a:t>
            </a:r>
            <a:r>
              <a:rPr lang="en-US" sz="2400" dirty="0" smtClean="0"/>
              <a:t>router:</a:t>
            </a:r>
            <a:r>
              <a:rPr lang="en-US" sz="2400" b="1" dirty="0" smtClean="0"/>
              <a:t> BLESS </a:t>
            </a:r>
            <a:r>
              <a:rPr lang="en-US" sz="2000" dirty="0" smtClean="0"/>
              <a:t>[</a:t>
            </a:r>
            <a:r>
              <a:rPr lang="en-US" sz="2000" dirty="0" err="1" smtClean="0"/>
              <a:t>Moscibroda</a:t>
            </a:r>
            <a:r>
              <a:rPr lang="en-US" sz="2000" dirty="0" smtClean="0"/>
              <a:t>+ ISCA’09]</a:t>
            </a:r>
          </a:p>
          <a:p>
            <a:pPr lvl="2"/>
            <a:r>
              <a:rPr lang="en-US" sz="2000" b="1" dirty="0" smtClean="0"/>
              <a:t>Misroute (deflect) </a:t>
            </a:r>
            <a:r>
              <a:rPr lang="en-US" sz="2000" dirty="0" smtClean="0"/>
              <a:t>contending packets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Workloads</a:t>
            </a:r>
          </a:p>
          <a:p>
            <a:pPr lvl="1"/>
            <a:r>
              <a:rPr lang="en-US" sz="2400" dirty="0" smtClean="0"/>
              <a:t>60 multi-core workloads of SPEC CPU2006 benchmarks</a:t>
            </a:r>
          </a:p>
          <a:p>
            <a:pPr lvl="1"/>
            <a:r>
              <a:rPr lang="en-US" sz="2400" dirty="0" smtClean="0"/>
              <a:t>4 network-intensive workload categories based on the network intensity of applications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b="1" dirty="0" smtClean="0"/>
              <a:t>L</a:t>
            </a:r>
            <a:r>
              <a:rPr lang="en-US" sz="2400" dirty="0" smtClean="0"/>
              <a:t>ow/</a:t>
            </a:r>
            <a:r>
              <a:rPr lang="en-US" sz="2400" b="1" dirty="0" smtClean="0"/>
              <a:t>M</a:t>
            </a:r>
            <a:r>
              <a:rPr lang="en-US" sz="2400" dirty="0" smtClean="0"/>
              <a:t>edium/</a:t>
            </a:r>
            <a:r>
              <a:rPr lang="en-US" sz="2400" b="1" dirty="0" smtClean="0"/>
              <a:t>H</a:t>
            </a:r>
            <a:r>
              <a:rPr lang="en-US" sz="2400" dirty="0" smtClean="0"/>
              <a:t>igh)</a:t>
            </a:r>
          </a:p>
          <a:p>
            <a:pPr lvl="1"/>
            <a:endParaRPr lang="en-US" sz="2000" dirty="0" smtClean="0"/>
          </a:p>
          <a:p>
            <a:r>
              <a:rPr lang="en-US" sz="2800" b="1" dirty="0" smtClean="0"/>
              <a:t>Metrics</a:t>
            </a:r>
            <a:br>
              <a:rPr lang="en-US" sz="2800" b="1" dirty="0" smtClean="0"/>
            </a:br>
            <a:r>
              <a:rPr lang="en-US" sz="2800" dirty="0" smtClean="0"/>
              <a:t>System performance: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Fairness: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Energy efficiency: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3995738" y="4848225"/>
          <a:ext cx="37306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3" name="Equation" r:id="rId4" imgW="2336800" imgH="419100" progId="Equation.3">
                  <p:embed/>
                </p:oleObj>
              </mc:Choice>
              <mc:Fallback>
                <p:oleObj name="Equation" r:id="rId4" imgW="2336800" imgH="419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848225"/>
                        <a:ext cx="373062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4013200" y="5656263"/>
          <a:ext cx="29972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4" name="Equation" r:id="rId6" imgW="2133600" imgH="469900" progId="Equation.3">
                  <p:embed/>
                </p:oleObj>
              </mc:Choice>
              <mc:Fallback>
                <p:oleObj name="Equation" r:id="rId6" imgW="2133600" imgH="4699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5656263"/>
                        <a:ext cx="2997200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4051300" y="3981449"/>
          <a:ext cx="321627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5" name="Equation" r:id="rId8" imgW="2019300" imgH="431800" progId="Equation.3">
                  <p:embed/>
                </p:oleObj>
              </mc:Choice>
              <mc:Fallback>
                <p:oleObj name="Equation" r:id="rId8" imgW="20193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3981449"/>
                        <a:ext cx="3216275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/>
          <p:cNvGraphicFramePr/>
          <p:nvPr/>
        </p:nvGraphicFramePr>
        <p:xfrm>
          <a:off x="457200" y="990600"/>
          <a:ext cx="8077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Performance: </a:t>
            </a:r>
            <a:r>
              <a:rPr lang="en-US" sz="4000" dirty="0" err="1" smtClean="0"/>
              <a:t>Bufferless</a:t>
            </a:r>
            <a:r>
              <a:rPr lang="en-US" sz="4000" dirty="0" smtClean="0"/>
              <a:t> </a:t>
            </a:r>
            <a:r>
              <a:rPr lang="en-US" sz="4000" dirty="0" err="1" smtClean="0"/>
              <a:t>NoC</a:t>
            </a:r>
            <a:r>
              <a:rPr lang="en-US" sz="4000" dirty="0" smtClean="0"/>
              <a:t> (BLESS)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648201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2A55D6"/>
                </a:solidFill>
              </a:rPr>
              <a:t>1. </a:t>
            </a:r>
            <a:r>
              <a:rPr lang="en-US" sz="2800" b="1" dirty="0" smtClean="0">
                <a:solidFill>
                  <a:srgbClr val="2A55D6"/>
                </a:solidFill>
              </a:rPr>
              <a:t>HAT </a:t>
            </a:r>
            <a:r>
              <a:rPr lang="en-US" sz="2800" dirty="0" smtClean="0">
                <a:solidFill>
                  <a:srgbClr val="2A55D6"/>
                </a:solidFill>
              </a:rPr>
              <a:t>provides better performance improvement than</a:t>
            </a:r>
            <a:br>
              <a:rPr lang="en-US" sz="2800" dirty="0" smtClean="0">
                <a:solidFill>
                  <a:srgbClr val="2A55D6"/>
                </a:solidFill>
              </a:rPr>
            </a:br>
            <a:r>
              <a:rPr lang="en-US" sz="2800" dirty="0" smtClean="0">
                <a:solidFill>
                  <a:srgbClr val="2A55D6"/>
                </a:solidFill>
              </a:rPr>
              <a:t>    state-of-the-art throttling approaches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486401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2A55D6"/>
                </a:solidFill>
              </a:rPr>
              <a:t>2. Highest improvement on </a:t>
            </a:r>
            <a:r>
              <a:rPr lang="en-US" sz="2800" b="1" dirty="0" smtClean="0">
                <a:solidFill>
                  <a:srgbClr val="2A55D6"/>
                </a:solidFill>
              </a:rPr>
              <a:t>heterogeneous</a:t>
            </a:r>
            <a:r>
              <a:rPr lang="en-US" sz="2800" dirty="0" smtClean="0">
                <a:solidFill>
                  <a:srgbClr val="2A55D6"/>
                </a:solidFill>
              </a:rPr>
              <a:t> workloads</a:t>
            </a:r>
          </a:p>
          <a:p>
            <a:r>
              <a:rPr lang="en-US" sz="2800" b="1" dirty="0" smtClean="0">
                <a:solidFill>
                  <a:srgbClr val="2A55D6"/>
                </a:solidFill>
              </a:rPr>
              <a:t>     - L </a:t>
            </a:r>
            <a:r>
              <a:rPr lang="en-US" sz="2800" dirty="0" smtClean="0">
                <a:solidFill>
                  <a:srgbClr val="2A55D6"/>
                </a:solidFill>
              </a:rPr>
              <a:t>and</a:t>
            </a:r>
            <a:r>
              <a:rPr lang="en-US" sz="2800" b="1" dirty="0" smtClean="0">
                <a:solidFill>
                  <a:srgbClr val="2A55D6"/>
                </a:solidFill>
              </a:rPr>
              <a:t> M </a:t>
            </a:r>
            <a:r>
              <a:rPr lang="en-US" sz="2800" dirty="0" smtClean="0">
                <a:solidFill>
                  <a:srgbClr val="2A55D6"/>
                </a:solidFill>
              </a:rPr>
              <a:t>are more </a:t>
            </a:r>
            <a:r>
              <a:rPr lang="en-US" sz="2800" b="1" dirty="0" smtClean="0">
                <a:solidFill>
                  <a:srgbClr val="2A55D6"/>
                </a:solidFill>
              </a:rPr>
              <a:t>sensitive</a:t>
            </a:r>
            <a:r>
              <a:rPr lang="en-US" sz="2800" dirty="0" smtClean="0">
                <a:solidFill>
                  <a:srgbClr val="2A55D6"/>
                </a:solidFill>
              </a:rPr>
              <a:t> to network latency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1600200"/>
            <a:ext cx="102609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+ 7.4%</a:t>
            </a:r>
            <a:endParaRPr lang="en-US" sz="2400" b="1" dirty="0">
              <a:solidFill>
                <a:srgbClr val="0099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7391798" y="2209402"/>
            <a:ext cx="304800" cy="795"/>
          </a:xfrm>
          <a:prstGeom prst="straightConnector1">
            <a:avLst/>
          </a:prstGeom>
          <a:ln w="38100">
            <a:solidFill>
              <a:srgbClr val="419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1676400" y="1062335"/>
            <a:ext cx="3733800" cy="1528465"/>
            <a:chOff x="1905000" y="1062335"/>
            <a:chExt cx="3733800" cy="1528465"/>
          </a:xfrm>
        </p:grpSpPr>
        <p:sp>
          <p:nvSpPr>
            <p:cNvPr id="12" name="TextBox 11"/>
            <p:cNvSpPr txBox="1"/>
            <p:nvPr/>
          </p:nvSpPr>
          <p:spPr>
            <a:xfrm>
              <a:off x="1905000" y="1062335"/>
              <a:ext cx="10260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9900"/>
                  </a:solidFill>
                </a:rPr>
                <a:t>+ 9.4%</a:t>
              </a:r>
              <a:endParaRPr lang="en-US" sz="2400" b="1" dirty="0">
                <a:solidFill>
                  <a:srgbClr val="0099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00400" y="1066800"/>
              <a:ext cx="12192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9900"/>
                  </a:solidFill>
                </a:rPr>
                <a:t>+ 11.5%</a:t>
              </a:r>
              <a:endParaRPr lang="en-US" sz="2400" b="1" dirty="0">
                <a:solidFill>
                  <a:srgbClr val="0099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43400" y="1828800"/>
              <a:ext cx="12954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9900"/>
                  </a:solidFill>
                </a:rPr>
                <a:t>+ 11.3%</a:t>
              </a:r>
              <a:endParaRPr lang="en-US" sz="2400" b="1" dirty="0">
                <a:solidFill>
                  <a:srgbClr val="0099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4648598" y="2438002"/>
              <a:ext cx="304800" cy="795"/>
            </a:xfrm>
            <a:prstGeom prst="straightConnector1">
              <a:avLst/>
            </a:prstGeom>
            <a:ln w="38100">
              <a:solidFill>
                <a:srgbClr val="4199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3353198" y="1676002"/>
              <a:ext cx="304800" cy="795"/>
            </a:xfrm>
            <a:prstGeom prst="straightConnector1">
              <a:avLst/>
            </a:prstGeom>
            <a:ln w="38100">
              <a:solidFill>
                <a:srgbClr val="4199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2057798" y="1676002"/>
              <a:ext cx="304800" cy="795"/>
            </a:xfrm>
            <a:prstGeom prst="straightConnector1">
              <a:avLst/>
            </a:prstGeom>
            <a:ln w="38100">
              <a:solidFill>
                <a:srgbClr val="4199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ounded Rectangle 8"/>
          <p:cNvSpPr/>
          <p:nvPr/>
        </p:nvSpPr>
        <p:spPr>
          <a:xfrm>
            <a:off x="1524000" y="1143000"/>
            <a:ext cx="3886200" cy="3429000"/>
          </a:xfrm>
          <a:prstGeom prst="roundRect">
            <a:avLst/>
          </a:prstGeom>
          <a:noFill/>
          <a:ln w="50800" cap="flat" cmpd="sng" algn="ctr">
            <a:solidFill>
              <a:srgbClr val="2A55D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5638800" y="2438400"/>
            <a:ext cx="1026092" cy="762000"/>
            <a:chOff x="5638800" y="2438400"/>
            <a:chExt cx="1026092" cy="762000"/>
          </a:xfrm>
        </p:grpSpPr>
        <p:sp>
          <p:nvSpPr>
            <p:cNvPr id="22" name="TextBox 21"/>
            <p:cNvSpPr txBox="1"/>
            <p:nvPr/>
          </p:nvSpPr>
          <p:spPr>
            <a:xfrm>
              <a:off x="5638800" y="2438400"/>
              <a:ext cx="102609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9900"/>
                  </a:solidFill>
                </a:rPr>
                <a:t>+ 8.6%</a:t>
              </a:r>
              <a:endParaRPr lang="en-US" sz="2400" b="1" dirty="0">
                <a:solidFill>
                  <a:srgbClr val="009900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5715398" y="3047602"/>
              <a:ext cx="304800" cy="795"/>
            </a:xfrm>
            <a:prstGeom prst="straightConnector1">
              <a:avLst/>
            </a:prstGeom>
            <a:ln w="38100">
              <a:solidFill>
                <a:srgbClr val="4199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009900"/>
                </a:solidFill>
              </a:rPr>
              <a:t>Background and Motivation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Mechanism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Comparison Points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sz="4200" dirty="0" smtClean="0">
                <a:solidFill>
                  <a:schemeClr val="bg1">
                    <a:lumMod val="85000"/>
                  </a:schemeClr>
                </a:solidFill>
              </a:rPr>
              <a:t>Conclusions</a:t>
            </a:r>
            <a:endParaRPr lang="en-US" sz="4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609600" y="1143000"/>
          <a:ext cx="7734300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Performance: Buffered </a:t>
            </a:r>
            <a:r>
              <a:rPr lang="en-US" dirty="0" err="1" smtClean="0"/>
              <a:t>NoC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218094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A55D6"/>
                </a:solidFill>
              </a:rPr>
              <a:t>HAT </a:t>
            </a:r>
            <a:r>
              <a:rPr lang="en-US" sz="2800" dirty="0" smtClean="0">
                <a:solidFill>
                  <a:srgbClr val="2A55D6"/>
                </a:solidFill>
              </a:rPr>
              <a:t>provides better performance improvement than prior approaches</a:t>
            </a:r>
            <a:endParaRPr lang="en-US" sz="2800" b="1" dirty="0" smtClean="0">
              <a:solidFill>
                <a:srgbClr val="2A55D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0" y="1600200"/>
            <a:ext cx="102609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+ 3.5%</a:t>
            </a:r>
            <a:endParaRPr lang="en-US" sz="2400" b="1" dirty="0">
              <a:solidFill>
                <a:srgbClr val="0099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7495624" y="2194560"/>
            <a:ext cx="304800" cy="795"/>
          </a:xfrm>
          <a:prstGeom prst="straightConnector1">
            <a:avLst/>
          </a:prstGeom>
          <a:ln w="38100">
            <a:solidFill>
              <a:srgbClr val="419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4800600" y="990600"/>
          <a:ext cx="4152900" cy="5378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Fairness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923002"/>
            <a:ext cx="7848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2A55D6"/>
                </a:solidFill>
              </a:rPr>
              <a:t>HAT </a:t>
            </a:r>
            <a:r>
              <a:rPr lang="en-US" sz="3000" dirty="0" smtClean="0">
                <a:solidFill>
                  <a:srgbClr val="2A55D6"/>
                </a:solidFill>
              </a:rPr>
              <a:t>provides better fairness than prior works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5200" y="2433935"/>
            <a:ext cx="884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- 15%</a:t>
            </a:r>
            <a:endParaRPr lang="en-US" sz="2400" b="1" dirty="0">
              <a:solidFill>
                <a:srgbClr val="0099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05565" y="2052935"/>
            <a:ext cx="7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- 5%</a:t>
            </a:r>
            <a:endParaRPr lang="en-US" sz="2400" b="1" dirty="0">
              <a:solidFill>
                <a:srgbClr val="009900"/>
              </a:solidFill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304800" y="1143000"/>
          <a:ext cx="4572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762000" y="1066800"/>
          <a:ext cx="654685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Energy 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1447800"/>
            <a:ext cx="1166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9900"/>
                </a:solidFill>
              </a:rPr>
              <a:t>+ 8.5%</a:t>
            </a:r>
            <a:endParaRPr lang="en-US" sz="2800" b="1" dirty="0">
              <a:solidFill>
                <a:srgbClr val="0099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0966" y="1524000"/>
            <a:ext cx="888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9900"/>
                </a:solidFill>
              </a:rPr>
              <a:t>+ 5%</a:t>
            </a:r>
            <a:endParaRPr lang="en-US" sz="2800" b="1" dirty="0">
              <a:solidFill>
                <a:srgbClr val="0099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41020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2A55D6"/>
                </a:solidFill>
              </a:rPr>
              <a:t>HAT </a:t>
            </a:r>
            <a:r>
              <a:rPr lang="en-US" sz="3000" dirty="0" smtClean="0">
                <a:solidFill>
                  <a:srgbClr val="2A55D6"/>
                </a:solidFill>
              </a:rPr>
              <a:t>increases energy efficiency by reducing network load by 4.7% (BLESS) or 0.5% (buffered)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 in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Performance on </a:t>
            </a:r>
            <a:r>
              <a:rPr lang="en-US" b="1" dirty="0" smtClean="0"/>
              <a:t>CHIPPER </a:t>
            </a:r>
            <a:r>
              <a:rPr lang="en-US" sz="2000" dirty="0" smtClean="0"/>
              <a:t>[</a:t>
            </a:r>
            <a:r>
              <a:rPr lang="en-US" sz="2000" dirty="0" err="1" smtClean="0"/>
              <a:t>Fallin</a:t>
            </a:r>
            <a:r>
              <a:rPr lang="en-US" sz="2000" dirty="0" smtClean="0"/>
              <a:t>+ HPCA’11]</a:t>
            </a:r>
          </a:p>
          <a:p>
            <a:pPr lvl="1"/>
            <a:r>
              <a:rPr lang="en-US" b="1" dirty="0" smtClean="0"/>
              <a:t>HAT</a:t>
            </a:r>
            <a:r>
              <a:rPr lang="en-US" dirty="0" smtClean="0"/>
              <a:t> improves system performance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Performance on </a:t>
            </a:r>
            <a:r>
              <a:rPr lang="en-US" b="1" dirty="0" smtClean="0"/>
              <a:t>multithreaded</a:t>
            </a:r>
            <a:r>
              <a:rPr lang="en-US" dirty="0" smtClean="0"/>
              <a:t> workloads</a:t>
            </a:r>
          </a:p>
          <a:p>
            <a:pPr lvl="1"/>
            <a:r>
              <a:rPr lang="en-US" b="1" dirty="0" smtClean="0"/>
              <a:t>HAT</a:t>
            </a:r>
            <a:r>
              <a:rPr lang="en-US" dirty="0" smtClean="0"/>
              <a:t> is not designed for multithreaded workloads, but it slightly improves system performance</a:t>
            </a:r>
          </a:p>
          <a:p>
            <a:endParaRPr lang="en-US" dirty="0" smtClean="0"/>
          </a:p>
          <a:p>
            <a:r>
              <a:rPr lang="en-US" dirty="0" smtClean="0"/>
              <a:t>Parameter sensitivity sweep of </a:t>
            </a:r>
            <a:r>
              <a:rPr lang="en-US" b="1" dirty="0" smtClean="0"/>
              <a:t>HAT</a:t>
            </a:r>
          </a:p>
          <a:p>
            <a:pPr lvl="1"/>
            <a:r>
              <a:rPr lang="en-US" b="1" dirty="0" smtClean="0"/>
              <a:t>HAT </a:t>
            </a:r>
            <a:r>
              <a:rPr lang="en-US" dirty="0" smtClean="0"/>
              <a:t>provides consistent system performance improvement on different network sizes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Problem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Packets contend in on-chip networks (</a:t>
            </a:r>
            <a:r>
              <a:rPr lang="en-US" sz="2400" dirty="0" err="1" smtClean="0">
                <a:solidFill>
                  <a:srgbClr val="FF0000"/>
                </a:solidFill>
              </a:rPr>
              <a:t>NoCs</a:t>
            </a:r>
            <a:r>
              <a:rPr lang="en-US" sz="2400" dirty="0" smtClean="0">
                <a:solidFill>
                  <a:srgbClr val="FF0000"/>
                </a:solidFill>
              </a:rPr>
              <a:t>), causing congestion, thus reducing system performance</a:t>
            </a:r>
          </a:p>
          <a:p>
            <a:pPr marL="0" indent="0">
              <a:buNone/>
            </a:pPr>
            <a:r>
              <a:rPr lang="en-US" sz="2400" b="1" u="sng" dirty="0" smtClean="0"/>
              <a:t>Approach</a:t>
            </a:r>
            <a:r>
              <a:rPr lang="en-US" sz="2400" dirty="0" smtClean="0"/>
              <a:t>: Source throttling (temporarily delaying packet injections) to reduce congestion</a:t>
            </a:r>
          </a:p>
          <a:p>
            <a:pPr marL="0" indent="0">
              <a:buNone/>
            </a:pPr>
            <a:r>
              <a:rPr lang="en-US" sz="2400" b="1" dirty="0" smtClean="0"/>
              <a:t>1) Which applications to throttle?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Observation: Throttling </a:t>
            </a:r>
            <a:r>
              <a:rPr lang="en-US" sz="2400" b="1" dirty="0" smtClean="0"/>
              <a:t>network-intensive</a:t>
            </a:r>
            <a:r>
              <a:rPr lang="en-US" sz="2400" dirty="0" smtClean="0"/>
              <a:t> applications leads to higher system performance</a:t>
            </a:r>
            <a:br>
              <a:rPr lang="en-US" sz="2400" dirty="0" smtClean="0"/>
            </a:br>
            <a:r>
              <a:rPr lang="en-US" sz="2400" dirty="0" err="1" smtClean="0">
                <a:solidFill>
                  <a:srgbClr val="2A55D6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n-US" sz="2400" dirty="0" err="1" smtClean="0">
                <a:solidFill>
                  <a:srgbClr val="2A55D6"/>
                </a:solidFill>
                <a:ea typeface="Wingdings"/>
                <a:cs typeface="Wingdings"/>
              </a:rPr>
              <a:t>Key</a:t>
            </a:r>
            <a:r>
              <a:rPr lang="en-US" sz="2400" dirty="0" smtClean="0">
                <a:solidFill>
                  <a:srgbClr val="2A55D6"/>
                </a:solidFill>
                <a:ea typeface="Wingdings"/>
                <a:cs typeface="Wingdings"/>
              </a:rPr>
              <a:t> idea 1: </a:t>
            </a:r>
            <a:r>
              <a:rPr lang="en-US" sz="2400" dirty="0" smtClean="0">
                <a:solidFill>
                  <a:srgbClr val="2A55D6"/>
                </a:solidFill>
              </a:rPr>
              <a:t>Application-aware source throttling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2) How much to throttle?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Observation: There is no single </a:t>
            </a:r>
            <a:r>
              <a:rPr lang="en-US" sz="2400" b="1" dirty="0" smtClean="0"/>
              <a:t>throttling rate</a:t>
            </a:r>
            <a:r>
              <a:rPr lang="en-US" sz="2400" dirty="0" smtClean="0"/>
              <a:t> that works well for every application workload </a:t>
            </a:r>
            <a:br>
              <a:rPr lang="en-US" sz="2400" dirty="0" smtClean="0"/>
            </a:br>
            <a:r>
              <a:rPr lang="en-US" sz="2400" dirty="0" err="1" smtClean="0">
                <a:solidFill>
                  <a:srgbClr val="2A55D6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n-US" sz="2400" dirty="0" err="1" smtClean="0">
                <a:solidFill>
                  <a:srgbClr val="2A55D6"/>
                </a:solidFill>
                <a:ea typeface="Wingdings"/>
                <a:cs typeface="Wingdings"/>
              </a:rPr>
              <a:t>Key</a:t>
            </a:r>
            <a:r>
              <a:rPr lang="en-US" sz="2400" dirty="0" smtClean="0">
                <a:solidFill>
                  <a:srgbClr val="2A55D6"/>
                </a:solidFill>
                <a:ea typeface="Wingdings"/>
                <a:cs typeface="Wingdings"/>
              </a:rPr>
              <a:t> idea 2: </a:t>
            </a:r>
            <a:r>
              <a:rPr lang="en-US" sz="2400" dirty="0" smtClean="0">
                <a:solidFill>
                  <a:srgbClr val="2A55D6"/>
                </a:solidFill>
              </a:rPr>
              <a:t>Dynamic throttling rate adjustment</a:t>
            </a:r>
          </a:p>
          <a:p>
            <a:pPr marL="0" indent="0"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Result</a:t>
            </a:r>
            <a:r>
              <a:rPr lang="en-US" sz="2400" dirty="0" smtClean="0">
                <a:solidFill>
                  <a:srgbClr val="000000"/>
                </a:solidFill>
              </a:rPr>
              <a:t>: Improves both system performance and energy efficiency over state-of-the-art source throttling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3" y="152400"/>
            <a:ext cx="9144000" cy="33528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5000" b="1" dirty="0" smtClean="0">
                <a:latin typeface="Calibri" pitchFamily="34" charset="0"/>
                <a:cs typeface="Calibri" pitchFamily="34" charset="0"/>
              </a:rPr>
              <a:t>HAT: Heterogeneous Adaptive Throttling for On-Chip Networks</a:t>
            </a:r>
            <a:endParaRPr lang="en-US" sz="5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71802"/>
            <a:ext cx="8534400" cy="281939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312"/>
              </a:spcBef>
            </a:pPr>
            <a:r>
              <a:rPr lang="en-US" sz="3600" b="1" dirty="0" smtClean="0">
                <a:solidFill>
                  <a:schemeClr val="tx1"/>
                </a:solidFill>
              </a:rPr>
              <a:t>Kevin Kai-Wei Chang </a:t>
            </a:r>
          </a:p>
          <a:p>
            <a:pPr>
              <a:lnSpc>
                <a:spcPct val="80000"/>
              </a:lnSpc>
            </a:pPr>
            <a:r>
              <a:rPr lang="en-US" sz="3600" dirty="0" err="1" smtClean="0">
                <a:solidFill>
                  <a:schemeClr val="tx1"/>
                </a:solidFill>
              </a:rPr>
              <a:t>Rachata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Ausavarungnirun</a:t>
            </a:r>
            <a:endParaRPr lang="en-US" sz="36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Chris </a:t>
            </a:r>
            <a:r>
              <a:rPr lang="en-US" sz="3600" dirty="0" err="1" smtClean="0">
                <a:solidFill>
                  <a:schemeClr val="tx1"/>
                </a:solidFill>
              </a:rPr>
              <a:t>Fallin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3600" dirty="0" err="1" smtClean="0">
                <a:solidFill>
                  <a:schemeClr val="tx1"/>
                </a:solidFill>
              </a:rPr>
              <a:t>Onur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Mutlu</a:t>
            </a:r>
            <a:endParaRPr lang="en-US" sz="36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1" y="5465279"/>
            <a:ext cx="2501587" cy="723810"/>
          </a:xfrm>
          <a:prstGeom prst="rect">
            <a:avLst/>
          </a:prstGeom>
        </p:spPr>
      </p:pic>
      <p:pic>
        <p:nvPicPr>
          <p:cNvPr id="7" name="Picture 6" descr="CMU_logo_horiz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5655690"/>
            <a:ext cx="5638800" cy="5071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:mv="urn:schemas-microsoft-com:mac:vml" xmlns="">
      <p:transition spd="slow" advTm="297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10-21 at 9.42.51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143000"/>
            <a:ext cx="7010400" cy="32679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Throttling Rate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838200" y="990600"/>
            <a:ext cx="7239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reen shot 2012-10-21 at 9.44.15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4343400"/>
            <a:ext cx="7658100" cy="1993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Sizes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 dirty="0"/>
          </a:p>
        </p:txBody>
      </p:sp>
      <p:pic>
        <p:nvPicPr>
          <p:cNvPr id="5" name="Picture 4" descr="all_1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063762"/>
            <a:ext cx="5791200" cy="53370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on CHIPPER/BLESS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 dirty="0"/>
          </a:p>
        </p:txBody>
      </p:sp>
      <p:pic>
        <p:nvPicPr>
          <p:cNvPr id="7" name="Picture 6" descr="chipper_8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362200"/>
            <a:ext cx="8761499" cy="2101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4974848"/>
            <a:ext cx="7315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Injection rate (number of injected packets / cycle): </a:t>
            </a:r>
          </a:p>
          <a:p>
            <a:r>
              <a:rPr lang="en-US" sz="2600" dirty="0" smtClean="0">
                <a:solidFill>
                  <a:srgbClr val="419900"/>
                </a:solidFill>
              </a:rPr>
              <a:t>+8.5% </a:t>
            </a:r>
            <a:r>
              <a:rPr lang="en-US" sz="2600" dirty="0" smtClean="0"/>
              <a:t>(</a:t>
            </a:r>
            <a:r>
              <a:rPr lang="en-US" sz="2600" b="1" dirty="0" smtClean="0"/>
              <a:t>BLESS</a:t>
            </a:r>
            <a:r>
              <a:rPr lang="en-US" sz="2600" dirty="0" smtClean="0"/>
              <a:t>) or </a:t>
            </a:r>
            <a:r>
              <a:rPr lang="en-US" sz="2600" dirty="0" smtClean="0">
                <a:solidFill>
                  <a:srgbClr val="419900"/>
                </a:solidFill>
              </a:rPr>
              <a:t>+4.8% </a:t>
            </a:r>
            <a:r>
              <a:rPr lang="en-US" sz="2600" dirty="0" smtClean="0"/>
              <a:t>(</a:t>
            </a:r>
            <a:r>
              <a:rPr lang="en-US" sz="2600" b="1" dirty="0" smtClean="0"/>
              <a:t>CHIPPER</a:t>
            </a:r>
            <a:r>
              <a:rPr lang="en-US" sz="2600" dirty="0" smtClean="0"/>
              <a:t>)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Multithreaded Workloads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 dirty="0"/>
          </a:p>
        </p:txBody>
      </p:sp>
      <p:pic>
        <p:nvPicPr>
          <p:cNvPr id="5" name="Picture 4" descr="Screen shot 2012-10-21 at 9.45.08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55380"/>
            <a:ext cx="9144000" cy="1947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On-Chip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302" name="Rectangle 301"/>
          <p:cNvSpPr/>
          <p:nvPr/>
        </p:nvSpPr>
        <p:spPr bwMode="auto">
          <a:xfrm>
            <a:off x="381000" y="1905000"/>
            <a:ext cx="457200" cy="381000"/>
          </a:xfrm>
          <a:prstGeom prst="rect">
            <a:avLst/>
          </a:prstGeom>
          <a:solidFill>
            <a:srgbClr val="6ACE5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PE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81002" y="5486400"/>
            <a:ext cx="4258599" cy="646331"/>
            <a:chOff x="228600" y="5257800"/>
            <a:chExt cx="4258599" cy="646331"/>
          </a:xfrm>
        </p:grpSpPr>
        <p:sp>
          <p:nvSpPr>
            <p:cNvPr id="271" name="TextBox 270"/>
            <p:cNvSpPr txBox="1"/>
            <p:nvPr/>
          </p:nvSpPr>
          <p:spPr>
            <a:xfrm>
              <a:off x="762000" y="5257800"/>
              <a:ext cx="37251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Processing Element</a:t>
              </a:r>
            </a:p>
            <a:p>
              <a:r>
                <a:rPr lang="en-US" sz="1600" dirty="0" smtClean="0"/>
                <a:t>(Cores, L2 Banks, Memory Controllers, etc)</a:t>
              </a:r>
              <a:endParaRPr lang="en-US" sz="1600" dirty="0"/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28600" y="5410200"/>
              <a:ext cx="457200" cy="381000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</p:grpSp>
      <p:sp>
        <p:nvSpPr>
          <p:cNvPr id="308" name="Content Placeholder 2"/>
          <p:cNvSpPr>
            <a:spLocks noGrp="1"/>
          </p:cNvSpPr>
          <p:nvPr>
            <p:ph idx="1"/>
          </p:nvPr>
        </p:nvSpPr>
        <p:spPr>
          <a:xfrm>
            <a:off x="3276600" y="1371600"/>
            <a:ext cx="5715000" cy="4038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Connect </a:t>
            </a:r>
            <a:r>
              <a:rPr lang="en-US" sz="2800" b="1" dirty="0" smtClean="0"/>
              <a:t>cores, caches, memory controllers, etc.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Buses and crossbars are not scalable</a:t>
            </a:r>
          </a:p>
          <a:p>
            <a:endParaRPr lang="en-US" sz="2800" b="1" dirty="0" smtClean="0"/>
          </a:p>
          <a:p>
            <a:endParaRPr lang="en-US" sz="2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990600" y="1905000"/>
            <a:ext cx="457200" cy="381000"/>
          </a:xfrm>
          <a:prstGeom prst="rect">
            <a:avLst/>
          </a:prstGeom>
          <a:solidFill>
            <a:srgbClr val="6ACE5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PE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1600200" y="1905000"/>
            <a:ext cx="457200" cy="381000"/>
          </a:xfrm>
          <a:prstGeom prst="rect">
            <a:avLst/>
          </a:prstGeom>
          <a:solidFill>
            <a:srgbClr val="6ACE5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PE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590800" y="1905000"/>
            <a:ext cx="457200" cy="381000"/>
          </a:xfrm>
          <a:prstGeom prst="rect">
            <a:avLst/>
          </a:prstGeom>
          <a:solidFill>
            <a:srgbClr val="6ACE5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PE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133600" y="1905000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381794" y="2513806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991394" y="2513806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1600994" y="2513806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2591594" y="2513806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Cloud 47"/>
          <p:cNvSpPr/>
          <p:nvPr/>
        </p:nvSpPr>
        <p:spPr>
          <a:xfrm>
            <a:off x="228600" y="2514600"/>
            <a:ext cx="3276600" cy="990600"/>
          </a:xfrm>
          <a:prstGeom prst="cloud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</a:t>
            </a:r>
            <a:r>
              <a:rPr lang="en-US" sz="2800" dirty="0" err="1" smtClean="0">
                <a:solidFill>
                  <a:schemeClr val="tx1"/>
                </a:solidFill>
              </a:rPr>
              <a:t>Interconnect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4478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81476" y="2286000"/>
            <a:ext cx="676324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9900"/>
                </a:solidFill>
              </a:rPr>
              <a:t>90%</a:t>
            </a:r>
            <a:endParaRPr lang="en-US" sz="2200" b="1" dirty="0">
              <a:solidFill>
                <a:srgbClr val="0099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00676" y="3478887"/>
            <a:ext cx="676324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94%</a:t>
            </a:r>
            <a:endParaRPr lang="en-US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5906295" y="3363793"/>
            <a:ext cx="381000" cy="1588"/>
          </a:xfrm>
          <a:prstGeom prst="straightConnector1">
            <a:avLst/>
          </a:prstGeom>
          <a:ln w="38100" cap="flat" cmpd="sng" algn="ctr">
            <a:solidFill>
              <a:srgbClr val="3E82F7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687095" y="2170906"/>
            <a:ext cx="381000" cy="1588"/>
          </a:xfrm>
          <a:prstGeom prst="straightConnector1">
            <a:avLst/>
          </a:prstGeom>
          <a:ln w="38100" cap="flat" cmpd="sng" algn="ctr">
            <a:solidFill>
              <a:srgbClr val="4199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to Other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Network load target</a:t>
            </a:r>
            <a:r>
              <a:rPr lang="en-US" dirty="0" smtClean="0"/>
              <a:t>: WS peaks at b/w 50% and 65% network utilization</a:t>
            </a:r>
          </a:p>
          <a:p>
            <a:pPr lvl="1"/>
            <a:r>
              <a:rPr lang="en-US" dirty="0" smtClean="0"/>
              <a:t>Drops more than 10% beyond that</a:t>
            </a:r>
          </a:p>
          <a:p>
            <a:r>
              <a:rPr lang="en-US" b="1" u="sng" dirty="0" smtClean="0"/>
              <a:t>Epoch length</a:t>
            </a:r>
            <a:r>
              <a:rPr lang="en-US" dirty="0" smtClean="0"/>
              <a:t>: WS varies by less than 1% b/w 20K and 1M cycles</a:t>
            </a:r>
          </a:p>
          <a:p>
            <a:r>
              <a:rPr lang="en-US" b="1" u="sng" dirty="0" smtClean="0"/>
              <a:t>Low-intensity workloads</a:t>
            </a:r>
            <a:r>
              <a:rPr lang="en-US" dirty="0" smtClean="0"/>
              <a:t>: HAT does not impact system performance</a:t>
            </a:r>
          </a:p>
          <a:p>
            <a:r>
              <a:rPr lang="en-US" b="1" u="sng" dirty="0" err="1" smtClean="0"/>
              <a:t>Unthrottled</a:t>
            </a:r>
            <a:r>
              <a:rPr lang="en-US" b="1" u="sng" dirty="0" smtClean="0"/>
              <a:t> network intensity threshold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41</a:t>
            </a:fld>
            <a:endParaRPr lang="en-US" altLang="en-US" dirty="0"/>
          </a:p>
        </p:txBody>
      </p:sp>
      <p:pic>
        <p:nvPicPr>
          <p:cNvPr id="5" name="Picture 4" descr="Screen shot 2012-10-22 at 1.29.04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5181600"/>
            <a:ext cx="7353300" cy="12319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L1 MPKI</a:t>
            </a:r>
            <a:r>
              <a:rPr lang="en-US" dirty="0" smtClean="0"/>
              <a:t>: One L1 miss hardware counter and one instruction hardware counter</a:t>
            </a:r>
          </a:p>
          <a:p>
            <a:r>
              <a:rPr lang="en-US" b="1" u="sng" dirty="0" smtClean="0"/>
              <a:t>Network load</a:t>
            </a:r>
            <a:r>
              <a:rPr lang="en-US" dirty="0" smtClean="0"/>
              <a:t>: One hardware counter to monitor the number of flits routed to neighboring nodes</a:t>
            </a:r>
          </a:p>
          <a:p>
            <a:r>
              <a:rPr lang="en-US" b="1" u="sng" dirty="0" smtClean="0"/>
              <a:t>Computation</a:t>
            </a:r>
            <a:r>
              <a:rPr lang="en-US" dirty="0" smtClean="0"/>
              <a:t>: Done at one central CPU node</a:t>
            </a:r>
          </a:p>
          <a:p>
            <a:pPr lvl="1"/>
            <a:r>
              <a:rPr lang="en-US" dirty="0" smtClean="0"/>
              <a:t>At most several thousand cycles (a few percent overhead for 100K-cycle epoch)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On-Chip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graphicFrame>
        <p:nvGraphicFramePr>
          <p:cNvPr id="129" name="Table 128"/>
          <p:cNvGraphicFramePr>
            <a:graphicFrameLocks noGrp="1"/>
          </p:cNvGraphicFramePr>
          <p:nvPr/>
        </p:nvGraphicFramePr>
        <p:xfrm>
          <a:off x="990600" y="2482850"/>
          <a:ext cx="2019302" cy="1665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9651"/>
                <a:gridCol w="1009651"/>
              </a:tblGrid>
              <a:tr h="83290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290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3" name="Group 150"/>
          <p:cNvGrpSpPr>
            <a:grpSpLocks/>
          </p:cNvGrpSpPr>
          <p:nvPr/>
        </p:nvGrpSpPr>
        <p:grpSpPr bwMode="auto">
          <a:xfrm>
            <a:off x="1371600" y="3549650"/>
            <a:ext cx="838200" cy="717550"/>
            <a:chOff x="5715000" y="2286000"/>
            <a:chExt cx="838200" cy="717187"/>
          </a:xfrm>
        </p:grpSpPr>
        <p:sp>
          <p:nvSpPr>
            <p:cNvPr id="179" name="Oval 178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181" name="Straight Connector 180"/>
            <p:cNvCxnSpPr>
              <a:endCxn id="179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50"/>
          <p:cNvGrpSpPr>
            <a:grpSpLocks/>
          </p:cNvGrpSpPr>
          <p:nvPr/>
        </p:nvGrpSpPr>
        <p:grpSpPr bwMode="auto">
          <a:xfrm>
            <a:off x="2362200" y="3549650"/>
            <a:ext cx="838200" cy="717550"/>
            <a:chOff x="5715000" y="2286000"/>
            <a:chExt cx="838200" cy="717187"/>
          </a:xfrm>
        </p:grpSpPr>
        <p:sp>
          <p:nvSpPr>
            <p:cNvPr id="273" name="Oval 272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75" name="Straight Connector 274"/>
            <p:cNvCxnSpPr>
              <a:endCxn id="273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50"/>
          <p:cNvGrpSpPr>
            <a:grpSpLocks/>
          </p:cNvGrpSpPr>
          <p:nvPr/>
        </p:nvGrpSpPr>
        <p:grpSpPr bwMode="auto">
          <a:xfrm>
            <a:off x="381000" y="3549650"/>
            <a:ext cx="838200" cy="717550"/>
            <a:chOff x="5715000" y="2286000"/>
            <a:chExt cx="838200" cy="717187"/>
          </a:xfrm>
        </p:grpSpPr>
        <p:sp>
          <p:nvSpPr>
            <p:cNvPr id="277" name="Oval 276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79" name="Straight Connector 278"/>
            <p:cNvCxnSpPr>
              <a:endCxn id="277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50"/>
          <p:cNvGrpSpPr>
            <a:grpSpLocks/>
          </p:cNvGrpSpPr>
          <p:nvPr/>
        </p:nvGrpSpPr>
        <p:grpSpPr bwMode="auto">
          <a:xfrm>
            <a:off x="1371600" y="2711450"/>
            <a:ext cx="838200" cy="717550"/>
            <a:chOff x="5715000" y="2286000"/>
            <a:chExt cx="838200" cy="717187"/>
          </a:xfrm>
        </p:grpSpPr>
        <p:sp>
          <p:nvSpPr>
            <p:cNvPr id="281" name="Oval 280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83" name="Straight Connector 282"/>
            <p:cNvCxnSpPr>
              <a:endCxn id="281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50"/>
          <p:cNvGrpSpPr>
            <a:grpSpLocks/>
          </p:cNvGrpSpPr>
          <p:nvPr/>
        </p:nvGrpSpPr>
        <p:grpSpPr bwMode="auto">
          <a:xfrm>
            <a:off x="2362200" y="2711450"/>
            <a:ext cx="838200" cy="717550"/>
            <a:chOff x="5715000" y="2286000"/>
            <a:chExt cx="838200" cy="717187"/>
          </a:xfrm>
        </p:grpSpPr>
        <p:sp>
          <p:nvSpPr>
            <p:cNvPr id="285" name="Oval 284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87" name="Straight Connector 286"/>
            <p:cNvCxnSpPr>
              <a:endCxn id="285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50"/>
          <p:cNvGrpSpPr>
            <a:grpSpLocks/>
          </p:cNvGrpSpPr>
          <p:nvPr/>
        </p:nvGrpSpPr>
        <p:grpSpPr bwMode="auto">
          <a:xfrm>
            <a:off x="381000" y="2711450"/>
            <a:ext cx="838200" cy="717550"/>
            <a:chOff x="5715000" y="2286000"/>
            <a:chExt cx="838200" cy="717187"/>
          </a:xfrm>
        </p:grpSpPr>
        <p:sp>
          <p:nvSpPr>
            <p:cNvPr id="289" name="Oval 288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1" name="Straight Connector 290"/>
            <p:cNvCxnSpPr>
              <a:endCxn id="289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50"/>
          <p:cNvGrpSpPr>
            <a:grpSpLocks/>
          </p:cNvGrpSpPr>
          <p:nvPr/>
        </p:nvGrpSpPr>
        <p:grpSpPr bwMode="auto">
          <a:xfrm>
            <a:off x="1371600" y="1873250"/>
            <a:ext cx="838200" cy="717550"/>
            <a:chOff x="5715000" y="2286000"/>
            <a:chExt cx="838200" cy="717187"/>
          </a:xfrm>
        </p:grpSpPr>
        <p:sp>
          <p:nvSpPr>
            <p:cNvPr id="293" name="Oval 292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5" name="Straight Connector 294"/>
            <p:cNvCxnSpPr>
              <a:endCxn id="293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50"/>
          <p:cNvGrpSpPr>
            <a:grpSpLocks/>
          </p:cNvGrpSpPr>
          <p:nvPr/>
        </p:nvGrpSpPr>
        <p:grpSpPr bwMode="auto">
          <a:xfrm>
            <a:off x="2362200" y="1873250"/>
            <a:ext cx="838200" cy="717550"/>
            <a:chOff x="5715000" y="2286000"/>
            <a:chExt cx="838200" cy="717187"/>
          </a:xfrm>
        </p:grpSpPr>
        <p:sp>
          <p:nvSpPr>
            <p:cNvPr id="297" name="Oval 296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9" name="Straight Connector 298"/>
            <p:cNvCxnSpPr>
              <a:endCxn id="297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50"/>
          <p:cNvGrpSpPr>
            <a:grpSpLocks/>
          </p:cNvGrpSpPr>
          <p:nvPr/>
        </p:nvGrpSpPr>
        <p:grpSpPr bwMode="auto">
          <a:xfrm>
            <a:off x="381000" y="1873250"/>
            <a:ext cx="838200" cy="717550"/>
            <a:chOff x="5715000" y="2286000"/>
            <a:chExt cx="838200" cy="717187"/>
          </a:xfrm>
        </p:grpSpPr>
        <p:sp>
          <p:nvSpPr>
            <p:cNvPr id="301" name="Oval 300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303" name="Straight Connector 302"/>
            <p:cNvCxnSpPr>
              <a:endCxn id="301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45"/>
          <p:cNvGrpSpPr/>
          <p:nvPr/>
        </p:nvGrpSpPr>
        <p:grpSpPr>
          <a:xfrm>
            <a:off x="381002" y="5029200"/>
            <a:ext cx="4258599" cy="1103531"/>
            <a:chOff x="228600" y="4800600"/>
            <a:chExt cx="4258599" cy="1103531"/>
          </a:xfrm>
        </p:grpSpPr>
        <p:sp>
          <p:nvSpPr>
            <p:cNvPr id="243" name="Oval 242"/>
            <p:cNvSpPr/>
            <p:nvPr/>
          </p:nvSpPr>
          <p:spPr>
            <a:xfrm>
              <a:off x="228600" y="4876800"/>
              <a:ext cx="385763" cy="33655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762000" y="4800600"/>
              <a:ext cx="8899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Router</a:t>
              </a:r>
              <a:endParaRPr lang="en-US" sz="2000" dirty="0"/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762000" y="5257800"/>
              <a:ext cx="37251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Processing Element</a:t>
              </a:r>
            </a:p>
            <a:p>
              <a:r>
                <a:rPr lang="en-US" sz="1600" dirty="0" smtClean="0"/>
                <a:t>(Cores, L2 Banks, Memory Controllers, etc)</a:t>
              </a:r>
              <a:endParaRPr lang="en-US" sz="1600" dirty="0"/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28600" y="5410200"/>
              <a:ext cx="457200" cy="381000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</p:grpSp>
      <p:sp>
        <p:nvSpPr>
          <p:cNvPr id="308" name="Content Placeholder 2"/>
          <p:cNvSpPr>
            <a:spLocks noGrp="1"/>
          </p:cNvSpPr>
          <p:nvPr>
            <p:ph idx="1"/>
          </p:nvPr>
        </p:nvSpPr>
        <p:spPr>
          <a:xfrm>
            <a:off x="3276600" y="1371600"/>
            <a:ext cx="5715000" cy="4038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Connect </a:t>
            </a:r>
            <a:r>
              <a:rPr lang="en-US" sz="2800" b="1" dirty="0" smtClean="0"/>
              <a:t>cores, caches, memory controllers, etc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Buses and crossbars are not scalable</a:t>
            </a:r>
            <a:endParaRPr lang="en-US" sz="2400" b="1" dirty="0" smtClean="0"/>
          </a:p>
          <a:p>
            <a:r>
              <a:rPr lang="en-US" sz="2800" b="1" dirty="0" smtClean="0"/>
              <a:t>Packet switched</a:t>
            </a:r>
          </a:p>
          <a:p>
            <a:r>
              <a:rPr lang="en-US" sz="2800" b="1" dirty="0" smtClean="0"/>
              <a:t>2D mesh: </a:t>
            </a:r>
            <a:r>
              <a:rPr lang="en-US" sz="2800" dirty="0" smtClean="0"/>
              <a:t>Most commonly used topology</a:t>
            </a:r>
          </a:p>
          <a:p>
            <a:r>
              <a:rPr lang="en-US" sz="2800" dirty="0" smtClean="0"/>
              <a:t>Primarily serve </a:t>
            </a:r>
            <a:r>
              <a:rPr lang="en-US" sz="2800" b="1" dirty="0" smtClean="0"/>
              <a:t>cache misses </a:t>
            </a:r>
            <a:r>
              <a:rPr lang="en-US" sz="2800" dirty="0" smtClean="0"/>
              <a:t>and</a:t>
            </a:r>
            <a:r>
              <a:rPr lang="en-US" sz="2800" b="1" dirty="0" smtClean="0"/>
              <a:t> memory requests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Network Congestion Reduces Performance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graphicFrame>
        <p:nvGraphicFramePr>
          <p:cNvPr id="129" name="Table 128"/>
          <p:cNvGraphicFramePr>
            <a:graphicFrameLocks noGrp="1"/>
          </p:cNvGraphicFramePr>
          <p:nvPr/>
        </p:nvGraphicFramePr>
        <p:xfrm>
          <a:off x="1447800" y="2438400"/>
          <a:ext cx="2743200" cy="236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1371600"/>
              </a:tblGrid>
              <a:tr h="11811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11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4800600" y="3705761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Network congestion: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600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</a:t>
            </a:r>
            <a:r>
              <a:rPr lang="en-US" sz="2600" dirty="0" err="1" smtClean="0">
                <a:solidFill>
                  <a:srgbClr val="FF0000"/>
                </a:solidFill>
              </a:rPr>
              <a:t>system</a:t>
            </a:r>
            <a:r>
              <a:rPr lang="en-US" sz="2600" dirty="0" smtClean="0">
                <a:solidFill>
                  <a:srgbClr val="FF0000"/>
                </a:solidFill>
              </a:rPr>
              <a:t> performance</a:t>
            </a:r>
            <a:endParaRPr lang="en-US" sz="2600" dirty="0" smtClean="0"/>
          </a:p>
        </p:txBody>
      </p:sp>
      <p:grpSp>
        <p:nvGrpSpPr>
          <p:cNvPr id="3" name="Group 150"/>
          <p:cNvGrpSpPr>
            <a:grpSpLocks/>
          </p:cNvGrpSpPr>
          <p:nvPr/>
        </p:nvGrpSpPr>
        <p:grpSpPr bwMode="auto">
          <a:xfrm>
            <a:off x="1925595" y="4024250"/>
            <a:ext cx="1178011" cy="1004951"/>
            <a:chOff x="5715000" y="2286000"/>
            <a:chExt cx="838200" cy="717187"/>
          </a:xfrm>
        </p:grpSpPr>
        <p:sp>
          <p:nvSpPr>
            <p:cNvPr id="179" name="Oval 178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181" name="Straight Connector 180"/>
            <p:cNvCxnSpPr>
              <a:endCxn id="179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50"/>
          <p:cNvGrpSpPr>
            <a:grpSpLocks/>
          </p:cNvGrpSpPr>
          <p:nvPr/>
        </p:nvGrpSpPr>
        <p:grpSpPr bwMode="auto">
          <a:xfrm>
            <a:off x="3317789" y="4024250"/>
            <a:ext cx="1178011" cy="1004951"/>
            <a:chOff x="5715000" y="2286000"/>
            <a:chExt cx="838200" cy="717187"/>
          </a:xfrm>
        </p:grpSpPr>
        <p:sp>
          <p:nvSpPr>
            <p:cNvPr id="273" name="Oval 272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75" name="Straight Connector 274"/>
            <p:cNvCxnSpPr>
              <a:endCxn id="273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50"/>
          <p:cNvGrpSpPr>
            <a:grpSpLocks/>
          </p:cNvGrpSpPr>
          <p:nvPr/>
        </p:nvGrpSpPr>
        <p:grpSpPr bwMode="auto">
          <a:xfrm>
            <a:off x="533400" y="4024250"/>
            <a:ext cx="1178011" cy="1004951"/>
            <a:chOff x="5715000" y="2286000"/>
            <a:chExt cx="838200" cy="717187"/>
          </a:xfrm>
        </p:grpSpPr>
        <p:sp>
          <p:nvSpPr>
            <p:cNvPr id="277" name="Oval 276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79" name="Straight Connector 278"/>
            <p:cNvCxnSpPr>
              <a:endCxn id="277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50"/>
          <p:cNvGrpSpPr>
            <a:grpSpLocks/>
          </p:cNvGrpSpPr>
          <p:nvPr/>
        </p:nvGrpSpPr>
        <p:grpSpPr bwMode="auto">
          <a:xfrm>
            <a:off x="1925595" y="2850326"/>
            <a:ext cx="1178011" cy="1004951"/>
            <a:chOff x="5715000" y="2286000"/>
            <a:chExt cx="838200" cy="717187"/>
          </a:xfrm>
        </p:grpSpPr>
        <p:sp>
          <p:nvSpPr>
            <p:cNvPr id="281" name="Oval 280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83" name="Straight Connector 282"/>
            <p:cNvCxnSpPr>
              <a:endCxn id="281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50"/>
          <p:cNvGrpSpPr>
            <a:grpSpLocks/>
          </p:cNvGrpSpPr>
          <p:nvPr/>
        </p:nvGrpSpPr>
        <p:grpSpPr bwMode="auto">
          <a:xfrm>
            <a:off x="3317789" y="2850326"/>
            <a:ext cx="1178011" cy="1004951"/>
            <a:chOff x="5715000" y="2286000"/>
            <a:chExt cx="838200" cy="717187"/>
          </a:xfrm>
        </p:grpSpPr>
        <p:sp>
          <p:nvSpPr>
            <p:cNvPr id="285" name="Oval 284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87" name="Straight Connector 286"/>
            <p:cNvCxnSpPr>
              <a:endCxn id="285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50"/>
          <p:cNvGrpSpPr>
            <a:grpSpLocks/>
          </p:cNvGrpSpPr>
          <p:nvPr/>
        </p:nvGrpSpPr>
        <p:grpSpPr bwMode="auto">
          <a:xfrm>
            <a:off x="533400" y="2850326"/>
            <a:ext cx="1178011" cy="1004951"/>
            <a:chOff x="5715000" y="2286000"/>
            <a:chExt cx="838200" cy="717187"/>
          </a:xfrm>
        </p:grpSpPr>
        <p:sp>
          <p:nvSpPr>
            <p:cNvPr id="289" name="Oval 288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1" name="Straight Connector 290"/>
            <p:cNvCxnSpPr>
              <a:endCxn id="289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50"/>
          <p:cNvGrpSpPr>
            <a:grpSpLocks/>
          </p:cNvGrpSpPr>
          <p:nvPr/>
        </p:nvGrpSpPr>
        <p:grpSpPr bwMode="auto">
          <a:xfrm>
            <a:off x="1925595" y="1676401"/>
            <a:ext cx="1178011" cy="1004951"/>
            <a:chOff x="5715000" y="2286000"/>
            <a:chExt cx="838200" cy="717187"/>
          </a:xfrm>
        </p:grpSpPr>
        <p:sp>
          <p:nvSpPr>
            <p:cNvPr id="293" name="Oval 292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5" name="Straight Connector 294"/>
            <p:cNvCxnSpPr>
              <a:endCxn id="293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50"/>
          <p:cNvGrpSpPr>
            <a:grpSpLocks/>
          </p:cNvGrpSpPr>
          <p:nvPr/>
        </p:nvGrpSpPr>
        <p:grpSpPr bwMode="auto">
          <a:xfrm>
            <a:off x="3317789" y="1676401"/>
            <a:ext cx="1178011" cy="1004951"/>
            <a:chOff x="5715000" y="2286000"/>
            <a:chExt cx="838200" cy="717187"/>
          </a:xfrm>
        </p:grpSpPr>
        <p:sp>
          <p:nvSpPr>
            <p:cNvPr id="297" name="Oval 296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299" name="Straight Connector 298"/>
            <p:cNvCxnSpPr>
              <a:endCxn id="297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50"/>
          <p:cNvGrpSpPr>
            <a:grpSpLocks/>
          </p:cNvGrpSpPr>
          <p:nvPr/>
        </p:nvGrpSpPr>
        <p:grpSpPr bwMode="auto">
          <a:xfrm>
            <a:off x="533400" y="1676401"/>
            <a:ext cx="1178011" cy="1004951"/>
            <a:chOff x="5715000" y="2286000"/>
            <a:chExt cx="838200" cy="717187"/>
          </a:xfrm>
        </p:grpSpPr>
        <p:sp>
          <p:nvSpPr>
            <p:cNvPr id="301" name="Oval 300"/>
            <p:cNvSpPr/>
            <p:nvPr/>
          </p:nvSpPr>
          <p:spPr>
            <a:xfrm>
              <a:off x="6167437" y="2666807"/>
              <a:ext cx="385763" cy="336380"/>
            </a:xfrm>
            <a:prstGeom prst="ellipse">
              <a:avLst/>
            </a:prstGeom>
            <a:solidFill>
              <a:srgbClr val="558ED5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>
                <a:defRPr/>
              </a:pPr>
              <a:r>
                <a:rPr kumimoji="1" lang="en-US" altLang="ko-KR" sz="1600" b="1" dirty="0">
                  <a:solidFill>
                    <a:prstClr val="black"/>
                  </a:solidFill>
                  <a:latin typeface="FrutigerNextLT Regular" pitchFamily="18" charset="0"/>
                  <a:ea typeface="굴림" pitchFamily="50" charset="-127"/>
                  <a:cs typeface="+mn-cs"/>
                </a:rPr>
                <a:t>R</a:t>
              </a: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5715000" y="2286000"/>
              <a:ext cx="457200" cy="380807"/>
            </a:xfrm>
            <a:prstGeom prst="rect">
              <a:avLst/>
            </a:prstGeom>
            <a:solidFill>
              <a:srgbClr val="6ACE5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prstClr val="black"/>
                  </a:solidFill>
                </a:rPr>
                <a:t>PE</a:t>
              </a:r>
            </a:p>
          </p:txBody>
        </p:sp>
        <p:cxnSp>
          <p:nvCxnSpPr>
            <p:cNvPr id="303" name="Straight Connector 302"/>
            <p:cNvCxnSpPr>
              <a:endCxn id="301" idx="1"/>
            </p:cNvCxnSpPr>
            <p:nvPr/>
          </p:nvCxnSpPr>
          <p:spPr>
            <a:xfrm>
              <a:off x="6172200" y="2666807"/>
              <a:ext cx="50800" cy="491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685800" y="3048001"/>
            <a:ext cx="430696" cy="264695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057400" y="2971801"/>
            <a:ext cx="430696" cy="264695"/>
          </a:xfrm>
          <a:prstGeom prst="rect">
            <a:avLst/>
          </a:prstGeom>
          <a:solidFill>
            <a:srgbClr val="E4FF34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3505200" y="3048001"/>
            <a:ext cx="430696" cy="264695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057400" y="1905001"/>
            <a:ext cx="430696" cy="264695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057400" y="4191001"/>
            <a:ext cx="430696" cy="264695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 rot="21230970">
            <a:off x="1349900" y="2959031"/>
            <a:ext cx="2668849" cy="11607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Congestion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65802" y="5333999"/>
            <a:ext cx="4258599" cy="990600"/>
            <a:chOff x="237201" y="5791200"/>
            <a:chExt cx="4258599" cy="990600"/>
          </a:xfrm>
        </p:grpSpPr>
        <p:grpSp>
          <p:nvGrpSpPr>
            <p:cNvPr id="48" name="Group 47"/>
            <p:cNvGrpSpPr/>
            <p:nvPr/>
          </p:nvGrpSpPr>
          <p:grpSpPr>
            <a:xfrm>
              <a:off x="237201" y="5791200"/>
              <a:ext cx="4258599" cy="990600"/>
              <a:chOff x="228600" y="4913531"/>
              <a:chExt cx="4258599" cy="990600"/>
            </a:xfrm>
          </p:grpSpPr>
          <p:sp>
            <p:nvSpPr>
              <p:cNvPr id="243" name="Oval 242"/>
              <p:cNvSpPr/>
              <p:nvPr/>
            </p:nvSpPr>
            <p:spPr>
              <a:xfrm>
                <a:off x="228600" y="4989731"/>
                <a:ext cx="385763" cy="33655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rgbClr val="FF99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latinLnBrk="1">
                  <a:defRPr/>
                </a:pPr>
                <a:r>
                  <a:rPr kumimoji="1" lang="en-US" altLang="ko-KR" sz="1600" b="1" dirty="0">
                    <a:solidFill>
                      <a:prstClr val="black"/>
                    </a:solidFill>
                    <a:latin typeface="FrutigerNextLT Regular" pitchFamily="18" charset="0"/>
                    <a:ea typeface="굴림" pitchFamily="50" charset="-127"/>
                    <a:cs typeface="+mn-cs"/>
                  </a:rPr>
                  <a:t>R</a:t>
                </a:r>
              </a:p>
            </p:txBody>
          </p:sp>
          <p:sp>
            <p:nvSpPr>
              <p:cNvPr id="270" name="TextBox 269"/>
              <p:cNvSpPr txBox="1"/>
              <p:nvPr/>
            </p:nvSpPr>
            <p:spPr>
              <a:xfrm>
                <a:off x="762000" y="4913531"/>
                <a:ext cx="88998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Router</a:t>
                </a:r>
                <a:endParaRPr lang="en-US" sz="2000" dirty="0"/>
              </a:p>
            </p:txBody>
          </p:sp>
          <p:sp>
            <p:nvSpPr>
              <p:cNvPr id="271" name="TextBox 270"/>
              <p:cNvSpPr txBox="1"/>
              <p:nvPr/>
            </p:nvSpPr>
            <p:spPr>
              <a:xfrm>
                <a:off x="762000" y="5257800"/>
                <a:ext cx="37251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Processing Element</a:t>
                </a:r>
              </a:p>
              <a:p>
                <a:r>
                  <a:rPr lang="en-US" sz="1600" dirty="0" smtClean="0"/>
                  <a:t>(Cores, L2 Banks, Memory Controllers, etc)</a:t>
                </a:r>
                <a:endParaRPr lang="en-US" sz="1600" dirty="0"/>
              </a:p>
            </p:txBody>
          </p:sp>
          <p:sp>
            <p:nvSpPr>
              <p:cNvPr id="304" name="Rectangle 303"/>
              <p:cNvSpPr/>
              <p:nvPr/>
            </p:nvSpPr>
            <p:spPr bwMode="auto">
              <a:xfrm>
                <a:off x="228600" y="5410200"/>
                <a:ext cx="457200" cy="381000"/>
              </a:xfrm>
              <a:prstGeom prst="rect">
                <a:avLst/>
              </a:prstGeom>
              <a:solidFill>
                <a:srgbClr val="6ACE5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PE</a:t>
                </a:r>
              </a:p>
            </p:txBody>
          </p:sp>
        </p:grpSp>
        <p:sp>
          <p:nvSpPr>
            <p:cNvPr id="73" name="Rectangle 72"/>
            <p:cNvSpPr/>
            <p:nvPr/>
          </p:nvSpPr>
          <p:spPr>
            <a:xfrm>
              <a:off x="2057400" y="5867400"/>
              <a:ext cx="430696" cy="264695"/>
            </a:xfrm>
            <a:prstGeom prst="rect">
              <a:avLst/>
            </a:prstGeom>
            <a:solidFill>
              <a:srgbClr val="FF0000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667000" y="5791202"/>
              <a:ext cx="8634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Packet</a:t>
              </a:r>
              <a:endParaRPr lang="en-US" sz="2000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4724400" y="1524000"/>
            <a:ext cx="4343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Limited shared resources (buffers and links)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600" dirty="0" smtClean="0"/>
              <a:t>due to </a:t>
            </a:r>
            <a:r>
              <a:rPr lang="en-US" sz="2600" b="1" dirty="0" smtClean="0"/>
              <a:t>design constraints</a:t>
            </a:r>
            <a:r>
              <a:rPr lang="en-US" sz="2600" dirty="0" smtClean="0"/>
              <a:t>: Power, chip area, and timing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23 0.00301 C 0.03681 0.01435 0.05556 0.02569 0.06372 0.05995 C 0.07188 0.09421 0.06684 0.18449 0.06736 0.20926 " pathEditMode="relative" rAng="0" ptsTypes="aaA">
                                      <p:cBhvr>
                                        <p:cTn id="2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0" y="103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5.55556E-6 C 0.02795 0.02244 0.0559 0.04513 0.0434 0.0567 C 0.0309 0.06828 -0.02205 0.06851 -0.075 0.06897 " pathEditMode="relative" ptsTypes="aaA">
                                      <p:cBhvr>
                                        <p:cTn id="2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96296E-6 C 0.01979 0.03612 0.03958 0.07223 0.05 0.06181 C 0.06041 0.05139 0.06163 -0.00578 0.06302 -0.06296 " pathEditMode="relative" ptsTypes="aaA">
                                      <p:cBhvr>
                                        <p:cTn id="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9 0.01412 C 0.01771 0.03379 0.02587 0.0537 0.05521 0.06296 C 0.08455 0.07245 0.13542 0.07152 0.18629 0.07083 " pathEditMode="relative" rAng="0" ptsTypes="aaA">
                                      <p:cBhvr>
                                        <p:cTn id="2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C 0.01945 0.02616 0.03907 0.05255 0.03559 0.05533 C 0.03247 0.05834 0.00677 0.03681 -0.01857 0.01528 " pathEditMode="relative" rAng="0" ptsTypes="aaA">
                                      <p:cBhvr>
                                        <p:cTn id="3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5" grpId="0" animBg="1"/>
      <p:bldP spid="55" grpId="1" animBg="1"/>
      <p:bldP spid="66" grpId="0" animBg="1"/>
      <p:bldP spid="66" grpId="1" animBg="1"/>
      <p:bldP spid="67" grpId="0" animBg="1"/>
      <p:bldP spid="67" grpId="1" animBg="1"/>
      <p:bldP spid="70" grpId="0" animBg="1"/>
      <p:bldP spid="70" grpId="1" animBg="1"/>
      <p:bldP spid="71" grpId="0" animBg="1"/>
      <p:bldP spid="71" grpId="1" animBg="1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2A55D6"/>
                </a:solidFill>
              </a:rPr>
              <a:t>Improve system performance in a highly congested network</a:t>
            </a:r>
          </a:p>
          <a:p>
            <a:endParaRPr lang="en-US" sz="2800" dirty="0" smtClean="0"/>
          </a:p>
          <a:p>
            <a:r>
              <a:rPr lang="en-US" sz="2800" b="1" u="sng" dirty="0" smtClean="0"/>
              <a:t>Observation</a:t>
            </a:r>
            <a:r>
              <a:rPr lang="en-US" sz="2800" dirty="0" smtClean="0"/>
              <a:t>: Reducing </a:t>
            </a:r>
            <a:r>
              <a:rPr lang="en-US" sz="2800" b="1" dirty="0" smtClean="0"/>
              <a:t>network load </a:t>
            </a:r>
            <a:r>
              <a:rPr lang="en-US" sz="2800" dirty="0" smtClean="0"/>
              <a:t>(number of packets in the network) decreases network congestion, hence improves system performance</a:t>
            </a:r>
          </a:p>
          <a:p>
            <a:endParaRPr lang="en-US" sz="2800" dirty="0" smtClean="0"/>
          </a:p>
          <a:p>
            <a:r>
              <a:rPr lang="en-US" sz="2800" b="1" u="sng" dirty="0" smtClean="0"/>
              <a:t>Approach</a:t>
            </a:r>
            <a:r>
              <a:rPr lang="en-US" sz="2800" b="1" dirty="0" smtClean="0"/>
              <a:t>: </a:t>
            </a:r>
            <a:r>
              <a:rPr lang="en-US" sz="2800" dirty="0" smtClean="0"/>
              <a:t>Source throttling (temporarily delaying new traffic injection) to reduce network load</a:t>
            </a:r>
            <a:endParaRPr lang="en-US" sz="2400" dirty="0" smtClean="0"/>
          </a:p>
          <a:p>
            <a:pPr lvl="1"/>
            <a:endParaRPr lang="en-US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828800" y="1143000"/>
            <a:ext cx="4343400" cy="1447800"/>
            <a:chOff x="1828800" y="1143000"/>
            <a:chExt cx="4343400" cy="1447800"/>
          </a:xfrm>
        </p:grpSpPr>
        <p:grpSp>
          <p:nvGrpSpPr>
            <p:cNvPr id="15" name="Group 14"/>
            <p:cNvGrpSpPr/>
            <p:nvPr/>
          </p:nvGrpSpPr>
          <p:grpSpPr>
            <a:xfrm>
              <a:off x="1828800" y="1295400"/>
              <a:ext cx="609600" cy="1295400"/>
              <a:chOff x="2667000" y="1295400"/>
              <a:chExt cx="609600" cy="129540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2667000" y="1295400"/>
                <a:ext cx="609600" cy="533400"/>
              </a:xfrm>
              <a:prstGeom prst="rect">
                <a:avLst/>
              </a:prstGeom>
              <a:solidFill>
                <a:srgbClr val="6ACE5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PE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5400000">
                <a:off x="2591594" y="2209006"/>
                <a:ext cx="762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>
              <a:off x="3276600" y="1295400"/>
              <a:ext cx="609600" cy="1295400"/>
              <a:chOff x="2667000" y="1295400"/>
              <a:chExt cx="609600" cy="12954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2667000" y="1295400"/>
                <a:ext cx="609600" cy="533400"/>
              </a:xfrm>
              <a:prstGeom prst="rect">
                <a:avLst/>
              </a:prstGeom>
              <a:solidFill>
                <a:srgbClr val="6ACE5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PE</a:t>
                </a:r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5400000">
                <a:off x="2591594" y="2209006"/>
                <a:ext cx="762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5562600" y="1295400"/>
              <a:ext cx="609600" cy="1295400"/>
              <a:chOff x="2667000" y="1295400"/>
              <a:chExt cx="609600" cy="1295400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2667000" y="1295400"/>
                <a:ext cx="609600" cy="533400"/>
              </a:xfrm>
              <a:prstGeom prst="rect">
                <a:avLst/>
              </a:prstGeom>
              <a:solidFill>
                <a:srgbClr val="6ACE5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PE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2591594" y="2209006"/>
                <a:ext cx="762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4495800" y="1143000"/>
              <a:ext cx="53882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Throttling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14" name="Cloud 13"/>
          <p:cNvSpPr/>
          <p:nvPr/>
        </p:nvSpPr>
        <p:spPr>
          <a:xfrm>
            <a:off x="838200" y="2209800"/>
            <a:ext cx="6553200" cy="1981200"/>
          </a:xfrm>
          <a:prstGeom prst="cloud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304800" y="5562600"/>
            <a:ext cx="4267201" cy="990600"/>
            <a:chOff x="457200" y="5333999"/>
            <a:chExt cx="4267201" cy="990600"/>
          </a:xfrm>
        </p:grpSpPr>
        <p:grpSp>
          <p:nvGrpSpPr>
            <p:cNvPr id="25" name="Group 24"/>
            <p:cNvGrpSpPr/>
            <p:nvPr/>
          </p:nvGrpSpPr>
          <p:grpSpPr>
            <a:xfrm>
              <a:off x="465802" y="5333999"/>
              <a:ext cx="4258599" cy="990600"/>
              <a:chOff x="237201" y="5791200"/>
              <a:chExt cx="4258599" cy="990600"/>
            </a:xfrm>
          </p:grpSpPr>
          <p:grpSp>
            <p:nvGrpSpPr>
              <p:cNvPr id="26" name="Group 47"/>
              <p:cNvGrpSpPr/>
              <p:nvPr/>
            </p:nvGrpSpPr>
            <p:grpSpPr>
              <a:xfrm>
                <a:off x="237201" y="5791200"/>
                <a:ext cx="4258599" cy="990600"/>
                <a:chOff x="228600" y="4913531"/>
                <a:chExt cx="4258599" cy="990600"/>
              </a:xfrm>
            </p:grpSpPr>
            <p:sp>
              <p:nvSpPr>
                <p:cNvPr id="30" name="TextBox 29"/>
                <p:cNvSpPr txBox="1"/>
                <p:nvPr/>
              </p:nvSpPr>
              <p:spPr>
                <a:xfrm>
                  <a:off x="762000" y="4913531"/>
                  <a:ext cx="108460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Network</a:t>
                  </a:r>
                  <a:endParaRPr lang="en-US" sz="20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762000" y="5257800"/>
                  <a:ext cx="3725199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Processing Element</a:t>
                  </a:r>
                </a:p>
                <a:p>
                  <a:r>
                    <a:rPr lang="en-US" sz="1600" dirty="0" smtClean="0"/>
                    <a:t>(Cores, L2 Banks, Memory Controllers, etc)</a:t>
                  </a:r>
                  <a:endParaRPr lang="en-US" sz="1600" dirty="0"/>
                </a:p>
              </p:txBody>
            </p:sp>
            <p:sp>
              <p:nvSpPr>
                <p:cNvPr id="32" name="Rectangle 31"/>
                <p:cNvSpPr/>
                <p:nvPr/>
              </p:nvSpPr>
              <p:spPr bwMode="auto">
                <a:xfrm>
                  <a:off x="228600" y="5410200"/>
                  <a:ext cx="457200" cy="381000"/>
                </a:xfrm>
                <a:prstGeom prst="rect">
                  <a:avLst/>
                </a:prstGeom>
                <a:solidFill>
                  <a:srgbClr val="6ACE5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prstClr val="black"/>
                      </a:solidFill>
                    </a:rPr>
                    <a:t>PE</a:t>
                  </a: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2057400" y="5867400"/>
                <a:ext cx="430696" cy="264695"/>
              </a:xfrm>
              <a:prstGeom prst="rect">
                <a:avLst/>
              </a:prstGeom>
              <a:solidFill>
                <a:srgbClr val="2A55D6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P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67000" y="5791202"/>
                <a:ext cx="8634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Packet</a:t>
                </a:r>
                <a:endParaRPr lang="en-US" sz="2000" dirty="0"/>
              </a:p>
            </p:txBody>
          </p:sp>
        </p:grpSp>
        <p:sp>
          <p:nvSpPr>
            <p:cNvPr id="33" name="Cloud 32"/>
            <p:cNvSpPr/>
            <p:nvPr/>
          </p:nvSpPr>
          <p:spPr>
            <a:xfrm>
              <a:off x="457200" y="5410200"/>
              <a:ext cx="533400" cy="304800"/>
            </a:xfrm>
            <a:prstGeom prst="cloud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I</a:t>
              </a:r>
              <a:endParaRPr lang="en-US" sz="2800" dirty="0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2057400" y="26670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48000" y="25146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81200" y="31242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62200" y="35814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24200" y="35052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52800" y="2971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038600" y="35814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95800" y="2971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667000" y="30480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962400" y="25146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181600" y="3352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257800" y="2590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019800" y="27432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2133599" y="1937456"/>
            <a:ext cx="3839633" cy="1720144"/>
          </a:xfrm>
          <a:custGeom>
            <a:avLst/>
            <a:gdLst>
              <a:gd name="connsiteX0" fmla="*/ 0 w 3975100"/>
              <a:gd name="connsiteY0" fmla="*/ 0 h 1652411"/>
              <a:gd name="connsiteX1" fmla="*/ 262467 w 3975100"/>
              <a:gd name="connsiteY1" fmla="*/ 1464734 h 1652411"/>
              <a:gd name="connsiteX2" fmla="*/ 973667 w 3975100"/>
              <a:gd name="connsiteY2" fmla="*/ 728134 h 1652411"/>
              <a:gd name="connsiteX3" fmla="*/ 1989667 w 3975100"/>
              <a:gd name="connsiteY3" fmla="*/ 1625600 h 1652411"/>
              <a:gd name="connsiteX4" fmla="*/ 2599267 w 3975100"/>
              <a:gd name="connsiteY4" fmla="*/ 567267 h 1652411"/>
              <a:gd name="connsiteX5" fmla="*/ 3759200 w 3975100"/>
              <a:gd name="connsiteY5" fmla="*/ 1413934 h 1652411"/>
              <a:gd name="connsiteX6" fmla="*/ 3894667 w 3975100"/>
              <a:gd name="connsiteY6" fmla="*/ 262467 h 1652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75100" h="1652411">
                <a:moveTo>
                  <a:pt x="0" y="0"/>
                </a:moveTo>
                <a:cubicBezTo>
                  <a:pt x="50094" y="671689"/>
                  <a:pt x="100189" y="1343378"/>
                  <a:pt x="262467" y="1464734"/>
                </a:cubicBezTo>
                <a:cubicBezTo>
                  <a:pt x="424745" y="1586090"/>
                  <a:pt x="685800" y="701323"/>
                  <a:pt x="973667" y="728134"/>
                </a:cubicBezTo>
                <a:cubicBezTo>
                  <a:pt x="1261534" y="754945"/>
                  <a:pt x="1718734" y="1652411"/>
                  <a:pt x="1989667" y="1625600"/>
                </a:cubicBezTo>
                <a:cubicBezTo>
                  <a:pt x="2260600" y="1598789"/>
                  <a:pt x="2304345" y="602545"/>
                  <a:pt x="2599267" y="567267"/>
                </a:cubicBezTo>
                <a:cubicBezTo>
                  <a:pt x="2894189" y="531989"/>
                  <a:pt x="3543300" y="1464734"/>
                  <a:pt x="3759200" y="1413934"/>
                </a:cubicBezTo>
                <a:cubicBezTo>
                  <a:pt x="3975100" y="1363134"/>
                  <a:pt x="3894667" y="262467"/>
                  <a:pt x="3894667" y="262467"/>
                </a:cubicBezTo>
              </a:path>
            </a:pathLst>
          </a:custGeom>
          <a:ln w="5080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905000" y="19050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352800" y="19050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85800" y="4572000"/>
            <a:ext cx="794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Long network latency when the network is congested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/>
          <p:nvPr/>
        </p:nvGrpSpPr>
        <p:grpSpPr>
          <a:xfrm>
            <a:off x="1828800" y="1143000"/>
            <a:ext cx="4343400" cy="1447800"/>
            <a:chOff x="1828800" y="1143000"/>
            <a:chExt cx="4343400" cy="1447800"/>
          </a:xfrm>
        </p:grpSpPr>
        <p:grpSp>
          <p:nvGrpSpPr>
            <p:cNvPr id="6" name="Group 14"/>
            <p:cNvGrpSpPr/>
            <p:nvPr/>
          </p:nvGrpSpPr>
          <p:grpSpPr>
            <a:xfrm>
              <a:off x="1828800" y="1295400"/>
              <a:ext cx="609600" cy="1295400"/>
              <a:chOff x="2667000" y="1295400"/>
              <a:chExt cx="609600" cy="129540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2667000" y="1295400"/>
                <a:ext cx="609600" cy="533400"/>
              </a:xfrm>
              <a:prstGeom prst="rect">
                <a:avLst/>
              </a:prstGeom>
              <a:solidFill>
                <a:srgbClr val="6ACE5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PE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5400000">
                <a:off x="2591594" y="2209006"/>
                <a:ext cx="762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6"/>
            <p:cNvGrpSpPr/>
            <p:nvPr/>
          </p:nvGrpSpPr>
          <p:grpSpPr>
            <a:xfrm>
              <a:off x="3276600" y="1295400"/>
              <a:ext cx="609600" cy="1295400"/>
              <a:chOff x="2667000" y="1295400"/>
              <a:chExt cx="609600" cy="12954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2667000" y="1295400"/>
                <a:ext cx="609600" cy="533400"/>
              </a:xfrm>
              <a:prstGeom prst="rect">
                <a:avLst/>
              </a:prstGeom>
              <a:solidFill>
                <a:srgbClr val="6ACE5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PE</a:t>
                </a:r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5400000">
                <a:off x="2591594" y="2209006"/>
                <a:ext cx="762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19"/>
            <p:cNvGrpSpPr/>
            <p:nvPr/>
          </p:nvGrpSpPr>
          <p:grpSpPr>
            <a:xfrm>
              <a:off x="5562600" y="1295400"/>
              <a:ext cx="609600" cy="1295400"/>
              <a:chOff x="2667000" y="1295400"/>
              <a:chExt cx="609600" cy="1295400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2667000" y="1295400"/>
                <a:ext cx="609600" cy="533400"/>
              </a:xfrm>
              <a:prstGeom prst="rect">
                <a:avLst/>
              </a:prstGeom>
              <a:solidFill>
                <a:srgbClr val="6ACE5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PE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2591594" y="2209006"/>
                <a:ext cx="762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4495800" y="1143000"/>
              <a:ext cx="53882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Throttling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14" name="Cloud 13"/>
          <p:cNvSpPr/>
          <p:nvPr/>
        </p:nvSpPr>
        <p:spPr>
          <a:xfrm>
            <a:off x="838200" y="2209800"/>
            <a:ext cx="6553200" cy="1981200"/>
          </a:xfrm>
          <a:prstGeom prst="cloud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grpSp>
        <p:nvGrpSpPr>
          <p:cNvPr id="9" name="Group 33"/>
          <p:cNvGrpSpPr/>
          <p:nvPr/>
        </p:nvGrpSpPr>
        <p:grpSpPr>
          <a:xfrm>
            <a:off x="304800" y="5562600"/>
            <a:ext cx="4267201" cy="990600"/>
            <a:chOff x="457200" y="5333999"/>
            <a:chExt cx="4267201" cy="990600"/>
          </a:xfrm>
        </p:grpSpPr>
        <p:grpSp>
          <p:nvGrpSpPr>
            <p:cNvPr id="11" name="Group 24"/>
            <p:cNvGrpSpPr/>
            <p:nvPr/>
          </p:nvGrpSpPr>
          <p:grpSpPr>
            <a:xfrm>
              <a:off x="465802" y="5333999"/>
              <a:ext cx="4258599" cy="990600"/>
              <a:chOff x="237201" y="5791200"/>
              <a:chExt cx="4258599" cy="990600"/>
            </a:xfrm>
          </p:grpSpPr>
          <p:grpSp>
            <p:nvGrpSpPr>
              <p:cNvPr id="12" name="Group 47"/>
              <p:cNvGrpSpPr/>
              <p:nvPr/>
            </p:nvGrpSpPr>
            <p:grpSpPr>
              <a:xfrm>
                <a:off x="237201" y="5791200"/>
                <a:ext cx="4258599" cy="990600"/>
                <a:chOff x="228600" y="4913531"/>
                <a:chExt cx="4258599" cy="990600"/>
              </a:xfrm>
            </p:grpSpPr>
            <p:sp>
              <p:nvSpPr>
                <p:cNvPr id="30" name="TextBox 29"/>
                <p:cNvSpPr txBox="1"/>
                <p:nvPr/>
              </p:nvSpPr>
              <p:spPr>
                <a:xfrm>
                  <a:off x="762000" y="4913531"/>
                  <a:ext cx="108460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Network</a:t>
                  </a:r>
                  <a:endParaRPr lang="en-US" sz="20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762000" y="5257800"/>
                  <a:ext cx="3725199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Processing Element</a:t>
                  </a:r>
                </a:p>
                <a:p>
                  <a:r>
                    <a:rPr lang="en-US" sz="1600" dirty="0" smtClean="0"/>
                    <a:t>(Cores, L2 Banks, Memory Controllers, etc)</a:t>
                  </a:r>
                  <a:endParaRPr lang="en-US" sz="1600" dirty="0"/>
                </a:p>
              </p:txBody>
            </p:sp>
            <p:sp>
              <p:nvSpPr>
                <p:cNvPr id="32" name="Rectangle 31"/>
                <p:cNvSpPr/>
                <p:nvPr/>
              </p:nvSpPr>
              <p:spPr bwMode="auto">
                <a:xfrm>
                  <a:off x="228600" y="5410200"/>
                  <a:ext cx="457200" cy="381000"/>
                </a:xfrm>
                <a:prstGeom prst="rect">
                  <a:avLst/>
                </a:prstGeom>
                <a:solidFill>
                  <a:srgbClr val="6ACE5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prstClr val="black"/>
                      </a:solidFill>
                    </a:rPr>
                    <a:t>PE</a:t>
                  </a: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2057400" y="5867400"/>
                <a:ext cx="430696" cy="264695"/>
              </a:xfrm>
              <a:prstGeom prst="rect">
                <a:avLst/>
              </a:prstGeom>
              <a:solidFill>
                <a:srgbClr val="2A55D6"/>
              </a:solidFill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P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67000" y="5791202"/>
                <a:ext cx="8634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Packet</a:t>
                </a:r>
                <a:endParaRPr lang="en-US" sz="2000" dirty="0"/>
              </a:p>
            </p:txBody>
          </p:sp>
        </p:grpSp>
        <p:sp>
          <p:nvSpPr>
            <p:cNvPr id="33" name="Cloud 32"/>
            <p:cNvSpPr/>
            <p:nvPr/>
          </p:nvSpPr>
          <p:spPr>
            <a:xfrm>
              <a:off x="457200" y="5410200"/>
              <a:ext cx="533400" cy="304800"/>
            </a:xfrm>
            <a:prstGeom prst="cloud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I</a:t>
              </a:r>
              <a:endParaRPr lang="en-US" sz="2800" dirty="0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2057400" y="26670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48000" y="25146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81200" y="31242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62200" y="35814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24200" y="35052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52800" y="2971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038600" y="35814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95800" y="2971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667000" y="30480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962400" y="25146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181600" y="3352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257800" y="25908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019800" y="27432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05000" y="19050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352800" y="19050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 rot="21230970">
            <a:off x="5350280" y="1884037"/>
            <a:ext cx="1050474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 rot="21230970">
            <a:off x="3064280" y="1884038"/>
            <a:ext cx="1050474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 rot="21230970">
            <a:off x="1616479" y="1884038"/>
            <a:ext cx="1050474" cy="360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Throttle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2099733" y="2286000"/>
            <a:ext cx="3725334" cy="1066800"/>
          </a:xfrm>
          <a:custGeom>
            <a:avLst/>
            <a:gdLst>
              <a:gd name="connsiteX0" fmla="*/ 0 w 3725334"/>
              <a:gd name="connsiteY0" fmla="*/ 186267 h 1257300"/>
              <a:gd name="connsiteX1" fmla="*/ 795867 w 3725334"/>
              <a:gd name="connsiteY1" fmla="*/ 1117600 h 1257300"/>
              <a:gd name="connsiteX2" fmla="*/ 1998134 w 3725334"/>
              <a:gd name="connsiteY2" fmla="*/ 1024467 h 1257300"/>
              <a:gd name="connsiteX3" fmla="*/ 3725334 w 3725334"/>
              <a:gd name="connsiteY3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5334" h="1257300">
                <a:moveTo>
                  <a:pt x="0" y="186267"/>
                </a:moveTo>
                <a:cubicBezTo>
                  <a:pt x="231422" y="582083"/>
                  <a:pt x="462845" y="977900"/>
                  <a:pt x="795867" y="1117600"/>
                </a:cubicBezTo>
                <a:cubicBezTo>
                  <a:pt x="1128889" y="1257300"/>
                  <a:pt x="1509890" y="1210734"/>
                  <a:pt x="1998134" y="1024467"/>
                </a:cubicBezTo>
                <a:cubicBezTo>
                  <a:pt x="2486378" y="838200"/>
                  <a:pt x="3105856" y="419100"/>
                  <a:pt x="3725334" y="0"/>
                </a:cubicBezTo>
              </a:path>
            </a:pathLst>
          </a:custGeom>
          <a:ln w="50800">
            <a:solidFill>
              <a:srgbClr val="2E692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905000" y="2286000"/>
            <a:ext cx="430696" cy="264695"/>
          </a:xfrm>
          <a:prstGeom prst="rect">
            <a:avLst/>
          </a:prstGeom>
          <a:solidFill>
            <a:srgbClr val="2A55D6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4800" y="41148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>
                <a:solidFill>
                  <a:srgbClr val="2A55D6"/>
                </a:solidFill>
              </a:rPr>
              <a:t> Throttling makes some packets wait longer to inject </a:t>
            </a:r>
          </a:p>
          <a:p>
            <a:pPr>
              <a:buFont typeface="Arial"/>
              <a:buChar char="•"/>
            </a:pPr>
            <a:r>
              <a:rPr lang="en-US" sz="2800" dirty="0" smtClean="0">
                <a:solidFill>
                  <a:srgbClr val="2A55D6"/>
                </a:solidFill>
              </a:rPr>
              <a:t> Average network throughput increases, hence higher    </a:t>
            </a:r>
          </a:p>
          <a:p>
            <a:r>
              <a:rPr lang="en-US" sz="2800" dirty="0" smtClean="0">
                <a:solidFill>
                  <a:srgbClr val="2A55D6"/>
                </a:solidFill>
              </a:rPr>
              <a:t>  system performance</a:t>
            </a:r>
            <a:endParaRPr lang="en-US" sz="2800" dirty="0">
              <a:solidFill>
                <a:srgbClr val="2A55D6"/>
              </a:solidFill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1905000" y="1066800"/>
            <a:ext cx="457994" cy="687388"/>
            <a:chOff x="7771606" y="1828800"/>
            <a:chExt cx="457994" cy="687388"/>
          </a:xfrm>
        </p:grpSpPr>
        <p:sp>
          <p:nvSpPr>
            <p:cNvPr id="57" name="Rectangle 56"/>
            <p:cNvSpPr/>
            <p:nvPr/>
          </p:nvSpPr>
          <p:spPr>
            <a:xfrm>
              <a:off x="7772400" y="2249905"/>
              <a:ext cx="457200" cy="264695"/>
            </a:xfrm>
            <a:prstGeom prst="rect">
              <a:avLst/>
            </a:prstGeom>
            <a:solidFill>
              <a:srgbClr val="2A55D6"/>
            </a:solidFill>
            <a:ln w="28575" cmpd="sng">
              <a:noFill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772400" y="1981200"/>
              <a:ext cx="457200" cy="264695"/>
            </a:xfrm>
            <a:prstGeom prst="rect">
              <a:avLst/>
            </a:prstGeom>
            <a:solidFill>
              <a:srgbClr val="2A55D6"/>
            </a:solidFill>
            <a:ln w="28575" cmpd="sng">
              <a:noFill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>
              <a:off x="7428706" y="2171700"/>
              <a:ext cx="686594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772400" y="25146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7885906" y="2171700"/>
              <a:ext cx="686594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7772400" y="224028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3352800" y="1066800"/>
            <a:ext cx="457994" cy="687388"/>
            <a:chOff x="7771606" y="1828800"/>
            <a:chExt cx="457994" cy="687388"/>
          </a:xfrm>
        </p:grpSpPr>
        <p:sp>
          <p:nvSpPr>
            <p:cNvPr id="76" name="Rectangle 75"/>
            <p:cNvSpPr/>
            <p:nvPr/>
          </p:nvSpPr>
          <p:spPr>
            <a:xfrm>
              <a:off x="7772400" y="2249905"/>
              <a:ext cx="457200" cy="264695"/>
            </a:xfrm>
            <a:prstGeom prst="rect">
              <a:avLst/>
            </a:prstGeom>
            <a:solidFill>
              <a:srgbClr val="2A55D6"/>
            </a:solidFill>
            <a:ln w="28575" cmpd="sng">
              <a:noFill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772400" y="1981200"/>
              <a:ext cx="457200" cy="264695"/>
            </a:xfrm>
            <a:prstGeom prst="rect">
              <a:avLst/>
            </a:prstGeom>
            <a:solidFill>
              <a:srgbClr val="2A55D6"/>
            </a:solidFill>
            <a:ln w="28575" cmpd="sng">
              <a:noFill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 rot="5400000">
              <a:off x="7428706" y="2171700"/>
              <a:ext cx="686594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772400" y="25146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7885906" y="2171700"/>
              <a:ext cx="686594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7772400" y="224028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5638800" y="1066800"/>
            <a:ext cx="457994" cy="687388"/>
            <a:chOff x="7771606" y="1828800"/>
            <a:chExt cx="457994" cy="687388"/>
          </a:xfrm>
        </p:grpSpPr>
        <p:sp>
          <p:nvSpPr>
            <p:cNvPr id="83" name="Rectangle 82"/>
            <p:cNvSpPr/>
            <p:nvPr/>
          </p:nvSpPr>
          <p:spPr>
            <a:xfrm>
              <a:off x="7772400" y="2249905"/>
              <a:ext cx="457200" cy="264695"/>
            </a:xfrm>
            <a:prstGeom prst="rect">
              <a:avLst/>
            </a:prstGeom>
            <a:solidFill>
              <a:srgbClr val="2A55D6"/>
            </a:solidFill>
            <a:ln w="28575" cmpd="sng">
              <a:noFill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72400" y="1981200"/>
              <a:ext cx="457200" cy="264695"/>
            </a:xfrm>
            <a:prstGeom prst="rect">
              <a:avLst/>
            </a:prstGeom>
            <a:solidFill>
              <a:srgbClr val="2A55D6"/>
            </a:solidFill>
            <a:ln w="28575" cmpd="sng">
              <a:noFill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85" name="Straight Connector 84"/>
            <p:cNvCxnSpPr/>
            <p:nvPr/>
          </p:nvCxnSpPr>
          <p:spPr>
            <a:xfrm rot="5400000">
              <a:off x="7428706" y="2171700"/>
              <a:ext cx="686594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772400" y="25146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7885906" y="2171700"/>
              <a:ext cx="686594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7772400" y="224028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 animBg="1"/>
      <p:bldP spid="40" grpId="0" animBg="1"/>
      <p:bldP spid="42" grpId="0" animBg="1"/>
      <p:bldP spid="43" grpId="0" animBg="1"/>
      <p:bldP spid="46" grpId="0" animBg="1"/>
      <p:bldP spid="53" grpId="0" animBg="1"/>
      <p:bldP spid="54" grpId="0" animBg="1"/>
      <p:bldP spid="55" grpId="0"/>
    </p:bld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5032</Words>
  <Application>Microsoft Macintosh PowerPoint</Application>
  <PresentationFormat>On-screen Show (4:3)</PresentationFormat>
  <Paragraphs>853</Paragraphs>
  <Slides>42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SAFARI_Template</vt:lpstr>
      <vt:lpstr>1_Edge</vt:lpstr>
      <vt:lpstr>Office Theme</vt:lpstr>
      <vt:lpstr>Equation</vt:lpstr>
      <vt:lpstr>HAT: Heterogeneous Adaptive Throttling for On-Chip Networks</vt:lpstr>
      <vt:lpstr>Executive Summary</vt:lpstr>
      <vt:lpstr>Outline</vt:lpstr>
      <vt:lpstr>On-Chip Networks</vt:lpstr>
      <vt:lpstr>On-Chip Networks</vt:lpstr>
      <vt:lpstr>Network Congestion Reduces Performance</vt:lpstr>
      <vt:lpstr>Goal</vt:lpstr>
      <vt:lpstr>Source Throttling</vt:lpstr>
      <vt:lpstr>Source Throttling</vt:lpstr>
      <vt:lpstr>Key Questions of Source Throttling</vt:lpstr>
      <vt:lpstr>Key Observation #1</vt:lpstr>
      <vt:lpstr>Key Observation #1</vt:lpstr>
      <vt:lpstr>Key Observation #1</vt:lpstr>
      <vt:lpstr>Key Observation #2</vt:lpstr>
      <vt:lpstr>Outline</vt:lpstr>
      <vt:lpstr>Heterogeneous Adaptive Throttling (HAT)</vt:lpstr>
      <vt:lpstr>Heterogeneous Adaptive Throttling (HAT)</vt:lpstr>
      <vt:lpstr>Application-Aware Throttling</vt:lpstr>
      <vt:lpstr>Heterogeneous Adaptive Throttling (HAT)</vt:lpstr>
      <vt:lpstr>Dynamic Throttling Rate Adjustment</vt:lpstr>
      <vt:lpstr>Heterogeneous Adaptive Throttling (HAT)</vt:lpstr>
      <vt:lpstr>Epoch-Based Operation</vt:lpstr>
      <vt:lpstr>Putting It Together: Key Contributions</vt:lpstr>
      <vt:lpstr>Outline</vt:lpstr>
      <vt:lpstr>Comparison Points</vt:lpstr>
      <vt:lpstr>Outline</vt:lpstr>
      <vt:lpstr>Methodology</vt:lpstr>
      <vt:lpstr>Methodology</vt:lpstr>
      <vt:lpstr>Performance: Bufferless NoC (BLESS)</vt:lpstr>
      <vt:lpstr>Performance: Buffered NoC</vt:lpstr>
      <vt:lpstr>Application Fairness</vt:lpstr>
      <vt:lpstr>Network Energy Efficiency</vt:lpstr>
      <vt:lpstr>Other Results in Paper</vt:lpstr>
      <vt:lpstr>Conclusions</vt:lpstr>
      <vt:lpstr>HAT: Heterogeneous Adaptive Throttling for On-Chip Networks</vt:lpstr>
      <vt:lpstr>Throttling Rate Steps</vt:lpstr>
      <vt:lpstr>Network Sizes</vt:lpstr>
      <vt:lpstr>Performance on CHIPPER/BLESS</vt:lpstr>
      <vt:lpstr>Multithreaded Workloads</vt:lpstr>
      <vt:lpstr>Motivation</vt:lpstr>
      <vt:lpstr>Sensitivity to Other Parameters</vt:lpstr>
      <vt:lpstr>Implementation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2012-10-23T05:07:51Z</cp:lastPrinted>
  <dcterms:created xsi:type="dcterms:W3CDTF">2012-10-22T04:10:07Z</dcterms:created>
  <dcterms:modified xsi:type="dcterms:W3CDTF">2012-10-28T03:15:51Z</dcterms:modified>
</cp:coreProperties>
</file>