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3.xml" ContentType="application/vnd.openxmlformats-officedocument.drawingml.chart+xml"/>
  <Override PartName="/ppt/notesSlides/notesSlide22.xml" ContentType="application/vnd.openxmlformats-officedocument.presentationml.notesSlide+xml"/>
  <Override PartName="/ppt/charts/chart4.xml" ContentType="application/vnd.openxmlformats-officedocument.drawingml.chart+xml"/>
  <Override PartName="/ppt/notesSlides/notesSlide23.xml" ContentType="application/vnd.openxmlformats-officedocument.presentationml.notesSlide+xml"/>
  <Override PartName="/ppt/charts/chart5.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5.xml" ContentType="application/vnd.ms-office.chartstyle+xml"/>
  <Override PartName="/ppt/charts/colors5.xml" ContentType="application/vnd.ms-office.chartcolor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5"/>
  </p:notesMasterIdLst>
  <p:handoutMasterIdLst>
    <p:handoutMasterId r:id="rId36"/>
  </p:handoutMasterIdLst>
  <p:sldIdLst>
    <p:sldId id="823" r:id="rId2"/>
    <p:sldId id="985" r:id="rId3"/>
    <p:sldId id="837" r:id="rId4"/>
    <p:sldId id="891" r:id="rId5"/>
    <p:sldId id="932" r:id="rId6"/>
    <p:sldId id="986" r:id="rId7"/>
    <p:sldId id="988" r:id="rId8"/>
    <p:sldId id="1011" r:id="rId9"/>
    <p:sldId id="987" r:id="rId10"/>
    <p:sldId id="1012" r:id="rId11"/>
    <p:sldId id="989" r:id="rId12"/>
    <p:sldId id="990" r:id="rId13"/>
    <p:sldId id="992" r:id="rId14"/>
    <p:sldId id="993" r:id="rId15"/>
    <p:sldId id="1015" r:id="rId16"/>
    <p:sldId id="994" r:id="rId17"/>
    <p:sldId id="1006" r:id="rId18"/>
    <p:sldId id="996" r:id="rId19"/>
    <p:sldId id="999" r:id="rId20"/>
    <p:sldId id="1001" r:id="rId21"/>
    <p:sldId id="1002" r:id="rId22"/>
    <p:sldId id="1003" r:id="rId23"/>
    <p:sldId id="1005" r:id="rId24"/>
    <p:sldId id="1013" r:id="rId25"/>
    <p:sldId id="998" r:id="rId26"/>
    <p:sldId id="1000" r:id="rId27"/>
    <p:sldId id="1016" r:id="rId28"/>
    <p:sldId id="984" r:id="rId29"/>
    <p:sldId id="1014" r:id="rId30"/>
    <p:sldId id="1017" r:id="rId31"/>
    <p:sldId id="1018" r:id="rId32"/>
    <p:sldId id="1019" r:id="rId33"/>
    <p:sldId id="1020" r:id="rId3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0066"/>
    <a:srgbClr val="0066FF"/>
    <a:srgbClr val="0000FF"/>
    <a:srgbClr val="CC0000"/>
    <a:srgbClr val="CC3300"/>
    <a:srgbClr val="A50021"/>
    <a:srgbClr val="800000"/>
    <a:srgbClr val="5A97D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74" autoAdjust="0"/>
    <p:restoredTop sz="72114" autoAdjust="0"/>
  </p:normalViewPr>
  <p:slideViewPr>
    <p:cSldViewPr showGuides="1">
      <p:cViewPr varScale="1">
        <p:scale>
          <a:sx n="52" d="100"/>
          <a:sy n="52" d="100"/>
        </p:scale>
        <p:origin x="-1206" y="-96"/>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3282"/>
    </p:cViewPr>
  </p:sorterViewPr>
  <p:notesViewPr>
    <p:cSldViewPr>
      <p:cViewPr>
        <p:scale>
          <a:sx n="125" d="100"/>
          <a:sy n="125" d="100"/>
        </p:scale>
        <p:origin x="883"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asan\Desktop\ChargeCacheTalk\rlt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asan\Desktop\ChargeCacheTalk\rlt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Hasan\Desktop\ChargeCacheTalk\results_ipc.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Hasan\Desktop\ChargeCacheTalk\results_ipc.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C:\Users\kasirga\Desktop\ChargeCache_hpca_presentation\energy_saving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Hasan\Desktop\ChargeCacheTalk\motiv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3319510061242346"/>
          <c:y val="0.13889592048247812"/>
          <c:w val="0.8495047025371828"/>
          <c:h val="0.45945616730510852"/>
        </c:manualLayout>
      </c:layout>
      <c:barChart>
        <c:barDir val="col"/>
        <c:grouping val="clustered"/>
        <c:varyColors val="0"/>
        <c:ser>
          <c:idx val="0"/>
          <c:order val="0"/>
          <c:tx>
            <c:strRef>
              <c:f>'Single-core'!$C$2</c:f>
              <c:strCache>
                <c:ptCount val="1"/>
                <c:pt idx="0">
                  <c:v>8ms - RLTL</c:v>
                </c:pt>
              </c:strCache>
            </c:strRef>
          </c:tx>
          <c:spPr>
            <a:solidFill>
              <a:srgbClr val="0066FF"/>
            </a:solidFill>
            <a:ln>
              <a:solidFill>
                <a:schemeClr val="tx1"/>
              </a:solidFill>
            </a:ln>
            <a:effectLst/>
          </c:spPr>
          <c:invertIfNegative val="0"/>
          <c:cat>
            <c:strRef>
              <c:f>'Single-core'!$B$3:$B$25</c:f>
              <c:strCache>
                <c:ptCount val="23"/>
                <c:pt idx="0">
                  <c:v>tpch6</c:v>
                </c:pt>
                <c:pt idx="1">
                  <c:v>apache20</c:v>
                </c:pt>
                <c:pt idx="2">
                  <c:v>GemsFDTD</c:v>
                </c:pt>
                <c:pt idx="3">
                  <c:v>mcf</c:v>
                </c:pt>
                <c:pt idx="4">
                  <c:v>sphinx3</c:v>
                </c:pt>
                <c:pt idx="5">
                  <c:v>tpch2</c:v>
                </c:pt>
                <c:pt idx="6">
                  <c:v>astar</c:v>
                </c:pt>
                <c:pt idx="7">
                  <c:v>hmmer</c:v>
                </c:pt>
                <c:pt idx="8">
                  <c:v>milc</c:v>
                </c:pt>
                <c:pt idx="9">
                  <c:v>bwaves</c:v>
                </c:pt>
                <c:pt idx="10">
                  <c:v>lbm</c:v>
                </c:pt>
                <c:pt idx="11">
                  <c:v>omnetpp</c:v>
                </c:pt>
                <c:pt idx="12">
                  <c:v>tonto</c:v>
                </c:pt>
                <c:pt idx="13">
                  <c:v>bzip2</c:v>
                </c:pt>
                <c:pt idx="14">
                  <c:v>leslie3d</c:v>
                </c:pt>
                <c:pt idx="15">
                  <c:v>sjeng</c:v>
                </c:pt>
                <c:pt idx="16">
                  <c:v>tpcc64</c:v>
                </c:pt>
                <c:pt idx="17">
                  <c:v>cactusADM</c:v>
                </c:pt>
                <c:pt idx="18">
                  <c:v>libquantum</c:v>
                </c:pt>
                <c:pt idx="19">
                  <c:v>soplex</c:v>
                </c:pt>
                <c:pt idx="20">
                  <c:v>tpch17</c:v>
                </c:pt>
                <c:pt idx="21">
                  <c:v>STREAMcopy</c:v>
                </c:pt>
                <c:pt idx="22">
                  <c:v>AVG</c:v>
                </c:pt>
              </c:strCache>
            </c:strRef>
          </c:cat>
          <c:val>
            <c:numRef>
              <c:f>'Single-core'!$C$3:$C$25</c:f>
              <c:numCache>
                <c:formatCode>0.00%</c:formatCode>
                <c:ptCount val="23"/>
                <c:pt idx="0">
                  <c:v>0.90733149097266796</c:v>
                </c:pt>
                <c:pt idx="1">
                  <c:v>0.93296832848917277</c:v>
                </c:pt>
                <c:pt idx="2">
                  <c:v>0.88403706724203701</c:v>
                </c:pt>
                <c:pt idx="3">
                  <c:v>0.99454258737682488</c:v>
                </c:pt>
                <c:pt idx="4">
                  <c:v>0.9817380234051617</c:v>
                </c:pt>
                <c:pt idx="5">
                  <c:v>0.90326001544253742</c:v>
                </c:pt>
                <c:pt idx="6">
                  <c:v>0.9021904240653964</c:v>
                </c:pt>
                <c:pt idx="7">
                  <c:v>0</c:v>
                </c:pt>
                <c:pt idx="8">
                  <c:v>0.70766375388762115</c:v>
                </c:pt>
                <c:pt idx="9">
                  <c:v>0.94845602154129582</c:v>
                </c:pt>
                <c:pt idx="10">
                  <c:v>0.97309919601887362</c:v>
                </c:pt>
                <c:pt idx="11">
                  <c:v>0.96598279303784629</c:v>
                </c:pt>
                <c:pt idx="12">
                  <c:v>0.95406317230588689</c:v>
                </c:pt>
                <c:pt idx="13">
                  <c:v>0.86313346743898633</c:v>
                </c:pt>
                <c:pt idx="14">
                  <c:v>0.95388824966899122</c:v>
                </c:pt>
                <c:pt idx="15">
                  <c:v>0.62848779611244221</c:v>
                </c:pt>
                <c:pt idx="16">
                  <c:v>0.91189054118536528</c:v>
                </c:pt>
                <c:pt idx="17">
                  <c:v>0.98543307073199538</c:v>
                </c:pt>
                <c:pt idx="18">
                  <c:v>0.93090278037133034</c:v>
                </c:pt>
                <c:pt idx="19">
                  <c:v>0.92244217140130436</c:v>
                </c:pt>
                <c:pt idx="20">
                  <c:v>0.9041130218708866</c:v>
                </c:pt>
                <c:pt idx="21">
                  <c:v>0.77048919475779598</c:v>
                </c:pt>
                <c:pt idx="22">
                  <c:v>0.86027787124201893</c:v>
                </c:pt>
              </c:numCache>
            </c:numRef>
          </c:val>
        </c:ser>
        <c:dLbls>
          <c:showLegendKey val="0"/>
          <c:showVal val="0"/>
          <c:showCatName val="0"/>
          <c:showSerName val="0"/>
          <c:showPercent val="0"/>
          <c:showBubbleSize val="0"/>
        </c:dLbls>
        <c:gapWidth val="84"/>
        <c:overlap val="-21"/>
        <c:axId val="119259648"/>
        <c:axId val="156581888"/>
      </c:barChart>
      <c:catAx>
        <c:axId val="119259648"/>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2700000" spcFirstLastPara="1" vertOverflow="ellipsis" vert="horz" wrap="square" anchor="ctr" anchorCtr="1"/>
          <a:lstStyle/>
          <a:p>
            <a:pPr>
              <a:defRPr sz="1600" b="0" i="0" u="none" strike="noStrike" kern="1200" cap="none" spc="0" normalizeH="0" baseline="0">
                <a:solidFill>
                  <a:sysClr val="windowText" lastClr="000000"/>
                </a:solidFill>
                <a:latin typeface="Cambria" panose="02040503050406030204" pitchFamily="18" charset="0"/>
                <a:ea typeface="+mn-ea"/>
                <a:cs typeface="Times New Roman" panose="02020603050405020304" pitchFamily="18" charset="0"/>
              </a:defRPr>
            </a:pPr>
            <a:endParaRPr lang="en-US"/>
          </a:p>
        </c:txPr>
        <c:crossAx val="156581888"/>
        <c:crosses val="autoZero"/>
        <c:auto val="1"/>
        <c:lblAlgn val="ctr"/>
        <c:lblOffset val="100"/>
        <c:noMultiLvlLbl val="0"/>
      </c:catAx>
      <c:valAx>
        <c:axId val="156581888"/>
        <c:scaling>
          <c:orientation val="minMax"/>
          <c:max val="1"/>
        </c:scaling>
        <c:delete val="0"/>
        <c:axPos val="l"/>
        <c:majorGridlines>
          <c:spPr>
            <a:ln w="9525" cap="flat" cmpd="sng" algn="ctr">
              <a:solidFill>
                <a:schemeClr val="tx1">
                  <a:lumMod val="15000"/>
                  <a:lumOff val="85000"/>
                </a:schemeClr>
              </a:solidFill>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2000" b="1" i="0" u="none" strike="noStrike" kern="1200" cap="none" baseline="0">
                    <a:solidFill>
                      <a:sysClr val="windowText" lastClr="000000"/>
                    </a:solidFill>
                    <a:latin typeface="Cambria" panose="02040503050406030204" pitchFamily="18" charset="0"/>
                    <a:ea typeface="+mn-ea"/>
                    <a:cs typeface="Times New Roman" panose="02020603050405020304" pitchFamily="18" charset="0"/>
                  </a:defRPr>
                </a:pPr>
                <a:r>
                  <a:rPr lang="en-US" sz="2000" b="1" cap="none" baseline="0">
                    <a:latin typeface="Cambria" panose="02040503050406030204" pitchFamily="18" charset="0"/>
                  </a:rPr>
                  <a:t>Fraction of </a:t>
                </a:r>
                <a:r>
                  <a:rPr lang="tr-TR" sz="2000" b="1" cap="none" baseline="0">
                    <a:latin typeface="Cambria" panose="02040503050406030204" pitchFamily="18" charset="0"/>
                  </a:rPr>
                  <a:t>Accesses</a:t>
                </a:r>
                <a:endParaRPr lang="en-US" sz="2000" b="1" cap="none" baseline="0">
                  <a:latin typeface="Cambria" panose="02040503050406030204" pitchFamily="18" charset="0"/>
                </a:endParaRPr>
              </a:p>
            </c:rich>
          </c:tx>
          <c:layout>
            <c:manualLayout>
              <c:xMode val="edge"/>
              <c:yMode val="edge"/>
              <c:x val="7.3328164486522645E-3"/>
              <c:y val="0.13889581343744734"/>
            </c:manualLayout>
          </c:layout>
          <c:overlay val="0"/>
          <c:spPr>
            <a:noFill/>
            <a:ln>
              <a:noFill/>
            </a:ln>
            <a:effectLst/>
          </c:spPr>
        </c:title>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Cambria" panose="02040503050406030204" pitchFamily="18" charset="0"/>
                <a:ea typeface="+mn-ea"/>
                <a:cs typeface="Times New Roman" panose="02020603050405020304" pitchFamily="18" charset="0"/>
              </a:defRPr>
            </a:pPr>
            <a:endParaRPr lang="en-US"/>
          </a:p>
        </c:txPr>
        <c:crossAx val="119259648"/>
        <c:crosses val="autoZero"/>
        <c:crossBetween val="between"/>
        <c:majorUnit val="0.2"/>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800">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333067087219989"/>
          <c:y val="0.20206525148399898"/>
          <c:w val="0.85643462597612896"/>
          <c:h val="0.39628684249948504"/>
        </c:manualLayout>
      </c:layout>
      <c:barChart>
        <c:barDir val="col"/>
        <c:grouping val="clustered"/>
        <c:varyColors val="0"/>
        <c:ser>
          <c:idx val="0"/>
          <c:order val="0"/>
          <c:tx>
            <c:strRef>
              <c:f>'[rltl.xlsx]eight-core'!$C$2</c:f>
              <c:strCache>
                <c:ptCount val="1"/>
                <c:pt idx="0">
                  <c:v>8ms - RLTL</c:v>
                </c:pt>
              </c:strCache>
            </c:strRef>
          </c:tx>
          <c:spPr>
            <a:solidFill>
              <a:srgbClr val="0066FF"/>
            </a:solidFill>
            <a:ln>
              <a:solidFill>
                <a:schemeClr val="tx1"/>
              </a:solidFill>
            </a:ln>
            <a:effectLst/>
          </c:spPr>
          <c:invertIfNegative val="0"/>
          <c:cat>
            <c:strRef>
              <c:f>'[rltl.xlsx]eight-core'!$B$3:$B$23</c:f>
              <c:strCache>
                <c:ptCount val="21"/>
                <c:pt idx="0">
                  <c:v>w1</c:v>
                </c:pt>
                <c:pt idx="1">
                  <c:v>w2</c:v>
                </c:pt>
                <c:pt idx="2">
                  <c:v>w3</c:v>
                </c:pt>
                <c:pt idx="3">
                  <c:v>w4</c:v>
                </c:pt>
                <c:pt idx="4">
                  <c:v>w5</c:v>
                </c:pt>
                <c:pt idx="5">
                  <c:v>w6</c:v>
                </c:pt>
                <c:pt idx="6">
                  <c:v>w7</c:v>
                </c:pt>
                <c:pt idx="7">
                  <c:v>w8</c:v>
                </c:pt>
                <c:pt idx="8">
                  <c:v>w9</c:v>
                </c:pt>
                <c:pt idx="9">
                  <c:v>w10</c:v>
                </c:pt>
                <c:pt idx="10">
                  <c:v>w11</c:v>
                </c:pt>
                <c:pt idx="11">
                  <c:v>w12</c:v>
                </c:pt>
                <c:pt idx="12">
                  <c:v>w13</c:v>
                </c:pt>
                <c:pt idx="13">
                  <c:v>w14</c:v>
                </c:pt>
                <c:pt idx="14">
                  <c:v>w15</c:v>
                </c:pt>
                <c:pt idx="15">
                  <c:v>w16</c:v>
                </c:pt>
                <c:pt idx="16">
                  <c:v>w17</c:v>
                </c:pt>
                <c:pt idx="17">
                  <c:v>w18</c:v>
                </c:pt>
                <c:pt idx="18">
                  <c:v>w19</c:v>
                </c:pt>
                <c:pt idx="19">
                  <c:v>w20</c:v>
                </c:pt>
                <c:pt idx="20">
                  <c:v>AVG</c:v>
                </c:pt>
              </c:strCache>
            </c:strRef>
          </c:cat>
          <c:val>
            <c:numRef>
              <c:f>'[rltl.xlsx]eight-core'!$C$3:$C$23</c:f>
              <c:numCache>
                <c:formatCode>0.00%</c:formatCode>
                <c:ptCount val="21"/>
                <c:pt idx="0">
                  <c:v>0.96968206026653991</c:v>
                </c:pt>
                <c:pt idx="1">
                  <c:v>0.97205661035450808</c:v>
                </c:pt>
                <c:pt idx="2">
                  <c:v>0.97451557037775405</c:v>
                </c:pt>
                <c:pt idx="3">
                  <c:v>0.97516044585816131</c:v>
                </c:pt>
                <c:pt idx="4">
                  <c:v>0.97031079315345792</c:v>
                </c:pt>
                <c:pt idx="5">
                  <c:v>0.97931051222448495</c:v>
                </c:pt>
                <c:pt idx="6">
                  <c:v>0.96208705562118058</c:v>
                </c:pt>
                <c:pt idx="7">
                  <c:v>0.98268821668043704</c:v>
                </c:pt>
                <c:pt idx="8">
                  <c:v>0.98324291175807976</c:v>
                </c:pt>
                <c:pt idx="9">
                  <c:v>0.95924334210098972</c:v>
                </c:pt>
                <c:pt idx="10">
                  <c:v>0.98565909780059302</c:v>
                </c:pt>
                <c:pt idx="11">
                  <c:v>0.97774547522687161</c:v>
                </c:pt>
                <c:pt idx="12">
                  <c:v>0.96962021243131702</c:v>
                </c:pt>
                <c:pt idx="13">
                  <c:v>0.99140856340641392</c:v>
                </c:pt>
                <c:pt idx="14">
                  <c:v>0.96796282398356326</c:v>
                </c:pt>
                <c:pt idx="15">
                  <c:v>0.96606176094406493</c:v>
                </c:pt>
                <c:pt idx="16">
                  <c:v>0.98167538418847278</c:v>
                </c:pt>
                <c:pt idx="17">
                  <c:v>0.96554165798453351</c:v>
                </c:pt>
                <c:pt idx="18">
                  <c:v>0.96990226251552392</c:v>
                </c:pt>
                <c:pt idx="19">
                  <c:v>0.99085915680321779</c:v>
                </c:pt>
                <c:pt idx="20">
                  <c:v>0.97473669568400856</c:v>
                </c:pt>
              </c:numCache>
            </c:numRef>
          </c:val>
        </c:ser>
        <c:dLbls>
          <c:showLegendKey val="0"/>
          <c:showVal val="0"/>
          <c:showCatName val="0"/>
          <c:showSerName val="0"/>
          <c:showPercent val="0"/>
          <c:showBubbleSize val="0"/>
        </c:dLbls>
        <c:gapWidth val="84"/>
        <c:overlap val="-21"/>
        <c:axId val="120593408"/>
        <c:axId val="148451264"/>
      </c:barChart>
      <c:catAx>
        <c:axId val="120593408"/>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2700000" spcFirstLastPara="1" vertOverflow="ellipsis" wrap="square" anchor="ctr" anchorCtr="1"/>
          <a:lstStyle/>
          <a:p>
            <a:pPr>
              <a:defRPr sz="1600" b="0" i="0" u="none" strike="noStrike" kern="1200" cap="none" spc="0" normalizeH="0" baseline="0">
                <a:solidFill>
                  <a:sysClr val="windowText" lastClr="000000"/>
                </a:solidFill>
                <a:latin typeface="Cambria" panose="02040503050406030204" pitchFamily="18" charset="0"/>
                <a:ea typeface="+mn-ea"/>
                <a:cs typeface="Times New Roman" panose="02020603050405020304" pitchFamily="18" charset="0"/>
              </a:defRPr>
            </a:pPr>
            <a:endParaRPr lang="en-US"/>
          </a:p>
        </c:txPr>
        <c:crossAx val="148451264"/>
        <c:crosses val="autoZero"/>
        <c:auto val="1"/>
        <c:lblAlgn val="ctr"/>
        <c:lblOffset val="100"/>
        <c:noMultiLvlLbl val="0"/>
      </c:catAx>
      <c:valAx>
        <c:axId val="148451264"/>
        <c:scaling>
          <c:orientation val="minMax"/>
          <c:max val="1"/>
          <c:min val="0"/>
        </c:scaling>
        <c:delete val="0"/>
        <c:axPos val="l"/>
        <c:majorGridlines>
          <c:spPr>
            <a:ln w="9525" cap="flat" cmpd="sng" algn="ctr">
              <a:solidFill>
                <a:schemeClr val="tx1">
                  <a:lumMod val="15000"/>
                  <a:lumOff val="85000"/>
                </a:schemeClr>
              </a:solidFill>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2000" b="1" i="0" u="none" strike="noStrike" kern="1200" cap="none" baseline="0">
                    <a:solidFill>
                      <a:sysClr val="windowText" lastClr="000000"/>
                    </a:solidFill>
                    <a:latin typeface="Cambria" panose="02040503050406030204" pitchFamily="18" charset="0"/>
                    <a:ea typeface="+mn-ea"/>
                    <a:cs typeface="Times New Roman" panose="02020603050405020304" pitchFamily="18" charset="0"/>
                  </a:defRPr>
                </a:pPr>
                <a:r>
                  <a:rPr lang="en-US" sz="2000" b="1" cap="none" baseline="0">
                    <a:latin typeface="Cambria" panose="02040503050406030204" pitchFamily="18" charset="0"/>
                  </a:rPr>
                  <a:t>Fraction of </a:t>
                </a:r>
                <a:r>
                  <a:rPr lang="tr-TR" sz="2000" b="1" cap="none" baseline="0">
                    <a:latin typeface="Cambria" panose="02040503050406030204" pitchFamily="18" charset="0"/>
                  </a:rPr>
                  <a:t>Accesses</a:t>
                </a:r>
                <a:endParaRPr lang="en-US" sz="2000" b="1" cap="none" baseline="0">
                  <a:latin typeface="Cambria" panose="02040503050406030204" pitchFamily="18" charset="0"/>
                </a:endParaRPr>
              </a:p>
            </c:rich>
          </c:tx>
          <c:layout>
            <c:manualLayout>
              <c:xMode val="edge"/>
              <c:yMode val="edge"/>
              <c:x val="7.3328164486522645E-3"/>
              <c:y val="0.13889581343744734"/>
            </c:manualLayout>
          </c:layout>
          <c:overlay val="0"/>
          <c:spPr>
            <a:noFill/>
            <a:ln>
              <a:noFill/>
            </a:ln>
            <a:effectLst/>
          </c:spPr>
        </c:title>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Cambria" panose="02040503050406030204" pitchFamily="18" charset="0"/>
                <a:ea typeface="+mn-ea"/>
                <a:cs typeface="Times New Roman" panose="02020603050405020304" pitchFamily="18" charset="0"/>
              </a:defRPr>
            </a:pPr>
            <a:endParaRPr lang="en-US"/>
          </a:p>
        </c:txPr>
        <c:crossAx val="120593408"/>
        <c:crosses val="autoZero"/>
        <c:crossBetween val="between"/>
        <c:majorUnit val="0.2"/>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800">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3831062144983455"/>
          <c:y val="3.0652054687193953E-2"/>
          <c:w val="0.85976059744342925"/>
          <c:h val="0.5785186094320518"/>
        </c:manualLayout>
      </c:layout>
      <c:barChart>
        <c:barDir val="col"/>
        <c:grouping val="clustered"/>
        <c:varyColors val="0"/>
        <c:ser>
          <c:idx val="0"/>
          <c:order val="0"/>
          <c:tx>
            <c:strRef>
              <c:f>'[results_ipc.xlsx]Single-core (RMPKC)'!$C$2</c:f>
              <c:strCache>
                <c:ptCount val="1"/>
                <c:pt idx="0">
                  <c:v>NUAT</c:v>
                </c:pt>
              </c:strCache>
            </c:strRef>
          </c:tx>
          <c:spPr>
            <a:solidFill>
              <a:schemeClr val="bg1">
                <a:lumMod val="75000"/>
              </a:schemeClr>
            </a:solidFill>
            <a:ln>
              <a:solidFill>
                <a:schemeClr val="tx1"/>
              </a:solidFill>
            </a:ln>
            <a:effectLst/>
          </c:spPr>
          <c:invertIfNegative val="0"/>
          <c:cat>
            <c:strRef>
              <c:f>'[results_ipc.xlsx]Single-core (RMPKC)'!$B$15:$B$25</c:f>
              <c:strCache>
                <c:ptCount val="11"/>
                <c:pt idx="0">
                  <c:v>milc</c:v>
                </c:pt>
                <c:pt idx="1">
                  <c:v>bwaves</c:v>
                </c:pt>
                <c:pt idx="2">
                  <c:v>apache20</c:v>
                </c:pt>
                <c:pt idx="3">
                  <c:v>soplex</c:v>
                </c:pt>
                <c:pt idx="4">
                  <c:v>leslie3d</c:v>
                </c:pt>
                <c:pt idx="5">
                  <c:v>cactusADM</c:v>
                </c:pt>
                <c:pt idx="6">
                  <c:v>lbm</c:v>
                </c:pt>
                <c:pt idx="7">
                  <c:v>omnetpp</c:v>
                </c:pt>
                <c:pt idx="8">
                  <c:v>GemsFDTD</c:v>
                </c:pt>
                <c:pt idx="9">
                  <c:v>mcf</c:v>
                </c:pt>
                <c:pt idx="10">
                  <c:v>AVG - ALL 22</c:v>
                </c:pt>
              </c:strCache>
              <c:extLst>
                <c:ext xmlns:c15="http://schemas.microsoft.com/office/drawing/2012/chart" uri="{02D57815-91ED-43cb-92C2-25804820EDAC}">
                  <c15:fullRef>
                    <c15:sqref>'Single-core (RMPKC)'!$B$3:$B$25</c15:sqref>
                  </c15:fullRef>
                </c:ext>
              </c:extLst>
            </c:strRef>
          </c:cat>
          <c:val>
            <c:numRef>
              <c:f>'[results_ipc.xlsx]Single-core (RMPKC)'!$C$15:$C$25</c:f>
              <c:numCache>
                <c:formatCode>0.00%</c:formatCode>
                <c:ptCount val="11"/>
                <c:pt idx="0">
                  <c:v>1.2119152791935499E-2</c:v>
                </c:pt>
                <c:pt idx="1">
                  <c:v>2.2603273577552801E-2</c:v>
                </c:pt>
                <c:pt idx="2">
                  <c:v>5.2306229196383801E-3</c:v>
                </c:pt>
                <c:pt idx="3">
                  <c:v>1.87003901520248E-2</c:v>
                </c:pt>
                <c:pt idx="4">
                  <c:v>2.0199802393237501E-2</c:v>
                </c:pt>
                <c:pt idx="5">
                  <c:v>1.4304291287386301E-2</c:v>
                </c:pt>
                <c:pt idx="6">
                  <c:v>1.8094731240020999E-2</c:v>
                </c:pt>
                <c:pt idx="7">
                  <c:v>1.6369204773471601E-2</c:v>
                </c:pt>
                <c:pt idx="8">
                  <c:v>2.4827359421242898E-2</c:v>
                </c:pt>
                <c:pt idx="9">
                  <c:v>3.11222885884943E-2</c:v>
                </c:pt>
                <c:pt idx="10">
                  <c:v>1.1091818131339699E-2</c:v>
                </c:pt>
              </c:numCache>
              <c:extLst>
                <c:ext xmlns:c15="http://schemas.microsoft.com/office/drawing/2012/chart" uri="{02D57815-91ED-43cb-92C2-25804820EDAC}">
                  <c15:fullRef>
                    <c15:sqref>'Single-core (RMPKC)'!$C$3:$C$25</c15:sqref>
                  </c15:fullRef>
                </c:ext>
              </c:extLst>
            </c:numRef>
          </c:val>
        </c:ser>
        <c:ser>
          <c:idx val="1"/>
          <c:order val="1"/>
          <c:tx>
            <c:strRef>
              <c:f>'[results_ipc.xlsx]Single-core (RMPKC)'!$D$2</c:f>
              <c:strCache>
                <c:ptCount val="1"/>
                <c:pt idx="0">
                  <c:v>ChargeCache</c:v>
                </c:pt>
              </c:strCache>
            </c:strRef>
          </c:tx>
          <c:spPr>
            <a:solidFill>
              <a:srgbClr val="FF0066"/>
            </a:solidFill>
            <a:ln>
              <a:solidFill>
                <a:schemeClr val="tx1"/>
              </a:solidFill>
            </a:ln>
            <a:effectLst/>
          </c:spPr>
          <c:invertIfNegative val="0"/>
          <c:cat>
            <c:strRef>
              <c:f>'[results_ipc.xlsx]Single-core (RMPKC)'!$B$15:$B$25</c:f>
              <c:strCache>
                <c:ptCount val="11"/>
                <c:pt idx="0">
                  <c:v>milc</c:v>
                </c:pt>
                <c:pt idx="1">
                  <c:v>bwaves</c:v>
                </c:pt>
                <c:pt idx="2">
                  <c:v>apache20</c:v>
                </c:pt>
                <c:pt idx="3">
                  <c:v>soplex</c:v>
                </c:pt>
                <c:pt idx="4">
                  <c:v>leslie3d</c:v>
                </c:pt>
                <c:pt idx="5">
                  <c:v>cactusADM</c:v>
                </c:pt>
                <c:pt idx="6">
                  <c:v>lbm</c:v>
                </c:pt>
                <c:pt idx="7">
                  <c:v>omnetpp</c:v>
                </c:pt>
                <c:pt idx="8">
                  <c:v>GemsFDTD</c:v>
                </c:pt>
                <c:pt idx="9">
                  <c:v>mcf</c:v>
                </c:pt>
                <c:pt idx="10">
                  <c:v>AVG - ALL 22</c:v>
                </c:pt>
              </c:strCache>
              <c:extLst>
                <c:ext xmlns:c15="http://schemas.microsoft.com/office/drawing/2012/chart" uri="{02D57815-91ED-43cb-92C2-25804820EDAC}">
                  <c15:fullRef>
                    <c15:sqref>'Single-core (RMPKC)'!$B$3:$B$25</c15:sqref>
                  </c15:fullRef>
                </c:ext>
              </c:extLst>
            </c:strRef>
          </c:cat>
          <c:val>
            <c:numRef>
              <c:f>'[results_ipc.xlsx]Single-core (RMPKC)'!$D$15:$D$25</c:f>
              <c:numCache>
                <c:formatCode>0.00%</c:formatCode>
                <c:ptCount val="11"/>
                <c:pt idx="0">
                  <c:v>2.0500622947106101E-2</c:v>
                </c:pt>
                <c:pt idx="1">
                  <c:v>7.7162899454403799E-2</c:v>
                </c:pt>
                <c:pt idx="2">
                  <c:v>4.7551117451258796E-3</c:v>
                </c:pt>
                <c:pt idx="3">
                  <c:v>4.3320328265841403E-2</c:v>
                </c:pt>
                <c:pt idx="4">
                  <c:v>5.07190690525854E-2</c:v>
                </c:pt>
                <c:pt idx="5">
                  <c:v>4.61638491547465E-2</c:v>
                </c:pt>
                <c:pt idx="6">
                  <c:v>5.28649991130032E-2</c:v>
                </c:pt>
                <c:pt idx="7">
                  <c:v>1.4468264864294001E-2</c:v>
                </c:pt>
                <c:pt idx="8">
                  <c:v>8.1387701414008501E-2</c:v>
                </c:pt>
                <c:pt idx="9">
                  <c:v>1.6347060672744301E-2</c:v>
                </c:pt>
                <c:pt idx="10">
                  <c:v>2.131668846751E-2</c:v>
                </c:pt>
              </c:numCache>
              <c:extLst>
                <c:ext xmlns:c15="http://schemas.microsoft.com/office/drawing/2012/chart" uri="{02D57815-91ED-43cb-92C2-25804820EDAC}">
                  <c15:fullRef>
                    <c15:sqref>'Single-core (RMPKC)'!$D$3:$D$25</c15:sqref>
                  </c15:fullRef>
                </c:ext>
              </c:extLst>
            </c:numRef>
          </c:val>
        </c:ser>
        <c:ser>
          <c:idx val="2"/>
          <c:order val="2"/>
          <c:tx>
            <c:strRef>
              <c:f>'[results_ipc.xlsx]Single-core (RMPKC)'!$E$2</c:f>
              <c:strCache>
                <c:ptCount val="1"/>
                <c:pt idx="0">
                  <c:v>ChargeCache + NUAT</c:v>
                </c:pt>
              </c:strCache>
            </c:strRef>
          </c:tx>
          <c:spPr>
            <a:solidFill>
              <a:srgbClr val="0066FF"/>
            </a:solidFill>
            <a:ln>
              <a:solidFill>
                <a:schemeClr val="tx1"/>
              </a:solidFill>
            </a:ln>
            <a:effectLst/>
          </c:spPr>
          <c:invertIfNegative val="0"/>
          <c:cat>
            <c:strRef>
              <c:f>'[results_ipc.xlsx]Single-core (RMPKC)'!$B$15:$B$25</c:f>
              <c:strCache>
                <c:ptCount val="11"/>
                <c:pt idx="0">
                  <c:v>milc</c:v>
                </c:pt>
                <c:pt idx="1">
                  <c:v>bwaves</c:v>
                </c:pt>
                <c:pt idx="2">
                  <c:v>apache20</c:v>
                </c:pt>
                <c:pt idx="3">
                  <c:v>soplex</c:v>
                </c:pt>
                <c:pt idx="4">
                  <c:v>leslie3d</c:v>
                </c:pt>
                <c:pt idx="5">
                  <c:v>cactusADM</c:v>
                </c:pt>
                <c:pt idx="6">
                  <c:v>lbm</c:v>
                </c:pt>
                <c:pt idx="7">
                  <c:v>omnetpp</c:v>
                </c:pt>
                <c:pt idx="8">
                  <c:v>GemsFDTD</c:v>
                </c:pt>
                <c:pt idx="9">
                  <c:v>mcf</c:v>
                </c:pt>
                <c:pt idx="10">
                  <c:v>AVG - ALL 22</c:v>
                </c:pt>
              </c:strCache>
              <c:extLst>
                <c:ext xmlns:c15="http://schemas.microsoft.com/office/drawing/2012/chart" uri="{02D57815-91ED-43cb-92C2-25804820EDAC}">
                  <c15:fullRef>
                    <c15:sqref>'Single-core (RMPKC)'!$B$3:$B$25</c15:sqref>
                  </c15:fullRef>
                </c:ext>
              </c:extLst>
            </c:strRef>
          </c:cat>
          <c:val>
            <c:numRef>
              <c:f>'[results_ipc.xlsx]Single-core (RMPKC)'!$E$15:$E$25</c:f>
              <c:numCache>
                <c:formatCode>0.00%</c:formatCode>
                <c:ptCount val="11"/>
                <c:pt idx="0">
                  <c:v>2.9448408653301599E-2</c:v>
                </c:pt>
                <c:pt idx="1">
                  <c:v>8.1839438815276805E-2</c:v>
                </c:pt>
                <c:pt idx="2">
                  <c:v>9.51022349025199E-3</c:v>
                </c:pt>
                <c:pt idx="3">
                  <c:v>5.0450692856181902E-2</c:v>
                </c:pt>
                <c:pt idx="4">
                  <c:v>6.2795037874629603E-2</c:v>
                </c:pt>
                <c:pt idx="5">
                  <c:v>5.2665799739921998E-2</c:v>
                </c:pt>
                <c:pt idx="6">
                  <c:v>5.9251374844775599E-2</c:v>
                </c:pt>
                <c:pt idx="7">
                  <c:v>2.8302883092195599E-2</c:v>
                </c:pt>
                <c:pt idx="8">
                  <c:v>9.2732653732325004E-2</c:v>
                </c:pt>
                <c:pt idx="9">
                  <c:v>4.6211883055642597E-2</c:v>
                </c:pt>
                <c:pt idx="10">
                  <c:v>2.8195786043169E-2</c:v>
                </c:pt>
              </c:numCache>
              <c:extLst>
                <c:ext xmlns:c15="http://schemas.microsoft.com/office/drawing/2012/chart" uri="{02D57815-91ED-43cb-92C2-25804820EDAC}">
                  <c15:fullRef>
                    <c15:sqref>'Single-core (RMPKC)'!$E$3:$E$25</c15:sqref>
                  </c15:fullRef>
                </c:ext>
              </c:extLst>
            </c:numRef>
          </c:val>
        </c:ser>
        <c:ser>
          <c:idx val="3"/>
          <c:order val="3"/>
          <c:tx>
            <c:strRef>
              <c:f>'[results_ipc.xlsx]Single-core (RMPKC)'!$F$2</c:f>
              <c:strCache>
                <c:ptCount val="1"/>
                <c:pt idx="0">
                  <c:v>Low-Latency DRAM</c:v>
                </c:pt>
              </c:strCache>
            </c:strRef>
          </c:tx>
          <c:spPr>
            <a:solidFill>
              <a:schemeClr val="dk1">
                <a:tint val="98500"/>
              </a:schemeClr>
            </a:solidFill>
            <a:ln>
              <a:solidFill>
                <a:schemeClr val="tx1"/>
              </a:solidFill>
            </a:ln>
            <a:effectLst/>
          </c:spPr>
          <c:invertIfNegative val="0"/>
          <c:cat>
            <c:strRef>
              <c:f>'[results_ipc.xlsx]Single-core (RMPKC)'!$B$15:$B$25</c:f>
              <c:strCache>
                <c:ptCount val="11"/>
                <c:pt idx="0">
                  <c:v>milc</c:v>
                </c:pt>
                <c:pt idx="1">
                  <c:v>bwaves</c:v>
                </c:pt>
                <c:pt idx="2">
                  <c:v>apache20</c:v>
                </c:pt>
                <c:pt idx="3">
                  <c:v>soplex</c:v>
                </c:pt>
                <c:pt idx="4">
                  <c:v>leslie3d</c:v>
                </c:pt>
                <c:pt idx="5">
                  <c:v>cactusADM</c:v>
                </c:pt>
                <c:pt idx="6">
                  <c:v>lbm</c:v>
                </c:pt>
                <c:pt idx="7">
                  <c:v>omnetpp</c:v>
                </c:pt>
                <c:pt idx="8">
                  <c:v>GemsFDTD</c:v>
                </c:pt>
                <c:pt idx="9">
                  <c:v>mcf</c:v>
                </c:pt>
                <c:pt idx="10">
                  <c:v>AVG - ALL 22</c:v>
                </c:pt>
              </c:strCache>
              <c:extLst>
                <c:ext xmlns:c15="http://schemas.microsoft.com/office/drawing/2012/chart" uri="{02D57815-91ED-43cb-92C2-25804820EDAC}">
                  <c15:fullRef>
                    <c15:sqref>'Single-core (RMPKC)'!$B$3:$B$25</c15:sqref>
                  </c15:fullRef>
                </c:ext>
              </c:extLst>
            </c:strRef>
          </c:cat>
          <c:val>
            <c:numRef>
              <c:f>'[results_ipc.xlsx]Single-core (RMPKC)'!$F$15:$F$25</c:f>
              <c:numCache>
                <c:formatCode>0.00%</c:formatCode>
                <c:ptCount val="11"/>
                <c:pt idx="0">
                  <c:v>5.7877449314758002E-2</c:v>
                </c:pt>
                <c:pt idx="1">
                  <c:v>9.5869056897895696E-2</c:v>
                </c:pt>
                <c:pt idx="2">
                  <c:v>2.75796481217307E-2</c:v>
                </c:pt>
                <c:pt idx="3">
                  <c:v>8.3949952912686601E-2</c:v>
                </c:pt>
                <c:pt idx="4">
                  <c:v>7.5859040509386397E-2</c:v>
                </c:pt>
                <c:pt idx="5">
                  <c:v>7.2821846553966105E-2</c:v>
                </c:pt>
                <c:pt idx="6">
                  <c:v>7.2201525634202596E-2</c:v>
                </c:pt>
                <c:pt idx="7">
                  <c:v>7.7199281867145406E-2</c:v>
                </c:pt>
                <c:pt idx="8">
                  <c:v>0.11920420914172999</c:v>
                </c:pt>
                <c:pt idx="9">
                  <c:v>0.15498270983967299</c:v>
                </c:pt>
                <c:pt idx="10">
                  <c:v>4.7528213332566398E-2</c:v>
                </c:pt>
              </c:numCache>
              <c:extLst>
                <c:ext xmlns:c15="http://schemas.microsoft.com/office/drawing/2012/chart" uri="{02D57815-91ED-43cb-92C2-25804820EDAC}">
                  <c15:fullRef>
                    <c15:sqref>'Single-core (RMPKC)'!$F$3:$F$25</c15:sqref>
                  </c15:fullRef>
                </c:ext>
              </c:extLst>
            </c:numRef>
          </c:val>
        </c:ser>
        <c:dLbls>
          <c:showLegendKey val="0"/>
          <c:showVal val="0"/>
          <c:showCatName val="0"/>
          <c:showSerName val="0"/>
          <c:showPercent val="0"/>
          <c:showBubbleSize val="0"/>
        </c:dLbls>
        <c:gapWidth val="269"/>
        <c:axId val="120649728"/>
        <c:axId val="75948032"/>
      </c:barChart>
      <c:catAx>
        <c:axId val="120649728"/>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cap="none" spc="0" normalizeH="0" baseline="0">
                <a:solidFill>
                  <a:schemeClr val="tx1"/>
                </a:solidFill>
                <a:latin typeface="Cambria" panose="02040503050406030204" pitchFamily="18" charset="0"/>
                <a:ea typeface="+mn-ea"/>
                <a:cs typeface="+mn-cs"/>
              </a:defRPr>
            </a:pPr>
            <a:endParaRPr lang="en-US"/>
          </a:p>
        </c:txPr>
        <c:crossAx val="75948032"/>
        <c:crosses val="autoZero"/>
        <c:auto val="1"/>
        <c:lblAlgn val="ctr"/>
        <c:lblOffset val="100"/>
        <c:noMultiLvlLbl val="0"/>
      </c:catAx>
      <c:valAx>
        <c:axId val="75948032"/>
        <c:scaling>
          <c:orientation val="minMax"/>
          <c:max val="0.16000000000000003"/>
        </c:scaling>
        <c:delete val="0"/>
        <c:axPos val="l"/>
        <c:majorGridlines>
          <c:spPr>
            <a:ln w="9525" cap="flat" cmpd="sng" algn="ctr">
              <a:solidFill>
                <a:schemeClr val="bg1">
                  <a:lumMod val="65000"/>
                </a:schemeClr>
              </a:solidFill>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2400" b="1" i="0" u="none" strike="noStrike" kern="1200" cap="none" baseline="0">
                    <a:solidFill>
                      <a:schemeClr val="tx1"/>
                    </a:solidFill>
                    <a:latin typeface="Cambria" panose="02040503050406030204" pitchFamily="18" charset="0"/>
                    <a:ea typeface="+mn-ea"/>
                    <a:cs typeface="+mn-cs"/>
                  </a:defRPr>
                </a:pPr>
                <a:r>
                  <a:rPr lang="en-US" sz="2400" b="1" cap="none" baseline="0">
                    <a:solidFill>
                      <a:schemeClr val="tx1"/>
                    </a:solidFill>
                    <a:latin typeface="Cambria" panose="02040503050406030204" pitchFamily="18" charset="0"/>
                  </a:rPr>
                  <a:t>Speedup</a:t>
                </a:r>
              </a:p>
            </c:rich>
          </c:tx>
          <c:layout/>
          <c:overlay val="0"/>
          <c:spPr>
            <a:noFill/>
            <a:ln>
              <a:noFill/>
            </a:ln>
            <a:effectLst/>
          </c:spPr>
        </c:title>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Cambria" panose="02040503050406030204" pitchFamily="18" charset="0"/>
                <a:ea typeface="+mn-ea"/>
                <a:cs typeface="+mn-cs"/>
              </a:defRPr>
            </a:pPr>
            <a:endParaRPr lang="en-US"/>
          </a:p>
        </c:txPr>
        <c:crossAx val="120649728"/>
        <c:crosses val="autoZero"/>
        <c:crossBetween val="between"/>
        <c:majorUnit val="4.0000000000000008E-2"/>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3351662292213473"/>
          <c:y val="8.6935391848159058E-2"/>
          <c:w val="0.85887325021872274"/>
          <c:h val="0.49973609925529905"/>
        </c:manualLayout>
      </c:layout>
      <c:barChart>
        <c:barDir val="col"/>
        <c:grouping val="clustered"/>
        <c:varyColors val="0"/>
        <c:ser>
          <c:idx val="0"/>
          <c:order val="0"/>
          <c:tx>
            <c:strRef>
              <c:f>'[results_ipc.xlsx]Eight-core (RMPKC)'!$C$2</c:f>
              <c:strCache>
                <c:ptCount val="1"/>
                <c:pt idx="0">
                  <c:v>NUAT</c:v>
                </c:pt>
              </c:strCache>
            </c:strRef>
          </c:tx>
          <c:spPr>
            <a:solidFill>
              <a:schemeClr val="bg1">
                <a:lumMod val="75000"/>
              </a:schemeClr>
            </a:solidFill>
            <a:ln>
              <a:solidFill>
                <a:schemeClr val="tx1"/>
              </a:solidFill>
            </a:ln>
            <a:effectLst/>
          </c:spPr>
          <c:invertIfNegative val="0"/>
          <c:cat>
            <c:strRef>
              <c:f>'[results_ipc.xlsx]Eight-core (RMPKC)'!$B$13:$B$23</c:f>
              <c:strCache>
                <c:ptCount val="11"/>
                <c:pt idx="0">
                  <c:v>w3</c:v>
                </c:pt>
                <c:pt idx="1">
                  <c:v>w18</c:v>
                </c:pt>
                <c:pt idx="2">
                  <c:v>w12</c:v>
                </c:pt>
                <c:pt idx="3">
                  <c:v>w9</c:v>
                </c:pt>
                <c:pt idx="4">
                  <c:v>w13</c:v>
                </c:pt>
                <c:pt idx="5">
                  <c:v>w15</c:v>
                </c:pt>
                <c:pt idx="6">
                  <c:v>w8</c:v>
                </c:pt>
                <c:pt idx="7">
                  <c:v>w6</c:v>
                </c:pt>
                <c:pt idx="8">
                  <c:v>w11</c:v>
                </c:pt>
                <c:pt idx="9">
                  <c:v>w17</c:v>
                </c:pt>
                <c:pt idx="10">
                  <c:v>AVG - ALL 20</c:v>
                </c:pt>
              </c:strCache>
              <c:extLst>
                <c:ext xmlns:c15="http://schemas.microsoft.com/office/drawing/2012/chart" uri="{02D57815-91ED-43cb-92C2-25804820EDAC}">
                  <c15:fullRef>
                    <c15:sqref>'Eight-core (RMPKC)'!$B$3:$B$23</c15:sqref>
                  </c15:fullRef>
                </c:ext>
              </c:extLst>
            </c:strRef>
          </c:cat>
          <c:val>
            <c:numRef>
              <c:f>'[results_ipc.xlsx]Eight-core (RMPKC)'!$C$13:$C$23</c:f>
              <c:numCache>
                <c:formatCode>0.00%</c:formatCode>
                <c:ptCount val="11"/>
                <c:pt idx="0">
                  <c:v>2.3984588504046198E-2</c:v>
                </c:pt>
                <c:pt idx="1">
                  <c:v>2.6329321996938299E-2</c:v>
                </c:pt>
                <c:pt idx="2">
                  <c:v>2.4911377335522299E-2</c:v>
                </c:pt>
                <c:pt idx="3">
                  <c:v>2.7070662054397E-2</c:v>
                </c:pt>
                <c:pt idx="4">
                  <c:v>2.7103536973052102E-2</c:v>
                </c:pt>
                <c:pt idx="5">
                  <c:v>2.6449497642115499E-2</c:v>
                </c:pt>
                <c:pt idx="6">
                  <c:v>2.3448169126100999E-2</c:v>
                </c:pt>
                <c:pt idx="7">
                  <c:v>2.4525836058194601E-2</c:v>
                </c:pt>
                <c:pt idx="8">
                  <c:v>2.46896159116279E-2</c:v>
                </c:pt>
                <c:pt idx="9">
                  <c:v>2.1964991856123502E-2</c:v>
                </c:pt>
                <c:pt idx="10">
                  <c:v>2.4716270203445599E-2</c:v>
                </c:pt>
              </c:numCache>
              <c:extLst>
                <c:ext xmlns:c15="http://schemas.microsoft.com/office/drawing/2012/chart" uri="{02D57815-91ED-43cb-92C2-25804820EDAC}">
                  <c15:fullRef>
                    <c15:sqref>'Eight-core (RMPKC)'!$C$3:$C$23</c15:sqref>
                  </c15:fullRef>
                </c:ext>
              </c:extLst>
            </c:numRef>
          </c:val>
        </c:ser>
        <c:ser>
          <c:idx val="1"/>
          <c:order val="1"/>
          <c:tx>
            <c:strRef>
              <c:f>'[results_ipc.xlsx]Eight-core (RMPKC)'!$D$2</c:f>
              <c:strCache>
                <c:ptCount val="1"/>
                <c:pt idx="0">
                  <c:v>ChargeCache</c:v>
                </c:pt>
              </c:strCache>
            </c:strRef>
          </c:tx>
          <c:spPr>
            <a:solidFill>
              <a:srgbClr val="FF0066"/>
            </a:solidFill>
            <a:ln>
              <a:solidFill>
                <a:schemeClr val="tx1"/>
              </a:solidFill>
            </a:ln>
            <a:effectLst/>
          </c:spPr>
          <c:invertIfNegative val="0"/>
          <c:cat>
            <c:strRef>
              <c:f>'[results_ipc.xlsx]Eight-core (RMPKC)'!$B$13:$B$23</c:f>
              <c:strCache>
                <c:ptCount val="11"/>
                <c:pt idx="0">
                  <c:v>w3</c:v>
                </c:pt>
                <c:pt idx="1">
                  <c:v>w18</c:v>
                </c:pt>
                <c:pt idx="2">
                  <c:v>w12</c:v>
                </c:pt>
                <c:pt idx="3">
                  <c:v>w9</c:v>
                </c:pt>
                <c:pt idx="4">
                  <c:v>w13</c:v>
                </c:pt>
                <c:pt idx="5">
                  <c:v>w15</c:v>
                </c:pt>
                <c:pt idx="6">
                  <c:v>w8</c:v>
                </c:pt>
                <c:pt idx="7">
                  <c:v>w6</c:v>
                </c:pt>
                <c:pt idx="8">
                  <c:v>w11</c:v>
                </c:pt>
                <c:pt idx="9">
                  <c:v>w17</c:v>
                </c:pt>
                <c:pt idx="10">
                  <c:v>AVG - ALL 20</c:v>
                </c:pt>
              </c:strCache>
              <c:extLst>
                <c:ext xmlns:c15="http://schemas.microsoft.com/office/drawing/2012/chart" uri="{02D57815-91ED-43cb-92C2-25804820EDAC}">
                  <c15:fullRef>
                    <c15:sqref>'Eight-core (RMPKC)'!$B$3:$B$23</c15:sqref>
                  </c15:fullRef>
                </c:ext>
              </c:extLst>
            </c:strRef>
          </c:cat>
          <c:val>
            <c:numRef>
              <c:f>'[results_ipc.xlsx]Eight-core (RMPKC)'!$D$13:$D$23</c:f>
              <c:numCache>
                <c:formatCode>0.00%</c:formatCode>
                <c:ptCount val="11"/>
                <c:pt idx="0">
                  <c:v>0.112724091018595</c:v>
                </c:pt>
                <c:pt idx="1">
                  <c:v>9.0693765948873295E-2</c:v>
                </c:pt>
                <c:pt idx="2">
                  <c:v>8.2922144932092906E-2</c:v>
                </c:pt>
                <c:pt idx="3">
                  <c:v>8.0218949316411201E-2</c:v>
                </c:pt>
                <c:pt idx="4">
                  <c:v>9.4814802840443205E-2</c:v>
                </c:pt>
                <c:pt idx="5">
                  <c:v>5.8836329293829898E-2</c:v>
                </c:pt>
                <c:pt idx="6">
                  <c:v>8.4370704100012101E-2</c:v>
                </c:pt>
                <c:pt idx="7">
                  <c:v>8.1503992360416805E-2</c:v>
                </c:pt>
                <c:pt idx="8">
                  <c:v>8.5071441132991601E-2</c:v>
                </c:pt>
                <c:pt idx="9">
                  <c:v>7.4468416263645101E-2</c:v>
                </c:pt>
                <c:pt idx="10">
                  <c:v>8.6075541063864003E-2</c:v>
                </c:pt>
              </c:numCache>
              <c:extLst>
                <c:ext xmlns:c15="http://schemas.microsoft.com/office/drawing/2012/chart" uri="{02D57815-91ED-43cb-92C2-25804820EDAC}">
                  <c15:fullRef>
                    <c15:sqref>'Eight-core (RMPKC)'!$D$3:$D$23</c15:sqref>
                  </c15:fullRef>
                </c:ext>
              </c:extLst>
            </c:numRef>
          </c:val>
        </c:ser>
        <c:ser>
          <c:idx val="2"/>
          <c:order val="2"/>
          <c:tx>
            <c:strRef>
              <c:f>'[results_ipc.xlsx]Eight-core (RMPKC)'!$E$2</c:f>
              <c:strCache>
                <c:ptCount val="1"/>
                <c:pt idx="0">
                  <c:v>ChargeCache + NUAT</c:v>
                </c:pt>
              </c:strCache>
            </c:strRef>
          </c:tx>
          <c:spPr>
            <a:solidFill>
              <a:srgbClr val="0066FF"/>
            </a:solidFill>
            <a:ln>
              <a:solidFill>
                <a:schemeClr val="tx1"/>
              </a:solidFill>
            </a:ln>
            <a:effectLst/>
          </c:spPr>
          <c:invertIfNegative val="0"/>
          <c:cat>
            <c:strRef>
              <c:f>'[results_ipc.xlsx]Eight-core (RMPKC)'!$B$13:$B$23</c:f>
              <c:strCache>
                <c:ptCount val="11"/>
                <c:pt idx="0">
                  <c:v>w3</c:v>
                </c:pt>
                <c:pt idx="1">
                  <c:v>w18</c:v>
                </c:pt>
                <c:pt idx="2">
                  <c:v>w12</c:v>
                </c:pt>
                <c:pt idx="3">
                  <c:v>w9</c:v>
                </c:pt>
                <c:pt idx="4">
                  <c:v>w13</c:v>
                </c:pt>
                <c:pt idx="5">
                  <c:v>w15</c:v>
                </c:pt>
                <c:pt idx="6">
                  <c:v>w8</c:v>
                </c:pt>
                <c:pt idx="7">
                  <c:v>w6</c:v>
                </c:pt>
                <c:pt idx="8">
                  <c:v>w11</c:v>
                </c:pt>
                <c:pt idx="9">
                  <c:v>w17</c:v>
                </c:pt>
                <c:pt idx="10">
                  <c:v>AVG - ALL 20</c:v>
                </c:pt>
              </c:strCache>
              <c:extLst>
                <c:ext xmlns:c15="http://schemas.microsoft.com/office/drawing/2012/chart" uri="{02D57815-91ED-43cb-92C2-25804820EDAC}">
                  <c15:fullRef>
                    <c15:sqref>'Eight-core (RMPKC)'!$B$3:$B$23</c15:sqref>
                  </c15:fullRef>
                </c:ext>
              </c:extLst>
            </c:strRef>
          </c:cat>
          <c:val>
            <c:numRef>
              <c:f>'[results_ipc.xlsx]Eight-core (RMPKC)'!$E$13:$E$23</c:f>
              <c:numCache>
                <c:formatCode>0.00%</c:formatCode>
                <c:ptCount val="11"/>
                <c:pt idx="0">
                  <c:v>0.117701842002523</c:v>
                </c:pt>
                <c:pt idx="1">
                  <c:v>0.10160903230228401</c:v>
                </c:pt>
                <c:pt idx="2">
                  <c:v>9.3442358822940497E-2</c:v>
                </c:pt>
                <c:pt idx="3">
                  <c:v>9.2730409990114504E-2</c:v>
                </c:pt>
                <c:pt idx="4">
                  <c:v>0.104282455838829</c:v>
                </c:pt>
                <c:pt idx="5">
                  <c:v>7.4550141627587094E-2</c:v>
                </c:pt>
                <c:pt idx="6">
                  <c:v>9.3168174310173102E-2</c:v>
                </c:pt>
                <c:pt idx="7">
                  <c:v>9.2679673877423194E-2</c:v>
                </c:pt>
                <c:pt idx="8">
                  <c:v>9.3180116451558007E-2</c:v>
                </c:pt>
                <c:pt idx="9">
                  <c:v>8.5059985374477995E-2</c:v>
                </c:pt>
                <c:pt idx="10">
                  <c:v>9.5808148832890502E-2</c:v>
                </c:pt>
              </c:numCache>
              <c:extLst>
                <c:ext xmlns:c15="http://schemas.microsoft.com/office/drawing/2012/chart" uri="{02D57815-91ED-43cb-92C2-25804820EDAC}">
                  <c15:fullRef>
                    <c15:sqref>'Eight-core (RMPKC)'!$E$3:$E$23</c15:sqref>
                  </c15:fullRef>
                </c:ext>
              </c:extLst>
            </c:numRef>
          </c:val>
        </c:ser>
        <c:ser>
          <c:idx val="3"/>
          <c:order val="3"/>
          <c:tx>
            <c:strRef>
              <c:f>'[results_ipc.xlsx]Eight-core (RMPKC)'!$F$2</c:f>
              <c:strCache>
                <c:ptCount val="1"/>
                <c:pt idx="0">
                  <c:v>Low-Latency DRAM</c:v>
                </c:pt>
              </c:strCache>
            </c:strRef>
          </c:tx>
          <c:spPr>
            <a:solidFill>
              <a:schemeClr val="dk1">
                <a:tint val="98500"/>
              </a:schemeClr>
            </a:solidFill>
            <a:ln>
              <a:solidFill>
                <a:schemeClr val="tx1"/>
              </a:solidFill>
            </a:ln>
            <a:effectLst/>
          </c:spPr>
          <c:invertIfNegative val="0"/>
          <c:cat>
            <c:strRef>
              <c:f>'[results_ipc.xlsx]Eight-core (RMPKC)'!$B$13:$B$23</c:f>
              <c:strCache>
                <c:ptCount val="11"/>
                <c:pt idx="0">
                  <c:v>w3</c:v>
                </c:pt>
                <c:pt idx="1">
                  <c:v>w18</c:v>
                </c:pt>
                <c:pt idx="2">
                  <c:v>w12</c:v>
                </c:pt>
                <c:pt idx="3">
                  <c:v>w9</c:v>
                </c:pt>
                <c:pt idx="4">
                  <c:v>w13</c:v>
                </c:pt>
                <c:pt idx="5">
                  <c:v>w15</c:v>
                </c:pt>
                <c:pt idx="6">
                  <c:v>w8</c:v>
                </c:pt>
                <c:pt idx="7">
                  <c:v>w6</c:v>
                </c:pt>
                <c:pt idx="8">
                  <c:v>w11</c:v>
                </c:pt>
                <c:pt idx="9">
                  <c:v>w17</c:v>
                </c:pt>
                <c:pt idx="10">
                  <c:v>AVG - ALL 20</c:v>
                </c:pt>
              </c:strCache>
              <c:extLst>
                <c:ext xmlns:c15="http://schemas.microsoft.com/office/drawing/2012/chart" uri="{02D57815-91ED-43cb-92C2-25804820EDAC}">
                  <c15:fullRef>
                    <c15:sqref>'Eight-core (RMPKC)'!$B$3:$B$23</c15:sqref>
                  </c15:fullRef>
                </c:ext>
              </c:extLst>
            </c:strRef>
          </c:cat>
          <c:val>
            <c:numRef>
              <c:f>'[results_ipc.xlsx]Eight-core (RMPKC)'!$F$13:$F$23</c:f>
              <c:numCache>
                <c:formatCode>0.00%</c:formatCode>
                <c:ptCount val="11"/>
                <c:pt idx="0">
                  <c:v>0.13519280200587999</c:v>
                </c:pt>
                <c:pt idx="1">
                  <c:v>0.140898231862081</c:v>
                </c:pt>
                <c:pt idx="2">
                  <c:v>0.132256166643237</c:v>
                </c:pt>
                <c:pt idx="3">
                  <c:v>0.13751435811403401</c:v>
                </c:pt>
                <c:pt idx="4">
                  <c:v>0.137989939286594</c:v>
                </c:pt>
                <c:pt idx="5">
                  <c:v>0.13589096520241101</c:v>
                </c:pt>
                <c:pt idx="6">
                  <c:v>0.13106826710553299</c:v>
                </c:pt>
                <c:pt idx="7">
                  <c:v>0.13068049622656</c:v>
                </c:pt>
                <c:pt idx="8">
                  <c:v>0.14224726824776601</c:v>
                </c:pt>
                <c:pt idx="9">
                  <c:v>0.13392558750636199</c:v>
                </c:pt>
                <c:pt idx="10">
                  <c:v>0.13368174315117401</c:v>
                </c:pt>
              </c:numCache>
              <c:extLst>
                <c:ext xmlns:c15="http://schemas.microsoft.com/office/drawing/2012/chart" uri="{02D57815-91ED-43cb-92C2-25804820EDAC}">
                  <c15:fullRef>
                    <c15:sqref>'Eight-core (RMPKC)'!$F$3:$F$23</c15:sqref>
                  </c15:fullRef>
                </c:ext>
              </c:extLst>
            </c:numRef>
          </c:val>
        </c:ser>
        <c:dLbls>
          <c:showLegendKey val="0"/>
          <c:showVal val="0"/>
          <c:showCatName val="0"/>
          <c:showSerName val="0"/>
          <c:showPercent val="0"/>
          <c:showBubbleSize val="0"/>
        </c:dLbls>
        <c:gapWidth val="269"/>
        <c:axId val="120591360"/>
        <c:axId val="74290816"/>
      </c:barChart>
      <c:catAx>
        <c:axId val="120591360"/>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2220000" spcFirstLastPara="1" vertOverflow="ellipsis" vert="horz" wrap="square" anchor="ctr" anchorCtr="1"/>
          <a:lstStyle/>
          <a:p>
            <a:pPr>
              <a:defRPr sz="1800" b="0" i="0" u="none" strike="noStrike" kern="1200" cap="none" spc="0" normalizeH="0" baseline="0">
                <a:solidFill>
                  <a:schemeClr val="tx1"/>
                </a:solidFill>
                <a:latin typeface="Cambria" panose="02040503050406030204" pitchFamily="18" charset="0"/>
                <a:ea typeface="+mn-ea"/>
                <a:cs typeface="+mn-cs"/>
              </a:defRPr>
            </a:pPr>
            <a:endParaRPr lang="en-US"/>
          </a:p>
        </c:txPr>
        <c:crossAx val="74290816"/>
        <c:crosses val="autoZero"/>
        <c:auto val="1"/>
        <c:lblAlgn val="ctr"/>
        <c:lblOffset val="100"/>
        <c:noMultiLvlLbl val="0"/>
      </c:catAx>
      <c:valAx>
        <c:axId val="74290816"/>
        <c:scaling>
          <c:orientation val="minMax"/>
          <c:max val="0.16000000000000003"/>
        </c:scaling>
        <c:delete val="0"/>
        <c:axPos val="l"/>
        <c:majorGridlines>
          <c:spPr>
            <a:ln w="9525" cap="flat" cmpd="sng" algn="ctr">
              <a:solidFill>
                <a:schemeClr val="bg1">
                  <a:lumMod val="65000"/>
                </a:schemeClr>
              </a:solidFill>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2400" b="1" i="0" u="none" strike="noStrike" kern="1200" cap="none" baseline="0">
                    <a:solidFill>
                      <a:schemeClr val="tx1"/>
                    </a:solidFill>
                    <a:latin typeface="Cambria" panose="02040503050406030204" pitchFamily="18" charset="0"/>
                    <a:ea typeface="+mn-ea"/>
                    <a:cs typeface="+mn-cs"/>
                  </a:defRPr>
                </a:pPr>
                <a:r>
                  <a:rPr lang="en-US" sz="2400" b="1" cap="none" baseline="0">
                    <a:solidFill>
                      <a:schemeClr val="tx1"/>
                    </a:solidFill>
                    <a:latin typeface="Cambria" panose="02040503050406030204" pitchFamily="18" charset="0"/>
                  </a:rPr>
                  <a:t>Speedup</a:t>
                </a:r>
              </a:p>
            </c:rich>
          </c:tx>
          <c:layout/>
          <c:overlay val="0"/>
          <c:spPr>
            <a:noFill/>
            <a:ln>
              <a:noFill/>
            </a:ln>
            <a:effectLst/>
          </c:spPr>
        </c:title>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Cambria" panose="02040503050406030204" pitchFamily="18" charset="0"/>
                <a:ea typeface="+mn-ea"/>
                <a:cs typeface="+mn-cs"/>
              </a:defRPr>
            </a:pPr>
            <a:endParaRPr lang="en-US"/>
          </a:p>
        </c:txPr>
        <c:crossAx val="120591360"/>
        <c:crosses val="autoZero"/>
        <c:crossBetween val="between"/>
        <c:majorUnit val="4.0000000000000008E-2"/>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2438088007636425"/>
          <c:y val="3.0652054687193953E-2"/>
          <c:w val="0.73734626342432696"/>
          <c:h val="0.79125979516753875"/>
        </c:manualLayout>
      </c:layout>
      <c:barChart>
        <c:barDir val="col"/>
        <c:grouping val="clustered"/>
        <c:varyColors val="0"/>
        <c:ser>
          <c:idx val="1"/>
          <c:order val="0"/>
          <c:tx>
            <c:strRef>
              <c:f>'[energy_savings.xlsx]Energy Saving'!$C$2</c:f>
              <c:strCache>
                <c:ptCount val="1"/>
                <c:pt idx="0">
                  <c:v>Average</c:v>
                </c:pt>
              </c:strCache>
            </c:strRef>
          </c:tx>
          <c:spPr>
            <a:solidFill>
              <a:schemeClr val="dk1">
                <a:tint val="55000"/>
              </a:schemeClr>
            </a:solidFill>
            <a:ln>
              <a:solidFill>
                <a:schemeClr val="tx1"/>
              </a:solidFill>
            </a:ln>
            <a:effectLst/>
          </c:spPr>
          <c:invertIfNegative val="0"/>
          <c:cat>
            <c:strRef>
              <c:f>'[energy_savings.xlsx]Energy Saving'!$B$3:$B$4</c:f>
              <c:strCache>
                <c:ptCount val="2"/>
                <c:pt idx="0">
                  <c:v>Single-core</c:v>
                </c:pt>
                <c:pt idx="1">
                  <c:v>Eight-core</c:v>
                </c:pt>
              </c:strCache>
            </c:strRef>
          </c:cat>
          <c:val>
            <c:numRef>
              <c:f>'[energy_savings.xlsx]Energy Saving'!$C$3:$C$4</c:f>
              <c:numCache>
                <c:formatCode>0.00%</c:formatCode>
                <c:ptCount val="2"/>
                <c:pt idx="0">
                  <c:v>1.77938504183618E-2</c:v>
                </c:pt>
                <c:pt idx="1">
                  <c:v>7.88841504070949E-2</c:v>
                </c:pt>
              </c:numCache>
            </c:numRef>
          </c:val>
        </c:ser>
        <c:ser>
          <c:idx val="2"/>
          <c:order val="1"/>
          <c:tx>
            <c:strRef>
              <c:f>'[energy_savings.xlsx]Energy Saving'!$D$2</c:f>
              <c:strCache>
                <c:ptCount val="1"/>
                <c:pt idx="0">
                  <c:v>Maximum</c:v>
                </c:pt>
              </c:strCache>
            </c:strRef>
          </c:tx>
          <c:spPr>
            <a:solidFill>
              <a:schemeClr val="tx1"/>
            </a:solidFill>
            <a:ln>
              <a:solidFill>
                <a:schemeClr val="tx1"/>
              </a:solidFill>
            </a:ln>
            <a:effectLst/>
          </c:spPr>
          <c:invertIfNegative val="0"/>
          <c:cat>
            <c:strRef>
              <c:f>'[energy_savings.xlsx]Energy Saving'!$B$3:$B$4</c:f>
              <c:strCache>
                <c:ptCount val="2"/>
                <c:pt idx="0">
                  <c:v>Single-core</c:v>
                </c:pt>
                <c:pt idx="1">
                  <c:v>Eight-core</c:v>
                </c:pt>
              </c:strCache>
            </c:strRef>
          </c:cat>
          <c:val>
            <c:numRef>
              <c:f>'[energy_savings.xlsx]Energy Saving'!$D$3:$D$4</c:f>
              <c:numCache>
                <c:formatCode>0.00%</c:formatCode>
                <c:ptCount val="2"/>
                <c:pt idx="0">
                  <c:v>6.8571177194830496E-2</c:v>
                </c:pt>
                <c:pt idx="1">
                  <c:v>0.14096062265796999</c:v>
                </c:pt>
              </c:numCache>
            </c:numRef>
          </c:val>
        </c:ser>
        <c:dLbls>
          <c:showLegendKey val="0"/>
          <c:showVal val="0"/>
          <c:showCatName val="0"/>
          <c:showSerName val="0"/>
          <c:showPercent val="0"/>
          <c:showBubbleSize val="0"/>
        </c:dLbls>
        <c:gapWidth val="150"/>
        <c:axId val="114390016"/>
        <c:axId val="114012096"/>
      </c:barChart>
      <c:catAx>
        <c:axId val="114390016"/>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cap="none" spc="0" normalizeH="0" baseline="0">
                <a:solidFill>
                  <a:schemeClr val="tx1"/>
                </a:solidFill>
                <a:latin typeface="Cambria" panose="02040503050406030204" pitchFamily="18" charset="0"/>
                <a:ea typeface="+mn-ea"/>
                <a:cs typeface="+mn-cs"/>
              </a:defRPr>
            </a:pPr>
            <a:endParaRPr lang="en-US"/>
          </a:p>
        </c:txPr>
        <c:crossAx val="114012096"/>
        <c:crosses val="autoZero"/>
        <c:auto val="1"/>
        <c:lblAlgn val="ctr"/>
        <c:lblOffset val="100"/>
        <c:noMultiLvlLbl val="0"/>
      </c:catAx>
      <c:valAx>
        <c:axId val="114012096"/>
        <c:scaling>
          <c:orientation val="minMax"/>
          <c:max val="0.15000000000000002"/>
        </c:scaling>
        <c:delete val="0"/>
        <c:axPos val="l"/>
        <c:majorGridlines>
          <c:spPr>
            <a:ln w="9525" cap="flat" cmpd="sng" algn="ctr">
              <a:solidFill>
                <a:schemeClr val="bg1">
                  <a:lumMod val="65000"/>
                </a:schemeClr>
              </a:solidFill>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3200" b="0" i="0" u="none" strike="noStrike" kern="1200" cap="none" baseline="0">
                    <a:solidFill>
                      <a:schemeClr val="tx1"/>
                    </a:solidFill>
                    <a:latin typeface="Cambria" panose="02040503050406030204" pitchFamily="18" charset="0"/>
                    <a:ea typeface="+mn-ea"/>
                    <a:cs typeface="+mn-cs"/>
                  </a:defRPr>
                </a:pPr>
                <a:r>
                  <a:rPr lang="en-US" sz="3200" cap="none" baseline="0">
                    <a:solidFill>
                      <a:schemeClr val="tx1"/>
                    </a:solidFill>
                    <a:latin typeface="Cambria" panose="02040503050406030204" pitchFamily="18" charset="0"/>
                  </a:rPr>
                  <a:t>DRAM Energy Reduction</a:t>
                </a:r>
              </a:p>
            </c:rich>
          </c:tx>
          <c:layout/>
          <c:overlay val="0"/>
          <c:spPr>
            <a:noFill/>
            <a:ln>
              <a:noFill/>
            </a:ln>
            <a:effectLst/>
          </c:spPr>
        </c:title>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2000" b="0" i="0" u="none" strike="noStrike" kern="1200" baseline="0">
                <a:solidFill>
                  <a:schemeClr val="tx1"/>
                </a:solidFill>
                <a:latin typeface="Cambria" panose="02040503050406030204" pitchFamily="18" charset="0"/>
                <a:ea typeface="+mn-ea"/>
                <a:cs typeface="+mn-cs"/>
              </a:defRPr>
            </a:pPr>
            <a:endParaRPr lang="en-US"/>
          </a:p>
        </c:txPr>
        <c:crossAx val="114390016"/>
        <c:crosses val="autoZero"/>
        <c:crossBetween val="between"/>
        <c:majorUnit val="5.000000000000001E-2"/>
      </c:valAx>
      <c:spPr>
        <a:noFill/>
        <a:ln>
          <a:noFill/>
        </a:ln>
        <a:effectLst/>
      </c:spPr>
    </c:plotArea>
    <c:legend>
      <c:legendPos val="t"/>
      <c:layout>
        <c:manualLayout>
          <c:xMode val="edge"/>
          <c:yMode val="edge"/>
          <c:x val="0.25026170396531261"/>
          <c:y val="3.3191776071029355E-2"/>
          <c:w val="0.49590422570154463"/>
          <c:h val="0.11617801141535745"/>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Cambria" panose="02040503050406030204" pitchFamily="18" charset="0"/>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49039647144497"/>
          <c:y val="0.12895763029621296"/>
          <c:w val="0.87170500403939322"/>
          <c:h val="0.38168086132090634"/>
        </c:manualLayout>
      </c:layout>
      <c:barChart>
        <c:barDir val="col"/>
        <c:grouping val="stacked"/>
        <c:varyColors val="0"/>
        <c:ser>
          <c:idx val="0"/>
          <c:order val="0"/>
          <c:tx>
            <c:strRef>
              <c:f>Sheet1!$B$1</c:f>
              <c:strCache>
                <c:ptCount val="1"/>
                <c:pt idx="0">
                  <c:v>0.125ms - RLTL</c:v>
                </c:pt>
              </c:strCache>
            </c:strRef>
          </c:tx>
          <c:spPr>
            <a:solidFill>
              <a:srgbClr val="FF0066"/>
            </a:solidFill>
          </c:spPr>
          <c:invertIfNegative val="0"/>
          <c:cat>
            <c:strRef>
              <c:f>Sheet1!$A$2:$A$24</c:f>
              <c:strCache>
                <c:ptCount val="23"/>
                <c:pt idx="0">
                  <c:v>tpch6</c:v>
                </c:pt>
                <c:pt idx="1">
                  <c:v>apache20</c:v>
                </c:pt>
                <c:pt idx="2">
                  <c:v>GemsFDTD</c:v>
                </c:pt>
                <c:pt idx="3">
                  <c:v>mcf</c:v>
                </c:pt>
                <c:pt idx="4">
                  <c:v>sphinx3</c:v>
                </c:pt>
                <c:pt idx="5">
                  <c:v>tpch2</c:v>
                </c:pt>
                <c:pt idx="6">
                  <c:v>astar</c:v>
                </c:pt>
                <c:pt idx="7">
                  <c:v>hmmer</c:v>
                </c:pt>
                <c:pt idx="8">
                  <c:v>milc</c:v>
                </c:pt>
                <c:pt idx="9">
                  <c:v>bwaves</c:v>
                </c:pt>
                <c:pt idx="10">
                  <c:v>lbm</c:v>
                </c:pt>
                <c:pt idx="11">
                  <c:v>omnetpp</c:v>
                </c:pt>
                <c:pt idx="12">
                  <c:v>tonto</c:v>
                </c:pt>
                <c:pt idx="13">
                  <c:v>bzip2</c:v>
                </c:pt>
                <c:pt idx="14">
                  <c:v>lislie3d</c:v>
                </c:pt>
                <c:pt idx="15">
                  <c:v>sjeng</c:v>
                </c:pt>
                <c:pt idx="16">
                  <c:v>tpcc64</c:v>
                </c:pt>
                <c:pt idx="17">
                  <c:v>cactusADM</c:v>
                </c:pt>
                <c:pt idx="18">
                  <c:v>libquantum</c:v>
                </c:pt>
                <c:pt idx="19">
                  <c:v>spolex</c:v>
                </c:pt>
                <c:pt idx="20">
                  <c:v>tpch17</c:v>
                </c:pt>
                <c:pt idx="21">
                  <c:v>STREAMcopy</c:v>
                </c:pt>
                <c:pt idx="22">
                  <c:v>AVERAGE</c:v>
                </c:pt>
              </c:strCache>
            </c:strRef>
          </c:cat>
          <c:val>
            <c:numRef>
              <c:f>Sheet1!$B$2:$B$24</c:f>
              <c:numCache>
                <c:formatCode>General</c:formatCode>
                <c:ptCount val="23"/>
                <c:pt idx="0">
                  <c:v>80.09</c:v>
                </c:pt>
                <c:pt idx="1">
                  <c:v>57.72</c:v>
                </c:pt>
                <c:pt idx="2">
                  <c:v>81.58</c:v>
                </c:pt>
                <c:pt idx="3">
                  <c:v>82.73</c:v>
                </c:pt>
                <c:pt idx="4">
                  <c:v>60.02</c:v>
                </c:pt>
                <c:pt idx="5">
                  <c:v>68.5</c:v>
                </c:pt>
                <c:pt idx="6">
                  <c:v>75.5</c:v>
                </c:pt>
                <c:pt idx="7">
                  <c:v>0</c:v>
                </c:pt>
                <c:pt idx="8">
                  <c:v>59.78</c:v>
                </c:pt>
                <c:pt idx="9">
                  <c:v>94.22</c:v>
                </c:pt>
                <c:pt idx="10">
                  <c:v>93.8</c:v>
                </c:pt>
                <c:pt idx="11">
                  <c:v>39.840000000000003</c:v>
                </c:pt>
                <c:pt idx="12">
                  <c:v>93.6</c:v>
                </c:pt>
                <c:pt idx="13">
                  <c:v>76.13</c:v>
                </c:pt>
                <c:pt idx="14">
                  <c:v>92.27</c:v>
                </c:pt>
                <c:pt idx="15">
                  <c:v>5.09</c:v>
                </c:pt>
                <c:pt idx="16">
                  <c:v>50.38</c:v>
                </c:pt>
                <c:pt idx="17">
                  <c:v>97.77</c:v>
                </c:pt>
                <c:pt idx="18">
                  <c:v>23.4</c:v>
                </c:pt>
                <c:pt idx="19">
                  <c:v>84.78</c:v>
                </c:pt>
                <c:pt idx="20">
                  <c:v>66.63</c:v>
                </c:pt>
                <c:pt idx="21">
                  <c:v>64.72</c:v>
                </c:pt>
                <c:pt idx="22">
                  <c:v>71.56</c:v>
                </c:pt>
              </c:numCache>
            </c:numRef>
          </c:val>
        </c:ser>
        <c:ser>
          <c:idx val="1"/>
          <c:order val="1"/>
          <c:tx>
            <c:strRef>
              <c:f>Sheet1!$C$1</c:f>
              <c:strCache>
                <c:ptCount val="1"/>
                <c:pt idx="0">
                  <c:v>0.25ms - RLTL</c:v>
                </c:pt>
              </c:strCache>
            </c:strRef>
          </c:tx>
          <c:spPr>
            <a:solidFill>
              <a:srgbClr val="00B050"/>
            </a:solidFill>
          </c:spPr>
          <c:invertIfNegative val="0"/>
          <c:cat>
            <c:strRef>
              <c:f>Sheet1!$A$2:$A$24</c:f>
              <c:strCache>
                <c:ptCount val="23"/>
                <c:pt idx="0">
                  <c:v>tpch6</c:v>
                </c:pt>
                <c:pt idx="1">
                  <c:v>apache20</c:v>
                </c:pt>
                <c:pt idx="2">
                  <c:v>GemsFDTD</c:v>
                </c:pt>
                <c:pt idx="3">
                  <c:v>mcf</c:v>
                </c:pt>
                <c:pt idx="4">
                  <c:v>sphinx3</c:v>
                </c:pt>
                <c:pt idx="5">
                  <c:v>tpch2</c:v>
                </c:pt>
                <c:pt idx="6">
                  <c:v>astar</c:v>
                </c:pt>
                <c:pt idx="7">
                  <c:v>hmmer</c:v>
                </c:pt>
                <c:pt idx="8">
                  <c:v>milc</c:v>
                </c:pt>
                <c:pt idx="9">
                  <c:v>bwaves</c:v>
                </c:pt>
                <c:pt idx="10">
                  <c:v>lbm</c:v>
                </c:pt>
                <c:pt idx="11">
                  <c:v>omnetpp</c:v>
                </c:pt>
                <c:pt idx="12">
                  <c:v>tonto</c:v>
                </c:pt>
                <c:pt idx="13">
                  <c:v>bzip2</c:v>
                </c:pt>
                <c:pt idx="14">
                  <c:v>lislie3d</c:v>
                </c:pt>
                <c:pt idx="15">
                  <c:v>sjeng</c:v>
                </c:pt>
                <c:pt idx="16">
                  <c:v>tpcc64</c:v>
                </c:pt>
                <c:pt idx="17">
                  <c:v>cactusADM</c:v>
                </c:pt>
                <c:pt idx="18">
                  <c:v>libquantum</c:v>
                </c:pt>
                <c:pt idx="19">
                  <c:v>spolex</c:v>
                </c:pt>
                <c:pt idx="20">
                  <c:v>tpch17</c:v>
                </c:pt>
                <c:pt idx="21">
                  <c:v>STREAMcopy</c:v>
                </c:pt>
                <c:pt idx="22">
                  <c:v>AVERAGE</c:v>
                </c:pt>
              </c:strCache>
            </c:strRef>
          </c:cat>
          <c:val>
            <c:numRef>
              <c:f>Sheet1!$C$2:$C$24</c:f>
              <c:numCache>
                <c:formatCode>General</c:formatCode>
                <c:ptCount val="23"/>
                <c:pt idx="0">
                  <c:v>3.43</c:v>
                </c:pt>
                <c:pt idx="1">
                  <c:v>8.4700000000000006</c:v>
                </c:pt>
                <c:pt idx="2">
                  <c:v>2.99</c:v>
                </c:pt>
                <c:pt idx="3">
                  <c:v>3.55</c:v>
                </c:pt>
                <c:pt idx="4">
                  <c:v>0.69</c:v>
                </c:pt>
                <c:pt idx="5">
                  <c:v>6.42</c:v>
                </c:pt>
                <c:pt idx="6">
                  <c:v>7.11</c:v>
                </c:pt>
                <c:pt idx="7">
                  <c:v>0</c:v>
                </c:pt>
                <c:pt idx="8">
                  <c:v>2.25</c:v>
                </c:pt>
                <c:pt idx="9">
                  <c:v>0.02</c:v>
                </c:pt>
                <c:pt idx="10">
                  <c:v>0.08</c:v>
                </c:pt>
                <c:pt idx="11">
                  <c:v>12.56</c:v>
                </c:pt>
                <c:pt idx="12">
                  <c:v>0.5</c:v>
                </c:pt>
                <c:pt idx="13">
                  <c:v>3.41</c:v>
                </c:pt>
                <c:pt idx="14">
                  <c:v>0.34</c:v>
                </c:pt>
                <c:pt idx="15">
                  <c:v>2.1</c:v>
                </c:pt>
                <c:pt idx="16">
                  <c:v>9.82</c:v>
                </c:pt>
                <c:pt idx="17">
                  <c:v>0.06</c:v>
                </c:pt>
                <c:pt idx="18">
                  <c:v>0.01</c:v>
                </c:pt>
                <c:pt idx="19">
                  <c:v>3.04</c:v>
                </c:pt>
                <c:pt idx="20">
                  <c:v>5.95</c:v>
                </c:pt>
                <c:pt idx="21">
                  <c:v>0</c:v>
                </c:pt>
                <c:pt idx="22">
                  <c:v>2.89</c:v>
                </c:pt>
              </c:numCache>
            </c:numRef>
          </c:val>
        </c:ser>
        <c:ser>
          <c:idx val="2"/>
          <c:order val="2"/>
          <c:tx>
            <c:strRef>
              <c:f>Sheet1!$D$1</c:f>
              <c:strCache>
                <c:ptCount val="1"/>
                <c:pt idx="0">
                  <c:v>0.5ms - RLTL</c:v>
                </c:pt>
              </c:strCache>
            </c:strRef>
          </c:tx>
          <c:invertIfNegative val="0"/>
          <c:cat>
            <c:strRef>
              <c:f>Sheet1!$A$2:$A$24</c:f>
              <c:strCache>
                <c:ptCount val="23"/>
                <c:pt idx="0">
                  <c:v>tpch6</c:v>
                </c:pt>
                <c:pt idx="1">
                  <c:v>apache20</c:v>
                </c:pt>
                <c:pt idx="2">
                  <c:v>GemsFDTD</c:v>
                </c:pt>
                <c:pt idx="3">
                  <c:v>mcf</c:v>
                </c:pt>
                <c:pt idx="4">
                  <c:v>sphinx3</c:v>
                </c:pt>
                <c:pt idx="5">
                  <c:v>tpch2</c:v>
                </c:pt>
                <c:pt idx="6">
                  <c:v>astar</c:v>
                </c:pt>
                <c:pt idx="7">
                  <c:v>hmmer</c:v>
                </c:pt>
                <c:pt idx="8">
                  <c:v>milc</c:v>
                </c:pt>
                <c:pt idx="9">
                  <c:v>bwaves</c:v>
                </c:pt>
                <c:pt idx="10">
                  <c:v>lbm</c:v>
                </c:pt>
                <c:pt idx="11">
                  <c:v>omnetpp</c:v>
                </c:pt>
                <c:pt idx="12">
                  <c:v>tonto</c:v>
                </c:pt>
                <c:pt idx="13">
                  <c:v>bzip2</c:v>
                </c:pt>
                <c:pt idx="14">
                  <c:v>lislie3d</c:v>
                </c:pt>
                <c:pt idx="15">
                  <c:v>sjeng</c:v>
                </c:pt>
                <c:pt idx="16">
                  <c:v>tpcc64</c:v>
                </c:pt>
                <c:pt idx="17">
                  <c:v>cactusADM</c:v>
                </c:pt>
                <c:pt idx="18">
                  <c:v>libquantum</c:v>
                </c:pt>
                <c:pt idx="19">
                  <c:v>spolex</c:v>
                </c:pt>
                <c:pt idx="20">
                  <c:v>tpch17</c:v>
                </c:pt>
                <c:pt idx="21">
                  <c:v>STREAMcopy</c:v>
                </c:pt>
                <c:pt idx="22">
                  <c:v>AVERAGE</c:v>
                </c:pt>
              </c:strCache>
            </c:strRef>
          </c:cat>
          <c:val>
            <c:numRef>
              <c:f>Sheet1!$D$2:$D$24</c:f>
              <c:numCache>
                <c:formatCode>General</c:formatCode>
                <c:ptCount val="23"/>
                <c:pt idx="0">
                  <c:v>2.34</c:v>
                </c:pt>
                <c:pt idx="1">
                  <c:v>6.37</c:v>
                </c:pt>
                <c:pt idx="2">
                  <c:v>1.8</c:v>
                </c:pt>
                <c:pt idx="3">
                  <c:v>2.14</c:v>
                </c:pt>
                <c:pt idx="4">
                  <c:v>6.94</c:v>
                </c:pt>
                <c:pt idx="5">
                  <c:v>3.96</c:v>
                </c:pt>
                <c:pt idx="6">
                  <c:v>4.26</c:v>
                </c:pt>
                <c:pt idx="7">
                  <c:v>0</c:v>
                </c:pt>
                <c:pt idx="8">
                  <c:v>1.35</c:v>
                </c:pt>
                <c:pt idx="9">
                  <c:v>0.01</c:v>
                </c:pt>
                <c:pt idx="10">
                  <c:v>0.01</c:v>
                </c:pt>
                <c:pt idx="11">
                  <c:v>11.76</c:v>
                </c:pt>
                <c:pt idx="12">
                  <c:v>0.35</c:v>
                </c:pt>
                <c:pt idx="13">
                  <c:v>2.06</c:v>
                </c:pt>
                <c:pt idx="14">
                  <c:v>0.27</c:v>
                </c:pt>
                <c:pt idx="15">
                  <c:v>3.97</c:v>
                </c:pt>
                <c:pt idx="16">
                  <c:v>8.86</c:v>
                </c:pt>
                <c:pt idx="17">
                  <c:v>0.05</c:v>
                </c:pt>
                <c:pt idx="18">
                  <c:v>0</c:v>
                </c:pt>
                <c:pt idx="19">
                  <c:v>1.89</c:v>
                </c:pt>
                <c:pt idx="20">
                  <c:v>3.59</c:v>
                </c:pt>
                <c:pt idx="21">
                  <c:v>0</c:v>
                </c:pt>
                <c:pt idx="22">
                  <c:v>2.38</c:v>
                </c:pt>
              </c:numCache>
            </c:numRef>
          </c:val>
        </c:ser>
        <c:ser>
          <c:idx val="3"/>
          <c:order val="3"/>
          <c:tx>
            <c:strRef>
              <c:f>Sheet1!$E$1</c:f>
              <c:strCache>
                <c:ptCount val="1"/>
                <c:pt idx="0">
                  <c:v>1ms - RLTL</c:v>
                </c:pt>
              </c:strCache>
            </c:strRef>
          </c:tx>
          <c:invertIfNegative val="0"/>
          <c:cat>
            <c:strRef>
              <c:f>Sheet1!$A$2:$A$24</c:f>
              <c:strCache>
                <c:ptCount val="23"/>
                <c:pt idx="0">
                  <c:v>tpch6</c:v>
                </c:pt>
                <c:pt idx="1">
                  <c:v>apache20</c:v>
                </c:pt>
                <c:pt idx="2">
                  <c:v>GemsFDTD</c:v>
                </c:pt>
                <c:pt idx="3">
                  <c:v>mcf</c:v>
                </c:pt>
                <c:pt idx="4">
                  <c:v>sphinx3</c:v>
                </c:pt>
                <c:pt idx="5">
                  <c:v>tpch2</c:v>
                </c:pt>
                <c:pt idx="6">
                  <c:v>astar</c:v>
                </c:pt>
                <c:pt idx="7">
                  <c:v>hmmer</c:v>
                </c:pt>
                <c:pt idx="8">
                  <c:v>milc</c:v>
                </c:pt>
                <c:pt idx="9">
                  <c:v>bwaves</c:v>
                </c:pt>
                <c:pt idx="10">
                  <c:v>lbm</c:v>
                </c:pt>
                <c:pt idx="11">
                  <c:v>omnetpp</c:v>
                </c:pt>
                <c:pt idx="12">
                  <c:v>tonto</c:v>
                </c:pt>
                <c:pt idx="13">
                  <c:v>bzip2</c:v>
                </c:pt>
                <c:pt idx="14">
                  <c:v>lislie3d</c:v>
                </c:pt>
                <c:pt idx="15">
                  <c:v>sjeng</c:v>
                </c:pt>
                <c:pt idx="16">
                  <c:v>tpcc64</c:v>
                </c:pt>
                <c:pt idx="17">
                  <c:v>cactusADM</c:v>
                </c:pt>
                <c:pt idx="18">
                  <c:v>libquantum</c:v>
                </c:pt>
                <c:pt idx="19">
                  <c:v>spolex</c:v>
                </c:pt>
                <c:pt idx="20">
                  <c:v>tpch17</c:v>
                </c:pt>
                <c:pt idx="21">
                  <c:v>STREAMcopy</c:v>
                </c:pt>
                <c:pt idx="22">
                  <c:v>AVERAGE</c:v>
                </c:pt>
              </c:strCache>
            </c:strRef>
          </c:cat>
          <c:val>
            <c:numRef>
              <c:f>Sheet1!$E$2:$E$24</c:f>
              <c:numCache>
                <c:formatCode>General</c:formatCode>
                <c:ptCount val="23"/>
                <c:pt idx="0">
                  <c:v>1.87</c:v>
                </c:pt>
                <c:pt idx="1">
                  <c:v>5.52</c:v>
                </c:pt>
                <c:pt idx="2">
                  <c:v>0.56000000000000005</c:v>
                </c:pt>
                <c:pt idx="3">
                  <c:v>1.35</c:v>
                </c:pt>
                <c:pt idx="4">
                  <c:v>22.9</c:v>
                </c:pt>
                <c:pt idx="5">
                  <c:v>3.21</c:v>
                </c:pt>
                <c:pt idx="6">
                  <c:v>1.59</c:v>
                </c:pt>
                <c:pt idx="7">
                  <c:v>0</c:v>
                </c:pt>
                <c:pt idx="8">
                  <c:v>0.56000000000000005</c:v>
                </c:pt>
                <c:pt idx="9">
                  <c:v>0</c:v>
                </c:pt>
                <c:pt idx="10">
                  <c:v>7.0000000000000007E-2</c:v>
                </c:pt>
                <c:pt idx="11">
                  <c:v>8.65</c:v>
                </c:pt>
                <c:pt idx="12">
                  <c:v>0.21</c:v>
                </c:pt>
                <c:pt idx="13">
                  <c:v>1.72</c:v>
                </c:pt>
                <c:pt idx="14">
                  <c:v>0.35</c:v>
                </c:pt>
                <c:pt idx="15">
                  <c:v>7.05</c:v>
                </c:pt>
                <c:pt idx="16">
                  <c:v>6.48</c:v>
                </c:pt>
                <c:pt idx="17">
                  <c:v>0.06</c:v>
                </c:pt>
                <c:pt idx="18">
                  <c:v>0</c:v>
                </c:pt>
                <c:pt idx="19">
                  <c:v>1.1000000000000001</c:v>
                </c:pt>
                <c:pt idx="20">
                  <c:v>2.77</c:v>
                </c:pt>
                <c:pt idx="21">
                  <c:v>0</c:v>
                </c:pt>
                <c:pt idx="22">
                  <c:v>2.4</c:v>
                </c:pt>
              </c:numCache>
            </c:numRef>
          </c:val>
        </c:ser>
        <c:ser>
          <c:idx val="4"/>
          <c:order val="4"/>
          <c:tx>
            <c:strRef>
              <c:f>Sheet1!$F$1</c:f>
              <c:strCache>
                <c:ptCount val="1"/>
                <c:pt idx="0">
                  <c:v>32ms - RLTL</c:v>
                </c:pt>
              </c:strCache>
            </c:strRef>
          </c:tx>
          <c:invertIfNegative val="0"/>
          <c:cat>
            <c:strRef>
              <c:f>Sheet1!$A$2:$A$24</c:f>
              <c:strCache>
                <c:ptCount val="23"/>
                <c:pt idx="0">
                  <c:v>tpch6</c:v>
                </c:pt>
                <c:pt idx="1">
                  <c:v>apache20</c:v>
                </c:pt>
                <c:pt idx="2">
                  <c:v>GemsFDTD</c:v>
                </c:pt>
                <c:pt idx="3">
                  <c:v>mcf</c:v>
                </c:pt>
                <c:pt idx="4">
                  <c:v>sphinx3</c:v>
                </c:pt>
                <c:pt idx="5">
                  <c:v>tpch2</c:v>
                </c:pt>
                <c:pt idx="6">
                  <c:v>astar</c:v>
                </c:pt>
                <c:pt idx="7">
                  <c:v>hmmer</c:v>
                </c:pt>
                <c:pt idx="8">
                  <c:v>milc</c:v>
                </c:pt>
                <c:pt idx="9">
                  <c:v>bwaves</c:v>
                </c:pt>
                <c:pt idx="10">
                  <c:v>lbm</c:v>
                </c:pt>
                <c:pt idx="11">
                  <c:v>omnetpp</c:v>
                </c:pt>
                <c:pt idx="12">
                  <c:v>tonto</c:v>
                </c:pt>
                <c:pt idx="13">
                  <c:v>bzip2</c:v>
                </c:pt>
                <c:pt idx="14">
                  <c:v>lislie3d</c:v>
                </c:pt>
                <c:pt idx="15">
                  <c:v>sjeng</c:v>
                </c:pt>
                <c:pt idx="16">
                  <c:v>tpcc64</c:v>
                </c:pt>
                <c:pt idx="17">
                  <c:v>cactusADM</c:v>
                </c:pt>
                <c:pt idx="18">
                  <c:v>libquantum</c:v>
                </c:pt>
                <c:pt idx="19">
                  <c:v>spolex</c:v>
                </c:pt>
                <c:pt idx="20">
                  <c:v>tpch17</c:v>
                </c:pt>
                <c:pt idx="21">
                  <c:v>STREAMcopy</c:v>
                </c:pt>
                <c:pt idx="22">
                  <c:v>AVERAGE</c:v>
                </c:pt>
              </c:strCache>
            </c:strRef>
          </c:cat>
          <c:val>
            <c:numRef>
              <c:f>Sheet1!$F$2:$F$24</c:f>
              <c:numCache>
                <c:formatCode>General</c:formatCode>
                <c:ptCount val="23"/>
                <c:pt idx="0">
                  <c:v>5.82</c:v>
                </c:pt>
                <c:pt idx="1">
                  <c:v>19.760000000000002</c:v>
                </c:pt>
                <c:pt idx="2">
                  <c:v>6.68</c:v>
                </c:pt>
                <c:pt idx="3">
                  <c:v>9.69</c:v>
                </c:pt>
                <c:pt idx="4">
                  <c:v>8.81</c:v>
                </c:pt>
                <c:pt idx="5">
                  <c:v>10.08</c:v>
                </c:pt>
                <c:pt idx="6">
                  <c:v>2.81</c:v>
                </c:pt>
                <c:pt idx="7">
                  <c:v>100</c:v>
                </c:pt>
                <c:pt idx="8">
                  <c:v>23.31</c:v>
                </c:pt>
                <c:pt idx="9">
                  <c:v>1.39</c:v>
                </c:pt>
                <c:pt idx="10">
                  <c:v>3.35</c:v>
                </c:pt>
                <c:pt idx="11">
                  <c:v>26.44</c:v>
                </c:pt>
                <c:pt idx="12">
                  <c:v>1.94</c:v>
                </c:pt>
                <c:pt idx="13">
                  <c:v>3.78</c:v>
                </c:pt>
                <c:pt idx="14">
                  <c:v>5.41</c:v>
                </c:pt>
                <c:pt idx="15">
                  <c:v>70</c:v>
                </c:pt>
                <c:pt idx="16">
                  <c:v>20.07</c:v>
                </c:pt>
                <c:pt idx="17">
                  <c:v>0.9</c:v>
                </c:pt>
                <c:pt idx="18">
                  <c:v>76.08</c:v>
                </c:pt>
                <c:pt idx="19">
                  <c:v>2.6</c:v>
                </c:pt>
                <c:pt idx="20">
                  <c:v>12.55</c:v>
                </c:pt>
                <c:pt idx="21">
                  <c:v>35.28</c:v>
                </c:pt>
                <c:pt idx="22">
                  <c:v>16.91</c:v>
                </c:pt>
              </c:numCache>
            </c:numRef>
          </c:val>
        </c:ser>
        <c:dLbls>
          <c:showLegendKey val="0"/>
          <c:showVal val="0"/>
          <c:showCatName val="0"/>
          <c:showSerName val="0"/>
          <c:showPercent val="0"/>
          <c:showBubbleSize val="0"/>
        </c:dLbls>
        <c:gapWidth val="150"/>
        <c:overlap val="100"/>
        <c:axId val="114058240"/>
        <c:axId val="75430080"/>
      </c:barChart>
      <c:catAx>
        <c:axId val="114058240"/>
        <c:scaling>
          <c:orientation val="minMax"/>
        </c:scaling>
        <c:delete val="0"/>
        <c:axPos val="b"/>
        <c:majorTickMark val="out"/>
        <c:minorTickMark val="none"/>
        <c:tickLblPos val="nextTo"/>
        <c:txPr>
          <a:bodyPr/>
          <a:lstStyle/>
          <a:p>
            <a:pPr>
              <a:defRPr sz="2000"/>
            </a:pPr>
            <a:endParaRPr lang="en-US"/>
          </a:p>
        </c:txPr>
        <c:crossAx val="75430080"/>
        <c:crosses val="autoZero"/>
        <c:auto val="1"/>
        <c:lblAlgn val="ctr"/>
        <c:lblOffset val="100"/>
        <c:noMultiLvlLbl val="0"/>
      </c:catAx>
      <c:valAx>
        <c:axId val="75430080"/>
        <c:scaling>
          <c:orientation val="minMax"/>
          <c:max val="100"/>
        </c:scaling>
        <c:delete val="0"/>
        <c:axPos val="l"/>
        <c:majorGridlines/>
        <c:title>
          <c:tx>
            <c:rich>
              <a:bodyPr rot="-5400000" vert="horz"/>
              <a:lstStyle/>
              <a:p>
                <a:pPr>
                  <a:defRPr sz="2400"/>
                </a:pPr>
                <a:r>
                  <a:rPr lang="tr-TR" sz="2400"/>
                  <a:t>Fraction of Accesses</a:t>
                </a:r>
                <a:endParaRPr lang="en-US" sz="2400"/>
              </a:p>
            </c:rich>
          </c:tx>
          <c:layout/>
          <c:overlay val="0"/>
        </c:title>
        <c:numFmt formatCode="General" sourceLinked="1"/>
        <c:majorTickMark val="out"/>
        <c:minorTickMark val="none"/>
        <c:tickLblPos val="nextTo"/>
        <c:txPr>
          <a:bodyPr/>
          <a:lstStyle/>
          <a:p>
            <a:pPr>
              <a:defRPr sz="1800"/>
            </a:pPr>
            <a:endParaRPr lang="en-US"/>
          </a:p>
        </c:txPr>
        <c:crossAx val="114058240"/>
        <c:crosses val="autoZero"/>
        <c:crossBetween val="between"/>
        <c:majorUnit val="20"/>
      </c:valAx>
    </c:plotArea>
    <c:legend>
      <c:legendPos val="t"/>
      <c:layout/>
      <c:overlay val="0"/>
      <c:txPr>
        <a:bodyPr/>
        <a:lstStyle/>
        <a:p>
          <a:pPr>
            <a:defRPr sz="1800" b="1"/>
          </a:pPr>
          <a:endParaRPr lang="en-US"/>
        </a:p>
      </c:txPr>
    </c:legend>
    <c:plotVisOnly val="1"/>
    <c:dispBlanksAs val="gap"/>
    <c:showDLblsOverMax val="0"/>
  </c:chart>
  <c:externalData r:id="rId1">
    <c:autoUpdate val="0"/>
  </c:externalData>
</c:chartSpace>
</file>

<file path=ppt/charts/colors5.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5.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E3A320F2-0222-4F9A-9B4B-23861EA014DD}" type="datetime1">
              <a:rPr lang="en-US" smtClean="0"/>
              <a:t>3/14/2016</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973636F2-AAAA-4996-B2C9-0909AC5494D8}" type="slidenum">
              <a:rPr lang="en-US" smtClean="0"/>
              <a:t>‹#›</a:t>
            </a:fld>
            <a:endParaRPr lang="en-US"/>
          </a:p>
        </p:txBody>
      </p:sp>
    </p:spTree>
    <p:extLst>
      <p:ext uri="{BB962C8B-B14F-4D97-AF65-F5344CB8AC3E}">
        <p14:creationId xmlns:p14="http://schemas.microsoft.com/office/powerpoint/2010/main" val="20086301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4F69DEF-4668-4BDD-8B02-8E33D3A0F21C}" type="datetime1">
              <a:rPr lang="en-US" smtClean="0"/>
              <a:t>3/14/2016</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EF7F79D3-8C36-4CB5-B03B-F440DA7B71AF}" type="slidenum">
              <a:rPr lang="en-US" smtClean="0"/>
              <a:t>‹#›</a:t>
            </a:fld>
            <a:endParaRPr lang="en-US"/>
          </a:p>
        </p:txBody>
      </p:sp>
    </p:spTree>
    <p:extLst>
      <p:ext uri="{BB962C8B-B14F-4D97-AF65-F5344CB8AC3E}">
        <p14:creationId xmlns:p14="http://schemas.microsoft.com/office/powerpoint/2010/main" val="15848749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Hello, my name is </a:t>
            </a:r>
            <a:r>
              <a:rPr lang="tr-TR" altLang="ko-KR" sz="1200" kern="1200" dirty="0" smtClean="0">
                <a:solidFill>
                  <a:schemeClr val="tx1"/>
                </a:solidFill>
                <a:effectLst/>
                <a:latin typeface="+mn-lt"/>
                <a:ea typeface="+mn-ea"/>
                <a:cs typeface="+mn-cs"/>
              </a:rPr>
              <a:t>Hasan Hassan</a:t>
            </a:r>
            <a:r>
              <a:rPr lang="en-US" altLang="ko-KR"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Today, I will </a:t>
            </a:r>
            <a:r>
              <a:rPr lang="tr-TR" altLang="ko-KR" sz="1200" kern="1200" dirty="0" smtClean="0">
                <a:solidFill>
                  <a:schemeClr val="tx1"/>
                </a:solidFill>
                <a:effectLst/>
                <a:latin typeface="+mn-lt"/>
                <a:ea typeface="+mn-ea"/>
                <a:cs typeface="+mn-cs"/>
              </a:rPr>
              <a:t>present you our work named ChargeCache.</a:t>
            </a:r>
            <a:endParaRPr lang="en-US" altLang="ko-K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This work is done in collaboration with co-authors from Carnegie Mellon University</a:t>
            </a:r>
            <a:r>
              <a:rPr lang="tr-TR" altLang="ko-KR" sz="1200" kern="1200" dirty="0" smtClean="0">
                <a:solidFill>
                  <a:schemeClr val="tx1"/>
                </a:solidFill>
                <a:effectLst/>
                <a:latin typeface="+mn-lt"/>
                <a:ea typeface="+mn-ea"/>
                <a:cs typeface="+mn-cs"/>
              </a:rPr>
              <a:t> and TOBB University of Economics &amp; </a:t>
            </a:r>
            <a:r>
              <a:rPr lang="tr-TR" altLang="ko-KR" sz="1200" kern="1200" dirty="0" smtClean="0">
                <a:solidFill>
                  <a:schemeClr val="tx1"/>
                </a:solidFill>
                <a:effectLst/>
                <a:latin typeface="+mn-lt"/>
                <a:ea typeface="+mn-ea"/>
                <a:cs typeface="+mn-cs"/>
              </a:rPr>
              <a:t>Technology</a:t>
            </a:r>
            <a:r>
              <a:rPr lang="en-US" altLang="ko-KR"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a:t>
            </a:fld>
            <a:endParaRPr lang="en-US"/>
          </a:p>
        </p:txBody>
      </p:sp>
    </p:spTree>
    <p:extLst>
      <p:ext uri="{BB962C8B-B14F-4D97-AF65-F5344CB8AC3E}">
        <p14:creationId xmlns:p14="http://schemas.microsoft.com/office/powerpoint/2010/main" val="2531069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So,</a:t>
            </a:r>
            <a:r>
              <a:rPr lang="tr-TR" baseline="0" dirty="0" smtClean="0"/>
              <a:t> a row’s charge is restored when the row is accessed.</a:t>
            </a:r>
          </a:p>
          <a:p>
            <a:endParaRPr lang="tr-TR" baseline="0" dirty="0" smtClean="0"/>
          </a:p>
          <a:p>
            <a:r>
              <a:rPr lang="tr-TR" baseline="0" dirty="0" smtClean="0"/>
              <a:t>And now the question is: «How likely is a recently-accessed row to be accessed again?»</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10</a:t>
            </a:fld>
            <a:endParaRPr lang="en-US"/>
          </a:p>
        </p:txBody>
      </p:sp>
    </p:spTree>
    <p:extLst>
      <p:ext uri="{BB962C8B-B14F-4D97-AF65-F5344CB8AC3E}">
        <p14:creationId xmlns:p14="http://schemas.microsoft.com/office/powerpoint/2010/main" val="707900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aseline="0" dirty="0" smtClean="0"/>
              <a:t>Our new observation «Row Level Temporal Locality (RLTL)» answers that question.</a:t>
            </a:r>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11</a:t>
            </a:fld>
            <a:endParaRPr lang="en-US"/>
          </a:p>
        </p:txBody>
      </p:sp>
    </p:spTree>
    <p:extLst>
      <p:ext uri="{BB962C8B-B14F-4D97-AF65-F5344CB8AC3E}">
        <p14:creationId xmlns:p14="http://schemas.microsoft.com/office/powerpoint/2010/main" val="4175618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aseline="0" dirty="0" smtClean="0"/>
              <a:t>We </a:t>
            </a:r>
            <a:r>
              <a:rPr lang="tr-TR" baseline="0" dirty="0" smtClean="0"/>
              <a:t>observe </a:t>
            </a:r>
            <a:r>
              <a:rPr lang="tr-TR" baseline="0" dirty="0" smtClean="0"/>
              <a:t>that when DRAM row is accessed, it is likely</a:t>
            </a:r>
          </a:p>
          <a:p>
            <a:r>
              <a:rPr lang="tr-TR" baseline="0" dirty="0" smtClean="0"/>
              <a:t>to be accessed </a:t>
            </a:r>
            <a:r>
              <a:rPr lang="tr-TR" baseline="0" dirty="0" smtClean="0"/>
              <a:t>again. We call this phenomenon Row Level Temporal Locality (RLTL).</a:t>
            </a:r>
            <a:endParaRPr lang="tr-TR" baseline="0" dirty="0" smtClean="0"/>
          </a:p>
          <a:p>
            <a:endParaRPr lang="tr-TR" baseline="0" dirty="0" smtClean="0"/>
          </a:p>
          <a:p>
            <a:r>
              <a:rPr lang="tr-TR" baseline="0" dirty="0" smtClean="0"/>
              <a:t>We define t-RLTL of an application,</a:t>
            </a:r>
          </a:p>
          <a:p>
            <a:r>
              <a:rPr lang="tr-TR" baseline="0" dirty="0" smtClean="0"/>
              <a:t>as </a:t>
            </a:r>
            <a:r>
              <a:rPr lang="tr-TR" baseline="0" dirty="0" smtClean="0"/>
              <a:t>the fraction of </a:t>
            </a:r>
            <a:r>
              <a:rPr lang="tr-TR" baseline="0" dirty="0" smtClean="0"/>
              <a:t>rows that are accessed within time t after their previous access.</a:t>
            </a:r>
            <a:endParaRPr lang="tr-TR" baseline="0" dirty="0" smtClean="0"/>
          </a:p>
          <a:p>
            <a:endParaRPr lang="tr-TR" baseline="0" dirty="0" smtClean="0"/>
          </a:p>
          <a:p>
            <a:r>
              <a:rPr lang="tr-TR" baseline="0" dirty="0" smtClean="0"/>
              <a:t>If </a:t>
            </a:r>
            <a:r>
              <a:rPr lang="tr-TR" baseline="0" dirty="0" smtClean="0"/>
              <a:t>an application has high RLTL for low T time, that application mostly accesses highly-charged DRAM rows, since the rows preserve most of their charge until the next </a:t>
            </a:r>
            <a:r>
              <a:rPr lang="tr-TR" baseline="0" dirty="0" smtClean="0"/>
              <a:t>access, </a:t>
            </a:r>
            <a:r>
              <a:rPr lang="tr-TR" baseline="0" dirty="0" smtClean="0"/>
              <a:t>which happens in a very Short interval</a:t>
            </a:r>
            <a:r>
              <a:rPr lang="tr-TR" baseline="0" dirty="0" smtClean="0"/>
              <a:t>.</a:t>
            </a:r>
          </a:p>
          <a:p>
            <a:endParaRPr lang="tr-TR" baseline="0" dirty="0" smtClean="0"/>
          </a:p>
          <a:p>
            <a:r>
              <a:rPr lang="tr-TR" baseline="0" dirty="0" smtClean="0"/>
              <a:t>Now, I’ll show the RLTL characteristics of 22 single-core workloads that we evaluted. </a:t>
            </a:r>
          </a:p>
          <a:p>
            <a:r>
              <a:rPr lang="tr-TR" baseline="0" dirty="0" smtClean="0"/>
              <a:t>On Y-axis we have the fraction of accesses and on the X-axis we have the workloads.</a:t>
            </a:r>
          </a:p>
          <a:p>
            <a:r>
              <a:rPr lang="tr-TR" baseline="0" dirty="0" smtClean="0"/>
              <a:t>[CLICK]</a:t>
            </a:r>
          </a:p>
          <a:p>
            <a:r>
              <a:rPr lang="tr-TR" baseline="0" dirty="0" smtClean="0"/>
              <a:t>Our results show that, on average, 86% of the accesses are made to rows previously accessed within 8 ms.</a:t>
            </a:r>
          </a:p>
          <a:p>
            <a:endParaRPr lang="tr-TR" baseline="0" dirty="0" smtClean="0"/>
          </a:p>
          <a:p>
            <a:r>
              <a:rPr lang="tr-TR" baseline="0" dirty="0" smtClean="0"/>
              <a:t>Only one application has low RLTL. It is because that application makes very</a:t>
            </a:r>
          </a:p>
          <a:p>
            <a:r>
              <a:rPr lang="tr-TR" baseline="0" dirty="0" smtClean="0"/>
              <a:t>Few accesses to the memory since it highly benefits from the caches.</a:t>
            </a:r>
          </a:p>
          <a:p>
            <a:endParaRPr lang="tr-TR" baseline="0" dirty="0" smtClean="0"/>
          </a:p>
          <a:p>
            <a:r>
              <a:rPr lang="tr-TR" baseline="0" dirty="0" smtClean="0"/>
              <a:t>For eight-core evaluations, the applications show even higher RLTL, 97%. It is due to the interference that the simultaneously runnning applications create on the memory.</a:t>
            </a:r>
          </a:p>
        </p:txBody>
      </p:sp>
      <p:sp>
        <p:nvSpPr>
          <p:cNvPr id="4" name="Slide Number Placeholder 3"/>
          <p:cNvSpPr>
            <a:spLocks noGrp="1"/>
          </p:cNvSpPr>
          <p:nvPr>
            <p:ph type="sldNum" sz="quarter" idx="10"/>
          </p:nvPr>
        </p:nvSpPr>
        <p:spPr/>
        <p:txBody>
          <a:bodyPr/>
          <a:lstStyle/>
          <a:p>
            <a:fld id="{EF7F79D3-8C36-4CB5-B03B-F440DA7B71AF}" type="slidenum">
              <a:rPr lang="en-US" smtClean="0"/>
              <a:t>12</a:t>
            </a:fld>
            <a:endParaRPr lang="en-US"/>
          </a:p>
        </p:txBody>
      </p:sp>
    </p:spTree>
    <p:extLst>
      <p:ext uri="{BB962C8B-B14F-4D97-AF65-F5344CB8AC3E}">
        <p14:creationId xmlns:p14="http://schemas.microsoft.com/office/powerpoint/2010/main" val="117236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aseline="0" dirty="0" smtClean="0"/>
              <a:t>Now, I will talk about ChargeCache, the mechanism that we propose to reduce average</a:t>
            </a:r>
          </a:p>
          <a:p>
            <a:r>
              <a:rPr lang="tr-TR" baseline="0" dirty="0" smtClean="0"/>
              <a:t>DRAM access latency.</a:t>
            </a:r>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13</a:t>
            </a:fld>
            <a:endParaRPr lang="en-US"/>
          </a:p>
        </p:txBody>
      </p:sp>
    </p:spTree>
    <p:extLst>
      <p:ext uri="{BB962C8B-B14F-4D97-AF65-F5344CB8AC3E}">
        <p14:creationId xmlns:p14="http://schemas.microsoft.com/office/powerpoint/2010/main" val="1067386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Let me first</a:t>
            </a:r>
            <a:r>
              <a:rPr lang="tr-TR" baseline="0" dirty="0" smtClean="0"/>
              <a:t> summarize the three observations that ChargeCache is based on.</a:t>
            </a:r>
            <a:endParaRPr lang="tr-TR" dirty="0" smtClean="0"/>
          </a:p>
          <a:p>
            <a:endParaRPr lang="tr-TR" dirty="0" smtClean="0"/>
          </a:p>
          <a:p>
            <a:r>
              <a:rPr lang="tr-TR" dirty="0" smtClean="0"/>
              <a:t>Highly-charged</a:t>
            </a:r>
            <a:r>
              <a:rPr lang="tr-TR" baseline="0" dirty="0" smtClean="0"/>
              <a:t> </a:t>
            </a:r>
            <a:r>
              <a:rPr lang="tr-TR" baseline="0" dirty="0" smtClean="0"/>
              <a:t>rows can be accessed with lower latency.</a:t>
            </a:r>
          </a:p>
          <a:p>
            <a:r>
              <a:rPr lang="tr-TR" baseline="0" dirty="0" smtClean="0"/>
              <a:t>Recall that, If </a:t>
            </a:r>
            <a:r>
              <a:rPr lang="tr-TR" baseline="0" dirty="0" smtClean="0"/>
              <a:t>the row is highly-charged, it will proceed through the 2 steps (Sensing, Restore) quicker</a:t>
            </a:r>
            <a:r>
              <a:rPr lang="tr-TR" baseline="0" dirty="0" smtClean="0"/>
              <a:t>.</a:t>
            </a:r>
            <a:endParaRPr lang="tr-TR" baseline="0" dirty="0" smtClean="0"/>
          </a:p>
          <a:p>
            <a:endParaRPr lang="tr-TR" baseline="0" dirty="0" smtClean="0"/>
          </a:p>
          <a:p>
            <a:r>
              <a:rPr lang="tr-TR" baseline="0" dirty="0" smtClean="0"/>
              <a:t>Observation 2: Recall that, when we access a row, the cells in that row first drive their charge</a:t>
            </a:r>
          </a:p>
          <a:p>
            <a:r>
              <a:rPr lang="tr-TR" baseline="0" dirty="0" smtClean="0"/>
              <a:t>To the sense </a:t>
            </a:r>
            <a:r>
              <a:rPr lang="tr-TR" baseline="0" dirty="0" smtClean="0"/>
              <a:t>amplifiers, </a:t>
            </a:r>
            <a:r>
              <a:rPr lang="tr-TR" baseline="0" dirty="0" smtClean="0"/>
              <a:t>then Sense Amplifiers drive </a:t>
            </a:r>
            <a:r>
              <a:rPr lang="tr-TR" baseline="0" dirty="0" smtClean="0"/>
              <a:t>the </a:t>
            </a:r>
            <a:r>
              <a:rPr lang="tr-TR" baseline="0" dirty="0" smtClean="0"/>
              <a:t>cells to</a:t>
            </a:r>
          </a:p>
          <a:p>
            <a:r>
              <a:rPr lang="tr-TR" baseline="0" dirty="0" smtClean="0"/>
              <a:t>Full </a:t>
            </a:r>
            <a:r>
              <a:rPr lang="tr-TR" baseline="0" dirty="0" smtClean="0"/>
              <a:t>charge.  </a:t>
            </a:r>
            <a:endParaRPr lang="tr-TR" baseline="0" dirty="0" smtClean="0"/>
          </a:p>
          <a:p>
            <a:endParaRPr lang="tr-TR" baseline="0" dirty="0" smtClean="0"/>
          </a:p>
          <a:p>
            <a:r>
              <a:rPr lang="tr-TR" baseline="0" dirty="0" smtClean="0"/>
              <a:t>Observation 3: In the previous slide, we saw that application typically have high RLTL. We can </a:t>
            </a:r>
            <a:r>
              <a:rPr lang="tr-TR" baseline="0" dirty="0" smtClean="0"/>
              <a:t>exploit That behavior to </a:t>
            </a:r>
            <a:r>
              <a:rPr lang="tr-TR" baseline="0" dirty="0" smtClean="0"/>
              <a:t>detect highly-charged </a:t>
            </a:r>
            <a:r>
              <a:rPr lang="tr-TR" baseline="0" dirty="0" smtClean="0"/>
              <a:t>rows by keeping track of the rows accessed in near past. </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14</a:t>
            </a:fld>
            <a:endParaRPr lang="en-US"/>
          </a:p>
        </p:txBody>
      </p:sp>
    </p:spTree>
    <p:extLst>
      <p:ext uri="{BB962C8B-B14F-4D97-AF65-F5344CB8AC3E}">
        <p14:creationId xmlns:p14="http://schemas.microsoft.com/office/powerpoint/2010/main" val="33130887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The key</a:t>
            </a:r>
            <a:r>
              <a:rPr lang="tr-TR" baseline="0" dirty="0" smtClean="0"/>
              <a:t> idea of our mechanism is to</a:t>
            </a:r>
          </a:p>
          <a:p>
            <a:r>
              <a:rPr lang="tr-TR" baseline="0" dirty="0" smtClean="0"/>
              <a:t>Track recently-accessed DRAM rows and use lower timing parameters</a:t>
            </a:r>
          </a:p>
          <a:p>
            <a:r>
              <a:rPr lang="tr-TR" baseline="0" dirty="0" smtClean="0"/>
              <a:t>if such rows are accessed again.</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15</a:t>
            </a:fld>
            <a:endParaRPr lang="en-US"/>
          </a:p>
        </p:txBody>
      </p:sp>
    </p:spTree>
    <p:extLst>
      <p:ext uri="{BB962C8B-B14F-4D97-AF65-F5344CB8AC3E}">
        <p14:creationId xmlns:p14="http://schemas.microsoft.com/office/powerpoint/2010/main" val="3804556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aseline="0" dirty="0" smtClean="0"/>
              <a:t>We </a:t>
            </a:r>
            <a:r>
              <a:rPr lang="tr-TR" baseline="0" dirty="0" smtClean="0"/>
              <a:t>named </a:t>
            </a:r>
            <a:r>
              <a:rPr lang="tr-TR" baseline="0" dirty="0" smtClean="0"/>
              <a:t>our </a:t>
            </a:r>
            <a:r>
              <a:rPr lang="tr-TR" baseline="0" dirty="0" smtClean="0"/>
              <a:t>mechanism ChargeCache as it provides a cache-like benefit by reducing access</a:t>
            </a:r>
          </a:p>
          <a:p>
            <a:r>
              <a:rPr lang="tr-TR" baseline="0" dirty="0" smtClean="0"/>
              <a:t>Latency and does so by taking advantage of the charge level stored in the row.</a:t>
            </a:r>
          </a:p>
          <a:p>
            <a:endParaRPr lang="tr-T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Now,</a:t>
            </a:r>
            <a:r>
              <a:rPr lang="tr-TR" baseline="0" dirty="0" smtClean="0"/>
              <a:t> I will demonstrate </a:t>
            </a:r>
            <a:r>
              <a:rPr lang="tr-TR" dirty="0" smtClean="0"/>
              <a:t>how ChargeCache</a:t>
            </a:r>
            <a:r>
              <a:rPr lang="tr-TR" baseline="0" dirty="0" smtClean="0"/>
              <a:t> works.</a:t>
            </a:r>
          </a:p>
          <a:p>
            <a:endParaRPr lang="tr-TR" baseline="0" dirty="0" smtClean="0"/>
          </a:p>
          <a:p>
            <a:r>
              <a:rPr lang="tr-TR" baseline="0" dirty="0" smtClean="0"/>
              <a:t>We have ChargeCache inside the Memory </a:t>
            </a:r>
            <a:r>
              <a:rPr lang="tr-TR" baseline="0" dirty="0" smtClean="0"/>
              <a:t>Controller.</a:t>
            </a:r>
          </a:p>
          <a:p>
            <a:r>
              <a:rPr lang="tr-TR" baseline="0" dirty="0" smtClean="0"/>
              <a:t>On </a:t>
            </a:r>
            <a:r>
              <a:rPr lang="tr-TR" baseline="0" dirty="0" smtClean="0"/>
              <a:t>the right, you see a respesentation of DRAM where we have rows labeled from A to F.</a:t>
            </a:r>
          </a:p>
          <a:p>
            <a:endParaRPr lang="tr-TR" baseline="0" dirty="0" smtClean="0"/>
          </a:p>
          <a:p>
            <a:r>
              <a:rPr lang="tr-TR" baseline="0" dirty="0" smtClean="0"/>
              <a:t>[CLICK]</a:t>
            </a:r>
            <a:endParaRPr lang="tr-TR" baseline="0" dirty="0" smtClean="0"/>
          </a:p>
          <a:p>
            <a:r>
              <a:rPr lang="tr-TR" dirty="0" smtClean="0"/>
              <a:t>When the memory controller</a:t>
            </a:r>
            <a:r>
              <a:rPr lang="tr-TR" baseline="0" dirty="0" smtClean="0"/>
              <a:t> receives the first request to row A, it serves that request </a:t>
            </a:r>
            <a:r>
              <a:rPr lang="tr-TR" baseline="0" dirty="0" smtClean="0"/>
              <a:t>with typical timing parameters since </a:t>
            </a:r>
            <a:r>
              <a:rPr lang="tr-TR" baseline="0" dirty="0" smtClean="0"/>
              <a:t>we have</a:t>
            </a:r>
          </a:p>
          <a:p>
            <a:r>
              <a:rPr lang="tr-TR" baseline="0" dirty="0" smtClean="0"/>
              <a:t>Nothing in ChargeCache. </a:t>
            </a:r>
            <a:r>
              <a:rPr lang="tr-TR" baseline="0" dirty="0" smtClean="0"/>
              <a:t>When </a:t>
            </a:r>
            <a:endParaRPr lang="tr-TR" baseline="0" dirty="0" smtClean="0"/>
          </a:p>
          <a:p>
            <a:r>
              <a:rPr lang="tr-TR" baseline="0" dirty="0" smtClean="0"/>
              <a:t>The request completes, it inserts the row address to one of the ChargeCache entries since we know that the row is highly-charged at that time. So, after that point,</a:t>
            </a:r>
          </a:p>
          <a:p>
            <a:r>
              <a:rPr lang="tr-TR" baseline="0" dirty="0" smtClean="0"/>
              <a:t>The first entry points to Row A.</a:t>
            </a:r>
          </a:p>
          <a:p>
            <a:endParaRPr lang="tr-TR" baseline="0" dirty="0" smtClean="0"/>
          </a:p>
          <a:p>
            <a:r>
              <a:rPr lang="tr-TR" baseline="0" dirty="0" smtClean="0"/>
              <a:t>[CLICK]</a:t>
            </a:r>
            <a:endParaRPr lang="tr-TR" baseline="0" dirty="0" smtClean="0"/>
          </a:p>
          <a:p>
            <a:r>
              <a:rPr lang="tr-TR" baseline="0" dirty="0" smtClean="0"/>
              <a:t>The next request targets Row D. The memory controller probes the ChargeCache. It misses since we have only </a:t>
            </a:r>
          </a:p>
          <a:p>
            <a:r>
              <a:rPr lang="tr-TR" baseline="0" dirty="0" smtClean="0"/>
              <a:t>Row A there. Similarly, Row D is inserted to ChargeCache.</a:t>
            </a:r>
          </a:p>
          <a:p>
            <a:endParaRPr lang="tr-TR" baseline="0" dirty="0" smtClean="0"/>
          </a:p>
          <a:p>
            <a:r>
              <a:rPr lang="tr-TR" baseline="0" dirty="0" smtClean="0"/>
              <a:t>[CLICK]</a:t>
            </a:r>
            <a:endParaRPr lang="tr-TR" baseline="0" dirty="0" smtClean="0"/>
          </a:p>
          <a:p>
            <a:r>
              <a:rPr lang="tr-TR" baseline="0" dirty="0" smtClean="0"/>
              <a:t>However, when </a:t>
            </a:r>
            <a:r>
              <a:rPr lang="tr-TR" baseline="0" dirty="0" smtClean="0"/>
              <a:t>we receive a request targetting row that we have in ChargeCache, the memory controller knows that the access</a:t>
            </a:r>
          </a:p>
          <a:p>
            <a:r>
              <a:rPr lang="tr-TR" baseline="0" dirty="0" smtClean="0"/>
              <a:t>Goes to a highly-charged Row and tunes the DRAM Timing parameters to lower the access latency.</a:t>
            </a:r>
          </a:p>
          <a:p>
            <a:endParaRPr lang="tr-TR" baseline="0" dirty="0" smtClean="0"/>
          </a:p>
          <a:p>
            <a:r>
              <a:rPr lang="tr-TR" baseline="0" dirty="0" smtClean="0"/>
              <a:t>If there are not incoming requests to the Rows stored in ChargeCache for a long time, these rows will leak significant</a:t>
            </a:r>
          </a:p>
          <a:p>
            <a:r>
              <a:rPr lang="tr-TR" baseline="0" dirty="0" smtClean="0"/>
              <a:t>Amount of charge and won’t be highly-charged rows anymore. For that reason, they need to be discarded from ChargeCache</a:t>
            </a:r>
            <a:r>
              <a:rPr lang="tr-TR" baseline="0" dirty="0" smtClean="0"/>
              <a:t>. [CLICK]</a:t>
            </a:r>
            <a:endParaRPr lang="tr-TR" baseline="0" dirty="0" smtClean="0"/>
          </a:p>
          <a:p>
            <a:r>
              <a:rPr lang="tr-TR" baseline="0" dirty="0" smtClean="0"/>
              <a:t>ChargeCache implements a low-cost mechanism to automatically invalidate its entries to ensure that its entries always</a:t>
            </a:r>
          </a:p>
          <a:p>
            <a:r>
              <a:rPr lang="tr-TR" baseline="0" dirty="0" smtClean="0"/>
              <a:t>Point to highly-charged rows.</a:t>
            </a:r>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16</a:t>
            </a:fld>
            <a:endParaRPr lang="en-US"/>
          </a:p>
        </p:txBody>
      </p:sp>
    </p:spTree>
    <p:extLst>
      <p:ext uri="{BB962C8B-B14F-4D97-AF65-F5344CB8AC3E}">
        <p14:creationId xmlns:p14="http://schemas.microsoft.com/office/powerpoint/2010/main" val="972235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ChargeCache</a:t>
            </a:r>
            <a:r>
              <a:rPr lang="tr-TR" baseline="0" dirty="0" smtClean="0"/>
              <a:t> improves average DRAM access latency </a:t>
            </a:r>
            <a:r>
              <a:rPr lang="tr-TR" baseline="0" dirty="0" smtClean="0"/>
              <a:t>with </a:t>
            </a:r>
            <a:r>
              <a:rPr lang="tr-TR" baseline="0" dirty="0" smtClean="0"/>
              <a:t>low </a:t>
            </a:r>
            <a:r>
              <a:rPr lang="tr-TR" baseline="0" dirty="0" smtClean="0"/>
              <a:t>area </a:t>
            </a:r>
            <a:r>
              <a:rPr lang="tr-TR" baseline="0" dirty="0" smtClean="0"/>
              <a:t>and</a:t>
            </a:r>
          </a:p>
          <a:p>
            <a:r>
              <a:rPr lang="tr-TR" baseline="0" dirty="0" smtClean="0"/>
              <a:t>Power </a:t>
            </a:r>
            <a:r>
              <a:rPr lang="tr-TR" baseline="0" dirty="0" smtClean="0"/>
              <a:t>consumption overhead. We evaluated that using CACTI tool.</a:t>
            </a:r>
            <a:endParaRPr lang="tr-TR" baseline="0" dirty="0" smtClean="0"/>
          </a:p>
          <a:p>
            <a:endParaRPr lang="tr-TR" baseline="0" dirty="0" smtClean="0"/>
          </a:p>
          <a:p>
            <a:r>
              <a:rPr lang="tr-TR" baseline="0" dirty="0" smtClean="0"/>
              <a:t>A 128-entry ChargeCache </a:t>
            </a:r>
            <a:r>
              <a:rPr lang="tr-TR" baseline="0" dirty="0" smtClean="0"/>
              <a:t>totally </a:t>
            </a:r>
            <a:r>
              <a:rPr lang="tr-TR" baseline="0" dirty="0" smtClean="0"/>
              <a:t>requires only approximately 5KB of storage.</a:t>
            </a:r>
          </a:p>
          <a:p>
            <a:r>
              <a:rPr lang="tr-TR" baseline="0" dirty="0" smtClean="0"/>
              <a:t>That is equal to 0.24% of the area of a 4MB Last Level Cache.</a:t>
            </a:r>
          </a:p>
          <a:p>
            <a:endParaRPr lang="tr-TR" baseline="0" dirty="0" smtClean="0"/>
          </a:p>
          <a:p>
            <a:r>
              <a:rPr lang="tr-TR" baseline="0" dirty="0" smtClean="0"/>
              <a:t>According </a:t>
            </a:r>
            <a:r>
              <a:rPr lang="tr-TR" baseline="0" dirty="0" smtClean="0"/>
              <a:t>to our evaluations, ChargeCache consumes only total </a:t>
            </a:r>
            <a:r>
              <a:rPr lang="tr-TR" baseline="0" dirty="0" smtClean="0"/>
              <a:t>0.15 </a:t>
            </a:r>
            <a:r>
              <a:rPr lang="tr-TR" baseline="0" dirty="0" smtClean="0"/>
              <a:t>milli </a:t>
            </a:r>
            <a:r>
              <a:rPr lang="tr-TR" baseline="0" dirty="0" smtClean="0"/>
              <a:t>watts</a:t>
            </a:r>
            <a:endParaRPr lang="tr-TR" baseline="0" dirty="0" smtClean="0"/>
          </a:p>
          <a:p>
            <a:r>
              <a:rPr lang="tr-TR" baseline="0" dirty="0" smtClean="0"/>
              <a:t>Power on average. That is equal to 0.23% of the power consumption of a 4MB LLC.</a:t>
            </a:r>
          </a:p>
          <a:p>
            <a:endParaRPr lang="tr-TR" baseline="0" dirty="0" smtClean="0"/>
          </a:p>
          <a:p>
            <a:r>
              <a:rPr lang="tr-TR" baseline="0" dirty="0" smtClean="0"/>
              <a:t>We conclude that ChargeCache is a low cost mechanism in terms of area requirement and</a:t>
            </a:r>
          </a:p>
          <a:p>
            <a:r>
              <a:rPr lang="tr-TR" baseline="0" dirty="0" smtClean="0"/>
              <a:t>Power consumption.</a:t>
            </a:r>
          </a:p>
        </p:txBody>
      </p:sp>
      <p:sp>
        <p:nvSpPr>
          <p:cNvPr id="4" name="Slide Number Placeholder 3"/>
          <p:cNvSpPr>
            <a:spLocks noGrp="1"/>
          </p:cNvSpPr>
          <p:nvPr>
            <p:ph type="sldNum" sz="quarter" idx="10"/>
          </p:nvPr>
        </p:nvSpPr>
        <p:spPr/>
        <p:txBody>
          <a:bodyPr/>
          <a:lstStyle/>
          <a:p>
            <a:fld id="{EF7F79D3-8C36-4CB5-B03B-F440DA7B71AF}" type="slidenum">
              <a:rPr lang="en-US" smtClean="0"/>
              <a:t>17</a:t>
            </a:fld>
            <a:endParaRPr lang="en-US"/>
          </a:p>
        </p:txBody>
      </p:sp>
    </p:spTree>
    <p:extLst>
      <p:ext uri="{BB962C8B-B14F-4D97-AF65-F5344CB8AC3E}">
        <p14:creationId xmlns:p14="http://schemas.microsoft.com/office/powerpoint/2010/main" val="2703108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aseline="0" dirty="0" smtClean="0"/>
              <a:t>Now, </a:t>
            </a:r>
            <a:r>
              <a:rPr lang="tr-TR" baseline="0" dirty="0" smtClean="0"/>
              <a:t>I will </a:t>
            </a:r>
            <a:r>
              <a:rPr lang="tr-TR" baseline="0" dirty="0" smtClean="0"/>
              <a:t>move on to the evaluation part.</a:t>
            </a:r>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18</a:t>
            </a:fld>
            <a:endParaRPr lang="en-US"/>
          </a:p>
        </p:txBody>
      </p:sp>
    </p:spTree>
    <p:extLst>
      <p:ext uri="{BB962C8B-B14F-4D97-AF65-F5344CB8AC3E}">
        <p14:creationId xmlns:p14="http://schemas.microsoft.com/office/powerpoint/2010/main" val="536680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To evaluate ChargeCache, we used</a:t>
            </a:r>
            <a:r>
              <a:rPr lang="tr-TR" baseline="0" dirty="0" smtClean="0"/>
              <a:t> Ramulator, a cycle-accurate DRAM simulator.</a:t>
            </a:r>
          </a:p>
          <a:p>
            <a:endParaRPr lang="tr-TR" baseline="0" dirty="0" smtClean="0"/>
          </a:p>
          <a:p>
            <a:r>
              <a:rPr lang="tr-TR" baseline="0" dirty="0" smtClean="0"/>
              <a:t>For single-core evaluations, we analyzed 22 workloads from benchmark sets SPEC2006, TPC, and STREAM.</a:t>
            </a:r>
          </a:p>
          <a:p>
            <a:r>
              <a:rPr lang="tr-TR" baseline="0" dirty="0" smtClean="0"/>
              <a:t>For multi-core evaluations we analyzed 20 multi-programmed workloads by assigning randomly-chosen</a:t>
            </a:r>
          </a:p>
          <a:p>
            <a:r>
              <a:rPr lang="tr-TR" baseline="0" dirty="0" smtClean="0"/>
              <a:t>Single-core workload </a:t>
            </a:r>
            <a:r>
              <a:rPr lang="tr-TR" baseline="0" dirty="0" smtClean="0"/>
              <a:t>to each core.</a:t>
            </a:r>
          </a:p>
          <a:p>
            <a:r>
              <a:rPr lang="tr-TR" baseline="0" dirty="0" smtClean="0"/>
              <a:t>For all workloads, we executed at least 1 billion representative instructions per </a:t>
            </a:r>
            <a:r>
              <a:rPr lang="tr-TR" baseline="0" dirty="0" smtClean="0"/>
              <a:t>core that we obtained using Pinpoints.</a:t>
            </a:r>
            <a:endParaRPr lang="tr-TR" baseline="0" dirty="0" smtClean="0"/>
          </a:p>
          <a:p>
            <a:endParaRPr lang="tr-TR" baseline="0" dirty="0" smtClean="0"/>
          </a:p>
          <a:p>
            <a:r>
              <a:rPr lang="tr-TR" baseline="0" dirty="0" smtClean="0"/>
              <a:t>We evaluated both single and eight core systems with 4MB shared LLC</a:t>
            </a:r>
            <a:r>
              <a:rPr lang="tr-TR" baseline="0" dirty="0" smtClean="0"/>
              <a:t>.</a:t>
            </a:r>
          </a:p>
          <a:p>
            <a:r>
              <a:rPr lang="tr-TR" baseline="0" dirty="0" smtClean="0"/>
              <a:t>Default </a:t>
            </a:r>
            <a:r>
              <a:rPr lang="tr-TR" baseline="0" dirty="0" smtClean="0"/>
              <a:t>tRCD and tRAS timings are 11 and 28 cycles respectively</a:t>
            </a:r>
            <a:r>
              <a:rPr lang="tr-TR" baseline="0" dirty="0" smtClean="0"/>
              <a:t>.</a:t>
            </a:r>
            <a:endParaRPr lang="tr-TR"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19</a:t>
            </a:fld>
            <a:endParaRPr lang="en-US"/>
          </a:p>
        </p:txBody>
      </p:sp>
    </p:spTree>
    <p:extLst>
      <p:ext uri="{BB962C8B-B14F-4D97-AF65-F5344CB8AC3E}">
        <p14:creationId xmlns:p14="http://schemas.microsoft.com/office/powerpoint/2010/main" val="1392764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Let’s first take a high</a:t>
            </a:r>
            <a:r>
              <a:rPr lang="tr-TR" baseline="0" dirty="0" smtClean="0"/>
              <a:t> </a:t>
            </a:r>
            <a:r>
              <a:rPr lang="tr-TR" dirty="0" smtClean="0"/>
              <a:t>level glance at this</a:t>
            </a:r>
            <a:r>
              <a:rPr lang="tr-TR" baseline="0" dirty="0" smtClean="0"/>
              <a:t> work.</a:t>
            </a:r>
          </a:p>
          <a:p>
            <a:endParaRPr lang="tr-TR" baseline="0" dirty="0" smtClean="0"/>
          </a:p>
          <a:p>
            <a:r>
              <a:rPr lang="tr-TR" baseline="0" dirty="0" smtClean="0"/>
              <a:t>[CLICK]</a:t>
            </a:r>
            <a:endParaRPr lang="tr-TR" baseline="0" dirty="0" smtClean="0"/>
          </a:p>
          <a:p>
            <a:r>
              <a:rPr lang="tr-TR" dirty="0" smtClean="0"/>
              <a:t>DRAM latency is a critical bottleneck</a:t>
            </a:r>
            <a:r>
              <a:rPr lang="tr-TR" baseline="0" dirty="0" smtClean="0"/>
              <a:t> for system performance. Given that the DRAM chips are difficult to change, our goal in this work is to reduce average DRAM access latency with no modifications to the existing DRAM chips.</a:t>
            </a:r>
          </a:p>
          <a:p>
            <a:endParaRPr lang="tr-TR" baseline="0" dirty="0" smtClean="0"/>
          </a:p>
          <a:p>
            <a:r>
              <a:rPr lang="tr-TR" baseline="0" dirty="0" smtClean="0"/>
              <a:t>[CLICK]</a:t>
            </a:r>
            <a:endParaRPr lang="tr-TR" baseline="0" dirty="0" smtClean="0"/>
          </a:p>
          <a:p>
            <a:r>
              <a:rPr lang="tr-TR" baseline="0" dirty="0" smtClean="0"/>
              <a:t>We </a:t>
            </a:r>
            <a:r>
              <a:rPr lang="tr-TR" baseline="0" dirty="0" smtClean="0"/>
              <a:t>achieve that </a:t>
            </a:r>
            <a:r>
              <a:rPr lang="tr-TR" baseline="0" dirty="0" smtClean="0"/>
              <a:t>goal by exploiting three </a:t>
            </a:r>
            <a:r>
              <a:rPr lang="tr-TR" baseline="0" dirty="0" smtClean="0"/>
              <a:t>key observations</a:t>
            </a:r>
            <a:r>
              <a:rPr lang="tr-TR" baseline="0" dirty="0" smtClean="0"/>
              <a:t>. </a:t>
            </a:r>
          </a:p>
          <a:p>
            <a:endParaRPr lang="tr-T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First, a highly-charged </a:t>
            </a:r>
            <a:r>
              <a:rPr lang="tr-TR" baseline="0" dirty="0" smtClean="0"/>
              <a:t>DRAM </a:t>
            </a:r>
            <a:r>
              <a:rPr lang="tr-TR" baseline="0" dirty="0" smtClean="0"/>
              <a:t>row can </a:t>
            </a:r>
            <a:r>
              <a:rPr lang="tr-TR" baseline="0" dirty="0" smtClean="0"/>
              <a:t>be accessed with low latency. </a:t>
            </a:r>
            <a:endParaRPr lang="tr-T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Second, a row’s charge is restored when the row is accessed.</a:t>
            </a:r>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Third, we find that a recently-accessed row is likely to be accessed again. We call that</a:t>
            </a:r>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Row Level Temporal Locality and we find that many applications, both single-core and multi-core, exhibit that phenomenon.</a:t>
            </a:r>
          </a:p>
          <a:p>
            <a:pPr marL="0" marR="0" indent="0" algn="l" defTabSz="914400" rtl="0" eaLnBrk="1" fontAlgn="auto" latinLnBrk="0" hangingPunct="1">
              <a:lnSpc>
                <a:spcPct val="100000"/>
              </a:lnSpc>
              <a:spcBef>
                <a:spcPts val="0"/>
              </a:spcBef>
              <a:spcAft>
                <a:spcPts val="0"/>
              </a:spcAft>
              <a:buClrTx/>
              <a:buSzTx/>
              <a:buFontTx/>
              <a:buNone/>
              <a:tabLst/>
              <a:defRPr/>
            </a:pPr>
            <a:endParaRPr lang="tr-T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Based on that we develop the key idea of ChargeCache.</a:t>
            </a:r>
            <a:endParaRPr lang="tr-TR" baseline="0" dirty="0" smtClean="0"/>
          </a:p>
          <a:p>
            <a:r>
              <a:rPr lang="tr-TR" baseline="0" dirty="0" smtClean="0"/>
              <a:t>The key idea is to track recently-accessed rows and use lower timing parameters if they are accessed again.</a:t>
            </a:r>
          </a:p>
          <a:p>
            <a:endParaRPr lang="tr-TR" baseline="0" dirty="0" smtClean="0"/>
          </a:p>
          <a:p>
            <a:r>
              <a:rPr lang="tr-TR" baseline="0" dirty="0" smtClean="0"/>
              <a:t>We show that ChargeCache is low cost and requires no modifications to the existing DRAM chips.</a:t>
            </a:r>
            <a:endParaRPr lang="tr-TR" baseline="0" dirty="0" smtClean="0"/>
          </a:p>
          <a:p>
            <a:r>
              <a:rPr lang="tr-TR" baseline="0" dirty="0" smtClean="0"/>
              <a:t>According </a:t>
            </a:r>
            <a:r>
              <a:rPr lang="tr-TR" baseline="0" dirty="0" smtClean="0"/>
              <a:t>to our evaluations, ChargeCache improves performance </a:t>
            </a:r>
            <a:r>
              <a:rPr lang="tr-TR" baseline="0" dirty="0" smtClean="0"/>
              <a:t>between 8.6% and </a:t>
            </a:r>
            <a:r>
              <a:rPr lang="tr-TR" baseline="0" dirty="0" smtClean="0"/>
              <a:t>10.6</a:t>
            </a:r>
            <a:r>
              <a:rPr lang="tr-TR" baseline="0" dirty="0" smtClean="0"/>
              <a:t>% on </a:t>
            </a:r>
            <a:r>
              <a:rPr lang="tr-TR" baseline="0" dirty="0" smtClean="0"/>
              <a:t>average for 8-core </a:t>
            </a:r>
            <a:r>
              <a:rPr lang="tr-TR" baseline="0" dirty="0" smtClean="0"/>
              <a:t>system, depending on the ChargeCache capacity. </a:t>
            </a:r>
            <a:r>
              <a:rPr lang="tr-TR" baseline="0" dirty="0" smtClean="0"/>
              <a:t>It also saves 7.9% energy on </a:t>
            </a:r>
            <a:r>
              <a:rPr lang="tr-TR" baseline="0" dirty="0" smtClean="0"/>
              <a:t>average.</a:t>
            </a:r>
            <a:endParaRPr lang="tr-TR"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2</a:t>
            </a:fld>
            <a:endParaRPr lang="en-US"/>
          </a:p>
        </p:txBody>
      </p:sp>
    </p:spTree>
    <p:extLst>
      <p:ext uri="{BB962C8B-B14F-4D97-AF65-F5344CB8AC3E}">
        <p14:creationId xmlns:p14="http://schemas.microsoft.com/office/powerpoint/2010/main" val="3898736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Besides</a:t>
            </a:r>
            <a:r>
              <a:rPr lang="tr-TR" baseline="0" dirty="0" smtClean="0"/>
              <a:t> ChargeCache, w</a:t>
            </a:r>
            <a:r>
              <a:rPr lang="tr-TR" dirty="0" smtClean="0"/>
              <a:t>e</a:t>
            </a:r>
            <a:r>
              <a:rPr lang="tr-TR" baseline="0" dirty="0" smtClean="0"/>
              <a:t> also evaluate </a:t>
            </a:r>
            <a:r>
              <a:rPr lang="tr-TR" baseline="0" dirty="0" smtClean="0"/>
              <a:t>Non-uniform access Time Memory Controller</a:t>
            </a:r>
          </a:p>
          <a:p>
            <a:r>
              <a:rPr lang="tr-TR" baseline="0" dirty="0" smtClean="0"/>
              <a:t>Which was proposed in HPCA’14. It is the most closely related previous work to ChargeCache. The key idea of NUAT is to access </a:t>
            </a:r>
            <a:r>
              <a:rPr lang="tr-TR" b="1" baseline="0" dirty="0" smtClean="0"/>
              <a:t>only</a:t>
            </a:r>
            <a:r>
              <a:rPr lang="tr-TR" baseline="0" dirty="0" smtClean="0"/>
              <a:t> recently-refreshed rows at low latency. The upside</a:t>
            </a:r>
          </a:p>
          <a:p>
            <a:r>
              <a:rPr lang="tr-TR" baseline="0" dirty="0" smtClean="0"/>
              <a:t>Of this work is that the recently-refreshed rows can be accessed faster.</a:t>
            </a:r>
          </a:p>
          <a:p>
            <a:r>
              <a:rPr lang="tr-TR" baseline="0" dirty="0" smtClean="0"/>
              <a:t>However, we find that only a small fraction of accesses go to</a:t>
            </a:r>
          </a:p>
          <a:p>
            <a:r>
              <a:rPr lang="tr-TR" baseline="0" dirty="0" smtClean="0"/>
              <a:t>Recently-refreshed rows. We have detailed analysis on that in our paper.</a:t>
            </a:r>
          </a:p>
          <a:p>
            <a:endParaRPr lang="tr-TR" baseline="0" dirty="0" smtClean="0"/>
          </a:p>
          <a:p>
            <a:r>
              <a:rPr lang="tr-TR" baseline="0" dirty="0" smtClean="0"/>
              <a:t>In contrast, ChargeCache can access recently-accessed rows faster.</a:t>
            </a:r>
          </a:p>
          <a:p>
            <a:r>
              <a:rPr lang="tr-TR" baseline="0" dirty="0" smtClean="0"/>
              <a:t>We find that a large fraction of accesses go to recently-accessed rows</a:t>
            </a:r>
          </a:p>
          <a:p>
            <a:r>
              <a:rPr lang="tr-TR" baseline="0" dirty="0" smtClean="0"/>
              <a:t>Due to the RLTL phenomenon. We evaluate ChargeCache with 128-entry</a:t>
            </a:r>
          </a:p>
          <a:p>
            <a:r>
              <a:rPr lang="tr-TR" baseline="0" dirty="0" smtClean="0"/>
              <a:t>Capacity per core and on Hit we access DRAM with tRCD of 7 cycles and</a:t>
            </a:r>
          </a:p>
          <a:p>
            <a:r>
              <a:rPr lang="tr-TR" baseline="0" dirty="0" smtClean="0"/>
              <a:t>tRAS of 20 cycles.</a:t>
            </a:r>
          </a:p>
          <a:p>
            <a:endParaRPr lang="tr-TR" baseline="0" dirty="0" smtClean="0"/>
          </a:p>
          <a:p>
            <a:r>
              <a:rPr lang="tr-TR" baseline="0" dirty="0" smtClean="0"/>
              <a:t>As an performance upper bound, we </a:t>
            </a:r>
            <a:r>
              <a:rPr lang="tr-TR" baseline="0" dirty="0" smtClean="0"/>
              <a:t>evaluate the performance of Low Latency DRAM which works</a:t>
            </a:r>
          </a:p>
          <a:p>
            <a:r>
              <a:rPr lang="tr-TR" baseline="0" dirty="0" smtClean="0"/>
              <a:t>Like ChargeCache with 100% hit ratio. In other words, Low Latency DRAM</a:t>
            </a:r>
          </a:p>
          <a:p>
            <a:r>
              <a:rPr lang="tr-TR" baseline="0" dirty="0" smtClean="0"/>
              <a:t>Has lower default tRCD and tRAS timing </a:t>
            </a:r>
            <a:r>
              <a:rPr lang="tr-TR" baseline="0" dirty="0" smtClean="0"/>
              <a:t>parameters for all DRAM accesses,</a:t>
            </a:r>
          </a:p>
          <a:p>
            <a:r>
              <a:rPr lang="tr-TR" baseline="0" dirty="0" smtClean="0"/>
              <a:t>Which are the same as we have on ChargeCache hit case.</a:t>
            </a:r>
          </a:p>
        </p:txBody>
      </p:sp>
      <p:sp>
        <p:nvSpPr>
          <p:cNvPr id="4" name="Slide Number Placeholder 3"/>
          <p:cNvSpPr>
            <a:spLocks noGrp="1"/>
          </p:cNvSpPr>
          <p:nvPr>
            <p:ph type="sldNum" sz="quarter" idx="10"/>
          </p:nvPr>
        </p:nvSpPr>
        <p:spPr/>
        <p:txBody>
          <a:bodyPr/>
          <a:lstStyle/>
          <a:p>
            <a:fld id="{EF7F79D3-8C36-4CB5-B03B-F440DA7B71AF}" type="slidenum">
              <a:rPr lang="en-US" smtClean="0"/>
              <a:t>20</a:t>
            </a:fld>
            <a:endParaRPr lang="en-US"/>
          </a:p>
        </p:txBody>
      </p:sp>
    </p:spTree>
    <p:extLst>
      <p:ext uri="{BB962C8B-B14F-4D97-AF65-F5344CB8AC3E}">
        <p14:creationId xmlns:p14="http://schemas.microsoft.com/office/powerpoint/2010/main" val="2657128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Lets see how these mechanisms perform in single-core systems</a:t>
            </a:r>
            <a:r>
              <a:rPr lang="tr-TR" baseline="0" dirty="0" smtClean="0"/>
              <a:t>.</a:t>
            </a:r>
          </a:p>
          <a:p>
            <a:r>
              <a:rPr lang="tr-TR" baseline="0" dirty="0" smtClean="0"/>
              <a:t>Here, on the Y-axis we have speedup and on the X-axis we have the workloads.</a:t>
            </a:r>
          </a:p>
          <a:p>
            <a:r>
              <a:rPr lang="tr-TR" baseline="0" dirty="0" smtClean="0"/>
              <a:t>On this slide </a:t>
            </a:r>
            <a:r>
              <a:rPr lang="tr-TR" baseline="0" dirty="0" smtClean="0"/>
              <a:t>I </a:t>
            </a:r>
            <a:r>
              <a:rPr lang="tr-TR" baseline="0" dirty="0" smtClean="0"/>
              <a:t>show results for 10 most memory intensive workloads. However, the</a:t>
            </a:r>
          </a:p>
          <a:p>
            <a:r>
              <a:rPr lang="tr-TR" baseline="0" dirty="0" smtClean="0"/>
              <a:t>Average includes all 22 applications that we evaluate</a:t>
            </a:r>
            <a:r>
              <a:rPr lang="tr-TR" baseline="0" dirty="0" smtClean="0"/>
              <a:t>.</a:t>
            </a:r>
          </a:p>
          <a:p>
            <a:endParaRPr lang="tr-TR" baseline="0" dirty="0" smtClean="0"/>
          </a:p>
          <a:p>
            <a:r>
              <a:rPr lang="tr-TR" baseline="0" dirty="0" smtClean="0"/>
              <a:t>As you see, NUAT improves performance </a:t>
            </a:r>
            <a:r>
              <a:rPr lang="tr-TR" baseline="0" dirty="0" smtClean="0"/>
              <a:t>slightly as expected.</a:t>
            </a:r>
            <a:endParaRPr lang="tr-TR" baseline="0" dirty="0" smtClean="0"/>
          </a:p>
          <a:p>
            <a:r>
              <a:rPr lang="tr-TR" baseline="0" dirty="0" smtClean="0"/>
              <a:t>On the other hand, ChargeCache </a:t>
            </a:r>
            <a:r>
              <a:rPr lang="tr-TR" baseline="0" dirty="0" smtClean="0"/>
              <a:t>significantly outperforms </a:t>
            </a:r>
            <a:r>
              <a:rPr lang="tr-TR" baseline="0" dirty="0" smtClean="0"/>
              <a:t>NUAT. </a:t>
            </a:r>
            <a:endParaRPr lang="tr-TR" baseline="0" dirty="0" smtClean="0"/>
          </a:p>
          <a:p>
            <a:r>
              <a:rPr lang="tr-TR" baseline="0" dirty="0" smtClean="0"/>
              <a:t>When used in combination, ChargeCache and NUAT provides </a:t>
            </a:r>
            <a:r>
              <a:rPr lang="tr-TR" baseline="0" dirty="0" smtClean="0"/>
              <a:t>some </a:t>
            </a:r>
            <a:r>
              <a:rPr lang="tr-TR" baseline="0" dirty="0" smtClean="0"/>
              <a:t>improvement over ChargeCache alone</a:t>
            </a:r>
            <a:r>
              <a:rPr lang="tr-TR" baseline="0" dirty="0" smtClean="0"/>
              <a:t>.</a:t>
            </a:r>
            <a:endParaRPr lang="tr-TR" baseline="0" dirty="0" smtClean="0"/>
          </a:p>
          <a:p>
            <a:r>
              <a:rPr lang="tr-TR" baseline="0" dirty="0" smtClean="0"/>
              <a:t>And LL-DRAM shows the maximum level of performance that we can achieve assuming all the rows </a:t>
            </a:r>
            <a:r>
              <a:rPr lang="tr-TR" baseline="0" dirty="0" smtClean="0"/>
              <a:t>are Highly-charged</a:t>
            </a:r>
            <a:r>
              <a:rPr lang="tr-TR" baseline="0" dirty="0" smtClean="0"/>
              <a:t>. </a:t>
            </a:r>
          </a:p>
          <a:p>
            <a:endParaRPr lang="tr-TR" baseline="0" dirty="0" smtClean="0"/>
          </a:p>
          <a:p>
            <a:r>
              <a:rPr lang="tr-TR" baseline="0" dirty="0" smtClean="0"/>
              <a:t>Generally, ChargeCache performs </a:t>
            </a:r>
            <a:r>
              <a:rPr lang="tr-TR" baseline="0" dirty="0" smtClean="0"/>
              <a:t>relatively close </a:t>
            </a:r>
            <a:r>
              <a:rPr lang="tr-TR" baseline="0" dirty="0" smtClean="0"/>
              <a:t>to LL-DRAM </a:t>
            </a:r>
            <a:r>
              <a:rPr lang="tr-TR" baseline="0" dirty="0" smtClean="0"/>
              <a:t>with a few exceptions</a:t>
            </a:r>
            <a:r>
              <a:rPr lang="tr-TR" baseline="0" dirty="0" smtClean="0"/>
              <a:t>. ChargeCache cannot </a:t>
            </a:r>
            <a:r>
              <a:rPr lang="tr-TR" baseline="0" dirty="0" smtClean="0"/>
              <a:t>perform As </a:t>
            </a:r>
            <a:r>
              <a:rPr lang="tr-TR" baseline="0" dirty="0" smtClean="0"/>
              <a:t>good as LL-DRAM because these workloads have significantly large working set which </a:t>
            </a:r>
            <a:r>
              <a:rPr lang="tr-TR" baseline="0" dirty="0" smtClean="0"/>
              <a:t>does not fit well in ChargeCache. We have analysis on ChargeCache with larger capacities in our paper.</a:t>
            </a:r>
          </a:p>
          <a:p>
            <a:endParaRPr lang="tr-TR" baseline="0" dirty="0" smtClean="0"/>
          </a:p>
          <a:p>
            <a:r>
              <a:rPr lang="tr-TR" baseline="0" dirty="0" smtClean="0"/>
              <a:t>So, as a conclusion, we can say that ChargeCache improves single-core performance.</a:t>
            </a:r>
            <a:endParaRPr lang="tr-TR"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21</a:t>
            </a:fld>
            <a:endParaRPr lang="en-US"/>
          </a:p>
        </p:txBody>
      </p:sp>
    </p:spTree>
    <p:extLst>
      <p:ext uri="{BB962C8B-B14F-4D97-AF65-F5344CB8AC3E}">
        <p14:creationId xmlns:p14="http://schemas.microsoft.com/office/powerpoint/2010/main" val="8332650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For eight-core workloads, we again show only results for</a:t>
            </a:r>
            <a:r>
              <a:rPr lang="tr-TR" baseline="0" dirty="0" smtClean="0"/>
              <a:t> 10 most memory intensive workloads</a:t>
            </a:r>
          </a:p>
          <a:p>
            <a:r>
              <a:rPr lang="tr-TR" baseline="0" dirty="0" smtClean="0"/>
              <a:t>And provide average of all 20 multi-programmed workloads we evalated.</a:t>
            </a:r>
          </a:p>
          <a:p>
            <a:endParaRPr lang="tr-TR" baseline="0" dirty="0" smtClean="0"/>
          </a:p>
          <a:p>
            <a:r>
              <a:rPr lang="tr-TR" baseline="0" dirty="0" smtClean="0"/>
              <a:t>NUAT </a:t>
            </a:r>
            <a:r>
              <a:rPr lang="tr-TR" baseline="0" dirty="0" smtClean="0"/>
              <a:t>again performs here relatively </a:t>
            </a:r>
            <a:r>
              <a:rPr lang="tr-TR" baseline="0" dirty="0" smtClean="0"/>
              <a:t>poorly and achieves only up to 2.5% speedup on average.</a:t>
            </a:r>
            <a:endParaRPr lang="tr-TR" baseline="0" dirty="0" smtClean="0"/>
          </a:p>
          <a:p>
            <a:r>
              <a:rPr lang="tr-TR" baseline="0" dirty="0" smtClean="0"/>
              <a:t>ChargeCache performs significantly better than NUAT. With eight-core workloads, ChargeCache</a:t>
            </a:r>
          </a:p>
          <a:p>
            <a:r>
              <a:rPr lang="tr-TR" baseline="0" dirty="0" smtClean="0"/>
              <a:t>Achieves </a:t>
            </a:r>
            <a:r>
              <a:rPr lang="tr-TR" baseline="0" dirty="0" smtClean="0"/>
              <a:t>9% improvement, on average.</a:t>
            </a:r>
          </a:p>
          <a:p>
            <a:r>
              <a:rPr lang="tr-TR" baseline="0" dirty="0" smtClean="0"/>
              <a:t>ChargeCache performs better in eight-core systems due to interference that simultaneously running cores create on the main memory subsystem.</a:t>
            </a:r>
          </a:p>
          <a:p>
            <a:endParaRPr lang="tr-TR" baseline="0" dirty="0" smtClean="0"/>
          </a:p>
          <a:p>
            <a:r>
              <a:rPr lang="tr-TR" baseline="0" dirty="0" smtClean="0"/>
              <a:t>ChargeCache and </a:t>
            </a:r>
            <a:r>
              <a:rPr lang="tr-TR" baseline="0" dirty="0" smtClean="0"/>
              <a:t>NUAT, can improve the performance more when used together. </a:t>
            </a:r>
            <a:endParaRPr lang="tr-TR" baseline="0" dirty="0" smtClean="0"/>
          </a:p>
          <a:p>
            <a:endParaRPr lang="tr-TR" baseline="0" dirty="0" smtClean="0"/>
          </a:p>
          <a:p>
            <a:r>
              <a:rPr lang="tr-TR" baseline="0" dirty="0" smtClean="0"/>
              <a:t>And finally LL-DRAM shows </a:t>
            </a:r>
            <a:r>
              <a:rPr lang="tr-TR" baseline="0" dirty="0" smtClean="0"/>
              <a:t>the upper bound that we can achieve. ChargeCache covers a relatively large portion of the performance that a LL-DRAM can provide.</a:t>
            </a:r>
          </a:p>
          <a:p>
            <a:endParaRPr lang="tr-TR" baseline="0" dirty="0" smtClean="0"/>
          </a:p>
          <a:p>
            <a:r>
              <a:rPr lang="tr-TR" baseline="0" dirty="0" smtClean="0"/>
              <a:t>We conclude that ChargeCache significantly improves multi-core performance.</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22</a:t>
            </a:fld>
            <a:endParaRPr lang="en-US"/>
          </a:p>
        </p:txBody>
      </p:sp>
    </p:spTree>
    <p:extLst>
      <p:ext uri="{BB962C8B-B14F-4D97-AF65-F5344CB8AC3E}">
        <p14:creationId xmlns:p14="http://schemas.microsoft.com/office/powerpoint/2010/main" val="3650084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ChargeCache</a:t>
            </a:r>
            <a:r>
              <a:rPr lang="tr-TR" baseline="0" dirty="0" smtClean="0"/>
              <a:t> provides energy savings due to the reduced execution time.</a:t>
            </a:r>
          </a:p>
          <a:p>
            <a:endParaRPr lang="tr-TR" baseline="0" dirty="0" smtClean="0"/>
          </a:p>
          <a:p>
            <a:r>
              <a:rPr lang="tr-TR" baseline="0" dirty="0" smtClean="0"/>
              <a:t>Here we show the average and maximum energy savings on the DRAM subsystem</a:t>
            </a:r>
          </a:p>
          <a:p>
            <a:r>
              <a:rPr lang="tr-TR" baseline="0" dirty="0" smtClean="0"/>
              <a:t>For both single-core and eight-core evaluations. </a:t>
            </a:r>
          </a:p>
          <a:p>
            <a:r>
              <a:rPr lang="tr-TR" baseline="0" dirty="0" smtClean="0"/>
              <a:t>ChargeCache can save up to almost 15% energy on the DRAM subsystem.</a:t>
            </a:r>
          </a:p>
          <a:p>
            <a:r>
              <a:rPr lang="tr-TR" baseline="0" dirty="0" smtClean="0"/>
              <a:t>Note that, we also get system-wide energy savings due to the reduced execution </a:t>
            </a:r>
            <a:r>
              <a:rPr lang="tr-TR" baseline="0" dirty="0" smtClean="0"/>
              <a:t>time.</a:t>
            </a:r>
            <a:endParaRPr lang="tr-TR" baseline="0" dirty="0" smtClean="0"/>
          </a:p>
          <a:p>
            <a:endParaRPr lang="tr-TR" baseline="0" dirty="0" smtClean="0"/>
          </a:p>
          <a:p>
            <a:r>
              <a:rPr lang="tr-TR" baseline="0" dirty="0" smtClean="0"/>
              <a:t>So, we conclude that ChargeCache saves DRAM energy.</a:t>
            </a:r>
            <a:endParaRPr lang="tr-TR"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23</a:t>
            </a:fld>
            <a:endParaRPr lang="en-US"/>
          </a:p>
        </p:txBody>
      </p:sp>
    </p:spTree>
    <p:extLst>
      <p:ext uri="{BB962C8B-B14F-4D97-AF65-F5344CB8AC3E}">
        <p14:creationId xmlns:p14="http://schemas.microsoft.com/office/powerpoint/2010/main" val="8285303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Please check our paper</a:t>
            </a:r>
            <a:r>
              <a:rPr lang="tr-TR" baseline="0" dirty="0" smtClean="0"/>
              <a:t> for more results.</a:t>
            </a:r>
          </a:p>
          <a:p>
            <a:r>
              <a:rPr lang="tr-TR" baseline="0" dirty="0" smtClean="0"/>
              <a:t>In the paper you can find a detailed analysis on RLTL phenomenon.</a:t>
            </a:r>
          </a:p>
          <a:p>
            <a:endParaRPr lang="tr-TR" baseline="0" dirty="0" smtClean="0"/>
          </a:p>
          <a:p>
            <a:r>
              <a:rPr lang="tr-TR" baseline="0" dirty="0" smtClean="0"/>
              <a:t>We also have ChargeCache hit-rate analysis and</a:t>
            </a:r>
          </a:p>
          <a:p>
            <a:r>
              <a:rPr lang="tr-TR" baseline="0" dirty="0" smtClean="0"/>
              <a:t>Sensitivity studies to t in t-RLTL and ChargeCache capacity.</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24</a:t>
            </a:fld>
            <a:endParaRPr lang="en-US"/>
          </a:p>
        </p:txBody>
      </p:sp>
    </p:spTree>
    <p:extLst>
      <p:ext uri="{BB962C8B-B14F-4D97-AF65-F5344CB8AC3E}">
        <p14:creationId xmlns:p14="http://schemas.microsoft.com/office/powerpoint/2010/main" val="31048963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aseline="0" dirty="0" smtClean="0"/>
              <a:t>let me conclude</a:t>
            </a:r>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25</a:t>
            </a:fld>
            <a:endParaRPr lang="en-US"/>
          </a:p>
        </p:txBody>
      </p:sp>
    </p:spTree>
    <p:extLst>
      <p:ext uri="{BB962C8B-B14F-4D97-AF65-F5344CB8AC3E}">
        <p14:creationId xmlns:p14="http://schemas.microsoft.com/office/powerpoint/2010/main" val="17772159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We</a:t>
            </a:r>
            <a:r>
              <a:rPr lang="tr-TR" baseline="0" dirty="0" smtClean="0"/>
              <a:t> proposed a mechanism, ChargeCache, which reduce average DRAM access latency at </a:t>
            </a:r>
            <a:r>
              <a:rPr lang="tr-TR" baseline="0" dirty="0" smtClean="0"/>
              <a:t>low cost</a:t>
            </a:r>
            <a:r>
              <a:rPr lang="tr-TR" baseline="0" dirty="0" smtClean="0"/>
              <a:t>.</a:t>
            </a:r>
          </a:p>
          <a:p>
            <a:endParaRPr lang="tr-TR" baseline="0" dirty="0" smtClean="0"/>
          </a:p>
          <a:p>
            <a:r>
              <a:rPr lang="tr-TR" baseline="0" dirty="0" smtClean="0"/>
              <a:t>ChargeCache is based on three observations</a:t>
            </a:r>
            <a:r>
              <a:rPr lang="tr-TR" baseline="0" dirty="0" smtClean="0"/>
              <a:t>.</a:t>
            </a:r>
          </a:p>
          <a:p>
            <a:r>
              <a:rPr lang="tr-TR" baseline="0" dirty="0" smtClean="0"/>
              <a:t>First, highly-charged cells complete Sensing and Restore phases faster. So, they can be</a:t>
            </a:r>
          </a:p>
          <a:p>
            <a:r>
              <a:rPr lang="tr-TR" baseline="0" dirty="0" smtClean="0"/>
              <a:t>Accessed with lower latency.</a:t>
            </a:r>
          </a:p>
          <a:p>
            <a:endParaRPr lang="tr-TR" baseline="0" dirty="0" smtClean="0"/>
          </a:p>
          <a:p>
            <a:r>
              <a:rPr lang="tr-TR" baseline="0" dirty="0" smtClean="0"/>
              <a:t>Second, </a:t>
            </a:r>
            <a:r>
              <a:rPr lang="tr-TR" baseline="0" dirty="0" smtClean="0"/>
              <a:t>a row’s charge is restored when it is accessed.</a:t>
            </a:r>
          </a:p>
          <a:p>
            <a:endParaRPr lang="tr-TR" baseline="0" dirty="0" smtClean="0"/>
          </a:p>
          <a:p>
            <a:r>
              <a:rPr lang="tr-TR" baseline="0" dirty="0" smtClean="0"/>
              <a:t>Third, we make a new observation that applications typically exhibit high Row level temporal locality. Which means, a recently-accessed row is likely to be accessed again.</a:t>
            </a:r>
          </a:p>
          <a:p>
            <a:endParaRPr lang="tr-TR" baseline="0" dirty="0" smtClean="0"/>
          </a:p>
          <a:p>
            <a:r>
              <a:rPr lang="tr-TR" baseline="0" dirty="0" smtClean="0"/>
              <a:t>The key idea of ChargeCache is to </a:t>
            </a:r>
            <a:r>
              <a:rPr lang="tr-TR" baseline="0" dirty="0" smtClean="0"/>
              <a:t>track recently-accessed DRAM rows and use lower timing parameters if such rows are accessed again.</a:t>
            </a:r>
            <a:endParaRPr lang="tr-TR" baseline="0" dirty="0" smtClean="0"/>
          </a:p>
          <a:p>
            <a:endParaRPr lang="tr-TR" baseline="0" dirty="0" smtClean="0"/>
          </a:p>
          <a:p>
            <a:r>
              <a:rPr lang="tr-TR" baseline="0" dirty="0" smtClean="0"/>
              <a:t>Our low cost mechanism, ChargeCache, </a:t>
            </a:r>
            <a:r>
              <a:rPr lang="tr-TR" baseline="0" dirty="0" smtClean="0"/>
              <a:t>provide significant performance improvement and energy </a:t>
            </a:r>
            <a:r>
              <a:rPr lang="tr-TR" baseline="0" dirty="0" smtClean="0"/>
              <a:t>savings without any modifications to the existing DRAM chips.</a:t>
            </a:r>
          </a:p>
          <a:p>
            <a:endParaRPr lang="tr-TR" baseline="0" dirty="0" smtClean="0"/>
          </a:p>
          <a:p>
            <a:r>
              <a:rPr lang="tr-TR" baseline="0" dirty="0" smtClean="0"/>
              <a:t>We plan to release the source code of this work in May.</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26</a:t>
            </a:fld>
            <a:endParaRPr lang="en-US"/>
          </a:p>
        </p:txBody>
      </p:sp>
    </p:spTree>
    <p:extLst>
      <p:ext uri="{BB962C8B-B14F-4D97-AF65-F5344CB8AC3E}">
        <p14:creationId xmlns:p14="http://schemas.microsoft.com/office/powerpoint/2010/main" val="3194698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altLang="ko-KR" sz="1200" kern="1200" dirty="0" smtClean="0">
                <a:solidFill>
                  <a:schemeClr val="tx1"/>
                </a:solidFill>
                <a:effectLst/>
                <a:latin typeface="+mn-lt"/>
                <a:ea typeface="+mn-ea"/>
                <a:cs typeface="+mn-cs"/>
              </a:rPr>
              <a:t>Thanks for your patience. Now,</a:t>
            </a:r>
            <a:r>
              <a:rPr lang="tr-TR" altLang="ko-KR" sz="1200" kern="1200" baseline="0" dirty="0" smtClean="0">
                <a:solidFill>
                  <a:schemeClr val="tx1"/>
                </a:solidFill>
                <a:effectLst/>
                <a:latin typeface="+mn-lt"/>
                <a:ea typeface="+mn-ea"/>
                <a:cs typeface="+mn-cs"/>
              </a:rPr>
              <a:t> I’m happy to answer any question.</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27</a:t>
            </a:fld>
            <a:endParaRPr lang="en-US"/>
          </a:p>
        </p:txBody>
      </p:sp>
    </p:spTree>
    <p:extLst>
      <p:ext uri="{BB962C8B-B14F-4D97-AF65-F5344CB8AC3E}">
        <p14:creationId xmlns:p14="http://schemas.microsoft.com/office/powerpoint/2010/main" val="25310696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In</a:t>
            </a:r>
            <a:r>
              <a:rPr lang="tr-TR" baseline="0" dirty="0" smtClean="0"/>
              <a:t> this slide, I will talk about the detailed design of ChargeCache.</a:t>
            </a:r>
          </a:p>
          <a:p>
            <a:endParaRPr lang="tr-TR" baseline="0" dirty="0" smtClean="0"/>
          </a:p>
          <a:p>
            <a:r>
              <a:rPr lang="tr-TR" dirty="0" smtClean="0"/>
              <a:t>ChargeCache</a:t>
            </a:r>
            <a:r>
              <a:rPr lang="tr-TR" baseline="0" dirty="0" smtClean="0"/>
              <a:t> implements a table of highly-charged row </a:t>
            </a:r>
            <a:r>
              <a:rPr lang="tr-TR" baseline="0" dirty="0" smtClean="0"/>
              <a:t>addresses which we call Highly-charged Row Address cache. HCRAC </a:t>
            </a:r>
            <a:r>
              <a:rPr lang="tr-TR" baseline="0" dirty="0" smtClean="0"/>
              <a:t>is organized</a:t>
            </a:r>
          </a:p>
          <a:p>
            <a:r>
              <a:rPr lang="tr-TR" baseline="0" dirty="0" smtClean="0"/>
              <a:t>Similar to set-associative </a:t>
            </a:r>
            <a:r>
              <a:rPr lang="tr-TR" baseline="0" dirty="0" smtClean="0"/>
              <a:t>caches but we </a:t>
            </a:r>
            <a:r>
              <a:rPr lang="tr-TR" baseline="0" dirty="0" smtClean="0"/>
              <a:t>store only the row </a:t>
            </a:r>
            <a:r>
              <a:rPr lang="tr-TR" baseline="0" dirty="0" smtClean="0"/>
              <a:t>addresses there. </a:t>
            </a:r>
            <a:r>
              <a:rPr lang="tr-TR" baseline="0" dirty="0" smtClean="0"/>
              <a:t>Higher number</a:t>
            </a:r>
          </a:p>
          <a:p>
            <a:r>
              <a:rPr lang="tr-TR" baseline="0" dirty="0" smtClean="0"/>
              <a:t>Of entries can potentially improve the benefit of ChargeCache further. However, our evaluations</a:t>
            </a:r>
          </a:p>
          <a:p>
            <a:r>
              <a:rPr lang="tr-TR" baseline="0" dirty="0" smtClean="0"/>
              <a:t>Show </a:t>
            </a:r>
            <a:r>
              <a:rPr lang="tr-TR" baseline="0" dirty="0" smtClean="0"/>
              <a:t>ChargeCache also </a:t>
            </a:r>
            <a:r>
              <a:rPr lang="tr-TR" baseline="0" dirty="0" smtClean="0"/>
              <a:t>provides significant performance improvement at low cost with small number </a:t>
            </a:r>
            <a:r>
              <a:rPr lang="tr-TR" baseline="0" dirty="0" smtClean="0"/>
              <a:t>of Entries </a:t>
            </a:r>
            <a:r>
              <a:rPr lang="tr-TR" baseline="0" dirty="0" smtClean="0"/>
              <a:t>such as 128. </a:t>
            </a:r>
          </a:p>
          <a:p>
            <a:endParaRPr lang="tr-TR" baseline="0" dirty="0" smtClean="0"/>
          </a:p>
          <a:p>
            <a:r>
              <a:rPr lang="tr-TR" baseline="0" dirty="0" smtClean="0"/>
              <a:t>ChargeCache mainly performs three operations.</a:t>
            </a:r>
          </a:p>
          <a:p>
            <a:endParaRPr lang="tr-TR" baseline="0" dirty="0" smtClean="0"/>
          </a:p>
          <a:p>
            <a:r>
              <a:rPr lang="tr-TR" baseline="0" dirty="0" smtClean="0"/>
              <a:t>First, </a:t>
            </a:r>
            <a:r>
              <a:rPr lang="tr-TR" baseline="0" dirty="0" smtClean="0"/>
              <a:t>whenever </a:t>
            </a:r>
            <a:r>
              <a:rPr lang="tr-TR" baseline="0" dirty="0" smtClean="0"/>
              <a:t>the memory controller </a:t>
            </a:r>
            <a:r>
              <a:rPr lang="tr-TR" baseline="0" dirty="0" smtClean="0"/>
              <a:t>issues a precharge </a:t>
            </a:r>
            <a:r>
              <a:rPr lang="tr-TR" baseline="0" dirty="0" smtClean="0"/>
              <a:t>command, </a:t>
            </a:r>
          </a:p>
          <a:p>
            <a:r>
              <a:rPr lang="tr-TR" baseline="0" dirty="0" smtClean="0"/>
              <a:t>We insert the address of the precharging row to the table. Since the precharge command</a:t>
            </a:r>
          </a:p>
          <a:p>
            <a:r>
              <a:rPr lang="tr-TR" baseline="0" dirty="0" smtClean="0"/>
              <a:t>is </a:t>
            </a:r>
            <a:r>
              <a:rPr lang="tr-TR" baseline="0" dirty="0" smtClean="0"/>
              <a:t>only associated with the bank address to precharge, but not the active row address, we get the row address from the </a:t>
            </a:r>
          </a:p>
          <a:p>
            <a:r>
              <a:rPr lang="tr-TR" baseline="0" dirty="0" smtClean="0"/>
              <a:t>registers </a:t>
            </a:r>
            <a:r>
              <a:rPr lang="tr-TR" baseline="0" dirty="0" smtClean="0"/>
              <a:t>that the memory controller </a:t>
            </a:r>
            <a:r>
              <a:rPr lang="tr-TR" b="1" baseline="0" dirty="0" smtClean="0"/>
              <a:t>already </a:t>
            </a:r>
            <a:r>
              <a:rPr lang="tr-TR" baseline="0" dirty="0" smtClean="0"/>
              <a:t>stores.</a:t>
            </a:r>
            <a:endParaRPr lang="tr-TR" baseline="0" dirty="0" smtClean="0"/>
          </a:p>
          <a:p>
            <a:endParaRPr lang="tr-TR" baseline="0" dirty="0" smtClean="0"/>
          </a:p>
          <a:p>
            <a:r>
              <a:rPr lang="tr-TR" baseline="0" dirty="0" smtClean="0"/>
              <a:t>Second, when the memory controller issues Activate, the memory controller looks up </a:t>
            </a:r>
            <a:endParaRPr lang="tr-TR" baseline="0" dirty="0" smtClean="0"/>
          </a:p>
          <a:p>
            <a:r>
              <a:rPr lang="tr-TR" baseline="0" dirty="0" smtClean="0"/>
              <a:t>HCRAC </a:t>
            </a:r>
            <a:r>
              <a:rPr lang="tr-TR" baseline="0" dirty="0" smtClean="0"/>
              <a:t>with the address of the target row. On hit, which means that a highly-charged row</a:t>
            </a:r>
          </a:p>
          <a:p>
            <a:r>
              <a:rPr lang="tr-TR" baseline="0" dirty="0" smtClean="0"/>
              <a:t>is detected, the memory controller updates</a:t>
            </a:r>
          </a:p>
          <a:p>
            <a:r>
              <a:rPr lang="tr-TR" baseline="0" dirty="0" smtClean="0"/>
              <a:t>The timing state for the accessed bank with lower timing parameters. Hence, subsequent READ/WRITE</a:t>
            </a:r>
          </a:p>
          <a:p>
            <a:r>
              <a:rPr lang="tr-TR" baseline="0" dirty="0" smtClean="0"/>
              <a:t>And Precharge Commands can be issued earlier. </a:t>
            </a:r>
          </a:p>
          <a:p>
            <a:endParaRPr lang="tr-TR" baseline="0" dirty="0" smtClean="0"/>
          </a:p>
          <a:p>
            <a:r>
              <a:rPr lang="tr-TR" baseline="0" dirty="0" smtClean="0"/>
              <a:t>The third operation that ChargeCache performs is automatic invalidation. Entries that point to rows not accessed</a:t>
            </a:r>
          </a:p>
          <a:p>
            <a:r>
              <a:rPr lang="tr-TR" baseline="0" dirty="0" smtClean="0"/>
              <a:t>For a while have to be discarded from </a:t>
            </a:r>
            <a:r>
              <a:rPr lang="tr-TR" baseline="0" dirty="0" smtClean="0"/>
              <a:t>HCRAC </a:t>
            </a:r>
            <a:r>
              <a:rPr lang="tr-TR" baseline="0" dirty="0" smtClean="0"/>
              <a:t>since they won’t be in highly-charged state anymore. ChargeCache</a:t>
            </a:r>
          </a:p>
          <a:p>
            <a:r>
              <a:rPr lang="tr-TR" baseline="0" dirty="0" smtClean="0"/>
              <a:t>implements a low cost invalidation mechanism which is similar to the way refreshes are performed in DRAM.</a:t>
            </a:r>
          </a:p>
          <a:p>
            <a:r>
              <a:rPr lang="tr-TR" baseline="0" dirty="0" smtClean="0"/>
              <a:t>A Counter </a:t>
            </a:r>
            <a:r>
              <a:rPr lang="tr-TR" baseline="0" dirty="0" smtClean="0"/>
              <a:t>points to the next CacheCache entry to be invalidated. Periodically, the entry that this </a:t>
            </a:r>
            <a:r>
              <a:rPr lang="tr-TR" baseline="0" dirty="0" smtClean="0"/>
              <a:t>counter points </a:t>
            </a:r>
            <a:r>
              <a:rPr lang="tr-TR" baseline="0" dirty="0" smtClean="0"/>
              <a:t>to is invalidated and the counter is incremented. That approach eventually discards all the entries one by one. </a:t>
            </a:r>
          </a:p>
          <a:p>
            <a:r>
              <a:rPr lang="tr-TR" baseline="0" dirty="0" smtClean="0"/>
              <a:t>Therefore, it can ensure that an entry does not stay in ChargeCache </a:t>
            </a:r>
            <a:r>
              <a:rPr lang="tr-TR" baseline="0" dirty="0" smtClean="0"/>
              <a:t>for more </a:t>
            </a:r>
            <a:r>
              <a:rPr lang="tr-TR" baseline="0" dirty="0" smtClean="0"/>
              <a:t>than the specified time. </a:t>
            </a:r>
            <a:endParaRPr lang="tr-TR" baseline="0" dirty="0" smtClean="0"/>
          </a:p>
          <a:p>
            <a:endParaRPr lang="tr-TR" baseline="0" dirty="0" smtClean="0"/>
          </a:p>
          <a:p>
            <a:r>
              <a:rPr lang="tr-TR" baseline="0" dirty="0" smtClean="0"/>
              <a:t>Our simple mechanism performs only these 3 operations.</a:t>
            </a:r>
          </a:p>
          <a:p>
            <a:endParaRPr lang="tr-TR" baseline="0" dirty="0" smtClean="0"/>
          </a:p>
          <a:p>
            <a:r>
              <a:rPr lang="tr-TR" baseline="0" dirty="0" smtClean="0"/>
              <a:t>ChargeCache is a low cost mechanism which reduces average DRAM access latency.</a:t>
            </a:r>
          </a:p>
          <a:p>
            <a:endParaRPr lang="tr-TR" baseline="0" dirty="0" smtClean="0"/>
          </a:p>
          <a:p>
            <a:endParaRPr lang="tr-TR"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29</a:t>
            </a:fld>
            <a:endParaRPr lang="en-US"/>
          </a:p>
        </p:txBody>
      </p:sp>
    </p:spTree>
    <p:extLst>
      <p:ext uri="{BB962C8B-B14F-4D97-AF65-F5344CB8AC3E}">
        <p14:creationId xmlns:p14="http://schemas.microsoft.com/office/powerpoint/2010/main" val="2611207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the outline</a:t>
            </a:r>
            <a:r>
              <a:rPr lang="tr-TR" baseline="0" dirty="0" smtClean="0"/>
              <a:t> of todays talk</a:t>
            </a:r>
            <a:r>
              <a:rPr lang="en-US" baseline="0" dirty="0" smtClean="0"/>
              <a:t>.</a:t>
            </a:r>
            <a:endParaRPr lang="tr-TR" baseline="0" dirty="0" smtClean="0"/>
          </a:p>
          <a:p>
            <a:r>
              <a:rPr lang="en-US" baseline="0" dirty="0" smtClean="0"/>
              <a:t>I will first briefly </a:t>
            </a:r>
            <a:r>
              <a:rPr lang="tr-TR" baseline="0" dirty="0" smtClean="0"/>
              <a:t>provide necessary background on </a:t>
            </a:r>
            <a:r>
              <a:rPr lang="en-US" baseline="0" dirty="0" smtClean="0"/>
              <a:t>DRAM operation</a:t>
            </a:r>
            <a:endParaRPr lang="tr-TR" baseline="0" dirty="0" smtClean="0"/>
          </a:p>
          <a:p>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3</a:t>
            </a:fld>
            <a:endParaRPr lang="en-US"/>
          </a:p>
        </p:txBody>
      </p:sp>
    </p:spTree>
    <p:extLst>
      <p:ext uri="{BB962C8B-B14F-4D97-AF65-F5344CB8AC3E}">
        <p14:creationId xmlns:p14="http://schemas.microsoft.com/office/powerpoint/2010/main" val="3623759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Processors incorporate a Memory</a:t>
            </a:r>
            <a:r>
              <a:rPr lang="tr-TR" baseline="0" dirty="0" smtClean="0"/>
              <a:t> Controller which handles the communication with the DRAM module. The memory controller translates processors load/store requests to DRAM commands to perform the corresponding access.</a:t>
            </a:r>
          </a:p>
          <a:p>
            <a:endParaRPr lang="tr-TR" dirty="0" smtClean="0"/>
          </a:p>
          <a:p>
            <a:r>
              <a:rPr lang="tr-TR" dirty="0" smtClean="0"/>
              <a:t>A DRAM</a:t>
            </a:r>
            <a:r>
              <a:rPr lang="tr-TR" baseline="0" dirty="0" smtClean="0"/>
              <a:t> chip, which builds up the DRAM module, consists of DRAM cells and Sense Amplifiers as shown in the right-side.</a:t>
            </a:r>
          </a:p>
          <a:p>
            <a:r>
              <a:rPr lang="tr-TR" baseline="0" dirty="0" smtClean="0"/>
              <a:t>DRAM cells are organized as 2D cell array where the horizontal cells are grouped into DRAM rows.</a:t>
            </a:r>
          </a:p>
          <a:p>
            <a:r>
              <a:rPr lang="tr-TR" baseline="0" dirty="0" smtClean="0"/>
              <a:t>DRAM Cells store single bit of information by varying the charge amount stored.  </a:t>
            </a:r>
          </a:p>
          <a:p>
            <a:endParaRPr lang="tr-TR" baseline="0" dirty="0" smtClean="0"/>
          </a:p>
          <a:p>
            <a:r>
              <a:rPr lang="tr-TR" baseline="0" dirty="0" smtClean="0"/>
              <a:t>There are three main phases of acessing data in DRAM.</a:t>
            </a:r>
          </a:p>
          <a:p>
            <a:r>
              <a:rPr lang="tr-TR" baseline="0" dirty="0" smtClean="0"/>
              <a:t>First, when a row is selected, the cells of the selected row drive their charge to the sense amplifiers.</a:t>
            </a:r>
          </a:p>
          <a:p>
            <a:r>
              <a:rPr lang="tr-TR" baseline="0" dirty="0" smtClean="0"/>
              <a:t>The sense amplifiers recognize the stored data based on the amount of charge flowed into them.</a:t>
            </a:r>
          </a:p>
          <a:p>
            <a:r>
              <a:rPr lang="tr-TR" baseline="0" dirty="0" smtClean="0"/>
              <a:t>This operation is called Sensing.</a:t>
            </a:r>
          </a:p>
          <a:p>
            <a:endParaRPr lang="tr-TR" baseline="0" dirty="0" smtClean="0"/>
          </a:p>
          <a:p>
            <a:r>
              <a:rPr lang="tr-TR" baseline="0" dirty="0" smtClean="0"/>
              <a:t>As you see, DRAM cells lose the data on the Sensing phase. Thus,</a:t>
            </a:r>
          </a:p>
          <a:p>
            <a:r>
              <a:rPr lang="tr-TR" baseline="0" dirty="0" smtClean="0"/>
              <a:t>To reconstruct the original data, sense</a:t>
            </a:r>
          </a:p>
          <a:p>
            <a:r>
              <a:rPr lang="tr-TR" baseline="0" dirty="0" smtClean="0"/>
              <a:t>Amplifiers restore the charge of the cells back to their initial level.</a:t>
            </a:r>
          </a:p>
          <a:p>
            <a:endParaRPr lang="tr-TR" baseline="0" dirty="0" smtClean="0"/>
          </a:p>
          <a:p>
            <a:r>
              <a:rPr lang="tr-TR" baseline="0" dirty="0" smtClean="0"/>
              <a:t>Later, the active row can be deselected if needed to put the sense amplifiers back to their initial state and </a:t>
            </a:r>
            <a:r>
              <a:rPr lang="tr-TR" baseline="0" dirty="0" smtClean="0"/>
              <a:t>prepare The </a:t>
            </a:r>
            <a:r>
              <a:rPr lang="tr-TR" baseline="0" dirty="0" smtClean="0"/>
              <a:t>DRAM for the next access.</a:t>
            </a:r>
          </a:p>
        </p:txBody>
      </p:sp>
      <p:sp>
        <p:nvSpPr>
          <p:cNvPr id="4" name="Slide Number Placeholder 3"/>
          <p:cNvSpPr>
            <a:spLocks noGrp="1"/>
          </p:cNvSpPr>
          <p:nvPr>
            <p:ph type="sldNum" sz="quarter" idx="10"/>
          </p:nvPr>
        </p:nvSpPr>
        <p:spPr/>
        <p:txBody>
          <a:bodyPr/>
          <a:lstStyle/>
          <a:p>
            <a:fld id="{EF7F79D3-8C36-4CB5-B03B-F440DA7B71AF}" type="slidenum">
              <a:rPr lang="en-US" smtClean="0"/>
              <a:t>4</a:t>
            </a:fld>
            <a:endParaRPr lang="en-US"/>
          </a:p>
        </p:txBody>
      </p:sp>
    </p:spTree>
    <p:extLst>
      <p:ext uri="{BB962C8B-B14F-4D97-AF65-F5344CB8AC3E}">
        <p14:creationId xmlns:p14="http://schemas.microsoft.com/office/powerpoint/2010/main" val="3029937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Let’s look at</a:t>
            </a:r>
            <a:r>
              <a:rPr lang="tr-TR" baseline="0" dirty="0" smtClean="0"/>
              <a:t> the same phases from the charge level perspective.</a:t>
            </a:r>
          </a:p>
          <a:p>
            <a:endParaRPr lang="tr-TR" baseline="0" dirty="0" smtClean="0"/>
          </a:p>
          <a:p>
            <a:r>
              <a:rPr lang="tr-TR" baseline="0" dirty="0" smtClean="0"/>
              <a:t>[CLICK]</a:t>
            </a:r>
          </a:p>
          <a:p>
            <a:r>
              <a:rPr lang="tr-TR" baseline="0" dirty="0" smtClean="0"/>
              <a:t>The figure shows the change of charge levels of a DRAM Cell and Sense Amplifier in Y-axis, and the time in X-axis.</a:t>
            </a:r>
          </a:p>
          <a:p>
            <a:r>
              <a:rPr lang="tr-TR" baseline="0" dirty="0" smtClean="0"/>
              <a:t>Initially, our cell contains charge that matches the region of Data 1, which can be treated as 0 or 1.</a:t>
            </a:r>
          </a:p>
          <a:p>
            <a:endParaRPr lang="tr-TR" baseline="0" dirty="0" smtClean="0"/>
          </a:p>
          <a:p>
            <a:r>
              <a:rPr lang="tr-TR" baseline="0" dirty="0" smtClean="0"/>
              <a:t>[CLICK]</a:t>
            </a:r>
          </a:p>
          <a:p>
            <a:r>
              <a:rPr lang="tr-TR" baseline="0" dirty="0" smtClean="0"/>
              <a:t>To access the data stored in the cell, the charge of the sense amplifier should reach «Read to Access Charge Level».</a:t>
            </a:r>
          </a:p>
          <a:p>
            <a:endParaRPr lang="tr-TR" dirty="0" smtClean="0"/>
          </a:p>
          <a:p>
            <a:r>
              <a:rPr lang="tr-TR" dirty="0" smtClean="0"/>
              <a:t>The memory controller initiates Sensing</a:t>
            </a:r>
            <a:r>
              <a:rPr lang="tr-TR" baseline="0" dirty="0" smtClean="0"/>
              <a:t> phase by issuing Activate command.</a:t>
            </a:r>
            <a:endParaRPr lang="tr-TR" dirty="0" smtClean="0"/>
          </a:p>
          <a:p>
            <a:r>
              <a:rPr lang="tr-TR" dirty="0" smtClean="0"/>
              <a:t>On Sensing</a:t>
            </a:r>
            <a:r>
              <a:rPr lang="tr-TR" baseline="0" dirty="0" smtClean="0"/>
              <a:t>, the charge is transferred from the Cell to the Sense-Amplifier.</a:t>
            </a:r>
            <a:endParaRPr lang="tr-TR" dirty="0" smtClean="0"/>
          </a:p>
          <a:p>
            <a:r>
              <a:rPr lang="tr-TR" dirty="0" smtClean="0"/>
              <a:t>That slightly</a:t>
            </a:r>
            <a:r>
              <a:rPr lang="tr-TR" baseline="0" dirty="0" smtClean="0"/>
              <a:t> increases the charge of the Sense Amplifier. When the Sense Amplifier reaches</a:t>
            </a:r>
          </a:p>
          <a:p>
            <a:r>
              <a:rPr lang="tr-TR" baseline="0" dirty="0" smtClean="0"/>
              <a:t>The threshold charge to recognize the data, Sensing phase finishes and Restore begins. </a:t>
            </a:r>
          </a:p>
          <a:p>
            <a:r>
              <a:rPr lang="tr-TR" baseline="0" dirty="0" smtClean="0"/>
              <a:t>[CLICK]</a:t>
            </a:r>
          </a:p>
          <a:p>
            <a:endParaRPr lang="tr-TR" baseline="0" dirty="0" smtClean="0"/>
          </a:p>
          <a:p>
            <a:r>
              <a:rPr lang="tr-TR" baseline="0" dirty="0" smtClean="0"/>
              <a:t>During restore, both the</a:t>
            </a:r>
          </a:p>
          <a:p>
            <a:r>
              <a:rPr lang="tr-TR" baseline="0" dirty="0" smtClean="0"/>
              <a:t>Sense Amplifier and the DRAM cell are driven back to fully charged state.</a:t>
            </a:r>
          </a:p>
          <a:p>
            <a:r>
              <a:rPr lang="tr-TR" baseline="0" dirty="0" smtClean="0"/>
              <a:t>At the point where the sense amplifier reaches «ready to access charge level», the</a:t>
            </a:r>
          </a:p>
          <a:p>
            <a:r>
              <a:rPr lang="tr-TR" baseline="0" dirty="0" smtClean="0"/>
              <a:t>Memory controller is free to issue Read or Write command.</a:t>
            </a:r>
          </a:p>
          <a:p>
            <a:r>
              <a:rPr lang="tr-TR" baseline="0" dirty="0" smtClean="0"/>
              <a:t>[CLICK]</a:t>
            </a:r>
          </a:p>
          <a:p>
            <a:r>
              <a:rPr lang="tr-TR" baseline="0" dirty="0" smtClean="0"/>
              <a:t>The time passed since ACT to READ or WRITE is called tRCD. [CLICK]</a:t>
            </a:r>
          </a:p>
          <a:p>
            <a:endParaRPr lang="tr-TR" baseline="0" dirty="0" smtClean="0"/>
          </a:p>
          <a:p>
            <a:r>
              <a:rPr lang="tr-TR" baseline="0" dirty="0" smtClean="0"/>
              <a:t>At the end of restore, the memory controller could issue PRE command if needed. [CLICK]</a:t>
            </a:r>
          </a:p>
          <a:p>
            <a:r>
              <a:rPr lang="tr-TR" baseline="0" dirty="0" smtClean="0"/>
              <a:t>That triggers the Precharge phase where the Sense Amplifier charge gets back to its pre-sensing value.</a:t>
            </a:r>
          </a:p>
          <a:p>
            <a:r>
              <a:rPr lang="tr-TR" baseline="0" dirty="0" smtClean="0"/>
              <a:t>The time from the start of the Sensing upon the completion of Restore is called tRAS. [CLICK]</a:t>
            </a:r>
          </a:p>
          <a:p>
            <a:endParaRPr lang="tr-TR" baseline="0" dirty="0" smtClean="0"/>
          </a:p>
          <a:p>
            <a:r>
              <a:rPr lang="tr-TR" baseline="0" dirty="0" smtClean="0"/>
              <a:t>The main takeaway in this slide is that the memory controller accesses DRAM using DRAM commands and determines the Access latency by satisfying the timing parameters.</a:t>
            </a:r>
          </a:p>
        </p:txBody>
      </p:sp>
      <p:sp>
        <p:nvSpPr>
          <p:cNvPr id="4" name="Slide Number Placeholder 3"/>
          <p:cNvSpPr>
            <a:spLocks noGrp="1"/>
          </p:cNvSpPr>
          <p:nvPr>
            <p:ph type="sldNum" sz="quarter" idx="10"/>
          </p:nvPr>
        </p:nvSpPr>
        <p:spPr/>
        <p:txBody>
          <a:bodyPr/>
          <a:lstStyle/>
          <a:p>
            <a:fld id="{EF7F79D3-8C36-4CB5-B03B-F440DA7B71AF}" type="slidenum">
              <a:rPr lang="en-US" smtClean="0"/>
              <a:t>5</a:t>
            </a:fld>
            <a:endParaRPr lang="en-US"/>
          </a:p>
        </p:txBody>
      </p:sp>
    </p:spTree>
    <p:extLst>
      <p:ext uri="{BB962C8B-B14F-4D97-AF65-F5344CB8AC3E}">
        <p14:creationId xmlns:p14="http://schemas.microsoft.com/office/powerpoint/2010/main" val="1332737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aseline="0" dirty="0" smtClean="0"/>
              <a:t>Now, let me explain what is a highly-charged row and how different is accessing it.</a:t>
            </a:r>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6</a:t>
            </a:fld>
            <a:endParaRPr lang="en-US"/>
          </a:p>
        </p:txBody>
      </p:sp>
    </p:spTree>
    <p:extLst>
      <p:ext uri="{BB962C8B-B14F-4D97-AF65-F5344CB8AC3E}">
        <p14:creationId xmlns:p14="http://schemas.microsoft.com/office/powerpoint/2010/main" val="3930323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The blue dots</a:t>
            </a:r>
            <a:r>
              <a:rPr lang="tr-TR" baseline="0" dirty="0" smtClean="0"/>
              <a:t> show the points where the sense amplifier reaches ready to access</a:t>
            </a:r>
          </a:p>
          <a:p>
            <a:r>
              <a:rPr lang="tr-TR" baseline="0" dirty="0" smtClean="0"/>
              <a:t>And ready to precharge charge levels for a cell with the current initial charge. </a:t>
            </a:r>
            <a:endParaRPr lang="tr-TR" dirty="0" smtClean="0"/>
          </a:p>
          <a:p>
            <a:r>
              <a:rPr lang="tr-TR" dirty="0" smtClean="0"/>
              <a:t>Now, Let’s see</a:t>
            </a:r>
            <a:r>
              <a:rPr lang="tr-TR" baseline="0" dirty="0" smtClean="0"/>
              <a:t> </a:t>
            </a:r>
            <a:r>
              <a:rPr lang="tr-TR" baseline="0" dirty="0" smtClean="0"/>
              <a:t>how these points change </a:t>
            </a:r>
            <a:r>
              <a:rPr lang="tr-TR" baseline="0" dirty="0" smtClean="0"/>
              <a:t>when accessing a </a:t>
            </a:r>
            <a:r>
              <a:rPr lang="tr-TR" baseline="0" dirty="0" smtClean="0"/>
              <a:t>cell with higher initial charge.</a:t>
            </a:r>
            <a:endParaRPr lang="tr-TR" baseline="0" dirty="0" smtClean="0"/>
          </a:p>
          <a:p>
            <a:r>
              <a:rPr lang="tr-TR" baseline="0" dirty="0" smtClean="0"/>
              <a:t>[CLICK]</a:t>
            </a:r>
          </a:p>
          <a:p>
            <a:r>
              <a:rPr lang="tr-TR" baseline="0" dirty="0" smtClean="0"/>
              <a:t>When the cell’s initial charge is close to the maximum level, Sensing and Restore phases</a:t>
            </a:r>
          </a:p>
          <a:p>
            <a:r>
              <a:rPr lang="tr-TR" baseline="0" dirty="0" smtClean="0"/>
              <a:t>complete quicker. Hence, READ or WRITE and PRE commands can be issued</a:t>
            </a:r>
          </a:p>
          <a:p>
            <a:r>
              <a:rPr lang="tr-TR" baseline="0" dirty="0" smtClean="0"/>
              <a:t>Eairlier. That corresponds to reduction on tRCD and tRAS timing parameters.</a:t>
            </a:r>
          </a:p>
          <a:p>
            <a:r>
              <a:rPr lang="tr-TR" baseline="0" dirty="0" smtClean="0"/>
              <a:t>[CLICK]</a:t>
            </a:r>
          </a:p>
          <a:p>
            <a:endParaRPr lang="tr-TR" baseline="0" dirty="0" smtClean="0"/>
          </a:p>
          <a:p>
            <a:r>
              <a:rPr lang="tr-TR" baseline="0" dirty="0" smtClean="0"/>
              <a:t>Please refer to our paper to get more detailed explanation for that phenomenon</a:t>
            </a:r>
            <a:r>
              <a:rPr lang="tr-TR" baseline="0" dirty="0" smtClean="0"/>
              <a:t>.</a:t>
            </a:r>
            <a:endParaRPr lang="tr-TR"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7</a:t>
            </a:fld>
            <a:endParaRPr lang="en-US"/>
          </a:p>
        </p:txBody>
      </p:sp>
    </p:spTree>
    <p:extLst>
      <p:ext uri="{BB962C8B-B14F-4D97-AF65-F5344CB8AC3E}">
        <p14:creationId xmlns:p14="http://schemas.microsoft.com/office/powerpoint/2010/main" val="2905820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So, we can access</a:t>
            </a:r>
            <a:r>
              <a:rPr lang="tr-TR" baseline="0" dirty="0" smtClean="0"/>
              <a:t> highly-charged rows faster.</a:t>
            </a:r>
          </a:p>
          <a:p>
            <a:r>
              <a:rPr lang="tr-TR" baseline="0" dirty="0" smtClean="0"/>
              <a:t>[CLICK]</a:t>
            </a:r>
          </a:p>
          <a:p>
            <a:r>
              <a:rPr lang="tr-TR" baseline="0" dirty="0" smtClean="0"/>
              <a:t>According to our SPICE simulations, highly-charged rows can be accessed</a:t>
            </a:r>
          </a:p>
          <a:p>
            <a:r>
              <a:rPr lang="tr-TR" baseline="0" dirty="0" smtClean="0"/>
              <a:t>With 44% lower tRCD and 37% lower tRAS.</a:t>
            </a:r>
          </a:p>
          <a:p>
            <a:r>
              <a:rPr lang="tr-TR" baseline="0" dirty="0" smtClean="0"/>
              <a:t>[CLICK]</a:t>
            </a:r>
          </a:p>
          <a:p>
            <a:r>
              <a:rPr lang="tr-TR" baseline="0" dirty="0" smtClean="0"/>
              <a:t>Now, the question is: «How does a row become highly-charged?»</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8</a:t>
            </a:fld>
            <a:endParaRPr lang="en-US"/>
          </a:p>
        </p:txBody>
      </p:sp>
    </p:spTree>
    <p:extLst>
      <p:ext uri="{BB962C8B-B14F-4D97-AF65-F5344CB8AC3E}">
        <p14:creationId xmlns:p14="http://schemas.microsoft.com/office/powerpoint/2010/main" val="3845254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One thing to note is</a:t>
            </a:r>
            <a:r>
              <a:rPr lang="tr-TR" baseline="0" dirty="0" smtClean="0"/>
              <a:t> that DRAM cells are leaky, which means they lose charge over time.</a:t>
            </a:r>
          </a:p>
          <a:p>
            <a:r>
              <a:rPr lang="tr-TR" baseline="0" dirty="0" smtClean="0"/>
              <a:t>To reliably store the data, </a:t>
            </a:r>
            <a:r>
              <a:rPr lang="tr-TR" baseline="0" dirty="0" smtClean="0"/>
              <a:t>cell’s charge needs </a:t>
            </a:r>
            <a:r>
              <a:rPr lang="tr-TR" baseline="0" dirty="0" smtClean="0"/>
              <a:t>to be </a:t>
            </a:r>
            <a:r>
              <a:rPr lang="tr-TR" baseline="0" dirty="0" smtClean="0"/>
              <a:t>restored. </a:t>
            </a:r>
          </a:p>
          <a:p>
            <a:r>
              <a:rPr lang="tr-TR" baseline="0" dirty="0" smtClean="0"/>
              <a:t>[</a:t>
            </a:r>
            <a:r>
              <a:rPr lang="tr-TR" baseline="0" dirty="0" smtClean="0"/>
              <a:t>CLICK]</a:t>
            </a:r>
          </a:p>
          <a:p>
            <a:r>
              <a:rPr lang="tr-TR" baseline="0" dirty="0" smtClean="0"/>
              <a:t>There are two ways of </a:t>
            </a:r>
            <a:r>
              <a:rPr lang="tr-TR" baseline="0" dirty="0" smtClean="0"/>
              <a:t>restoring the charge of the cells in a DRAM row. </a:t>
            </a:r>
            <a:r>
              <a:rPr lang="tr-TR" baseline="0" dirty="0" smtClean="0"/>
              <a:t>[CLICK]</a:t>
            </a:r>
          </a:p>
          <a:p>
            <a:r>
              <a:rPr lang="tr-TR" baseline="0" dirty="0" smtClean="0"/>
              <a:t>The memory controller periodically issues REFRESH commands to </a:t>
            </a:r>
            <a:r>
              <a:rPr lang="tr-TR" b="1" baseline="0" dirty="0" smtClean="0"/>
              <a:t>continuously</a:t>
            </a:r>
            <a:r>
              <a:rPr lang="tr-TR" baseline="0" dirty="0" smtClean="0"/>
              <a:t> preserve data in DRAM.</a:t>
            </a:r>
          </a:p>
          <a:p>
            <a:endParaRPr lang="tr-TR" baseline="0" dirty="0" smtClean="0"/>
          </a:p>
          <a:p>
            <a:r>
              <a:rPr lang="tr-TR" baseline="0" dirty="0" smtClean="0"/>
              <a:t>[CLICK]</a:t>
            </a:r>
          </a:p>
          <a:p>
            <a:r>
              <a:rPr lang="tr-TR" baseline="0" dirty="0" smtClean="0"/>
              <a:t>Second, as I showed in the previous slides, data accesses also inherently replenish the charge of the Cells.</a:t>
            </a:r>
          </a:p>
          <a:p>
            <a:endParaRPr lang="tr-TR" baseline="0" dirty="0" smtClean="0"/>
          </a:p>
          <a:p>
            <a:r>
              <a:rPr lang="tr-TR" baseline="0" dirty="0" smtClean="0"/>
              <a:t>As a result, we could know that the cell is in highly-charged state, if it was either recently refreshed Or recently-accessed.</a:t>
            </a:r>
          </a:p>
        </p:txBody>
      </p:sp>
      <p:sp>
        <p:nvSpPr>
          <p:cNvPr id="4" name="Slide Number Placeholder 3"/>
          <p:cNvSpPr>
            <a:spLocks noGrp="1"/>
          </p:cNvSpPr>
          <p:nvPr>
            <p:ph type="sldNum" sz="quarter" idx="10"/>
          </p:nvPr>
        </p:nvSpPr>
        <p:spPr/>
        <p:txBody>
          <a:bodyPr/>
          <a:lstStyle/>
          <a:p>
            <a:fld id="{EF7F79D3-8C36-4CB5-B03B-F440DA7B71AF}" type="slidenum">
              <a:rPr lang="en-US" smtClean="0"/>
              <a:t>9</a:t>
            </a:fld>
            <a:endParaRPr lang="en-US"/>
          </a:p>
        </p:txBody>
      </p:sp>
    </p:spTree>
    <p:extLst>
      <p:ext uri="{BB962C8B-B14F-4D97-AF65-F5344CB8AC3E}">
        <p14:creationId xmlns:p14="http://schemas.microsoft.com/office/powerpoint/2010/main" val="3073100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612749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8382000" cy="761999"/>
          </a:xfrm>
        </p:spPr>
        <p:txBody>
          <a:bodyPr>
            <a:noAutofit/>
          </a:bodyPr>
          <a:lstStyle>
            <a:lvl1pPr>
              <a:defRPr sz="4800" b="1"/>
            </a:lvl1pPr>
          </a:lstStyle>
          <a:p>
            <a:r>
              <a:rPr lang="en-US" dirty="0" smtClean="0"/>
              <a:t>Click to edit Master title style</a:t>
            </a:r>
            <a:endParaRPr lang="en-US" dirty="0"/>
          </a:p>
        </p:txBody>
      </p:sp>
      <p:sp>
        <p:nvSpPr>
          <p:cNvPr id="3" name="Content Placeholder 2"/>
          <p:cNvSpPr>
            <a:spLocks noGrp="1"/>
          </p:cNvSpPr>
          <p:nvPr>
            <p:ph idx="1"/>
          </p:nvPr>
        </p:nvSpPr>
        <p:spPr>
          <a:xfrm>
            <a:off x="381000" y="1066800"/>
            <a:ext cx="8382000" cy="5638800"/>
          </a:xfrm>
        </p:spPr>
        <p:txBody>
          <a:bodyPr>
            <a:noAutofit/>
          </a:bodyPr>
          <a:lstStyle>
            <a:lvl1pPr marL="285750" indent="-285750">
              <a:defRPr sz="3600">
                <a:latin typeface="+mj-lt"/>
              </a:defRPr>
            </a:lvl1pPr>
            <a:lvl2pPr marL="742950" indent="-285750">
              <a:buFont typeface="Calibri Light" panose="020F0302020204030204" pitchFamily="34" charset="0"/>
              <a:buChar char="–"/>
              <a:defRPr sz="3200">
                <a:latin typeface="+mj-lt"/>
              </a:defRPr>
            </a:lvl2pPr>
            <a:lvl3pPr>
              <a:defRPr sz="2800">
                <a:latin typeface="+mj-lt"/>
              </a:defRPr>
            </a:lvl3pPr>
            <a:lvl4pPr>
              <a:defRPr sz="2400">
                <a:latin typeface="+mj-lt"/>
              </a:defRPr>
            </a:lvl4pPr>
            <a:lvl5pPr>
              <a:defRPr sz="24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txBox="1">
            <a:spLocks/>
          </p:cNvSpPr>
          <p:nvPr userDrawn="1"/>
        </p:nvSpPr>
        <p:spPr>
          <a:xfrm>
            <a:off x="8229600" y="6355715"/>
            <a:ext cx="685800" cy="365125"/>
          </a:xfrm>
          <a:prstGeom prst="rect">
            <a:avLst/>
          </a:prstGeom>
        </p:spPr>
        <p:txBody>
          <a:bodyPr vert="horz" lIns="91440" tIns="45720" rIns="91440" bIns="45720" rtlCol="0" anchor="ctr"/>
          <a:lstStyle>
            <a:defPPr>
              <a:defRPr lang="en-US"/>
            </a:defPPr>
            <a:lvl1pPr marL="0" algn="r" defTabSz="914400" rtl="0" eaLnBrk="1" latinLnBrk="0" hangingPunct="1">
              <a:defRPr sz="2000" kern="1200">
                <a:solidFill>
                  <a:schemeClr val="tx1">
                    <a:tint val="75000"/>
                  </a:schemeClr>
                </a:solidFill>
                <a:latin typeface="Cambria Math" panose="02040503050406030204" pitchFamily="18" charset="0"/>
                <a:ea typeface="Cambria Math" panose="02040503050406030204" pitchFamily="18"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4D2B188-1D62-4FCA-8363-938AD4629BBB}" type="slidenum">
              <a:rPr lang="en-US" smtClean="0"/>
              <a:pPr/>
              <a:t>‹#›</a:t>
            </a:fld>
            <a:endParaRPr lang="en-US" dirty="0"/>
          </a:p>
        </p:txBody>
      </p:sp>
      <p:pic>
        <p:nvPicPr>
          <p:cNvPr id="6" name="Picture 5" descr="safari.png"/>
          <p:cNvPicPr>
            <a:picLocks noChangeAspect="1"/>
          </p:cNvPicPr>
          <p:nvPr userDrawn="1"/>
        </p:nvPicPr>
        <p:blipFill>
          <a:blip r:embed="rId2" cstate="print"/>
          <a:stretch>
            <a:fillRect/>
          </a:stretch>
        </p:blipFill>
        <p:spPr>
          <a:xfrm>
            <a:off x="152400" y="6408997"/>
            <a:ext cx="1008112" cy="291687"/>
          </a:xfrm>
          <a:prstGeom prst="rect">
            <a:avLst/>
          </a:prstGeom>
        </p:spPr>
      </p:pic>
    </p:spTree>
    <p:extLst>
      <p:ext uri="{BB962C8B-B14F-4D97-AF65-F5344CB8AC3E}">
        <p14:creationId xmlns:p14="http://schemas.microsoft.com/office/powerpoint/2010/main" val="4345536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264710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9312023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14719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41687615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52401"/>
            <a:ext cx="8686800" cy="106679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1219200"/>
            <a:ext cx="8686800" cy="550227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2B188-1D62-4FCA-8363-938AD4629BBB}" type="slidenum">
              <a:rPr lang="en-US" smtClean="0"/>
              <a:t>‹#›</a:t>
            </a:fld>
            <a:endParaRPr lang="en-US"/>
          </a:p>
        </p:txBody>
      </p:sp>
    </p:spTree>
    <p:extLst>
      <p:ext uri="{BB962C8B-B14F-4D97-AF65-F5344CB8AC3E}">
        <p14:creationId xmlns:p14="http://schemas.microsoft.com/office/powerpoint/2010/main" val="771722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8" r:id="rId3"/>
    <p:sldLayoutId id="2147483669" r:id="rId4"/>
    <p:sldLayoutId id="2147483670" r:id="rId5"/>
    <p:sldLayoutId id="2147483671" r:id="rId6"/>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github.com/CMU-SAFARI"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itle 1"/>
          <p:cNvSpPr>
            <a:spLocks noGrp="1"/>
          </p:cNvSpPr>
          <p:nvPr>
            <p:ph type="ctrTitle"/>
          </p:nvPr>
        </p:nvSpPr>
        <p:spPr>
          <a:xfrm>
            <a:off x="34834" y="685800"/>
            <a:ext cx="9144000" cy="2051158"/>
          </a:xfrm>
          <a:noFill/>
        </p:spPr>
        <p:txBody>
          <a:bodyPr anchor="ctr">
            <a:noAutofit/>
          </a:bodyPr>
          <a:lstStyle/>
          <a:p>
            <a:r>
              <a:rPr lang="tr-TR" sz="5400" b="1" dirty="0" smtClean="0">
                <a:solidFill>
                  <a:srgbClr val="FF0066"/>
                </a:solidFill>
                <a:latin typeface="Cambria" panose="02040503050406030204" pitchFamily="18" charset="0"/>
              </a:rPr>
              <a:t>ChargeCache</a:t>
            </a:r>
            <a:r>
              <a:rPr lang="tr-TR" sz="5400" b="1" dirty="0" smtClean="0">
                <a:solidFill>
                  <a:schemeClr val="tx1">
                    <a:lumMod val="95000"/>
                    <a:lumOff val="5000"/>
                  </a:schemeClr>
                </a:solidFill>
                <a:latin typeface="Cambria" panose="02040503050406030204" pitchFamily="18" charset="0"/>
              </a:rPr>
              <a:t> </a:t>
            </a:r>
            <a:br>
              <a:rPr lang="tr-TR" sz="5400" b="1" dirty="0" smtClean="0">
                <a:solidFill>
                  <a:schemeClr val="tx1">
                    <a:lumMod val="95000"/>
                    <a:lumOff val="5000"/>
                  </a:schemeClr>
                </a:solidFill>
                <a:latin typeface="Cambria" panose="02040503050406030204" pitchFamily="18" charset="0"/>
              </a:rPr>
            </a:br>
            <a:r>
              <a:rPr lang="tr-TR" sz="5000" b="1" dirty="0" smtClean="0">
                <a:solidFill>
                  <a:schemeClr val="tx1">
                    <a:lumMod val="95000"/>
                    <a:lumOff val="5000"/>
                  </a:schemeClr>
                </a:solidFill>
                <a:latin typeface="Cambria" panose="02040503050406030204" pitchFamily="18" charset="0"/>
              </a:rPr>
              <a:t>Reducing </a:t>
            </a:r>
            <a:r>
              <a:rPr lang="tr-TR" sz="5000" b="1" dirty="0" smtClean="0">
                <a:solidFill>
                  <a:schemeClr val="tx1">
                    <a:lumMod val="95000"/>
                    <a:lumOff val="5000"/>
                  </a:schemeClr>
                </a:solidFill>
                <a:latin typeface="Cambria" panose="02040503050406030204" pitchFamily="18" charset="0"/>
              </a:rPr>
              <a:t>DRAM Latency by Exploiting Row </a:t>
            </a:r>
            <a:r>
              <a:rPr lang="tr-TR" sz="5000" b="1" dirty="0" smtClean="0">
                <a:solidFill>
                  <a:schemeClr val="tx1">
                    <a:lumMod val="95000"/>
                    <a:lumOff val="5000"/>
                  </a:schemeClr>
                </a:solidFill>
                <a:latin typeface="Cambria" panose="02040503050406030204" pitchFamily="18" charset="0"/>
              </a:rPr>
              <a:t>Access Locality</a:t>
            </a:r>
            <a:endParaRPr lang="en-US" sz="5000" b="1" dirty="0">
              <a:solidFill>
                <a:schemeClr val="tx1">
                  <a:lumMod val="95000"/>
                  <a:lumOff val="5000"/>
                </a:schemeClr>
              </a:solidFill>
              <a:latin typeface="Cambria" panose="02040503050406030204" pitchFamily="18" charset="0"/>
            </a:endParaRPr>
          </a:p>
        </p:txBody>
      </p:sp>
      <p:sp>
        <p:nvSpPr>
          <p:cNvPr id="103" name="Subtitle 2"/>
          <p:cNvSpPr>
            <a:spLocks noGrp="1"/>
          </p:cNvSpPr>
          <p:nvPr>
            <p:ph type="subTitle" idx="1"/>
          </p:nvPr>
        </p:nvSpPr>
        <p:spPr>
          <a:xfrm>
            <a:off x="0" y="3429000"/>
            <a:ext cx="5791200" cy="3276600"/>
          </a:xfrm>
        </p:spPr>
        <p:txBody>
          <a:bodyPr anchor="ctr">
            <a:noAutofit/>
          </a:bodyPr>
          <a:lstStyle/>
          <a:p>
            <a:pPr algn="l">
              <a:lnSpc>
                <a:spcPct val="100000"/>
              </a:lnSpc>
              <a:spcBef>
                <a:spcPts val="600"/>
              </a:spcBef>
            </a:pPr>
            <a:r>
              <a:rPr lang="tr-TR" sz="3200" b="1" dirty="0" smtClean="0">
                <a:solidFill>
                  <a:schemeClr val="tx1">
                    <a:lumMod val="85000"/>
                    <a:lumOff val="15000"/>
                  </a:schemeClr>
                </a:solidFill>
                <a:latin typeface="Cambria" panose="02040503050406030204" pitchFamily="18" charset="0"/>
              </a:rPr>
              <a:t>Hasan Hassan,</a:t>
            </a:r>
          </a:p>
          <a:p>
            <a:pPr algn="l">
              <a:lnSpc>
                <a:spcPct val="100000"/>
              </a:lnSpc>
              <a:spcBef>
                <a:spcPts val="600"/>
              </a:spcBef>
            </a:pPr>
            <a:r>
              <a:rPr lang="en-US" sz="3200" dirty="0" smtClean="0">
                <a:solidFill>
                  <a:schemeClr val="tx1">
                    <a:lumMod val="85000"/>
                    <a:lumOff val="15000"/>
                  </a:schemeClr>
                </a:solidFill>
                <a:latin typeface="Cambria" panose="02040503050406030204" pitchFamily="18" charset="0"/>
              </a:rPr>
              <a:t>Gennady </a:t>
            </a:r>
            <a:r>
              <a:rPr lang="en-US" sz="3200" dirty="0" err="1" smtClean="0">
                <a:solidFill>
                  <a:schemeClr val="tx1">
                    <a:lumMod val="85000"/>
                    <a:lumOff val="15000"/>
                  </a:schemeClr>
                </a:solidFill>
                <a:latin typeface="Cambria" panose="02040503050406030204" pitchFamily="18" charset="0"/>
              </a:rPr>
              <a:t>Pekhimenko</a:t>
            </a:r>
            <a:r>
              <a:rPr lang="tr-TR" sz="3200" dirty="0" smtClean="0">
                <a:solidFill>
                  <a:schemeClr val="tx1">
                    <a:lumMod val="85000"/>
                    <a:lumOff val="15000"/>
                  </a:schemeClr>
                </a:solidFill>
                <a:latin typeface="Cambria" panose="02040503050406030204" pitchFamily="18" charset="0"/>
              </a:rPr>
              <a:t>, </a:t>
            </a:r>
          </a:p>
          <a:p>
            <a:pPr algn="l">
              <a:lnSpc>
                <a:spcPct val="100000"/>
              </a:lnSpc>
              <a:spcBef>
                <a:spcPts val="600"/>
              </a:spcBef>
            </a:pPr>
            <a:r>
              <a:rPr lang="tr-TR" sz="3200" dirty="0" smtClean="0">
                <a:solidFill>
                  <a:schemeClr val="tx1">
                    <a:lumMod val="85000"/>
                    <a:lumOff val="15000"/>
                  </a:schemeClr>
                </a:solidFill>
                <a:latin typeface="Cambria" panose="02040503050406030204" pitchFamily="18" charset="0"/>
              </a:rPr>
              <a:t>Nandita Vijaykumar, </a:t>
            </a:r>
          </a:p>
          <a:p>
            <a:pPr algn="l">
              <a:lnSpc>
                <a:spcPct val="100000"/>
              </a:lnSpc>
              <a:spcBef>
                <a:spcPts val="600"/>
              </a:spcBef>
            </a:pPr>
            <a:r>
              <a:rPr lang="en-US" sz="3200" dirty="0" err="1" smtClean="0">
                <a:solidFill>
                  <a:schemeClr val="tx1">
                    <a:lumMod val="85000"/>
                    <a:lumOff val="15000"/>
                  </a:schemeClr>
                </a:solidFill>
                <a:latin typeface="Cambria" panose="02040503050406030204" pitchFamily="18" charset="0"/>
              </a:rPr>
              <a:t>Vivek</a:t>
            </a:r>
            <a:r>
              <a:rPr lang="en-US" sz="3200" dirty="0" smtClean="0">
                <a:solidFill>
                  <a:schemeClr val="tx1">
                    <a:lumMod val="85000"/>
                    <a:lumOff val="15000"/>
                  </a:schemeClr>
                </a:solidFill>
                <a:latin typeface="Cambria" panose="02040503050406030204" pitchFamily="18" charset="0"/>
              </a:rPr>
              <a:t> </a:t>
            </a:r>
            <a:r>
              <a:rPr lang="en-US" sz="3200" dirty="0" err="1" smtClean="0">
                <a:solidFill>
                  <a:schemeClr val="tx1">
                    <a:lumMod val="85000"/>
                    <a:lumOff val="15000"/>
                  </a:schemeClr>
                </a:solidFill>
                <a:latin typeface="Cambria" panose="02040503050406030204" pitchFamily="18" charset="0"/>
              </a:rPr>
              <a:t>Seshadri</a:t>
            </a:r>
            <a:r>
              <a:rPr lang="tr-TR" sz="3200" dirty="0" smtClean="0">
                <a:solidFill>
                  <a:schemeClr val="tx1">
                    <a:lumMod val="85000"/>
                    <a:lumOff val="15000"/>
                  </a:schemeClr>
                </a:solidFill>
                <a:latin typeface="Cambria" panose="02040503050406030204" pitchFamily="18" charset="0"/>
              </a:rPr>
              <a:t>, Donghyuk Lee, Oguz Ergin, </a:t>
            </a:r>
            <a:r>
              <a:rPr lang="en-US" sz="3200" dirty="0" err="1" smtClean="0">
                <a:solidFill>
                  <a:schemeClr val="tx1">
                    <a:lumMod val="85000"/>
                    <a:lumOff val="15000"/>
                  </a:schemeClr>
                </a:solidFill>
                <a:latin typeface="Cambria" panose="02040503050406030204" pitchFamily="18" charset="0"/>
              </a:rPr>
              <a:t>Onur</a:t>
            </a:r>
            <a:r>
              <a:rPr lang="en-US" sz="3200" dirty="0" smtClean="0">
                <a:solidFill>
                  <a:schemeClr val="tx1">
                    <a:lumMod val="85000"/>
                    <a:lumOff val="15000"/>
                  </a:schemeClr>
                </a:solidFill>
                <a:latin typeface="Cambria" panose="02040503050406030204" pitchFamily="18" charset="0"/>
              </a:rPr>
              <a:t> </a:t>
            </a:r>
            <a:r>
              <a:rPr lang="en-US" sz="3200" dirty="0" err="1" smtClean="0">
                <a:solidFill>
                  <a:schemeClr val="tx1">
                    <a:lumMod val="85000"/>
                    <a:lumOff val="15000"/>
                  </a:schemeClr>
                </a:solidFill>
                <a:latin typeface="Cambria" panose="02040503050406030204" pitchFamily="18" charset="0"/>
              </a:rPr>
              <a:t>Mutlu</a:t>
            </a:r>
            <a:endParaRPr lang="en-US" sz="3200" dirty="0">
              <a:solidFill>
                <a:schemeClr val="tx1">
                  <a:lumMod val="85000"/>
                  <a:lumOff val="15000"/>
                </a:schemeClr>
              </a:solidFill>
              <a:latin typeface="Cambria" panose="02040503050406030204" pitchFamily="18" charset="0"/>
            </a:endParaRPr>
          </a:p>
        </p:txBody>
      </p:sp>
      <p:sp>
        <p:nvSpPr>
          <p:cNvPr id="104" name="Title 1"/>
          <p:cNvSpPr txBox="1">
            <a:spLocks/>
          </p:cNvSpPr>
          <p:nvPr/>
        </p:nvSpPr>
        <p:spPr>
          <a:xfrm>
            <a:off x="107504" y="3276600"/>
            <a:ext cx="8964488" cy="62975"/>
          </a:xfrm>
          <a:prstGeom prst="rect">
            <a:avLst/>
          </a:prstGeom>
          <a:solidFill>
            <a:srgbClr val="FF0066"/>
          </a:solidFill>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6600" b="1" dirty="0">
              <a:solidFill>
                <a:srgbClr val="FF0066"/>
              </a:solidFill>
            </a:endParaRPr>
          </a:p>
        </p:txBody>
      </p:sp>
      <p:pic>
        <p:nvPicPr>
          <p:cNvPr id="7" name="Picture 6" descr="Burgundy_CMU_JPG_Logo.jpg"/>
          <p:cNvPicPr>
            <a:picLocks noChangeAspect="1"/>
          </p:cNvPicPr>
          <p:nvPr/>
        </p:nvPicPr>
        <p:blipFill rotWithShape="1">
          <a:blip r:embed="rId3" cstate="print"/>
          <a:srcRect t="26333" b="26267"/>
          <a:stretch/>
        </p:blipFill>
        <p:spPr>
          <a:xfrm>
            <a:off x="5943600" y="4587743"/>
            <a:ext cx="2987824" cy="511415"/>
          </a:xfrm>
          <a:prstGeom prst="rect">
            <a:avLst/>
          </a:prstGeom>
        </p:spPr>
      </p:pic>
      <p:pic>
        <p:nvPicPr>
          <p:cNvPr id="8" name="Picture 7" descr="safari.png"/>
          <p:cNvPicPr>
            <a:picLocks noChangeAspect="1"/>
          </p:cNvPicPr>
          <p:nvPr/>
        </p:nvPicPr>
        <p:blipFill>
          <a:blip r:embed="rId4" cstate="print"/>
          <a:stretch>
            <a:fillRect/>
          </a:stretch>
        </p:blipFill>
        <p:spPr>
          <a:xfrm>
            <a:off x="7162800" y="3886200"/>
            <a:ext cx="1656184" cy="479200"/>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15000" y="5334000"/>
            <a:ext cx="1693850" cy="1350845"/>
          </a:xfrm>
          <a:prstGeom prst="rect">
            <a:avLst/>
          </a:prstGeom>
        </p:spPr>
      </p:pic>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85050" y="5638800"/>
            <a:ext cx="1493617" cy="996456"/>
          </a:xfrm>
          <a:prstGeom prst="rect">
            <a:avLst/>
          </a:prstGeom>
        </p:spPr>
      </p:pic>
    </p:spTree>
    <p:extLst>
      <p:ext uri="{BB962C8B-B14F-4D97-AF65-F5344CB8AC3E}">
        <p14:creationId xmlns:p14="http://schemas.microsoft.com/office/powerpoint/2010/main" val="1056226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itchFamily="18" charset="0"/>
              </a:rPr>
              <a:t>Observation 2</a:t>
            </a:r>
            <a:endParaRPr lang="en-US" dirty="0">
              <a:latin typeface="Cambria" pitchFamily="18" charset="0"/>
            </a:endParaRPr>
          </a:p>
        </p:txBody>
      </p:sp>
      <p:sp>
        <p:nvSpPr>
          <p:cNvPr id="3" name="Content Placeholder 2"/>
          <p:cNvSpPr>
            <a:spLocks noGrp="1"/>
          </p:cNvSpPr>
          <p:nvPr>
            <p:ph idx="1"/>
          </p:nvPr>
        </p:nvSpPr>
        <p:spPr/>
        <p:txBody>
          <a:bodyPr/>
          <a:lstStyle/>
          <a:p>
            <a:pPr marL="0" lvl="1" indent="0">
              <a:spcBef>
                <a:spcPts val="1000"/>
              </a:spcBef>
              <a:buNone/>
            </a:pPr>
            <a:r>
              <a:rPr lang="tr-TR" sz="3600" dirty="0">
                <a:latin typeface="Cambria" panose="02040503050406030204" pitchFamily="18" charset="0"/>
              </a:rPr>
              <a:t>A </a:t>
            </a:r>
            <a:r>
              <a:rPr lang="en-US" sz="3600" dirty="0">
                <a:latin typeface="Cambria" panose="02040503050406030204" pitchFamily="18" charset="0"/>
              </a:rPr>
              <a:t>row’s </a:t>
            </a:r>
            <a:r>
              <a:rPr lang="tr-TR" sz="3600" dirty="0">
                <a:latin typeface="Cambria" panose="02040503050406030204" pitchFamily="18" charset="0"/>
              </a:rPr>
              <a:t>charge is </a:t>
            </a:r>
            <a:r>
              <a:rPr lang="tr-TR" sz="3600" dirty="0">
                <a:solidFill>
                  <a:srgbClr val="FF0066"/>
                </a:solidFill>
                <a:latin typeface="Cambria" panose="02040503050406030204" pitchFamily="18" charset="0"/>
              </a:rPr>
              <a:t>restored</a:t>
            </a:r>
            <a:r>
              <a:rPr lang="tr-TR" sz="3600" dirty="0">
                <a:latin typeface="Cambria" panose="02040503050406030204" pitchFamily="18" charset="0"/>
              </a:rPr>
              <a:t> when the </a:t>
            </a:r>
            <a:r>
              <a:rPr lang="en-US" sz="3600" dirty="0">
                <a:latin typeface="Cambria" panose="02040503050406030204" pitchFamily="18" charset="0"/>
              </a:rPr>
              <a:t>row </a:t>
            </a:r>
            <a:r>
              <a:rPr lang="tr-TR" sz="3600" dirty="0">
                <a:latin typeface="Cambria" panose="02040503050406030204" pitchFamily="18" charset="0"/>
              </a:rPr>
              <a:t>is </a:t>
            </a:r>
            <a:r>
              <a:rPr lang="tr-TR" sz="3600" dirty="0" smtClean="0">
                <a:solidFill>
                  <a:srgbClr val="0066FF"/>
                </a:solidFill>
                <a:latin typeface="Cambria" panose="02040503050406030204" pitchFamily="18" charset="0"/>
              </a:rPr>
              <a:t>accessed</a:t>
            </a:r>
            <a:endParaRPr lang="en-US" sz="3600" dirty="0" smtClean="0">
              <a:solidFill>
                <a:srgbClr val="0066FF"/>
              </a:solidFill>
              <a:latin typeface="Cambria" panose="02040503050406030204" pitchFamily="18" charset="0"/>
            </a:endParaRPr>
          </a:p>
          <a:p>
            <a:pPr marL="0" lvl="1" indent="0">
              <a:spcBef>
                <a:spcPts val="1000"/>
              </a:spcBef>
              <a:buNone/>
            </a:pPr>
            <a:endParaRPr lang="en-US" sz="2000" dirty="0">
              <a:latin typeface="Cambria" panose="02040503050406030204" pitchFamily="18" charset="0"/>
            </a:endParaRPr>
          </a:p>
          <a:p>
            <a:pPr marL="285750" lvl="1">
              <a:spcBef>
                <a:spcPts val="1000"/>
              </a:spcBef>
              <a:buFont typeface="Arial" panose="020B0604020202020204" pitchFamily="34" charset="0"/>
              <a:buChar char="•"/>
            </a:pPr>
            <a:endParaRPr lang="en-US" sz="2000" dirty="0" smtClean="0">
              <a:latin typeface="Cambria" panose="02040503050406030204" pitchFamily="18" charset="0"/>
            </a:endParaRPr>
          </a:p>
          <a:p>
            <a:pPr marL="285750" lvl="1">
              <a:spcBef>
                <a:spcPts val="1000"/>
              </a:spcBef>
              <a:buFont typeface="Arial" panose="020B0604020202020204" pitchFamily="34" charset="0"/>
              <a:buChar char="•"/>
            </a:pPr>
            <a:endParaRPr lang="tr-TR" sz="2000" dirty="0">
              <a:latin typeface="Cambria" panose="02040503050406030204" pitchFamily="18" charset="0"/>
            </a:endParaRPr>
          </a:p>
          <a:p>
            <a:endParaRPr lang="en-US" dirty="0"/>
          </a:p>
        </p:txBody>
      </p:sp>
      <p:sp>
        <p:nvSpPr>
          <p:cNvPr id="4" name="TextBox 3"/>
          <p:cNvSpPr txBox="1"/>
          <p:nvPr/>
        </p:nvSpPr>
        <p:spPr>
          <a:xfrm>
            <a:off x="304800" y="3992940"/>
            <a:ext cx="8494721" cy="1569660"/>
          </a:xfrm>
          <a:prstGeom prst="rect">
            <a:avLst/>
          </a:prstGeom>
          <a:solidFill>
            <a:schemeClr val="accent4">
              <a:lumMod val="20000"/>
              <a:lumOff val="80000"/>
            </a:schemeClr>
          </a:solidFill>
          <a:ln w="38100">
            <a:solidFill>
              <a:srgbClr val="0066FF"/>
            </a:solidFill>
          </a:ln>
        </p:spPr>
        <p:txBody>
          <a:bodyPr wrap="square" rtlCol="0">
            <a:spAutoFit/>
          </a:bodyPr>
          <a:lstStyle/>
          <a:p>
            <a:pPr algn="ctr"/>
            <a:r>
              <a:rPr lang="tr-TR" sz="4800" b="1" dirty="0" smtClean="0"/>
              <a:t>How likely is a </a:t>
            </a:r>
            <a:r>
              <a:rPr lang="tr-TR" sz="4800" b="1" dirty="0" smtClean="0">
                <a:solidFill>
                  <a:srgbClr val="FF0066"/>
                </a:solidFill>
              </a:rPr>
              <a:t>recently-accessed</a:t>
            </a:r>
            <a:r>
              <a:rPr lang="tr-TR" sz="4800" b="1" dirty="0" smtClean="0"/>
              <a:t> row to be accessed again?</a:t>
            </a:r>
            <a:endParaRPr lang="en-US" sz="4800" b="1" dirty="0"/>
          </a:p>
        </p:txBody>
      </p:sp>
    </p:spTree>
    <p:extLst>
      <p:ext uri="{BB962C8B-B14F-4D97-AF65-F5344CB8AC3E}">
        <p14:creationId xmlns:p14="http://schemas.microsoft.com/office/powerpoint/2010/main" val="3819812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83820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1. </a:t>
            </a:r>
            <a:r>
              <a:rPr lang="en-US" sz="4000" dirty="0" smtClean="0">
                <a:latin typeface="Cambria" panose="02040503050406030204" pitchFamily="18" charset="0"/>
              </a:rPr>
              <a:t>DRAM Operation Basics</a:t>
            </a:r>
            <a:endParaRPr lang="en-US" sz="4000" dirty="0">
              <a:latin typeface="Cambria" panose="02040503050406030204" pitchFamily="18" charset="0"/>
            </a:endParaRPr>
          </a:p>
        </p:txBody>
      </p:sp>
      <p:sp>
        <p:nvSpPr>
          <p:cNvPr id="4" name="Rectangle 3"/>
          <p:cNvSpPr/>
          <p:nvPr/>
        </p:nvSpPr>
        <p:spPr>
          <a:xfrm>
            <a:off x="381000" y="17068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2</a:t>
            </a:r>
            <a:r>
              <a:rPr lang="en-US" sz="4000" dirty="0" smtClean="0">
                <a:latin typeface="Cambria" panose="02040503050406030204" pitchFamily="18" charset="0"/>
              </a:rPr>
              <a:t>. </a:t>
            </a:r>
            <a:r>
              <a:rPr lang="tr-TR" sz="4000" dirty="0" smtClean="0">
                <a:latin typeface="Cambria" panose="02040503050406030204" pitchFamily="18" charset="0"/>
              </a:rPr>
              <a:t>Accessing Highly-charged Rows</a:t>
            </a:r>
            <a:endParaRPr lang="en-US" sz="4000" dirty="0">
              <a:latin typeface="Cambria" panose="02040503050406030204" pitchFamily="18" charset="0"/>
            </a:endParaRPr>
          </a:p>
        </p:txBody>
      </p:sp>
      <p:sp>
        <p:nvSpPr>
          <p:cNvPr id="5" name="Rectangle 4"/>
          <p:cNvSpPr/>
          <p:nvPr/>
        </p:nvSpPr>
        <p:spPr>
          <a:xfrm>
            <a:off x="381000" y="33832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4. </a:t>
            </a:r>
            <a:r>
              <a:rPr lang="tr-TR" sz="4000" dirty="0" smtClean="0">
                <a:latin typeface="Cambria" panose="02040503050406030204" pitchFamily="18" charset="0"/>
              </a:rPr>
              <a:t>ChargeCache</a:t>
            </a:r>
            <a:endParaRPr lang="en-US" sz="4000" dirty="0">
              <a:latin typeface="Cambria" panose="02040503050406030204" pitchFamily="18" charset="0"/>
            </a:endParaRPr>
          </a:p>
        </p:txBody>
      </p:sp>
      <p:sp>
        <p:nvSpPr>
          <p:cNvPr id="7" name="Rectangle 6"/>
          <p:cNvSpPr/>
          <p:nvPr/>
        </p:nvSpPr>
        <p:spPr>
          <a:xfrm>
            <a:off x="381000" y="426720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5.</a:t>
            </a:r>
            <a:r>
              <a:rPr lang="tr-TR" sz="4000" b="1" dirty="0" smtClean="0">
                <a:latin typeface="Cambria" panose="02040503050406030204" pitchFamily="18" charset="0"/>
              </a:rPr>
              <a:t> </a:t>
            </a:r>
            <a:r>
              <a:rPr lang="tr-TR" sz="4000" dirty="0" smtClean="0">
                <a:latin typeface="Cambria" panose="02040503050406030204" pitchFamily="18" charset="0"/>
              </a:rPr>
              <a:t>Evaluation</a:t>
            </a:r>
            <a:r>
              <a:rPr lang="en-US" sz="4000" b="1" dirty="0" smtClean="0">
                <a:latin typeface="Cambria" panose="02040503050406030204" pitchFamily="18" charset="0"/>
              </a:rPr>
              <a:t> </a:t>
            </a:r>
            <a:endParaRPr lang="en-US" sz="4000" b="1" dirty="0">
              <a:latin typeface="Cambria" panose="02040503050406030204" pitchFamily="18" charset="0"/>
            </a:endParaRPr>
          </a:p>
        </p:txBody>
      </p:sp>
      <p:sp>
        <p:nvSpPr>
          <p:cNvPr id="9" name="Rectangle 8"/>
          <p:cNvSpPr/>
          <p:nvPr/>
        </p:nvSpPr>
        <p:spPr>
          <a:xfrm>
            <a:off x="381000" y="51358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6. </a:t>
            </a:r>
            <a:r>
              <a:rPr lang="tr-TR" sz="4000" dirty="0" smtClean="0">
                <a:latin typeface="Cambria" panose="02040503050406030204" pitchFamily="18" charset="0"/>
              </a:rPr>
              <a:t>Conclusion</a:t>
            </a:r>
            <a:endParaRPr lang="en-US" sz="4000" dirty="0">
              <a:latin typeface="Cambria" panose="02040503050406030204" pitchFamily="18" charset="0"/>
            </a:endParaRPr>
          </a:p>
        </p:txBody>
      </p:sp>
      <p:sp>
        <p:nvSpPr>
          <p:cNvPr id="8" name="Rectangle 7"/>
          <p:cNvSpPr/>
          <p:nvPr/>
        </p:nvSpPr>
        <p:spPr>
          <a:xfrm>
            <a:off x="381000" y="2545080"/>
            <a:ext cx="8382000" cy="731520"/>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3</a:t>
            </a:r>
            <a:r>
              <a:rPr lang="en-US" sz="4000" dirty="0" smtClean="0">
                <a:latin typeface="Cambria" panose="02040503050406030204" pitchFamily="18" charset="0"/>
              </a:rPr>
              <a:t>. </a:t>
            </a:r>
            <a:r>
              <a:rPr lang="tr-TR" sz="3600" b="1" dirty="0" smtClean="0">
                <a:latin typeface="Cambria" panose="02040503050406030204" pitchFamily="18" charset="0"/>
              </a:rPr>
              <a:t>Row Level Temporal Locality (RLTL)</a:t>
            </a:r>
            <a:endParaRPr lang="en-US" sz="3600" b="1" dirty="0">
              <a:latin typeface="Cambria" panose="02040503050406030204" pitchFamily="18" charset="0"/>
            </a:endParaRPr>
          </a:p>
        </p:txBody>
      </p:sp>
      <p:sp>
        <p:nvSpPr>
          <p:cNvPr id="10" name="Title 1"/>
          <p:cNvSpPr>
            <a:spLocks noGrp="1"/>
          </p:cNvSpPr>
          <p:nvPr>
            <p:ph type="title"/>
          </p:nvPr>
        </p:nvSpPr>
        <p:spPr>
          <a:xfrm>
            <a:off x="304800" y="25400"/>
            <a:ext cx="8229600" cy="889000"/>
          </a:xfrm>
        </p:spPr>
        <p:txBody>
          <a:bodyPr/>
          <a:lstStyle/>
          <a:p>
            <a:pPr algn="l"/>
            <a:r>
              <a:rPr lang="tr-TR" b="1" dirty="0" smtClean="0">
                <a:latin typeface="Cambria" panose="02040503050406030204" pitchFamily="18" charset="0"/>
              </a:rPr>
              <a:t>Outline</a:t>
            </a:r>
            <a:endParaRPr lang="en-US" b="1" dirty="0">
              <a:latin typeface="Cambria" panose="02040503050406030204" pitchFamily="18" charset="0"/>
            </a:endParaRPr>
          </a:p>
        </p:txBody>
      </p:sp>
    </p:spTree>
    <p:extLst>
      <p:ext uri="{BB962C8B-B14F-4D97-AF65-F5344CB8AC3E}">
        <p14:creationId xmlns:p14="http://schemas.microsoft.com/office/powerpoint/2010/main" val="38506163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p:cNvGraphicFramePr>
            <a:graphicFrameLocks/>
          </p:cNvGraphicFramePr>
          <p:nvPr>
            <p:extLst>
              <p:ext uri="{D42A27DB-BD31-4B8C-83A1-F6EECF244321}">
                <p14:modId xmlns:p14="http://schemas.microsoft.com/office/powerpoint/2010/main" val="863076182"/>
              </p:ext>
            </p:extLst>
          </p:nvPr>
        </p:nvGraphicFramePr>
        <p:xfrm>
          <a:off x="0" y="2976264"/>
          <a:ext cx="9144000" cy="3417792"/>
        </p:xfrm>
        <a:graphic>
          <a:graphicData uri="http://schemas.openxmlformats.org/drawingml/2006/chart">
            <c:chart xmlns:c="http://schemas.openxmlformats.org/drawingml/2006/chart" xmlns:r="http://schemas.openxmlformats.org/officeDocument/2006/relationships" r:id="rId3"/>
          </a:graphicData>
        </a:graphic>
      </p:graphicFrame>
      <p:sp>
        <p:nvSpPr>
          <p:cNvPr id="13" name="Title 1"/>
          <p:cNvSpPr txBox="1">
            <a:spLocks/>
          </p:cNvSpPr>
          <p:nvPr/>
        </p:nvSpPr>
        <p:spPr>
          <a:xfrm>
            <a:off x="0" y="66419"/>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4000" b="1" dirty="0" smtClean="0">
                <a:latin typeface="Cambria" panose="02040503050406030204" pitchFamily="18" charset="0"/>
              </a:rPr>
              <a:t>Row Level Temporal Locality (RLTL)</a:t>
            </a:r>
            <a:endParaRPr lang="en-US" sz="4000" b="1" dirty="0">
              <a:latin typeface="Cambria" panose="02040503050406030204" pitchFamily="18" charset="0"/>
            </a:endParaRPr>
          </a:p>
        </p:txBody>
      </p:sp>
      <p:sp>
        <p:nvSpPr>
          <p:cNvPr id="8" name="TextBox 7"/>
          <p:cNvSpPr txBox="1"/>
          <p:nvPr/>
        </p:nvSpPr>
        <p:spPr>
          <a:xfrm>
            <a:off x="8382000" y="3043535"/>
            <a:ext cx="990600" cy="461665"/>
          </a:xfrm>
          <a:prstGeom prst="rect">
            <a:avLst/>
          </a:prstGeom>
          <a:noFill/>
        </p:spPr>
        <p:txBody>
          <a:bodyPr wrap="square" rtlCol="0">
            <a:spAutoFit/>
          </a:bodyPr>
          <a:lstStyle/>
          <a:p>
            <a:r>
              <a:rPr lang="tr-TR" sz="2400" b="1" dirty="0" smtClean="0">
                <a:solidFill>
                  <a:srgbClr val="0066FF"/>
                </a:solidFill>
                <a:latin typeface="Cambria" pitchFamily="18" charset="0"/>
              </a:rPr>
              <a:t>86%</a:t>
            </a:r>
            <a:endParaRPr lang="en-US" sz="2400" b="1" dirty="0">
              <a:solidFill>
                <a:srgbClr val="0066FF"/>
              </a:solidFill>
              <a:latin typeface="Cambria" pitchFamily="18" charset="0"/>
            </a:endParaRPr>
          </a:p>
        </p:txBody>
      </p:sp>
      <p:sp>
        <p:nvSpPr>
          <p:cNvPr id="3" name="Oval 2"/>
          <p:cNvSpPr/>
          <p:nvPr/>
        </p:nvSpPr>
        <p:spPr>
          <a:xfrm>
            <a:off x="3429000" y="3505200"/>
            <a:ext cx="609600" cy="16002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Chart 14"/>
          <p:cNvGraphicFramePr>
            <a:graphicFrameLocks/>
          </p:cNvGraphicFramePr>
          <p:nvPr>
            <p:extLst>
              <p:ext uri="{D42A27DB-BD31-4B8C-83A1-F6EECF244321}">
                <p14:modId xmlns:p14="http://schemas.microsoft.com/office/powerpoint/2010/main" val="1580390936"/>
              </p:ext>
            </p:extLst>
          </p:nvPr>
        </p:nvGraphicFramePr>
        <p:xfrm>
          <a:off x="27122" y="3043535"/>
          <a:ext cx="9116878" cy="3417792"/>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Box 15"/>
          <p:cNvSpPr txBox="1"/>
          <p:nvPr/>
        </p:nvSpPr>
        <p:spPr>
          <a:xfrm>
            <a:off x="8382000" y="3043535"/>
            <a:ext cx="990600" cy="461665"/>
          </a:xfrm>
          <a:prstGeom prst="rect">
            <a:avLst/>
          </a:prstGeom>
          <a:noFill/>
        </p:spPr>
        <p:txBody>
          <a:bodyPr wrap="square" rtlCol="0">
            <a:spAutoFit/>
          </a:bodyPr>
          <a:lstStyle/>
          <a:p>
            <a:r>
              <a:rPr lang="tr-TR" sz="2400" b="1" dirty="0" smtClean="0">
                <a:solidFill>
                  <a:srgbClr val="0066FF"/>
                </a:solidFill>
                <a:latin typeface="Cambria" pitchFamily="18" charset="0"/>
              </a:rPr>
              <a:t>97%</a:t>
            </a:r>
            <a:endParaRPr lang="en-US" sz="2400" b="1" dirty="0">
              <a:solidFill>
                <a:srgbClr val="0066FF"/>
              </a:solidFill>
              <a:latin typeface="Cambria" pitchFamily="18" charset="0"/>
            </a:endParaRPr>
          </a:p>
        </p:txBody>
      </p:sp>
      <p:sp>
        <p:nvSpPr>
          <p:cNvPr id="57" name="Content Placeholder 2"/>
          <p:cNvSpPr txBox="1">
            <a:spLocks/>
          </p:cNvSpPr>
          <p:nvPr/>
        </p:nvSpPr>
        <p:spPr>
          <a:xfrm>
            <a:off x="377952" y="982408"/>
            <a:ext cx="8382001" cy="511359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a:latin typeface="Cambria" panose="02040503050406030204" pitchFamily="18" charset="0"/>
              </a:rPr>
              <a:t>A </a:t>
            </a:r>
            <a:r>
              <a:rPr lang="tr-TR" b="1" dirty="0">
                <a:solidFill>
                  <a:srgbClr val="FF0066"/>
                </a:solidFill>
                <a:latin typeface="Cambria" panose="02040503050406030204" pitchFamily="18" charset="0"/>
              </a:rPr>
              <a:t>recently-accessed</a:t>
            </a:r>
            <a:r>
              <a:rPr lang="tr-TR" dirty="0">
                <a:latin typeface="Cambria" panose="02040503050406030204" pitchFamily="18" charset="0"/>
              </a:rPr>
              <a:t> </a:t>
            </a:r>
            <a:r>
              <a:rPr lang="en-US" dirty="0" smtClean="0">
                <a:latin typeface="Cambria" panose="02040503050406030204" pitchFamily="18" charset="0"/>
              </a:rPr>
              <a:t>DRAM row</a:t>
            </a:r>
            <a:r>
              <a:rPr lang="tr-TR" dirty="0" smtClean="0">
                <a:latin typeface="Cambria" panose="02040503050406030204" pitchFamily="18" charset="0"/>
              </a:rPr>
              <a:t> </a:t>
            </a:r>
            <a:r>
              <a:rPr lang="en-US" dirty="0">
                <a:latin typeface="Cambria" panose="02040503050406030204" pitchFamily="18" charset="0"/>
              </a:rPr>
              <a:t>is</a:t>
            </a:r>
            <a:r>
              <a:rPr lang="tr-TR" dirty="0">
                <a:latin typeface="Cambria" panose="02040503050406030204" pitchFamily="18" charset="0"/>
              </a:rPr>
              <a:t> likely to be accessed</a:t>
            </a:r>
            <a:r>
              <a:rPr lang="en-US" dirty="0">
                <a:latin typeface="Cambria" panose="02040503050406030204" pitchFamily="18" charset="0"/>
              </a:rPr>
              <a:t> again</a:t>
            </a:r>
            <a:r>
              <a:rPr lang="tr-TR" dirty="0" smtClean="0">
                <a:latin typeface="Cambria" panose="02040503050406030204" pitchFamily="18" charset="0"/>
              </a:rPr>
              <a:t>.</a:t>
            </a:r>
            <a:endParaRPr lang="tr-TR" dirty="0" smtClean="0">
              <a:latin typeface="Cambria" panose="02040503050406030204" pitchFamily="18" charset="0"/>
            </a:endParaRPr>
          </a:p>
          <a:p>
            <a:r>
              <a:rPr lang="en-US" b="1" i="1" dirty="0" smtClean="0">
                <a:latin typeface="Cambria" panose="02040503050406030204" pitchFamily="18" charset="0"/>
              </a:rPr>
              <a:t>t</a:t>
            </a:r>
            <a:r>
              <a:rPr lang="tr-TR" dirty="0" smtClean="0">
                <a:latin typeface="Cambria" panose="02040503050406030204" pitchFamily="18" charset="0"/>
              </a:rPr>
              <a:t>-RLTL</a:t>
            </a:r>
            <a:r>
              <a:rPr lang="en-US" dirty="0" smtClean="0">
                <a:latin typeface="Cambria" panose="02040503050406030204" pitchFamily="18" charset="0"/>
              </a:rPr>
              <a:t>: Fraction of rows that are accessed within time </a:t>
            </a:r>
            <a:r>
              <a:rPr lang="en-US" b="1" i="1" dirty="0" smtClean="0">
                <a:latin typeface="Cambria" panose="02040503050406030204" pitchFamily="18" charset="0"/>
              </a:rPr>
              <a:t>t</a:t>
            </a:r>
            <a:r>
              <a:rPr lang="en-US" dirty="0" smtClean="0">
                <a:latin typeface="Cambria" panose="02040503050406030204" pitchFamily="18" charset="0"/>
              </a:rPr>
              <a:t> after their previous access</a:t>
            </a:r>
            <a:endParaRPr lang="en-US" dirty="0">
              <a:latin typeface="Cambria" panose="02040503050406030204" pitchFamily="18" charset="0"/>
            </a:endParaRPr>
          </a:p>
        </p:txBody>
      </p:sp>
      <p:sp>
        <p:nvSpPr>
          <p:cNvPr id="5" name="TextBox 4"/>
          <p:cNvSpPr txBox="1"/>
          <p:nvPr/>
        </p:nvSpPr>
        <p:spPr>
          <a:xfrm>
            <a:off x="1143000" y="5906869"/>
            <a:ext cx="7239000" cy="646331"/>
          </a:xfrm>
          <a:prstGeom prst="rect">
            <a:avLst/>
          </a:prstGeom>
          <a:noFill/>
        </p:spPr>
        <p:txBody>
          <a:bodyPr wrap="square" rtlCol="0">
            <a:spAutoFit/>
          </a:bodyPr>
          <a:lstStyle/>
          <a:p>
            <a:r>
              <a:rPr lang="tr-TR" sz="3600" b="1" dirty="0" smtClean="0"/>
              <a:t>8ms – RLTL for single-core workloads</a:t>
            </a:r>
            <a:endParaRPr lang="en-US" sz="3600" b="1" dirty="0"/>
          </a:p>
        </p:txBody>
      </p:sp>
      <p:sp>
        <p:nvSpPr>
          <p:cNvPr id="18" name="TextBox 17"/>
          <p:cNvSpPr txBox="1"/>
          <p:nvPr/>
        </p:nvSpPr>
        <p:spPr>
          <a:xfrm>
            <a:off x="1295400" y="5906869"/>
            <a:ext cx="7239000" cy="646331"/>
          </a:xfrm>
          <a:prstGeom prst="rect">
            <a:avLst/>
          </a:prstGeom>
          <a:noFill/>
        </p:spPr>
        <p:txBody>
          <a:bodyPr wrap="square" rtlCol="0">
            <a:spAutoFit/>
          </a:bodyPr>
          <a:lstStyle/>
          <a:p>
            <a:r>
              <a:rPr lang="tr-TR" sz="3600" b="1" dirty="0" smtClean="0"/>
              <a:t>8ms – RLTL for eight-core workloads</a:t>
            </a:r>
            <a:endParaRPr lang="en-US" sz="3600" b="1" dirty="0"/>
          </a:p>
        </p:txBody>
      </p:sp>
    </p:spTree>
    <p:extLst>
      <p:ext uri="{BB962C8B-B14F-4D97-AF65-F5344CB8AC3E}">
        <p14:creationId xmlns:p14="http://schemas.microsoft.com/office/powerpoint/2010/main" val="1473812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graphicEl>
                                              <a:chart seriesIdx="-3" categoryIdx="-3" bldStep="gridLegend"/>
                                            </p:graphicEl>
                                          </p:spTgt>
                                        </p:tgtEl>
                                        <p:attrNameLst>
                                          <p:attrName>style.visibility</p:attrName>
                                        </p:attrNameLst>
                                      </p:cBhvr>
                                      <p:to>
                                        <p:strVal val="visible"/>
                                      </p:to>
                                    </p:set>
                                    <p:animEffect transition="in" filter="fade">
                                      <p:cBhvr>
                                        <p:cTn id="15" dur="500"/>
                                        <p:tgtEl>
                                          <p:spTgt spid="14">
                                            <p:graphicEl>
                                              <a:chart seriesIdx="-3" categoryIdx="-3" bldStep="gridLegend"/>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graphicEl>
                                              <a:chart seriesIdx="0" categoryIdx="-4" bldStep="series"/>
                                            </p:graphicEl>
                                          </p:spTgt>
                                        </p:tgtEl>
                                        <p:attrNameLst>
                                          <p:attrName>style.visibility</p:attrName>
                                        </p:attrNameLst>
                                      </p:cBhvr>
                                      <p:to>
                                        <p:strVal val="visible"/>
                                      </p:to>
                                    </p:set>
                                    <p:animEffect transition="in" filter="fade">
                                      <p:cBhvr>
                                        <p:cTn id="20" dur="500"/>
                                        <p:tgtEl>
                                          <p:spTgt spid="14">
                                            <p:graphicEl>
                                              <a:chart seriesIdx="0" categoryIdx="-4" bldStep="series"/>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14">
                                            <p:graphicEl>
                                              <a:chart seriesIdx="0" categoryIdx="-4" bldStep="series"/>
                                            </p:graphicEl>
                                          </p:spTgt>
                                        </p:tgtEl>
                                      </p:cBhvr>
                                    </p:animEffect>
                                    <p:set>
                                      <p:cBhvr>
                                        <p:cTn id="36" dur="1" fill="hold">
                                          <p:stCondLst>
                                            <p:cond delay="499"/>
                                          </p:stCondLst>
                                        </p:cTn>
                                        <p:tgtEl>
                                          <p:spTgt spid="14">
                                            <p:graphicEl>
                                              <a:chart seriesIdx="0" categoryIdx="-4" bldStep="series"/>
                                            </p:graphicEl>
                                          </p:spTgt>
                                        </p:tgtEl>
                                        <p:attrNameLst>
                                          <p:attrName>style.visibility</p:attrName>
                                        </p:attrNameLst>
                                      </p:cBhvr>
                                      <p:to>
                                        <p:strVal val="hidden"/>
                                      </p:to>
                                    </p:set>
                                  </p:childTnLst>
                                </p:cTn>
                              </p:par>
                              <p:par>
                                <p:cTn id="37" presetID="10" presetClass="exit" presetSubtype="0" fill="hold" grpId="1" nodeType="withEffect">
                                  <p:stCondLst>
                                    <p:cond delay="0"/>
                                  </p:stCondLst>
                                  <p:childTnLst>
                                    <p:animEffect transition="out" filter="fade">
                                      <p:cBhvr>
                                        <p:cTn id="38" dur="500"/>
                                        <p:tgtEl>
                                          <p:spTgt spid="3"/>
                                        </p:tgtEl>
                                      </p:cBhvr>
                                    </p:animEffect>
                                    <p:set>
                                      <p:cBhvr>
                                        <p:cTn id="39" dur="1" fill="hold">
                                          <p:stCondLst>
                                            <p:cond delay="499"/>
                                          </p:stCondLst>
                                        </p:cTn>
                                        <p:tgtEl>
                                          <p:spTgt spid="3"/>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14">
                                            <p:graphicEl>
                                              <a:chart seriesIdx="-3" categoryIdx="-3" bldStep="gridLegend"/>
                                            </p:graphicEl>
                                          </p:spTgt>
                                        </p:tgtEl>
                                      </p:cBhvr>
                                    </p:animEffect>
                                    <p:set>
                                      <p:cBhvr>
                                        <p:cTn id="42" dur="1" fill="hold">
                                          <p:stCondLst>
                                            <p:cond delay="499"/>
                                          </p:stCondLst>
                                        </p:cTn>
                                        <p:tgtEl>
                                          <p:spTgt spid="14">
                                            <p:graphicEl>
                                              <a:chart seriesIdx="-3" categoryIdx="-3" bldStep="gridLegend"/>
                                            </p:graphicEl>
                                          </p:spTgt>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8"/>
                                        </p:tgtEl>
                                      </p:cBhvr>
                                    </p:animEffect>
                                    <p:set>
                                      <p:cBhvr>
                                        <p:cTn id="45" dur="1" fill="hold">
                                          <p:stCondLst>
                                            <p:cond delay="499"/>
                                          </p:stCondLst>
                                        </p:cTn>
                                        <p:tgtEl>
                                          <p:spTgt spid="8"/>
                                        </p:tgtEl>
                                        <p:attrNameLst>
                                          <p:attrName>style.visibility</p:attrName>
                                        </p:attrNameLst>
                                      </p:cBhvr>
                                      <p:to>
                                        <p:strVal val="hidden"/>
                                      </p:to>
                                    </p:set>
                                  </p:childTnLst>
                                </p:cTn>
                              </p:par>
                              <p:par>
                                <p:cTn id="46" presetID="10" presetClass="entr" presetSubtype="0" fill="hold" grpId="1"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500"/>
                                        <p:tgtEl>
                                          <p:spTgt spid="16"/>
                                        </p:tgtEl>
                                      </p:cBhvr>
                                    </p:animEffect>
                                  </p:childTnLst>
                                </p:cTn>
                              </p:par>
                              <p:par>
                                <p:cTn id="49" presetID="10" presetClass="entr" presetSubtype="0" fill="hold" grpId="1"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500"/>
                                        <p:tgtEl>
                                          <p:spTgt spid="15"/>
                                        </p:tgtEl>
                                      </p:cBhvr>
                                    </p:animEffect>
                                  </p:childTnLst>
                                </p:cTn>
                              </p:par>
                              <p:par>
                                <p:cTn id="52" presetID="10" presetClass="exit" presetSubtype="0" fill="hold" grpId="1" nodeType="withEffect">
                                  <p:stCondLst>
                                    <p:cond delay="0"/>
                                  </p:stCondLst>
                                  <p:childTnLst>
                                    <p:animEffect transition="out" filter="fade">
                                      <p:cBhvr>
                                        <p:cTn id="53" dur="500"/>
                                        <p:tgtEl>
                                          <p:spTgt spid="5"/>
                                        </p:tgtEl>
                                      </p:cBhvr>
                                    </p:animEffect>
                                    <p:set>
                                      <p:cBhvr>
                                        <p:cTn id="54" dur="1" fill="hold">
                                          <p:stCondLst>
                                            <p:cond delay="499"/>
                                          </p:stCondLst>
                                        </p:cTn>
                                        <p:tgtEl>
                                          <p:spTgt spid="5"/>
                                        </p:tgtEl>
                                        <p:attrNameLst>
                                          <p:attrName>style.visibility</p:attrName>
                                        </p:attrNameLst>
                                      </p:cBhvr>
                                      <p:to>
                                        <p:strVal val="hidden"/>
                                      </p:to>
                                    </p:set>
                                  </p:childTnLst>
                                </p:cTn>
                              </p:par>
                            </p:childTnLst>
                          </p:cTn>
                        </p:par>
                        <p:par>
                          <p:cTn id="55" fill="hold">
                            <p:stCondLst>
                              <p:cond delay="500"/>
                            </p:stCondLst>
                            <p:childTnLst>
                              <p:par>
                                <p:cTn id="56" presetID="10" presetClass="entr" presetSubtype="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Sub>
          <a:bldChart bld="series"/>
        </p:bldSub>
      </p:bldGraphic>
      <p:bldGraphic spid="14" grpId="1" uiExpand="1">
        <p:bldSub>
          <a:bldChart bld="series"/>
        </p:bldSub>
      </p:bldGraphic>
      <p:bldP spid="8" grpId="0"/>
      <p:bldP spid="8" grpId="1"/>
      <p:bldP spid="3" grpId="0" animBg="1"/>
      <p:bldP spid="3" grpId="1" animBg="1"/>
      <p:bldGraphic spid="15" grpId="1">
        <p:bldAsOne/>
      </p:bldGraphic>
      <p:bldP spid="16" grpId="1"/>
      <p:bldP spid="5" grpId="0"/>
      <p:bldP spid="5" grpId="1"/>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83820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1. </a:t>
            </a:r>
            <a:r>
              <a:rPr lang="en-US" sz="4000" dirty="0" smtClean="0">
                <a:latin typeface="Cambria" panose="02040503050406030204" pitchFamily="18" charset="0"/>
              </a:rPr>
              <a:t>DRAM Operation Basics</a:t>
            </a:r>
            <a:endParaRPr lang="en-US" sz="4000" dirty="0">
              <a:latin typeface="Cambria" panose="02040503050406030204" pitchFamily="18" charset="0"/>
            </a:endParaRPr>
          </a:p>
        </p:txBody>
      </p:sp>
      <p:sp>
        <p:nvSpPr>
          <p:cNvPr id="4" name="Rectangle 3"/>
          <p:cNvSpPr/>
          <p:nvPr/>
        </p:nvSpPr>
        <p:spPr>
          <a:xfrm>
            <a:off x="381000" y="17068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2</a:t>
            </a:r>
            <a:r>
              <a:rPr lang="en-US" sz="4000" dirty="0" smtClean="0">
                <a:latin typeface="Cambria" panose="02040503050406030204" pitchFamily="18" charset="0"/>
              </a:rPr>
              <a:t>. </a:t>
            </a:r>
            <a:r>
              <a:rPr lang="tr-TR" sz="4000" dirty="0" smtClean="0">
                <a:latin typeface="Cambria" panose="02040503050406030204" pitchFamily="18" charset="0"/>
              </a:rPr>
              <a:t>Accessing Highly-charged Rows</a:t>
            </a:r>
            <a:endParaRPr lang="en-US" sz="4000" dirty="0">
              <a:latin typeface="Cambria" panose="02040503050406030204" pitchFamily="18" charset="0"/>
            </a:endParaRPr>
          </a:p>
        </p:txBody>
      </p:sp>
      <p:sp>
        <p:nvSpPr>
          <p:cNvPr id="5" name="Rectangle 4"/>
          <p:cNvSpPr/>
          <p:nvPr/>
        </p:nvSpPr>
        <p:spPr>
          <a:xfrm>
            <a:off x="381000" y="3383280"/>
            <a:ext cx="8382000" cy="731520"/>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4. </a:t>
            </a:r>
            <a:r>
              <a:rPr lang="tr-TR" sz="4000" b="1" dirty="0" smtClean="0">
                <a:latin typeface="Cambria" panose="02040503050406030204" pitchFamily="18" charset="0"/>
              </a:rPr>
              <a:t>ChargeCache</a:t>
            </a:r>
            <a:endParaRPr lang="en-US" sz="4000" b="1" dirty="0">
              <a:latin typeface="Cambria" panose="02040503050406030204" pitchFamily="18" charset="0"/>
            </a:endParaRPr>
          </a:p>
        </p:txBody>
      </p:sp>
      <p:sp>
        <p:nvSpPr>
          <p:cNvPr id="7" name="Rectangle 6"/>
          <p:cNvSpPr/>
          <p:nvPr/>
        </p:nvSpPr>
        <p:spPr>
          <a:xfrm>
            <a:off x="381000" y="426720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5.</a:t>
            </a:r>
            <a:r>
              <a:rPr lang="tr-TR" sz="4000" b="1" dirty="0" smtClean="0">
                <a:latin typeface="Cambria" panose="02040503050406030204" pitchFamily="18" charset="0"/>
              </a:rPr>
              <a:t> </a:t>
            </a:r>
            <a:r>
              <a:rPr lang="tr-TR" sz="4000" dirty="0" smtClean="0">
                <a:latin typeface="Cambria" panose="02040503050406030204" pitchFamily="18" charset="0"/>
              </a:rPr>
              <a:t>Evaluation</a:t>
            </a:r>
            <a:r>
              <a:rPr lang="en-US" sz="4000" b="1" dirty="0" smtClean="0">
                <a:latin typeface="Cambria" panose="02040503050406030204" pitchFamily="18" charset="0"/>
              </a:rPr>
              <a:t> </a:t>
            </a:r>
            <a:endParaRPr lang="en-US" sz="4000" b="1" dirty="0">
              <a:latin typeface="Cambria" panose="02040503050406030204" pitchFamily="18" charset="0"/>
            </a:endParaRPr>
          </a:p>
        </p:txBody>
      </p:sp>
      <p:sp>
        <p:nvSpPr>
          <p:cNvPr id="9" name="Rectangle 8"/>
          <p:cNvSpPr/>
          <p:nvPr/>
        </p:nvSpPr>
        <p:spPr>
          <a:xfrm>
            <a:off x="381000" y="51358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6. </a:t>
            </a:r>
            <a:r>
              <a:rPr lang="tr-TR" sz="4000" dirty="0" smtClean="0">
                <a:latin typeface="Cambria" panose="02040503050406030204" pitchFamily="18" charset="0"/>
              </a:rPr>
              <a:t>Conclusion</a:t>
            </a:r>
            <a:endParaRPr lang="en-US" sz="4000" dirty="0">
              <a:latin typeface="Cambria" panose="02040503050406030204" pitchFamily="18" charset="0"/>
            </a:endParaRPr>
          </a:p>
        </p:txBody>
      </p:sp>
      <p:sp>
        <p:nvSpPr>
          <p:cNvPr id="8" name="Rectangle 7"/>
          <p:cNvSpPr/>
          <p:nvPr/>
        </p:nvSpPr>
        <p:spPr>
          <a:xfrm>
            <a:off x="381000" y="25450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3</a:t>
            </a:r>
            <a:r>
              <a:rPr lang="en-US" sz="4000" dirty="0" smtClean="0">
                <a:latin typeface="Cambria" panose="02040503050406030204" pitchFamily="18" charset="0"/>
              </a:rPr>
              <a:t>. </a:t>
            </a:r>
            <a:r>
              <a:rPr lang="tr-TR" sz="3800" dirty="0" smtClean="0">
                <a:latin typeface="Cambria" panose="02040503050406030204" pitchFamily="18" charset="0"/>
              </a:rPr>
              <a:t>Row Level Temporal Locality (RLTL)</a:t>
            </a:r>
            <a:endParaRPr lang="en-US" sz="3800" dirty="0">
              <a:latin typeface="Cambria" panose="02040503050406030204" pitchFamily="18" charset="0"/>
            </a:endParaRPr>
          </a:p>
        </p:txBody>
      </p:sp>
      <p:sp>
        <p:nvSpPr>
          <p:cNvPr id="10" name="Title 1"/>
          <p:cNvSpPr>
            <a:spLocks noGrp="1"/>
          </p:cNvSpPr>
          <p:nvPr>
            <p:ph type="title"/>
          </p:nvPr>
        </p:nvSpPr>
        <p:spPr>
          <a:xfrm>
            <a:off x="304800" y="25400"/>
            <a:ext cx="8229600" cy="889000"/>
          </a:xfrm>
        </p:spPr>
        <p:txBody>
          <a:bodyPr/>
          <a:lstStyle/>
          <a:p>
            <a:pPr algn="l"/>
            <a:r>
              <a:rPr lang="tr-TR" b="1" dirty="0" smtClean="0">
                <a:latin typeface="Cambria" panose="02040503050406030204" pitchFamily="18" charset="0"/>
              </a:rPr>
              <a:t>Outline</a:t>
            </a:r>
            <a:endParaRPr lang="en-US" b="1" dirty="0">
              <a:latin typeface="Cambria" panose="02040503050406030204" pitchFamily="18" charset="0"/>
            </a:endParaRPr>
          </a:p>
        </p:txBody>
      </p:sp>
    </p:spTree>
    <p:extLst>
      <p:ext uri="{BB962C8B-B14F-4D97-AF65-F5344CB8AC3E}">
        <p14:creationId xmlns:p14="http://schemas.microsoft.com/office/powerpoint/2010/main" val="703087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4400" dirty="0" smtClean="0">
                <a:latin typeface="Cambria" panose="02040503050406030204" pitchFamily="18" charset="0"/>
              </a:rPr>
              <a:t>Summary of the Observations</a:t>
            </a:r>
            <a:endParaRPr lang="en-US" sz="4400" dirty="0">
              <a:latin typeface="Cambria" panose="02040503050406030204" pitchFamily="18" charset="0"/>
            </a:endParaRPr>
          </a:p>
        </p:txBody>
      </p:sp>
      <p:sp>
        <p:nvSpPr>
          <p:cNvPr id="3" name="Content Placeholder 2"/>
          <p:cNvSpPr>
            <a:spLocks noGrp="1"/>
          </p:cNvSpPr>
          <p:nvPr>
            <p:ph idx="1"/>
          </p:nvPr>
        </p:nvSpPr>
        <p:spPr/>
        <p:txBody>
          <a:bodyPr/>
          <a:lstStyle/>
          <a:p>
            <a:pPr marL="742950" indent="-742950">
              <a:buFont typeface="+mj-lt"/>
              <a:buAutoNum type="arabicPeriod"/>
            </a:pPr>
            <a:r>
              <a:rPr lang="tr-TR" dirty="0" smtClean="0">
                <a:latin typeface="Cambria" pitchFamily="18" charset="0"/>
              </a:rPr>
              <a:t>A </a:t>
            </a:r>
            <a:r>
              <a:rPr lang="tr-TR" dirty="0">
                <a:solidFill>
                  <a:srgbClr val="FF0066"/>
                </a:solidFill>
                <a:latin typeface="Cambria" pitchFamily="18" charset="0"/>
              </a:rPr>
              <a:t>highly-charged</a:t>
            </a:r>
            <a:r>
              <a:rPr lang="en-US" dirty="0">
                <a:latin typeface="Cambria" pitchFamily="18" charset="0"/>
              </a:rPr>
              <a:t> </a:t>
            </a:r>
            <a:r>
              <a:rPr lang="tr-TR" dirty="0">
                <a:latin typeface="Cambria" pitchFamily="18" charset="0"/>
              </a:rPr>
              <a:t>DRAM </a:t>
            </a:r>
            <a:r>
              <a:rPr lang="en-US" dirty="0">
                <a:latin typeface="Cambria" pitchFamily="18" charset="0"/>
              </a:rPr>
              <a:t>row </a:t>
            </a:r>
            <a:r>
              <a:rPr lang="tr-TR" dirty="0">
                <a:latin typeface="Cambria" pitchFamily="18" charset="0"/>
              </a:rPr>
              <a:t>can be accessed with </a:t>
            </a:r>
            <a:r>
              <a:rPr lang="tr-TR" dirty="0">
                <a:solidFill>
                  <a:srgbClr val="0066FF"/>
                </a:solidFill>
                <a:latin typeface="Cambria" pitchFamily="18" charset="0"/>
              </a:rPr>
              <a:t>low </a:t>
            </a:r>
            <a:r>
              <a:rPr lang="tr-TR" dirty="0" smtClean="0">
                <a:solidFill>
                  <a:srgbClr val="0066FF"/>
                </a:solidFill>
                <a:latin typeface="Cambria" pitchFamily="18" charset="0"/>
              </a:rPr>
              <a:t>latency</a:t>
            </a:r>
          </a:p>
          <a:p>
            <a:pPr marL="742950" indent="-742950">
              <a:buFont typeface="+mj-lt"/>
              <a:buAutoNum type="arabicPeriod"/>
            </a:pPr>
            <a:endParaRPr lang="tr-TR" dirty="0" smtClean="0">
              <a:solidFill>
                <a:srgbClr val="0066FF"/>
              </a:solidFill>
              <a:latin typeface="Cambria" pitchFamily="18" charset="0"/>
            </a:endParaRPr>
          </a:p>
          <a:p>
            <a:pPr marL="742950" indent="-742950">
              <a:buFont typeface="+mj-lt"/>
              <a:buAutoNum type="arabicPeriod"/>
            </a:pPr>
            <a:r>
              <a:rPr lang="tr-TR" sz="3600" dirty="0" smtClean="0">
                <a:latin typeface="Cambria" panose="02040503050406030204" pitchFamily="18" charset="0"/>
              </a:rPr>
              <a:t>A </a:t>
            </a:r>
            <a:r>
              <a:rPr lang="en-US" sz="3600" dirty="0">
                <a:latin typeface="Cambria" panose="02040503050406030204" pitchFamily="18" charset="0"/>
              </a:rPr>
              <a:t>row’s </a:t>
            </a:r>
            <a:r>
              <a:rPr lang="tr-TR" sz="3600" dirty="0">
                <a:latin typeface="Cambria" panose="02040503050406030204" pitchFamily="18" charset="0"/>
              </a:rPr>
              <a:t>charge is </a:t>
            </a:r>
            <a:r>
              <a:rPr lang="tr-TR" sz="3600" dirty="0">
                <a:solidFill>
                  <a:srgbClr val="FF0066"/>
                </a:solidFill>
                <a:latin typeface="Cambria" panose="02040503050406030204" pitchFamily="18" charset="0"/>
              </a:rPr>
              <a:t>restored</a:t>
            </a:r>
            <a:r>
              <a:rPr lang="tr-TR" sz="3600" dirty="0">
                <a:latin typeface="Cambria" panose="02040503050406030204" pitchFamily="18" charset="0"/>
              </a:rPr>
              <a:t> when the </a:t>
            </a:r>
            <a:r>
              <a:rPr lang="en-US" sz="3600" dirty="0">
                <a:latin typeface="Cambria" panose="02040503050406030204" pitchFamily="18" charset="0"/>
              </a:rPr>
              <a:t>row </a:t>
            </a:r>
            <a:r>
              <a:rPr lang="tr-TR" sz="3600" dirty="0">
                <a:latin typeface="Cambria" panose="02040503050406030204" pitchFamily="18" charset="0"/>
              </a:rPr>
              <a:t>is </a:t>
            </a:r>
            <a:r>
              <a:rPr lang="tr-TR" sz="3600" dirty="0" smtClean="0">
                <a:solidFill>
                  <a:srgbClr val="0066FF"/>
                </a:solidFill>
                <a:latin typeface="Cambria" panose="02040503050406030204" pitchFamily="18" charset="0"/>
              </a:rPr>
              <a:t>accessed</a:t>
            </a:r>
          </a:p>
          <a:p>
            <a:pPr marL="742950" indent="-742950">
              <a:buFont typeface="+mj-lt"/>
              <a:buAutoNum type="arabicPeriod"/>
            </a:pPr>
            <a:endParaRPr lang="en-US" sz="3600" dirty="0">
              <a:solidFill>
                <a:srgbClr val="0066FF"/>
              </a:solidFill>
              <a:latin typeface="Cambria" panose="02040503050406030204" pitchFamily="18" charset="0"/>
            </a:endParaRPr>
          </a:p>
          <a:p>
            <a:pPr marL="742950" indent="-742950">
              <a:buFont typeface="+mj-lt"/>
              <a:buAutoNum type="arabicPeriod"/>
            </a:pPr>
            <a:r>
              <a:rPr lang="en-US" dirty="0">
                <a:latin typeface="Cambria" panose="02040503050406030204" pitchFamily="18" charset="0"/>
              </a:rPr>
              <a:t>A </a:t>
            </a:r>
            <a:r>
              <a:rPr lang="tr-TR" b="1" dirty="0">
                <a:solidFill>
                  <a:srgbClr val="FF0066"/>
                </a:solidFill>
                <a:latin typeface="Cambria" panose="02040503050406030204" pitchFamily="18" charset="0"/>
              </a:rPr>
              <a:t>recently-accessed</a:t>
            </a:r>
            <a:r>
              <a:rPr lang="tr-TR" dirty="0">
                <a:latin typeface="Cambria" panose="02040503050406030204" pitchFamily="18" charset="0"/>
              </a:rPr>
              <a:t> </a:t>
            </a:r>
            <a:r>
              <a:rPr lang="en-US" dirty="0">
                <a:latin typeface="Cambria" panose="02040503050406030204" pitchFamily="18" charset="0"/>
              </a:rPr>
              <a:t>DRAM row</a:t>
            </a:r>
            <a:r>
              <a:rPr lang="tr-TR" dirty="0">
                <a:latin typeface="Cambria" panose="02040503050406030204" pitchFamily="18" charset="0"/>
              </a:rPr>
              <a:t> </a:t>
            </a:r>
            <a:r>
              <a:rPr lang="en-US" dirty="0">
                <a:latin typeface="Cambria" panose="02040503050406030204" pitchFamily="18" charset="0"/>
              </a:rPr>
              <a:t>is</a:t>
            </a:r>
            <a:r>
              <a:rPr lang="tr-TR" dirty="0">
                <a:latin typeface="Cambria" panose="02040503050406030204" pitchFamily="18" charset="0"/>
              </a:rPr>
              <a:t> likely to be accessed</a:t>
            </a:r>
            <a:r>
              <a:rPr lang="en-US" dirty="0">
                <a:latin typeface="Cambria" panose="02040503050406030204" pitchFamily="18" charset="0"/>
              </a:rPr>
              <a:t> </a:t>
            </a:r>
            <a:r>
              <a:rPr lang="en-US" dirty="0" smtClean="0">
                <a:latin typeface="Cambria" panose="02040503050406030204" pitchFamily="18" charset="0"/>
              </a:rPr>
              <a:t>again</a:t>
            </a:r>
            <a:r>
              <a:rPr lang="tr-TR" dirty="0" smtClean="0">
                <a:latin typeface="Cambria" panose="02040503050406030204" pitchFamily="18" charset="0"/>
              </a:rPr>
              <a:t>:</a:t>
            </a:r>
          </a:p>
          <a:p>
            <a:pPr marL="0" indent="0">
              <a:buNone/>
            </a:pPr>
            <a:r>
              <a:rPr lang="tr-TR" sz="3600" b="1" dirty="0" smtClean="0">
                <a:latin typeface="Cambria" panose="02040503050406030204" pitchFamily="18" charset="0"/>
              </a:rPr>
              <a:t>Row Level Temporal Locality (RLTL)</a:t>
            </a:r>
            <a:endParaRPr lang="tr-TR" sz="3600" b="1" dirty="0">
              <a:latin typeface="Cambria" panose="02040503050406030204" pitchFamily="18" charset="0"/>
            </a:endParaRPr>
          </a:p>
        </p:txBody>
      </p:sp>
    </p:spTree>
    <p:extLst>
      <p:ext uri="{BB962C8B-B14F-4D97-AF65-F5344CB8AC3E}">
        <p14:creationId xmlns:p14="http://schemas.microsoft.com/office/powerpoint/2010/main" val="327316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5400" dirty="0" smtClean="0">
                <a:latin typeface="Cambria" pitchFamily="18" charset="0"/>
              </a:rPr>
              <a:t>Key Idea</a:t>
            </a:r>
            <a:endParaRPr lang="en-US" sz="5400" dirty="0">
              <a:latin typeface="Cambria" pitchFamily="18" charset="0"/>
            </a:endParaRPr>
          </a:p>
        </p:txBody>
      </p:sp>
      <p:sp>
        <p:nvSpPr>
          <p:cNvPr id="4" name="TextBox 3"/>
          <p:cNvSpPr txBox="1"/>
          <p:nvPr/>
        </p:nvSpPr>
        <p:spPr>
          <a:xfrm>
            <a:off x="271272" y="2057400"/>
            <a:ext cx="8494721" cy="1938992"/>
          </a:xfrm>
          <a:prstGeom prst="rect">
            <a:avLst/>
          </a:prstGeom>
          <a:solidFill>
            <a:schemeClr val="accent4">
              <a:lumMod val="20000"/>
              <a:lumOff val="80000"/>
            </a:schemeClr>
          </a:solidFill>
          <a:ln w="38100">
            <a:solidFill>
              <a:srgbClr val="0066FF"/>
            </a:solidFill>
          </a:ln>
        </p:spPr>
        <p:txBody>
          <a:bodyPr wrap="square" rtlCol="0">
            <a:spAutoFit/>
          </a:bodyPr>
          <a:lstStyle/>
          <a:p>
            <a:pPr algn="ctr"/>
            <a:r>
              <a:rPr lang="tr-TR" sz="4000" dirty="0">
                <a:latin typeface="Cambria" panose="02040503050406030204" pitchFamily="18" charset="0"/>
              </a:rPr>
              <a:t>Track </a:t>
            </a:r>
            <a:r>
              <a:rPr lang="tr-TR" sz="4000" b="1" dirty="0">
                <a:solidFill>
                  <a:srgbClr val="FF0066"/>
                </a:solidFill>
                <a:latin typeface="Cambria" panose="02040503050406030204" pitchFamily="18" charset="0"/>
              </a:rPr>
              <a:t>recently-accessed</a:t>
            </a:r>
            <a:r>
              <a:rPr lang="tr-TR" sz="4000" dirty="0">
                <a:latin typeface="Cambria" panose="02040503050406030204" pitchFamily="18" charset="0"/>
              </a:rPr>
              <a:t> DRAM rows and use </a:t>
            </a:r>
            <a:r>
              <a:rPr lang="tr-TR" sz="4000" b="1" dirty="0">
                <a:solidFill>
                  <a:srgbClr val="0066FF"/>
                </a:solidFill>
                <a:latin typeface="Cambria" panose="02040503050406030204" pitchFamily="18" charset="0"/>
              </a:rPr>
              <a:t>lower timing parameters</a:t>
            </a:r>
            <a:r>
              <a:rPr lang="tr-TR" sz="4000" dirty="0">
                <a:latin typeface="Cambria" panose="02040503050406030204" pitchFamily="18" charset="0"/>
              </a:rPr>
              <a:t> if such rows are accessed again</a:t>
            </a:r>
            <a:endParaRPr lang="en-US" sz="4000" dirty="0"/>
          </a:p>
        </p:txBody>
      </p:sp>
    </p:spTree>
    <p:extLst>
      <p:ext uri="{BB962C8B-B14F-4D97-AF65-F5344CB8AC3E}">
        <p14:creationId xmlns:p14="http://schemas.microsoft.com/office/powerpoint/2010/main" val="2572746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Cambria" panose="02040503050406030204" pitchFamily="18" charset="0"/>
              </a:rPr>
              <a:t>ChargeCache Overview</a:t>
            </a:r>
            <a:endParaRPr lang="en-US" dirty="0">
              <a:latin typeface="Cambria" panose="02040503050406030204" pitchFamily="18" charset="0"/>
            </a:endParaRPr>
          </a:p>
        </p:txBody>
      </p:sp>
      <p:sp>
        <p:nvSpPr>
          <p:cNvPr id="4" name="Rectangle 3"/>
          <p:cNvSpPr/>
          <p:nvPr/>
        </p:nvSpPr>
        <p:spPr>
          <a:xfrm>
            <a:off x="876300" y="1905000"/>
            <a:ext cx="2781300" cy="29833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tr-TR" sz="2400" dirty="0" smtClean="0">
                <a:solidFill>
                  <a:schemeClr val="tx1"/>
                </a:solidFill>
                <a:latin typeface="Cambria" panose="02040503050406030204" pitchFamily="18" charset="0"/>
              </a:rPr>
              <a:t>Memory Controller</a:t>
            </a:r>
            <a:endParaRPr lang="en-US" sz="2400" dirty="0">
              <a:solidFill>
                <a:schemeClr val="tx1"/>
              </a:solidFill>
              <a:latin typeface="Cambria" panose="02040503050406030204" pitchFamily="18" charset="0"/>
            </a:endParaRPr>
          </a:p>
        </p:txBody>
      </p:sp>
      <p:sp>
        <p:nvSpPr>
          <p:cNvPr id="5" name="Rectangle 4"/>
          <p:cNvSpPr/>
          <p:nvPr/>
        </p:nvSpPr>
        <p:spPr>
          <a:xfrm>
            <a:off x="990600" y="2438400"/>
            <a:ext cx="2514600" cy="2286000"/>
          </a:xfrm>
          <a:prstGeom prst="rect">
            <a:avLst/>
          </a:prstGeom>
          <a:solidFill>
            <a:srgbClr val="FF00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tr-TR" sz="2400" b="1" dirty="0" smtClean="0">
                <a:latin typeface="Cambria" panose="02040503050406030204" pitchFamily="18" charset="0"/>
              </a:rPr>
              <a:t>ChargeCache</a:t>
            </a:r>
            <a:endParaRPr lang="en-US" sz="2400" b="1" dirty="0">
              <a:latin typeface="Cambria" panose="02040503050406030204" pitchFamily="18" charset="0"/>
            </a:endParaRPr>
          </a:p>
        </p:txBody>
      </p:sp>
      <p:sp>
        <p:nvSpPr>
          <p:cNvPr id="6" name="Rectangle 5"/>
          <p:cNvSpPr/>
          <p:nvPr/>
        </p:nvSpPr>
        <p:spPr>
          <a:xfrm>
            <a:off x="1219200" y="2895600"/>
            <a:ext cx="2057400" cy="39126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19200" y="3352800"/>
            <a:ext cx="2057400" cy="39126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19200" y="3825498"/>
            <a:ext cx="2057400" cy="39126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19200" y="4256932"/>
            <a:ext cx="2057400" cy="39126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4873753" y="2589085"/>
            <a:ext cx="2743200" cy="459105"/>
            <a:chOff x="4724400" y="2590800"/>
            <a:chExt cx="2743200" cy="459105"/>
          </a:xfrm>
          <a:solidFill>
            <a:srgbClr val="00B050"/>
          </a:solidFill>
        </p:grpSpPr>
        <p:sp>
          <p:nvSpPr>
            <p:cNvPr id="11" name="Oval 10"/>
            <p:cNvSpPr/>
            <p:nvPr/>
          </p:nvSpPr>
          <p:spPr>
            <a:xfrm>
              <a:off x="5638800" y="259270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2" name="Oval 11"/>
            <p:cNvSpPr/>
            <p:nvPr/>
          </p:nvSpPr>
          <p:spPr>
            <a:xfrm>
              <a:off x="6096000" y="259270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3" name="Oval 12"/>
            <p:cNvSpPr/>
            <p:nvPr/>
          </p:nvSpPr>
          <p:spPr>
            <a:xfrm>
              <a:off x="6553200" y="259270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4" name="Oval 13"/>
            <p:cNvSpPr/>
            <p:nvPr/>
          </p:nvSpPr>
          <p:spPr>
            <a:xfrm>
              <a:off x="7010400" y="259080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5" name="Oval 14"/>
            <p:cNvSpPr/>
            <p:nvPr/>
          </p:nvSpPr>
          <p:spPr>
            <a:xfrm>
              <a:off x="4724400" y="259080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6" name="Oval 15"/>
            <p:cNvSpPr/>
            <p:nvPr/>
          </p:nvSpPr>
          <p:spPr>
            <a:xfrm>
              <a:off x="5181600" y="259080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grpSp>
        <p:nvGrpSpPr>
          <p:cNvPr id="22" name="Group 21"/>
          <p:cNvGrpSpPr/>
          <p:nvPr/>
        </p:nvGrpSpPr>
        <p:grpSpPr>
          <a:xfrm>
            <a:off x="4876800" y="2141220"/>
            <a:ext cx="2743200" cy="459105"/>
            <a:chOff x="5794247" y="2066735"/>
            <a:chExt cx="2743200" cy="459105"/>
          </a:xfrm>
          <a:solidFill>
            <a:srgbClr val="00B050"/>
          </a:solidFill>
        </p:grpSpPr>
        <p:sp>
          <p:nvSpPr>
            <p:cNvPr id="23" name="Oval 22"/>
            <p:cNvSpPr/>
            <p:nvPr/>
          </p:nvSpPr>
          <p:spPr>
            <a:xfrm>
              <a:off x="6708647" y="206864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24" name="Oval 23"/>
            <p:cNvSpPr/>
            <p:nvPr/>
          </p:nvSpPr>
          <p:spPr>
            <a:xfrm>
              <a:off x="7165847" y="206864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25" name="Oval 24"/>
            <p:cNvSpPr/>
            <p:nvPr/>
          </p:nvSpPr>
          <p:spPr>
            <a:xfrm>
              <a:off x="7623047" y="206864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26" name="Oval 25"/>
            <p:cNvSpPr/>
            <p:nvPr/>
          </p:nvSpPr>
          <p:spPr>
            <a:xfrm>
              <a:off x="8080247" y="206673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27" name="Oval 26"/>
            <p:cNvSpPr/>
            <p:nvPr/>
          </p:nvSpPr>
          <p:spPr>
            <a:xfrm>
              <a:off x="5794247" y="206673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28" name="Oval 27"/>
            <p:cNvSpPr/>
            <p:nvPr/>
          </p:nvSpPr>
          <p:spPr>
            <a:xfrm>
              <a:off x="6251447" y="206673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grpSp>
        <p:nvGrpSpPr>
          <p:cNvPr id="72" name="Group 71"/>
          <p:cNvGrpSpPr/>
          <p:nvPr/>
        </p:nvGrpSpPr>
        <p:grpSpPr>
          <a:xfrm>
            <a:off x="4876800" y="1684020"/>
            <a:ext cx="2743200" cy="459105"/>
            <a:chOff x="4876800" y="1684020"/>
            <a:chExt cx="2743200" cy="459105"/>
          </a:xfrm>
          <a:solidFill>
            <a:srgbClr val="00B050"/>
          </a:solidFill>
        </p:grpSpPr>
        <p:sp>
          <p:nvSpPr>
            <p:cNvPr id="17" name="Oval 16"/>
            <p:cNvSpPr/>
            <p:nvPr/>
          </p:nvSpPr>
          <p:spPr>
            <a:xfrm>
              <a:off x="5791200" y="168592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8" name="Oval 17"/>
            <p:cNvSpPr/>
            <p:nvPr/>
          </p:nvSpPr>
          <p:spPr>
            <a:xfrm>
              <a:off x="6705600" y="168592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9" name="Oval 18"/>
            <p:cNvSpPr/>
            <p:nvPr/>
          </p:nvSpPr>
          <p:spPr>
            <a:xfrm>
              <a:off x="6248400" y="168592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20" name="Oval 19"/>
            <p:cNvSpPr/>
            <p:nvPr/>
          </p:nvSpPr>
          <p:spPr>
            <a:xfrm>
              <a:off x="7162800" y="168402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21" name="Oval 20"/>
            <p:cNvSpPr/>
            <p:nvPr/>
          </p:nvSpPr>
          <p:spPr>
            <a:xfrm>
              <a:off x="4876800" y="168402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29" name="Oval 28"/>
            <p:cNvSpPr/>
            <p:nvPr/>
          </p:nvSpPr>
          <p:spPr>
            <a:xfrm>
              <a:off x="5334000" y="168402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grpSp>
        <p:nvGrpSpPr>
          <p:cNvPr id="3" name="Group 2"/>
          <p:cNvGrpSpPr/>
          <p:nvPr/>
        </p:nvGrpSpPr>
        <p:grpSpPr>
          <a:xfrm>
            <a:off x="4876800" y="3051810"/>
            <a:ext cx="2743200" cy="459105"/>
            <a:chOff x="4876800" y="3051810"/>
            <a:chExt cx="2743200" cy="459105"/>
          </a:xfrm>
          <a:solidFill>
            <a:srgbClr val="00B050"/>
          </a:solidFill>
        </p:grpSpPr>
        <p:sp>
          <p:nvSpPr>
            <p:cNvPr id="30" name="Oval 29"/>
            <p:cNvSpPr/>
            <p:nvPr/>
          </p:nvSpPr>
          <p:spPr>
            <a:xfrm>
              <a:off x="5791200" y="305371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1" name="Oval 30"/>
            <p:cNvSpPr/>
            <p:nvPr/>
          </p:nvSpPr>
          <p:spPr>
            <a:xfrm>
              <a:off x="6248400" y="305371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2" name="Oval 31"/>
            <p:cNvSpPr/>
            <p:nvPr/>
          </p:nvSpPr>
          <p:spPr>
            <a:xfrm>
              <a:off x="6705600" y="305371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3" name="Oval 32"/>
            <p:cNvSpPr/>
            <p:nvPr/>
          </p:nvSpPr>
          <p:spPr>
            <a:xfrm>
              <a:off x="7162800" y="305181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4" name="Oval 33"/>
            <p:cNvSpPr/>
            <p:nvPr/>
          </p:nvSpPr>
          <p:spPr>
            <a:xfrm>
              <a:off x="4876800" y="305181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5" name="Oval 34"/>
            <p:cNvSpPr/>
            <p:nvPr/>
          </p:nvSpPr>
          <p:spPr>
            <a:xfrm>
              <a:off x="5334000" y="305181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sp>
        <p:nvSpPr>
          <p:cNvPr id="36" name="Oval 35"/>
          <p:cNvSpPr/>
          <p:nvPr/>
        </p:nvSpPr>
        <p:spPr>
          <a:xfrm>
            <a:off x="5791200" y="3962400"/>
            <a:ext cx="457200" cy="457200"/>
          </a:xfrm>
          <a:prstGeom prst="ellipse">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7" name="Oval 36"/>
          <p:cNvSpPr/>
          <p:nvPr/>
        </p:nvSpPr>
        <p:spPr>
          <a:xfrm>
            <a:off x="6248400" y="3962400"/>
            <a:ext cx="457200" cy="457200"/>
          </a:xfrm>
          <a:prstGeom prst="ellipse">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8" name="Oval 37"/>
          <p:cNvSpPr/>
          <p:nvPr/>
        </p:nvSpPr>
        <p:spPr>
          <a:xfrm>
            <a:off x="6705600" y="3962400"/>
            <a:ext cx="457200" cy="457200"/>
          </a:xfrm>
          <a:prstGeom prst="ellipse">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9" name="Oval 38"/>
          <p:cNvSpPr/>
          <p:nvPr/>
        </p:nvSpPr>
        <p:spPr>
          <a:xfrm>
            <a:off x="7162800" y="3960495"/>
            <a:ext cx="457200" cy="457200"/>
          </a:xfrm>
          <a:prstGeom prst="ellipse">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nvGrpSpPr>
          <p:cNvPr id="40" name="Group 39"/>
          <p:cNvGrpSpPr/>
          <p:nvPr/>
        </p:nvGrpSpPr>
        <p:grpSpPr>
          <a:xfrm>
            <a:off x="4876800" y="3507105"/>
            <a:ext cx="2743200" cy="459105"/>
            <a:chOff x="5794247" y="3432620"/>
            <a:chExt cx="2743200" cy="459105"/>
          </a:xfrm>
          <a:solidFill>
            <a:srgbClr val="00B050"/>
          </a:solidFill>
        </p:grpSpPr>
        <p:sp>
          <p:nvSpPr>
            <p:cNvPr id="41" name="Oval 40"/>
            <p:cNvSpPr/>
            <p:nvPr/>
          </p:nvSpPr>
          <p:spPr>
            <a:xfrm>
              <a:off x="6708647" y="343452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2" name="Oval 41"/>
            <p:cNvSpPr/>
            <p:nvPr/>
          </p:nvSpPr>
          <p:spPr>
            <a:xfrm>
              <a:off x="7165847" y="343452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3" name="Oval 42"/>
            <p:cNvSpPr/>
            <p:nvPr/>
          </p:nvSpPr>
          <p:spPr>
            <a:xfrm>
              <a:off x="7623047" y="343452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4" name="Oval 43"/>
            <p:cNvSpPr/>
            <p:nvPr/>
          </p:nvSpPr>
          <p:spPr>
            <a:xfrm>
              <a:off x="8080247" y="343262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5" name="Oval 44"/>
            <p:cNvSpPr/>
            <p:nvPr/>
          </p:nvSpPr>
          <p:spPr>
            <a:xfrm>
              <a:off x="5794247" y="343262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6" name="Oval 45"/>
            <p:cNvSpPr/>
            <p:nvPr/>
          </p:nvSpPr>
          <p:spPr>
            <a:xfrm>
              <a:off x="6251447" y="343262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sp>
        <p:nvSpPr>
          <p:cNvPr id="47" name="Oval 46"/>
          <p:cNvSpPr/>
          <p:nvPr/>
        </p:nvSpPr>
        <p:spPr>
          <a:xfrm>
            <a:off x="4876800" y="3960495"/>
            <a:ext cx="457200" cy="457200"/>
          </a:xfrm>
          <a:prstGeom prst="ellipse">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8" name="Oval 47"/>
          <p:cNvSpPr/>
          <p:nvPr/>
        </p:nvSpPr>
        <p:spPr>
          <a:xfrm>
            <a:off x="5334000" y="3960495"/>
            <a:ext cx="457200" cy="457200"/>
          </a:xfrm>
          <a:prstGeom prst="ellipse">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nvGrpSpPr>
          <p:cNvPr id="49" name="Group 48"/>
          <p:cNvGrpSpPr/>
          <p:nvPr/>
        </p:nvGrpSpPr>
        <p:grpSpPr>
          <a:xfrm>
            <a:off x="4885183" y="2600515"/>
            <a:ext cx="2724912" cy="440817"/>
            <a:chOff x="4583430" y="2539526"/>
            <a:chExt cx="2724912" cy="440817"/>
          </a:xfrm>
          <a:solidFill>
            <a:srgbClr val="00B050"/>
          </a:solidFill>
        </p:grpSpPr>
        <p:sp>
          <p:nvSpPr>
            <p:cNvPr id="50" name="Oval 49"/>
            <p:cNvSpPr/>
            <p:nvPr/>
          </p:nvSpPr>
          <p:spPr>
            <a:xfrm>
              <a:off x="5497830" y="2541431"/>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1" name="Oval 50"/>
            <p:cNvSpPr/>
            <p:nvPr/>
          </p:nvSpPr>
          <p:spPr>
            <a:xfrm>
              <a:off x="5955030" y="2541431"/>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2" name="Oval 51"/>
            <p:cNvSpPr/>
            <p:nvPr/>
          </p:nvSpPr>
          <p:spPr>
            <a:xfrm>
              <a:off x="6412230" y="2541431"/>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3" name="Oval 52"/>
            <p:cNvSpPr/>
            <p:nvPr/>
          </p:nvSpPr>
          <p:spPr>
            <a:xfrm>
              <a:off x="6869430" y="2539526"/>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4" name="Oval 53"/>
            <p:cNvSpPr/>
            <p:nvPr/>
          </p:nvSpPr>
          <p:spPr>
            <a:xfrm>
              <a:off x="4583430" y="2539526"/>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5" name="Oval 54"/>
            <p:cNvSpPr/>
            <p:nvPr/>
          </p:nvSpPr>
          <p:spPr>
            <a:xfrm>
              <a:off x="5040630" y="2539526"/>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sp>
        <p:nvSpPr>
          <p:cNvPr id="56" name="TextBox 55"/>
          <p:cNvSpPr txBox="1"/>
          <p:nvPr/>
        </p:nvSpPr>
        <p:spPr>
          <a:xfrm>
            <a:off x="4102173" y="5103573"/>
            <a:ext cx="533400" cy="646331"/>
          </a:xfrm>
          <a:prstGeom prst="rect">
            <a:avLst/>
          </a:prstGeom>
          <a:noFill/>
        </p:spPr>
        <p:txBody>
          <a:bodyPr wrap="square" rtlCol="0">
            <a:spAutoFit/>
          </a:bodyPr>
          <a:lstStyle/>
          <a:p>
            <a:r>
              <a:rPr lang="tr-TR" sz="3600" b="1" dirty="0" smtClean="0">
                <a:effectLst>
                  <a:outerShdw blurRad="38100" dist="38100" dir="2700000" algn="tl">
                    <a:srgbClr val="000000">
                      <a:alpha val="43137"/>
                    </a:srgbClr>
                  </a:outerShdw>
                </a:effectLst>
                <a:latin typeface="Cambria" panose="02040503050406030204" pitchFamily="18" charset="0"/>
              </a:rPr>
              <a:t>A</a:t>
            </a:r>
            <a:endParaRPr lang="en-US" sz="3600" b="1" dirty="0">
              <a:effectLst>
                <a:outerShdw blurRad="38100" dist="38100" dir="2700000" algn="tl">
                  <a:srgbClr val="000000">
                    <a:alpha val="43137"/>
                  </a:srgbClr>
                </a:outerShdw>
              </a:effectLst>
              <a:latin typeface="Cambria" panose="02040503050406030204" pitchFamily="18" charset="0"/>
            </a:endParaRPr>
          </a:p>
        </p:txBody>
      </p:sp>
      <p:sp>
        <p:nvSpPr>
          <p:cNvPr id="57" name="TextBox 56"/>
          <p:cNvSpPr txBox="1"/>
          <p:nvPr/>
        </p:nvSpPr>
        <p:spPr>
          <a:xfrm>
            <a:off x="7584443" y="2084174"/>
            <a:ext cx="533400" cy="523220"/>
          </a:xfrm>
          <a:prstGeom prst="rect">
            <a:avLst/>
          </a:prstGeom>
          <a:noFill/>
        </p:spPr>
        <p:txBody>
          <a:bodyPr wrap="square" rtlCol="0">
            <a:spAutoFit/>
          </a:bodyPr>
          <a:lstStyle/>
          <a:p>
            <a:r>
              <a:rPr lang="tr-TR" sz="2800" b="1" dirty="0" smtClean="0">
                <a:latin typeface="Cambria" panose="02040503050406030204" pitchFamily="18" charset="0"/>
              </a:rPr>
              <a:t>:B</a:t>
            </a:r>
            <a:endParaRPr lang="en-US" sz="2800" b="1" dirty="0">
              <a:latin typeface="Cambria" panose="02040503050406030204" pitchFamily="18" charset="0"/>
            </a:endParaRPr>
          </a:p>
        </p:txBody>
      </p:sp>
      <p:sp>
        <p:nvSpPr>
          <p:cNvPr id="58" name="TextBox 57"/>
          <p:cNvSpPr txBox="1"/>
          <p:nvPr/>
        </p:nvSpPr>
        <p:spPr>
          <a:xfrm>
            <a:off x="7597142" y="3037732"/>
            <a:ext cx="556257" cy="523220"/>
          </a:xfrm>
          <a:prstGeom prst="rect">
            <a:avLst/>
          </a:prstGeom>
          <a:noFill/>
        </p:spPr>
        <p:txBody>
          <a:bodyPr wrap="square" rtlCol="0">
            <a:spAutoFit/>
          </a:bodyPr>
          <a:lstStyle/>
          <a:p>
            <a:r>
              <a:rPr lang="tr-TR" sz="2800" b="1" dirty="0" smtClean="0">
                <a:latin typeface="Cambria" panose="02040503050406030204" pitchFamily="18" charset="0"/>
              </a:rPr>
              <a:t>:D</a:t>
            </a:r>
            <a:endParaRPr lang="en-US" sz="2800" b="1" dirty="0">
              <a:latin typeface="Cambria" panose="02040503050406030204" pitchFamily="18" charset="0"/>
            </a:endParaRPr>
          </a:p>
        </p:txBody>
      </p:sp>
      <p:sp>
        <p:nvSpPr>
          <p:cNvPr id="59" name="TextBox 58"/>
          <p:cNvSpPr txBox="1"/>
          <p:nvPr/>
        </p:nvSpPr>
        <p:spPr>
          <a:xfrm>
            <a:off x="7581395" y="2514916"/>
            <a:ext cx="549147" cy="553998"/>
          </a:xfrm>
          <a:prstGeom prst="rect">
            <a:avLst/>
          </a:prstGeom>
          <a:noFill/>
        </p:spPr>
        <p:txBody>
          <a:bodyPr wrap="square" rtlCol="0">
            <a:spAutoFit/>
          </a:bodyPr>
          <a:lstStyle/>
          <a:p>
            <a:r>
              <a:rPr lang="tr-TR" sz="3000" b="1" dirty="0" smtClean="0">
                <a:latin typeface="Cambria" panose="02040503050406030204" pitchFamily="18" charset="0"/>
              </a:rPr>
              <a:t>:C</a:t>
            </a:r>
            <a:endParaRPr lang="en-US" sz="3000" b="1" dirty="0">
              <a:latin typeface="Cambria" panose="02040503050406030204" pitchFamily="18" charset="0"/>
            </a:endParaRPr>
          </a:p>
        </p:txBody>
      </p:sp>
      <p:sp>
        <p:nvSpPr>
          <p:cNvPr id="60" name="TextBox 59"/>
          <p:cNvSpPr txBox="1"/>
          <p:nvPr/>
        </p:nvSpPr>
        <p:spPr>
          <a:xfrm>
            <a:off x="7610095" y="3442990"/>
            <a:ext cx="533400" cy="523220"/>
          </a:xfrm>
          <a:prstGeom prst="rect">
            <a:avLst/>
          </a:prstGeom>
          <a:noFill/>
        </p:spPr>
        <p:txBody>
          <a:bodyPr wrap="square" rtlCol="0">
            <a:spAutoFit/>
          </a:bodyPr>
          <a:lstStyle/>
          <a:p>
            <a:r>
              <a:rPr lang="tr-TR" sz="2800" b="1" dirty="0" smtClean="0">
                <a:latin typeface="Cambria" panose="02040503050406030204" pitchFamily="18" charset="0"/>
              </a:rPr>
              <a:t>:E</a:t>
            </a:r>
            <a:endParaRPr lang="en-US" sz="2800" b="1" dirty="0">
              <a:latin typeface="Cambria" panose="02040503050406030204" pitchFamily="18" charset="0"/>
            </a:endParaRPr>
          </a:p>
        </p:txBody>
      </p:sp>
      <p:sp>
        <p:nvSpPr>
          <p:cNvPr id="61" name="TextBox 60"/>
          <p:cNvSpPr txBox="1"/>
          <p:nvPr/>
        </p:nvSpPr>
        <p:spPr>
          <a:xfrm>
            <a:off x="7610095" y="3894475"/>
            <a:ext cx="533400" cy="523220"/>
          </a:xfrm>
          <a:prstGeom prst="rect">
            <a:avLst/>
          </a:prstGeom>
          <a:noFill/>
        </p:spPr>
        <p:txBody>
          <a:bodyPr wrap="square" rtlCol="0">
            <a:spAutoFit/>
          </a:bodyPr>
          <a:lstStyle/>
          <a:p>
            <a:r>
              <a:rPr lang="tr-TR" sz="2800" b="1" dirty="0" smtClean="0">
                <a:latin typeface="Cambria" panose="02040503050406030204" pitchFamily="18" charset="0"/>
              </a:rPr>
              <a:t>:F</a:t>
            </a:r>
            <a:endParaRPr lang="en-US" sz="2800" b="1" dirty="0">
              <a:latin typeface="Cambria" panose="02040503050406030204" pitchFamily="18" charset="0"/>
            </a:endParaRPr>
          </a:p>
        </p:txBody>
      </p:sp>
      <p:sp>
        <p:nvSpPr>
          <p:cNvPr id="62" name="TextBox 61"/>
          <p:cNvSpPr txBox="1"/>
          <p:nvPr/>
        </p:nvSpPr>
        <p:spPr>
          <a:xfrm>
            <a:off x="2385131" y="5148590"/>
            <a:ext cx="1905000" cy="523220"/>
          </a:xfrm>
          <a:prstGeom prst="rect">
            <a:avLst/>
          </a:prstGeom>
          <a:noFill/>
        </p:spPr>
        <p:txBody>
          <a:bodyPr wrap="square" rtlCol="0">
            <a:spAutoFit/>
          </a:bodyPr>
          <a:lstStyle/>
          <a:p>
            <a:r>
              <a:rPr lang="tr-TR" sz="2800" b="1" u="sng" dirty="0" smtClean="0">
                <a:latin typeface="Cambria" panose="02040503050406030204" pitchFamily="18" charset="0"/>
              </a:rPr>
              <a:t>Requests: </a:t>
            </a:r>
            <a:endParaRPr lang="en-US" sz="2800" b="1" u="sng" dirty="0">
              <a:latin typeface="Cambria" panose="02040503050406030204" pitchFamily="18" charset="0"/>
            </a:endParaRPr>
          </a:p>
        </p:txBody>
      </p:sp>
      <p:sp>
        <p:nvSpPr>
          <p:cNvPr id="63" name="TextBox 62"/>
          <p:cNvSpPr txBox="1"/>
          <p:nvPr/>
        </p:nvSpPr>
        <p:spPr>
          <a:xfrm>
            <a:off x="7597142" y="1600516"/>
            <a:ext cx="533400" cy="523220"/>
          </a:xfrm>
          <a:prstGeom prst="rect">
            <a:avLst/>
          </a:prstGeom>
          <a:noFill/>
        </p:spPr>
        <p:txBody>
          <a:bodyPr wrap="square" rtlCol="0">
            <a:spAutoFit/>
          </a:bodyPr>
          <a:lstStyle/>
          <a:p>
            <a:r>
              <a:rPr lang="tr-TR" sz="2800" b="1" dirty="0" smtClean="0">
                <a:latin typeface="Cambria" panose="02040503050406030204" pitchFamily="18" charset="0"/>
              </a:rPr>
              <a:t>:A</a:t>
            </a:r>
            <a:endParaRPr lang="en-US" sz="2800" b="1" dirty="0">
              <a:latin typeface="Cambria" panose="02040503050406030204" pitchFamily="18" charset="0"/>
            </a:endParaRPr>
          </a:p>
        </p:txBody>
      </p:sp>
      <p:cxnSp>
        <p:nvCxnSpPr>
          <p:cNvPr id="65" name="Straight Arrow Connector 64"/>
          <p:cNvCxnSpPr>
            <a:stCxn id="6" idx="3"/>
            <a:endCxn id="21" idx="2"/>
          </p:cNvCxnSpPr>
          <p:nvPr/>
        </p:nvCxnSpPr>
        <p:spPr>
          <a:xfrm flipV="1">
            <a:off x="3276600" y="1912620"/>
            <a:ext cx="1600200" cy="117861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4633031" y="5103573"/>
            <a:ext cx="533400" cy="646331"/>
          </a:xfrm>
          <a:prstGeom prst="rect">
            <a:avLst/>
          </a:prstGeom>
          <a:noFill/>
        </p:spPr>
        <p:txBody>
          <a:bodyPr wrap="square" rtlCol="0">
            <a:spAutoFit/>
          </a:bodyPr>
          <a:lstStyle/>
          <a:p>
            <a:r>
              <a:rPr lang="tr-TR" sz="3600" b="1" dirty="0">
                <a:effectLst>
                  <a:outerShdw blurRad="38100" dist="38100" dir="2700000" algn="tl">
                    <a:srgbClr val="000000">
                      <a:alpha val="43137"/>
                    </a:srgbClr>
                  </a:outerShdw>
                </a:effectLst>
                <a:latin typeface="Cambria" panose="02040503050406030204" pitchFamily="18" charset="0"/>
              </a:rPr>
              <a:t>D</a:t>
            </a:r>
            <a:endParaRPr lang="en-US" sz="3600" b="1" dirty="0">
              <a:effectLst>
                <a:outerShdw blurRad="38100" dist="38100" dir="2700000" algn="tl">
                  <a:srgbClr val="000000">
                    <a:alpha val="43137"/>
                  </a:srgbClr>
                </a:outerShdw>
              </a:effectLst>
              <a:latin typeface="Cambria" panose="02040503050406030204" pitchFamily="18" charset="0"/>
            </a:endParaRPr>
          </a:p>
        </p:txBody>
      </p:sp>
      <p:cxnSp>
        <p:nvCxnSpPr>
          <p:cNvPr id="68" name="Straight Arrow Connector 67"/>
          <p:cNvCxnSpPr>
            <a:endCxn id="34" idx="2"/>
          </p:cNvCxnSpPr>
          <p:nvPr/>
        </p:nvCxnSpPr>
        <p:spPr>
          <a:xfrm flipV="1">
            <a:off x="3276600" y="3280410"/>
            <a:ext cx="1600200" cy="26802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5166431" y="5116273"/>
            <a:ext cx="533400" cy="646331"/>
          </a:xfrm>
          <a:prstGeom prst="rect">
            <a:avLst/>
          </a:prstGeom>
          <a:noFill/>
        </p:spPr>
        <p:txBody>
          <a:bodyPr wrap="square" rtlCol="0">
            <a:spAutoFit/>
          </a:bodyPr>
          <a:lstStyle/>
          <a:p>
            <a:r>
              <a:rPr lang="tr-TR" sz="3600" b="1" dirty="0" smtClean="0">
                <a:solidFill>
                  <a:srgbClr val="0066FF"/>
                </a:solidFill>
                <a:effectLst>
                  <a:outerShdw blurRad="38100" dist="38100" dir="2700000" algn="tl">
                    <a:srgbClr val="000000">
                      <a:alpha val="43137"/>
                    </a:srgbClr>
                  </a:outerShdw>
                </a:effectLst>
                <a:latin typeface="Cambria" panose="02040503050406030204" pitchFamily="18" charset="0"/>
              </a:rPr>
              <a:t>A</a:t>
            </a:r>
            <a:endParaRPr lang="en-US" sz="3600" b="1" dirty="0">
              <a:solidFill>
                <a:srgbClr val="0066FF"/>
              </a:solidFill>
              <a:effectLst>
                <a:outerShdw blurRad="38100" dist="38100" dir="2700000" algn="tl">
                  <a:srgbClr val="000000">
                    <a:alpha val="43137"/>
                  </a:srgbClr>
                </a:outerShdw>
              </a:effectLst>
              <a:latin typeface="Cambria" panose="02040503050406030204" pitchFamily="18" charset="0"/>
            </a:endParaRPr>
          </a:p>
        </p:txBody>
      </p:sp>
      <p:pic>
        <p:nvPicPr>
          <p:cNvPr id="71" name="Picture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14131" y="5116273"/>
            <a:ext cx="739069" cy="739069"/>
          </a:xfrm>
          <a:prstGeom prst="rect">
            <a:avLst/>
          </a:prstGeom>
        </p:spPr>
      </p:pic>
      <p:sp>
        <p:nvSpPr>
          <p:cNvPr id="73" name="TextBox 72"/>
          <p:cNvSpPr txBox="1"/>
          <p:nvPr/>
        </p:nvSpPr>
        <p:spPr>
          <a:xfrm>
            <a:off x="5420495" y="977596"/>
            <a:ext cx="1905000" cy="646331"/>
          </a:xfrm>
          <a:prstGeom prst="rect">
            <a:avLst/>
          </a:prstGeom>
          <a:noFill/>
        </p:spPr>
        <p:txBody>
          <a:bodyPr wrap="square" rtlCol="0">
            <a:spAutoFit/>
          </a:bodyPr>
          <a:lstStyle/>
          <a:p>
            <a:r>
              <a:rPr lang="tr-TR" sz="3600" b="1" u="sng" dirty="0" smtClean="0">
                <a:latin typeface="Cambria" panose="02040503050406030204" pitchFamily="18" charset="0"/>
              </a:rPr>
              <a:t>DRAM</a:t>
            </a:r>
            <a:endParaRPr lang="en-US" sz="3600" b="1" u="sng" dirty="0">
              <a:latin typeface="Cambria" panose="02040503050406030204" pitchFamily="18" charset="0"/>
            </a:endParaRPr>
          </a:p>
        </p:txBody>
      </p:sp>
      <p:sp>
        <p:nvSpPr>
          <p:cNvPr id="74" name="TextBox 73"/>
          <p:cNvSpPr txBox="1"/>
          <p:nvPr/>
        </p:nvSpPr>
        <p:spPr>
          <a:xfrm>
            <a:off x="2000250" y="2796407"/>
            <a:ext cx="533400" cy="584775"/>
          </a:xfrm>
          <a:prstGeom prst="rect">
            <a:avLst/>
          </a:prstGeom>
          <a:noFill/>
        </p:spPr>
        <p:txBody>
          <a:bodyPr wrap="square" rtlCol="0">
            <a:spAutoFit/>
          </a:bodyPr>
          <a:lstStyle/>
          <a:p>
            <a:r>
              <a:rPr lang="tr-TR" sz="3200" b="1" dirty="0" smtClean="0">
                <a:latin typeface="Cambria" panose="02040503050406030204" pitchFamily="18" charset="0"/>
              </a:rPr>
              <a:t>A</a:t>
            </a:r>
            <a:endParaRPr lang="en-US" sz="3200" b="1" dirty="0">
              <a:latin typeface="Cambria" panose="02040503050406030204" pitchFamily="18" charset="0"/>
            </a:endParaRPr>
          </a:p>
        </p:txBody>
      </p:sp>
      <p:sp>
        <p:nvSpPr>
          <p:cNvPr id="77" name="TextBox 76"/>
          <p:cNvSpPr txBox="1"/>
          <p:nvPr/>
        </p:nvSpPr>
        <p:spPr>
          <a:xfrm>
            <a:off x="2007676" y="3240723"/>
            <a:ext cx="533400" cy="584775"/>
          </a:xfrm>
          <a:prstGeom prst="rect">
            <a:avLst/>
          </a:prstGeom>
          <a:noFill/>
        </p:spPr>
        <p:txBody>
          <a:bodyPr wrap="square" rtlCol="0">
            <a:spAutoFit/>
          </a:bodyPr>
          <a:lstStyle/>
          <a:p>
            <a:r>
              <a:rPr lang="tr-TR" sz="3200" b="1" dirty="0">
                <a:latin typeface="Cambria" panose="02040503050406030204" pitchFamily="18" charset="0"/>
              </a:rPr>
              <a:t>D</a:t>
            </a:r>
            <a:endParaRPr lang="en-US" sz="3200" b="1" dirty="0">
              <a:latin typeface="Cambria" panose="02040503050406030204" pitchFamily="18" charset="0"/>
            </a:endParaRPr>
          </a:p>
        </p:txBody>
      </p:sp>
      <p:sp>
        <p:nvSpPr>
          <p:cNvPr id="78" name="TextBox 77"/>
          <p:cNvSpPr txBox="1"/>
          <p:nvPr/>
        </p:nvSpPr>
        <p:spPr>
          <a:xfrm>
            <a:off x="1485899" y="5892225"/>
            <a:ext cx="3502153" cy="584775"/>
          </a:xfrm>
          <a:prstGeom prst="rect">
            <a:avLst/>
          </a:prstGeom>
          <a:noFill/>
        </p:spPr>
        <p:txBody>
          <a:bodyPr wrap="square" rtlCol="0">
            <a:spAutoFit/>
          </a:bodyPr>
          <a:lstStyle/>
          <a:p>
            <a:r>
              <a:rPr lang="tr-TR" sz="3200" b="1" dirty="0" smtClean="0">
                <a:solidFill>
                  <a:srgbClr val="FF0066"/>
                </a:solidFill>
              </a:rPr>
              <a:t>ChargeCache Miss:</a:t>
            </a:r>
            <a:endParaRPr lang="en-US" sz="3200" b="1" dirty="0">
              <a:solidFill>
                <a:srgbClr val="FF0066"/>
              </a:solidFill>
            </a:endParaRPr>
          </a:p>
        </p:txBody>
      </p:sp>
      <p:sp>
        <p:nvSpPr>
          <p:cNvPr id="79" name="TextBox 78"/>
          <p:cNvSpPr txBox="1"/>
          <p:nvPr/>
        </p:nvSpPr>
        <p:spPr>
          <a:xfrm>
            <a:off x="4778574" y="5885587"/>
            <a:ext cx="3889249" cy="584775"/>
          </a:xfrm>
          <a:prstGeom prst="rect">
            <a:avLst/>
          </a:prstGeom>
          <a:noFill/>
        </p:spPr>
        <p:txBody>
          <a:bodyPr wrap="square" rtlCol="0">
            <a:spAutoFit/>
          </a:bodyPr>
          <a:lstStyle/>
          <a:p>
            <a:r>
              <a:rPr lang="tr-TR" sz="3200" b="1" dirty="0" smtClean="0"/>
              <a:t>Use </a:t>
            </a:r>
            <a:r>
              <a:rPr lang="tr-TR" sz="3200" b="1" dirty="0" smtClean="0">
                <a:solidFill>
                  <a:srgbClr val="FF0066"/>
                </a:solidFill>
              </a:rPr>
              <a:t>Default</a:t>
            </a:r>
            <a:r>
              <a:rPr lang="tr-TR" sz="3200" b="1" dirty="0" smtClean="0"/>
              <a:t> Timings</a:t>
            </a:r>
            <a:endParaRPr lang="en-US" sz="3200" b="1" dirty="0"/>
          </a:p>
        </p:txBody>
      </p:sp>
      <p:sp>
        <p:nvSpPr>
          <p:cNvPr id="80" name="TextBox 79"/>
          <p:cNvSpPr txBox="1"/>
          <p:nvPr/>
        </p:nvSpPr>
        <p:spPr>
          <a:xfrm>
            <a:off x="1692473" y="5892225"/>
            <a:ext cx="3502153" cy="584775"/>
          </a:xfrm>
          <a:prstGeom prst="rect">
            <a:avLst/>
          </a:prstGeom>
          <a:noFill/>
        </p:spPr>
        <p:txBody>
          <a:bodyPr wrap="square" rtlCol="0">
            <a:spAutoFit/>
          </a:bodyPr>
          <a:lstStyle/>
          <a:p>
            <a:r>
              <a:rPr lang="tr-TR" sz="3200" b="1" dirty="0" smtClean="0">
                <a:solidFill>
                  <a:srgbClr val="0066FF"/>
                </a:solidFill>
              </a:rPr>
              <a:t>ChargeCache Hit:</a:t>
            </a:r>
            <a:endParaRPr lang="en-US" sz="3200" b="1" dirty="0">
              <a:solidFill>
                <a:srgbClr val="0066FF"/>
              </a:solidFill>
            </a:endParaRPr>
          </a:p>
        </p:txBody>
      </p:sp>
      <p:sp>
        <p:nvSpPr>
          <p:cNvPr id="81" name="TextBox 80"/>
          <p:cNvSpPr txBox="1"/>
          <p:nvPr/>
        </p:nvSpPr>
        <p:spPr>
          <a:xfrm>
            <a:off x="4861631" y="5867400"/>
            <a:ext cx="3889249" cy="584775"/>
          </a:xfrm>
          <a:prstGeom prst="rect">
            <a:avLst/>
          </a:prstGeom>
          <a:noFill/>
        </p:spPr>
        <p:txBody>
          <a:bodyPr wrap="square" rtlCol="0">
            <a:spAutoFit/>
          </a:bodyPr>
          <a:lstStyle/>
          <a:p>
            <a:r>
              <a:rPr lang="tr-TR" sz="3200" b="1" dirty="0" smtClean="0"/>
              <a:t>Use </a:t>
            </a:r>
            <a:r>
              <a:rPr lang="tr-TR" sz="3200" b="1" dirty="0" smtClean="0">
                <a:solidFill>
                  <a:srgbClr val="0066FF"/>
                </a:solidFill>
              </a:rPr>
              <a:t>Lower</a:t>
            </a:r>
            <a:r>
              <a:rPr lang="tr-TR" sz="3200" b="1" dirty="0" smtClean="0"/>
              <a:t> Timings</a:t>
            </a:r>
            <a:endParaRPr lang="en-US" sz="3200" b="1" dirty="0"/>
          </a:p>
        </p:txBody>
      </p:sp>
    </p:spTree>
    <p:extLst>
      <p:ext uri="{BB962C8B-B14F-4D97-AF65-F5344CB8AC3E}">
        <p14:creationId xmlns:p14="http://schemas.microsoft.com/office/powerpoint/2010/main" val="104083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 calcmode="lin" valueType="num">
                                      <p:cBhvr additive="base">
                                        <p:cTn id="7" dur="1000" fill="hold"/>
                                        <p:tgtEl>
                                          <p:spTgt spid="56"/>
                                        </p:tgtEl>
                                        <p:attrNameLst>
                                          <p:attrName>ppt_x</p:attrName>
                                        </p:attrNameLst>
                                      </p:cBhvr>
                                      <p:tavLst>
                                        <p:tav tm="0">
                                          <p:val>
                                            <p:strVal val="1+#ppt_w/2"/>
                                          </p:val>
                                        </p:tav>
                                        <p:tav tm="100000">
                                          <p:val>
                                            <p:strVal val="#ppt_x"/>
                                          </p:val>
                                        </p:tav>
                                      </p:tavLst>
                                    </p:anim>
                                    <p:anim calcmode="lin" valueType="num">
                                      <p:cBhvr additive="base">
                                        <p:cTn id="8" dur="1000" fill="hold"/>
                                        <p:tgtEl>
                                          <p:spTgt spid="5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6" presetClass="emph" presetSubtype="0" fill="hold" nodeType="clickEffect">
                                  <p:stCondLst>
                                    <p:cond delay="0"/>
                                  </p:stCondLst>
                                  <p:childTnLst>
                                    <p:animEffect transition="out" filter="fade">
                                      <p:cBhvr>
                                        <p:cTn id="18" dur="800" tmFilter="0, 0; .2, .5; .8, .5; 1, 0"/>
                                        <p:tgtEl>
                                          <p:spTgt spid="72"/>
                                        </p:tgtEl>
                                      </p:cBhvr>
                                    </p:animEffect>
                                    <p:animScale>
                                      <p:cBhvr>
                                        <p:cTn id="19" dur="400" autoRev="1" fill="hold"/>
                                        <p:tgtEl>
                                          <p:spTgt spid="72"/>
                                        </p:tgtEl>
                                      </p:cBhvr>
                                      <p:by x="105000" y="105000"/>
                                    </p:animScale>
                                  </p:childTnLst>
                                </p:cTn>
                              </p:par>
                              <p:par>
                                <p:cTn id="20" presetID="10" presetClass="entr" presetSubtype="0" fill="hold" grpId="0" nodeType="withEffect">
                                  <p:stCondLst>
                                    <p:cond delay="500"/>
                                  </p:stCondLst>
                                  <p:childTnLst>
                                    <p:set>
                                      <p:cBhvr>
                                        <p:cTn id="21" dur="1" fill="hold">
                                          <p:stCondLst>
                                            <p:cond delay="0"/>
                                          </p:stCondLst>
                                        </p:cTn>
                                        <p:tgtEl>
                                          <p:spTgt spid="74"/>
                                        </p:tgtEl>
                                        <p:attrNameLst>
                                          <p:attrName>style.visibility</p:attrName>
                                        </p:attrNameLst>
                                      </p:cBhvr>
                                      <p:to>
                                        <p:strVal val="visible"/>
                                      </p:to>
                                    </p:set>
                                    <p:animEffect transition="in" filter="fade">
                                      <p:cBhvr>
                                        <p:cTn id="22" dur="500"/>
                                        <p:tgtEl>
                                          <p:spTgt spid="74"/>
                                        </p:tgtEl>
                                      </p:cBhvr>
                                    </p:animEffect>
                                  </p:childTnLst>
                                </p:cTn>
                              </p:par>
                            </p:childTnLst>
                          </p:cTn>
                        </p:par>
                        <p:par>
                          <p:cTn id="23" fill="hold">
                            <p:stCondLst>
                              <p:cond delay="1000"/>
                            </p:stCondLst>
                            <p:childTnLst>
                              <p:par>
                                <p:cTn id="24" presetID="22" presetClass="entr" presetSubtype="8" fill="hold" nodeType="after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wipe(left)">
                                      <p:cBhvr>
                                        <p:cTn id="26" dur="1000"/>
                                        <p:tgtEl>
                                          <p:spTgt spid="65"/>
                                        </p:tgtEl>
                                      </p:cBhvr>
                                    </p:animEffect>
                                  </p:childTnLst>
                                </p:cTn>
                              </p:par>
                              <p:par>
                                <p:cTn id="27" presetID="10" presetClass="exit" presetSubtype="0" fill="hold" grpId="2" nodeType="withEffect">
                                  <p:stCondLst>
                                    <p:cond delay="0"/>
                                  </p:stCondLst>
                                  <p:childTnLst>
                                    <p:animEffect transition="out" filter="fade">
                                      <p:cBhvr>
                                        <p:cTn id="28" dur="500"/>
                                        <p:tgtEl>
                                          <p:spTgt spid="78"/>
                                        </p:tgtEl>
                                      </p:cBhvr>
                                    </p:animEffect>
                                    <p:set>
                                      <p:cBhvr>
                                        <p:cTn id="29" dur="1" fill="hold">
                                          <p:stCondLst>
                                            <p:cond delay="499"/>
                                          </p:stCondLst>
                                        </p:cTn>
                                        <p:tgtEl>
                                          <p:spTgt spid="78"/>
                                        </p:tgtEl>
                                        <p:attrNameLst>
                                          <p:attrName>style.visibility</p:attrName>
                                        </p:attrNameLst>
                                      </p:cBhvr>
                                      <p:to>
                                        <p:strVal val="hidden"/>
                                      </p:to>
                                    </p:set>
                                  </p:childTnLst>
                                </p:cTn>
                              </p:par>
                              <p:par>
                                <p:cTn id="30" presetID="10" presetClass="exit" presetSubtype="0" fill="hold" grpId="2" nodeType="withEffect">
                                  <p:stCondLst>
                                    <p:cond delay="0"/>
                                  </p:stCondLst>
                                  <p:childTnLst>
                                    <p:animEffect transition="out" filter="fade">
                                      <p:cBhvr>
                                        <p:cTn id="31" dur="500"/>
                                        <p:tgtEl>
                                          <p:spTgt spid="79"/>
                                        </p:tgtEl>
                                      </p:cBhvr>
                                    </p:animEffect>
                                    <p:set>
                                      <p:cBhvr>
                                        <p:cTn id="32" dur="1" fill="hold">
                                          <p:stCondLst>
                                            <p:cond delay="499"/>
                                          </p:stCondLst>
                                        </p:cTn>
                                        <p:tgtEl>
                                          <p:spTgt spid="7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67"/>
                                        </p:tgtEl>
                                        <p:attrNameLst>
                                          <p:attrName>style.visibility</p:attrName>
                                        </p:attrNameLst>
                                      </p:cBhvr>
                                      <p:to>
                                        <p:strVal val="visible"/>
                                      </p:to>
                                    </p:set>
                                    <p:anim calcmode="lin" valueType="num">
                                      <p:cBhvr additive="base">
                                        <p:cTn id="37" dur="1000" fill="hold"/>
                                        <p:tgtEl>
                                          <p:spTgt spid="67"/>
                                        </p:tgtEl>
                                        <p:attrNameLst>
                                          <p:attrName>ppt_x</p:attrName>
                                        </p:attrNameLst>
                                      </p:cBhvr>
                                      <p:tavLst>
                                        <p:tav tm="0">
                                          <p:val>
                                            <p:strVal val="1+#ppt_w/2"/>
                                          </p:val>
                                        </p:tav>
                                        <p:tav tm="100000">
                                          <p:val>
                                            <p:strVal val="#ppt_x"/>
                                          </p:val>
                                        </p:tav>
                                      </p:tavLst>
                                    </p:anim>
                                    <p:anim calcmode="lin" valueType="num">
                                      <p:cBhvr additive="base">
                                        <p:cTn id="38" dur="1000" fill="hold"/>
                                        <p:tgtEl>
                                          <p:spTgt spid="6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3" nodeType="clickEffect">
                                  <p:stCondLst>
                                    <p:cond delay="0"/>
                                  </p:stCondLst>
                                  <p:childTnLst>
                                    <p:set>
                                      <p:cBhvr>
                                        <p:cTn id="42" dur="1" fill="hold">
                                          <p:stCondLst>
                                            <p:cond delay="0"/>
                                          </p:stCondLst>
                                        </p:cTn>
                                        <p:tgtEl>
                                          <p:spTgt spid="78"/>
                                        </p:tgtEl>
                                        <p:attrNameLst>
                                          <p:attrName>style.visibility</p:attrName>
                                        </p:attrNameLst>
                                      </p:cBhvr>
                                      <p:to>
                                        <p:strVal val="visible"/>
                                      </p:to>
                                    </p:set>
                                    <p:animEffect transition="in" filter="fade">
                                      <p:cBhvr>
                                        <p:cTn id="43" dur="500"/>
                                        <p:tgtEl>
                                          <p:spTgt spid="78"/>
                                        </p:tgtEl>
                                      </p:cBhvr>
                                    </p:animEffect>
                                  </p:childTnLst>
                                </p:cTn>
                              </p:par>
                              <p:par>
                                <p:cTn id="44" presetID="10" presetClass="entr" presetSubtype="0" fill="hold" grpId="3" nodeType="withEffect">
                                  <p:stCondLst>
                                    <p:cond delay="0"/>
                                  </p:stCondLst>
                                  <p:childTnLst>
                                    <p:set>
                                      <p:cBhvr>
                                        <p:cTn id="45" dur="1" fill="hold">
                                          <p:stCondLst>
                                            <p:cond delay="0"/>
                                          </p:stCondLst>
                                        </p:cTn>
                                        <p:tgtEl>
                                          <p:spTgt spid="79"/>
                                        </p:tgtEl>
                                        <p:attrNameLst>
                                          <p:attrName>style.visibility</p:attrName>
                                        </p:attrNameLst>
                                      </p:cBhvr>
                                      <p:to>
                                        <p:strVal val="visible"/>
                                      </p:to>
                                    </p:set>
                                    <p:animEffect transition="in" filter="fade">
                                      <p:cBhvr>
                                        <p:cTn id="46" dur="500"/>
                                        <p:tgtEl>
                                          <p:spTgt spid="79"/>
                                        </p:tgtEl>
                                      </p:cBhvr>
                                    </p:animEffect>
                                  </p:childTnLst>
                                </p:cTn>
                              </p:par>
                            </p:childTnLst>
                          </p:cTn>
                        </p:par>
                      </p:childTnLst>
                    </p:cTn>
                  </p:par>
                  <p:par>
                    <p:cTn id="47" fill="hold">
                      <p:stCondLst>
                        <p:cond delay="indefinite"/>
                      </p:stCondLst>
                      <p:childTnLst>
                        <p:par>
                          <p:cTn id="48" fill="hold">
                            <p:stCondLst>
                              <p:cond delay="0"/>
                            </p:stCondLst>
                            <p:childTnLst>
                              <p:par>
                                <p:cTn id="49" presetID="26" presetClass="emph" presetSubtype="0" fill="hold" nodeType="clickEffect">
                                  <p:stCondLst>
                                    <p:cond delay="0"/>
                                  </p:stCondLst>
                                  <p:childTnLst>
                                    <p:animEffect transition="out" filter="fade">
                                      <p:cBhvr>
                                        <p:cTn id="50" dur="800" tmFilter="0, 0; .2, .5; .8, .5; 1, 0"/>
                                        <p:tgtEl>
                                          <p:spTgt spid="3"/>
                                        </p:tgtEl>
                                      </p:cBhvr>
                                    </p:animEffect>
                                    <p:animScale>
                                      <p:cBhvr>
                                        <p:cTn id="51" dur="400" autoRev="1" fill="hold"/>
                                        <p:tgtEl>
                                          <p:spTgt spid="3"/>
                                        </p:tgtEl>
                                      </p:cBhvr>
                                      <p:by x="105000" y="105000"/>
                                    </p:animScale>
                                  </p:childTnLst>
                                </p:cTn>
                              </p:par>
                              <p:par>
                                <p:cTn id="52" presetID="10" presetClass="entr" presetSubtype="0" fill="hold" grpId="0" nodeType="withEffect">
                                  <p:stCondLst>
                                    <p:cond delay="600"/>
                                  </p:stCondLst>
                                  <p:childTnLst>
                                    <p:set>
                                      <p:cBhvr>
                                        <p:cTn id="53" dur="1" fill="hold">
                                          <p:stCondLst>
                                            <p:cond delay="0"/>
                                          </p:stCondLst>
                                        </p:cTn>
                                        <p:tgtEl>
                                          <p:spTgt spid="77"/>
                                        </p:tgtEl>
                                        <p:attrNameLst>
                                          <p:attrName>style.visibility</p:attrName>
                                        </p:attrNameLst>
                                      </p:cBhvr>
                                      <p:to>
                                        <p:strVal val="visible"/>
                                      </p:to>
                                    </p:set>
                                    <p:animEffect transition="in" filter="fade">
                                      <p:cBhvr>
                                        <p:cTn id="54" dur="500"/>
                                        <p:tgtEl>
                                          <p:spTgt spid="77"/>
                                        </p:tgtEl>
                                      </p:cBhvr>
                                    </p:animEffect>
                                  </p:childTnLst>
                                </p:cTn>
                              </p:par>
                            </p:childTnLst>
                          </p:cTn>
                        </p:par>
                        <p:par>
                          <p:cTn id="55" fill="hold">
                            <p:stCondLst>
                              <p:cond delay="1100"/>
                            </p:stCondLst>
                            <p:childTnLst>
                              <p:par>
                                <p:cTn id="56" presetID="22" presetClass="entr" presetSubtype="8" fill="hold" nodeType="afterEffect">
                                  <p:stCondLst>
                                    <p:cond delay="0"/>
                                  </p:stCondLst>
                                  <p:childTnLst>
                                    <p:set>
                                      <p:cBhvr>
                                        <p:cTn id="57" dur="1" fill="hold">
                                          <p:stCondLst>
                                            <p:cond delay="0"/>
                                          </p:stCondLst>
                                        </p:cTn>
                                        <p:tgtEl>
                                          <p:spTgt spid="68"/>
                                        </p:tgtEl>
                                        <p:attrNameLst>
                                          <p:attrName>style.visibility</p:attrName>
                                        </p:attrNameLst>
                                      </p:cBhvr>
                                      <p:to>
                                        <p:strVal val="visible"/>
                                      </p:to>
                                    </p:set>
                                    <p:animEffect transition="in" filter="wipe(left)">
                                      <p:cBhvr>
                                        <p:cTn id="58" dur="1000"/>
                                        <p:tgtEl>
                                          <p:spTgt spid="68"/>
                                        </p:tgtEl>
                                      </p:cBhvr>
                                    </p:animEffect>
                                  </p:childTnLst>
                                </p:cTn>
                              </p:par>
                              <p:par>
                                <p:cTn id="59" presetID="10" presetClass="exit" presetSubtype="0" fill="hold" grpId="4" nodeType="withEffect">
                                  <p:stCondLst>
                                    <p:cond delay="0"/>
                                  </p:stCondLst>
                                  <p:childTnLst>
                                    <p:animEffect transition="out" filter="fade">
                                      <p:cBhvr>
                                        <p:cTn id="60" dur="500"/>
                                        <p:tgtEl>
                                          <p:spTgt spid="78"/>
                                        </p:tgtEl>
                                      </p:cBhvr>
                                    </p:animEffect>
                                    <p:set>
                                      <p:cBhvr>
                                        <p:cTn id="61" dur="1" fill="hold">
                                          <p:stCondLst>
                                            <p:cond delay="499"/>
                                          </p:stCondLst>
                                        </p:cTn>
                                        <p:tgtEl>
                                          <p:spTgt spid="78"/>
                                        </p:tgtEl>
                                        <p:attrNameLst>
                                          <p:attrName>style.visibility</p:attrName>
                                        </p:attrNameLst>
                                      </p:cBhvr>
                                      <p:to>
                                        <p:strVal val="hidden"/>
                                      </p:to>
                                    </p:set>
                                  </p:childTnLst>
                                </p:cTn>
                              </p:par>
                              <p:par>
                                <p:cTn id="62" presetID="10" presetClass="exit" presetSubtype="0" fill="hold" grpId="4" nodeType="withEffect">
                                  <p:stCondLst>
                                    <p:cond delay="0"/>
                                  </p:stCondLst>
                                  <p:childTnLst>
                                    <p:animEffect transition="out" filter="fade">
                                      <p:cBhvr>
                                        <p:cTn id="63" dur="500"/>
                                        <p:tgtEl>
                                          <p:spTgt spid="79"/>
                                        </p:tgtEl>
                                      </p:cBhvr>
                                    </p:animEffect>
                                    <p:set>
                                      <p:cBhvr>
                                        <p:cTn id="64" dur="1" fill="hold">
                                          <p:stCondLst>
                                            <p:cond delay="499"/>
                                          </p:stCondLst>
                                        </p:cTn>
                                        <p:tgtEl>
                                          <p:spTgt spid="79"/>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70"/>
                                        </p:tgtEl>
                                        <p:attrNameLst>
                                          <p:attrName>style.visibility</p:attrName>
                                        </p:attrNameLst>
                                      </p:cBhvr>
                                      <p:to>
                                        <p:strVal val="visible"/>
                                      </p:to>
                                    </p:set>
                                    <p:anim calcmode="lin" valueType="num">
                                      <p:cBhvr additive="base">
                                        <p:cTn id="69" dur="1000" fill="hold"/>
                                        <p:tgtEl>
                                          <p:spTgt spid="70"/>
                                        </p:tgtEl>
                                        <p:attrNameLst>
                                          <p:attrName>ppt_x</p:attrName>
                                        </p:attrNameLst>
                                      </p:cBhvr>
                                      <p:tavLst>
                                        <p:tav tm="0">
                                          <p:val>
                                            <p:strVal val="1+#ppt_w/2"/>
                                          </p:val>
                                        </p:tav>
                                        <p:tav tm="100000">
                                          <p:val>
                                            <p:strVal val="#ppt_x"/>
                                          </p:val>
                                        </p:tav>
                                      </p:tavLst>
                                    </p:anim>
                                    <p:anim calcmode="lin" valueType="num">
                                      <p:cBhvr additive="base">
                                        <p:cTn id="70" dur="10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10" presetClass="exit" presetSubtype="0" fill="hold" grpId="1" nodeType="clickEffect">
                                  <p:stCondLst>
                                    <p:cond delay="0"/>
                                  </p:stCondLst>
                                  <p:childTnLst>
                                    <p:animEffect transition="out" filter="fade">
                                      <p:cBhvr>
                                        <p:cTn id="74" dur="500"/>
                                        <p:tgtEl>
                                          <p:spTgt spid="78"/>
                                        </p:tgtEl>
                                      </p:cBhvr>
                                    </p:animEffect>
                                    <p:set>
                                      <p:cBhvr>
                                        <p:cTn id="75" dur="1" fill="hold">
                                          <p:stCondLst>
                                            <p:cond delay="499"/>
                                          </p:stCondLst>
                                        </p:cTn>
                                        <p:tgtEl>
                                          <p:spTgt spid="78"/>
                                        </p:tgtEl>
                                        <p:attrNameLst>
                                          <p:attrName>style.visibility</p:attrName>
                                        </p:attrNameLst>
                                      </p:cBhvr>
                                      <p:to>
                                        <p:strVal val="hidden"/>
                                      </p:to>
                                    </p:set>
                                  </p:childTnLst>
                                </p:cTn>
                              </p:par>
                              <p:par>
                                <p:cTn id="76" presetID="10" presetClass="exit" presetSubtype="0" fill="hold" grpId="1" nodeType="withEffect">
                                  <p:stCondLst>
                                    <p:cond delay="0"/>
                                  </p:stCondLst>
                                  <p:childTnLst>
                                    <p:animEffect transition="out" filter="fade">
                                      <p:cBhvr>
                                        <p:cTn id="77" dur="500"/>
                                        <p:tgtEl>
                                          <p:spTgt spid="79"/>
                                        </p:tgtEl>
                                      </p:cBhvr>
                                    </p:animEffect>
                                    <p:set>
                                      <p:cBhvr>
                                        <p:cTn id="78" dur="1" fill="hold">
                                          <p:stCondLst>
                                            <p:cond delay="499"/>
                                          </p:stCondLst>
                                        </p:cTn>
                                        <p:tgtEl>
                                          <p:spTgt spid="79"/>
                                        </p:tgtEl>
                                        <p:attrNameLst>
                                          <p:attrName>style.visibility</p:attrName>
                                        </p:attrNameLst>
                                      </p:cBhvr>
                                      <p:to>
                                        <p:strVal val="hidden"/>
                                      </p:to>
                                    </p:set>
                                  </p:childTnLst>
                                </p:cTn>
                              </p:par>
                            </p:childTnLst>
                          </p:cTn>
                        </p:par>
                        <p:par>
                          <p:cTn id="79" fill="hold">
                            <p:stCondLst>
                              <p:cond delay="500"/>
                            </p:stCondLst>
                            <p:childTnLst>
                              <p:par>
                                <p:cTn id="80" presetID="1" presetClass="entr" presetSubtype="0" fill="hold" grpId="0" nodeType="afterEffect">
                                  <p:stCondLst>
                                    <p:cond delay="0"/>
                                  </p:stCondLst>
                                  <p:childTnLst>
                                    <p:set>
                                      <p:cBhvr>
                                        <p:cTn id="81" dur="1" fill="hold">
                                          <p:stCondLst>
                                            <p:cond delay="0"/>
                                          </p:stCondLst>
                                        </p:cTn>
                                        <p:tgtEl>
                                          <p:spTgt spid="80"/>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81"/>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7" presetClass="emph" presetSubtype="2" fill="hold" nodeType="clickEffect">
                                  <p:stCondLst>
                                    <p:cond delay="0"/>
                                  </p:stCondLst>
                                  <p:childTnLst>
                                    <p:animClr clrSpc="rgb" dir="cw">
                                      <p:cBhvr>
                                        <p:cTn id="87" dur="1000" fill="hold"/>
                                        <p:tgtEl>
                                          <p:spTgt spid="65"/>
                                        </p:tgtEl>
                                        <p:attrNameLst>
                                          <p:attrName>stroke.color</p:attrName>
                                        </p:attrNameLst>
                                      </p:cBhvr>
                                      <p:to>
                                        <a:srgbClr val="0066FF"/>
                                      </p:to>
                                    </p:animClr>
                                    <p:set>
                                      <p:cBhvr>
                                        <p:cTn id="88" dur="1000" fill="hold"/>
                                        <p:tgtEl>
                                          <p:spTgt spid="65"/>
                                        </p:tgtEl>
                                        <p:attrNameLst>
                                          <p:attrName>stroke.on</p:attrName>
                                        </p:attrNameLst>
                                      </p:cBhvr>
                                      <p:to>
                                        <p:strVal val="true"/>
                                      </p:to>
                                    </p:set>
                                  </p:childTnLst>
                                </p:cTn>
                              </p:par>
                              <p:par>
                                <p:cTn id="89" presetID="3" presetClass="emph" presetSubtype="2" fill="hold" grpId="1" nodeType="withEffect">
                                  <p:stCondLst>
                                    <p:cond delay="0"/>
                                  </p:stCondLst>
                                  <p:childTnLst>
                                    <p:animClr clrSpc="rgb" dir="cw">
                                      <p:cBhvr override="childStyle">
                                        <p:cTn id="90" dur="2000" fill="hold"/>
                                        <p:tgtEl>
                                          <p:spTgt spid="74"/>
                                        </p:tgtEl>
                                        <p:attrNameLst>
                                          <p:attrName>style.color</p:attrName>
                                        </p:attrNameLst>
                                      </p:cBhvr>
                                      <p:to>
                                        <a:srgbClr val="0066FF"/>
                                      </p:to>
                                    </p:animClr>
                                  </p:childTnLst>
                                </p:cTn>
                              </p:par>
                              <p:par>
                                <p:cTn id="91" presetID="26" presetClass="emph" presetSubtype="0" fill="hold" nodeType="withEffect">
                                  <p:stCondLst>
                                    <p:cond delay="300"/>
                                  </p:stCondLst>
                                  <p:childTnLst>
                                    <p:animEffect transition="out" filter="fade">
                                      <p:cBhvr>
                                        <p:cTn id="92" dur="800" tmFilter="0, 0; .2, .5; .8, .5; 1, 0"/>
                                        <p:tgtEl>
                                          <p:spTgt spid="65"/>
                                        </p:tgtEl>
                                      </p:cBhvr>
                                    </p:animEffect>
                                    <p:animScale>
                                      <p:cBhvr>
                                        <p:cTn id="93" dur="400" autoRev="1" fill="hold"/>
                                        <p:tgtEl>
                                          <p:spTgt spid="65"/>
                                        </p:tgtEl>
                                      </p:cBhvr>
                                      <p:by x="105000" y="105000"/>
                                    </p:animScale>
                                  </p:childTnLst>
                                </p:cTn>
                              </p:par>
                              <p:par>
                                <p:cTn id="94" presetID="26" presetClass="emph" presetSubtype="0" fill="hold" nodeType="withEffect">
                                  <p:stCondLst>
                                    <p:cond delay="800"/>
                                  </p:stCondLst>
                                  <p:childTnLst>
                                    <p:animEffect transition="out" filter="fade">
                                      <p:cBhvr>
                                        <p:cTn id="95" dur="800" tmFilter="0, 0; .2, .5; .8, .5; 1, 0"/>
                                        <p:tgtEl>
                                          <p:spTgt spid="72"/>
                                        </p:tgtEl>
                                      </p:cBhvr>
                                    </p:animEffect>
                                    <p:animScale>
                                      <p:cBhvr>
                                        <p:cTn id="96" dur="400" autoRev="1" fill="hold"/>
                                        <p:tgtEl>
                                          <p:spTgt spid="72"/>
                                        </p:tgtEl>
                                      </p:cBhvr>
                                      <p:by x="105000" y="105000"/>
                                    </p:animScale>
                                  </p:childTnLst>
                                </p:cTn>
                              </p:par>
                            </p:childTnLst>
                          </p:cTn>
                        </p:par>
                      </p:childTnLst>
                    </p:cTn>
                  </p:par>
                  <p:par>
                    <p:cTn id="97" fill="hold">
                      <p:stCondLst>
                        <p:cond delay="indefinite"/>
                      </p:stCondLst>
                      <p:childTnLst>
                        <p:par>
                          <p:cTn id="98" fill="hold">
                            <p:stCondLst>
                              <p:cond delay="0"/>
                            </p:stCondLst>
                            <p:childTnLst>
                              <p:par>
                                <p:cTn id="99" presetID="2" presetClass="entr" presetSubtype="2" fill="hold" nodeType="clickEffect">
                                  <p:stCondLst>
                                    <p:cond delay="0"/>
                                  </p:stCondLst>
                                  <p:childTnLst>
                                    <p:set>
                                      <p:cBhvr>
                                        <p:cTn id="100" dur="1" fill="hold">
                                          <p:stCondLst>
                                            <p:cond delay="0"/>
                                          </p:stCondLst>
                                        </p:cTn>
                                        <p:tgtEl>
                                          <p:spTgt spid="71"/>
                                        </p:tgtEl>
                                        <p:attrNameLst>
                                          <p:attrName>style.visibility</p:attrName>
                                        </p:attrNameLst>
                                      </p:cBhvr>
                                      <p:to>
                                        <p:strVal val="visible"/>
                                      </p:to>
                                    </p:set>
                                    <p:anim calcmode="lin" valueType="num">
                                      <p:cBhvr additive="base">
                                        <p:cTn id="101" dur="1000" fill="hold"/>
                                        <p:tgtEl>
                                          <p:spTgt spid="71"/>
                                        </p:tgtEl>
                                        <p:attrNameLst>
                                          <p:attrName>ppt_x</p:attrName>
                                        </p:attrNameLst>
                                      </p:cBhvr>
                                      <p:tavLst>
                                        <p:tav tm="0">
                                          <p:val>
                                            <p:strVal val="1+#ppt_w/2"/>
                                          </p:val>
                                        </p:tav>
                                        <p:tav tm="100000">
                                          <p:val>
                                            <p:strVal val="#ppt_x"/>
                                          </p:val>
                                        </p:tav>
                                      </p:tavLst>
                                    </p:anim>
                                    <p:anim calcmode="lin" valueType="num">
                                      <p:cBhvr additive="base">
                                        <p:cTn id="102" dur="1000" fill="hold"/>
                                        <p:tgtEl>
                                          <p:spTgt spid="71"/>
                                        </p:tgtEl>
                                        <p:attrNameLst>
                                          <p:attrName>ppt_y</p:attrName>
                                        </p:attrNameLst>
                                      </p:cBhvr>
                                      <p:tavLst>
                                        <p:tav tm="0">
                                          <p:val>
                                            <p:strVal val="#ppt_y"/>
                                          </p:val>
                                        </p:tav>
                                        <p:tav tm="100000">
                                          <p:val>
                                            <p:strVal val="#ppt_y"/>
                                          </p:val>
                                        </p:tav>
                                      </p:tavLst>
                                    </p:anim>
                                  </p:childTnLst>
                                </p:cTn>
                              </p:par>
                            </p:childTnLst>
                          </p:cTn>
                        </p:par>
                        <p:par>
                          <p:cTn id="103" fill="hold">
                            <p:stCondLst>
                              <p:cond delay="1000"/>
                            </p:stCondLst>
                            <p:childTnLst>
                              <p:par>
                                <p:cTn id="104" presetID="22" presetClass="exit" presetSubtype="2" fill="hold" nodeType="afterEffect">
                                  <p:stCondLst>
                                    <p:cond delay="0"/>
                                  </p:stCondLst>
                                  <p:childTnLst>
                                    <p:animEffect transition="out" filter="wipe(right)">
                                      <p:cBhvr>
                                        <p:cTn id="105" dur="1500"/>
                                        <p:tgtEl>
                                          <p:spTgt spid="65"/>
                                        </p:tgtEl>
                                      </p:cBhvr>
                                    </p:animEffect>
                                    <p:set>
                                      <p:cBhvr>
                                        <p:cTn id="106" dur="1" fill="hold">
                                          <p:stCondLst>
                                            <p:cond delay="1499"/>
                                          </p:stCondLst>
                                        </p:cTn>
                                        <p:tgtEl>
                                          <p:spTgt spid="65"/>
                                        </p:tgtEl>
                                        <p:attrNameLst>
                                          <p:attrName>style.visibility</p:attrName>
                                        </p:attrNameLst>
                                      </p:cBhvr>
                                      <p:to>
                                        <p:strVal val="hidden"/>
                                      </p:to>
                                    </p:set>
                                  </p:childTnLst>
                                </p:cTn>
                              </p:par>
                              <p:par>
                                <p:cTn id="107" presetID="22" presetClass="exit" presetSubtype="2" fill="hold" nodeType="withEffect">
                                  <p:stCondLst>
                                    <p:cond delay="0"/>
                                  </p:stCondLst>
                                  <p:childTnLst>
                                    <p:animEffect transition="out" filter="wipe(right)">
                                      <p:cBhvr>
                                        <p:cTn id="108" dur="1500"/>
                                        <p:tgtEl>
                                          <p:spTgt spid="68"/>
                                        </p:tgtEl>
                                      </p:cBhvr>
                                    </p:animEffect>
                                    <p:set>
                                      <p:cBhvr>
                                        <p:cTn id="109" dur="1" fill="hold">
                                          <p:stCondLst>
                                            <p:cond delay="1499"/>
                                          </p:stCondLst>
                                        </p:cTn>
                                        <p:tgtEl>
                                          <p:spTgt spid="68"/>
                                        </p:tgtEl>
                                        <p:attrNameLst>
                                          <p:attrName>style.visibility</p:attrName>
                                        </p:attrNameLst>
                                      </p:cBhvr>
                                      <p:to>
                                        <p:strVal val="hidden"/>
                                      </p:to>
                                    </p:set>
                                  </p:childTnLst>
                                </p:cTn>
                              </p:par>
                              <p:par>
                                <p:cTn id="110" presetID="10" presetClass="exit" presetSubtype="0" fill="hold" grpId="2" nodeType="withEffect">
                                  <p:stCondLst>
                                    <p:cond delay="0"/>
                                  </p:stCondLst>
                                  <p:childTnLst>
                                    <p:animEffect transition="out" filter="fade">
                                      <p:cBhvr>
                                        <p:cTn id="111" dur="500"/>
                                        <p:tgtEl>
                                          <p:spTgt spid="74"/>
                                        </p:tgtEl>
                                      </p:cBhvr>
                                    </p:animEffect>
                                    <p:set>
                                      <p:cBhvr>
                                        <p:cTn id="112" dur="1" fill="hold">
                                          <p:stCondLst>
                                            <p:cond delay="499"/>
                                          </p:stCondLst>
                                        </p:cTn>
                                        <p:tgtEl>
                                          <p:spTgt spid="74"/>
                                        </p:tgtEl>
                                        <p:attrNameLst>
                                          <p:attrName>style.visibility</p:attrName>
                                        </p:attrNameLst>
                                      </p:cBhvr>
                                      <p:to>
                                        <p:strVal val="hidden"/>
                                      </p:to>
                                    </p:set>
                                  </p:childTnLst>
                                </p:cTn>
                              </p:par>
                              <p:par>
                                <p:cTn id="113" presetID="10" presetClass="exit" presetSubtype="0" fill="hold" grpId="1" nodeType="withEffect">
                                  <p:stCondLst>
                                    <p:cond delay="0"/>
                                  </p:stCondLst>
                                  <p:childTnLst>
                                    <p:animEffect transition="out" filter="fade">
                                      <p:cBhvr>
                                        <p:cTn id="114" dur="500"/>
                                        <p:tgtEl>
                                          <p:spTgt spid="77"/>
                                        </p:tgtEl>
                                      </p:cBhvr>
                                    </p:animEffect>
                                    <p:set>
                                      <p:cBhvr>
                                        <p:cTn id="115" dur="1" fill="hold">
                                          <p:stCondLst>
                                            <p:cond delay="499"/>
                                          </p:stCondLst>
                                        </p:cTn>
                                        <p:tgtEl>
                                          <p:spTgt spid="77"/>
                                        </p:tgtEl>
                                        <p:attrNameLst>
                                          <p:attrName>style.visibility</p:attrName>
                                        </p:attrNameLst>
                                      </p:cBhvr>
                                      <p:to>
                                        <p:strVal val="hidden"/>
                                      </p:to>
                                    </p:set>
                                  </p:childTnLst>
                                </p:cTn>
                              </p:par>
                              <p:par>
                                <p:cTn id="116" presetID="10" presetClass="exit" presetSubtype="0" fill="hold" grpId="1" nodeType="withEffect">
                                  <p:stCondLst>
                                    <p:cond delay="0"/>
                                  </p:stCondLst>
                                  <p:childTnLst>
                                    <p:animEffect transition="out" filter="fade">
                                      <p:cBhvr>
                                        <p:cTn id="117" dur="500"/>
                                        <p:tgtEl>
                                          <p:spTgt spid="80"/>
                                        </p:tgtEl>
                                      </p:cBhvr>
                                    </p:animEffect>
                                    <p:set>
                                      <p:cBhvr>
                                        <p:cTn id="118" dur="1" fill="hold">
                                          <p:stCondLst>
                                            <p:cond delay="499"/>
                                          </p:stCondLst>
                                        </p:cTn>
                                        <p:tgtEl>
                                          <p:spTgt spid="80"/>
                                        </p:tgtEl>
                                        <p:attrNameLst>
                                          <p:attrName>style.visibility</p:attrName>
                                        </p:attrNameLst>
                                      </p:cBhvr>
                                      <p:to>
                                        <p:strVal val="hidden"/>
                                      </p:to>
                                    </p:set>
                                  </p:childTnLst>
                                </p:cTn>
                              </p:par>
                              <p:par>
                                <p:cTn id="119" presetID="10" presetClass="exit" presetSubtype="0" fill="hold" grpId="1" nodeType="withEffect">
                                  <p:stCondLst>
                                    <p:cond delay="0"/>
                                  </p:stCondLst>
                                  <p:childTnLst>
                                    <p:animEffect transition="out" filter="fade">
                                      <p:cBhvr>
                                        <p:cTn id="120" dur="500"/>
                                        <p:tgtEl>
                                          <p:spTgt spid="81"/>
                                        </p:tgtEl>
                                      </p:cBhvr>
                                    </p:animEffect>
                                    <p:set>
                                      <p:cBhvr>
                                        <p:cTn id="121" dur="1" fill="hold">
                                          <p:stCondLst>
                                            <p:cond delay="499"/>
                                          </p:stCondLst>
                                        </p:cTn>
                                        <p:tgtEl>
                                          <p:spTgt spid="8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67" grpId="0"/>
      <p:bldP spid="70" grpId="0"/>
      <p:bldP spid="74" grpId="0"/>
      <p:bldP spid="74" grpId="1"/>
      <p:bldP spid="74" grpId="2"/>
      <p:bldP spid="77" grpId="0"/>
      <p:bldP spid="77" grpId="1"/>
      <p:bldP spid="78" grpId="0"/>
      <p:bldP spid="78" grpId="1"/>
      <p:bldP spid="78" grpId="2"/>
      <p:bldP spid="78" grpId="3"/>
      <p:bldP spid="78" grpId="4"/>
      <p:bldP spid="79" grpId="0"/>
      <p:bldP spid="79" grpId="1"/>
      <p:bldP spid="79" grpId="2"/>
      <p:bldP spid="79" grpId="3"/>
      <p:bldP spid="79" grpId="4"/>
      <p:bldP spid="80" grpId="0"/>
      <p:bldP spid="80" grpId="1"/>
      <p:bldP spid="81" grpId="0"/>
      <p:bldP spid="81"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Area and Power </a:t>
            </a:r>
            <a:r>
              <a:rPr lang="tr-TR" dirty="0" smtClean="0">
                <a:latin typeface="Cambria" panose="02040503050406030204" pitchFamily="18" charset="0"/>
              </a:rPr>
              <a:t>Overhead</a:t>
            </a:r>
            <a:endParaRPr lang="en-US" dirty="0">
              <a:latin typeface="Cambria" panose="02040503050406030204" pitchFamily="18" charset="0"/>
            </a:endParaRPr>
          </a:p>
        </p:txBody>
      </p:sp>
      <p:sp>
        <p:nvSpPr>
          <p:cNvPr id="3" name="Content Placeholder 2"/>
          <p:cNvSpPr>
            <a:spLocks noGrp="1"/>
          </p:cNvSpPr>
          <p:nvPr>
            <p:ph idx="1"/>
          </p:nvPr>
        </p:nvSpPr>
        <p:spPr/>
        <p:txBody>
          <a:bodyPr/>
          <a:lstStyle/>
          <a:p>
            <a:r>
              <a:rPr lang="en-US" b="1" dirty="0" smtClean="0">
                <a:latin typeface="Cambria" panose="02040503050406030204" pitchFamily="18" charset="0"/>
              </a:rPr>
              <a:t>Modeled with CACTI</a:t>
            </a:r>
            <a:endParaRPr lang="tr-TR" b="1" dirty="0" smtClean="0">
              <a:latin typeface="Cambria" panose="02040503050406030204" pitchFamily="18" charset="0"/>
            </a:endParaRPr>
          </a:p>
          <a:p>
            <a:endParaRPr lang="en-US" b="1" dirty="0" smtClean="0">
              <a:latin typeface="Cambria" panose="02040503050406030204" pitchFamily="18" charset="0"/>
            </a:endParaRPr>
          </a:p>
          <a:p>
            <a:r>
              <a:rPr lang="tr-TR" b="1" dirty="0" smtClean="0">
                <a:latin typeface="Cambria" panose="02040503050406030204" pitchFamily="18" charset="0"/>
              </a:rPr>
              <a:t>Area</a:t>
            </a:r>
            <a:endParaRPr lang="tr-TR" b="1" dirty="0" smtClean="0">
              <a:latin typeface="Cambria" panose="02040503050406030204" pitchFamily="18" charset="0"/>
            </a:endParaRPr>
          </a:p>
          <a:p>
            <a:pPr lvl="1"/>
            <a:r>
              <a:rPr lang="tr-TR" dirty="0" smtClean="0">
                <a:latin typeface="Cambria" panose="02040503050406030204" pitchFamily="18" charset="0"/>
              </a:rPr>
              <a:t>~</a:t>
            </a:r>
            <a:r>
              <a:rPr lang="tr-TR" dirty="0" smtClean="0">
                <a:latin typeface="Cambria" panose="02040503050406030204" pitchFamily="18" charset="0"/>
              </a:rPr>
              <a:t>5KB </a:t>
            </a:r>
            <a:r>
              <a:rPr lang="tr-TR" dirty="0" smtClean="0">
                <a:latin typeface="Cambria" panose="02040503050406030204" pitchFamily="18" charset="0"/>
              </a:rPr>
              <a:t>for 128-entry ChargeCache</a:t>
            </a:r>
          </a:p>
          <a:p>
            <a:pPr lvl="1">
              <a:buClr>
                <a:schemeClr val="tx1"/>
              </a:buClr>
            </a:pPr>
            <a:r>
              <a:rPr lang="tr-TR" dirty="0" smtClean="0">
                <a:solidFill>
                  <a:srgbClr val="FF0066"/>
                </a:solidFill>
                <a:latin typeface="Cambria" panose="02040503050406030204" pitchFamily="18" charset="0"/>
              </a:rPr>
              <a:t>0.24%</a:t>
            </a:r>
            <a:r>
              <a:rPr lang="tr-TR" dirty="0" smtClean="0">
                <a:latin typeface="Cambria" panose="02040503050406030204" pitchFamily="18" charset="0"/>
              </a:rPr>
              <a:t> of a 4MB </a:t>
            </a:r>
            <a:r>
              <a:rPr lang="tr-TR" dirty="0" smtClean="0">
                <a:latin typeface="Cambria" panose="02040503050406030204" pitchFamily="18" charset="0"/>
              </a:rPr>
              <a:t>Last Level Cache (LLC) area</a:t>
            </a:r>
            <a:endParaRPr lang="tr-TR" dirty="0" smtClean="0">
              <a:latin typeface="Cambria" panose="02040503050406030204" pitchFamily="18" charset="0"/>
            </a:endParaRPr>
          </a:p>
          <a:p>
            <a:pPr marL="457200" lvl="1" indent="0">
              <a:buNone/>
            </a:pPr>
            <a:endParaRPr lang="tr-TR" dirty="0" smtClean="0">
              <a:latin typeface="Cambria" panose="02040503050406030204" pitchFamily="18" charset="0"/>
            </a:endParaRPr>
          </a:p>
          <a:p>
            <a:r>
              <a:rPr lang="tr-TR" b="1" dirty="0" smtClean="0">
                <a:latin typeface="Cambria" panose="02040503050406030204" pitchFamily="18" charset="0"/>
              </a:rPr>
              <a:t>Power Consumption</a:t>
            </a:r>
          </a:p>
          <a:p>
            <a:pPr lvl="1"/>
            <a:r>
              <a:rPr lang="tr-TR" dirty="0" smtClean="0">
                <a:latin typeface="Cambria" panose="02040503050406030204" pitchFamily="18" charset="0"/>
              </a:rPr>
              <a:t>0.15 </a:t>
            </a:r>
            <a:r>
              <a:rPr lang="tr-TR" dirty="0" smtClean="0">
                <a:latin typeface="Cambria" panose="02040503050406030204" pitchFamily="18" charset="0"/>
              </a:rPr>
              <a:t>mW on average (static + dynamic)</a:t>
            </a:r>
          </a:p>
          <a:p>
            <a:pPr lvl="1">
              <a:buClr>
                <a:schemeClr val="tx1"/>
              </a:buClr>
            </a:pPr>
            <a:r>
              <a:rPr lang="tr-TR" dirty="0" smtClean="0">
                <a:solidFill>
                  <a:srgbClr val="FF0066"/>
                </a:solidFill>
                <a:latin typeface="Cambria" panose="02040503050406030204" pitchFamily="18" charset="0"/>
              </a:rPr>
              <a:t>0.23%</a:t>
            </a:r>
            <a:r>
              <a:rPr lang="tr-TR" dirty="0" smtClean="0">
                <a:latin typeface="Cambria" panose="02040503050406030204" pitchFamily="18" charset="0"/>
              </a:rPr>
              <a:t> of the 4MB LLC power consumption</a:t>
            </a:r>
            <a:endParaRPr lang="en-US" dirty="0">
              <a:latin typeface="Cambria" panose="02040503050406030204" pitchFamily="18" charset="0"/>
            </a:endParaRPr>
          </a:p>
        </p:txBody>
      </p:sp>
    </p:spTree>
    <p:extLst>
      <p:ext uri="{BB962C8B-B14F-4D97-AF65-F5344CB8AC3E}">
        <p14:creationId xmlns:p14="http://schemas.microsoft.com/office/powerpoint/2010/main" val="27854261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83820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1. </a:t>
            </a:r>
            <a:r>
              <a:rPr lang="en-US" sz="4000" dirty="0" smtClean="0">
                <a:latin typeface="Cambria" panose="02040503050406030204" pitchFamily="18" charset="0"/>
              </a:rPr>
              <a:t>DRAM Operation Basics</a:t>
            </a:r>
            <a:endParaRPr lang="en-US" sz="4000" dirty="0">
              <a:latin typeface="Cambria" panose="02040503050406030204" pitchFamily="18" charset="0"/>
            </a:endParaRPr>
          </a:p>
        </p:txBody>
      </p:sp>
      <p:sp>
        <p:nvSpPr>
          <p:cNvPr id="4" name="Rectangle 3"/>
          <p:cNvSpPr/>
          <p:nvPr/>
        </p:nvSpPr>
        <p:spPr>
          <a:xfrm>
            <a:off x="381000" y="17068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2</a:t>
            </a:r>
            <a:r>
              <a:rPr lang="en-US" sz="4000" dirty="0" smtClean="0">
                <a:latin typeface="Cambria" panose="02040503050406030204" pitchFamily="18" charset="0"/>
              </a:rPr>
              <a:t>. </a:t>
            </a:r>
            <a:r>
              <a:rPr lang="tr-TR" sz="4000" dirty="0" smtClean="0">
                <a:latin typeface="Cambria" panose="02040503050406030204" pitchFamily="18" charset="0"/>
              </a:rPr>
              <a:t>Accessing Highly-charged Rows</a:t>
            </a:r>
            <a:endParaRPr lang="en-US" sz="4000" dirty="0">
              <a:latin typeface="Cambria" panose="02040503050406030204" pitchFamily="18" charset="0"/>
            </a:endParaRPr>
          </a:p>
        </p:txBody>
      </p:sp>
      <p:sp>
        <p:nvSpPr>
          <p:cNvPr id="5" name="Rectangle 4"/>
          <p:cNvSpPr/>
          <p:nvPr/>
        </p:nvSpPr>
        <p:spPr>
          <a:xfrm>
            <a:off x="381000" y="33832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4. </a:t>
            </a:r>
            <a:r>
              <a:rPr lang="tr-TR" sz="4000" dirty="0" smtClean="0">
                <a:latin typeface="Cambria" panose="02040503050406030204" pitchFamily="18" charset="0"/>
              </a:rPr>
              <a:t>ChargeCache</a:t>
            </a:r>
            <a:endParaRPr lang="en-US" sz="4000" dirty="0">
              <a:latin typeface="Cambria" panose="02040503050406030204" pitchFamily="18" charset="0"/>
            </a:endParaRPr>
          </a:p>
        </p:txBody>
      </p:sp>
      <p:sp>
        <p:nvSpPr>
          <p:cNvPr id="7" name="Rectangle 6"/>
          <p:cNvSpPr/>
          <p:nvPr/>
        </p:nvSpPr>
        <p:spPr>
          <a:xfrm>
            <a:off x="381000" y="4267200"/>
            <a:ext cx="8382000" cy="731520"/>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5.</a:t>
            </a:r>
            <a:r>
              <a:rPr lang="tr-TR" sz="4000" b="1" dirty="0" smtClean="0">
                <a:latin typeface="Cambria" panose="02040503050406030204" pitchFamily="18" charset="0"/>
              </a:rPr>
              <a:t> Evaluation</a:t>
            </a:r>
            <a:r>
              <a:rPr lang="en-US" sz="4000" b="1" dirty="0" smtClean="0">
                <a:latin typeface="Cambria" panose="02040503050406030204" pitchFamily="18" charset="0"/>
              </a:rPr>
              <a:t> </a:t>
            </a:r>
            <a:endParaRPr lang="en-US" sz="4000" b="1" dirty="0">
              <a:latin typeface="Cambria" panose="02040503050406030204" pitchFamily="18" charset="0"/>
            </a:endParaRPr>
          </a:p>
        </p:txBody>
      </p:sp>
      <p:sp>
        <p:nvSpPr>
          <p:cNvPr id="9" name="Rectangle 8"/>
          <p:cNvSpPr/>
          <p:nvPr/>
        </p:nvSpPr>
        <p:spPr>
          <a:xfrm>
            <a:off x="381000" y="51358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6. </a:t>
            </a:r>
            <a:r>
              <a:rPr lang="tr-TR" sz="4000" dirty="0" smtClean="0">
                <a:latin typeface="Cambria" panose="02040503050406030204" pitchFamily="18" charset="0"/>
              </a:rPr>
              <a:t>Conclusion</a:t>
            </a:r>
            <a:endParaRPr lang="en-US" sz="4000" dirty="0">
              <a:latin typeface="Cambria" panose="02040503050406030204" pitchFamily="18" charset="0"/>
            </a:endParaRPr>
          </a:p>
        </p:txBody>
      </p:sp>
      <p:sp>
        <p:nvSpPr>
          <p:cNvPr id="8" name="Rectangle 7"/>
          <p:cNvSpPr/>
          <p:nvPr/>
        </p:nvSpPr>
        <p:spPr>
          <a:xfrm>
            <a:off x="381000" y="25450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3</a:t>
            </a:r>
            <a:r>
              <a:rPr lang="en-US" sz="4000" dirty="0" smtClean="0">
                <a:latin typeface="Cambria" panose="02040503050406030204" pitchFamily="18" charset="0"/>
              </a:rPr>
              <a:t>. </a:t>
            </a:r>
            <a:r>
              <a:rPr lang="tr-TR" sz="3800" dirty="0" smtClean="0">
                <a:latin typeface="Cambria" panose="02040503050406030204" pitchFamily="18" charset="0"/>
              </a:rPr>
              <a:t>Row Level Temporal Locality (RLTL)</a:t>
            </a:r>
            <a:endParaRPr lang="en-US" sz="3800" dirty="0">
              <a:latin typeface="Cambria" panose="02040503050406030204" pitchFamily="18" charset="0"/>
            </a:endParaRPr>
          </a:p>
        </p:txBody>
      </p:sp>
      <p:sp>
        <p:nvSpPr>
          <p:cNvPr id="10" name="Title 1"/>
          <p:cNvSpPr>
            <a:spLocks noGrp="1"/>
          </p:cNvSpPr>
          <p:nvPr>
            <p:ph type="title"/>
          </p:nvPr>
        </p:nvSpPr>
        <p:spPr>
          <a:xfrm>
            <a:off x="304800" y="25400"/>
            <a:ext cx="8229600" cy="889000"/>
          </a:xfrm>
        </p:spPr>
        <p:txBody>
          <a:bodyPr/>
          <a:lstStyle/>
          <a:p>
            <a:pPr algn="l"/>
            <a:r>
              <a:rPr lang="tr-TR" b="1" dirty="0" smtClean="0">
                <a:latin typeface="Cambria" panose="02040503050406030204" pitchFamily="18" charset="0"/>
              </a:rPr>
              <a:t>Outline</a:t>
            </a:r>
            <a:endParaRPr lang="en-US" b="1" dirty="0">
              <a:latin typeface="Cambria" panose="02040503050406030204" pitchFamily="18" charset="0"/>
            </a:endParaRPr>
          </a:p>
        </p:txBody>
      </p:sp>
    </p:spTree>
    <p:extLst>
      <p:ext uri="{BB962C8B-B14F-4D97-AF65-F5344CB8AC3E}">
        <p14:creationId xmlns:p14="http://schemas.microsoft.com/office/powerpoint/2010/main" val="4168131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Cambria" panose="02040503050406030204" pitchFamily="18" charset="0"/>
              </a:rPr>
              <a:t>Methodology</a:t>
            </a:r>
            <a:endParaRPr lang="en-US" dirty="0">
              <a:latin typeface="Cambria" panose="02040503050406030204" pitchFamily="18" charset="0"/>
            </a:endParaRPr>
          </a:p>
        </p:txBody>
      </p:sp>
      <p:sp>
        <p:nvSpPr>
          <p:cNvPr id="3" name="Content Placeholder 2"/>
          <p:cNvSpPr>
            <a:spLocks noGrp="1"/>
          </p:cNvSpPr>
          <p:nvPr>
            <p:ph idx="1"/>
          </p:nvPr>
        </p:nvSpPr>
        <p:spPr>
          <a:xfrm>
            <a:off x="381000" y="838200"/>
            <a:ext cx="8382000" cy="5638800"/>
          </a:xfrm>
        </p:spPr>
        <p:txBody>
          <a:bodyPr/>
          <a:lstStyle/>
          <a:p>
            <a:r>
              <a:rPr lang="tr-TR" sz="2800" b="1" dirty="0" smtClean="0">
                <a:latin typeface="Cambria" panose="02040503050406030204" pitchFamily="18" charset="0"/>
              </a:rPr>
              <a:t>Simulator</a:t>
            </a:r>
          </a:p>
          <a:p>
            <a:pPr lvl="1"/>
            <a:r>
              <a:rPr lang="tr-TR" sz="2400" dirty="0" smtClean="0">
                <a:latin typeface="Cambria" panose="02040503050406030204" pitchFamily="18" charset="0"/>
              </a:rPr>
              <a:t>DRAM Simulator (Ramulator </a:t>
            </a:r>
            <a:r>
              <a:rPr lang="en-US" sz="2400" i="1" kern="0" dirty="0" smtClean="0">
                <a:solidFill>
                  <a:srgbClr val="0000CC"/>
                </a:solidFill>
                <a:latin typeface="Cambria" panose="02040503050406030204" pitchFamily="18" charset="0"/>
              </a:rPr>
              <a:t>[</a:t>
            </a:r>
            <a:r>
              <a:rPr lang="tr-TR" sz="2400" i="1" kern="0" dirty="0" smtClean="0">
                <a:solidFill>
                  <a:srgbClr val="0000CC"/>
                </a:solidFill>
                <a:latin typeface="Cambria" panose="02040503050406030204" pitchFamily="18" charset="0"/>
              </a:rPr>
              <a:t>Kim</a:t>
            </a:r>
            <a:r>
              <a:rPr lang="en-US" sz="2400" i="1" kern="0" dirty="0" smtClean="0">
                <a:solidFill>
                  <a:srgbClr val="0000CC"/>
                </a:solidFill>
                <a:latin typeface="Cambria" panose="02040503050406030204" pitchFamily="18" charset="0"/>
              </a:rPr>
              <a:t>+, </a:t>
            </a:r>
            <a:r>
              <a:rPr lang="tr-TR" sz="2400" i="1" kern="0" dirty="0" smtClean="0">
                <a:solidFill>
                  <a:srgbClr val="0000CC"/>
                </a:solidFill>
                <a:latin typeface="Cambria" panose="02040503050406030204" pitchFamily="18" charset="0"/>
              </a:rPr>
              <a:t>CAL</a:t>
            </a:r>
            <a:r>
              <a:rPr lang="en-US" sz="2400" i="1" kern="0" dirty="0" smtClean="0">
                <a:solidFill>
                  <a:srgbClr val="0000CC"/>
                </a:solidFill>
                <a:latin typeface="Cambria" panose="02040503050406030204" pitchFamily="18" charset="0"/>
              </a:rPr>
              <a:t>’1</a:t>
            </a:r>
            <a:r>
              <a:rPr lang="tr-TR" sz="2400" i="1" kern="0" dirty="0" smtClean="0">
                <a:solidFill>
                  <a:srgbClr val="0000CC"/>
                </a:solidFill>
                <a:latin typeface="Cambria" panose="02040503050406030204" pitchFamily="18" charset="0"/>
              </a:rPr>
              <a:t>5</a:t>
            </a:r>
            <a:r>
              <a:rPr lang="en-US" sz="2400" i="1" kern="0" dirty="0" smtClean="0">
                <a:solidFill>
                  <a:srgbClr val="0000CC"/>
                </a:solidFill>
                <a:latin typeface="Cambria" panose="02040503050406030204" pitchFamily="18" charset="0"/>
              </a:rPr>
              <a:t>]</a:t>
            </a:r>
            <a:r>
              <a:rPr lang="tr-TR" sz="2400" kern="0" dirty="0" smtClean="0">
                <a:latin typeface="Cambria" panose="02040503050406030204" pitchFamily="18" charset="0"/>
              </a:rPr>
              <a:t>)</a:t>
            </a:r>
          </a:p>
          <a:p>
            <a:pPr marL="914400" lvl="2" indent="0">
              <a:buNone/>
            </a:pPr>
            <a:r>
              <a:rPr lang="tr-TR" sz="2000" i="1" kern="0" dirty="0">
                <a:solidFill>
                  <a:srgbClr val="0066FF"/>
                </a:solidFill>
                <a:latin typeface="Cambria" panose="02040503050406030204" pitchFamily="18" charset="0"/>
              </a:rPr>
              <a:t>https://github.com/CMU-SAFARI/ramulator</a:t>
            </a:r>
            <a:endParaRPr lang="tr-TR" sz="2000" i="1" kern="0" dirty="0">
              <a:solidFill>
                <a:srgbClr val="0066FF"/>
              </a:solidFill>
              <a:latin typeface="Cambria" panose="02040503050406030204" pitchFamily="18" charset="0"/>
            </a:endParaRPr>
          </a:p>
          <a:p>
            <a:r>
              <a:rPr lang="tr-TR" sz="2800" b="1" kern="0" dirty="0" smtClean="0">
                <a:latin typeface="Cambria" panose="02040503050406030204" pitchFamily="18" charset="0"/>
              </a:rPr>
              <a:t>Workloads</a:t>
            </a:r>
          </a:p>
          <a:p>
            <a:pPr lvl="1"/>
            <a:r>
              <a:rPr lang="tr-TR" sz="2400" kern="0" dirty="0" smtClean="0">
                <a:solidFill>
                  <a:srgbClr val="FF0066"/>
                </a:solidFill>
                <a:latin typeface="Cambria" panose="02040503050406030204" pitchFamily="18" charset="0"/>
              </a:rPr>
              <a:t>22 single-core workloads</a:t>
            </a:r>
          </a:p>
          <a:p>
            <a:pPr lvl="2"/>
            <a:r>
              <a:rPr lang="tr-TR" sz="2000" kern="0" dirty="0" smtClean="0">
                <a:latin typeface="Cambria" panose="02040503050406030204" pitchFamily="18" charset="0"/>
              </a:rPr>
              <a:t>SPEC CPU2006, TPC, STREAM</a:t>
            </a:r>
            <a:endParaRPr lang="tr-TR" sz="2000" kern="0" dirty="0" smtClean="0">
              <a:latin typeface="Cambria" panose="02040503050406030204" pitchFamily="18" charset="0"/>
            </a:endParaRPr>
          </a:p>
          <a:p>
            <a:pPr lvl="1"/>
            <a:r>
              <a:rPr lang="tr-TR" sz="2400" kern="0" dirty="0" smtClean="0">
                <a:solidFill>
                  <a:srgbClr val="FF0066"/>
                </a:solidFill>
                <a:latin typeface="Cambria" panose="02040503050406030204" pitchFamily="18" charset="0"/>
              </a:rPr>
              <a:t>20 multi-programmed </a:t>
            </a:r>
            <a:r>
              <a:rPr lang="en-US" sz="2400" kern="0" dirty="0" smtClean="0">
                <a:solidFill>
                  <a:srgbClr val="FF0066"/>
                </a:solidFill>
                <a:latin typeface="Cambria" panose="02040503050406030204" pitchFamily="18" charset="0"/>
              </a:rPr>
              <a:t>8-core </a:t>
            </a:r>
            <a:r>
              <a:rPr lang="tr-TR" sz="2400" kern="0" dirty="0" smtClean="0">
                <a:solidFill>
                  <a:srgbClr val="FF0066"/>
                </a:solidFill>
                <a:latin typeface="Cambria" panose="02040503050406030204" pitchFamily="18" charset="0"/>
              </a:rPr>
              <a:t>workloads</a:t>
            </a:r>
          </a:p>
          <a:p>
            <a:pPr lvl="2"/>
            <a:r>
              <a:rPr lang="tr-TR" sz="2000" kern="0" dirty="0" smtClean="0">
                <a:latin typeface="Cambria" panose="02040503050406030204" pitchFamily="18" charset="0"/>
              </a:rPr>
              <a:t>By randomly choosing from single-core workloads</a:t>
            </a:r>
            <a:endParaRPr lang="tr-TR" sz="2000" kern="0" dirty="0" smtClean="0">
              <a:latin typeface="Cambria" panose="02040503050406030204" pitchFamily="18" charset="0"/>
            </a:endParaRPr>
          </a:p>
          <a:p>
            <a:pPr lvl="1"/>
            <a:r>
              <a:rPr lang="tr-TR" sz="2400" kern="0" dirty="0" smtClean="0">
                <a:latin typeface="Cambria" panose="02040503050406030204" pitchFamily="18" charset="0"/>
              </a:rPr>
              <a:t>Execute at least </a:t>
            </a:r>
            <a:r>
              <a:rPr lang="tr-TR" sz="2400" kern="0" dirty="0" smtClean="0">
                <a:solidFill>
                  <a:srgbClr val="FF0066"/>
                </a:solidFill>
                <a:latin typeface="Cambria" panose="02040503050406030204" pitchFamily="18" charset="0"/>
              </a:rPr>
              <a:t>1 </a:t>
            </a:r>
            <a:r>
              <a:rPr lang="tr-TR" sz="2400" kern="0" dirty="0" smtClean="0">
                <a:solidFill>
                  <a:srgbClr val="FF0066"/>
                </a:solidFill>
                <a:latin typeface="Cambria" panose="02040503050406030204" pitchFamily="18" charset="0"/>
              </a:rPr>
              <a:t>billion</a:t>
            </a:r>
            <a:r>
              <a:rPr lang="tr-TR" sz="2400" kern="0" dirty="0" smtClean="0">
                <a:latin typeface="Cambria" panose="02040503050406030204" pitchFamily="18" charset="0"/>
              </a:rPr>
              <a:t> representative </a:t>
            </a:r>
            <a:r>
              <a:rPr lang="tr-TR" sz="2400" kern="0" dirty="0" smtClean="0">
                <a:solidFill>
                  <a:srgbClr val="FF0066"/>
                </a:solidFill>
                <a:latin typeface="Cambria" panose="02040503050406030204" pitchFamily="18" charset="0"/>
              </a:rPr>
              <a:t>instructions</a:t>
            </a:r>
            <a:r>
              <a:rPr lang="tr-TR" sz="2400" kern="0" dirty="0" smtClean="0">
                <a:latin typeface="Cambria" panose="02040503050406030204" pitchFamily="18" charset="0"/>
              </a:rPr>
              <a:t> per core (Pinpoints)</a:t>
            </a:r>
            <a:endParaRPr lang="tr-TR" sz="2400" kern="0" dirty="0">
              <a:latin typeface="Cambria" panose="02040503050406030204" pitchFamily="18" charset="0"/>
            </a:endParaRPr>
          </a:p>
          <a:p>
            <a:r>
              <a:rPr lang="tr-TR" sz="2800" b="1" kern="0" dirty="0" smtClean="0">
                <a:latin typeface="Cambria" panose="02040503050406030204" pitchFamily="18" charset="0"/>
              </a:rPr>
              <a:t>System Parameters</a:t>
            </a:r>
          </a:p>
          <a:p>
            <a:pPr lvl="1"/>
            <a:r>
              <a:rPr lang="tr-TR" sz="2400" kern="0" dirty="0" smtClean="0">
                <a:latin typeface="Cambria" panose="02040503050406030204" pitchFamily="18" charset="0"/>
              </a:rPr>
              <a:t>1/8 core system with 4MB </a:t>
            </a:r>
            <a:r>
              <a:rPr lang="tr-TR" sz="2400" kern="0" dirty="0" smtClean="0">
                <a:latin typeface="Cambria" panose="02040503050406030204" pitchFamily="18" charset="0"/>
              </a:rPr>
              <a:t>LLC</a:t>
            </a:r>
          </a:p>
          <a:p>
            <a:pPr lvl="1"/>
            <a:r>
              <a:rPr lang="tr-TR" sz="2400" kern="0" dirty="0" smtClean="0">
                <a:latin typeface="Cambria" panose="02040503050406030204" pitchFamily="18" charset="0"/>
              </a:rPr>
              <a:t>Default </a:t>
            </a:r>
            <a:r>
              <a:rPr lang="tr-TR" sz="2400" kern="0" dirty="0" smtClean="0">
                <a:solidFill>
                  <a:srgbClr val="FF0066"/>
                </a:solidFill>
                <a:latin typeface="Cambria" panose="02040503050406030204" pitchFamily="18" charset="0"/>
              </a:rPr>
              <a:t>tRCD</a:t>
            </a:r>
            <a:r>
              <a:rPr lang="tr-TR" sz="2400" kern="0" dirty="0" smtClean="0">
                <a:latin typeface="Cambria" panose="02040503050406030204" pitchFamily="18" charset="0"/>
              </a:rPr>
              <a:t>/</a:t>
            </a:r>
            <a:r>
              <a:rPr lang="tr-TR" sz="2400" kern="0" dirty="0" smtClean="0">
                <a:solidFill>
                  <a:srgbClr val="FF0066"/>
                </a:solidFill>
                <a:latin typeface="Cambria" panose="02040503050406030204" pitchFamily="18" charset="0"/>
              </a:rPr>
              <a:t>tRAS</a:t>
            </a:r>
            <a:r>
              <a:rPr lang="tr-TR" sz="2400" kern="0" dirty="0" smtClean="0">
                <a:latin typeface="Cambria" panose="02040503050406030204" pitchFamily="18" charset="0"/>
              </a:rPr>
              <a:t> of </a:t>
            </a:r>
            <a:r>
              <a:rPr lang="tr-TR" sz="2400" kern="0" dirty="0" smtClean="0">
                <a:solidFill>
                  <a:srgbClr val="0066FF"/>
                </a:solidFill>
                <a:latin typeface="Cambria" panose="02040503050406030204" pitchFamily="18" charset="0"/>
              </a:rPr>
              <a:t>11</a:t>
            </a:r>
            <a:r>
              <a:rPr lang="tr-TR" sz="2400" kern="0" dirty="0" smtClean="0">
                <a:latin typeface="Cambria" panose="02040503050406030204" pitchFamily="18" charset="0"/>
              </a:rPr>
              <a:t>/</a:t>
            </a:r>
            <a:r>
              <a:rPr lang="tr-TR" sz="2400" kern="0" dirty="0" smtClean="0">
                <a:solidFill>
                  <a:srgbClr val="0066FF"/>
                </a:solidFill>
                <a:latin typeface="Cambria" panose="02040503050406030204" pitchFamily="18" charset="0"/>
              </a:rPr>
              <a:t>28</a:t>
            </a:r>
            <a:r>
              <a:rPr lang="tr-TR" sz="2400" kern="0" dirty="0" smtClean="0">
                <a:latin typeface="Cambria" panose="02040503050406030204" pitchFamily="18" charset="0"/>
              </a:rPr>
              <a:t> cycles</a:t>
            </a:r>
          </a:p>
          <a:p>
            <a:pPr lvl="1"/>
            <a:endParaRPr lang="en-US" sz="2800" b="1" dirty="0"/>
          </a:p>
        </p:txBody>
      </p:sp>
    </p:spTree>
    <p:extLst>
      <p:ext uri="{BB962C8B-B14F-4D97-AF65-F5344CB8AC3E}">
        <p14:creationId xmlns:p14="http://schemas.microsoft.com/office/powerpoint/2010/main" val="2259568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500"/>
                                        <p:tgtEl>
                                          <p:spTgt spid="3">
                                            <p:txEl>
                                              <p:pRg st="10" end="1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25400"/>
            <a:ext cx="8229600" cy="889000"/>
          </a:xfrm>
        </p:spPr>
        <p:txBody>
          <a:bodyPr/>
          <a:lstStyle/>
          <a:p>
            <a:pPr algn="l"/>
            <a:r>
              <a:rPr lang="en-US" b="1" dirty="0" smtClean="0">
                <a:latin typeface="Cambria" panose="02040503050406030204" pitchFamily="18" charset="0"/>
              </a:rPr>
              <a:t>Executive Summary</a:t>
            </a:r>
            <a:endParaRPr lang="en-US" b="1" dirty="0">
              <a:latin typeface="Cambria" panose="02040503050406030204" pitchFamily="18" charset="0"/>
            </a:endParaRPr>
          </a:p>
        </p:txBody>
      </p:sp>
      <p:sp>
        <p:nvSpPr>
          <p:cNvPr id="5" name="Content Placeholder 2"/>
          <p:cNvSpPr txBox="1">
            <a:spLocks/>
          </p:cNvSpPr>
          <p:nvPr/>
        </p:nvSpPr>
        <p:spPr>
          <a:xfrm>
            <a:off x="152400" y="943128"/>
            <a:ext cx="8686800" cy="538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tr-TR" sz="2400" b="1" u="sng" dirty="0" smtClean="0">
                <a:solidFill>
                  <a:srgbClr val="FF0066"/>
                </a:solidFill>
                <a:latin typeface="Cambria" panose="02040503050406030204" pitchFamily="18" charset="0"/>
              </a:rPr>
              <a:t>Goal</a:t>
            </a:r>
            <a:r>
              <a:rPr lang="en-US" sz="2400" dirty="0" smtClean="0">
                <a:solidFill>
                  <a:srgbClr val="FF0066"/>
                </a:solidFill>
                <a:latin typeface="Cambria" panose="02040503050406030204" pitchFamily="18" charset="0"/>
              </a:rPr>
              <a:t>: </a:t>
            </a:r>
            <a:r>
              <a:rPr lang="tr-TR" sz="2400" dirty="0" smtClean="0">
                <a:solidFill>
                  <a:srgbClr val="FF0066"/>
                </a:solidFill>
                <a:latin typeface="Cambria" panose="02040503050406030204" pitchFamily="18" charset="0"/>
              </a:rPr>
              <a:t>Reduce average DRAM access latency with no modification to the existing DRAM chips</a:t>
            </a:r>
            <a:endParaRPr lang="en-US" sz="2400" dirty="0" smtClean="0">
              <a:solidFill>
                <a:srgbClr val="FF0066"/>
              </a:solidFill>
              <a:latin typeface="Cambria" panose="02040503050406030204" pitchFamily="18" charset="0"/>
            </a:endParaRPr>
          </a:p>
          <a:p>
            <a:r>
              <a:rPr lang="en-US" sz="2400" b="1" u="sng" dirty="0" smtClean="0">
                <a:latin typeface="Cambria" panose="02040503050406030204" pitchFamily="18" charset="0"/>
              </a:rPr>
              <a:t>Observations</a:t>
            </a:r>
            <a:r>
              <a:rPr lang="en-US" sz="2400" dirty="0" smtClean="0">
                <a:latin typeface="Cambria" panose="02040503050406030204" pitchFamily="18" charset="0"/>
              </a:rPr>
              <a:t>: </a:t>
            </a:r>
            <a:endParaRPr lang="en-US" sz="2000" dirty="0" smtClean="0">
              <a:latin typeface="Cambria" panose="02040503050406030204" pitchFamily="18" charset="0"/>
            </a:endParaRPr>
          </a:p>
          <a:p>
            <a:pPr marL="971550" lvl="1" indent="-514350">
              <a:buFont typeface="+mj-lt"/>
              <a:buAutoNum type="arabicParenR"/>
            </a:pPr>
            <a:r>
              <a:rPr lang="tr-TR" sz="2200" dirty="0" smtClean="0">
                <a:latin typeface="Cambria" panose="02040503050406030204" pitchFamily="18" charset="0"/>
              </a:rPr>
              <a:t>A highly-charged</a:t>
            </a:r>
            <a:r>
              <a:rPr lang="en-US" sz="2200" dirty="0" smtClean="0">
                <a:latin typeface="Cambria" panose="02040503050406030204" pitchFamily="18" charset="0"/>
              </a:rPr>
              <a:t> </a:t>
            </a:r>
            <a:r>
              <a:rPr lang="tr-TR" sz="2200" dirty="0" smtClean="0">
                <a:latin typeface="Cambria" panose="02040503050406030204" pitchFamily="18" charset="0"/>
              </a:rPr>
              <a:t>DRAM </a:t>
            </a:r>
            <a:r>
              <a:rPr lang="en-US" sz="2200" dirty="0" smtClean="0">
                <a:latin typeface="Cambria" panose="02040503050406030204" pitchFamily="18" charset="0"/>
              </a:rPr>
              <a:t>row </a:t>
            </a:r>
            <a:r>
              <a:rPr lang="tr-TR" sz="2200" dirty="0" smtClean="0">
                <a:latin typeface="Cambria" panose="02040503050406030204" pitchFamily="18" charset="0"/>
              </a:rPr>
              <a:t>can </a:t>
            </a:r>
            <a:r>
              <a:rPr lang="tr-TR" sz="2200" dirty="0" smtClean="0">
                <a:latin typeface="Cambria" panose="02040503050406030204" pitchFamily="18" charset="0"/>
              </a:rPr>
              <a:t>be accessed with low latency</a:t>
            </a:r>
          </a:p>
          <a:p>
            <a:pPr marL="971550" lvl="1" indent="-514350">
              <a:buFont typeface="+mj-lt"/>
              <a:buAutoNum type="arabicParenR"/>
            </a:pPr>
            <a:r>
              <a:rPr lang="tr-TR" sz="2200" dirty="0" smtClean="0">
                <a:latin typeface="Cambria" panose="02040503050406030204" pitchFamily="18" charset="0"/>
              </a:rPr>
              <a:t>A </a:t>
            </a:r>
            <a:r>
              <a:rPr lang="en-US" sz="2200" dirty="0" smtClean="0">
                <a:latin typeface="Cambria" panose="02040503050406030204" pitchFamily="18" charset="0"/>
              </a:rPr>
              <a:t>row’s </a:t>
            </a:r>
            <a:r>
              <a:rPr lang="tr-TR" sz="2200" dirty="0" smtClean="0">
                <a:latin typeface="Cambria" panose="02040503050406030204" pitchFamily="18" charset="0"/>
              </a:rPr>
              <a:t>charge is restored when the </a:t>
            </a:r>
            <a:r>
              <a:rPr lang="en-US" sz="2200" dirty="0" smtClean="0">
                <a:latin typeface="Cambria" panose="02040503050406030204" pitchFamily="18" charset="0"/>
              </a:rPr>
              <a:t>row </a:t>
            </a:r>
            <a:r>
              <a:rPr lang="tr-TR" sz="2200" dirty="0" smtClean="0">
                <a:latin typeface="Cambria" panose="02040503050406030204" pitchFamily="18" charset="0"/>
              </a:rPr>
              <a:t>is accessed</a:t>
            </a:r>
            <a:endParaRPr lang="tr-TR" sz="2200" dirty="0" smtClean="0">
              <a:latin typeface="Cambria" panose="02040503050406030204" pitchFamily="18" charset="0"/>
            </a:endParaRPr>
          </a:p>
          <a:p>
            <a:pPr marL="971550" lvl="1" indent="-514350">
              <a:buFont typeface="+mj-lt"/>
              <a:buAutoNum type="arabicParenR"/>
            </a:pPr>
            <a:r>
              <a:rPr lang="en-US" sz="2200" dirty="0" smtClean="0">
                <a:latin typeface="Cambria" panose="02040503050406030204" pitchFamily="18" charset="0"/>
              </a:rPr>
              <a:t>A </a:t>
            </a:r>
            <a:r>
              <a:rPr lang="tr-TR" sz="2200" dirty="0" smtClean="0">
                <a:latin typeface="Cambria" panose="02040503050406030204" pitchFamily="18" charset="0"/>
              </a:rPr>
              <a:t>recently-accessed </a:t>
            </a:r>
            <a:r>
              <a:rPr lang="en-US" sz="2200" dirty="0" smtClean="0">
                <a:latin typeface="Cambria" panose="02040503050406030204" pitchFamily="18" charset="0"/>
              </a:rPr>
              <a:t>row</a:t>
            </a:r>
            <a:r>
              <a:rPr lang="tr-TR" sz="2200" dirty="0" smtClean="0">
                <a:latin typeface="Cambria" panose="02040503050406030204" pitchFamily="18" charset="0"/>
              </a:rPr>
              <a:t> </a:t>
            </a:r>
            <a:r>
              <a:rPr lang="en-US" sz="2200" dirty="0" smtClean="0">
                <a:latin typeface="Cambria" panose="02040503050406030204" pitchFamily="18" charset="0"/>
              </a:rPr>
              <a:t>is</a:t>
            </a:r>
            <a:r>
              <a:rPr lang="tr-TR" sz="2200" dirty="0" smtClean="0">
                <a:latin typeface="Cambria" panose="02040503050406030204" pitchFamily="18" charset="0"/>
              </a:rPr>
              <a:t> </a:t>
            </a:r>
            <a:r>
              <a:rPr lang="tr-TR" sz="2200" dirty="0" smtClean="0">
                <a:latin typeface="Cambria" panose="02040503050406030204" pitchFamily="18" charset="0"/>
              </a:rPr>
              <a:t>likely to be </a:t>
            </a:r>
            <a:r>
              <a:rPr lang="tr-TR" sz="2200" dirty="0" smtClean="0">
                <a:latin typeface="Cambria" panose="02040503050406030204" pitchFamily="18" charset="0"/>
              </a:rPr>
              <a:t>accessed</a:t>
            </a:r>
            <a:r>
              <a:rPr lang="en-US" sz="2200" dirty="0">
                <a:latin typeface="Cambria" panose="02040503050406030204" pitchFamily="18" charset="0"/>
              </a:rPr>
              <a:t> </a:t>
            </a:r>
            <a:r>
              <a:rPr lang="en-US" sz="2200" dirty="0" smtClean="0">
                <a:latin typeface="Cambria" panose="02040503050406030204" pitchFamily="18" charset="0"/>
              </a:rPr>
              <a:t>again</a:t>
            </a:r>
            <a:r>
              <a:rPr lang="en-US" sz="2200" b="1" dirty="0" smtClean="0">
                <a:latin typeface="Cambria" panose="02040503050406030204" pitchFamily="18" charset="0"/>
              </a:rPr>
              <a:t>: </a:t>
            </a:r>
            <a:endParaRPr lang="tr-TR" sz="2200" b="1" dirty="0" smtClean="0">
              <a:latin typeface="Cambria" panose="02040503050406030204" pitchFamily="18" charset="0"/>
            </a:endParaRPr>
          </a:p>
          <a:p>
            <a:pPr marL="457200" lvl="1" indent="0">
              <a:buNone/>
            </a:pPr>
            <a:r>
              <a:rPr lang="tr-TR" sz="2200" b="1" dirty="0">
                <a:latin typeface="Cambria" panose="02040503050406030204" pitchFamily="18" charset="0"/>
              </a:rPr>
              <a:t>	</a:t>
            </a:r>
            <a:r>
              <a:rPr lang="tr-TR" sz="2200" b="1" dirty="0" smtClean="0">
                <a:latin typeface="Cambria" panose="02040503050406030204" pitchFamily="18" charset="0"/>
              </a:rPr>
              <a:t>Row </a:t>
            </a:r>
            <a:r>
              <a:rPr lang="tr-TR" sz="2200" b="1" dirty="0">
                <a:latin typeface="Cambria" panose="02040503050406030204" pitchFamily="18" charset="0"/>
              </a:rPr>
              <a:t>Level Temporal Locality (RLTL</a:t>
            </a:r>
            <a:r>
              <a:rPr lang="tr-TR" sz="2200" b="1" dirty="0" smtClean="0">
                <a:latin typeface="Cambria" panose="02040503050406030204" pitchFamily="18" charset="0"/>
              </a:rPr>
              <a:t>)</a:t>
            </a:r>
            <a:endParaRPr lang="en-US" sz="2200" b="1" dirty="0" smtClean="0">
              <a:latin typeface="Cambria" panose="02040503050406030204" pitchFamily="18" charset="0"/>
            </a:endParaRPr>
          </a:p>
          <a:p>
            <a:r>
              <a:rPr lang="en-US" sz="2400" b="1" u="sng" dirty="0" smtClean="0">
                <a:solidFill>
                  <a:srgbClr val="0066FF"/>
                </a:solidFill>
                <a:latin typeface="Cambria" panose="02040503050406030204" pitchFamily="18" charset="0"/>
              </a:rPr>
              <a:t>Key Idea</a:t>
            </a:r>
            <a:r>
              <a:rPr lang="en-US" sz="2400" dirty="0" smtClean="0">
                <a:solidFill>
                  <a:srgbClr val="0066FF"/>
                </a:solidFill>
                <a:latin typeface="Cambria" panose="02040503050406030204" pitchFamily="18" charset="0"/>
              </a:rPr>
              <a:t>: </a:t>
            </a:r>
            <a:r>
              <a:rPr lang="tr-TR" sz="2400" dirty="0" smtClean="0">
                <a:solidFill>
                  <a:srgbClr val="0066FF"/>
                </a:solidFill>
                <a:latin typeface="Cambria" panose="02040503050406030204" pitchFamily="18" charset="0"/>
              </a:rPr>
              <a:t>Track recently-accessed DRAM rows and use lower timing parameters if such rows are accessed again</a:t>
            </a:r>
            <a:endParaRPr lang="en-US" sz="2400" dirty="0" smtClean="0">
              <a:solidFill>
                <a:srgbClr val="0066FF"/>
              </a:solidFill>
              <a:latin typeface="Cambria" panose="02040503050406030204" pitchFamily="18" charset="0"/>
            </a:endParaRPr>
          </a:p>
          <a:p>
            <a:r>
              <a:rPr lang="tr-TR" sz="2400" b="1" u="sng" dirty="0" smtClean="0">
                <a:latin typeface="Cambria" panose="02040503050406030204" pitchFamily="18" charset="0"/>
              </a:rPr>
              <a:t>ChargeCache</a:t>
            </a:r>
            <a:r>
              <a:rPr lang="en-US" sz="2400" b="1" u="sng" dirty="0" smtClean="0">
                <a:latin typeface="Cambria" panose="02040503050406030204" pitchFamily="18" charset="0"/>
              </a:rPr>
              <a:t>:</a:t>
            </a:r>
            <a:endParaRPr lang="tr-TR" sz="2400" b="1" u="sng" dirty="0" smtClean="0">
              <a:latin typeface="Cambria" panose="02040503050406030204" pitchFamily="18" charset="0"/>
            </a:endParaRPr>
          </a:p>
          <a:p>
            <a:pPr lvl="1"/>
            <a:r>
              <a:rPr lang="tr-TR" sz="2200" dirty="0" smtClean="0">
                <a:latin typeface="Cambria" panose="02040503050406030204" pitchFamily="18" charset="0"/>
              </a:rPr>
              <a:t>Low cost </a:t>
            </a:r>
            <a:r>
              <a:rPr lang="tr-TR" sz="2200" dirty="0" smtClean="0">
                <a:latin typeface="Cambria" panose="02040503050406030204" pitchFamily="18" charset="0"/>
              </a:rPr>
              <a:t>&amp; </a:t>
            </a:r>
            <a:r>
              <a:rPr lang="tr-TR" sz="2200" dirty="0" smtClean="0">
                <a:latin typeface="Cambria" panose="02040503050406030204" pitchFamily="18" charset="0"/>
              </a:rPr>
              <a:t>no modifications to the DRAM</a:t>
            </a:r>
            <a:endParaRPr lang="en-US" sz="2200" dirty="0">
              <a:latin typeface="Cambria" panose="02040503050406030204" pitchFamily="18" charset="0"/>
            </a:endParaRPr>
          </a:p>
          <a:p>
            <a:pPr lvl="1"/>
            <a:r>
              <a:rPr lang="en-US" sz="2200" dirty="0">
                <a:latin typeface="Cambria" panose="02040503050406030204" pitchFamily="18" charset="0"/>
              </a:rPr>
              <a:t>Higher performance </a:t>
            </a:r>
            <a:r>
              <a:rPr lang="en-US" sz="2200" dirty="0" smtClean="0">
                <a:latin typeface="Cambria" panose="02040503050406030204" pitchFamily="18" charset="0"/>
              </a:rPr>
              <a:t>(</a:t>
            </a:r>
            <a:r>
              <a:rPr lang="en-US" sz="2200" b="1" dirty="0" smtClean="0">
                <a:latin typeface="Cambria" panose="02040503050406030204" pitchFamily="18" charset="0"/>
              </a:rPr>
              <a:t>8.6-</a:t>
            </a:r>
            <a:r>
              <a:rPr lang="tr-TR" sz="2200" b="1" dirty="0" smtClean="0">
                <a:latin typeface="Cambria" panose="02040503050406030204" pitchFamily="18" charset="0"/>
              </a:rPr>
              <a:t>10.6</a:t>
            </a:r>
            <a:r>
              <a:rPr lang="en-US" sz="2200" b="1" dirty="0" smtClean="0">
                <a:latin typeface="Cambria" panose="02040503050406030204" pitchFamily="18" charset="0"/>
              </a:rPr>
              <a:t>%</a:t>
            </a:r>
            <a:r>
              <a:rPr lang="en-US" sz="2200" dirty="0" smtClean="0">
                <a:latin typeface="Cambria" panose="02040503050406030204" pitchFamily="18" charset="0"/>
              </a:rPr>
              <a:t> </a:t>
            </a:r>
            <a:r>
              <a:rPr lang="en-US" sz="2200" dirty="0">
                <a:latin typeface="Cambria" panose="02040503050406030204" pitchFamily="18" charset="0"/>
              </a:rPr>
              <a:t>on average for </a:t>
            </a:r>
            <a:r>
              <a:rPr lang="tr-TR" sz="2200" dirty="0">
                <a:latin typeface="Cambria" panose="02040503050406030204" pitchFamily="18" charset="0"/>
              </a:rPr>
              <a:t>8</a:t>
            </a:r>
            <a:r>
              <a:rPr lang="en-US" sz="2200" dirty="0" smtClean="0">
                <a:latin typeface="Cambria" panose="02040503050406030204" pitchFamily="18" charset="0"/>
              </a:rPr>
              <a:t>-core)</a:t>
            </a:r>
          </a:p>
          <a:p>
            <a:pPr lvl="1"/>
            <a:r>
              <a:rPr lang="en-US" sz="2200" dirty="0" smtClean="0">
                <a:latin typeface="Cambria" panose="02040503050406030204" pitchFamily="18" charset="0"/>
              </a:rPr>
              <a:t>Lower </a:t>
            </a:r>
            <a:r>
              <a:rPr lang="en-US" sz="2200" dirty="0" smtClean="0">
                <a:latin typeface="Cambria" panose="02040503050406030204" pitchFamily="18" charset="0"/>
              </a:rPr>
              <a:t>DRAM energy </a:t>
            </a:r>
            <a:r>
              <a:rPr lang="en-US" sz="2200" dirty="0" smtClean="0">
                <a:latin typeface="Cambria" panose="02040503050406030204" pitchFamily="18" charset="0"/>
              </a:rPr>
              <a:t>(</a:t>
            </a:r>
            <a:r>
              <a:rPr lang="tr-TR" sz="2200" b="1" dirty="0" smtClean="0">
                <a:latin typeface="Cambria" panose="02040503050406030204" pitchFamily="18" charset="0"/>
              </a:rPr>
              <a:t>7.9</a:t>
            </a:r>
            <a:r>
              <a:rPr lang="en-US" sz="2200" b="1" dirty="0" smtClean="0">
                <a:latin typeface="Cambria" panose="02040503050406030204" pitchFamily="18" charset="0"/>
              </a:rPr>
              <a:t>%</a:t>
            </a:r>
            <a:r>
              <a:rPr lang="en-US" sz="2200" dirty="0" smtClean="0">
                <a:latin typeface="Cambria" panose="02040503050406030204" pitchFamily="18" charset="0"/>
              </a:rPr>
              <a:t> </a:t>
            </a:r>
            <a:r>
              <a:rPr lang="en-US" sz="2200" dirty="0">
                <a:latin typeface="Cambria" panose="02040503050406030204" pitchFamily="18" charset="0"/>
              </a:rPr>
              <a:t>on average</a:t>
            </a:r>
            <a:r>
              <a:rPr lang="en-US" sz="2200" dirty="0" smtClean="0">
                <a:latin typeface="Cambria" panose="02040503050406030204" pitchFamily="18" charset="0"/>
              </a:rPr>
              <a:t>)</a:t>
            </a:r>
            <a:endParaRPr lang="en-US" sz="2200" dirty="0">
              <a:latin typeface="Cambria" panose="02040503050406030204" pitchFamily="18" charset="0"/>
            </a:endParaRPr>
          </a:p>
        </p:txBody>
      </p:sp>
    </p:spTree>
    <p:extLst>
      <p:ext uri="{BB962C8B-B14F-4D97-AF65-F5344CB8AC3E}">
        <p14:creationId xmlns:p14="http://schemas.microsoft.com/office/powerpoint/2010/main" val="608754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Cambria" panose="02040503050406030204" pitchFamily="18" charset="0"/>
              </a:rPr>
              <a:t>Mechanisms Evaluated</a:t>
            </a:r>
            <a:endParaRPr lang="en-US" dirty="0">
              <a:latin typeface="Cambria" panose="02040503050406030204" pitchFamily="18" charset="0"/>
            </a:endParaRPr>
          </a:p>
        </p:txBody>
      </p:sp>
      <p:sp>
        <p:nvSpPr>
          <p:cNvPr id="3" name="Content Placeholder 2"/>
          <p:cNvSpPr>
            <a:spLocks noGrp="1"/>
          </p:cNvSpPr>
          <p:nvPr>
            <p:ph idx="1"/>
          </p:nvPr>
        </p:nvSpPr>
        <p:spPr>
          <a:xfrm>
            <a:off x="381000" y="762000"/>
            <a:ext cx="8382000" cy="5638800"/>
          </a:xfrm>
        </p:spPr>
        <p:txBody>
          <a:bodyPr/>
          <a:lstStyle/>
          <a:p>
            <a:pPr marL="0" lvl="1" indent="0">
              <a:spcBef>
                <a:spcPts val="1000"/>
              </a:spcBef>
              <a:buNone/>
            </a:pPr>
            <a:r>
              <a:rPr lang="tr-TR" sz="2400" b="1" u="sng" dirty="0" smtClean="0">
                <a:latin typeface="Cambria" panose="02040503050406030204" pitchFamily="18" charset="0"/>
              </a:rPr>
              <a:t>Non-Uniform </a:t>
            </a:r>
            <a:r>
              <a:rPr lang="tr-TR" sz="2400" b="1" u="sng" dirty="0" smtClean="0">
                <a:latin typeface="Cambria" panose="02040503050406030204" pitchFamily="18" charset="0"/>
              </a:rPr>
              <a:t>Access Time Memory Controller (NUAT</a:t>
            </a:r>
            <a:r>
              <a:rPr lang="tr-TR" sz="2400" b="1" u="sng" dirty="0" smtClean="0">
                <a:latin typeface="Cambria" panose="02040503050406030204" pitchFamily="18" charset="0"/>
              </a:rPr>
              <a:t>) </a:t>
            </a:r>
            <a:r>
              <a:rPr lang="en-US" sz="2400" i="1" kern="0" dirty="0">
                <a:solidFill>
                  <a:srgbClr val="0000CC"/>
                </a:solidFill>
                <a:latin typeface="Cambria" panose="02040503050406030204" pitchFamily="18" charset="0"/>
              </a:rPr>
              <a:t>[</a:t>
            </a:r>
            <a:r>
              <a:rPr lang="tr-TR" sz="2400" i="1" kern="0" dirty="0">
                <a:solidFill>
                  <a:srgbClr val="0000CC"/>
                </a:solidFill>
                <a:latin typeface="Cambria" panose="02040503050406030204" pitchFamily="18" charset="0"/>
              </a:rPr>
              <a:t>Shin</a:t>
            </a:r>
            <a:r>
              <a:rPr lang="en-US" sz="2400" i="1" kern="0" dirty="0">
                <a:solidFill>
                  <a:srgbClr val="0000CC"/>
                </a:solidFill>
                <a:latin typeface="Cambria" panose="02040503050406030204" pitchFamily="18" charset="0"/>
              </a:rPr>
              <a:t>+, </a:t>
            </a:r>
            <a:r>
              <a:rPr lang="tr-TR" sz="2400" i="1" kern="0" dirty="0">
                <a:solidFill>
                  <a:srgbClr val="0000CC"/>
                </a:solidFill>
                <a:latin typeface="Cambria" panose="02040503050406030204" pitchFamily="18" charset="0"/>
              </a:rPr>
              <a:t>HPCA</a:t>
            </a:r>
            <a:r>
              <a:rPr lang="en-US" sz="2400" i="1" kern="0" dirty="0">
                <a:solidFill>
                  <a:srgbClr val="0000CC"/>
                </a:solidFill>
                <a:latin typeface="Cambria" panose="02040503050406030204" pitchFamily="18" charset="0"/>
              </a:rPr>
              <a:t>’1</a:t>
            </a:r>
            <a:r>
              <a:rPr lang="tr-TR" sz="2400" i="1" kern="0" dirty="0">
                <a:solidFill>
                  <a:srgbClr val="0000CC"/>
                </a:solidFill>
                <a:latin typeface="Cambria" panose="02040503050406030204" pitchFamily="18" charset="0"/>
              </a:rPr>
              <a:t>4</a:t>
            </a:r>
            <a:r>
              <a:rPr lang="en-US" sz="2400" i="1" kern="0" dirty="0" smtClean="0">
                <a:solidFill>
                  <a:srgbClr val="0000CC"/>
                </a:solidFill>
                <a:latin typeface="Cambria" panose="02040503050406030204" pitchFamily="18" charset="0"/>
              </a:rPr>
              <a:t>]</a:t>
            </a:r>
            <a:endParaRPr lang="tr-TR" sz="2000" b="1" dirty="0" smtClean="0">
              <a:latin typeface="Cambria" panose="02040503050406030204" pitchFamily="18" charset="0"/>
            </a:endParaRPr>
          </a:p>
          <a:p>
            <a:pPr lvl="1">
              <a:buClr>
                <a:schemeClr val="tx1"/>
              </a:buClr>
            </a:pPr>
            <a:r>
              <a:rPr lang="tr-TR" sz="2400" dirty="0" smtClean="0">
                <a:solidFill>
                  <a:srgbClr val="0066FF"/>
                </a:solidFill>
                <a:latin typeface="Cambria" panose="02040503050406030204" pitchFamily="18" charset="0"/>
              </a:rPr>
              <a:t>Key idea</a:t>
            </a:r>
            <a:r>
              <a:rPr lang="tr-TR" sz="2400" dirty="0" smtClean="0">
                <a:latin typeface="Cambria" panose="02040503050406030204" pitchFamily="18" charset="0"/>
              </a:rPr>
              <a:t>:  Access only </a:t>
            </a:r>
            <a:r>
              <a:rPr lang="tr-TR" sz="2400" b="1" i="1" dirty="0" smtClean="0">
                <a:latin typeface="Cambria" panose="02040503050406030204" pitchFamily="18" charset="0"/>
              </a:rPr>
              <a:t>recently-refreshed</a:t>
            </a:r>
            <a:r>
              <a:rPr lang="tr-TR" sz="2400" dirty="0" smtClean="0">
                <a:latin typeface="Cambria" panose="02040503050406030204" pitchFamily="18" charset="0"/>
              </a:rPr>
              <a:t> rows with lower timing parameters</a:t>
            </a:r>
            <a:endParaRPr lang="en-US" sz="2400" dirty="0" smtClean="0">
              <a:latin typeface="Cambria" panose="02040503050406030204" pitchFamily="18" charset="0"/>
            </a:endParaRPr>
          </a:p>
          <a:p>
            <a:pPr lvl="1">
              <a:buClr>
                <a:schemeClr val="tx1"/>
              </a:buClr>
              <a:buFont typeface="Wingdings" pitchFamily="2" charset="2"/>
              <a:buChar char="Ø"/>
            </a:pPr>
            <a:r>
              <a:rPr lang="en-US" sz="2400" dirty="0" smtClean="0">
                <a:solidFill>
                  <a:schemeClr val="accent6">
                    <a:lumMod val="50000"/>
                  </a:schemeClr>
                </a:solidFill>
                <a:latin typeface="Cambria" panose="02040503050406030204" pitchFamily="18" charset="0"/>
              </a:rPr>
              <a:t> </a:t>
            </a:r>
            <a:r>
              <a:rPr lang="en-US" sz="2400" b="1" i="1" dirty="0" smtClean="0">
                <a:solidFill>
                  <a:schemeClr val="accent6">
                    <a:lumMod val="50000"/>
                  </a:schemeClr>
                </a:solidFill>
                <a:latin typeface="Cambria" panose="02040503050406030204" pitchFamily="18" charset="0"/>
              </a:rPr>
              <a:t>Recently-refreshed</a:t>
            </a:r>
            <a:r>
              <a:rPr lang="en-US" sz="2400" dirty="0" smtClean="0">
                <a:solidFill>
                  <a:schemeClr val="accent6">
                    <a:lumMod val="50000"/>
                  </a:schemeClr>
                </a:solidFill>
                <a:latin typeface="Cambria" panose="02040503050406030204" pitchFamily="18" charset="0"/>
              </a:rPr>
              <a:t> rows can be accessed faster</a:t>
            </a:r>
          </a:p>
          <a:p>
            <a:pPr lvl="1">
              <a:buClr>
                <a:schemeClr val="tx1"/>
              </a:buClr>
              <a:buFont typeface="Wingdings" pitchFamily="2" charset="2"/>
              <a:buChar char="Ø"/>
            </a:pPr>
            <a:r>
              <a:rPr lang="en-US" sz="2400" dirty="0" smtClean="0">
                <a:solidFill>
                  <a:srgbClr val="FF0000"/>
                </a:solidFill>
                <a:latin typeface="Cambria" panose="02040503050406030204" pitchFamily="18" charset="0"/>
              </a:rPr>
              <a:t> Only a small fraction (10-12%) of accesses go to </a:t>
            </a:r>
            <a:r>
              <a:rPr lang="en-US" sz="2400" b="1" i="1" dirty="0" smtClean="0">
                <a:solidFill>
                  <a:srgbClr val="FF0000"/>
                </a:solidFill>
                <a:latin typeface="Cambria" panose="02040503050406030204" pitchFamily="18" charset="0"/>
              </a:rPr>
              <a:t>recently-refreshed </a:t>
            </a:r>
            <a:r>
              <a:rPr lang="en-US" sz="2400" dirty="0" smtClean="0">
                <a:solidFill>
                  <a:srgbClr val="FF0000"/>
                </a:solidFill>
                <a:latin typeface="Cambria" panose="02040503050406030204" pitchFamily="18" charset="0"/>
              </a:rPr>
              <a:t>rows</a:t>
            </a:r>
          </a:p>
          <a:p>
            <a:pPr marL="0" indent="0">
              <a:buNone/>
            </a:pPr>
            <a:r>
              <a:rPr lang="tr-TR" sz="2400" b="1" u="sng" dirty="0">
                <a:solidFill>
                  <a:srgbClr val="FF0066"/>
                </a:solidFill>
                <a:latin typeface="Cambria" panose="02040503050406030204" pitchFamily="18" charset="0"/>
              </a:rPr>
              <a:t>ChargeCache</a:t>
            </a:r>
          </a:p>
          <a:p>
            <a:pPr lvl="1">
              <a:buClr>
                <a:schemeClr val="tx1"/>
              </a:buClr>
              <a:buFont typeface="Wingdings" pitchFamily="2" charset="2"/>
              <a:buChar char="Ø"/>
            </a:pPr>
            <a:r>
              <a:rPr lang="en-US" sz="2400" dirty="0" smtClean="0">
                <a:solidFill>
                  <a:schemeClr val="accent6">
                    <a:lumMod val="50000"/>
                  </a:schemeClr>
                </a:solidFill>
                <a:latin typeface="Cambria" panose="02040503050406030204" pitchFamily="18" charset="0"/>
              </a:rPr>
              <a:t> </a:t>
            </a:r>
            <a:r>
              <a:rPr lang="en-US" sz="2400" b="1" i="1" dirty="0" smtClean="0">
                <a:solidFill>
                  <a:schemeClr val="accent6">
                    <a:lumMod val="50000"/>
                  </a:schemeClr>
                </a:solidFill>
                <a:latin typeface="Cambria" panose="02040503050406030204" pitchFamily="18" charset="0"/>
              </a:rPr>
              <a:t>Recently</a:t>
            </a:r>
            <a:r>
              <a:rPr lang="tr-TR" sz="2400" b="1" i="1" dirty="0" smtClean="0">
                <a:solidFill>
                  <a:schemeClr val="accent6">
                    <a:lumMod val="50000"/>
                  </a:schemeClr>
                </a:solidFill>
                <a:latin typeface="Cambria" panose="02040503050406030204" pitchFamily="18" charset="0"/>
              </a:rPr>
              <a:t>-accessed</a:t>
            </a:r>
            <a:r>
              <a:rPr lang="en-US" sz="2400" i="1" dirty="0" smtClean="0">
                <a:solidFill>
                  <a:schemeClr val="accent6">
                    <a:lumMod val="50000"/>
                  </a:schemeClr>
                </a:solidFill>
                <a:latin typeface="Cambria" panose="02040503050406030204" pitchFamily="18" charset="0"/>
              </a:rPr>
              <a:t> rows can be accessed faster</a:t>
            </a:r>
          </a:p>
          <a:p>
            <a:pPr lvl="1">
              <a:buClr>
                <a:schemeClr val="tx1"/>
              </a:buClr>
              <a:buFont typeface="Wingdings" pitchFamily="2" charset="2"/>
              <a:buChar char="Ø"/>
            </a:pPr>
            <a:r>
              <a:rPr lang="en-US" sz="2400" i="1" dirty="0" smtClean="0">
                <a:solidFill>
                  <a:schemeClr val="accent6">
                    <a:lumMod val="50000"/>
                  </a:schemeClr>
                </a:solidFill>
                <a:latin typeface="Cambria" panose="02040503050406030204" pitchFamily="18" charset="0"/>
              </a:rPr>
              <a:t> A large fraction (</a:t>
            </a:r>
            <a:r>
              <a:rPr lang="tr-TR" sz="2400" i="1" dirty="0" smtClean="0">
                <a:solidFill>
                  <a:schemeClr val="accent6">
                    <a:lumMod val="50000"/>
                  </a:schemeClr>
                </a:solidFill>
                <a:latin typeface="Cambria" panose="02040503050406030204" pitchFamily="18" charset="0"/>
              </a:rPr>
              <a:t>86-97</a:t>
            </a:r>
            <a:r>
              <a:rPr lang="en-US" sz="2400" i="1" dirty="0" smtClean="0">
                <a:solidFill>
                  <a:schemeClr val="accent6">
                    <a:lumMod val="50000"/>
                  </a:schemeClr>
                </a:solidFill>
                <a:latin typeface="Cambria" panose="02040503050406030204" pitchFamily="18" charset="0"/>
              </a:rPr>
              <a:t>%) of accesses go to </a:t>
            </a:r>
            <a:r>
              <a:rPr lang="en-US" sz="2400" b="1" i="1" dirty="0" smtClean="0">
                <a:solidFill>
                  <a:schemeClr val="accent6">
                    <a:lumMod val="50000"/>
                  </a:schemeClr>
                </a:solidFill>
                <a:latin typeface="Cambria" panose="02040503050406030204" pitchFamily="18" charset="0"/>
              </a:rPr>
              <a:t>recently-accessed</a:t>
            </a:r>
            <a:r>
              <a:rPr lang="en-US" sz="2400" i="1" dirty="0" smtClean="0">
                <a:solidFill>
                  <a:schemeClr val="accent6">
                    <a:lumMod val="50000"/>
                  </a:schemeClr>
                </a:solidFill>
                <a:latin typeface="Cambria" panose="02040503050406030204" pitchFamily="18" charset="0"/>
              </a:rPr>
              <a:t> rows </a:t>
            </a:r>
            <a:r>
              <a:rPr lang="tr-TR" sz="2400" i="1" dirty="0" smtClean="0">
                <a:solidFill>
                  <a:schemeClr val="accent6">
                    <a:lumMod val="50000"/>
                  </a:schemeClr>
                </a:solidFill>
                <a:latin typeface="Cambria" panose="02040503050406030204" pitchFamily="18" charset="0"/>
              </a:rPr>
              <a:t> (</a:t>
            </a:r>
            <a:r>
              <a:rPr lang="tr-TR" sz="2400" b="1" i="1" dirty="0" smtClean="0">
                <a:solidFill>
                  <a:schemeClr val="accent6">
                    <a:lumMod val="50000"/>
                  </a:schemeClr>
                </a:solidFill>
                <a:latin typeface="Cambria" panose="02040503050406030204" pitchFamily="18" charset="0"/>
              </a:rPr>
              <a:t>RLTL</a:t>
            </a:r>
            <a:r>
              <a:rPr lang="tr-TR" sz="2400" i="1" dirty="0" smtClean="0">
                <a:solidFill>
                  <a:schemeClr val="accent6">
                    <a:lumMod val="50000"/>
                  </a:schemeClr>
                </a:solidFill>
                <a:latin typeface="Cambria" panose="02040503050406030204" pitchFamily="18" charset="0"/>
              </a:rPr>
              <a:t>)</a:t>
            </a:r>
            <a:endParaRPr lang="en-US" sz="2400" i="1" dirty="0" smtClean="0">
              <a:solidFill>
                <a:schemeClr val="accent6">
                  <a:lumMod val="50000"/>
                </a:schemeClr>
              </a:solidFill>
              <a:latin typeface="Cambria" panose="02040503050406030204" pitchFamily="18" charset="0"/>
            </a:endParaRPr>
          </a:p>
          <a:p>
            <a:pPr lvl="1">
              <a:buClr>
                <a:schemeClr val="tx1"/>
              </a:buClr>
            </a:pPr>
            <a:r>
              <a:rPr lang="en-US" sz="2400" dirty="0" smtClean="0">
                <a:latin typeface="Cambria" panose="02040503050406030204" pitchFamily="18" charset="0"/>
              </a:rPr>
              <a:t>1</a:t>
            </a:r>
            <a:r>
              <a:rPr lang="tr-TR" sz="2400" dirty="0" smtClean="0">
                <a:latin typeface="Cambria" panose="02040503050406030204" pitchFamily="18" charset="0"/>
              </a:rPr>
              <a:t>28 </a:t>
            </a:r>
            <a:r>
              <a:rPr lang="tr-TR" sz="2400" dirty="0">
                <a:latin typeface="Cambria" panose="02040503050406030204" pitchFamily="18" charset="0"/>
              </a:rPr>
              <a:t>entries per </a:t>
            </a:r>
            <a:r>
              <a:rPr lang="tr-TR" sz="2400" dirty="0" smtClean="0">
                <a:latin typeface="Cambria" panose="02040503050406030204" pitchFamily="18" charset="0"/>
              </a:rPr>
              <a:t>core</a:t>
            </a:r>
            <a:r>
              <a:rPr lang="en-US" sz="2400" dirty="0" smtClean="0">
                <a:latin typeface="Cambria" panose="02040503050406030204" pitchFamily="18" charset="0"/>
              </a:rPr>
              <a:t>, </a:t>
            </a:r>
            <a:r>
              <a:rPr lang="tr-TR" sz="2400" dirty="0" smtClean="0">
                <a:solidFill>
                  <a:srgbClr val="0066FF"/>
                </a:solidFill>
                <a:latin typeface="Cambria" panose="02040503050406030204" pitchFamily="18" charset="0"/>
              </a:rPr>
              <a:t>On hit</a:t>
            </a:r>
            <a:r>
              <a:rPr lang="tr-TR" sz="2400" dirty="0">
                <a:solidFill>
                  <a:srgbClr val="0066FF"/>
                </a:solidFill>
                <a:latin typeface="Cambria" panose="02040503050406030204" pitchFamily="18" charset="0"/>
              </a:rPr>
              <a:t>: </a:t>
            </a:r>
            <a:r>
              <a:rPr lang="tr-TR" sz="2400" dirty="0">
                <a:latin typeface="Cambria" panose="02040503050406030204" pitchFamily="18" charset="0"/>
              </a:rPr>
              <a:t>tRCD-7, tRAS-20 </a:t>
            </a:r>
            <a:r>
              <a:rPr lang="tr-TR" sz="2400" dirty="0" smtClean="0">
                <a:latin typeface="Cambria" panose="02040503050406030204" pitchFamily="18" charset="0"/>
              </a:rPr>
              <a:t>cycles</a:t>
            </a:r>
            <a:endParaRPr lang="en-US" sz="2800" dirty="0">
              <a:solidFill>
                <a:srgbClr val="FF0066"/>
              </a:solidFill>
              <a:latin typeface="Cambria" panose="02040503050406030204" pitchFamily="18" charset="0"/>
            </a:endParaRPr>
          </a:p>
          <a:p>
            <a:pPr marL="0" indent="0">
              <a:buNone/>
            </a:pPr>
            <a:r>
              <a:rPr lang="en-US" sz="2400" b="1" u="sng" dirty="0">
                <a:latin typeface="Cambria" panose="02040503050406030204" pitchFamily="18" charset="0"/>
              </a:rPr>
              <a:t>Upper Bound: </a:t>
            </a:r>
            <a:r>
              <a:rPr lang="tr-TR" sz="2400" b="1" u="sng" dirty="0">
                <a:latin typeface="Cambria" panose="02040503050406030204" pitchFamily="18" charset="0"/>
              </a:rPr>
              <a:t>Low Latency DRAM</a:t>
            </a:r>
          </a:p>
          <a:p>
            <a:pPr lvl="1"/>
            <a:r>
              <a:rPr lang="tr-TR" sz="2400" dirty="0">
                <a:latin typeface="Cambria" panose="02040503050406030204" pitchFamily="18" charset="0"/>
              </a:rPr>
              <a:t>Works as ChargeCache with 100% Hit Ratio</a:t>
            </a:r>
          </a:p>
          <a:p>
            <a:pPr lvl="1"/>
            <a:r>
              <a:rPr lang="tr-TR" sz="2400" dirty="0">
                <a:solidFill>
                  <a:srgbClr val="0066FF"/>
                </a:solidFill>
                <a:latin typeface="Cambria" panose="02040503050406030204" pitchFamily="18" charset="0"/>
              </a:rPr>
              <a:t>On a</a:t>
            </a:r>
            <a:r>
              <a:rPr lang="tr-TR" sz="2400" dirty="0" smtClean="0">
                <a:solidFill>
                  <a:srgbClr val="0066FF"/>
                </a:solidFill>
                <a:latin typeface="Cambria" panose="02040503050406030204" pitchFamily="18" charset="0"/>
              </a:rPr>
              <a:t>ll DRAM accesses: </a:t>
            </a:r>
            <a:r>
              <a:rPr lang="tr-TR" sz="2400" dirty="0" smtClean="0">
                <a:latin typeface="Cambria" panose="02040503050406030204" pitchFamily="18" charset="0"/>
              </a:rPr>
              <a:t>tRCD-7</a:t>
            </a:r>
            <a:r>
              <a:rPr lang="tr-TR" sz="2400" dirty="0">
                <a:latin typeface="Cambria" panose="02040503050406030204" pitchFamily="18" charset="0"/>
              </a:rPr>
              <a:t>, tRAS-20 cycles</a:t>
            </a:r>
          </a:p>
          <a:p>
            <a:pPr marL="0" indent="0">
              <a:buClr>
                <a:schemeClr val="tx1"/>
              </a:buClr>
              <a:buNone/>
            </a:pPr>
            <a:endParaRPr lang="en-US" sz="2800" dirty="0" smtClean="0">
              <a:solidFill>
                <a:srgbClr val="FF0066"/>
              </a:solidFill>
              <a:latin typeface="Cambria" panose="02040503050406030204" pitchFamily="18" charset="0"/>
            </a:endParaRPr>
          </a:p>
        </p:txBody>
      </p:sp>
    </p:spTree>
    <p:extLst>
      <p:ext uri="{BB962C8B-B14F-4D97-AF65-F5344CB8AC3E}">
        <p14:creationId xmlns:p14="http://schemas.microsoft.com/office/powerpoint/2010/main" val="26867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Chart 29"/>
          <p:cNvGraphicFramePr>
            <a:graphicFrameLocks/>
          </p:cNvGraphicFramePr>
          <p:nvPr>
            <p:extLst>
              <p:ext uri="{D42A27DB-BD31-4B8C-83A1-F6EECF244321}">
                <p14:modId xmlns:p14="http://schemas.microsoft.com/office/powerpoint/2010/main" val="4145176505"/>
              </p:ext>
            </p:extLst>
          </p:nvPr>
        </p:nvGraphicFramePr>
        <p:xfrm>
          <a:off x="-144180" y="2438400"/>
          <a:ext cx="9191297" cy="318611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tr-TR" dirty="0" smtClean="0">
                <a:latin typeface="Cambria" panose="02040503050406030204" pitchFamily="18" charset="0"/>
              </a:rPr>
              <a:t>Single-core </a:t>
            </a:r>
            <a:r>
              <a:rPr lang="tr-TR" dirty="0" smtClean="0">
                <a:latin typeface="Cambria" panose="02040503050406030204" pitchFamily="18" charset="0"/>
              </a:rPr>
              <a:t>Performance</a:t>
            </a:r>
            <a:endParaRPr lang="en-US" dirty="0">
              <a:latin typeface="Cambria" panose="02040503050406030204" pitchFamily="18" charset="0"/>
            </a:endParaRPr>
          </a:p>
        </p:txBody>
      </p:sp>
      <p:grpSp>
        <p:nvGrpSpPr>
          <p:cNvPr id="12" name="Group 11"/>
          <p:cNvGrpSpPr/>
          <p:nvPr/>
        </p:nvGrpSpPr>
        <p:grpSpPr>
          <a:xfrm>
            <a:off x="685800" y="1034534"/>
            <a:ext cx="1084217" cy="369332"/>
            <a:chOff x="685800" y="1034534"/>
            <a:chExt cx="1084217" cy="369332"/>
          </a:xfrm>
        </p:grpSpPr>
        <p:sp>
          <p:nvSpPr>
            <p:cNvPr id="10" name="Rectangle 9"/>
            <p:cNvSpPr/>
            <p:nvPr/>
          </p:nvSpPr>
          <p:spPr>
            <a:xfrm>
              <a:off x="685800" y="1066800"/>
              <a:ext cx="304800" cy="3048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008017" y="1034534"/>
              <a:ext cx="762000" cy="369332"/>
            </a:xfrm>
            <a:prstGeom prst="rect">
              <a:avLst/>
            </a:prstGeom>
            <a:noFill/>
          </p:spPr>
          <p:txBody>
            <a:bodyPr wrap="square" rtlCol="0">
              <a:spAutoFit/>
            </a:bodyPr>
            <a:lstStyle/>
            <a:p>
              <a:r>
                <a:rPr lang="tr-TR" b="1" dirty="0" smtClean="0">
                  <a:latin typeface="Cambria" panose="02040503050406030204" pitchFamily="18" charset="0"/>
                </a:rPr>
                <a:t>NUAT</a:t>
              </a:r>
              <a:endParaRPr lang="en-US" b="1" dirty="0">
                <a:latin typeface="Cambria" panose="02040503050406030204" pitchFamily="18" charset="0"/>
              </a:endParaRPr>
            </a:p>
          </p:txBody>
        </p:sp>
      </p:grpSp>
      <p:grpSp>
        <p:nvGrpSpPr>
          <p:cNvPr id="13" name="Group 12"/>
          <p:cNvGrpSpPr/>
          <p:nvPr/>
        </p:nvGrpSpPr>
        <p:grpSpPr>
          <a:xfrm>
            <a:off x="3581400" y="1065615"/>
            <a:ext cx="1884317" cy="369332"/>
            <a:chOff x="685800" y="1034534"/>
            <a:chExt cx="1884317" cy="369332"/>
          </a:xfrm>
        </p:grpSpPr>
        <p:sp>
          <p:nvSpPr>
            <p:cNvPr id="14" name="Rectangle 13"/>
            <p:cNvSpPr/>
            <p:nvPr/>
          </p:nvSpPr>
          <p:spPr>
            <a:xfrm>
              <a:off x="685800" y="1066800"/>
              <a:ext cx="304800" cy="304800"/>
            </a:xfrm>
            <a:prstGeom prst="rect">
              <a:avLst/>
            </a:prstGeom>
            <a:solidFill>
              <a:srgbClr val="FF00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008017" y="1034534"/>
              <a:ext cx="1562100" cy="369332"/>
            </a:xfrm>
            <a:prstGeom prst="rect">
              <a:avLst/>
            </a:prstGeom>
            <a:noFill/>
          </p:spPr>
          <p:txBody>
            <a:bodyPr wrap="square" rtlCol="0">
              <a:spAutoFit/>
            </a:bodyPr>
            <a:lstStyle/>
            <a:p>
              <a:r>
                <a:rPr lang="tr-TR" b="1" dirty="0" smtClean="0">
                  <a:latin typeface="Cambria" panose="02040503050406030204" pitchFamily="18" charset="0"/>
                </a:rPr>
                <a:t>ChargeCache</a:t>
              </a:r>
              <a:endParaRPr lang="en-US" b="1" dirty="0">
                <a:latin typeface="Cambria" panose="02040503050406030204" pitchFamily="18" charset="0"/>
              </a:endParaRPr>
            </a:p>
          </p:txBody>
        </p:sp>
      </p:grpSp>
      <p:grpSp>
        <p:nvGrpSpPr>
          <p:cNvPr id="16" name="Group 15"/>
          <p:cNvGrpSpPr/>
          <p:nvPr/>
        </p:nvGrpSpPr>
        <p:grpSpPr>
          <a:xfrm>
            <a:off x="685800" y="1556266"/>
            <a:ext cx="2743199" cy="369332"/>
            <a:chOff x="685800" y="1034534"/>
            <a:chExt cx="2743199" cy="369332"/>
          </a:xfrm>
        </p:grpSpPr>
        <p:sp>
          <p:nvSpPr>
            <p:cNvPr id="17" name="Rectangle 16"/>
            <p:cNvSpPr/>
            <p:nvPr/>
          </p:nvSpPr>
          <p:spPr>
            <a:xfrm>
              <a:off x="685800" y="1066800"/>
              <a:ext cx="304800" cy="304800"/>
            </a:xfrm>
            <a:prstGeom prst="rect">
              <a:avLst/>
            </a:prstGeom>
            <a:solidFill>
              <a:srgbClr val="00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008016" y="1034534"/>
              <a:ext cx="2420983" cy="369332"/>
            </a:xfrm>
            <a:prstGeom prst="rect">
              <a:avLst/>
            </a:prstGeom>
            <a:noFill/>
          </p:spPr>
          <p:txBody>
            <a:bodyPr wrap="square" rtlCol="0">
              <a:spAutoFit/>
            </a:bodyPr>
            <a:lstStyle/>
            <a:p>
              <a:r>
                <a:rPr lang="tr-TR" b="1" dirty="0" smtClean="0">
                  <a:latin typeface="Cambria" panose="02040503050406030204" pitchFamily="18" charset="0"/>
                </a:rPr>
                <a:t>ChargeCache + NUAT</a:t>
              </a:r>
              <a:endParaRPr lang="en-US" b="1" dirty="0">
                <a:latin typeface="Cambria" panose="02040503050406030204" pitchFamily="18" charset="0"/>
              </a:endParaRPr>
            </a:p>
          </p:txBody>
        </p:sp>
      </p:grpSp>
      <p:grpSp>
        <p:nvGrpSpPr>
          <p:cNvPr id="22" name="Group 21"/>
          <p:cNvGrpSpPr/>
          <p:nvPr/>
        </p:nvGrpSpPr>
        <p:grpSpPr>
          <a:xfrm>
            <a:off x="3581400" y="1553896"/>
            <a:ext cx="3124200" cy="369332"/>
            <a:chOff x="685800" y="1034534"/>
            <a:chExt cx="3124200" cy="369332"/>
          </a:xfrm>
        </p:grpSpPr>
        <p:sp>
          <p:nvSpPr>
            <p:cNvPr id="23" name="Rectangle 22"/>
            <p:cNvSpPr/>
            <p:nvPr/>
          </p:nvSpPr>
          <p:spPr>
            <a:xfrm>
              <a:off x="685800" y="1066800"/>
              <a:ext cx="3048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008016" y="1034534"/>
              <a:ext cx="2801984" cy="369332"/>
            </a:xfrm>
            <a:prstGeom prst="rect">
              <a:avLst/>
            </a:prstGeom>
            <a:noFill/>
          </p:spPr>
          <p:txBody>
            <a:bodyPr wrap="square" rtlCol="0">
              <a:spAutoFit/>
            </a:bodyPr>
            <a:lstStyle/>
            <a:p>
              <a:r>
                <a:rPr lang="tr-TR" b="1" dirty="0" smtClean="0">
                  <a:latin typeface="Cambria" panose="02040503050406030204" pitchFamily="18" charset="0"/>
                </a:rPr>
                <a:t>LL-DRAM (Upper bound)</a:t>
              </a:r>
              <a:endParaRPr lang="en-US" b="1" dirty="0">
                <a:latin typeface="Cambria" panose="02040503050406030204" pitchFamily="18" charset="0"/>
              </a:endParaRPr>
            </a:p>
          </p:txBody>
        </p:sp>
      </p:grpSp>
      <p:sp>
        <p:nvSpPr>
          <p:cNvPr id="28" name="Oval 27"/>
          <p:cNvSpPr/>
          <p:nvPr/>
        </p:nvSpPr>
        <p:spPr>
          <a:xfrm>
            <a:off x="6096000" y="3330241"/>
            <a:ext cx="990600" cy="101315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7467600" y="2514600"/>
            <a:ext cx="990600" cy="180391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3200400" y="3139740"/>
            <a:ext cx="876300" cy="127986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304800" y="4802214"/>
            <a:ext cx="8494721" cy="1446550"/>
          </a:xfrm>
          <a:prstGeom prst="rect">
            <a:avLst/>
          </a:prstGeom>
          <a:solidFill>
            <a:schemeClr val="accent4">
              <a:lumMod val="20000"/>
              <a:lumOff val="80000"/>
            </a:schemeClr>
          </a:solidFill>
          <a:ln w="38100">
            <a:solidFill>
              <a:srgbClr val="0066FF"/>
            </a:solidFill>
          </a:ln>
        </p:spPr>
        <p:txBody>
          <a:bodyPr wrap="square" rtlCol="0">
            <a:spAutoFit/>
          </a:bodyPr>
          <a:lstStyle/>
          <a:p>
            <a:pPr algn="ctr"/>
            <a:r>
              <a:rPr lang="tr-TR" sz="4400" b="1" dirty="0" smtClean="0"/>
              <a:t>ChargeCache improves </a:t>
            </a:r>
          </a:p>
          <a:p>
            <a:pPr algn="ctr"/>
            <a:r>
              <a:rPr lang="tr-TR" sz="4400" b="1" dirty="0" smtClean="0"/>
              <a:t>single-core performance</a:t>
            </a:r>
            <a:endParaRPr lang="en-US" sz="4400" b="1" dirty="0"/>
          </a:p>
        </p:txBody>
      </p:sp>
    </p:spTree>
    <p:extLst>
      <p:ext uri="{BB962C8B-B14F-4D97-AF65-F5344CB8AC3E}">
        <p14:creationId xmlns:p14="http://schemas.microsoft.com/office/powerpoint/2010/main" val="100017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0">
                                            <p:graphicEl>
                                              <a:chart seriesIdx="-3" categoryIdx="-3" bldStep="gridLegend"/>
                                            </p:graphicEl>
                                          </p:spTgt>
                                        </p:tgtEl>
                                        <p:attrNameLst>
                                          <p:attrName>style.visibility</p:attrName>
                                        </p:attrNameLst>
                                      </p:cBhvr>
                                      <p:to>
                                        <p:strVal val="visible"/>
                                      </p:to>
                                    </p:set>
                                    <p:animEffect transition="in" filter="wipe(down)">
                                      <p:cBhvr>
                                        <p:cTn id="7" dur="500"/>
                                        <p:tgtEl>
                                          <p:spTgt spid="30">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0">
                                            <p:graphicEl>
                                              <a:chart seriesIdx="0" categoryIdx="-4" bldStep="series"/>
                                            </p:graphicEl>
                                          </p:spTgt>
                                        </p:tgtEl>
                                        <p:attrNameLst>
                                          <p:attrName>style.visibility</p:attrName>
                                        </p:attrNameLst>
                                      </p:cBhvr>
                                      <p:to>
                                        <p:strVal val="visible"/>
                                      </p:to>
                                    </p:set>
                                    <p:animEffect transition="in" filter="wipe(down)">
                                      <p:cBhvr>
                                        <p:cTn id="12" dur="500"/>
                                        <p:tgtEl>
                                          <p:spTgt spid="30">
                                            <p:graphicEl>
                                              <a:chart seriesIdx="0" categoryIdx="-4" bldStep="series"/>
                                            </p:graphic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0">
                                            <p:graphicEl>
                                              <a:chart seriesIdx="1" categoryIdx="-4" bldStep="series"/>
                                            </p:graphicEl>
                                          </p:spTgt>
                                        </p:tgtEl>
                                        <p:attrNameLst>
                                          <p:attrName>style.visibility</p:attrName>
                                        </p:attrNameLst>
                                      </p:cBhvr>
                                      <p:to>
                                        <p:strVal val="visible"/>
                                      </p:to>
                                    </p:set>
                                    <p:animEffect transition="in" filter="wipe(down)">
                                      <p:cBhvr>
                                        <p:cTn id="20" dur="500"/>
                                        <p:tgtEl>
                                          <p:spTgt spid="30">
                                            <p:graphicEl>
                                              <a:chart seriesIdx="1" categoryIdx="-4" bldStep="series"/>
                                            </p:graphic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0">
                                            <p:graphicEl>
                                              <a:chart seriesIdx="2" categoryIdx="-4" bldStep="series"/>
                                            </p:graphicEl>
                                          </p:spTgt>
                                        </p:tgtEl>
                                        <p:attrNameLst>
                                          <p:attrName>style.visibility</p:attrName>
                                        </p:attrNameLst>
                                      </p:cBhvr>
                                      <p:to>
                                        <p:strVal val="visible"/>
                                      </p:to>
                                    </p:set>
                                    <p:animEffect transition="in" filter="wipe(down)">
                                      <p:cBhvr>
                                        <p:cTn id="28" dur="500"/>
                                        <p:tgtEl>
                                          <p:spTgt spid="30">
                                            <p:graphicEl>
                                              <a:chart seriesIdx="2" categoryIdx="-4" bldStep="series"/>
                                            </p:graphic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par>
                                <p:cTn id="32" presetID="10" presetClass="entr" presetSubtype="0" fill="hold"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500"/>
                                        <p:tgtEl>
                                          <p:spTgt spid="2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30">
                                            <p:graphicEl>
                                              <a:chart seriesIdx="3" categoryIdx="-4" bldStep="series"/>
                                            </p:graphicEl>
                                          </p:spTgt>
                                        </p:tgtEl>
                                        <p:attrNameLst>
                                          <p:attrName>style.visibility</p:attrName>
                                        </p:attrNameLst>
                                      </p:cBhvr>
                                      <p:to>
                                        <p:strVal val="visible"/>
                                      </p:to>
                                    </p:set>
                                    <p:animEffect transition="in" filter="wipe(down)">
                                      <p:cBhvr>
                                        <p:cTn id="39" dur="500"/>
                                        <p:tgtEl>
                                          <p:spTgt spid="30">
                                            <p:graphicEl>
                                              <a:chart seriesIdx="3" categoryIdx="-4" bldStep="series"/>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fade">
                                      <p:cBhvr>
                                        <p:cTn id="44" dur="500"/>
                                        <p:tgtEl>
                                          <p:spTgt spid="2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500"/>
                                        <p:tgtEl>
                                          <p:spTgt spid="2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0" grpId="0" uiExpand="1">
        <p:bldSub>
          <a:bldChart bld="series"/>
        </p:bldSub>
      </p:bldGraphic>
      <p:bldP spid="28" grpId="0" animBg="1"/>
      <p:bldP spid="29" grpId="0" animBg="1"/>
      <p:bldP spid="25" grpId="0" animBg="1"/>
      <p:bldP spid="3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Eight-core </a:t>
            </a:r>
            <a:r>
              <a:rPr lang="tr-TR" dirty="0" smtClean="0">
                <a:latin typeface="Cambria" panose="02040503050406030204" pitchFamily="18" charset="0"/>
              </a:rPr>
              <a:t>Performance</a:t>
            </a:r>
            <a:endParaRPr lang="en-US" dirty="0">
              <a:latin typeface="Cambria" panose="02040503050406030204" pitchFamily="18" charset="0"/>
            </a:endParaRPr>
          </a:p>
        </p:txBody>
      </p:sp>
      <p:grpSp>
        <p:nvGrpSpPr>
          <p:cNvPr id="12" name="Group 11"/>
          <p:cNvGrpSpPr/>
          <p:nvPr/>
        </p:nvGrpSpPr>
        <p:grpSpPr>
          <a:xfrm>
            <a:off x="685800" y="1034534"/>
            <a:ext cx="1084217" cy="369332"/>
            <a:chOff x="685800" y="1034534"/>
            <a:chExt cx="1084217" cy="369332"/>
          </a:xfrm>
        </p:grpSpPr>
        <p:sp>
          <p:nvSpPr>
            <p:cNvPr id="10" name="Rectangle 9"/>
            <p:cNvSpPr/>
            <p:nvPr/>
          </p:nvSpPr>
          <p:spPr>
            <a:xfrm>
              <a:off x="685800" y="1066800"/>
              <a:ext cx="304800" cy="3048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008017" y="1034534"/>
              <a:ext cx="762000" cy="369332"/>
            </a:xfrm>
            <a:prstGeom prst="rect">
              <a:avLst/>
            </a:prstGeom>
            <a:noFill/>
          </p:spPr>
          <p:txBody>
            <a:bodyPr wrap="square" rtlCol="0">
              <a:spAutoFit/>
            </a:bodyPr>
            <a:lstStyle/>
            <a:p>
              <a:r>
                <a:rPr lang="tr-TR" b="1" dirty="0" smtClean="0">
                  <a:latin typeface="Cambria" panose="02040503050406030204" pitchFamily="18" charset="0"/>
                </a:rPr>
                <a:t>NUAT</a:t>
              </a:r>
              <a:endParaRPr lang="en-US" b="1" dirty="0">
                <a:latin typeface="Cambria" panose="02040503050406030204" pitchFamily="18" charset="0"/>
              </a:endParaRPr>
            </a:p>
          </p:txBody>
        </p:sp>
      </p:grpSp>
      <p:grpSp>
        <p:nvGrpSpPr>
          <p:cNvPr id="13" name="Group 12"/>
          <p:cNvGrpSpPr/>
          <p:nvPr/>
        </p:nvGrpSpPr>
        <p:grpSpPr>
          <a:xfrm>
            <a:off x="3581400" y="1065615"/>
            <a:ext cx="1884317" cy="369332"/>
            <a:chOff x="685800" y="1034534"/>
            <a:chExt cx="1884317" cy="369332"/>
          </a:xfrm>
        </p:grpSpPr>
        <p:sp>
          <p:nvSpPr>
            <p:cNvPr id="14" name="Rectangle 13"/>
            <p:cNvSpPr/>
            <p:nvPr/>
          </p:nvSpPr>
          <p:spPr>
            <a:xfrm>
              <a:off x="685800" y="1066800"/>
              <a:ext cx="304800" cy="304800"/>
            </a:xfrm>
            <a:prstGeom prst="rect">
              <a:avLst/>
            </a:prstGeom>
            <a:solidFill>
              <a:srgbClr val="FF00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008017" y="1034534"/>
              <a:ext cx="1562100" cy="369332"/>
            </a:xfrm>
            <a:prstGeom prst="rect">
              <a:avLst/>
            </a:prstGeom>
            <a:noFill/>
          </p:spPr>
          <p:txBody>
            <a:bodyPr wrap="square" rtlCol="0">
              <a:spAutoFit/>
            </a:bodyPr>
            <a:lstStyle/>
            <a:p>
              <a:r>
                <a:rPr lang="tr-TR" b="1" dirty="0" smtClean="0">
                  <a:latin typeface="Cambria" panose="02040503050406030204" pitchFamily="18" charset="0"/>
                </a:rPr>
                <a:t>ChargeCache</a:t>
              </a:r>
              <a:endParaRPr lang="en-US" b="1" dirty="0">
                <a:latin typeface="Cambria" panose="02040503050406030204" pitchFamily="18" charset="0"/>
              </a:endParaRPr>
            </a:p>
          </p:txBody>
        </p:sp>
      </p:grpSp>
      <p:grpSp>
        <p:nvGrpSpPr>
          <p:cNvPr id="16" name="Group 15"/>
          <p:cNvGrpSpPr/>
          <p:nvPr/>
        </p:nvGrpSpPr>
        <p:grpSpPr>
          <a:xfrm>
            <a:off x="685800" y="1556266"/>
            <a:ext cx="2743199" cy="369332"/>
            <a:chOff x="685800" y="1034534"/>
            <a:chExt cx="2743199" cy="369332"/>
          </a:xfrm>
        </p:grpSpPr>
        <p:sp>
          <p:nvSpPr>
            <p:cNvPr id="17" name="Rectangle 16"/>
            <p:cNvSpPr/>
            <p:nvPr/>
          </p:nvSpPr>
          <p:spPr>
            <a:xfrm>
              <a:off x="685800" y="1066800"/>
              <a:ext cx="304800" cy="304800"/>
            </a:xfrm>
            <a:prstGeom prst="rect">
              <a:avLst/>
            </a:prstGeom>
            <a:solidFill>
              <a:srgbClr val="00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008016" y="1034534"/>
              <a:ext cx="2420983" cy="369332"/>
            </a:xfrm>
            <a:prstGeom prst="rect">
              <a:avLst/>
            </a:prstGeom>
            <a:noFill/>
          </p:spPr>
          <p:txBody>
            <a:bodyPr wrap="square" rtlCol="0">
              <a:spAutoFit/>
            </a:bodyPr>
            <a:lstStyle/>
            <a:p>
              <a:r>
                <a:rPr lang="tr-TR" b="1" dirty="0" smtClean="0">
                  <a:latin typeface="Cambria" panose="02040503050406030204" pitchFamily="18" charset="0"/>
                </a:rPr>
                <a:t>ChargeCache + NUAT</a:t>
              </a:r>
              <a:endParaRPr lang="en-US" b="1" dirty="0">
                <a:latin typeface="Cambria" panose="02040503050406030204" pitchFamily="18" charset="0"/>
              </a:endParaRPr>
            </a:p>
          </p:txBody>
        </p:sp>
      </p:grpSp>
      <p:grpSp>
        <p:nvGrpSpPr>
          <p:cNvPr id="22" name="Group 21"/>
          <p:cNvGrpSpPr/>
          <p:nvPr/>
        </p:nvGrpSpPr>
        <p:grpSpPr>
          <a:xfrm>
            <a:off x="3581400" y="1553896"/>
            <a:ext cx="3200399" cy="371702"/>
            <a:chOff x="685800" y="1034534"/>
            <a:chExt cx="3200399" cy="371702"/>
          </a:xfrm>
        </p:grpSpPr>
        <p:sp>
          <p:nvSpPr>
            <p:cNvPr id="23" name="Rectangle 22"/>
            <p:cNvSpPr/>
            <p:nvPr/>
          </p:nvSpPr>
          <p:spPr>
            <a:xfrm>
              <a:off x="685800" y="1066800"/>
              <a:ext cx="3048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008016" y="1034534"/>
              <a:ext cx="2878183" cy="371702"/>
            </a:xfrm>
            <a:prstGeom prst="rect">
              <a:avLst/>
            </a:prstGeom>
            <a:noFill/>
          </p:spPr>
          <p:txBody>
            <a:bodyPr wrap="square" rtlCol="0">
              <a:spAutoFit/>
            </a:bodyPr>
            <a:lstStyle/>
            <a:p>
              <a:r>
                <a:rPr lang="tr-TR" b="1" dirty="0" smtClean="0">
                  <a:latin typeface="Cambria" panose="02040503050406030204" pitchFamily="18" charset="0"/>
                </a:rPr>
                <a:t>LL-DRAM (Upperbound)</a:t>
              </a:r>
              <a:endParaRPr lang="en-US" b="1" dirty="0">
                <a:latin typeface="Cambria" panose="02040503050406030204" pitchFamily="18" charset="0"/>
              </a:endParaRPr>
            </a:p>
          </p:txBody>
        </p:sp>
      </p:grpSp>
      <p:sp>
        <p:nvSpPr>
          <p:cNvPr id="25" name="TextBox 24"/>
          <p:cNvSpPr txBox="1"/>
          <p:nvPr/>
        </p:nvSpPr>
        <p:spPr>
          <a:xfrm>
            <a:off x="1742700" y="988671"/>
            <a:ext cx="1076700" cy="523220"/>
          </a:xfrm>
          <a:prstGeom prst="rect">
            <a:avLst/>
          </a:prstGeom>
          <a:noFill/>
        </p:spPr>
        <p:txBody>
          <a:bodyPr wrap="square" rtlCol="0">
            <a:spAutoFit/>
          </a:bodyPr>
          <a:lstStyle/>
          <a:p>
            <a:r>
              <a:rPr lang="tr-TR" sz="2800" b="1" dirty="0" smtClean="0">
                <a:solidFill>
                  <a:schemeClr val="tx1">
                    <a:lumMod val="75000"/>
                    <a:lumOff val="25000"/>
                  </a:schemeClr>
                </a:solidFill>
              </a:rPr>
              <a:t>2.5%</a:t>
            </a:r>
            <a:endParaRPr lang="en-US" sz="2800" b="1" dirty="0">
              <a:solidFill>
                <a:schemeClr val="tx1">
                  <a:lumMod val="75000"/>
                  <a:lumOff val="25000"/>
                </a:schemeClr>
              </a:solidFill>
            </a:endParaRPr>
          </a:p>
        </p:txBody>
      </p:sp>
      <p:sp>
        <p:nvSpPr>
          <p:cNvPr id="26" name="TextBox 25"/>
          <p:cNvSpPr txBox="1"/>
          <p:nvPr/>
        </p:nvSpPr>
        <p:spPr>
          <a:xfrm>
            <a:off x="5465717" y="988671"/>
            <a:ext cx="1028700" cy="523220"/>
          </a:xfrm>
          <a:prstGeom prst="rect">
            <a:avLst/>
          </a:prstGeom>
          <a:noFill/>
        </p:spPr>
        <p:txBody>
          <a:bodyPr wrap="square" rtlCol="0">
            <a:spAutoFit/>
          </a:bodyPr>
          <a:lstStyle/>
          <a:p>
            <a:r>
              <a:rPr lang="tr-TR" sz="2800" b="1" dirty="0">
                <a:solidFill>
                  <a:srgbClr val="FF0066"/>
                </a:solidFill>
              </a:rPr>
              <a:t>9</a:t>
            </a:r>
            <a:r>
              <a:rPr lang="tr-TR" sz="2800" b="1" dirty="0" smtClean="0">
                <a:solidFill>
                  <a:srgbClr val="FF0066"/>
                </a:solidFill>
              </a:rPr>
              <a:t>%</a:t>
            </a:r>
            <a:endParaRPr lang="en-US" sz="2800" b="1" dirty="0">
              <a:solidFill>
                <a:srgbClr val="FF0066"/>
              </a:solidFill>
            </a:endParaRPr>
          </a:p>
        </p:txBody>
      </p:sp>
      <p:graphicFrame>
        <p:nvGraphicFramePr>
          <p:cNvPr id="27" name="Chart 26"/>
          <p:cNvGraphicFramePr>
            <a:graphicFrameLocks/>
          </p:cNvGraphicFramePr>
          <p:nvPr>
            <p:extLst>
              <p:ext uri="{D42A27DB-BD31-4B8C-83A1-F6EECF244321}">
                <p14:modId xmlns:p14="http://schemas.microsoft.com/office/powerpoint/2010/main" val="552189902"/>
              </p:ext>
            </p:extLst>
          </p:nvPr>
        </p:nvGraphicFramePr>
        <p:xfrm>
          <a:off x="0" y="2667000"/>
          <a:ext cx="9144000" cy="2819400"/>
        </p:xfrm>
        <a:graphic>
          <a:graphicData uri="http://schemas.openxmlformats.org/drawingml/2006/chart">
            <c:chart xmlns:c="http://schemas.openxmlformats.org/drawingml/2006/chart" xmlns:r="http://schemas.openxmlformats.org/officeDocument/2006/relationships" r:id="rId3"/>
          </a:graphicData>
        </a:graphic>
      </p:graphicFrame>
      <p:sp>
        <p:nvSpPr>
          <p:cNvPr id="29" name="TextBox 28"/>
          <p:cNvSpPr txBox="1"/>
          <p:nvPr/>
        </p:nvSpPr>
        <p:spPr>
          <a:xfrm>
            <a:off x="6646817" y="1524000"/>
            <a:ext cx="1028700" cy="523220"/>
          </a:xfrm>
          <a:prstGeom prst="rect">
            <a:avLst/>
          </a:prstGeom>
          <a:noFill/>
        </p:spPr>
        <p:txBody>
          <a:bodyPr wrap="square" rtlCol="0">
            <a:spAutoFit/>
          </a:bodyPr>
          <a:lstStyle/>
          <a:p>
            <a:r>
              <a:rPr lang="tr-TR" sz="2800" b="1" dirty="0" smtClean="0"/>
              <a:t>13%</a:t>
            </a:r>
            <a:endParaRPr lang="en-US" sz="2800" b="1" dirty="0"/>
          </a:p>
        </p:txBody>
      </p:sp>
      <p:sp>
        <p:nvSpPr>
          <p:cNvPr id="30" name="TextBox 29"/>
          <p:cNvSpPr txBox="1"/>
          <p:nvPr/>
        </p:nvSpPr>
        <p:spPr>
          <a:xfrm>
            <a:off x="304800" y="4802214"/>
            <a:ext cx="8494721" cy="1446550"/>
          </a:xfrm>
          <a:prstGeom prst="rect">
            <a:avLst/>
          </a:prstGeom>
          <a:solidFill>
            <a:schemeClr val="accent4">
              <a:lumMod val="20000"/>
              <a:lumOff val="80000"/>
            </a:schemeClr>
          </a:solidFill>
          <a:ln w="38100">
            <a:solidFill>
              <a:srgbClr val="0066FF"/>
            </a:solidFill>
          </a:ln>
        </p:spPr>
        <p:txBody>
          <a:bodyPr wrap="square" rtlCol="0">
            <a:spAutoFit/>
          </a:bodyPr>
          <a:lstStyle/>
          <a:p>
            <a:pPr algn="ctr"/>
            <a:r>
              <a:rPr lang="tr-TR" sz="4400" b="1" dirty="0" smtClean="0"/>
              <a:t>ChargeCache significantly improves multi-core performance</a:t>
            </a:r>
            <a:endParaRPr lang="en-US" sz="4400" b="1" dirty="0"/>
          </a:p>
        </p:txBody>
      </p:sp>
    </p:spTree>
    <p:extLst>
      <p:ext uri="{BB962C8B-B14F-4D97-AF65-F5344CB8AC3E}">
        <p14:creationId xmlns:p14="http://schemas.microsoft.com/office/powerpoint/2010/main" val="150917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7">
                                            <p:graphicEl>
                                              <a:chart seriesIdx="-3" categoryIdx="-3" bldStep="gridLegend"/>
                                            </p:graphicEl>
                                          </p:spTgt>
                                        </p:tgtEl>
                                        <p:attrNameLst>
                                          <p:attrName>style.visibility</p:attrName>
                                        </p:attrNameLst>
                                      </p:cBhvr>
                                      <p:to>
                                        <p:strVal val="visible"/>
                                      </p:to>
                                    </p:set>
                                    <p:animEffect transition="in" filter="wipe(down)">
                                      <p:cBhvr>
                                        <p:cTn id="7" dur="500"/>
                                        <p:tgtEl>
                                          <p:spTgt spid="27">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
                                            <p:graphicEl>
                                              <a:chart seriesIdx="0" categoryIdx="-4" bldStep="series"/>
                                            </p:graphicEl>
                                          </p:spTgt>
                                        </p:tgtEl>
                                        <p:attrNameLst>
                                          <p:attrName>style.visibility</p:attrName>
                                        </p:attrNameLst>
                                      </p:cBhvr>
                                      <p:to>
                                        <p:strVal val="visible"/>
                                      </p:to>
                                    </p:set>
                                    <p:animEffect transition="in" filter="wipe(down)">
                                      <p:cBhvr>
                                        <p:cTn id="12" dur="500"/>
                                        <p:tgtEl>
                                          <p:spTgt spid="27">
                                            <p:graphicEl>
                                              <a:chart seriesIdx="0" categoryIdx="-4" bldStep="series"/>
                                            </p:graphic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5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7">
                                            <p:graphicEl>
                                              <a:chart seriesIdx="1" categoryIdx="-4" bldStep="series"/>
                                            </p:graphicEl>
                                          </p:spTgt>
                                        </p:tgtEl>
                                        <p:attrNameLst>
                                          <p:attrName>style.visibility</p:attrName>
                                        </p:attrNameLst>
                                      </p:cBhvr>
                                      <p:to>
                                        <p:strVal val="visible"/>
                                      </p:to>
                                    </p:set>
                                    <p:animEffect transition="in" filter="wipe(down)">
                                      <p:cBhvr>
                                        <p:cTn id="23" dur="500"/>
                                        <p:tgtEl>
                                          <p:spTgt spid="27">
                                            <p:graphicEl>
                                              <a:chart seriesIdx="1" categoryIdx="-4" bldStep="series"/>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500"/>
                                        <p:tgtEl>
                                          <p:spTgt spid="26"/>
                                        </p:tgtEl>
                                      </p:cBhvr>
                                    </p:animEffect>
                                  </p:childTnLst>
                                </p:cTn>
                              </p:par>
                              <p:par>
                                <p:cTn id="27" presetID="10"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27">
                                            <p:graphicEl>
                                              <a:chart seriesIdx="2" categoryIdx="-4" bldStep="series"/>
                                            </p:graphicEl>
                                          </p:spTgt>
                                        </p:tgtEl>
                                        <p:attrNameLst>
                                          <p:attrName>style.visibility</p:attrName>
                                        </p:attrNameLst>
                                      </p:cBhvr>
                                      <p:to>
                                        <p:strVal val="visible"/>
                                      </p:to>
                                    </p:set>
                                    <p:animEffect transition="in" filter="wipe(down)">
                                      <p:cBhvr>
                                        <p:cTn id="34" dur="500"/>
                                        <p:tgtEl>
                                          <p:spTgt spid="27">
                                            <p:graphicEl>
                                              <a:chart seriesIdx="2" categoryIdx="-4" bldStep="series"/>
                                            </p:graphic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7">
                                            <p:graphicEl>
                                              <a:chart seriesIdx="3" categoryIdx="-4" bldStep="series"/>
                                            </p:graphicEl>
                                          </p:spTgt>
                                        </p:tgtEl>
                                        <p:attrNameLst>
                                          <p:attrName>style.visibility</p:attrName>
                                        </p:attrNameLst>
                                      </p:cBhvr>
                                      <p:to>
                                        <p:strVal val="visible"/>
                                      </p:to>
                                    </p:set>
                                    <p:animEffect transition="in" filter="wipe(down)">
                                      <p:cBhvr>
                                        <p:cTn id="42" dur="500"/>
                                        <p:tgtEl>
                                          <p:spTgt spid="27">
                                            <p:graphicEl>
                                              <a:chart seriesIdx="3" categoryIdx="-4" bldStep="series"/>
                                            </p:graphic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500"/>
                                        <p:tgtEl>
                                          <p:spTgt spid="2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fade">
                                      <p:cBhvr>
                                        <p:cTn id="48" dur="500"/>
                                        <p:tgtEl>
                                          <p:spTgt spid="29"/>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additive="base">
                                        <p:cTn id="53" dur="500" fill="hold"/>
                                        <p:tgtEl>
                                          <p:spTgt spid="30"/>
                                        </p:tgtEl>
                                        <p:attrNameLst>
                                          <p:attrName>ppt_x</p:attrName>
                                        </p:attrNameLst>
                                      </p:cBhvr>
                                      <p:tavLst>
                                        <p:tav tm="0">
                                          <p:val>
                                            <p:strVal val="#ppt_x"/>
                                          </p:val>
                                        </p:tav>
                                        <p:tav tm="100000">
                                          <p:val>
                                            <p:strVal val="#ppt_x"/>
                                          </p:val>
                                        </p:tav>
                                      </p:tavLst>
                                    </p:anim>
                                    <p:anim calcmode="lin" valueType="num">
                                      <p:cBhvr additive="base">
                                        <p:cTn id="5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Graphic spid="27" grpId="0" uiExpand="1">
        <p:bldSub>
          <a:bldChart bld="series"/>
        </p:bldSub>
      </p:bldGraphic>
      <p:bldP spid="29" grpId="0"/>
      <p:bldP spid="3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DRAM </a:t>
            </a:r>
            <a:r>
              <a:rPr lang="tr-TR" dirty="0" smtClean="0">
                <a:latin typeface="Cambria" panose="02040503050406030204" pitchFamily="18" charset="0"/>
              </a:rPr>
              <a:t>Energy </a:t>
            </a:r>
            <a:r>
              <a:rPr lang="tr-TR" dirty="0" smtClean="0">
                <a:latin typeface="Cambria" panose="02040503050406030204" pitchFamily="18" charset="0"/>
              </a:rPr>
              <a:t>Savings</a:t>
            </a:r>
            <a:endParaRPr lang="en-US" dirty="0">
              <a:latin typeface="Cambria" panose="02040503050406030204" pitchFamily="18" charset="0"/>
            </a:endParaRPr>
          </a:p>
        </p:txBody>
      </p:sp>
      <p:graphicFrame>
        <p:nvGraphicFramePr>
          <p:cNvPr id="4" name="Chart 3"/>
          <p:cNvGraphicFramePr>
            <a:graphicFrameLocks/>
          </p:cNvGraphicFramePr>
          <p:nvPr>
            <p:extLst>
              <p:ext uri="{D42A27DB-BD31-4B8C-83A1-F6EECF244321}">
                <p14:modId xmlns:p14="http://schemas.microsoft.com/office/powerpoint/2010/main" val="1806972439"/>
              </p:ext>
            </p:extLst>
          </p:nvPr>
        </p:nvGraphicFramePr>
        <p:xfrm>
          <a:off x="1016933" y="1515875"/>
          <a:ext cx="7110133" cy="382624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04800" y="5334000"/>
            <a:ext cx="8494721" cy="769441"/>
          </a:xfrm>
          <a:prstGeom prst="rect">
            <a:avLst/>
          </a:prstGeom>
          <a:solidFill>
            <a:schemeClr val="accent4">
              <a:lumMod val="20000"/>
              <a:lumOff val="80000"/>
            </a:schemeClr>
          </a:solidFill>
          <a:ln w="38100">
            <a:solidFill>
              <a:srgbClr val="0066FF"/>
            </a:solidFill>
          </a:ln>
        </p:spPr>
        <p:txBody>
          <a:bodyPr wrap="square" rtlCol="0">
            <a:spAutoFit/>
          </a:bodyPr>
          <a:lstStyle/>
          <a:p>
            <a:pPr algn="ctr"/>
            <a:r>
              <a:rPr lang="tr-TR" sz="4400" b="1" dirty="0" smtClean="0"/>
              <a:t>ChargeCache reduces DRAM energy</a:t>
            </a:r>
            <a:endParaRPr lang="en-US" sz="4400" b="1" dirty="0"/>
          </a:p>
        </p:txBody>
      </p:sp>
    </p:spTree>
    <p:extLst>
      <p:ext uri="{BB962C8B-B14F-4D97-AF65-F5344CB8AC3E}">
        <p14:creationId xmlns:p14="http://schemas.microsoft.com/office/powerpoint/2010/main" val="172408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itchFamily="18" charset="0"/>
              </a:rPr>
              <a:t>Other Results In The Paper</a:t>
            </a:r>
            <a:endParaRPr lang="en-US" dirty="0">
              <a:latin typeface="Cambria" pitchFamily="18" charset="0"/>
            </a:endParaRPr>
          </a:p>
        </p:txBody>
      </p:sp>
      <p:sp>
        <p:nvSpPr>
          <p:cNvPr id="3" name="Content Placeholder 2"/>
          <p:cNvSpPr>
            <a:spLocks noGrp="1"/>
          </p:cNvSpPr>
          <p:nvPr>
            <p:ph idx="1"/>
          </p:nvPr>
        </p:nvSpPr>
        <p:spPr/>
        <p:txBody>
          <a:bodyPr/>
          <a:lstStyle/>
          <a:p>
            <a:r>
              <a:rPr lang="tr-TR" dirty="0" smtClean="0">
                <a:latin typeface="Cambria" pitchFamily="18" charset="0"/>
              </a:rPr>
              <a:t>Detailed analysis of the Row Level Temporal Locality phenomenon</a:t>
            </a:r>
          </a:p>
          <a:p>
            <a:endParaRPr lang="tr-TR" dirty="0">
              <a:latin typeface="Cambria" pitchFamily="18" charset="0"/>
            </a:endParaRPr>
          </a:p>
          <a:p>
            <a:r>
              <a:rPr lang="tr-TR" dirty="0" smtClean="0">
                <a:latin typeface="Cambria" pitchFamily="18" charset="0"/>
              </a:rPr>
              <a:t>ChargeCache hit-rate analysis</a:t>
            </a:r>
          </a:p>
          <a:p>
            <a:pPr marL="0" indent="0">
              <a:buNone/>
            </a:pPr>
            <a:endParaRPr lang="tr-TR" dirty="0" smtClean="0">
              <a:latin typeface="Cambria" pitchFamily="18" charset="0"/>
            </a:endParaRPr>
          </a:p>
          <a:p>
            <a:r>
              <a:rPr lang="tr-TR" dirty="0" smtClean="0">
                <a:latin typeface="Cambria" pitchFamily="18" charset="0"/>
              </a:rPr>
              <a:t>Sensitivity studies</a:t>
            </a:r>
          </a:p>
          <a:p>
            <a:pPr lvl="1">
              <a:buFont typeface="Courier New" pitchFamily="49" charset="0"/>
              <a:buChar char="o"/>
            </a:pPr>
            <a:r>
              <a:rPr lang="tr-TR" dirty="0" smtClean="0">
                <a:latin typeface="Cambria" pitchFamily="18" charset="0"/>
              </a:rPr>
              <a:t>Sensitivity to </a:t>
            </a:r>
            <a:r>
              <a:rPr lang="tr-TR" b="1" dirty="0" smtClean="0">
                <a:latin typeface="Cambria" pitchFamily="18" charset="0"/>
              </a:rPr>
              <a:t>t </a:t>
            </a:r>
            <a:r>
              <a:rPr lang="tr-TR" dirty="0" smtClean="0">
                <a:latin typeface="Cambria" pitchFamily="18" charset="0"/>
              </a:rPr>
              <a:t>in</a:t>
            </a:r>
            <a:r>
              <a:rPr lang="tr-TR" b="1" dirty="0" smtClean="0">
                <a:latin typeface="Cambria" pitchFamily="18" charset="0"/>
              </a:rPr>
              <a:t> t</a:t>
            </a:r>
            <a:r>
              <a:rPr lang="tr-TR" dirty="0" smtClean="0">
                <a:latin typeface="Cambria" pitchFamily="18" charset="0"/>
              </a:rPr>
              <a:t>-RLTL</a:t>
            </a:r>
          </a:p>
          <a:p>
            <a:pPr lvl="1">
              <a:buFont typeface="Courier New" pitchFamily="49" charset="0"/>
              <a:buChar char="o"/>
            </a:pPr>
            <a:r>
              <a:rPr lang="tr-TR" dirty="0" smtClean="0">
                <a:latin typeface="Cambria" pitchFamily="18" charset="0"/>
              </a:rPr>
              <a:t>ChargeCache capacity</a:t>
            </a:r>
          </a:p>
        </p:txBody>
      </p:sp>
    </p:spTree>
    <p:extLst>
      <p:ext uri="{BB962C8B-B14F-4D97-AF65-F5344CB8AC3E}">
        <p14:creationId xmlns:p14="http://schemas.microsoft.com/office/powerpoint/2010/main" val="354642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83820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1. </a:t>
            </a:r>
            <a:r>
              <a:rPr lang="en-US" sz="4000" dirty="0" smtClean="0">
                <a:latin typeface="Cambria" panose="02040503050406030204" pitchFamily="18" charset="0"/>
              </a:rPr>
              <a:t>DRAM Operation Basics</a:t>
            </a:r>
            <a:endParaRPr lang="en-US" sz="4000" dirty="0">
              <a:latin typeface="Cambria" panose="02040503050406030204" pitchFamily="18" charset="0"/>
            </a:endParaRPr>
          </a:p>
        </p:txBody>
      </p:sp>
      <p:sp>
        <p:nvSpPr>
          <p:cNvPr id="4" name="Rectangle 3"/>
          <p:cNvSpPr/>
          <p:nvPr/>
        </p:nvSpPr>
        <p:spPr>
          <a:xfrm>
            <a:off x="381000" y="17068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2</a:t>
            </a:r>
            <a:r>
              <a:rPr lang="en-US" sz="4000" dirty="0" smtClean="0">
                <a:latin typeface="Cambria" panose="02040503050406030204" pitchFamily="18" charset="0"/>
              </a:rPr>
              <a:t>. </a:t>
            </a:r>
            <a:r>
              <a:rPr lang="tr-TR" sz="4000" dirty="0" smtClean="0">
                <a:latin typeface="Cambria" panose="02040503050406030204" pitchFamily="18" charset="0"/>
              </a:rPr>
              <a:t>Accessing Highly-charged Rows</a:t>
            </a:r>
            <a:endParaRPr lang="en-US" sz="4000" dirty="0">
              <a:latin typeface="Cambria" panose="02040503050406030204" pitchFamily="18" charset="0"/>
            </a:endParaRPr>
          </a:p>
        </p:txBody>
      </p:sp>
      <p:sp>
        <p:nvSpPr>
          <p:cNvPr id="5" name="Rectangle 4"/>
          <p:cNvSpPr/>
          <p:nvPr/>
        </p:nvSpPr>
        <p:spPr>
          <a:xfrm>
            <a:off x="381000" y="33832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4. </a:t>
            </a:r>
            <a:r>
              <a:rPr lang="tr-TR" sz="4000" dirty="0" smtClean="0">
                <a:latin typeface="Cambria" panose="02040503050406030204" pitchFamily="18" charset="0"/>
              </a:rPr>
              <a:t>ChargeCache</a:t>
            </a:r>
            <a:endParaRPr lang="en-US" sz="4000" dirty="0">
              <a:latin typeface="Cambria" panose="02040503050406030204" pitchFamily="18" charset="0"/>
            </a:endParaRPr>
          </a:p>
        </p:txBody>
      </p:sp>
      <p:sp>
        <p:nvSpPr>
          <p:cNvPr id="7" name="Rectangle 6"/>
          <p:cNvSpPr/>
          <p:nvPr/>
        </p:nvSpPr>
        <p:spPr>
          <a:xfrm>
            <a:off x="381000" y="426720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5.</a:t>
            </a:r>
            <a:r>
              <a:rPr lang="tr-TR" sz="4000" b="1" dirty="0" smtClean="0">
                <a:latin typeface="Cambria" panose="02040503050406030204" pitchFamily="18" charset="0"/>
              </a:rPr>
              <a:t> </a:t>
            </a:r>
            <a:r>
              <a:rPr lang="tr-TR" sz="4000" dirty="0" smtClean="0">
                <a:latin typeface="Cambria" panose="02040503050406030204" pitchFamily="18" charset="0"/>
              </a:rPr>
              <a:t>Evaluation</a:t>
            </a:r>
            <a:r>
              <a:rPr lang="en-US" sz="4000" b="1" dirty="0" smtClean="0">
                <a:latin typeface="Cambria" panose="02040503050406030204" pitchFamily="18" charset="0"/>
              </a:rPr>
              <a:t> </a:t>
            </a:r>
            <a:endParaRPr lang="en-US" sz="4000" b="1" dirty="0">
              <a:latin typeface="Cambria" panose="02040503050406030204" pitchFamily="18" charset="0"/>
            </a:endParaRPr>
          </a:p>
        </p:txBody>
      </p:sp>
      <p:sp>
        <p:nvSpPr>
          <p:cNvPr id="9" name="Rectangle 8"/>
          <p:cNvSpPr/>
          <p:nvPr/>
        </p:nvSpPr>
        <p:spPr>
          <a:xfrm>
            <a:off x="381000" y="5135880"/>
            <a:ext cx="8382000" cy="731520"/>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6. </a:t>
            </a:r>
            <a:r>
              <a:rPr lang="tr-TR" sz="4000" b="1" dirty="0" smtClean="0">
                <a:latin typeface="Cambria" panose="02040503050406030204" pitchFamily="18" charset="0"/>
              </a:rPr>
              <a:t>Conclusion</a:t>
            </a:r>
            <a:endParaRPr lang="en-US" sz="4000" b="1" dirty="0">
              <a:latin typeface="Cambria" panose="02040503050406030204" pitchFamily="18" charset="0"/>
            </a:endParaRPr>
          </a:p>
        </p:txBody>
      </p:sp>
      <p:sp>
        <p:nvSpPr>
          <p:cNvPr id="8" name="Rectangle 7"/>
          <p:cNvSpPr/>
          <p:nvPr/>
        </p:nvSpPr>
        <p:spPr>
          <a:xfrm>
            <a:off x="381000" y="25450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3</a:t>
            </a:r>
            <a:r>
              <a:rPr lang="en-US" sz="4000" dirty="0" smtClean="0">
                <a:latin typeface="Cambria" panose="02040503050406030204" pitchFamily="18" charset="0"/>
              </a:rPr>
              <a:t>. </a:t>
            </a:r>
            <a:r>
              <a:rPr lang="tr-TR" sz="3800" dirty="0" smtClean="0">
                <a:latin typeface="Cambria" panose="02040503050406030204" pitchFamily="18" charset="0"/>
              </a:rPr>
              <a:t>Row Level Temporal Locality (RLTL)</a:t>
            </a:r>
            <a:endParaRPr lang="en-US" sz="3800" dirty="0">
              <a:latin typeface="Cambria" panose="02040503050406030204" pitchFamily="18" charset="0"/>
            </a:endParaRPr>
          </a:p>
        </p:txBody>
      </p:sp>
      <p:sp>
        <p:nvSpPr>
          <p:cNvPr id="10" name="Title 1"/>
          <p:cNvSpPr>
            <a:spLocks noGrp="1"/>
          </p:cNvSpPr>
          <p:nvPr>
            <p:ph type="title"/>
          </p:nvPr>
        </p:nvSpPr>
        <p:spPr>
          <a:xfrm>
            <a:off x="304800" y="25400"/>
            <a:ext cx="8229600" cy="889000"/>
          </a:xfrm>
        </p:spPr>
        <p:txBody>
          <a:bodyPr/>
          <a:lstStyle/>
          <a:p>
            <a:pPr algn="l"/>
            <a:r>
              <a:rPr lang="tr-TR" b="1" dirty="0" smtClean="0">
                <a:latin typeface="Cambria" panose="02040503050406030204" pitchFamily="18" charset="0"/>
              </a:rPr>
              <a:t>Outline</a:t>
            </a:r>
            <a:endParaRPr lang="en-US" b="1" dirty="0">
              <a:latin typeface="Cambria" panose="02040503050406030204" pitchFamily="18" charset="0"/>
            </a:endParaRPr>
          </a:p>
        </p:txBody>
      </p:sp>
    </p:spTree>
    <p:extLst>
      <p:ext uri="{BB962C8B-B14F-4D97-AF65-F5344CB8AC3E}">
        <p14:creationId xmlns:p14="http://schemas.microsoft.com/office/powerpoint/2010/main" val="3907856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Cambria" panose="02040503050406030204" pitchFamily="18" charset="0"/>
              </a:rPr>
              <a:t>Conclusion</a:t>
            </a:r>
            <a:endParaRPr lang="en-US" dirty="0">
              <a:latin typeface="Cambria" panose="02040503050406030204" pitchFamily="18" charset="0"/>
            </a:endParaRPr>
          </a:p>
        </p:txBody>
      </p:sp>
      <p:sp>
        <p:nvSpPr>
          <p:cNvPr id="3" name="Content Placeholder 2"/>
          <p:cNvSpPr>
            <a:spLocks noGrp="1"/>
          </p:cNvSpPr>
          <p:nvPr>
            <p:ph idx="1"/>
          </p:nvPr>
        </p:nvSpPr>
        <p:spPr>
          <a:xfrm>
            <a:off x="228600" y="838200"/>
            <a:ext cx="8610600" cy="5638800"/>
          </a:xfrm>
        </p:spPr>
        <p:txBody>
          <a:bodyPr/>
          <a:lstStyle/>
          <a:p>
            <a:pPr>
              <a:spcAft>
                <a:spcPts val="600"/>
              </a:spcAft>
            </a:pPr>
            <a:r>
              <a:rPr lang="tr-TR" sz="2400" dirty="0" smtClean="0">
                <a:latin typeface="Cambria" panose="02040503050406030204" pitchFamily="18" charset="0"/>
              </a:rPr>
              <a:t>ChargeCache </a:t>
            </a:r>
            <a:r>
              <a:rPr lang="tr-TR" sz="2400" dirty="0" smtClean="0">
                <a:solidFill>
                  <a:srgbClr val="FF0066"/>
                </a:solidFill>
                <a:latin typeface="Cambria" panose="02040503050406030204" pitchFamily="18" charset="0"/>
              </a:rPr>
              <a:t>reduces </a:t>
            </a:r>
            <a:r>
              <a:rPr lang="tr-TR" sz="2400" dirty="0" smtClean="0">
                <a:latin typeface="Cambria" panose="02040503050406030204" pitchFamily="18" charset="0"/>
              </a:rPr>
              <a:t>average DRAM access latency at </a:t>
            </a:r>
            <a:r>
              <a:rPr lang="tr-TR" sz="2400" dirty="0" smtClean="0">
                <a:solidFill>
                  <a:srgbClr val="0066FF"/>
                </a:solidFill>
                <a:latin typeface="Cambria" panose="02040503050406030204" pitchFamily="18" charset="0"/>
              </a:rPr>
              <a:t>low </a:t>
            </a:r>
            <a:r>
              <a:rPr lang="tr-TR" sz="2400" dirty="0" smtClean="0">
                <a:solidFill>
                  <a:srgbClr val="0066FF"/>
                </a:solidFill>
                <a:latin typeface="Cambria" panose="02040503050406030204" pitchFamily="18" charset="0"/>
              </a:rPr>
              <a:t>cost</a:t>
            </a:r>
            <a:endParaRPr lang="tr-TR" sz="2400" dirty="0" smtClean="0">
              <a:solidFill>
                <a:srgbClr val="0066FF"/>
              </a:solidFill>
              <a:latin typeface="Cambria" panose="02040503050406030204" pitchFamily="18" charset="0"/>
            </a:endParaRPr>
          </a:p>
          <a:p>
            <a:r>
              <a:rPr lang="en-US" sz="2400" b="1" u="sng" dirty="0">
                <a:latin typeface="Cambria" panose="02040503050406030204" pitchFamily="18" charset="0"/>
              </a:rPr>
              <a:t>Observations</a:t>
            </a:r>
            <a:r>
              <a:rPr lang="en-US" sz="2400" dirty="0">
                <a:latin typeface="Cambria" panose="02040503050406030204" pitchFamily="18" charset="0"/>
              </a:rPr>
              <a:t>: </a:t>
            </a:r>
            <a:endParaRPr lang="en-US" sz="2000" dirty="0">
              <a:latin typeface="Cambria" panose="02040503050406030204" pitchFamily="18" charset="0"/>
            </a:endParaRPr>
          </a:p>
          <a:p>
            <a:pPr marL="971550" lvl="1" indent="-514350">
              <a:buFont typeface="+mj-lt"/>
              <a:buAutoNum type="arabicParenR"/>
            </a:pPr>
            <a:r>
              <a:rPr lang="tr-TR" sz="2200" dirty="0">
                <a:latin typeface="Cambria" panose="02040503050406030204" pitchFamily="18" charset="0"/>
              </a:rPr>
              <a:t>A highly-charged</a:t>
            </a:r>
            <a:r>
              <a:rPr lang="en-US" sz="2200" dirty="0">
                <a:latin typeface="Cambria" panose="02040503050406030204" pitchFamily="18" charset="0"/>
              </a:rPr>
              <a:t> </a:t>
            </a:r>
            <a:r>
              <a:rPr lang="tr-TR" sz="2200" dirty="0">
                <a:latin typeface="Cambria" panose="02040503050406030204" pitchFamily="18" charset="0"/>
              </a:rPr>
              <a:t>DRAM </a:t>
            </a:r>
            <a:r>
              <a:rPr lang="en-US" sz="2200" dirty="0">
                <a:latin typeface="Cambria" panose="02040503050406030204" pitchFamily="18" charset="0"/>
              </a:rPr>
              <a:t>row </a:t>
            </a:r>
            <a:r>
              <a:rPr lang="tr-TR" sz="2200" dirty="0">
                <a:latin typeface="Cambria" panose="02040503050406030204" pitchFamily="18" charset="0"/>
              </a:rPr>
              <a:t>can be accessed with low latency</a:t>
            </a:r>
          </a:p>
          <a:p>
            <a:pPr marL="971550" lvl="1" indent="-514350">
              <a:buFont typeface="+mj-lt"/>
              <a:buAutoNum type="arabicParenR"/>
            </a:pPr>
            <a:r>
              <a:rPr lang="tr-TR" sz="2200" dirty="0">
                <a:latin typeface="Cambria" panose="02040503050406030204" pitchFamily="18" charset="0"/>
              </a:rPr>
              <a:t>A </a:t>
            </a:r>
            <a:r>
              <a:rPr lang="en-US" sz="2200" dirty="0">
                <a:latin typeface="Cambria" panose="02040503050406030204" pitchFamily="18" charset="0"/>
              </a:rPr>
              <a:t>row’s </a:t>
            </a:r>
            <a:r>
              <a:rPr lang="tr-TR" sz="2200" dirty="0">
                <a:latin typeface="Cambria" panose="02040503050406030204" pitchFamily="18" charset="0"/>
              </a:rPr>
              <a:t>charge is restored when the </a:t>
            </a:r>
            <a:r>
              <a:rPr lang="en-US" sz="2200" dirty="0">
                <a:latin typeface="Cambria" panose="02040503050406030204" pitchFamily="18" charset="0"/>
              </a:rPr>
              <a:t>row </a:t>
            </a:r>
            <a:r>
              <a:rPr lang="tr-TR" sz="2200" dirty="0">
                <a:latin typeface="Cambria" panose="02040503050406030204" pitchFamily="18" charset="0"/>
              </a:rPr>
              <a:t>is accessed</a:t>
            </a:r>
          </a:p>
          <a:p>
            <a:pPr marL="971550" lvl="1" indent="-514350">
              <a:spcAft>
                <a:spcPts val="600"/>
              </a:spcAft>
              <a:buFont typeface="+mj-lt"/>
              <a:buAutoNum type="arabicParenR"/>
            </a:pPr>
            <a:r>
              <a:rPr lang="en-US" sz="2200" dirty="0">
                <a:latin typeface="Cambria" panose="02040503050406030204" pitchFamily="18" charset="0"/>
              </a:rPr>
              <a:t>A </a:t>
            </a:r>
            <a:r>
              <a:rPr lang="tr-TR" sz="2200" dirty="0">
                <a:latin typeface="Cambria" panose="02040503050406030204" pitchFamily="18" charset="0"/>
              </a:rPr>
              <a:t>recently-accessed </a:t>
            </a:r>
            <a:r>
              <a:rPr lang="en-US" sz="2200" dirty="0">
                <a:latin typeface="Cambria" panose="02040503050406030204" pitchFamily="18" charset="0"/>
              </a:rPr>
              <a:t>row</a:t>
            </a:r>
            <a:r>
              <a:rPr lang="tr-TR" sz="2200" dirty="0">
                <a:latin typeface="Cambria" panose="02040503050406030204" pitchFamily="18" charset="0"/>
              </a:rPr>
              <a:t> </a:t>
            </a:r>
            <a:r>
              <a:rPr lang="en-US" sz="2200" dirty="0">
                <a:latin typeface="Cambria" panose="02040503050406030204" pitchFamily="18" charset="0"/>
              </a:rPr>
              <a:t>is</a:t>
            </a:r>
            <a:r>
              <a:rPr lang="tr-TR" sz="2200" dirty="0">
                <a:latin typeface="Cambria" panose="02040503050406030204" pitchFamily="18" charset="0"/>
              </a:rPr>
              <a:t> likely to be accessed</a:t>
            </a:r>
            <a:r>
              <a:rPr lang="en-US" sz="2200" dirty="0">
                <a:latin typeface="Cambria" panose="02040503050406030204" pitchFamily="18" charset="0"/>
              </a:rPr>
              <a:t> again</a:t>
            </a:r>
            <a:r>
              <a:rPr lang="en-US" sz="2200" b="1" dirty="0">
                <a:latin typeface="Cambria" panose="02040503050406030204" pitchFamily="18" charset="0"/>
              </a:rPr>
              <a:t>: </a:t>
            </a:r>
            <a:r>
              <a:rPr lang="tr-TR" sz="2200" b="1" dirty="0">
                <a:latin typeface="Cambria" panose="02040503050406030204" pitchFamily="18" charset="0"/>
              </a:rPr>
              <a:t>Row Level Temporal Locality (RLTL)</a:t>
            </a:r>
            <a:endParaRPr lang="en-US" sz="2200" b="1" dirty="0">
              <a:latin typeface="Cambria" panose="02040503050406030204" pitchFamily="18" charset="0"/>
            </a:endParaRPr>
          </a:p>
          <a:p>
            <a:pPr>
              <a:spcAft>
                <a:spcPts val="600"/>
              </a:spcAft>
            </a:pPr>
            <a:r>
              <a:rPr lang="en-US" sz="2400" b="1" u="sng" dirty="0">
                <a:solidFill>
                  <a:srgbClr val="0066FF"/>
                </a:solidFill>
                <a:latin typeface="Cambria" panose="02040503050406030204" pitchFamily="18" charset="0"/>
              </a:rPr>
              <a:t>Key Idea</a:t>
            </a:r>
            <a:r>
              <a:rPr lang="en-US" sz="2400" dirty="0">
                <a:solidFill>
                  <a:srgbClr val="0066FF"/>
                </a:solidFill>
                <a:latin typeface="Cambria" panose="02040503050406030204" pitchFamily="18" charset="0"/>
              </a:rPr>
              <a:t>: </a:t>
            </a:r>
            <a:r>
              <a:rPr lang="tr-TR" sz="2400" dirty="0">
                <a:solidFill>
                  <a:srgbClr val="0066FF"/>
                </a:solidFill>
                <a:latin typeface="Cambria" panose="02040503050406030204" pitchFamily="18" charset="0"/>
              </a:rPr>
              <a:t>Track recently-accessed DRAM rows and use lower timing parameters if such rows are accessed again</a:t>
            </a:r>
            <a:endParaRPr lang="en-US" sz="2400" dirty="0">
              <a:solidFill>
                <a:srgbClr val="0066FF"/>
              </a:solidFill>
              <a:latin typeface="Cambria" panose="02040503050406030204" pitchFamily="18" charset="0"/>
            </a:endParaRPr>
          </a:p>
          <a:p>
            <a:r>
              <a:rPr lang="tr-TR" sz="2400" b="1" u="sng" dirty="0">
                <a:latin typeface="Cambria" panose="02040503050406030204" pitchFamily="18" charset="0"/>
              </a:rPr>
              <a:t>ChargeCache</a:t>
            </a:r>
            <a:r>
              <a:rPr lang="en-US" sz="2400" b="1" u="sng" dirty="0">
                <a:latin typeface="Cambria" panose="02040503050406030204" pitchFamily="18" charset="0"/>
              </a:rPr>
              <a:t>:</a:t>
            </a:r>
            <a:endParaRPr lang="tr-TR" sz="2400" b="1" u="sng" dirty="0">
              <a:latin typeface="Cambria" panose="02040503050406030204" pitchFamily="18" charset="0"/>
            </a:endParaRPr>
          </a:p>
          <a:p>
            <a:pPr lvl="1"/>
            <a:r>
              <a:rPr lang="tr-TR" sz="2200" dirty="0">
                <a:latin typeface="Cambria" panose="02040503050406030204" pitchFamily="18" charset="0"/>
              </a:rPr>
              <a:t>Low cost </a:t>
            </a:r>
            <a:r>
              <a:rPr lang="tr-TR" sz="2200" dirty="0" smtClean="0">
                <a:latin typeface="Cambria" panose="02040503050406030204" pitchFamily="18" charset="0"/>
              </a:rPr>
              <a:t>&amp; </a:t>
            </a:r>
            <a:r>
              <a:rPr lang="tr-TR" sz="2200" dirty="0">
                <a:latin typeface="Cambria" panose="02040503050406030204" pitchFamily="18" charset="0"/>
              </a:rPr>
              <a:t>no modifications to the DRAM</a:t>
            </a:r>
            <a:endParaRPr lang="en-US" sz="2200" dirty="0">
              <a:latin typeface="Cambria" panose="02040503050406030204" pitchFamily="18" charset="0"/>
            </a:endParaRPr>
          </a:p>
          <a:p>
            <a:pPr lvl="1"/>
            <a:r>
              <a:rPr lang="en-US" sz="2200" dirty="0">
                <a:latin typeface="Cambria" panose="02040503050406030204" pitchFamily="18" charset="0"/>
              </a:rPr>
              <a:t>Higher performance (</a:t>
            </a:r>
            <a:r>
              <a:rPr lang="en-US" sz="2200" b="1" dirty="0">
                <a:latin typeface="Cambria" panose="02040503050406030204" pitchFamily="18" charset="0"/>
              </a:rPr>
              <a:t>8.6-</a:t>
            </a:r>
            <a:r>
              <a:rPr lang="tr-TR" sz="2200" b="1" dirty="0">
                <a:latin typeface="Cambria" panose="02040503050406030204" pitchFamily="18" charset="0"/>
              </a:rPr>
              <a:t>10.6</a:t>
            </a:r>
            <a:r>
              <a:rPr lang="en-US" sz="2200" b="1" dirty="0">
                <a:latin typeface="Cambria" panose="02040503050406030204" pitchFamily="18" charset="0"/>
              </a:rPr>
              <a:t>%</a:t>
            </a:r>
            <a:r>
              <a:rPr lang="en-US" sz="2200" dirty="0">
                <a:latin typeface="Cambria" panose="02040503050406030204" pitchFamily="18" charset="0"/>
              </a:rPr>
              <a:t> on average for </a:t>
            </a:r>
            <a:r>
              <a:rPr lang="tr-TR" sz="2200" dirty="0">
                <a:latin typeface="Cambria" panose="02040503050406030204" pitchFamily="18" charset="0"/>
              </a:rPr>
              <a:t>8</a:t>
            </a:r>
            <a:r>
              <a:rPr lang="en-US" sz="2200" dirty="0">
                <a:latin typeface="Cambria" panose="02040503050406030204" pitchFamily="18" charset="0"/>
              </a:rPr>
              <a:t>-core)</a:t>
            </a:r>
          </a:p>
          <a:p>
            <a:pPr lvl="1"/>
            <a:r>
              <a:rPr lang="en-US" sz="2200" dirty="0">
                <a:latin typeface="Cambria" panose="02040503050406030204" pitchFamily="18" charset="0"/>
              </a:rPr>
              <a:t>Lower DRAM energy (</a:t>
            </a:r>
            <a:r>
              <a:rPr lang="tr-TR" sz="2200" b="1" dirty="0">
                <a:latin typeface="Cambria" panose="02040503050406030204" pitchFamily="18" charset="0"/>
              </a:rPr>
              <a:t>7.9</a:t>
            </a:r>
            <a:r>
              <a:rPr lang="en-US" sz="2200" b="1" dirty="0">
                <a:latin typeface="Cambria" panose="02040503050406030204" pitchFamily="18" charset="0"/>
              </a:rPr>
              <a:t>%</a:t>
            </a:r>
            <a:r>
              <a:rPr lang="en-US" sz="2200" dirty="0">
                <a:latin typeface="Cambria" panose="02040503050406030204" pitchFamily="18" charset="0"/>
              </a:rPr>
              <a:t> on average</a:t>
            </a:r>
            <a:r>
              <a:rPr lang="en-US" sz="2200" dirty="0" smtClean="0">
                <a:latin typeface="Cambria" panose="02040503050406030204" pitchFamily="18" charset="0"/>
              </a:rPr>
              <a:t>)</a:t>
            </a:r>
            <a:endParaRPr lang="tr-TR" sz="2200" dirty="0">
              <a:latin typeface="Cambria" panose="02040503050406030204" pitchFamily="18" charset="0"/>
            </a:endParaRPr>
          </a:p>
        </p:txBody>
      </p:sp>
      <p:sp>
        <p:nvSpPr>
          <p:cNvPr id="4" name="TextBox 3"/>
          <p:cNvSpPr txBox="1"/>
          <p:nvPr/>
        </p:nvSpPr>
        <p:spPr>
          <a:xfrm>
            <a:off x="1371600" y="5791200"/>
            <a:ext cx="6781800" cy="738664"/>
          </a:xfrm>
          <a:prstGeom prst="rect">
            <a:avLst/>
          </a:prstGeom>
          <a:noFill/>
        </p:spPr>
        <p:txBody>
          <a:bodyPr wrap="square" rtlCol="0">
            <a:spAutoFit/>
          </a:bodyPr>
          <a:lstStyle/>
          <a:p>
            <a:pPr algn="r"/>
            <a:r>
              <a:rPr lang="tr-TR" sz="2400" b="1" dirty="0" smtClean="0">
                <a:solidFill>
                  <a:srgbClr val="FF0066"/>
                </a:solidFill>
              </a:rPr>
              <a:t>Source code will be available in May</a:t>
            </a:r>
          </a:p>
          <a:p>
            <a:pPr algn="r"/>
            <a:r>
              <a:rPr lang="tr-TR" i="1" dirty="0" smtClean="0">
                <a:solidFill>
                  <a:srgbClr val="0066FF"/>
                </a:solidFill>
                <a:hlinkClick r:id="rId3"/>
              </a:rPr>
              <a:t>https://github.com/CMU-SAFARI</a:t>
            </a:r>
            <a:r>
              <a:rPr lang="tr-TR" i="1" dirty="0" smtClean="0">
                <a:solidFill>
                  <a:srgbClr val="0066FF"/>
                </a:solidFill>
              </a:rPr>
              <a:t> </a:t>
            </a:r>
            <a:endParaRPr lang="en-US" i="1" dirty="0">
              <a:solidFill>
                <a:srgbClr val="0066FF"/>
              </a:solidFill>
            </a:endParaRPr>
          </a:p>
        </p:txBody>
      </p:sp>
    </p:spTree>
    <p:extLst>
      <p:ext uri="{BB962C8B-B14F-4D97-AF65-F5344CB8AC3E}">
        <p14:creationId xmlns:p14="http://schemas.microsoft.com/office/powerpoint/2010/main" val="599044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fade">
                                      <p:cBhvr>
                                        <p:cTn id="48" dur="500"/>
                                        <p:tgtEl>
                                          <p:spTgt spid="3">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fade">
                                      <p:cBhvr>
                                        <p:cTn id="5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itle 1"/>
          <p:cNvSpPr>
            <a:spLocks noGrp="1"/>
          </p:cNvSpPr>
          <p:nvPr>
            <p:ph type="ctrTitle"/>
          </p:nvPr>
        </p:nvSpPr>
        <p:spPr>
          <a:xfrm>
            <a:off x="34834" y="685800"/>
            <a:ext cx="9144000" cy="2051158"/>
          </a:xfrm>
          <a:noFill/>
        </p:spPr>
        <p:txBody>
          <a:bodyPr anchor="ctr">
            <a:noAutofit/>
          </a:bodyPr>
          <a:lstStyle/>
          <a:p>
            <a:r>
              <a:rPr lang="tr-TR" sz="5400" b="1" dirty="0" smtClean="0">
                <a:solidFill>
                  <a:srgbClr val="FF0066"/>
                </a:solidFill>
                <a:latin typeface="Cambria" panose="02040503050406030204" pitchFamily="18" charset="0"/>
              </a:rPr>
              <a:t>ChargeCache</a:t>
            </a:r>
            <a:r>
              <a:rPr lang="tr-TR" sz="5400" b="1" dirty="0" smtClean="0">
                <a:solidFill>
                  <a:schemeClr val="tx1">
                    <a:lumMod val="95000"/>
                    <a:lumOff val="5000"/>
                  </a:schemeClr>
                </a:solidFill>
                <a:latin typeface="Cambria" panose="02040503050406030204" pitchFamily="18" charset="0"/>
              </a:rPr>
              <a:t> </a:t>
            </a:r>
            <a:br>
              <a:rPr lang="tr-TR" sz="5400" b="1" dirty="0" smtClean="0">
                <a:solidFill>
                  <a:schemeClr val="tx1">
                    <a:lumMod val="95000"/>
                    <a:lumOff val="5000"/>
                  </a:schemeClr>
                </a:solidFill>
                <a:latin typeface="Cambria" panose="02040503050406030204" pitchFamily="18" charset="0"/>
              </a:rPr>
            </a:br>
            <a:r>
              <a:rPr lang="tr-TR" sz="5000" b="1" dirty="0" smtClean="0">
                <a:solidFill>
                  <a:schemeClr val="tx1">
                    <a:lumMod val="95000"/>
                    <a:lumOff val="5000"/>
                  </a:schemeClr>
                </a:solidFill>
                <a:latin typeface="Cambria" panose="02040503050406030204" pitchFamily="18" charset="0"/>
              </a:rPr>
              <a:t>Reducing </a:t>
            </a:r>
            <a:r>
              <a:rPr lang="tr-TR" sz="5000" b="1" dirty="0" smtClean="0">
                <a:solidFill>
                  <a:schemeClr val="tx1">
                    <a:lumMod val="95000"/>
                    <a:lumOff val="5000"/>
                  </a:schemeClr>
                </a:solidFill>
                <a:latin typeface="Cambria" panose="02040503050406030204" pitchFamily="18" charset="0"/>
              </a:rPr>
              <a:t>DRAM Latency by Exploiting Row </a:t>
            </a:r>
            <a:r>
              <a:rPr lang="tr-TR" sz="5000" b="1" dirty="0" smtClean="0">
                <a:solidFill>
                  <a:schemeClr val="tx1">
                    <a:lumMod val="95000"/>
                    <a:lumOff val="5000"/>
                  </a:schemeClr>
                </a:solidFill>
                <a:latin typeface="Cambria" panose="02040503050406030204" pitchFamily="18" charset="0"/>
              </a:rPr>
              <a:t>Access Locality</a:t>
            </a:r>
            <a:endParaRPr lang="en-US" sz="5000" b="1" dirty="0">
              <a:solidFill>
                <a:schemeClr val="tx1">
                  <a:lumMod val="95000"/>
                  <a:lumOff val="5000"/>
                </a:schemeClr>
              </a:solidFill>
              <a:latin typeface="Cambria" panose="02040503050406030204" pitchFamily="18" charset="0"/>
            </a:endParaRPr>
          </a:p>
        </p:txBody>
      </p:sp>
      <p:sp>
        <p:nvSpPr>
          <p:cNvPr id="103" name="Subtitle 2"/>
          <p:cNvSpPr>
            <a:spLocks noGrp="1"/>
          </p:cNvSpPr>
          <p:nvPr>
            <p:ph type="subTitle" idx="1"/>
          </p:nvPr>
        </p:nvSpPr>
        <p:spPr>
          <a:xfrm>
            <a:off x="0" y="3429000"/>
            <a:ext cx="5791200" cy="3276600"/>
          </a:xfrm>
        </p:spPr>
        <p:txBody>
          <a:bodyPr anchor="ctr">
            <a:noAutofit/>
          </a:bodyPr>
          <a:lstStyle/>
          <a:p>
            <a:pPr algn="l">
              <a:lnSpc>
                <a:spcPct val="100000"/>
              </a:lnSpc>
              <a:spcBef>
                <a:spcPts val="600"/>
              </a:spcBef>
            </a:pPr>
            <a:r>
              <a:rPr lang="tr-TR" sz="3200" b="1" dirty="0" smtClean="0">
                <a:solidFill>
                  <a:schemeClr val="tx1">
                    <a:lumMod val="85000"/>
                    <a:lumOff val="15000"/>
                  </a:schemeClr>
                </a:solidFill>
                <a:latin typeface="Cambria" panose="02040503050406030204" pitchFamily="18" charset="0"/>
              </a:rPr>
              <a:t>Hasan Hassan,</a:t>
            </a:r>
          </a:p>
          <a:p>
            <a:pPr algn="l">
              <a:lnSpc>
                <a:spcPct val="100000"/>
              </a:lnSpc>
              <a:spcBef>
                <a:spcPts val="600"/>
              </a:spcBef>
            </a:pPr>
            <a:r>
              <a:rPr lang="en-US" sz="3200" dirty="0" smtClean="0">
                <a:solidFill>
                  <a:schemeClr val="tx1">
                    <a:lumMod val="85000"/>
                    <a:lumOff val="15000"/>
                  </a:schemeClr>
                </a:solidFill>
                <a:latin typeface="Cambria" panose="02040503050406030204" pitchFamily="18" charset="0"/>
              </a:rPr>
              <a:t>Gennady </a:t>
            </a:r>
            <a:r>
              <a:rPr lang="en-US" sz="3200" dirty="0" err="1" smtClean="0">
                <a:solidFill>
                  <a:schemeClr val="tx1">
                    <a:lumMod val="85000"/>
                    <a:lumOff val="15000"/>
                  </a:schemeClr>
                </a:solidFill>
                <a:latin typeface="Cambria" panose="02040503050406030204" pitchFamily="18" charset="0"/>
              </a:rPr>
              <a:t>Pekhimenko</a:t>
            </a:r>
            <a:r>
              <a:rPr lang="tr-TR" sz="3200" dirty="0" smtClean="0">
                <a:solidFill>
                  <a:schemeClr val="tx1">
                    <a:lumMod val="85000"/>
                    <a:lumOff val="15000"/>
                  </a:schemeClr>
                </a:solidFill>
                <a:latin typeface="Cambria" panose="02040503050406030204" pitchFamily="18" charset="0"/>
              </a:rPr>
              <a:t>, </a:t>
            </a:r>
          </a:p>
          <a:p>
            <a:pPr algn="l">
              <a:lnSpc>
                <a:spcPct val="100000"/>
              </a:lnSpc>
              <a:spcBef>
                <a:spcPts val="600"/>
              </a:spcBef>
            </a:pPr>
            <a:r>
              <a:rPr lang="tr-TR" sz="3200" dirty="0" smtClean="0">
                <a:solidFill>
                  <a:schemeClr val="tx1">
                    <a:lumMod val="85000"/>
                    <a:lumOff val="15000"/>
                  </a:schemeClr>
                </a:solidFill>
                <a:latin typeface="Cambria" panose="02040503050406030204" pitchFamily="18" charset="0"/>
              </a:rPr>
              <a:t>Nandita Vijaykumar, </a:t>
            </a:r>
          </a:p>
          <a:p>
            <a:pPr algn="l">
              <a:lnSpc>
                <a:spcPct val="100000"/>
              </a:lnSpc>
              <a:spcBef>
                <a:spcPts val="600"/>
              </a:spcBef>
            </a:pPr>
            <a:r>
              <a:rPr lang="en-US" sz="3200" dirty="0" err="1" smtClean="0">
                <a:solidFill>
                  <a:schemeClr val="tx1">
                    <a:lumMod val="85000"/>
                    <a:lumOff val="15000"/>
                  </a:schemeClr>
                </a:solidFill>
                <a:latin typeface="Cambria" panose="02040503050406030204" pitchFamily="18" charset="0"/>
              </a:rPr>
              <a:t>Vivek</a:t>
            </a:r>
            <a:r>
              <a:rPr lang="en-US" sz="3200" dirty="0" smtClean="0">
                <a:solidFill>
                  <a:schemeClr val="tx1">
                    <a:lumMod val="85000"/>
                    <a:lumOff val="15000"/>
                  </a:schemeClr>
                </a:solidFill>
                <a:latin typeface="Cambria" panose="02040503050406030204" pitchFamily="18" charset="0"/>
              </a:rPr>
              <a:t> </a:t>
            </a:r>
            <a:r>
              <a:rPr lang="en-US" sz="3200" dirty="0" err="1" smtClean="0">
                <a:solidFill>
                  <a:schemeClr val="tx1">
                    <a:lumMod val="85000"/>
                    <a:lumOff val="15000"/>
                  </a:schemeClr>
                </a:solidFill>
                <a:latin typeface="Cambria" panose="02040503050406030204" pitchFamily="18" charset="0"/>
              </a:rPr>
              <a:t>Seshadri</a:t>
            </a:r>
            <a:r>
              <a:rPr lang="tr-TR" sz="3200" dirty="0" smtClean="0">
                <a:solidFill>
                  <a:schemeClr val="tx1">
                    <a:lumMod val="85000"/>
                    <a:lumOff val="15000"/>
                  </a:schemeClr>
                </a:solidFill>
                <a:latin typeface="Cambria" panose="02040503050406030204" pitchFamily="18" charset="0"/>
              </a:rPr>
              <a:t>, Donghyuk Lee, Oguz Ergin, </a:t>
            </a:r>
            <a:r>
              <a:rPr lang="en-US" sz="3200" dirty="0" err="1" smtClean="0">
                <a:solidFill>
                  <a:schemeClr val="tx1">
                    <a:lumMod val="85000"/>
                    <a:lumOff val="15000"/>
                  </a:schemeClr>
                </a:solidFill>
                <a:latin typeface="Cambria" panose="02040503050406030204" pitchFamily="18" charset="0"/>
              </a:rPr>
              <a:t>Onur</a:t>
            </a:r>
            <a:r>
              <a:rPr lang="en-US" sz="3200" dirty="0" smtClean="0">
                <a:solidFill>
                  <a:schemeClr val="tx1">
                    <a:lumMod val="85000"/>
                    <a:lumOff val="15000"/>
                  </a:schemeClr>
                </a:solidFill>
                <a:latin typeface="Cambria" panose="02040503050406030204" pitchFamily="18" charset="0"/>
              </a:rPr>
              <a:t> </a:t>
            </a:r>
            <a:r>
              <a:rPr lang="en-US" sz="3200" dirty="0" err="1" smtClean="0">
                <a:solidFill>
                  <a:schemeClr val="tx1">
                    <a:lumMod val="85000"/>
                    <a:lumOff val="15000"/>
                  </a:schemeClr>
                </a:solidFill>
                <a:latin typeface="Cambria" panose="02040503050406030204" pitchFamily="18" charset="0"/>
              </a:rPr>
              <a:t>Mutlu</a:t>
            </a:r>
            <a:endParaRPr lang="en-US" sz="3200" dirty="0">
              <a:solidFill>
                <a:schemeClr val="tx1">
                  <a:lumMod val="85000"/>
                  <a:lumOff val="15000"/>
                </a:schemeClr>
              </a:solidFill>
              <a:latin typeface="Cambria" panose="02040503050406030204" pitchFamily="18" charset="0"/>
            </a:endParaRPr>
          </a:p>
        </p:txBody>
      </p:sp>
      <p:sp>
        <p:nvSpPr>
          <p:cNvPr id="104" name="Title 1"/>
          <p:cNvSpPr txBox="1">
            <a:spLocks/>
          </p:cNvSpPr>
          <p:nvPr/>
        </p:nvSpPr>
        <p:spPr>
          <a:xfrm>
            <a:off x="107504" y="3276600"/>
            <a:ext cx="8964488" cy="62975"/>
          </a:xfrm>
          <a:prstGeom prst="rect">
            <a:avLst/>
          </a:prstGeom>
          <a:solidFill>
            <a:srgbClr val="FF0066"/>
          </a:solidFill>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6600" b="1" dirty="0">
              <a:solidFill>
                <a:srgbClr val="FF0066"/>
              </a:solidFill>
            </a:endParaRPr>
          </a:p>
        </p:txBody>
      </p:sp>
      <p:pic>
        <p:nvPicPr>
          <p:cNvPr id="7" name="Picture 6" descr="Burgundy_CMU_JPG_Logo.jpg"/>
          <p:cNvPicPr>
            <a:picLocks noChangeAspect="1"/>
          </p:cNvPicPr>
          <p:nvPr/>
        </p:nvPicPr>
        <p:blipFill rotWithShape="1">
          <a:blip r:embed="rId3" cstate="print"/>
          <a:srcRect t="26333" b="26267"/>
          <a:stretch/>
        </p:blipFill>
        <p:spPr>
          <a:xfrm>
            <a:off x="5943600" y="4587743"/>
            <a:ext cx="2987824" cy="511415"/>
          </a:xfrm>
          <a:prstGeom prst="rect">
            <a:avLst/>
          </a:prstGeom>
        </p:spPr>
      </p:pic>
      <p:pic>
        <p:nvPicPr>
          <p:cNvPr id="8" name="Picture 7" descr="safari.png"/>
          <p:cNvPicPr>
            <a:picLocks noChangeAspect="1"/>
          </p:cNvPicPr>
          <p:nvPr/>
        </p:nvPicPr>
        <p:blipFill>
          <a:blip r:embed="rId4" cstate="print"/>
          <a:stretch>
            <a:fillRect/>
          </a:stretch>
        </p:blipFill>
        <p:spPr>
          <a:xfrm>
            <a:off x="7162800" y="3886200"/>
            <a:ext cx="1656184" cy="479200"/>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15000" y="5334000"/>
            <a:ext cx="1693850" cy="1350845"/>
          </a:xfrm>
          <a:prstGeom prst="rect">
            <a:avLst/>
          </a:prstGeom>
        </p:spPr>
      </p:pic>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85050" y="5638800"/>
            <a:ext cx="1493617" cy="996456"/>
          </a:xfrm>
          <a:prstGeom prst="rect">
            <a:avLst/>
          </a:prstGeom>
        </p:spPr>
      </p:pic>
    </p:spTree>
    <p:extLst>
      <p:ext uri="{BB962C8B-B14F-4D97-AF65-F5344CB8AC3E}">
        <p14:creationId xmlns:p14="http://schemas.microsoft.com/office/powerpoint/2010/main" val="5385465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latin typeface="Cambria" panose="02040503050406030204" pitchFamily="18" charset="0"/>
              </a:rPr>
              <a:t>Backup Slides</a:t>
            </a:r>
            <a:endParaRPr lang="en-US" sz="5600" dirty="0">
              <a:latin typeface="Cambria" panose="02040503050406030204" pitchFamily="18" charset="0"/>
            </a:endParaRPr>
          </a:p>
        </p:txBody>
      </p:sp>
    </p:spTree>
    <p:extLst>
      <p:ext uri="{BB962C8B-B14F-4D97-AF65-F5344CB8AC3E}">
        <p14:creationId xmlns:p14="http://schemas.microsoft.com/office/powerpoint/2010/main" val="702822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Cambria" panose="02040503050406030204" pitchFamily="18" charset="0"/>
              </a:rPr>
              <a:t>Detailed Design</a:t>
            </a:r>
            <a:endParaRPr lang="en-US" dirty="0">
              <a:latin typeface="Cambria" panose="02040503050406030204" pitchFamily="18" charset="0"/>
            </a:endParaRPr>
          </a:p>
        </p:txBody>
      </p:sp>
      <p:sp>
        <p:nvSpPr>
          <p:cNvPr id="5" name="Rectangle 4"/>
          <p:cNvSpPr/>
          <p:nvPr/>
        </p:nvSpPr>
        <p:spPr>
          <a:xfrm>
            <a:off x="3657600" y="2897624"/>
            <a:ext cx="1752600" cy="2286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657600" y="3177024"/>
            <a:ext cx="1752600" cy="2286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657600" y="3456424"/>
            <a:ext cx="1752600" cy="2286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657600" y="3735824"/>
            <a:ext cx="1752600" cy="2286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Brace 8"/>
          <p:cNvSpPr/>
          <p:nvPr/>
        </p:nvSpPr>
        <p:spPr>
          <a:xfrm rot="5400000">
            <a:off x="4432300" y="1780024"/>
            <a:ext cx="203200" cy="1752600"/>
          </a:xfrm>
          <a:prstGeom prst="leftBrace">
            <a:avLst>
              <a:gd name="adj1" fmla="val 61458"/>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352800" y="1371600"/>
            <a:ext cx="2367267" cy="1200329"/>
          </a:xfrm>
          <a:prstGeom prst="rect">
            <a:avLst/>
          </a:prstGeom>
          <a:noFill/>
        </p:spPr>
        <p:txBody>
          <a:bodyPr wrap="square" rtlCol="0">
            <a:spAutoFit/>
          </a:bodyPr>
          <a:lstStyle/>
          <a:p>
            <a:pPr algn="ctr"/>
            <a:r>
              <a:rPr lang="tr-TR" sz="2400" b="1" dirty="0" smtClean="0">
                <a:latin typeface="Cambria" panose="02040503050406030204" pitchFamily="18" charset="0"/>
              </a:rPr>
              <a:t>Highly-charged Row Address Cache (HCRAC)</a:t>
            </a:r>
            <a:endParaRPr lang="en-US" sz="2400" b="1" dirty="0">
              <a:latin typeface="Cambria" panose="02040503050406030204" pitchFamily="18" charset="0"/>
            </a:endParaRPr>
          </a:p>
        </p:txBody>
      </p:sp>
      <p:cxnSp>
        <p:nvCxnSpPr>
          <p:cNvPr id="11" name="Straight Arrow Connector 10"/>
          <p:cNvCxnSpPr/>
          <p:nvPr/>
        </p:nvCxnSpPr>
        <p:spPr>
          <a:xfrm>
            <a:off x="3048000" y="3440549"/>
            <a:ext cx="4572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0" y="2805459"/>
            <a:ext cx="1676400" cy="1200329"/>
          </a:xfrm>
          <a:prstGeom prst="rect">
            <a:avLst/>
          </a:prstGeom>
          <a:noFill/>
        </p:spPr>
        <p:txBody>
          <a:bodyPr wrap="square" rtlCol="0">
            <a:spAutoFit/>
          </a:bodyPr>
          <a:lstStyle/>
          <a:p>
            <a:r>
              <a:rPr lang="tr-TR" sz="2400" b="1" dirty="0" smtClean="0">
                <a:solidFill>
                  <a:srgbClr val="FF0066"/>
                </a:solidFill>
                <a:latin typeface="Cambria" panose="02040503050406030204" pitchFamily="18" charset="0"/>
              </a:rPr>
              <a:t>PRE</a:t>
            </a:r>
          </a:p>
          <a:p>
            <a:r>
              <a:rPr lang="tr-TR" sz="2400" i="1" dirty="0" smtClean="0">
                <a:latin typeface="Cambria" panose="02040503050406030204" pitchFamily="18" charset="0"/>
              </a:rPr>
              <a:t>Insert Row Address</a:t>
            </a:r>
            <a:endParaRPr lang="en-US" sz="2400" i="1" dirty="0">
              <a:latin typeface="Cambria" panose="02040503050406030204" pitchFamily="18" charset="0"/>
            </a:endParaRPr>
          </a:p>
        </p:txBody>
      </p:sp>
      <p:sp>
        <p:nvSpPr>
          <p:cNvPr id="18" name="TextBox 17"/>
          <p:cNvSpPr txBox="1"/>
          <p:nvPr/>
        </p:nvSpPr>
        <p:spPr>
          <a:xfrm>
            <a:off x="3736687" y="4564789"/>
            <a:ext cx="1676400" cy="1200329"/>
          </a:xfrm>
          <a:prstGeom prst="rect">
            <a:avLst/>
          </a:prstGeom>
          <a:noFill/>
        </p:spPr>
        <p:txBody>
          <a:bodyPr wrap="square" rtlCol="0">
            <a:spAutoFit/>
          </a:bodyPr>
          <a:lstStyle/>
          <a:p>
            <a:r>
              <a:rPr lang="tr-TR" sz="2400" b="1" dirty="0" smtClean="0">
                <a:solidFill>
                  <a:srgbClr val="FF0066"/>
                </a:solidFill>
                <a:latin typeface="Cambria" panose="02040503050406030204" pitchFamily="18" charset="0"/>
              </a:rPr>
              <a:t>ACT</a:t>
            </a:r>
          </a:p>
          <a:p>
            <a:r>
              <a:rPr lang="tr-TR" sz="2400" i="1" dirty="0" smtClean="0">
                <a:latin typeface="Cambria" panose="02040503050406030204" pitchFamily="18" charset="0"/>
              </a:rPr>
              <a:t>Lookup the Address</a:t>
            </a:r>
            <a:endParaRPr lang="en-US" sz="2400" i="1" dirty="0">
              <a:latin typeface="Cambria" panose="02040503050406030204" pitchFamily="18" charset="0"/>
            </a:endParaRPr>
          </a:p>
        </p:txBody>
      </p:sp>
      <p:cxnSp>
        <p:nvCxnSpPr>
          <p:cNvPr id="19" name="Straight Arrow Connector 18"/>
          <p:cNvCxnSpPr/>
          <p:nvPr/>
        </p:nvCxnSpPr>
        <p:spPr>
          <a:xfrm flipV="1">
            <a:off x="4572000" y="4144729"/>
            <a:ext cx="0" cy="42929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6248400" y="2977400"/>
            <a:ext cx="1932708" cy="914400"/>
          </a:xfrm>
          <a:prstGeom prst="rect">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tx1"/>
                </a:solidFill>
                <a:latin typeface="Cambria" panose="02040503050406030204" pitchFamily="18" charset="0"/>
              </a:rPr>
              <a:t>Invalidation </a:t>
            </a:r>
            <a:r>
              <a:rPr lang="tr-TR" sz="2400" b="1" dirty="0" smtClean="0">
                <a:solidFill>
                  <a:schemeClr val="tx1"/>
                </a:solidFill>
                <a:latin typeface="Cambria" panose="02040503050406030204" pitchFamily="18" charset="0"/>
              </a:rPr>
              <a:t>Mechanism</a:t>
            </a:r>
            <a:endParaRPr lang="en-US" sz="2400" b="1" dirty="0">
              <a:solidFill>
                <a:schemeClr val="tx1"/>
              </a:solidFill>
              <a:latin typeface="Cambria" panose="02040503050406030204" pitchFamily="18" charset="0"/>
            </a:endParaRPr>
          </a:p>
        </p:txBody>
      </p:sp>
      <p:cxnSp>
        <p:nvCxnSpPr>
          <p:cNvPr id="24" name="Straight Arrow Connector 23"/>
          <p:cNvCxnSpPr/>
          <p:nvPr/>
        </p:nvCxnSpPr>
        <p:spPr>
          <a:xfrm flipH="1">
            <a:off x="5562600" y="3442067"/>
            <a:ext cx="533400" cy="433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938645" y="2897624"/>
            <a:ext cx="381000" cy="355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solidFill>
              </a:rPr>
              <a:t>1</a:t>
            </a:r>
          </a:p>
        </p:txBody>
      </p:sp>
      <p:sp>
        <p:nvSpPr>
          <p:cNvPr id="27" name="Oval 26"/>
          <p:cNvSpPr/>
          <p:nvPr/>
        </p:nvSpPr>
        <p:spPr>
          <a:xfrm>
            <a:off x="3344271" y="4624824"/>
            <a:ext cx="381000" cy="355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solidFill>
              </a:rPr>
              <a:t>2</a:t>
            </a:r>
          </a:p>
        </p:txBody>
      </p:sp>
      <p:sp>
        <p:nvSpPr>
          <p:cNvPr id="28" name="Oval 27"/>
          <p:cNvSpPr/>
          <p:nvPr/>
        </p:nvSpPr>
        <p:spPr>
          <a:xfrm>
            <a:off x="5711538" y="2917866"/>
            <a:ext cx="381000" cy="355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solidFill>
              </a:rPr>
              <a:t>3</a:t>
            </a:r>
          </a:p>
        </p:txBody>
      </p:sp>
    </p:spTree>
    <p:extLst>
      <p:ext uri="{BB962C8B-B14F-4D97-AF65-F5344CB8AC3E}">
        <p14:creationId xmlns:p14="http://schemas.microsoft.com/office/powerpoint/2010/main" val="214938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fade">
                                      <p:cBhvr>
                                        <p:cTn id="18" dur="500"/>
                                        <p:tgtEl>
                                          <p:spTgt spid="2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par>
                                <p:cTn id="22" presetID="10" presetClass="entr" presetSubtype="0" fill="hold"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500"/>
                                        <p:tgtEl>
                                          <p:spTgt spid="23"/>
                                        </p:tgtEl>
                                      </p:cBhvr>
                                    </p:animEffect>
                                  </p:childTnLst>
                                </p:cTn>
                              </p:par>
                              <p:par>
                                <p:cTn id="30" presetID="10" presetClass="entr" presetSubtype="0" fill="hold"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p:bldP spid="23" grpId="0" animBg="1"/>
      <p:bldP spid="26" grpId="0" animBg="1"/>
      <p:bldP spid="27" grpId="0" animBg="1"/>
      <p:bldP spid="2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838200"/>
            <a:ext cx="8382000" cy="731520"/>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1. DRAM Operation Basics</a:t>
            </a:r>
            <a:endParaRPr lang="en-US" sz="4000" b="1" dirty="0">
              <a:latin typeface="Cambria" panose="02040503050406030204" pitchFamily="18" charset="0"/>
            </a:endParaRPr>
          </a:p>
        </p:txBody>
      </p:sp>
      <p:sp>
        <p:nvSpPr>
          <p:cNvPr id="4" name="Rectangle 3"/>
          <p:cNvSpPr/>
          <p:nvPr/>
        </p:nvSpPr>
        <p:spPr>
          <a:xfrm>
            <a:off x="381000" y="17068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2</a:t>
            </a:r>
            <a:r>
              <a:rPr lang="en-US" sz="4000" dirty="0" smtClean="0">
                <a:latin typeface="Cambria" panose="02040503050406030204" pitchFamily="18" charset="0"/>
              </a:rPr>
              <a:t>. </a:t>
            </a:r>
            <a:r>
              <a:rPr lang="tr-TR" sz="4000" dirty="0" smtClean="0">
                <a:latin typeface="Cambria" panose="02040503050406030204" pitchFamily="18" charset="0"/>
              </a:rPr>
              <a:t>Accessing Highly-charged Rows</a:t>
            </a:r>
            <a:endParaRPr lang="en-US" sz="4000" dirty="0">
              <a:latin typeface="Cambria" panose="02040503050406030204" pitchFamily="18" charset="0"/>
            </a:endParaRPr>
          </a:p>
        </p:txBody>
      </p:sp>
      <p:sp>
        <p:nvSpPr>
          <p:cNvPr id="5" name="Rectangle 4"/>
          <p:cNvSpPr/>
          <p:nvPr/>
        </p:nvSpPr>
        <p:spPr>
          <a:xfrm>
            <a:off x="381000" y="33832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4. </a:t>
            </a:r>
            <a:r>
              <a:rPr lang="tr-TR" sz="4000" dirty="0" smtClean="0">
                <a:latin typeface="Cambria" panose="02040503050406030204" pitchFamily="18" charset="0"/>
              </a:rPr>
              <a:t>ChargeCache</a:t>
            </a:r>
            <a:endParaRPr lang="en-US" sz="4000" dirty="0">
              <a:latin typeface="Cambria" panose="02040503050406030204" pitchFamily="18" charset="0"/>
            </a:endParaRPr>
          </a:p>
        </p:txBody>
      </p:sp>
      <p:sp>
        <p:nvSpPr>
          <p:cNvPr id="7" name="Rectangle 6"/>
          <p:cNvSpPr/>
          <p:nvPr/>
        </p:nvSpPr>
        <p:spPr>
          <a:xfrm>
            <a:off x="381000" y="426720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5.</a:t>
            </a:r>
            <a:r>
              <a:rPr lang="tr-TR" sz="4000" b="1" dirty="0" smtClean="0">
                <a:latin typeface="Cambria" panose="02040503050406030204" pitchFamily="18" charset="0"/>
              </a:rPr>
              <a:t> </a:t>
            </a:r>
            <a:r>
              <a:rPr lang="tr-TR" sz="4000" dirty="0" smtClean="0">
                <a:latin typeface="Cambria" panose="02040503050406030204" pitchFamily="18" charset="0"/>
              </a:rPr>
              <a:t>Evaluation</a:t>
            </a:r>
            <a:r>
              <a:rPr lang="en-US" sz="4000" b="1" dirty="0" smtClean="0">
                <a:latin typeface="Cambria" panose="02040503050406030204" pitchFamily="18" charset="0"/>
              </a:rPr>
              <a:t> </a:t>
            </a:r>
            <a:endParaRPr lang="en-US" sz="4000" b="1" dirty="0">
              <a:latin typeface="Cambria" panose="02040503050406030204" pitchFamily="18" charset="0"/>
            </a:endParaRPr>
          </a:p>
        </p:txBody>
      </p:sp>
      <p:sp>
        <p:nvSpPr>
          <p:cNvPr id="9" name="Rectangle 8"/>
          <p:cNvSpPr/>
          <p:nvPr/>
        </p:nvSpPr>
        <p:spPr>
          <a:xfrm>
            <a:off x="381000" y="51358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6. </a:t>
            </a:r>
            <a:r>
              <a:rPr lang="tr-TR" sz="4000" dirty="0" smtClean="0">
                <a:latin typeface="Cambria" panose="02040503050406030204" pitchFamily="18" charset="0"/>
              </a:rPr>
              <a:t>Conclusion</a:t>
            </a:r>
            <a:endParaRPr lang="en-US" sz="4000" dirty="0">
              <a:latin typeface="Cambria" panose="02040503050406030204" pitchFamily="18" charset="0"/>
            </a:endParaRPr>
          </a:p>
        </p:txBody>
      </p:sp>
      <p:sp>
        <p:nvSpPr>
          <p:cNvPr id="8" name="Rectangle 7"/>
          <p:cNvSpPr/>
          <p:nvPr/>
        </p:nvSpPr>
        <p:spPr>
          <a:xfrm>
            <a:off x="381000" y="25450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3</a:t>
            </a:r>
            <a:r>
              <a:rPr lang="en-US" sz="4000" dirty="0" smtClean="0">
                <a:latin typeface="Cambria" panose="02040503050406030204" pitchFamily="18" charset="0"/>
              </a:rPr>
              <a:t>. </a:t>
            </a:r>
            <a:r>
              <a:rPr lang="tr-TR" sz="3800" dirty="0" smtClean="0">
                <a:latin typeface="Cambria" panose="02040503050406030204" pitchFamily="18" charset="0"/>
              </a:rPr>
              <a:t>Row Level Temporal Locality (RLTL)</a:t>
            </a:r>
            <a:endParaRPr lang="en-US" sz="3800" dirty="0">
              <a:latin typeface="Cambria" panose="02040503050406030204" pitchFamily="18" charset="0"/>
            </a:endParaRPr>
          </a:p>
        </p:txBody>
      </p:sp>
      <p:sp>
        <p:nvSpPr>
          <p:cNvPr id="10" name="Title 1"/>
          <p:cNvSpPr>
            <a:spLocks noGrp="1"/>
          </p:cNvSpPr>
          <p:nvPr>
            <p:ph type="title"/>
          </p:nvPr>
        </p:nvSpPr>
        <p:spPr>
          <a:xfrm>
            <a:off x="304800" y="25400"/>
            <a:ext cx="8229600" cy="889000"/>
          </a:xfrm>
        </p:spPr>
        <p:txBody>
          <a:bodyPr/>
          <a:lstStyle/>
          <a:p>
            <a:pPr algn="l"/>
            <a:r>
              <a:rPr lang="tr-TR" b="1" dirty="0" smtClean="0">
                <a:latin typeface="Cambria" panose="02040503050406030204" pitchFamily="18" charset="0"/>
              </a:rPr>
              <a:t>Outline</a:t>
            </a:r>
            <a:endParaRPr lang="en-US" b="1" dirty="0">
              <a:latin typeface="Cambria" panose="02040503050406030204" pitchFamily="18" charset="0"/>
            </a:endParaRPr>
          </a:p>
        </p:txBody>
      </p:sp>
    </p:spTree>
    <p:extLst>
      <p:ext uri="{BB962C8B-B14F-4D97-AF65-F5344CB8AC3E}">
        <p14:creationId xmlns:p14="http://schemas.microsoft.com/office/powerpoint/2010/main" val="26510536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RLTL Distribution</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604868385"/>
              </p:ext>
            </p:extLst>
          </p:nvPr>
        </p:nvGraphicFramePr>
        <p:xfrm>
          <a:off x="152400" y="1676400"/>
          <a:ext cx="8839199"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521663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Sensitivity on Capacity</a:t>
            </a:r>
            <a:endParaRPr lang="en-US" dirty="0"/>
          </a:p>
        </p:txBody>
      </p:sp>
      <p:sp>
        <p:nvSpPr>
          <p:cNvPr id="3" name="Content Placeholder 2"/>
          <p:cNvSpPr>
            <a:spLocks noGrp="1"/>
          </p:cNvSpPr>
          <p:nvPr>
            <p:ph idx="1"/>
          </p:nvPr>
        </p:nvSpPr>
        <p:spPr/>
        <p:txBody>
          <a:bodyPr/>
          <a:lstStyle/>
          <a:p>
            <a:endParaRPr lang="en-US"/>
          </a:p>
        </p:txBody>
      </p:sp>
      <p:pic>
        <p:nvPicPr>
          <p:cNvPr id="1026" name="Picture 2" descr="C:\Users\Hasan\Desktop\ChargeCacheTalk\capacit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799" y="1828800"/>
            <a:ext cx="8661081"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86926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Hit-rate Analysis</a:t>
            </a:r>
            <a:endParaRPr lang="en-US" dirty="0"/>
          </a:p>
        </p:txBody>
      </p:sp>
      <p:sp>
        <p:nvSpPr>
          <p:cNvPr id="3" name="Content Placeholder 2"/>
          <p:cNvSpPr>
            <a:spLocks noGrp="1"/>
          </p:cNvSpPr>
          <p:nvPr>
            <p:ph idx="1"/>
          </p:nvPr>
        </p:nvSpPr>
        <p:spPr/>
        <p:txBody>
          <a:bodyPr/>
          <a:lstStyle/>
          <a:p>
            <a:endParaRPr lang="en-US"/>
          </a:p>
        </p:txBody>
      </p:sp>
      <p:pic>
        <p:nvPicPr>
          <p:cNvPr id="2050" name="Picture 2" descr="C:\Users\Hasan\Desktop\ChargeCacheTalk\hit_rat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95400"/>
            <a:ext cx="8229600" cy="5058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5415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Sensitivity on t-RLTL</a:t>
            </a:r>
            <a:endParaRPr lang="en-US" dirty="0"/>
          </a:p>
        </p:txBody>
      </p:sp>
      <p:sp>
        <p:nvSpPr>
          <p:cNvPr id="3" name="Content Placeholder 2"/>
          <p:cNvSpPr>
            <a:spLocks noGrp="1"/>
          </p:cNvSpPr>
          <p:nvPr>
            <p:ph idx="1"/>
          </p:nvPr>
        </p:nvSpPr>
        <p:spPr/>
        <p:txBody>
          <a:bodyPr/>
          <a:lstStyle/>
          <a:p>
            <a:endParaRPr lang="en-US" dirty="0"/>
          </a:p>
        </p:txBody>
      </p:sp>
      <p:pic>
        <p:nvPicPr>
          <p:cNvPr id="3074" name="Picture 2" descr="C:\Users\Hasan\Desktop\ChargeCacheTalk\rlt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47800"/>
            <a:ext cx="9144000" cy="4199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171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5213314" y="2667351"/>
            <a:ext cx="2743200" cy="459105"/>
            <a:chOff x="4724400" y="2590800"/>
            <a:chExt cx="2743200" cy="459105"/>
          </a:xfrm>
          <a:noFill/>
        </p:grpSpPr>
        <p:sp>
          <p:nvSpPr>
            <p:cNvPr id="7" name="Oval 6"/>
            <p:cNvSpPr/>
            <p:nvPr/>
          </p:nvSpPr>
          <p:spPr>
            <a:xfrm>
              <a:off x="5638800" y="259270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8" name="Oval 7"/>
            <p:cNvSpPr/>
            <p:nvPr/>
          </p:nvSpPr>
          <p:spPr>
            <a:xfrm>
              <a:off x="6096000" y="259270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9" name="Oval 8"/>
            <p:cNvSpPr/>
            <p:nvPr/>
          </p:nvSpPr>
          <p:spPr>
            <a:xfrm>
              <a:off x="6553200" y="2592705"/>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0" name="Oval 9"/>
            <p:cNvSpPr/>
            <p:nvPr/>
          </p:nvSpPr>
          <p:spPr>
            <a:xfrm>
              <a:off x="7010400" y="259080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1" name="Oval 10"/>
            <p:cNvSpPr/>
            <p:nvPr/>
          </p:nvSpPr>
          <p:spPr>
            <a:xfrm>
              <a:off x="4724400" y="259080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2" name="Oval 11"/>
            <p:cNvSpPr/>
            <p:nvPr/>
          </p:nvSpPr>
          <p:spPr>
            <a:xfrm>
              <a:off x="5181600" y="2590800"/>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sp>
        <p:nvSpPr>
          <p:cNvPr id="13" name="Title 1"/>
          <p:cNvSpPr txBox="1">
            <a:spLocks/>
          </p:cNvSpPr>
          <p:nvPr/>
        </p:nvSpPr>
        <p:spPr>
          <a:xfrm>
            <a:off x="-152400" y="66419"/>
            <a:ext cx="9448800" cy="761999"/>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smtClean="0">
                <a:latin typeface="Cambria" panose="02040503050406030204" pitchFamily="18" charset="0"/>
              </a:rPr>
              <a:t>DRAM Stores Data as Charge</a:t>
            </a:r>
            <a:endParaRPr lang="en-US" dirty="0">
              <a:latin typeface="Cambria" panose="02040503050406030204" pitchFamily="18" charset="0"/>
            </a:endParaRPr>
          </a:p>
        </p:txBody>
      </p:sp>
      <p:pic>
        <p:nvPicPr>
          <p:cNvPr id="14" name="Picture 2" descr="Samsung 4GB DDR3-1600MHz ECC Registered CL11 DIMM Dual Rank Memory Module (M393B5273DH0-CK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1705242"/>
            <a:ext cx="2930361" cy="744801"/>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Straight Connector 14"/>
          <p:cNvCxnSpPr/>
          <p:nvPr/>
        </p:nvCxnSpPr>
        <p:spPr>
          <a:xfrm flipV="1">
            <a:off x="3484311" y="1710323"/>
            <a:ext cx="1655850" cy="275957"/>
          </a:xfrm>
          <a:prstGeom prst="line">
            <a:avLst/>
          </a:prstGeom>
          <a:ln w="25400" cap="rnd">
            <a:solidFill>
              <a:schemeClr val="bg1">
                <a:lumMod val="50000"/>
              </a:schemeClr>
            </a:solidFill>
            <a:round/>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484311" y="2067482"/>
            <a:ext cx="1655850" cy="3075115"/>
          </a:xfrm>
          <a:prstGeom prst="line">
            <a:avLst/>
          </a:prstGeom>
          <a:ln w="25400" cap="rnd">
            <a:solidFill>
              <a:schemeClr val="bg1">
                <a:lumMod val="50000"/>
              </a:schemeClr>
            </a:solidFill>
            <a:roun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5444961" y="1676400"/>
            <a:ext cx="0" cy="2942957"/>
          </a:xfrm>
          <a:prstGeom prst="line">
            <a:avLst/>
          </a:prstGeom>
          <a:solidFill>
            <a:schemeClr val="tx1">
              <a:lumMod val="65000"/>
              <a:lumOff val="35000"/>
            </a:schemeClr>
          </a:solidFill>
          <a:ln w="25400" cap="rnd">
            <a:solidFill>
              <a:schemeClr val="tx1">
                <a:lumMod val="85000"/>
                <a:lumOff val="15000"/>
              </a:schemeClr>
            </a:solidFill>
            <a:round/>
          </a:ln>
        </p:spPr>
        <p:style>
          <a:lnRef idx="1">
            <a:schemeClr val="accent1"/>
          </a:lnRef>
          <a:fillRef idx="0">
            <a:schemeClr val="accent1"/>
          </a:fillRef>
          <a:effectRef idx="0">
            <a:schemeClr val="accent1"/>
          </a:effectRef>
          <a:fontRef idx="minor">
            <a:schemeClr val="tx1"/>
          </a:fontRef>
        </p:style>
      </p:cxnSp>
      <p:sp>
        <p:nvSpPr>
          <p:cNvPr id="19" name="DRAM"/>
          <p:cNvSpPr/>
          <p:nvPr/>
        </p:nvSpPr>
        <p:spPr>
          <a:xfrm>
            <a:off x="5216361" y="4619357"/>
            <a:ext cx="457200" cy="533400"/>
          </a:xfrm>
          <a:prstGeom prst="roundRect">
            <a:avLst>
              <a:gd name="adj" fmla="val 11319"/>
            </a:avLst>
          </a:prstGeom>
          <a:solidFill>
            <a:schemeClr val="tx1">
              <a:lumMod val="65000"/>
              <a:lumOff val="35000"/>
            </a:schemeClr>
          </a:solidFill>
          <a:ln w="25400">
            <a:solidFill>
              <a:schemeClr val="tx1">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cxnSp>
        <p:nvCxnSpPr>
          <p:cNvPr id="20" name="Straight Connector 19"/>
          <p:cNvCxnSpPr/>
          <p:nvPr/>
        </p:nvCxnSpPr>
        <p:spPr>
          <a:xfrm flipV="1">
            <a:off x="5902161" y="1676400"/>
            <a:ext cx="0" cy="2942957"/>
          </a:xfrm>
          <a:prstGeom prst="line">
            <a:avLst/>
          </a:prstGeom>
          <a:solidFill>
            <a:schemeClr val="tx1">
              <a:lumMod val="65000"/>
              <a:lumOff val="35000"/>
            </a:schemeClr>
          </a:solidFill>
          <a:ln w="25400" cap="rnd">
            <a:solidFill>
              <a:schemeClr val="tx1">
                <a:lumMod val="85000"/>
                <a:lumOff val="15000"/>
              </a:schemeClr>
            </a:solidFill>
            <a:round/>
          </a:ln>
        </p:spPr>
        <p:style>
          <a:lnRef idx="1">
            <a:schemeClr val="accent1"/>
          </a:lnRef>
          <a:fillRef idx="0">
            <a:schemeClr val="accent1"/>
          </a:fillRef>
          <a:effectRef idx="0">
            <a:schemeClr val="accent1"/>
          </a:effectRef>
          <a:fontRef idx="minor">
            <a:schemeClr val="tx1"/>
          </a:fontRef>
        </p:style>
      </p:cxnSp>
      <p:sp>
        <p:nvSpPr>
          <p:cNvPr id="21" name="DRAM"/>
          <p:cNvSpPr/>
          <p:nvPr/>
        </p:nvSpPr>
        <p:spPr>
          <a:xfrm>
            <a:off x="5673561" y="4619357"/>
            <a:ext cx="457200" cy="533400"/>
          </a:xfrm>
          <a:prstGeom prst="roundRect">
            <a:avLst>
              <a:gd name="adj" fmla="val 11319"/>
            </a:avLst>
          </a:prstGeom>
          <a:solidFill>
            <a:schemeClr val="tx1">
              <a:lumMod val="65000"/>
              <a:lumOff val="35000"/>
            </a:schemeClr>
          </a:solidFill>
          <a:ln w="25400">
            <a:solidFill>
              <a:schemeClr val="tx1">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cxnSp>
        <p:nvCxnSpPr>
          <p:cNvPr id="22" name="Straight Connector 21"/>
          <p:cNvCxnSpPr/>
          <p:nvPr/>
        </p:nvCxnSpPr>
        <p:spPr>
          <a:xfrm flipV="1">
            <a:off x="6362407" y="1676400"/>
            <a:ext cx="0" cy="2942957"/>
          </a:xfrm>
          <a:prstGeom prst="line">
            <a:avLst/>
          </a:prstGeom>
          <a:solidFill>
            <a:schemeClr val="tx1">
              <a:lumMod val="65000"/>
              <a:lumOff val="35000"/>
            </a:schemeClr>
          </a:solidFill>
          <a:ln w="25400" cap="rnd">
            <a:solidFill>
              <a:schemeClr val="tx1">
                <a:lumMod val="85000"/>
                <a:lumOff val="15000"/>
              </a:schemeClr>
            </a:solidFill>
            <a:round/>
          </a:ln>
        </p:spPr>
        <p:style>
          <a:lnRef idx="1">
            <a:schemeClr val="accent1"/>
          </a:lnRef>
          <a:fillRef idx="0">
            <a:schemeClr val="accent1"/>
          </a:fillRef>
          <a:effectRef idx="0">
            <a:schemeClr val="accent1"/>
          </a:effectRef>
          <a:fontRef idx="minor">
            <a:schemeClr val="tx1"/>
          </a:fontRef>
        </p:style>
      </p:cxnSp>
      <p:sp>
        <p:nvSpPr>
          <p:cNvPr id="23" name="DRAM"/>
          <p:cNvSpPr/>
          <p:nvPr/>
        </p:nvSpPr>
        <p:spPr>
          <a:xfrm>
            <a:off x="6133807" y="4619357"/>
            <a:ext cx="457200" cy="533400"/>
          </a:xfrm>
          <a:prstGeom prst="roundRect">
            <a:avLst>
              <a:gd name="adj" fmla="val 11319"/>
            </a:avLst>
          </a:prstGeom>
          <a:solidFill>
            <a:schemeClr val="tx1">
              <a:lumMod val="65000"/>
              <a:lumOff val="35000"/>
            </a:schemeClr>
          </a:solidFill>
          <a:ln w="25400">
            <a:solidFill>
              <a:schemeClr val="tx1">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cxnSp>
        <p:nvCxnSpPr>
          <p:cNvPr id="24" name="Straight Connector 23"/>
          <p:cNvCxnSpPr/>
          <p:nvPr/>
        </p:nvCxnSpPr>
        <p:spPr>
          <a:xfrm flipV="1">
            <a:off x="6819607" y="1676400"/>
            <a:ext cx="0" cy="2942957"/>
          </a:xfrm>
          <a:prstGeom prst="line">
            <a:avLst/>
          </a:prstGeom>
          <a:solidFill>
            <a:schemeClr val="tx1">
              <a:lumMod val="65000"/>
              <a:lumOff val="35000"/>
            </a:schemeClr>
          </a:solidFill>
          <a:ln w="25400" cap="rnd">
            <a:solidFill>
              <a:schemeClr val="tx1">
                <a:lumMod val="85000"/>
                <a:lumOff val="15000"/>
              </a:schemeClr>
            </a:solidFill>
            <a:round/>
          </a:ln>
        </p:spPr>
        <p:style>
          <a:lnRef idx="1">
            <a:schemeClr val="accent1"/>
          </a:lnRef>
          <a:fillRef idx="0">
            <a:schemeClr val="accent1"/>
          </a:fillRef>
          <a:effectRef idx="0">
            <a:schemeClr val="accent1"/>
          </a:effectRef>
          <a:fontRef idx="minor">
            <a:schemeClr val="tx1"/>
          </a:fontRef>
        </p:style>
      </p:cxnSp>
      <p:sp>
        <p:nvSpPr>
          <p:cNvPr id="25" name="DRAM"/>
          <p:cNvSpPr/>
          <p:nvPr/>
        </p:nvSpPr>
        <p:spPr>
          <a:xfrm>
            <a:off x="6591007" y="4619357"/>
            <a:ext cx="457200" cy="533400"/>
          </a:xfrm>
          <a:prstGeom prst="roundRect">
            <a:avLst>
              <a:gd name="adj" fmla="val 11319"/>
            </a:avLst>
          </a:prstGeom>
          <a:solidFill>
            <a:schemeClr val="tx1">
              <a:lumMod val="65000"/>
              <a:lumOff val="35000"/>
            </a:schemeClr>
          </a:solidFill>
          <a:ln w="25400">
            <a:solidFill>
              <a:schemeClr val="tx1">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cxnSp>
        <p:nvCxnSpPr>
          <p:cNvPr id="26" name="Straight Connector 25"/>
          <p:cNvCxnSpPr/>
          <p:nvPr/>
        </p:nvCxnSpPr>
        <p:spPr>
          <a:xfrm flipV="1">
            <a:off x="7273761" y="1676400"/>
            <a:ext cx="0" cy="2942957"/>
          </a:xfrm>
          <a:prstGeom prst="line">
            <a:avLst/>
          </a:prstGeom>
          <a:solidFill>
            <a:schemeClr val="tx1">
              <a:lumMod val="65000"/>
              <a:lumOff val="35000"/>
            </a:schemeClr>
          </a:solidFill>
          <a:ln w="25400" cap="rnd">
            <a:solidFill>
              <a:schemeClr val="tx1">
                <a:lumMod val="85000"/>
                <a:lumOff val="15000"/>
              </a:schemeClr>
            </a:solidFill>
            <a:round/>
          </a:ln>
        </p:spPr>
        <p:style>
          <a:lnRef idx="1">
            <a:schemeClr val="accent1"/>
          </a:lnRef>
          <a:fillRef idx="0">
            <a:schemeClr val="accent1"/>
          </a:fillRef>
          <a:effectRef idx="0">
            <a:schemeClr val="accent1"/>
          </a:effectRef>
          <a:fontRef idx="minor">
            <a:schemeClr val="tx1"/>
          </a:fontRef>
        </p:style>
      </p:cxnSp>
      <p:sp>
        <p:nvSpPr>
          <p:cNvPr id="27" name="DRAM"/>
          <p:cNvSpPr/>
          <p:nvPr/>
        </p:nvSpPr>
        <p:spPr>
          <a:xfrm>
            <a:off x="7045161" y="4619357"/>
            <a:ext cx="457200" cy="533400"/>
          </a:xfrm>
          <a:prstGeom prst="roundRect">
            <a:avLst>
              <a:gd name="adj" fmla="val 11319"/>
            </a:avLst>
          </a:prstGeom>
          <a:solidFill>
            <a:schemeClr val="tx1">
              <a:lumMod val="65000"/>
              <a:lumOff val="35000"/>
            </a:schemeClr>
          </a:solidFill>
          <a:ln w="25400">
            <a:solidFill>
              <a:schemeClr val="tx1">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cxnSp>
        <p:nvCxnSpPr>
          <p:cNvPr id="28" name="Straight Connector 27"/>
          <p:cNvCxnSpPr/>
          <p:nvPr/>
        </p:nvCxnSpPr>
        <p:spPr>
          <a:xfrm flipV="1">
            <a:off x="7727914" y="1676400"/>
            <a:ext cx="0" cy="2942957"/>
          </a:xfrm>
          <a:prstGeom prst="line">
            <a:avLst/>
          </a:prstGeom>
          <a:solidFill>
            <a:schemeClr val="tx1">
              <a:lumMod val="65000"/>
              <a:lumOff val="35000"/>
            </a:schemeClr>
          </a:solidFill>
          <a:ln w="25400" cap="rnd">
            <a:solidFill>
              <a:schemeClr val="tx1">
                <a:lumMod val="85000"/>
                <a:lumOff val="15000"/>
              </a:schemeClr>
            </a:solidFill>
            <a:round/>
          </a:ln>
        </p:spPr>
        <p:style>
          <a:lnRef idx="1">
            <a:schemeClr val="accent1"/>
          </a:lnRef>
          <a:fillRef idx="0">
            <a:schemeClr val="accent1"/>
          </a:fillRef>
          <a:effectRef idx="0">
            <a:schemeClr val="accent1"/>
          </a:effectRef>
          <a:fontRef idx="minor">
            <a:schemeClr val="tx1"/>
          </a:fontRef>
        </p:style>
      </p:cxnSp>
      <p:sp>
        <p:nvSpPr>
          <p:cNvPr id="29" name="DRAM"/>
          <p:cNvSpPr/>
          <p:nvPr/>
        </p:nvSpPr>
        <p:spPr>
          <a:xfrm>
            <a:off x="7499314" y="4619357"/>
            <a:ext cx="457200" cy="533400"/>
          </a:xfrm>
          <a:prstGeom prst="roundRect">
            <a:avLst>
              <a:gd name="adj" fmla="val 11319"/>
            </a:avLst>
          </a:prstGeom>
          <a:solidFill>
            <a:schemeClr val="tx1">
              <a:lumMod val="65000"/>
              <a:lumOff val="35000"/>
            </a:schemeClr>
          </a:solidFill>
          <a:ln w="25400">
            <a:solidFill>
              <a:schemeClr val="tx1">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nvGrpSpPr>
          <p:cNvPr id="30" name="Group 29"/>
          <p:cNvGrpSpPr/>
          <p:nvPr/>
        </p:nvGrpSpPr>
        <p:grpSpPr>
          <a:xfrm>
            <a:off x="5216361" y="1762286"/>
            <a:ext cx="2743200" cy="916305"/>
            <a:chOff x="4572000" y="1609886"/>
            <a:chExt cx="2743200" cy="916305"/>
          </a:xfrm>
          <a:solidFill>
            <a:srgbClr val="00B050"/>
          </a:solidFill>
        </p:grpSpPr>
        <p:sp>
          <p:nvSpPr>
            <p:cNvPr id="31" name="Oval 30"/>
            <p:cNvSpPr/>
            <p:nvPr/>
          </p:nvSpPr>
          <p:spPr>
            <a:xfrm>
              <a:off x="5486400" y="161179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2" name="Oval 31"/>
            <p:cNvSpPr/>
            <p:nvPr/>
          </p:nvSpPr>
          <p:spPr>
            <a:xfrm>
              <a:off x="5486400" y="206899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3" name="Oval 32"/>
            <p:cNvSpPr/>
            <p:nvPr/>
          </p:nvSpPr>
          <p:spPr>
            <a:xfrm>
              <a:off x="5943600" y="206899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4" name="Oval 33"/>
            <p:cNvSpPr/>
            <p:nvPr/>
          </p:nvSpPr>
          <p:spPr>
            <a:xfrm>
              <a:off x="6400800" y="161179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5" name="Oval 34"/>
            <p:cNvSpPr/>
            <p:nvPr/>
          </p:nvSpPr>
          <p:spPr>
            <a:xfrm>
              <a:off x="6400800" y="206899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6" name="Oval 35"/>
            <p:cNvSpPr/>
            <p:nvPr/>
          </p:nvSpPr>
          <p:spPr>
            <a:xfrm>
              <a:off x="6858000" y="206708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7" name="Oval 36"/>
            <p:cNvSpPr/>
            <p:nvPr/>
          </p:nvSpPr>
          <p:spPr>
            <a:xfrm>
              <a:off x="5943600" y="161179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8" name="Oval 37"/>
            <p:cNvSpPr/>
            <p:nvPr/>
          </p:nvSpPr>
          <p:spPr>
            <a:xfrm>
              <a:off x="6858000" y="160988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9" name="Oval 38"/>
            <p:cNvSpPr/>
            <p:nvPr/>
          </p:nvSpPr>
          <p:spPr>
            <a:xfrm>
              <a:off x="4572000" y="160988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0" name="Oval 39"/>
            <p:cNvSpPr/>
            <p:nvPr/>
          </p:nvSpPr>
          <p:spPr>
            <a:xfrm>
              <a:off x="4572000" y="206708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1" name="Oval 40"/>
            <p:cNvSpPr/>
            <p:nvPr/>
          </p:nvSpPr>
          <p:spPr>
            <a:xfrm>
              <a:off x="5029200" y="206708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2" name="Oval 41"/>
            <p:cNvSpPr/>
            <p:nvPr/>
          </p:nvSpPr>
          <p:spPr>
            <a:xfrm>
              <a:off x="5029200" y="160988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grpSp>
        <p:nvGrpSpPr>
          <p:cNvPr id="43" name="Group 42"/>
          <p:cNvGrpSpPr/>
          <p:nvPr/>
        </p:nvGrpSpPr>
        <p:grpSpPr>
          <a:xfrm>
            <a:off x="5216361" y="3130076"/>
            <a:ext cx="2743200" cy="1367790"/>
            <a:chOff x="4572000" y="2977676"/>
            <a:chExt cx="2743200" cy="1367790"/>
          </a:xfrm>
          <a:solidFill>
            <a:srgbClr val="00B050"/>
          </a:solidFill>
        </p:grpSpPr>
        <p:sp>
          <p:nvSpPr>
            <p:cNvPr id="44" name="Oval 43"/>
            <p:cNvSpPr/>
            <p:nvPr/>
          </p:nvSpPr>
          <p:spPr>
            <a:xfrm>
              <a:off x="5486400" y="297958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5" name="Oval 44"/>
            <p:cNvSpPr/>
            <p:nvPr/>
          </p:nvSpPr>
          <p:spPr>
            <a:xfrm>
              <a:off x="5943600" y="297958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6" name="Oval 45"/>
            <p:cNvSpPr/>
            <p:nvPr/>
          </p:nvSpPr>
          <p:spPr>
            <a:xfrm>
              <a:off x="6400800" y="297958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7" name="Oval 46"/>
            <p:cNvSpPr/>
            <p:nvPr/>
          </p:nvSpPr>
          <p:spPr>
            <a:xfrm>
              <a:off x="6858000" y="297767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8" name="Oval 47"/>
            <p:cNvSpPr/>
            <p:nvPr/>
          </p:nvSpPr>
          <p:spPr>
            <a:xfrm>
              <a:off x="4572000" y="297767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9" name="Oval 48"/>
            <p:cNvSpPr/>
            <p:nvPr/>
          </p:nvSpPr>
          <p:spPr>
            <a:xfrm>
              <a:off x="5029200" y="297767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0" name="Oval 49"/>
            <p:cNvSpPr/>
            <p:nvPr/>
          </p:nvSpPr>
          <p:spPr>
            <a:xfrm>
              <a:off x="5486400" y="343487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1" name="Oval 50"/>
            <p:cNvSpPr/>
            <p:nvPr/>
          </p:nvSpPr>
          <p:spPr>
            <a:xfrm>
              <a:off x="5943600" y="343487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2" name="Oval 51"/>
            <p:cNvSpPr/>
            <p:nvPr/>
          </p:nvSpPr>
          <p:spPr>
            <a:xfrm>
              <a:off x="6400800" y="343487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3" name="Oval 52"/>
            <p:cNvSpPr/>
            <p:nvPr/>
          </p:nvSpPr>
          <p:spPr>
            <a:xfrm>
              <a:off x="6858000" y="343297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4" name="Oval 53"/>
            <p:cNvSpPr/>
            <p:nvPr/>
          </p:nvSpPr>
          <p:spPr>
            <a:xfrm>
              <a:off x="5486400" y="388826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5" name="Oval 54"/>
            <p:cNvSpPr/>
            <p:nvPr/>
          </p:nvSpPr>
          <p:spPr>
            <a:xfrm>
              <a:off x="5943600" y="388826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6" name="Oval 55"/>
            <p:cNvSpPr/>
            <p:nvPr/>
          </p:nvSpPr>
          <p:spPr>
            <a:xfrm>
              <a:off x="6400800" y="3888266"/>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7" name="Oval 56"/>
            <p:cNvSpPr/>
            <p:nvPr/>
          </p:nvSpPr>
          <p:spPr>
            <a:xfrm>
              <a:off x="6858000" y="388636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8" name="Oval 57"/>
            <p:cNvSpPr/>
            <p:nvPr/>
          </p:nvSpPr>
          <p:spPr>
            <a:xfrm>
              <a:off x="4572000" y="343297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59" name="Oval 58"/>
            <p:cNvSpPr/>
            <p:nvPr/>
          </p:nvSpPr>
          <p:spPr>
            <a:xfrm>
              <a:off x="5029200" y="343297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60" name="Oval 59"/>
            <p:cNvSpPr/>
            <p:nvPr/>
          </p:nvSpPr>
          <p:spPr>
            <a:xfrm>
              <a:off x="4572000" y="388636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61" name="Oval 60"/>
            <p:cNvSpPr/>
            <p:nvPr/>
          </p:nvSpPr>
          <p:spPr>
            <a:xfrm>
              <a:off x="5029200" y="3886361"/>
              <a:ext cx="457200" cy="457200"/>
            </a:xfrm>
            <a:prstGeom prst="ellipse">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grpSp>
        <p:nvGrpSpPr>
          <p:cNvPr id="62" name="Group 61"/>
          <p:cNvGrpSpPr/>
          <p:nvPr/>
        </p:nvGrpSpPr>
        <p:grpSpPr>
          <a:xfrm>
            <a:off x="5224744" y="2678781"/>
            <a:ext cx="2724912" cy="440817"/>
            <a:chOff x="4583430" y="2539526"/>
            <a:chExt cx="2724912" cy="440817"/>
          </a:xfrm>
          <a:solidFill>
            <a:srgbClr val="00B050"/>
          </a:solidFill>
        </p:grpSpPr>
        <p:sp>
          <p:nvSpPr>
            <p:cNvPr id="63" name="Oval 62"/>
            <p:cNvSpPr/>
            <p:nvPr/>
          </p:nvSpPr>
          <p:spPr>
            <a:xfrm>
              <a:off x="5497830" y="2541431"/>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64" name="Oval 63"/>
            <p:cNvSpPr/>
            <p:nvPr/>
          </p:nvSpPr>
          <p:spPr>
            <a:xfrm>
              <a:off x="5955030" y="2541431"/>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65" name="Oval 64"/>
            <p:cNvSpPr/>
            <p:nvPr/>
          </p:nvSpPr>
          <p:spPr>
            <a:xfrm>
              <a:off x="6412230" y="2541431"/>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66" name="Oval 65"/>
            <p:cNvSpPr/>
            <p:nvPr/>
          </p:nvSpPr>
          <p:spPr>
            <a:xfrm>
              <a:off x="6869430" y="2539526"/>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67" name="Oval 66"/>
            <p:cNvSpPr/>
            <p:nvPr/>
          </p:nvSpPr>
          <p:spPr>
            <a:xfrm>
              <a:off x="4583430" y="2539526"/>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68" name="Oval 67"/>
            <p:cNvSpPr/>
            <p:nvPr/>
          </p:nvSpPr>
          <p:spPr>
            <a:xfrm>
              <a:off x="5040630" y="2539526"/>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grpSp>
        <p:nvGrpSpPr>
          <p:cNvPr id="69" name="Group 68"/>
          <p:cNvGrpSpPr/>
          <p:nvPr/>
        </p:nvGrpSpPr>
        <p:grpSpPr>
          <a:xfrm>
            <a:off x="5292561" y="3122295"/>
            <a:ext cx="2592325" cy="1455581"/>
            <a:chOff x="4648200" y="2969895"/>
            <a:chExt cx="2592325" cy="1455581"/>
          </a:xfrm>
          <a:solidFill>
            <a:srgbClr val="FF0000"/>
          </a:solidFill>
        </p:grpSpPr>
        <p:sp>
          <p:nvSpPr>
            <p:cNvPr id="70" name="Down Arrow 69"/>
            <p:cNvSpPr/>
            <p:nvPr/>
          </p:nvSpPr>
          <p:spPr>
            <a:xfrm>
              <a:off x="4648200" y="2971800"/>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71" name="Down Arrow 70"/>
            <p:cNvSpPr/>
            <p:nvPr/>
          </p:nvSpPr>
          <p:spPr>
            <a:xfrm>
              <a:off x="5108450" y="2969895"/>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72" name="Down Arrow 71"/>
            <p:cNvSpPr/>
            <p:nvPr/>
          </p:nvSpPr>
          <p:spPr>
            <a:xfrm>
              <a:off x="5562602" y="2977676"/>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73" name="Down Arrow 72"/>
            <p:cNvSpPr/>
            <p:nvPr/>
          </p:nvSpPr>
          <p:spPr>
            <a:xfrm>
              <a:off x="6022852" y="2975771"/>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74" name="Down Arrow 73"/>
            <p:cNvSpPr/>
            <p:nvPr/>
          </p:nvSpPr>
          <p:spPr>
            <a:xfrm>
              <a:off x="6478523" y="2977676"/>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75" name="Down Arrow 74"/>
            <p:cNvSpPr/>
            <p:nvPr/>
          </p:nvSpPr>
          <p:spPr>
            <a:xfrm>
              <a:off x="6938773" y="2975771"/>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grpSp>
        <p:nvGrpSpPr>
          <p:cNvPr id="76" name="Group 75"/>
          <p:cNvGrpSpPr/>
          <p:nvPr/>
        </p:nvGrpSpPr>
        <p:grpSpPr>
          <a:xfrm rot="10800000">
            <a:off x="5292561" y="3124200"/>
            <a:ext cx="2592325" cy="1455581"/>
            <a:chOff x="4648200" y="2969895"/>
            <a:chExt cx="2592325" cy="1455581"/>
          </a:xfrm>
          <a:solidFill>
            <a:srgbClr val="FF0000"/>
          </a:solidFill>
        </p:grpSpPr>
        <p:sp>
          <p:nvSpPr>
            <p:cNvPr id="77" name="Down Arrow 76"/>
            <p:cNvSpPr/>
            <p:nvPr/>
          </p:nvSpPr>
          <p:spPr>
            <a:xfrm>
              <a:off x="4648200" y="2971800"/>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78" name="Down Arrow 77"/>
            <p:cNvSpPr/>
            <p:nvPr/>
          </p:nvSpPr>
          <p:spPr>
            <a:xfrm>
              <a:off x="5108450" y="2969895"/>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79" name="Down Arrow 78"/>
            <p:cNvSpPr/>
            <p:nvPr/>
          </p:nvSpPr>
          <p:spPr>
            <a:xfrm>
              <a:off x="5562602" y="2977676"/>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80" name="Down Arrow 79"/>
            <p:cNvSpPr/>
            <p:nvPr/>
          </p:nvSpPr>
          <p:spPr>
            <a:xfrm>
              <a:off x="6022852" y="2975771"/>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81" name="Down Arrow 80"/>
            <p:cNvSpPr/>
            <p:nvPr/>
          </p:nvSpPr>
          <p:spPr>
            <a:xfrm>
              <a:off x="6478523" y="2977676"/>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82" name="Down Arrow 81"/>
            <p:cNvSpPr/>
            <p:nvPr/>
          </p:nvSpPr>
          <p:spPr>
            <a:xfrm>
              <a:off x="6938773" y="2975771"/>
              <a:ext cx="301752" cy="1447800"/>
            </a:xfrm>
            <a:prstGeom prst="downArrow">
              <a:avLst>
                <a:gd name="adj1" fmla="val 50000"/>
                <a:gd name="adj2" fmla="val 125000"/>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sp>
        <p:nvSpPr>
          <p:cNvPr id="83" name="TextBox 82"/>
          <p:cNvSpPr txBox="1"/>
          <p:nvPr/>
        </p:nvSpPr>
        <p:spPr>
          <a:xfrm>
            <a:off x="513908" y="4267200"/>
            <a:ext cx="3084573" cy="533400"/>
          </a:xfrm>
          <a:prstGeom prst="rect">
            <a:avLst/>
          </a:prstGeom>
          <a:noFill/>
        </p:spPr>
        <p:txBody>
          <a:bodyPr wrap="square" rtlCol="0" anchor="ctr">
            <a:noAutofit/>
          </a:bodyPr>
          <a:lstStyle/>
          <a:p>
            <a:r>
              <a:rPr lang="en-US" sz="3200" dirty="0" smtClean="0">
                <a:solidFill>
                  <a:srgbClr val="000000"/>
                </a:solidFill>
                <a:latin typeface="Cambria" panose="02040503050406030204" pitchFamily="18" charset="0"/>
              </a:rPr>
              <a:t>1. Sensing</a:t>
            </a:r>
          </a:p>
        </p:txBody>
      </p:sp>
      <p:sp>
        <p:nvSpPr>
          <p:cNvPr id="84" name="TextBox 83"/>
          <p:cNvSpPr txBox="1"/>
          <p:nvPr/>
        </p:nvSpPr>
        <p:spPr>
          <a:xfrm>
            <a:off x="507807" y="4800600"/>
            <a:ext cx="3084573" cy="533400"/>
          </a:xfrm>
          <a:prstGeom prst="rect">
            <a:avLst/>
          </a:prstGeom>
          <a:noFill/>
        </p:spPr>
        <p:txBody>
          <a:bodyPr wrap="square" rtlCol="0" anchor="ctr">
            <a:noAutofit/>
          </a:bodyPr>
          <a:lstStyle/>
          <a:p>
            <a:r>
              <a:rPr lang="en-US" sz="3200" dirty="0" smtClean="0">
                <a:solidFill>
                  <a:srgbClr val="000000"/>
                </a:solidFill>
                <a:latin typeface="Cambria" panose="02040503050406030204" pitchFamily="18" charset="0"/>
              </a:rPr>
              <a:t>2. Restore</a:t>
            </a:r>
          </a:p>
        </p:txBody>
      </p:sp>
      <p:sp>
        <p:nvSpPr>
          <p:cNvPr id="85" name="TextBox 84"/>
          <p:cNvSpPr txBox="1"/>
          <p:nvPr/>
        </p:nvSpPr>
        <p:spPr>
          <a:xfrm>
            <a:off x="512673" y="5334000"/>
            <a:ext cx="3084573" cy="533400"/>
          </a:xfrm>
          <a:prstGeom prst="rect">
            <a:avLst/>
          </a:prstGeom>
          <a:noFill/>
        </p:spPr>
        <p:txBody>
          <a:bodyPr wrap="square" rtlCol="0" anchor="ctr">
            <a:noAutofit/>
          </a:bodyPr>
          <a:lstStyle/>
          <a:p>
            <a:r>
              <a:rPr lang="en-US" sz="3200" dirty="0" smtClean="0">
                <a:solidFill>
                  <a:srgbClr val="000000"/>
                </a:solidFill>
                <a:latin typeface="Cambria" panose="02040503050406030204" pitchFamily="18" charset="0"/>
              </a:rPr>
              <a:t>3. </a:t>
            </a:r>
            <a:r>
              <a:rPr lang="en-US" sz="3200" dirty="0" err="1" smtClean="0">
                <a:solidFill>
                  <a:srgbClr val="000000"/>
                </a:solidFill>
                <a:latin typeface="Cambria" panose="02040503050406030204" pitchFamily="18" charset="0"/>
              </a:rPr>
              <a:t>Precharge</a:t>
            </a:r>
            <a:endParaRPr lang="en-US" sz="3200" dirty="0" smtClean="0">
              <a:solidFill>
                <a:srgbClr val="000000"/>
              </a:solidFill>
              <a:latin typeface="Cambria" panose="02040503050406030204" pitchFamily="18" charset="0"/>
            </a:endParaRPr>
          </a:p>
        </p:txBody>
      </p:sp>
      <p:sp>
        <p:nvSpPr>
          <p:cNvPr id="87" name="Rectangle 86"/>
          <p:cNvSpPr/>
          <p:nvPr/>
        </p:nvSpPr>
        <p:spPr>
          <a:xfrm>
            <a:off x="3429000" y="1981200"/>
            <a:ext cx="76200" cy="7620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nvGrpSpPr>
          <p:cNvPr id="3" name="Group 2"/>
          <p:cNvGrpSpPr/>
          <p:nvPr/>
        </p:nvGrpSpPr>
        <p:grpSpPr>
          <a:xfrm>
            <a:off x="6818050" y="994166"/>
            <a:ext cx="2130966" cy="1004789"/>
            <a:chOff x="6818050" y="841766"/>
            <a:chExt cx="2130966" cy="1004789"/>
          </a:xfrm>
        </p:grpSpPr>
        <p:sp>
          <p:nvSpPr>
            <p:cNvPr id="86" name="67Text"/>
            <p:cNvSpPr txBox="1"/>
            <p:nvPr/>
          </p:nvSpPr>
          <p:spPr>
            <a:xfrm>
              <a:off x="7238901" y="841766"/>
              <a:ext cx="1710115" cy="492712"/>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i="1" dirty="0" smtClean="0">
                  <a:solidFill>
                    <a:srgbClr val="000000"/>
                  </a:solidFill>
                  <a:latin typeface="Cambria" panose="02040503050406030204" pitchFamily="18" charset="0"/>
                </a:rPr>
                <a:t>DRAM Cell</a:t>
              </a:r>
            </a:p>
          </p:txBody>
        </p:sp>
        <p:sp>
          <p:nvSpPr>
            <p:cNvPr id="2" name="Freeform 1"/>
            <p:cNvSpPr/>
            <p:nvPr/>
          </p:nvSpPr>
          <p:spPr>
            <a:xfrm>
              <a:off x="6818050" y="1127464"/>
              <a:ext cx="443884" cy="719091"/>
            </a:xfrm>
            <a:custGeom>
              <a:avLst/>
              <a:gdLst>
                <a:gd name="connsiteX0" fmla="*/ 443884 w 443884"/>
                <a:gd name="connsiteY0" fmla="*/ 0 h 719091"/>
                <a:gd name="connsiteX1" fmla="*/ 168676 w 443884"/>
                <a:gd name="connsiteY1" fmla="*/ 186431 h 719091"/>
                <a:gd name="connsiteX2" fmla="*/ 0 w 443884"/>
                <a:gd name="connsiteY2" fmla="*/ 719091 h 719091"/>
              </a:gdLst>
              <a:ahLst/>
              <a:cxnLst>
                <a:cxn ang="0">
                  <a:pos x="connsiteX0" y="connsiteY0"/>
                </a:cxn>
                <a:cxn ang="0">
                  <a:pos x="connsiteX1" y="connsiteY1"/>
                </a:cxn>
                <a:cxn ang="0">
                  <a:pos x="connsiteX2" y="connsiteY2"/>
                </a:cxn>
              </a:cxnLst>
              <a:rect l="l" t="t" r="r" b="b"/>
              <a:pathLst>
                <a:path w="443884" h="719091">
                  <a:moveTo>
                    <a:pt x="443884" y="0"/>
                  </a:moveTo>
                  <a:cubicBezTo>
                    <a:pt x="343270" y="33291"/>
                    <a:pt x="242657" y="66583"/>
                    <a:pt x="168676" y="186431"/>
                  </a:cubicBezTo>
                  <a:cubicBezTo>
                    <a:pt x="94695" y="306279"/>
                    <a:pt x="47347" y="512685"/>
                    <a:pt x="0" y="719091"/>
                  </a:cubicBezTo>
                </a:path>
              </a:pathLst>
            </a:custGeom>
            <a:noFill/>
            <a:ln w="25400">
              <a:solidFill>
                <a:schemeClr val="tx1"/>
              </a:solidFill>
              <a:headEnd type="none"/>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latin typeface="Cambria" panose="02040503050406030204" pitchFamily="18" charset="0"/>
              </a:endParaRPr>
            </a:p>
          </p:txBody>
        </p:sp>
      </p:grpSp>
      <p:grpSp>
        <p:nvGrpSpPr>
          <p:cNvPr id="90" name="Group 89"/>
          <p:cNvGrpSpPr/>
          <p:nvPr/>
        </p:nvGrpSpPr>
        <p:grpSpPr>
          <a:xfrm>
            <a:off x="5859262" y="4964097"/>
            <a:ext cx="3089755" cy="839900"/>
            <a:chOff x="5859262" y="4811697"/>
            <a:chExt cx="3089755" cy="839900"/>
          </a:xfrm>
        </p:grpSpPr>
        <p:sp>
          <p:nvSpPr>
            <p:cNvPr id="88" name="67Text"/>
            <p:cNvSpPr txBox="1"/>
            <p:nvPr/>
          </p:nvSpPr>
          <p:spPr>
            <a:xfrm>
              <a:off x="6217248" y="5158885"/>
              <a:ext cx="2731769" cy="492712"/>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i="1" dirty="0" smtClean="0">
                  <a:solidFill>
                    <a:srgbClr val="000000"/>
                  </a:solidFill>
                  <a:latin typeface="Cambria" panose="02040503050406030204" pitchFamily="18" charset="0"/>
                </a:rPr>
                <a:t>Sense-Amplifier</a:t>
              </a:r>
            </a:p>
          </p:txBody>
        </p:sp>
        <p:sp>
          <p:nvSpPr>
            <p:cNvPr id="5" name="Freeform 4"/>
            <p:cNvSpPr/>
            <p:nvPr/>
          </p:nvSpPr>
          <p:spPr>
            <a:xfrm>
              <a:off x="5859262" y="4811697"/>
              <a:ext cx="532660" cy="612559"/>
            </a:xfrm>
            <a:custGeom>
              <a:avLst/>
              <a:gdLst>
                <a:gd name="connsiteX0" fmla="*/ 532660 w 532660"/>
                <a:gd name="connsiteY0" fmla="*/ 612559 h 612559"/>
                <a:gd name="connsiteX1" fmla="*/ 106532 w 532660"/>
                <a:gd name="connsiteY1" fmla="*/ 390618 h 612559"/>
                <a:gd name="connsiteX2" fmla="*/ 0 w 532660"/>
                <a:gd name="connsiteY2" fmla="*/ 0 h 612559"/>
              </a:gdLst>
              <a:ahLst/>
              <a:cxnLst>
                <a:cxn ang="0">
                  <a:pos x="connsiteX0" y="connsiteY0"/>
                </a:cxn>
                <a:cxn ang="0">
                  <a:pos x="connsiteX1" y="connsiteY1"/>
                </a:cxn>
                <a:cxn ang="0">
                  <a:pos x="connsiteX2" y="connsiteY2"/>
                </a:cxn>
              </a:cxnLst>
              <a:rect l="l" t="t" r="r" b="b"/>
              <a:pathLst>
                <a:path w="532660" h="612559">
                  <a:moveTo>
                    <a:pt x="532660" y="612559"/>
                  </a:moveTo>
                  <a:cubicBezTo>
                    <a:pt x="363984" y="552635"/>
                    <a:pt x="195309" y="492711"/>
                    <a:pt x="106532" y="390618"/>
                  </a:cubicBezTo>
                  <a:cubicBezTo>
                    <a:pt x="17755" y="288525"/>
                    <a:pt x="8877" y="144262"/>
                    <a:pt x="0" y="0"/>
                  </a:cubicBezTo>
                </a:path>
              </a:pathLst>
            </a:custGeom>
            <a:noFill/>
            <a:ln w="25400">
              <a:solidFill>
                <a:schemeClr val="tx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latin typeface="Cambria" panose="02040503050406030204" pitchFamily="18" charset="0"/>
              </a:endParaRPr>
            </a:p>
          </p:txBody>
        </p:sp>
      </p:grpSp>
      <p:sp>
        <p:nvSpPr>
          <p:cNvPr id="91" name="TextBox 90"/>
          <p:cNvSpPr txBox="1"/>
          <p:nvPr/>
        </p:nvSpPr>
        <p:spPr>
          <a:xfrm>
            <a:off x="279207" y="2743200"/>
            <a:ext cx="3935834" cy="1393376"/>
          </a:xfrm>
          <a:prstGeom prst="rect">
            <a:avLst/>
          </a:prstGeom>
          <a:noFill/>
        </p:spPr>
        <p:txBody>
          <a:bodyPr wrap="square" rtlCol="0" anchor="ctr">
            <a:noAutofit/>
          </a:bodyPr>
          <a:lstStyle/>
          <a:p>
            <a:r>
              <a:rPr lang="en-US" sz="3200" dirty="0" smtClean="0">
                <a:latin typeface="Cambria" panose="02040503050406030204" pitchFamily="18" charset="0"/>
              </a:rPr>
              <a:t>Three steps of charge movement</a:t>
            </a:r>
          </a:p>
        </p:txBody>
      </p:sp>
      <p:sp>
        <p:nvSpPr>
          <p:cNvPr id="97" name="Left-Right Arrow 96"/>
          <p:cNvSpPr/>
          <p:nvPr/>
        </p:nvSpPr>
        <p:spPr>
          <a:xfrm rot="5400000">
            <a:off x="2030772" y="2563931"/>
            <a:ext cx="816717" cy="618785"/>
          </a:xfrm>
          <a:prstGeom prst="leftRightArrow">
            <a:avLst/>
          </a:prstGeom>
          <a:solidFill>
            <a:srgbClr val="FF00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latin typeface="+mj-lt"/>
            </a:endParaRPr>
          </a:p>
        </p:txBody>
      </p:sp>
      <p:grpSp>
        <p:nvGrpSpPr>
          <p:cNvPr id="98" name="Group 97"/>
          <p:cNvGrpSpPr/>
          <p:nvPr/>
        </p:nvGrpSpPr>
        <p:grpSpPr>
          <a:xfrm>
            <a:off x="1220667" y="3281680"/>
            <a:ext cx="2436933" cy="2357120"/>
            <a:chOff x="1220667" y="3281680"/>
            <a:chExt cx="2436933" cy="2357120"/>
          </a:xfrm>
        </p:grpSpPr>
        <p:grpSp>
          <p:nvGrpSpPr>
            <p:cNvPr id="4" name="Group 3"/>
            <p:cNvGrpSpPr/>
            <p:nvPr/>
          </p:nvGrpSpPr>
          <p:grpSpPr>
            <a:xfrm>
              <a:off x="1220667" y="3281680"/>
              <a:ext cx="2436933" cy="2357120"/>
              <a:chOff x="2548025" y="3314685"/>
              <a:chExt cx="2438400" cy="2438400"/>
            </a:xfrm>
          </p:grpSpPr>
          <p:pic>
            <p:nvPicPr>
              <p:cNvPr id="93" name="Picture 9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48025" y="3314685"/>
                <a:ext cx="2438400" cy="2438400"/>
              </a:xfrm>
              <a:prstGeom prst="rect">
                <a:avLst/>
              </a:prstGeom>
            </p:spPr>
          </p:pic>
          <p:sp>
            <p:nvSpPr>
              <p:cNvPr id="95" name="Rectangle 94"/>
              <p:cNvSpPr/>
              <p:nvPr/>
            </p:nvSpPr>
            <p:spPr>
              <a:xfrm>
                <a:off x="3005224" y="3787277"/>
                <a:ext cx="1524000" cy="381000"/>
              </a:xfrm>
              <a:prstGeom prst="rect">
                <a:avLst/>
              </a:prstGeom>
              <a:solidFill>
                <a:srgbClr val="0066FF"/>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err="1" smtClean="0">
                    <a:latin typeface="Cambria" panose="02040503050406030204" pitchFamily="18" charset="0"/>
                  </a:rPr>
                  <a:t>MemCtrl</a:t>
                </a:r>
                <a:endParaRPr lang="en-US" sz="2600" b="1" dirty="0">
                  <a:latin typeface="Cambria" panose="02040503050406030204" pitchFamily="18" charset="0"/>
                </a:endParaRPr>
              </a:p>
            </p:txBody>
          </p:sp>
        </p:grpSp>
        <p:sp>
          <p:nvSpPr>
            <p:cNvPr id="89" name="TextBox 88"/>
            <p:cNvSpPr txBox="1"/>
            <p:nvPr/>
          </p:nvSpPr>
          <p:spPr>
            <a:xfrm>
              <a:off x="1811434" y="4162518"/>
              <a:ext cx="1230551" cy="769441"/>
            </a:xfrm>
            <a:prstGeom prst="rect">
              <a:avLst/>
            </a:prstGeom>
            <a:noFill/>
          </p:spPr>
          <p:txBody>
            <a:bodyPr wrap="square" rtlCol="0">
              <a:spAutoFit/>
            </a:bodyPr>
            <a:lstStyle/>
            <a:p>
              <a:r>
                <a:rPr lang="tr-TR" sz="4400" b="1" dirty="0" smtClean="0">
                  <a:effectLst>
                    <a:outerShdw blurRad="38100" dist="38100" dir="2700000" algn="tl">
                      <a:srgbClr val="000000">
                        <a:alpha val="43137"/>
                      </a:srgbClr>
                    </a:outerShdw>
                  </a:effectLst>
                  <a:latin typeface="Cambria" panose="02040503050406030204" pitchFamily="18" charset="0"/>
                </a:rPr>
                <a:t>CPU</a:t>
              </a:r>
              <a:endParaRPr lang="en-US" sz="4400" b="1" dirty="0">
                <a:effectLst>
                  <a:outerShdw blurRad="38100" dist="38100" dir="2700000" algn="tl">
                    <a:srgbClr val="000000">
                      <a:alpha val="43137"/>
                    </a:srgbClr>
                  </a:outerShdw>
                </a:effectLst>
                <a:latin typeface="Cambria" panose="02040503050406030204" pitchFamily="18" charset="0"/>
              </a:endParaRPr>
            </a:p>
          </p:txBody>
        </p:sp>
      </p:grpSp>
      <p:grpSp>
        <p:nvGrpSpPr>
          <p:cNvPr id="96" name="Group 95"/>
          <p:cNvGrpSpPr/>
          <p:nvPr/>
        </p:nvGrpSpPr>
        <p:grpSpPr>
          <a:xfrm>
            <a:off x="5234649" y="2683383"/>
            <a:ext cx="2724912" cy="440817"/>
            <a:chOff x="4583430" y="2539526"/>
            <a:chExt cx="2724912" cy="440817"/>
          </a:xfrm>
          <a:solidFill>
            <a:srgbClr val="FF0000"/>
          </a:solidFill>
        </p:grpSpPr>
        <p:sp>
          <p:nvSpPr>
            <p:cNvPr id="99" name="Oval 98"/>
            <p:cNvSpPr/>
            <p:nvPr/>
          </p:nvSpPr>
          <p:spPr>
            <a:xfrm>
              <a:off x="5497830" y="2541431"/>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00" name="Oval 99"/>
            <p:cNvSpPr/>
            <p:nvPr/>
          </p:nvSpPr>
          <p:spPr>
            <a:xfrm>
              <a:off x="5955030" y="2541431"/>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01" name="Oval 100"/>
            <p:cNvSpPr/>
            <p:nvPr/>
          </p:nvSpPr>
          <p:spPr>
            <a:xfrm>
              <a:off x="6412230" y="2541431"/>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02" name="Oval 101"/>
            <p:cNvSpPr/>
            <p:nvPr/>
          </p:nvSpPr>
          <p:spPr>
            <a:xfrm>
              <a:off x="6869430" y="2539526"/>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03" name="Oval 102"/>
            <p:cNvSpPr/>
            <p:nvPr/>
          </p:nvSpPr>
          <p:spPr>
            <a:xfrm>
              <a:off x="4583430" y="2539526"/>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104" name="Oval 103"/>
            <p:cNvSpPr/>
            <p:nvPr/>
          </p:nvSpPr>
          <p:spPr>
            <a:xfrm>
              <a:off x="5040630" y="2539526"/>
              <a:ext cx="438912" cy="438912"/>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spTree>
    <p:extLst>
      <p:ext uri="{BB962C8B-B14F-4D97-AF65-F5344CB8AC3E}">
        <p14:creationId xmlns:p14="http://schemas.microsoft.com/office/powerpoint/2010/main" val="1798223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43"/>
                                        </p:tgtEl>
                                        <p:attrNameLst>
                                          <p:attrName>style.opacity</p:attrName>
                                        </p:attrNameLst>
                                      </p:cBhvr>
                                      <p:to>
                                        <p:strVal val="0.5"/>
                                      </p:to>
                                    </p:set>
                                    <p:animEffect filter="image" prLst="opacity: 0.5">
                                      <p:cBhvr rctx="IE">
                                        <p:cTn id="7" dur="indefinite"/>
                                        <p:tgtEl>
                                          <p:spTgt spid="43"/>
                                        </p:tgtEl>
                                      </p:cBhvr>
                                    </p:animEffect>
                                  </p:childTnLst>
                                </p:cTn>
                              </p:par>
                              <p:par>
                                <p:cTn id="8" presetID="9" presetClass="emph" presetSubtype="0" nodeType="withEffect">
                                  <p:stCondLst>
                                    <p:cond delay="0"/>
                                  </p:stCondLst>
                                  <p:childTnLst>
                                    <p:set>
                                      <p:cBhvr rctx="PPT">
                                        <p:cTn id="9" dur="indefinite"/>
                                        <p:tgtEl>
                                          <p:spTgt spid="30"/>
                                        </p:tgtEl>
                                        <p:attrNameLst>
                                          <p:attrName>style.opacity</p:attrName>
                                        </p:attrNameLst>
                                      </p:cBhvr>
                                      <p:to>
                                        <p:strVal val="0.5"/>
                                      </p:to>
                                    </p:set>
                                    <p:animEffect filter="image" prLst="opacity: 0.5">
                                      <p:cBhvr rctx="IE">
                                        <p:cTn id="10" dur="indefinite"/>
                                        <p:tgtEl>
                                          <p:spTgt spid="30"/>
                                        </p:tgtEl>
                                      </p:cBhvr>
                                    </p:animEffect>
                                  </p:childTnLst>
                                </p:cTn>
                              </p:par>
                              <p:par>
                                <p:cTn id="11" presetID="9" presetClass="emph" presetSubtype="0" nodeType="withEffect">
                                  <p:stCondLst>
                                    <p:cond delay="0"/>
                                  </p:stCondLst>
                                  <p:childTnLst>
                                    <p:set>
                                      <p:cBhvr rctx="PPT">
                                        <p:cTn id="12" dur="indefinite"/>
                                        <p:tgtEl>
                                          <p:spTgt spid="6"/>
                                        </p:tgtEl>
                                        <p:attrNameLst>
                                          <p:attrName>style.opacity</p:attrName>
                                        </p:attrNameLst>
                                      </p:cBhvr>
                                      <p:to>
                                        <p:strVal val="0.5"/>
                                      </p:to>
                                    </p:set>
                                    <p:animEffect filter="image" prLst="opacity: 0.5">
                                      <p:cBhvr rctx="IE">
                                        <p:cTn id="13" dur="indefinite"/>
                                        <p:tgtEl>
                                          <p:spTgt spid="6"/>
                                        </p:tgtEl>
                                      </p:cBhvr>
                                    </p:animEffect>
                                  </p:childTnLst>
                                </p:cTn>
                              </p:par>
                              <p:par>
                                <p:cTn id="14" presetID="9" presetClass="emph" presetSubtype="0" nodeType="withEffect">
                                  <p:stCondLst>
                                    <p:cond delay="0"/>
                                  </p:stCondLst>
                                  <p:childTnLst>
                                    <p:set>
                                      <p:cBhvr rctx="PPT">
                                        <p:cTn id="15" dur="indefinite"/>
                                        <p:tgtEl>
                                          <p:spTgt spid="62"/>
                                        </p:tgtEl>
                                        <p:attrNameLst>
                                          <p:attrName>style.opacity</p:attrName>
                                        </p:attrNameLst>
                                      </p:cBhvr>
                                      <p:to>
                                        <p:strVal val="0.5"/>
                                      </p:to>
                                    </p:set>
                                    <p:animEffect filter="image" prLst="opacity: 0.5">
                                      <p:cBhvr rctx="IE">
                                        <p:cTn id="16" dur="indefinite"/>
                                        <p:tgtEl>
                                          <p:spTgt spid="62"/>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0" nodeType="clickEffect">
                                  <p:stCondLst>
                                    <p:cond delay="0"/>
                                  </p:stCondLst>
                                  <p:childTnLst>
                                    <p:animEffect transition="out" filter="fade">
                                      <p:cBhvr>
                                        <p:cTn id="28" dur="500"/>
                                        <p:tgtEl>
                                          <p:spTgt spid="97"/>
                                        </p:tgtEl>
                                      </p:cBhvr>
                                    </p:animEffect>
                                    <p:set>
                                      <p:cBhvr>
                                        <p:cTn id="29" dur="1" fill="hold">
                                          <p:stCondLst>
                                            <p:cond delay="499"/>
                                          </p:stCondLst>
                                        </p:cTn>
                                        <p:tgtEl>
                                          <p:spTgt spid="97"/>
                                        </p:tgtEl>
                                        <p:attrNameLst>
                                          <p:attrName>style.visibility</p:attrName>
                                        </p:attrNameLst>
                                      </p:cBhvr>
                                      <p:to>
                                        <p:strVal val="hidden"/>
                                      </p:to>
                                    </p:set>
                                  </p:childTnLst>
                                </p:cTn>
                              </p:par>
                              <p:par>
                                <p:cTn id="30" presetID="10" presetClass="exit" presetSubtype="0" fill="hold" nodeType="withEffect">
                                  <p:stCondLst>
                                    <p:cond delay="0"/>
                                  </p:stCondLst>
                                  <p:childTnLst>
                                    <p:animEffect transition="out" filter="fade">
                                      <p:cBhvr>
                                        <p:cTn id="31" dur="500"/>
                                        <p:tgtEl>
                                          <p:spTgt spid="98"/>
                                        </p:tgtEl>
                                      </p:cBhvr>
                                    </p:animEffect>
                                    <p:set>
                                      <p:cBhvr>
                                        <p:cTn id="32" dur="1" fill="hold">
                                          <p:stCondLst>
                                            <p:cond delay="499"/>
                                          </p:stCondLst>
                                        </p:cTn>
                                        <p:tgtEl>
                                          <p:spTgt spid="98"/>
                                        </p:tgtEl>
                                        <p:attrNameLst>
                                          <p:attrName>style.visibility</p:attrName>
                                        </p:attrNameLst>
                                      </p:cBhvr>
                                      <p:to>
                                        <p:strVal val="hidden"/>
                                      </p:to>
                                    </p:set>
                                  </p:childTnLst>
                                </p:cTn>
                              </p:par>
                            </p:childTnLst>
                          </p:cTn>
                        </p:par>
                        <p:par>
                          <p:cTn id="33" fill="hold">
                            <p:stCondLst>
                              <p:cond delay="500"/>
                            </p:stCondLst>
                            <p:childTnLst>
                              <p:par>
                                <p:cTn id="34" presetID="1" presetClass="entr" presetSubtype="0" fill="hold" grpId="0" nodeType="afterEffect">
                                  <p:stCondLst>
                                    <p:cond delay="0"/>
                                  </p:stCondLst>
                                  <p:childTnLst>
                                    <p:set>
                                      <p:cBhvr>
                                        <p:cTn id="35" dur="1" fill="hold">
                                          <p:stCondLst>
                                            <p:cond delay="0"/>
                                          </p:stCondLst>
                                        </p:cTn>
                                        <p:tgtEl>
                                          <p:spTgt spid="9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9" presetClass="emph" presetSubtype="0" nodeType="clickEffect">
                                  <p:stCondLst>
                                    <p:cond delay="0"/>
                                  </p:stCondLst>
                                  <p:childTnLst>
                                    <p:set>
                                      <p:cBhvr rctx="PPT">
                                        <p:cTn id="39" dur="indefinite"/>
                                        <p:tgtEl>
                                          <p:spTgt spid="6"/>
                                        </p:tgtEl>
                                        <p:attrNameLst>
                                          <p:attrName>style.opacity</p:attrName>
                                        </p:attrNameLst>
                                      </p:cBhvr>
                                      <p:to>
                                        <p:strVal val="1"/>
                                      </p:to>
                                    </p:set>
                                    <p:animEffect filter="image" prLst="opacity: 1">
                                      <p:cBhvr rctx="IE">
                                        <p:cTn id="40" dur="indefinite"/>
                                        <p:tgtEl>
                                          <p:spTgt spid="6"/>
                                        </p:tgtEl>
                                      </p:cBhvr>
                                    </p:animEffect>
                                  </p:childTnLst>
                                </p:cTn>
                              </p:par>
                              <p:par>
                                <p:cTn id="41" presetID="9" presetClass="emph" presetSubtype="0" nodeType="withEffect">
                                  <p:stCondLst>
                                    <p:cond delay="0"/>
                                  </p:stCondLst>
                                  <p:childTnLst>
                                    <p:set>
                                      <p:cBhvr rctx="PPT">
                                        <p:cTn id="42" dur="indefinite"/>
                                        <p:tgtEl>
                                          <p:spTgt spid="62"/>
                                        </p:tgtEl>
                                        <p:attrNameLst>
                                          <p:attrName>style.opacity</p:attrName>
                                        </p:attrNameLst>
                                      </p:cBhvr>
                                      <p:to>
                                        <p:strVal val="1"/>
                                      </p:to>
                                    </p:set>
                                    <p:animEffect filter="image" prLst="opacity: 1">
                                      <p:cBhvr rctx="IE">
                                        <p:cTn id="43" dur="indefinite"/>
                                        <p:tgtEl>
                                          <p:spTgt spid="62"/>
                                        </p:tgtEl>
                                      </p:cBhvr>
                                    </p:animEffect>
                                  </p:childTnLst>
                                </p:cTn>
                              </p:par>
                              <p:par>
                                <p:cTn id="44" presetID="1" presetClass="exit" presetSubtype="0" fill="hold" nodeType="withEffect">
                                  <p:stCondLst>
                                    <p:cond delay="0"/>
                                  </p:stCondLst>
                                  <p:childTnLst>
                                    <p:set>
                                      <p:cBhvr>
                                        <p:cTn id="45" dur="1" fill="hold">
                                          <p:stCondLst>
                                            <p:cond delay="0"/>
                                          </p:stCondLst>
                                        </p:cTn>
                                        <p:tgtEl>
                                          <p:spTgt spid="62"/>
                                        </p:tgtEl>
                                        <p:attrNameLst>
                                          <p:attrName>style.visibility</p:attrName>
                                        </p:attrNameLst>
                                      </p:cBhvr>
                                      <p:to>
                                        <p:strVal val="hidden"/>
                                      </p:to>
                                    </p:set>
                                  </p:childTnLst>
                                </p:cTn>
                              </p:par>
                              <p:par>
                                <p:cTn id="46" presetID="1" presetClass="entr" presetSubtype="0" fill="hold" nodeType="withEffect">
                                  <p:stCondLst>
                                    <p:cond delay="0"/>
                                  </p:stCondLst>
                                  <p:childTnLst>
                                    <p:set>
                                      <p:cBhvr>
                                        <p:cTn id="47" dur="1" fill="hold">
                                          <p:stCondLst>
                                            <p:cond delay="0"/>
                                          </p:stCondLst>
                                        </p:cTn>
                                        <p:tgtEl>
                                          <p:spTgt spid="96"/>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22" presetClass="exit" presetSubtype="1" fill="hold" nodeType="clickEffect">
                                  <p:stCondLst>
                                    <p:cond delay="0"/>
                                  </p:stCondLst>
                                  <p:childTnLst>
                                    <p:animEffect transition="out" filter="wipe(up)">
                                      <p:cBhvr>
                                        <p:cTn id="51" dur="1000"/>
                                        <p:tgtEl>
                                          <p:spTgt spid="62"/>
                                        </p:tgtEl>
                                      </p:cBhvr>
                                    </p:animEffect>
                                    <p:set>
                                      <p:cBhvr>
                                        <p:cTn id="52" dur="1" fill="hold">
                                          <p:stCondLst>
                                            <p:cond delay="999"/>
                                          </p:stCondLst>
                                        </p:cTn>
                                        <p:tgtEl>
                                          <p:spTgt spid="62"/>
                                        </p:tgtEl>
                                        <p:attrNameLst>
                                          <p:attrName>style.visibility</p:attrName>
                                        </p:attrNameLst>
                                      </p:cBhvr>
                                      <p:to>
                                        <p:strVal val="hidden"/>
                                      </p:to>
                                    </p:set>
                                  </p:childTnLst>
                                </p:cTn>
                              </p:par>
                              <p:par>
                                <p:cTn id="53" presetID="22" presetClass="entr" presetSubtype="1" fill="hold" nodeType="withEffect">
                                  <p:stCondLst>
                                    <p:cond delay="0"/>
                                  </p:stCondLst>
                                  <p:childTnLst>
                                    <p:set>
                                      <p:cBhvr>
                                        <p:cTn id="54" dur="1" fill="hold">
                                          <p:stCondLst>
                                            <p:cond delay="0"/>
                                          </p:stCondLst>
                                        </p:cTn>
                                        <p:tgtEl>
                                          <p:spTgt spid="69"/>
                                        </p:tgtEl>
                                        <p:attrNameLst>
                                          <p:attrName>style.visibility</p:attrName>
                                        </p:attrNameLst>
                                      </p:cBhvr>
                                      <p:to>
                                        <p:strVal val="visible"/>
                                      </p:to>
                                    </p:set>
                                    <p:animEffect transition="in" filter="wipe(up)">
                                      <p:cBhvr>
                                        <p:cTn id="55" dur="1000"/>
                                        <p:tgtEl>
                                          <p:spTgt spid="69"/>
                                        </p:tgtEl>
                                      </p:cBhvr>
                                    </p:animEffect>
                                  </p:childTnLst>
                                </p:cTn>
                              </p:par>
                            </p:childTnLst>
                          </p:cTn>
                        </p:par>
                        <p:par>
                          <p:cTn id="56" fill="hold">
                            <p:stCondLst>
                              <p:cond delay="1000"/>
                            </p:stCondLst>
                            <p:childTnLst>
                              <p:par>
                                <p:cTn id="57" presetID="22" presetClass="exit" presetSubtype="1" fill="hold" nodeType="afterEffect">
                                  <p:stCondLst>
                                    <p:cond delay="0"/>
                                  </p:stCondLst>
                                  <p:childTnLst>
                                    <p:animEffect transition="out" filter="wipe(up)">
                                      <p:cBhvr>
                                        <p:cTn id="58" dur="1000"/>
                                        <p:tgtEl>
                                          <p:spTgt spid="69"/>
                                        </p:tgtEl>
                                      </p:cBhvr>
                                    </p:animEffect>
                                    <p:set>
                                      <p:cBhvr>
                                        <p:cTn id="59" dur="1" fill="hold">
                                          <p:stCondLst>
                                            <p:cond delay="999"/>
                                          </p:stCondLst>
                                        </p:cTn>
                                        <p:tgtEl>
                                          <p:spTgt spid="69"/>
                                        </p:tgtEl>
                                        <p:attrNameLst>
                                          <p:attrName>style.visibility</p:attrName>
                                        </p:attrNameLst>
                                      </p:cBhvr>
                                      <p:to>
                                        <p:strVal val="hidden"/>
                                      </p:to>
                                    </p:set>
                                  </p:childTnLst>
                                </p:cTn>
                              </p:par>
                              <p:par>
                                <p:cTn id="60" presetID="1" presetClass="entr" presetSubtype="0" fill="hold" grpId="0" nodeType="withEffect">
                                  <p:stCondLst>
                                    <p:cond delay="0"/>
                                  </p:stCondLst>
                                  <p:childTnLst>
                                    <p:set>
                                      <p:cBhvr>
                                        <p:cTn id="61" dur="1" fill="hold">
                                          <p:stCondLst>
                                            <p:cond delay="0"/>
                                          </p:stCondLst>
                                        </p:cTn>
                                        <p:tgtEl>
                                          <p:spTgt spid="83"/>
                                        </p:tgtEl>
                                        <p:attrNameLst>
                                          <p:attrName>style.visibility</p:attrName>
                                        </p:attrNameLst>
                                      </p:cBhvr>
                                      <p:to>
                                        <p:strVal val="visible"/>
                                      </p:to>
                                    </p:set>
                                  </p:childTnLst>
                                </p:cTn>
                              </p:par>
                              <p:par>
                                <p:cTn id="62" presetID="22" presetClass="exit" presetSubtype="1" fill="hold" nodeType="withEffect">
                                  <p:stCondLst>
                                    <p:cond delay="0"/>
                                  </p:stCondLst>
                                  <p:childTnLst>
                                    <p:animEffect transition="out" filter="wipe(up)">
                                      <p:cBhvr>
                                        <p:cTn id="63" dur="500"/>
                                        <p:tgtEl>
                                          <p:spTgt spid="96"/>
                                        </p:tgtEl>
                                      </p:cBhvr>
                                    </p:animEffect>
                                    <p:set>
                                      <p:cBhvr>
                                        <p:cTn id="64" dur="1" fill="hold">
                                          <p:stCondLst>
                                            <p:cond delay="499"/>
                                          </p:stCondLst>
                                        </p:cTn>
                                        <p:tgtEl>
                                          <p:spTgt spid="96"/>
                                        </p:tgtEl>
                                        <p:attrNameLst>
                                          <p:attrName>style.visibility</p:attrName>
                                        </p:attrNameLst>
                                      </p:cBhvr>
                                      <p:to>
                                        <p:strVal val="hidden"/>
                                      </p:to>
                                    </p:set>
                                  </p:childTnLst>
                                </p:cTn>
                              </p:par>
                            </p:childTnLst>
                          </p:cTn>
                        </p:par>
                        <p:par>
                          <p:cTn id="65" fill="hold">
                            <p:stCondLst>
                              <p:cond delay="2000"/>
                            </p:stCondLst>
                            <p:childTnLst>
                              <p:par>
                                <p:cTn id="66" presetID="19" presetClass="emph" presetSubtype="0" fill="hold" grpId="0" nodeType="afterEffect">
                                  <p:stCondLst>
                                    <p:cond delay="0"/>
                                  </p:stCondLst>
                                  <p:childTnLst>
                                    <p:animClr clrSpc="rgb" dir="cw">
                                      <p:cBhvr override="childStyle">
                                        <p:cTn id="67" dur="500" fill="hold"/>
                                        <p:tgtEl>
                                          <p:spTgt spid="29"/>
                                        </p:tgtEl>
                                        <p:attrNameLst>
                                          <p:attrName>style.color</p:attrName>
                                        </p:attrNameLst>
                                      </p:cBhvr>
                                      <p:to>
                                        <a:srgbClr val="FF0000"/>
                                      </p:to>
                                    </p:animClr>
                                    <p:animClr clrSpc="rgb" dir="cw">
                                      <p:cBhvr>
                                        <p:cTn id="68" dur="500" fill="hold"/>
                                        <p:tgtEl>
                                          <p:spTgt spid="29"/>
                                        </p:tgtEl>
                                        <p:attrNameLst>
                                          <p:attrName>fillcolor</p:attrName>
                                        </p:attrNameLst>
                                      </p:cBhvr>
                                      <p:to>
                                        <a:srgbClr val="FF0000"/>
                                      </p:to>
                                    </p:animClr>
                                    <p:set>
                                      <p:cBhvr>
                                        <p:cTn id="69" dur="500" fill="hold"/>
                                        <p:tgtEl>
                                          <p:spTgt spid="29"/>
                                        </p:tgtEl>
                                        <p:attrNameLst>
                                          <p:attrName>fill.type</p:attrName>
                                        </p:attrNameLst>
                                      </p:cBhvr>
                                      <p:to>
                                        <p:strVal val="solid"/>
                                      </p:to>
                                    </p:set>
                                    <p:set>
                                      <p:cBhvr>
                                        <p:cTn id="70" dur="500" fill="hold"/>
                                        <p:tgtEl>
                                          <p:spTgt spid="29"/>
                                        </p:tgtEl>
                                        <p:attrNameLst>
                                          <p:attrName>fill.on</p:attrName>
                                        </p:attrNameLst>
                                      </p:cBhvr>
                                      <p:to>
                                        <p:strVal val="true"/>
                                      </p:to>
                                    </p:set>
                                  </p:childTnLst>
                                </p:cTn>
                              </p:par>
                              <p:par>
                                <p:cTn id="71" presetID="19" presetClass="emph" presetSubtype="0" fill="hold" grpId="0" nodeType="withEffect">
                                  <p:stCondLst>
                                    <p:cond delay="0"/>
                                  </p:stCondLst>
                                  <p:childTnLst>
                                    <p:animClr clrSpc="rgb" dir="cw">
                                      <p:cBhvr override="childStyle">
                                        <p:cTn id="72" dur="500" fill="hold"/>
                                        <p:tgtEl>
                                          <p:spTgt spid="27"/>
                                        </p:tgtEl>
                                        <p:attrNameLst>
                                          <p:attrName>style.color</p:attrName>
                                        </p:attrNameLst>
                                      </p:cBhvr>
                                      <p:to>
                                        <a:srgbClr val="FF0000"/>
                                      </p:to>
                                    </p:animClr>
                                    <p:animClr clrSpc="rgb" dir="cw">
                                      <p:cBhvr>
                                        <p:cTn id="73" dur="500" fill="hold"/>
                                        <p:tgtEl>
                                          <p:spTgt spid="27"/>
                                        </p:tgtEl>
                                        <p:attrNameLst>
                                          <p:attrName>fillcolor</p:attrName>
                                        </p:attrNameLst>
                                      </p:cBhvr>
                                      <p:to>
                                        <a:srgbClr val="FF0000"/>
                                      </p:to>
                                    </p:animClr>
                                    <p:set>
                                      <p:cBhvr>
                                        <p:cTn id="74" dur="500" fill="hold"/>
                                        <p:tgtEl>
                                          <p:spTgt spid="27"/>
                                        </p:tgtEl>
                                        <p:attrNameLst>
                                          <p:attrName>fill.type</p:attrName>
                                        </p:attrNameLst>
                                      </p:cBhvr>
                                      <p:to>
                                        <p:strVal val="solid"/>
                                      </p:to>
                                    </p:set>
                                    <p:set>
                                      <p:cBhvr>
                                        <p:cTn id="75" dur="500" fill="hold"/>
                                        <p:tgtEl>
                                          <p:spTgt spid="27"/>
                                        </p:tgtEl>
                                        <p:attrNameLst>
                                          <p:attrName>fill.on</p:attrName>
                                        </p:attrNameLst>
                                      </p:cBhvr>
                                      <p:to>
                                        <p:strVal val="true"/>
                                      </p:to>
                                    </p:set>
                                  </p:childTnLst>
                                </p:cTn>
                              </p:par>
                              <p:par>
                                <p:cTn id="76" presetID="19" presetClass="emph" presetSubtype="0" fill="hold" grpId="0" nodeType="withEffect">
                                  <p:stCondLst>
                                    <p:cond delay="0"/>
                                  </p:stCondLst>
                                  <p:childTnLst>
                                    <p:animClr clrSpc="rgb" dir="cw">
                                      <p:cBhvr override="childStyle">
                                        <p:cTn id="77" dur="500" fill="hold"/>
                                        <p:tgtEl>
                                          <p:spTgt spid="25"/>
                                        </p:tgtEl>
                                        <p:attrNameLst>
                                          <p:attrName>style.color</p:attrName>
                                        </p:attrNameLst>
                                      </p:cBhvr>
                                      <p:to>
                                        <a:srgbClr val="FF0000"/>
                                      </p:to>
                                    </p:animClr>
                                    <p:animClr clrSpc="rgb" dir="cw">
                                      <p:cBhvr>
                                        <p:cTn id="78" dur="500" fill="hold"/>
                                        <p:tgtEl>
                                          <p:spTgt spid="25"/>
                                        </p:tgtEl>
                                        <p:attrNameLst>
                                          <p:attrName>fillcolor</p:attrName>
                                        </p:attrNameLst>
                                      </p:cBhvr>
                                      <p:to>
                                        <a:srgbClr val="FF0000"/>
                                      </p:to>
                                    </p:animClr>
                                    <p:set>
                                      <p:cBhvr>
                                        <p:cTn id="79" dur="500" fill="hold"/>
                                        <p:tgtEl>
                                          <p:spTgt spid="25"/>
                                        </p:tgtEl>
                                        <p:attrNameLst>
                                          <p:attrName>fill.type</p:attrName>
                                        </p:attrNameLst>
                                      </p:cBhvr>
                                      <p:to>
                                        <p:strVal val="solid"/>
                                      </p:to>
                                    </p:set>
                                    <p:set>
                                      <p:cBhvr>
                                        <p:cTn id="80" dur="500" fill="hold"/>
                                        <p:tgtEl>
                                          <p:spTgt spid="25"/>
                                        </p:tgtEl>
                                        <p:attrNameLst>
                                          <p:attrName>fill.on</p:attrName>
                                        </p:attrNameLst>
                                      </p:cBhvr>
                                      <p:to>
                                        <p:strVal val="true"/>
                                      </p:to>
                                    </p:set>
                                  </p:childTnLst>
                                </p:cTn>
                              </p:par>
                              <p:par>
                                <p:cTn id="81" presetID="19" presetClass="emph" presetSubtype="0" fill="hold" grpId="0" nodeType="withEffect">
                                  <p:stCondLst>
                                    <p:cond delay="0"/>
                                  </p:stCondLst>
                                  <p:childTnLst>
                                    <p:animClr clrSpc="rgb" dir="cw">
                                      <p:cBhvr override="childStyle">
                                        <p:cTn id="82" dur="500" fill="hold"/>
                                        <p:tgtEl>
                                          <p:spTgt spid="23"/>
                                        </p:tgtEl>
                                        <p:attrNameLst>
                                          <p:attrName>style.color</p:attrName>
                                        </p:attrNameLst>
                                      </p:cBhvr>
                                      <p:to>
                                        <a:srgbClr val="FF0000"/>
                                      </p:to>
                                    </p:animClr>
                                    <p:animClr clrSpc="rgb" dir="cw">
                                      <p:cBhvr>
                                        <p:cTn id="83" dur="500" fill="hold"/>
                                        <p:tgtEl>
                                          <p:spTgt spid="23"/>
                                        </p:tgtEl>
                                        <p:attrNameLst>
                                          <p:attrName>fillcolor</p:attrName>
                                        </p:attrNameLst>
                                      </p:cBhvr>
                                      <p:to>
                                        <a:srgbClr val="FF0000"/>
                                      </p:to>
                                    </p:animClr>
                                    <p:set>
                                      <p:cBhvr>
                                        <p:cTn id="84" dur="500" fill="hold"/>
                                        <p:tgtEl>
                                          <p:spTgt spid="23"/>
                                        </p:tgtEl>
                                        <p:attrNameLst>
                                          <p:attrName>fill.type</p:attrName>
                                        </p:attrNameLst>
                                      </p:cBhvr>
                                      <p:to>
                                        <p:strVal val="solid"/>
                                      </p:to>
                                    </p:set>
                                    <p:set>
                                      <p:cBhvr>
                                        <p:cTn id="85" dur="500" fill="hold"/>
                                        <p:tgtEl>
                                          <p:spTgt spid="23"/>
                                        </p:tgtEl>
                                        <p:attrNameLst>
                                          <p:attrName>fill.on</p:attrName>
                                        </p:attrNameLst>
                                      </p:cBhvr>
                                      <p:to>
                                        <p:strVal val="true"/>
                                      </p:to>
                                    </p:set>
                                  </p:childTnLst>
                                </p:cTn>
                              </p:par>
                              <p:par>
                                <p:cTn id="86" presetID="19" presetClass="emph" presetSubtype="0" fill="hold" grpId="0" nodeType="withEffect">
                                  <p:stCondLst>
                                    <p:cond delay="0"/>
                                  </p:stCondLst>
                                  <p:childTnLst>
                                    <p:animClr clrSpc="rgb" dir="cw">
                                      <p:cBhvr override="childStyle">
                                        <p:cTn id="87" dur="500" fill="hold"/>
                                        <p:tgtEl>
                                          <p:spTgt spid="21"/>
                                        </p:tgtEl>
                                        <p:attrNameLst>
                                          <p:attrName>style.color</p:attrName>
                                        </p:attrNameLst>
                                      </p:cBhvr>
                                      <p:to>
                                        <a:srgbClr val="FF0000"/>
                                      </p:to>
                                    </p:animClr>
                                    <p:animClr clrSpc="rgb" dir="cw">
                                      <p:cBhvr>
                                        <p:cTn id="88" dur="500" fill="hold"/>
                                        <p:tgtEl>
                                          <p:spTgt spid="21"/>
                                        </p:tgtEl>
                                        <p:attrNameLst>
                                          <p:attrName>fillcolor</p:attrName>
                                        </p:attrNameLst>
                                      </p:cBhvr>
                                      <p:to>
                                        <a:srgbClr val="FF0000"/>
                                      </p:to>
                                    </p:animClr>
                                    <p:set>
                                      <p:cBhvr>
                                        <p:cTn id="89" dur="500" fill="hold"/>
                                        <p:tgtEl>
                                          <p:spTgt spid="21"/>
                                        </p:tgtEl>
                                        <p:attrNameLst>
                                          <p:attrName>fill.type</p:attrName>
                                        </p:attrNameLst>
                                      </p:cBhvr>
                                      <p:to>
                                        <p:strVal val="solid"/>
                                      </p:to>
                                    </p:set>
                                    <p:set>
                                      <p:cBhvr>
                                        <p:cTn id="90" dur="500" fill="hold"/>
                                        <p:tgtEl>
                                          <p:spTgt spid="21"/>
                                        </p:tgtEl>
                                        <p:attrNameLst>
                                          <p:attrName>fill.on</p:attrName>
                                        </p:attrNameLst>
                                      </p:cBhvr>
                                      <p:to>
                                        <p:strVal val="true"/>
                                      </p:to>
                                    </p:set>
                                  </p:childTnLst>
                                </p:cTn>
                              </p:par>
                              <p:par>
                                <p:cTn id="91" presetID="19" presetClass="emph" presetSubtype="0" fill="hold" grpId="0" nodeType="withEffect">
                                  <p:stCondLst>
                                    <p:cond delay="0"/>
                                  </p:stCondLst>
                                  <p:childTnLst>
                                    <p:animClr clrSpc="rgb" dir="cw">
                                      <p:cBhvr override="childStyle">
                                        <p:cTn id="92" dur="500" fill="hold"/>
                                        <p:tgtEl>
                                          <p:spTgt spid="19"/>
                                        </p:tgtEl>
                                        <p:attrNameLst>
                                          <p:attrName>style.color</p:attrName>
                                        </p:attrNameLst>
                                      </p:cBhvr>
                                      <p:to>
                                        <a:srgbClr val="FF0000"/>
                                      </p:to>
                                    </p:animClr>
                                    <p:animClr clrSpc="rgb" dir="cw">
                                      <p:cBhvr>
                                        <p:cTn id="93" dur="500" fill="hold"/>
                                        <p:tgtEl>
                                          <p:spTgt spid="19"/>
                                        </p:tgtEl>
                                        <p:attrNameLst>
                                          <p:attrName>fillcolor</p:attrName>
                                        </p:attrNameLst>
                                      </p:cBhvr>
                                      <p:to>
                                        <a:srgbClr val="FF0000"/>
                                      </p:to>
                                    </p:animClr>
                                    <p:set>
                                      <p:cBhvr>
                                        <p:cTn id="94" dur="500" fill="hold"/>
                                        <p:tgtEl>
                                          <p:spTgt spid="19"/>
                                        </p:tgtEl>
                                        <p:attrNameLst>
                                          <p:attrName>fill.type</p:attrName>
                                        </p:attrNameLst>
                                      </p:cBhvr>
                                      <p:to>
                                        <p:strVal val="solid"/>
                                      </p:to>
                                    </p:set>
                                    <p:set>
                                      <p:cBhvr>
                                        <p:cTn id="95" dur="500" fill="hold"/>
                                        <p:tgtEl>
                                          <p:spTgt spid="19"/>
                                        </p:tgtEl>
                                        <p:attrNameLst>
                                          <p:attrName>fill.on</p:attrName>
                                        </p:attrNameLst>
                                      </p:cBhvr>
                                      <p:to>
                                        <p:strVal val="true"/>
                                      </p:to>
                                    </p:set>
                                  </p:childTnLst>
                                </p:cTn>
                              </p:par>
                            </p:childTnLst>
                          </p:cTn>
                        </p:par>
                      </p:childTnLst>
                    </p:cTn>
                  </p:par>
                  <p:par>
                    <p:cTn id="96" fill="hold">
                      <p:stCondLst>
                        <p:cond delay="indefinite"/>
                      </p:stCondLst>
                      <p:childTnLst>
                        <p:par>
                          <p:cTn id="97" fill="hold">
                            <p:stCondLst>
                              <p:cond delay="0"/>
                            </p:stCondLst>
                            <p:childTnLst>
                              <p:par>
                                <p:cTn id="98" presetID="22" presetClass="entr" presetSubtype="4" fill="hold" nodeType="clickEffect">
                                  <p:stCondLst>
                                    <p:cond delay="0"/>
                                  </p:stCondLst>
                                  <p:childTnLst>
                                    <p:set>
                                      <p:cBhvr>
                                        <p:cTn id="99" dur="1" fill="hold">
                                          <p:stCondLst>
                                            <p:cond delay="0"/>
                                          </p:stCondLst>
                                        </p:cTn>
                                        <p:tgtEl>
                                          <p:spTgt spid="76"/>
                                        </p:tgtEl>
                                        <p:attrNameLst>
                                          <p:attrName>style.visibility</p:attrName>
                                        </p:attrNameLst>
                                      </p:cBhvr>
                                      <p:to>
                                        <p:strVal val="visible"/>
                                      </p:to>
                                    </p:set>
                                    <p:animEffect transition="in" filter="wipe(down)">
                                      <p:cBhvr>
                                        <p:cTn id="100" dur="1000"/>
                                        <p:tgtEl>
                                          <p:spTgt spid="76"/>
                                        </p:tgtEl>
                                      </p:cBhvr>
                                    </p:animEffect>
                                  </p:childTnLst>
                                </p:cTn>
                              </p:par>
                            </p:childTnLst>
                          </p:cTn>
                        </p:par>
                        <p:par>
                          <p:cTn id="101" fill="hold">
                            <p:stCondLst>
                              <p:cond delay="1000"/>
                            </p:stCondLst>
                            <p:childTnLst>
                              <p:par>
                                <p:cTn id="102" presetID="22" presetClass="exit" presetSubtype="4" fill="hold" nodeType="afterEffect">
                                  <p:stCondLst>
                                    <p:cond delay="0"/>
                                  </p:stCondLst>
                                  <p:childTnLst>
                                    <p:animEffect transition="out" filter="wipe(down)">
                                      <p:cBhvr>
                                        <p:cTn id="103" dur="1000"/>
                                        <p:tgtEl>
                                          <p:spTgt spid="76"/>
                                        </p:tgtEl>
                                      </p:cBhvr>
                                    </p:animEffect>
                                    <p:set>
                                      <p:cBhvr>
                                        <p:cTn id="104" dur="1" fill="hold">
                                          <p:stCondLst>
                                            <p:cond delay="999"/>
                                          </p:stCondLst>
                                        </p:cTn>
                                        <p:tgtEl>
                                          <p:spTgt spid="76"/>
                                        </p:tgtEl>
                                        <p:attrNameLst>
                                          <p:attrName>style.visibility</p:attrName>
                                        </p:attrNameLst>
                                      </p:cBhvr>
                                      <p:to>
                                        <p:strVal val="hidden"/>
                                      </p:to>
                                    </p:set>
                                  </p:childTnLst>
                                </p:cTn>
                              </p:par>
                              <p:par>
                                <p:cTn id="105" presetID="22" presetClass="entr" presetSubtype="4" fill="hold" nodeType="withEffect">
                                  <p:stCondLst>
                                    <p:cond delay="0"/>
                                  </p:stCondLst>
                                  <p:childTnLst>
                                    <p:set>
                                      <p:cBhvr>
                                        <p:cTn id="106" dur="1" fill="hold">
                                          <p:stCondLst>
                                            <p:cond delay="0"/>
                                          </p:stCondLst>
                                        </p:cTn>
                                        <p:tgtEl>
                                          <p:spTgt spid="62"/>
                                        </p:tgtEl>
                                        <p:attrNameLst>
                                          <p:attrName>style.visibility</p:attrName>
                                        </p:attrNameLst>
                                      </p:cBhvr>
                                      <p:to>
                                        <p:strVal val="visible"/>
                                      </p:to>
                                    </p:set>
                                    <p:animEffect transition="in" filter="wipe(down)">
                                      <p:cBhvr>
                                        <p:cTn id="107" dur="1000"/>
                                        <p:tgtEl>
                                          <p:spTgt spid="62"/>
                                        </p:tgtEl>
                                      </p:cBhvr>
                                    </p:animEffect>
                                  </p:childTnLst>
                                </p:cTn>
                              </p:par>
                              <p:par>
                                <p:cTn id="108" presetID="22" presetClass="entr" presetSubtype="4" fill="hold" nodeType="withEffect">
                                  <p:stCondLst>
                                    <p:cond delay="0"/>
                                  </p:stCondLst>
                                  <p:childTnLst>
                                    <p:set>
                                      <p:cBhvr>
                                        <p:cTn id="109" dur="1" fill="hold">
                                          <p:stCondLst>
                                            <p:cond delay="0"/>
                                          </p:stCondLst>
                                        </p:cTn>
                                        <p:tgtEl>
                                          <p:spTgt spid="96"/>
                                        </p:tgtEl>
                                        <p:attrNameLst>
                                          <p:attrName>style.visibility</p:attrName>
                                        </p:attrNameLst>
                                      </p:cBhvr>
                                      <p:to>
                                        <p:strVal val="visible"/>
                                      </p:to>
                                    </p:set>
                                    <p:animEffect transition="in" filter="wipe(down)">
                                      <p:cBhvr>
                                        <p:cTn id="110" dur="1000"/>
                                        <p:tgtEl>
                                          <p:spTgt spid="96"/>
                                        </p:tgtEl>
                                      </p:cBhvr>
                                    </p:animEffect>
                                  </p:childTnLst>
                                </p:cTn>
                              </p:par>
                              <p:par>
                                <p:cTn id="111" presetID="1" presetClass="entr" presetSubtype="0" fill="hold" grpId="0" nodeType="withEffect">
                                  <p:stCondLst>
                                    <p:cond delay="0"/>
                                  </p:stCondLst>
                                  <p:childTnLst>
                                    <p:set>
                                      <p:cBhvr>
                                        <p:cTn id="112" dur="1" fill="hold">
                                          <p:stCondLst>
                                            <p:cond delay="0"/>
                                          </p:stCondLst>
                                        </p:cTn>
                                        <p:tgtEl>
                                          <p:spTgt spid="84"/>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85"/>
                                        </p:tgtEl>
                                        <p:attrNameLst>
                                          <p:attrName>style.visibility</p:attrName>
                                        </p:attrNameLst>
                                      </p:cBhvr>
                                      <p:to>
                                        <p:strVal val="visible"/>
                                      </p:to>
                                    </p:set>
                                  </p:childTnLst>
                                </p:cTn>
                              </p:par>
                              <p:par>
                                <p:cTn id="117" presetID="9" presetClass="emph" presetSubtype="0" nodeType="withEffect">
                                  <p:stCondLst>
                                    <p:cond delay="0"/>
                                  </p:stCondLst>
                                  <p:childTnLst>
                                    <p:set>
                                      <p:cBhvr rctx="PPT">
                                        <p:cTn id="118" dur="indefinite"/>
                                        <p:tgtEl>
                                          <p:spTgt spid="62"/>
                                        </p:tgtEl>
                                        <p:attrNameLst>
                                          <p:attrName>style.opacity</p:attrName>
                                        </p:attrNameLst>
                                      </p:cBhvr>
                                      <p:to>
                                        <p:strVal val="0.5"/>
                                      </p:to>
                                    </p:set>
                                    <p:animEffect filter="image" prLst="opacity: 0.5">
                                      <p:cBhvr rctx="IE">
                                        <p:cTn id="119" dur="indefinite"/>
                                        <p:tgtEl>
                                          <p:spTgt spid="62"/>
                                        </p:tgtEl>
                                      </p:cBhvr>
                                    </p:animEffect>
                                  </p:childTnLst>
                                </p:cTn>
                              </p:par>
                              <p:par>
                                <p:cTn id="120" presetID="9" presetClass="emph" presetSubtype="0" nodeType="withEffect">
                                  <p:stCondLst>
                                    <p:cond delay="0"/>
                                  </p:stCondLst>
                                  <p:childTnLst>
                                    <p:set>
                                      <p:cBhvr rctx="PPT">
                                        <p:cTn id="121" dur="indefinite"/>
                                        <p:tgtEl>
                                          <p:spTgt spid="6"/>
                                        </p:tgtEl>
                                        <p:attrNameLst>
                                          <p:attrName>style.opacity</p:attrName>
                                        </p:attrNameLst>
                                      </p:cBhvr>
                                      <p:to>
                                        <p:strVal val="0.5"/>
                                      </p:to>
                                    </p:set>
                                    <p:animEffect filter="image" prLst="opacity: 0.5">
                                      <p:cBhvr rctx="IE">
                                        <p:cTn id="122" dur="indefinite"/>
                                        <p:tgtEl>
                                          <p:spTgt spid="6"/>
                                        </p:tgtEl>
                                      </p:cBhvr>
                                    </p:animEffect>
                                  </p:childTnLst>
                                </p:cTn>
                              </p:par>
                              <p:par>
                                <p:cTn id="123" presetID="19" presetClass="emph" presetSubtype="0" fill="hold" grpId="1" nodeType="withEffect">
                                  <p:stCondLst>
                                    <p:cond delay="0"/>
                                  </p:stCondLst>
                                  <p:childTnLst>
                                    <p:animClr clrSpc="rgb" dir="cw">
                                      <p:cBhvr override="childStyle">
                                        <p:cTn id="124" dur="500" fill="hold"/>
                                        <p:tgtEl>
                                          <p:spTgt spid="29"/>
                                        </p:tgtEl>
                                        <p:attrNameLst>
                                          <p:attrName>style.color</p:attrName>
                                        </p:attrNameLst>
                                      </p:cBhvr>
                                      <p:to>
                                        <a:srgbClr val="595959"/>
                                      </p:to>
                                    </p:animClr>
                                    <p:animClr clrSpc="rgb" dir="cw">
                                      <p:cBhvr>
                                        <p:cTn id="125" dur="500" fill="hold"/>
                                        <p:tgtEl>
                                          <p:spTgt spid="29"/>
                                        </p:tgtEl>
                                        <p:attrNameLst>
                                          <p:attrName>fillcolor</p:attrName>
                                        </p:attrNameLst>
                                      </p:cBhvr>
                                      <p:to>
                                        <a:srgbClr val="595959"/>
                                      </p:to>
                                    </p:animClr>
                                    <p:set>
                                      <p:cBhvr>
                                        <p:cTn id="126" dur="500" fill="hold"/>
                                        <p:tgtEl>
                                          <p:spTgt spid="29"/>
                                        </p:tgtEl>
                                        <p:attrNameLst>
                                          <p:attrName>fill.type</p:attrName>
                                        </p:attrNameLst>
                                      </p:cBhvr>
                                      <p:to>
                                        <p:strVal val="solid"/>
                                      </p:to>
                                    </p:set>
                                    <p:set>
                                      <p:cBhvr>
                                        <p:cTn id="127" dur="500" fill="hold"/>
                                        <p:tgtEl>
                                          <p:spTgt spid="29"/>
                                        </p:tgtEl>
                                        <p:attrNameLst>
                                          <p:attrName>fill.on</p:attrName>
                                        </p:attrNameLst>
                                      </p:cBhvr>
                                      <p:to>
                                        <p:strVal val="true"/>
                                      </p:to>
                                    </p:set>
                                  </p:childTnLst>
                                </p:cTn>
                              </p:par>
                              <p:par>
                                <p:cTn id="128" presetID="19" presetClass="emph" presetSubtype="0" fill="hold" grpId="1" nodeType="withEffect">
                                  <p:stCondLst>
                                    <p:cond delay="0"/>
                                  </p:stCondLst>
                                  <p:childTnLst>
                                    <p:animClr clrSpc="rgb" dir="cw">
                                      <p:cBhvr override="childStyle">
                                        <p:cTn id="129" dur="500" fill="hold"/>
                                        <p:tgtEl>
                                          <p:spTgt spid="27"/>
                                        </p:tgtEl>
                                        <p:attrNameLst>
                                          <p:attrName>style.color</p:attrName>
                                        </p:attrNameLst>
                                      </p:cBhvr>
                                      <p:to>
                                        <a:srgbClr val="595959"/>
                                      </p:to>
                                    </p:animClr>
                                    <p:animClr clrSpc="rgb" dir="cw">
                                      <p:cBhvr>
                                        <p:cTn id="130" dur="500" fill="hold"/>
                                        <p:tgtEl>
                                          <p:spTgt spid="27"/>
                                        </p:tgtEl>
                                        <p:attrNameLst>
                                          <p:attrName>fillcolor</p:attrName>
                                        </p:attrNameLst>
                                      </p:cBhvr>
                                      <p:to>
                                        <a:srgbClr val="595959"/>
                                      </p:to>
                                    </p:animClr>
                                    <p:set>
                                      <p:cBhvr>
                                        <p:cTn id="131" dur="500" fill="hold"/>
                                        <p:tgtEl>
                                          <p:spTgt spid="27"/>
                                        </p:tgtEl>
                                        <p:attrNameLst>
                                          <p:attrName>fill.type</p:attrName>
                                        </p:attrNameLst>
                                      </p:cBhvr>
                                      <p:to>
                                        <p:strVal val="solid"/>
                                      </p:to>
                                    </p:set>
                                    <p:set>
                                      <p:cBhvr>
                                        <p:cTn id="132" dur="500" fill="hold"/>
                                        <p:tgtEl>
                                          <p:spTgt spid="27"/>
                                        </p:tgtEl>
                                        <p:attrNameLst>
                                          <p:attrName>fill.on</p:attrName>
                                        </p:attrNameLst>
                                      </p:cBhvr>
                                      <p:to>
                                        <p:strVal val="true"/>
                                      </p:to>
                                    </p:set>
                                  </p:childTnLst>
                                </p:cTn>
                              </p:par>
                              <p:par>
                                <p:cTn id="133" presetID="19" presetClass="emph" presetSubtype="0" fill="hold" grpId="1" nodeType="withEffect">
                                  <p:stCondLst>
                                    <p:cond delay="0"/>
                                  </p:stCondLst>
                                  <p:childTnLst>
                                    <p:animClr clrSpc="rgb" dir="cw">
                                      <p:cBhvr override="childStyle">
                                        <p:cTn id="134" dur="500" fill="hold"/>
                                        <p:tgtEl>
                                          <p:spTgt spid="25"/>
                                        </p:tgtEl>
                                        <p:attrNameLst>
                                          <p:attrName>style.color</p:attrName>
                                        </p:attrNameLst>
                                      </p:cBhvr>
                                      <p:to>
                                        <a:srgbClr val="595959"/>
                                      </p:to>
                                    </p:animClr>
                                    <p:animClr clrSpc="rgb" dir="cw">
                                      <p:cBhvr>
                                        <p:cTn id="135" dur="500" fill="hold"/>
                                        <p:tgtEl>
                                          <p:spTgt spid="25"/>
                                        </p:tgtEl>
                                        <p:attrNameLst>
                                          <p:attrName>fillcolor</p:attrName>
                                        </p:attrNameLst>
                                      </p:cBhvr>
                                      <p:to>
                                        <a:srgbClr val="595959"/>
                                      </p:to>
                                    </p:animClr>
                                    <p:set>
                                      <p:cBhvr>
                                        <p:cTn id="136" dur="500" fill="hold"/>
                                        <p:tgtEl>
                                          <p:spTgt spid="25"/>
                                        </p:tgtEl>
                                        <p:attrNameLst>
                                          <p:attrName>fill.type</p:attrName>
                                        </p:attrNameLst>
                                      </p:cBhvr>
                                      <p:to>
                                        <p:strVal val="solid"/>
                                      </p:to>
                                    </p:set>
                                    <p:set>
                                      <p:cBhvr>
                                        <p:cTn id="137" dur="500" fill="hold"/>
                                        <p:tgtEl>
                                          <p:spTgt spid="25"/>
                                        </p:tgtEl>
                                        <p:attrNameLst>
                                          <p:attrName>fill.on</p:attrName>
                                        </p:attrNameLst>
                                      </p:cBhvr>
                                      <p:to>
                                        <p:strVal val="true"/>
                                      </p:to>
                                    </p:set>
                                  </p:childTnLst>
                                </p:cTn>
                              </p:par>
                              <p:par>
                                <p:cTn id="138" presetID="19" presetClass="emph" presetSubtype="0" fill="hold" grpId="1" nodeType="withEffect">
                                  <p:stCondLst>
                                    <p:cond delay="0"/>
                                  </p:stCondLst>
                                  <p:childTnLst>
                                    <p:animClr clrSpc="rgb" dir="cw">
                                      <p:cBhvr override="childStyle">
                                        <p:cTn id="139" dur="500" fill="hold"/>
                                        <p:tgtEl>
                                          <p:spTgt spid="23"/>
                                        </p:tgtEl>
                                        <p:attrNameLst>
                                          <p:attrName>style.color</p:attrName>
                                        </p:attrNameLst>
                                      </p:cBhvr>
                                      <p:to>
                                        <a:srgbClr val="595959"/>
                                      </p:to>
                                    </p:animClr>
                                    <p:animClr clrSpc="rgb" dir="cw">
                                      <p:cBhvr>
                                        <p:cTn id="140" dur="500" fill="hold"/>
                                        <p:tgtEl>
                                          <p:spTgt spid="23"/>
                                        </p:tgtEl>
                                        <p:attrNameLst>
                                          <p:attrName>fillcolor</p:attrName>
                                        </p:attrNameLst>
                                      </p:cBhvr>
                                      <p:to>
                                        <a:srgbClr val="595959"/>
                                      </p:to>
                                    </p:animClr>
                                    <p:set>
                                      <p:cBhvr>
                                        <p:cTn id="141" dur="500" fill="hold"/>
                                        <p:tgtEl>
                                          <p:spTgt spid="23"/>
                                        </p:tgtEl>
                                        <p:attrNameLst>
                                          <p:attrName>fill.type</p:attrName>
                                        </p:attrNameLst>
                                      </p:cBhvr>
                                      <p:to>
                                        <p:strVal val="solid"/>
                                      </p:to>
                                    </p:set>
                                    <p:set>
                                      <p:cBhvr>
                                        <p:cTn id="142" dur="500" fill="hold"/>
                                        <p:tgtEl>
                                          <p:spTgt spid="23"/>
                                        </p:tgtEl>
                                        <p:attrNameLst>
                                          <p:attrName>fill.on</p:attrName>
                                        </p:attrNameLst>
                                      </p:cBhvr>
                                      <p:to>
                                        <p:strVal val="true"/>
                                      </p:to>
                                    </p:set>
                                  </p:childTnLst>
                                </p:cTn>
                              </p:par>
                              <p:par>
                                <p:cTn id="143" presetID="19" presetClass="emph" presetSubtype="0" fill="hold" grpId="1" nodeType="withEffect">
                                  <p:stCondLst>
                                    <p:cond delay="0"/>
                                  </p:stCondLst>
                                  <p:childTnLst>
                                    <p:animClr clrSpc="rgb" dir="cw">
                                      <p:cBhvr override="childStyle">
                                        <p:cTn id="144" dur="500" fill="hold"/>
                                        <p:tgtEl>
                                          <p:spTgt spid="21"/>
                                        </p:tgtEl>
                                        <p:attrNameLst>
                                          <p:attrName>style.color</p:attrName>
                                        </p:attrNameLst>
                                      </p:cBhvr>
                                      <p:to>
                                        <a:srgbClr val="595959"/>
                                      </p:to>
                                    </p:animClr>
                                    <p:animClr clrSpc="rgb" dir="cw">
                                      <p:cBhvr>
                                        <p:cTn id="145" dur="500" fill="hold"/>
                                        <p:tgtEl>
                                          <p:spTgt spid="21"/>
                                        </p:tgtEl>
                                        <p:attrNameLst>
                                          <p:attrName>fillcolor</p:attrName>
                                        </p:attrNameLst>
                                      </p:cBhvr>
                                      <p:to>
                                        <a:srgbClr val="595959"/>
                                      </p:to>
                                    </p:animClr>
                                    <p:set>
                                      <p:cBhvr>
                                        <p:cTn id="146" dur="500" fill="hold"/>
                                        <p:tgtEl>
                                          <p:spTgt spid="21"/>
                                        </p:tgtEl>
                                        <p:attrNameLst>
                                          <p:attrName>fill.type</p:attrName>
                                        </p:attrNameLst>
                                      </p:cBhvr>
                                      <p:to>
                                        <p:strVal val="solid"/>
                                      </p:to>
                                    </p:set>
                                    <p:set>
                                      <p:cBhvr>
                                        <p:cTn id="147" dur="500" fill="hold"/>
                                        <p:tgtEl>
                                          <p:spTgt spid="21"/>
                                        </p:tgtEl>
                                        <p:attrNameLst>
                                          <p:attrName>fill.on</p:attrName>
                                        </p:attrNameLst>
                                      </p:cBhvr>
                                      <p:to>
                                        <p:strVal val="true"/>
                                      </p:to>
                                    </p:set>
                                  </p:childTnLst>
                                </p:cTn>
                              </p:par>
                              <p:par>
                                <p:cTn id="148" presetID="19" presetClass="emph" presetSubtype="0" fill="hold" grpId="1" nodeType="withEffect">
                                  <p:stCondLst>
                                    <p:cond delay="0"/>
                                  </p:stCondLst>
                                  <p:childTnLst>
                                    <p:animClr clrSpc="rgb" dir="cw">
                                      <p:cBhvr override="childStyle">
                                        <p:cTn id="149" dur="500" fill="hold"/>
                                        <p:tgtEl>
                                          <p:spTgt spid="19"/>
                                        </p:tgtEl>
                                        <p:attrNameLst>
                                          <p:attrName>style.color</p:attrName>
                                        </p:attrNameLst>
                                      </p:cBhvr>
                                      <p:to>
                                        <a:srgbClr val="595959"/>
                                      </p:to>
                                    </p:animClr>
                                    <p:animClr clrSpc="rgb" dir="cw">
                                      <p:cBhvr>
                                        <p:cTn id="150" dur="500" fill="hold"/>
                                        <p:tgtEl>
                                          <p:spTgt spid="19"/>
                                        </p:tgtEl>
                                        <p:attrNameLst>
                                          <p:attrName>fillcolor</p:attrName>
                                        </p:attrNameLst>
                                      </p:cBhvr>
                                      <p:to>
                                        <a:srgbClr val="595959"/>
                                      </p:to>
                                    </p:animClr>
                                    <p:set>
                                      <p:cBhvr>
                                        <p:cTn id="151" dur="500" fill="hold"/>
                                        <p:tgtEl>
                                          <p:spTgt spid="19"/>
                                        </p:tgtEl>
                                        <p:attrNameLst>
                                          <p:attrName>fill.type</p:attrName>
                                        </p:attrNameLst>
                                      </p:cBhvr>
                                      <p:to>
                                        <p:strVal val="solid"/>
                                      </p:to>
                                    </p:set>
                                    <p:set>
                                      <p:cBhvr>
                                        <p:cTn id="152" dur="500" fill="hold"/>
                                        <p:tgtEl>
                                          <p:spTgt spid="19"/>
                                        </p:tgtEl>
                                        <p:attrNameLst>
                                          <p:attrName>fill.on</p:attrName>
                                        </p:attrNameLst>
                                      </p:cBhvr>
                                      <p:to>
                                        <p:strVal val="true"/>
                                      </p:to>
                                    </p:set>
                                  </p:childTnLst>
                                </p:cTn>
                              </p:par>
                              <p:par>
                                <p:cTn id="153" presetID="10" presetClass="exit" presetSubtype="0" fill="hold" nodeType="withEffect">
                                  <p:stCondLst>
                                    <p:cond delay="0"/>
                                  </p:stCondLst>
                                  <p:childTnLst>
                                    <p:animEffect transition="out" filter="fade">
                                      <p:cBhvr>
                                        <p:cTn id="154" dur="500"/>
                                        <p:tgtEl>
                                          <p:spTgt spid="96"/>
                                        </p:tgtEl>
                                      </p:cBhvr>
                                    </p:animEffect>
                                    <p:set>
                                      <p:cBhvr>
                                        <p:cTn id="155" dur="1" fill="hold">
                                          <p:stCondLst>
                                            <p:cond delay="499"/>
                                          </p:stCondLst>
                                        </p:cTn>
                                        <p:tgtEl>
                                          <p:spTgt spid="9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1" grpId="0" animBg="1"/>
      <p:bldP spid="21" grpId="1" animBg="1"/>
      <p:bldP spid="23" grpId="0" animBg="1"/>
      <p:bldP spid="23" grpId="1" animBg="1"/>
      <p:bldP spid="25" grpId="0" animBg="1"/>
      <p:bldP spid="25" grpId="1" animBg="1"/>
      <p:bldP spid="27" grpId="0" animBg="1"/>
      <p:bldP spid="27" grpId="1" animBg="1"/>
      <p:bldP spid="29" grpId="0" animBg="1"/>
      <p:bldP spid="29" grpId="1" animBg="1"/>
      <p:bldP spid="83" grpId="0"/>
      <p:bldP spid="84" grpId="0"/>
      <p:bldP spid="85" grpId="0"/>
      <p:bldP spid="91" grpId="0"/>
      <p:bldP spid="9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DRAM"/>
          <p:cNvSpPr/>
          <p:nvPr/>
        </p:nvSpPr>
        <p:spPr>
          <a:xfrm>
            <a:off x="625066" y="3552455"/>
            <a:ext cx="438912" cy="138230"/>
          </a:xfrm>
          <a:prstGeom prst="roundRect">
            <a:avLst>
              <a:gd name="adj" fmla="val 0"/>
            </a:avLst>
          </a:prstGeom>
          <a:solidFill>
            <a:srgbClr val="FF0000"/>
          </a:solid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69" name="DRAM"/>
          <p:cNvSpPr/>
          <p:nvPr/>
        </p:nvSpPr>
        <p:spPr>
          <a:xfrm>
            <a:off x="625066" y="3429000"/>
            <a:ext cx="438912" cy="138230"/>
          </a:xfrm>
          <a:prstGeom prst="roundRect">
            <a:avLst>
              <a:gd name="adj" fmla="val 20672"/>
            </a:avLst>
          </a:prstGeom>
          <a:solidFill>
            <a:srgbClr val="FF0000"/>
          </a:solid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66" name="DRAM"/>
          <p:cNvSpPr/>
          <p:nvPr/>
        </p:nvSpPr>
        <p:spPr>
          <a:xfrm>
            <a:off x="625066" y="3686737"/>
            <a:ext cx="438912" cy="265503"/>
          </a:xfrm>
          <a:prstGeom prst="roundRect">
            <a:avLst>
              <a:gd name="adj" fmla="val 0"/>
            </a:avLst>
          </a:prstGeom>
          <a:solidFill>
            <a:srgbClr val="FF0000"/>
          </a:solid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nvGrpSpPr>
          <p:cNvPr id="12" name="Group 11"/>
          <p:cNvGrpSpPr/>
          <p:nvPr/>
        </p:nvGrpSpPr>
        <p:grpSpPr>
          <a:xfrm>
            <a:off x="2020824" y="3955534"/>
            <a:ext cx="6966129" cy="921266"/>
            <a:chOff x="2743849" y="3427979"/>
            <a:chExt cx="6243104" cy="921266"/>
          </a:xfrm>
        </p:grpSpPr>
        <p:sp>
          <p:nvSpPr>
            <p:cNvPr id="35" name="Rectangle 34"/>
            <p:cNvSpPr/>
            <p:nvPr/>
          </p:nvSpPr>
          <p:spPr>
            <a:xfrm>
              <a:off x="2743849" y="3427979"/>
              <a:ext cx="6189223" cy="9144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latin typeface="Cambria" panose="02040503050406030204" pitchFamily="18" charset="0"/>
              </a:endParaRPr>
            </a:p>
          </p:txBody>
        </p:sp>
        <p:sp>
          <p:nvSpPr>
            <p:cNvPr id="44" name="67Text"/>
            <p:cNvSpPr txBox="1"/>
            <p:nvPr/>
          </p:nvSpPr>
          <p:spPr>
            <a:xfrm>
              <a:off x="7634774" y="3434845"/>
              <a:ext cx="1352179" cy="914400"/>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i="1" dirty="0" smtClean="0">
                  <a:solidFill>
                    <a:srgbClr val="000000"/>
                  </a:solidFill>
                  <a:latin typeface="Cambria" panose="02040503050406030204" pitchFamily="18" charset="0"/>
                </a:rPr>
                <a:t>Data 0</a:t>
              </a:r>
            </a:p>
          </p:txBody>
        </p:sp>
      </p:grpSp>
      <p:grpSp>
        <p:nvGrpSpPr>
          <p:cNvPr id="11" name="Group 10"/>
          <p:cNvGrpSpPr/>
          <p:nvPr/>
        </p:nvGrpSpPr>
        <p:grpSpPr>
          <a:xfrm>
            <a:off x="2020824" y="2060448"/>
            <a:ext cx="6905919" cy="981707"/>
            <a:chOff x="2751424" y="1532893"/>
            <a:chExt cx="6181648" cy="981707"/>
          </a:xfrm>
        </p:grpSpPr>
        <p:sp>
          <p:nvSpPr>
            <p:cNvPr id="4" name="Rectangle 3"/>
            <p:cNvSpPr/>
            <p:nvPr/>
          </p:nvSpPr>
          <p:spPr>
            <a:xfrm>
              <a:off x="2751424" y="1600198"/>
              <a:ext cx="6181648" cy="9144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latin typeface="Cambria" panose="02040503050406030204" pitchFamily="18" charset="0"/>
              </a:endParaRPr>
            </a:p>
          </p:txBody>
        </p:sp>
        <p:sp>
          <p:nvSpPr>
            <p:cNvPr id="42" name="67Text"/>
            <p:cNvSpPr txBox="1"/>
            <p:nvPr/>
          </p:nvSpPr>
          <p:spPr>
            <a:xfrm>
              <a:off x="7558751" y="1532893"/>
              <a:ext cx="1367086" cy="914400"/>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i="1" dirty="0" smtClean="0">
                  <a:solidFill>
                    <a:srgbClr val="000000"/>
                  </a:solidFill>
                  <a:latin typeface="Cambria" panose="02040503050406030204" pitchFamily="18" charset="0"/>
                </a:rPr>
                <a:t>Data 1</a:t>
              </a:r>
            </a:p>
          </p:txBody>
        </p:sp>
      </p:grpSp>
      <p:sp>
        <p:nvSpPr>
          <p:cNvPr id="121" name="TextBox 44"/>
          <p:cNvSpPr txBox="1"/>
          <p:nvPr/>
        </p:nvSpPr>
        <p:spPr>
          <a:xfrm>
            <a:off x="2057400" y="1716861"/>
            <a:ext cx="821027" cy="430985"/>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0000FF"/>
                </a:solidFill>
                <a:latin typeface="Cambria" panose="02040503050406030204" pitchFamily="18" charset="0"/>
              </a:rPr>
              <a:t>Cell</a:t>
            </a:r>
          </a:p>
        </p:txBody>
      </p:sp>
      <p:cxnSp>
        <p:nvCxnSpPr>
          <p:cNvPr id="117" name="Straight Arrow Connector 116"/>
          <p:cNvCxnSpPr/>
          <p:nvPr/>
        </p:nvCxnSpPr>
        <p:spPr>
          <a:xfrm>
            <a:off x="2020823" y="4866789"/>
            <a:ext cx="6912250" cy="3148"/>
          </a:xfrm>
          <a:prstGeom prst="straightConnector1">
            <a:avLst/>
          </a:prstGeom>
          <a:ln w="38100" cap="rnd">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118" name="67Text"/>
          <p:cNvSpPr txBox="1"/>
          <p:nvPr/>
        </p:nvSpPr>
        <p:spPr>
          <a:xfrm>
            <a:off x="7848600" y="4876800"/>
            <a:ext cx="1295400" cy="457200"/>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b="1" i="1" dirty="0" smtClean="0">
                <a:solidFill>
                  <a:srgbClr val="000000"/>
                </a:solidFill>
                <a:latin typeface="Cambria" panose="02040503050406030204" pitchFamily="18" charset="0"/>
              </a:rPr>
              <a:t>time</a:t>
            </a:r>
          </a:p>
        </p:txBody>
      </p:sp>
      <p:sp>
        <p:nvSpPr>
          <p:cNvPr id="94" name="67Text"/>
          <p:cNvSpPr txBox="1"/>
          <p:nvPr/>
        </p:nvSpPr>
        <p:spPr>
          <a:xfrm rot="16200000">
            <a:off x="378611" y="3273143"/>
            <a:ext cx="2742182" cy="451403"/>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i="1" dirty="0" smtClean="0">
                <a:solidFill>
                  <a:srgbClr val="000000"/>
                </a:solidFill>
                <a:latin typeface="Cambria" panose="02040503050406030204" pitchFamily="18" charset="0"/>
              </a:rPr>
              <a:t>charge</a:t>
            </a:r>
            <a:endParaRPr lang="en-US" sz="3200" b="1" i="1" dirty="0" smtClean="0">
              <a:solidFill>
                <a:srgbClr val="000000"/>
              </a:solidFill>
              <a:latin typeface="Cambria" panose="02040503050406030204" pitchFamily="18" charset="0"/>
            </a:endParaRPr>
          </a:p>
        </p:txBody>
      </p:sp>
      <p:cxnSp>
        <p:nvCxnSpPr>
          <p:cNvPr id="123" name="Straight Arrow Connector 122"/>
          <p:cNvCxnSpPr/>
          <p:nvPr/>
        </p:nvCxnSpPr>
        <p:spPr>
          <a:xfrm flipH="1" flipV="1">
            <a:off x="2020823" y="1822955"/>
            <a:ext cx="1" cy="3046982"/>
          </a:xfrm>
          <a:prstGeom prst="straightConnector1">
            <a:avLst/>
          </a:prstGeom>
          <a:ln w="38100" cap="rnd">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43" name="TextBox 44"/>
          <p:cNvSpPr txBox="1"/>
          <p:nvPr/>
        </p:nvSpPr>
        <p:spPr>
          <a:xfrm>
            <a:off x="2027857" y="3485196"/>
            <a:ext cx="2848943" cy="430985"/>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0000FF"/>
                </a:solidFill>
                <a:latin typeface="Cambria" panose="02040503050406030204" pitchFamily="18" charset="0"/>
              </a:rPr>
              <a:t>Sense-Amplifier</a:t>
            </a:r>
          </a:p>
        </p:txBody>
      </p:sp>
      <p:sp>
        <p:nvSpPr>
          <p:cNvPr id="13" name="Title 1"/>
          <p:cNvSpPr txBox="1">
            <a:spLocks/>
          </p:cNvSpPr>
          <p:nvPr/>
        </p:nvSpPr>
        <p:spPr>
          <a:xfrm>
            <a:off x="377953" y="66419"/>
            <a:ext cx="8382000" cy="761999"/>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smtClean="0">
                <a:latin typeface="Cambria" panose="02040503050406030204" pitchFamily="18" charset="0"/>
              </a:rPr>
              <a:t>DRAM Charge over Time</a:t>
            </a:r>
            <a:endParaRPr lang="en-US" dirty="0">
              <a:latin typeface="Cambria" panose="02040503050406030204" pitchFamily="18" charset="0"/>
            </a:endParaRPr>
          </a:p>
        </p:txBody>
      </p:sp>
      <p:grpSp>
        <p:nvGrpSpPr>
          <p:cNvPr id="64" name="Group 63"/>
          <p:cNvGrpSpPr/>
          <p:nvPr/>
        </p:nvGrpSpPr>
        <p:grpSpPr>
          <a:xfrm>
            <a:off x="2971800" y="2590800"/>
            <a:ext cx="1646718" cy="907533"/>
            <a:chOff x="3644559" y="2115894"/>
            <a:chExt cx="1646718" cy="907533"/>
          </a:xfrm>
        </p:grpSpPr>
        <p:cxnSp>
          <p:nvCxnSpPr>
            <p:cNvPr id="130" name="Straight Arrow Connector 129"/>
            <p:cNvCxnSpPr/>
            <p:nvPr/>
          </p:nvCxnSpPr>
          <p:spPr>
            <a:xfrm>
              <a:off x="3644559" y="2115894"/>
              <a:ext cx="1646718" cy="522391"/>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p:nvPr/>
          </p:nvCxnSpPr>
          <p:spPr>
            <a:xfrm flipV="1">
              <a:off x="3648800" y="2788026"/>
              <a:ext cx="1642477" cy="235401"/>
            </a:xfrm>
            <a:prstGeom prst="straightConnector1">
              <a:avLst/>
            </a:prstGeom>
            <a:ln w="38100" cap="rnd">
              <a:solidFill>
                <a:srgbClr val="0000FF"/>
              </a:solidFill>
              <a:prstDash val="dash"/>
              <a:tailEnd type="none" w="lg" len="med"/>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a:off x="2027879" y="2590800"/>
            <a:ext cx="925633" cy="903652"/>
            <a:chOff x="2733751" y="1688418"/>
            <a:chExt cx="925633" cy="903652"/>
          </a:xfrm>
        </p:grpSpPr>
        <p:cxnSp>
          <p:nvCxnSpPr>
            <p:cNvPr id="125" name="Straight Arrow Connector 124"/>
            <p:cNvCxnSpPr/>
            <p:nvPr/>
          </p:nvCxnSpPr>
          <p:spPr>
            <a:xfrm>
              <a:off x="2744984" y="1688418"/>
              <a:ext cx="914400" cy="0"/>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4" name="Straight Arrow Connector 143"/>
            <p:cNvCxnSpPr/>
            <p:nvPr/>
          </p:nvCxnSpPr>
          <p:spPr>
            <a:xfrm>
              <a:off x="2733751" y="2592070"/>
              <a:ext cx="911353" cy="0"/>
            </a:xfrm>
            <a:prstGeom prst="straightConnector1">
              <a:avLst/>
            </a:prstGeom>
            <a:ln w="38100" cap="rnd">
              <a:solidFill>
                <a:srgbClr val="0000FF"/>
              </a:solidFill>
              <a:prstDash val="dash"/>
              <a:tailEnd type="none" w="lg" len="med"/>
            </a:ln>
          </p:spPr>
          <p:style>
            <a:lnRef idx="1">
              <a:schemeClr val="accent1"/>
            </a:lnRef>
            <a:fillRef idx="0">
              <a:schemeClr val="accent1"/>
            </a:fillRef>
            <a:effectRef idx="0">
              <a:schemeClr val="accent1"/>
            </a:effectRef>
            <a:fontRef idx="minor">
              <a:schemeClr val="tx1"/>
            </a:fontRef>
          </p:style>
        </p:cxnSp>
      </p:grpSp>
      <p:grpSp>
        <p:nvGrpSpPr>
          <p:cNvPr id="65" name="Group 64"/>
          <p:cNvGrpSpPr/>
          <p:nvPr/>
        </p:nvGrpSpPr>
        <p:grpSpPr>
          <a:xfrm>
            <a:off x="4618518" y="2145963"/>
            <a:ext cx="1867094" cy="1116969"/>
            <a:chOff x="4565094" y="1579885"/>
            <a:chExt cx="1867094" cy="1116969"/>
          </a:xfrm>
        </p:grpSpPr>
        <p:cxnSp>
          <p:nvCxnSpPr>
            <p:cNvPr id="139" name="Straight Arrow Connector 138"/>
            <p:cNvCxnSpPr/>
            <p:nvPr/>
          </p:nvCxnSpPr>
          <p:spPr>
            <a:xfrm flipV="1">
              <a:off x="4565094" y="1579885"/>
              <a:ext cx="1867094" cy="1116969"/>
            </a:xfrm>
            <a:prstGeom prst="straightConnector1">
              <a:avLst/>
            </a:prstGeom>
            <a:ln w="38100" cap="rnd">
              <a:solidFill>
                <a:srgbClr val="0000FF"/>
              </a:solidFill>
              <a:prstDash val="dash"/>
              <a:tailEnd type="none" w="lg" len="med"/>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flipV="1">
              <a:off x="4565095" y="1582172"/>
              <a:ext cx="1856932" cy="971424"/>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grpSp>
      <p:sp>
        <p:nvSpPr>
          <p:cNvPr id="71" name="67Text"/>
          <p:cNvSpPr txBox="1"/>
          <p:nvPr/>
        </p:nvSpPr>
        <p:spPr>
          <a:xfrm>
            <a:off x="2949395" y="4879064"/>
            <a:ext cx="1317805" cy="378736"/>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i="1" dirty="0" smtClean="0">
                <a:solidFill>
                  <a:srgbClr val="000000"/>
                </a:solidFill>
                <a:latin typeface="Cambria" panose="02040503050406030204" pitchFamily="18" charset="0"/>
              </a:rPr>
              <a:t>Sensing</a:t>
            </a:r>
          </a:p>
        </p:txBody>
      </p:sp>
      <p:cxnSp>
        <p:nvCxnSpPr>
          <p:cNvPr id="72" name="Straight Arrow Connector 71"/>
          <p:cNvCxnSpPr/>
          <p:nvPr/>
        </p:nvCxnSpPr>
        <p:spPr>
          <a:xfrm flipH="1">
            <a:off x="4572000" y="4796330"/>
            <a:ext cx="3407" cy="148438"/>
          </a:xfrm>
          <a:prstGeom prst="straightConnector1">
            <a:avLst/>
          </a:prstGeom>
          <a:ln w="34925" cap="rnd">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sp>
        <p:nvSpPr>
          <p:cNvPr id="76" name="67Text"/>
          <p:cNvSpPr txBox="1"/>
          <p:nvPr/>
        </p:nvSpPr>
        <p:spPr>
          <a:xfrm>
            <a:off x="4854395" y="4866789"/>
            <a:ext cx="1317805" cy="378736"/>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i="1" dirty="0" smtClean="0">
                <a:solidFill>
                  <a:srgbClr val="000000"/>
                </a:solidFill>
                <a:latin typeface="Cambria" panose="02040503050406030204" pitchFamily="18" charset="0"/>
              </a:rPr>
              <a:t>Restore</a:t>
            </a:r>
          </a:p>
        </p:txBody>
      </p:sp>
      <p:cxnSp>
        <p:nvCxnSpPr>
          <p:cNvPr id="85" name="Straight Arrow Connector 84"/>
          <p:cNvCxnSpPr/>
          <p:nvPr/>
        </p:nvCxnSpPr>
        <p:spPr>
          <a:xfrm>
            <a:off x="6629400" y="4796838"/>
            <a:ext cx="5078" cy="156314"/>
          </a:xfrm>
          <a:prstGeom prst="straightConnector1">
            <a:avLst/>
          </a:prstGeom>
          <a:ln w="34925" cap="rnd">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sp>
        <p:nvSpPr>
          <p:cNvPr id="86" name="Oval 85"/>
          <p:cNvSpPr/>
          <p:nvPr/>
        </p:nvSpPr>
        <p:spPr>
          <a:xfrm>
            <a:off x="609600" y="1899459"/>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cxnSp>
        <p:nvCxnSpPr>
          <p:cNvPr id="101" name="Straight Connector 100"/>
          <p:cNvCxnSpPr>
            <a:stCxn id="169" idx="0"/>
            <a:endCxn id="86" idx="4"/>
          </p:cNvCxnSpPr>
          <p:nvPr/>
        </p:nvCxnSpPr>
        <p:spPr>
          <a:xfrm flipH="1" flipV="1">
            <a:off x="838200" y="2356659"/>
            <a:ext cx="6322" cy="1072341"/>
          </a:xfrm>
          <a:prstGeom prst="line">
            <a:avLst/>
          </a:prstGeom>
          <a:solidFill>
            <a:schemeClr val="tx1">
              <a:lumMod val="65000"/>
              <a:lumOff val="35000"/>
            </a:schemeClr>
          </a:solidFill>
          <a:ln w="25400" cap="rnd">
            <a:solidFill>
              <a:schemeClr val="tx1">
                <a:lumMod val="85000"/>
                <a:lumOff val="15000"/>
              </a:schemeClr>
            </a:solidFill>
            <a:round/>
          </a:ln>
        </p:spPr>
        <p:style>
          <a:lnRef idx="1">
            <a:schemeClr val="accent1"/>
          </a:lnRef>
          <a:fillRef idx="0">
            <a:schemeClr val="accent1"/>
          </a:fillRef>
          <a:effectRef idx="0">
            <a:schemeClr val="accent1"/>
          </a:effectRef>
          <a:fontRef idx="minor">
            <a:schemeClr val="tx1"/>
          </a:fontRef>
        </p:style>
      </p:cxnSp>
      <p:sp>
        <p:nvSpPr>
          <p:cNvPr id="102" name="DRAM"/>
          <p:cNvSpPr/>
          <p:nvPr/>
        </p:nvSpPr>
        <p:spPr>
          <a:xfrm>
            <a:off x="614615" y="3429000"/>
            <a:ext cx="457200" cy="533400"/>
          </a:xfrm>
          <a:prstGeom prst="roundRect">
            <a:avLst>
              <a:gd name="adj" fmla="val 11319"/>
            </a:avLst>
          </a:prstGeom>
          <a:noFill/>
          <a:ln w="25400">
            <a:solidFill>
              <a:schemeClr val="tx1">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48" name="Oval 147"/>
          <p:cNvSpPr/>
          <p:nvPr/>
        </p:nvSpPr>
        <p:spPr>
          <a:xfrm>
            <a:off x="621030" y="1910889"/>
            <a:ext cx="438912" cy="438912"/>
          </a:xfrm>
          <a:prstGeom prst="ellipse">
            <a:avLst/>
          </a:prstGeom>
          <a:solidFill>
            <a:srgbClr val="FF000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57" name="Down Arrow 156"/>
          <p:cNvSpPr/>
          <p:nvPr/>
        </p:nvSpPr>
        <p:spPr>
          <a:xfrm>
            <a:off x="689609" y="2375200"/>
            <a:ext cx="301752" cy="1046941"/>
          </a:xfrm>
          <a:prstGeom prst="downArrow">
            <a:avLst>
              <a:gd name="adj1" fmla="val 50000"/>
              <a:gd name="adj2" fmla="val 125000"/>
            </a:avLst>
          </a:prstGeom>
          <a:solidFill>
            <a:srgbClr val="FF0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59" name="Down Arrow 158"/>
          <p:cNvSpPr/>
          <p:nvPr/>
        </p:nvSpPr>
        <p:spPr>
          <a:xfrm rot="10800000">
            <a:off x="691514" y="2375199"/>
            <a:ext cx="301752" cy="1053736"/>
          </a:xfrm>
          <a:prstGeom prst="downArrow">
            <a:avLst>
              <a:gd name="adj1" fmla="val 50000"/>
              <a:gd name="adj2" fmla="val 125000"/>
            </a:avLst>
          </a:prstGeom>
          <a:solidFill>
            <a:srgbClr val="FF0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cxnSp>
        <p:nvCxnSpPr>
          <p:cNvPr id="167" name="Straight Connector 166"/>
          <p:cNvCxnSpPr>
            <a:endCxn id="86" idx="0"/>
          </p:cNvCxnSpPr>
          <p:nvPr/>
        </p:nvCxnSpPr>
        <p:spPr>
          <a:xfrm>
            <a:off x="838200" y="1821576"/>
            <a:ext cx="0" cy="77883"/>
          </a:xfrm>
          <a:prstGeom prst="line">
            <a:avLst/>
          </a:prstGeom>
          <a:solidFill>
            <a:schemeClr val="tx1">
              <a:lumMod val="65000"/>
              <a:lumOff val="35000"/>
            </a:schemeClr>
          </a:solidFill>
          <a:ln w="25400" cap="rnd">
            <a:solidFill>
              <a:schemeClr val="tx1">
                <a:lumMod val="85000"/>
                <a:lumOff val="15000"/>
              </a:schemeClr>
            </a:solidFill>
            <a:round/>
          </a:ln>
        </p:spPr>
        <p:style>
          <a:lnRef idx="1">
            <a:schemeClr val="accent1"/>
          </a:lnRef>
          <a:fillRef idx="0">
            <a:schemeClr val="accent1"/>
          </a:fillRef>
          <a:effectRef idx="0">
            <a:schemeClr val="accent1"/>
          </a:effectRef>
          <a:fontRef idx="minor">
            <a:schemeClr val="tx1"/>
          </a:fontRef>
        </p:style>
      </p:cxnSp>
      <p:sp>
        <p:nvSpPr>
          <p:cNvPr id="56" name="67Text"/>
          <p:cNvSpPr txBox="1"/>
          <p:nvPr/>
        </p:nvSpPr>
        <p:spPr>
          <a:xfrm>
            <a:off x="359664" y="1224149"/>
            <a:ext cx="974969" cy="492712"/>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i="1" dirty="0" smtClean="0">
                <a:solidFill>
                  <a:srgbClr val="000000"/>
                </a:solidFill>
                <a:latin typeface="Cambria" panose="02040503050406030204" pitchFamily="18" charset="0"/>
              </a:rPr>
              <a:t>Cell</a:t>
            </a:r>
          </a:p>
        </p:txBody>
      </p:sp>
      <p:sp>
        <p:nvSpPr>
          <p:cNvPr id="58" name="67Text"/>
          <p:cNvSpPr txBox="1"/>
          <p:nvPr/>
        </p:nvSpPr>
        <p:spPr>
          <a:xfrm>
            <a:off x="-718946" y="4166379"/>
            <a:ext cx="3004946" cy="492712"/>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i="1" dirty="0" smtClean="0">
                <a:solidFill>
                  <a:srgbClr val="000000"/>
                </a:solidFill>
                <a:latin typeface="Cambria" panose="02040503050406030204" pitchFamily="18" charset="0"/>
              </a:rPr>
              <a:t>Sense</a:t>
            </a:r>
            <a:endParaRPr lang="tr-TR" sz="2800" i="1" dirty="0" smtClean="0">
              <a:solidFill>
                <a:srgbClr val="000000"/>
              </a:solidFill>
              <a:latin typeface="Cambria" panose="02040503050406030204" pitchFamily="18" charset="0"/>
            </a:endParaRPr>
          </a:p>
          <a:p>
            <a:pPr algn="ctr"/>
            <a:r>
              <a:rPr lang="en-US" sz="2800" i="1" dirty="0" smtClean="0">
                <a:solidFill>
                  <a:srgbClr val="000000"/>
                </a:solidFill>
                <a:latin typeface="Cambria" panose="02040503050406030204" pitchFamily="18" charset="0"/>
              </a:rPr>
              <a:t>Amplifier</a:t>
            </a:r>
            <a:endParaRPr lang="en-US" sz="2800" i="1" dirty="0" smtClean="0">
              <a:solidFill>
                <a:srgbClr val="000000"/>
              </a:solidFill>
              <a:latin typeface="Cambria" panose="02040503050406030204" pitchFamily="18" charset="0"/>
            </a:endParaRPr>
          </a:p>
        </p:txBody>
      </p:sp>
      <p:sp>
        <p:nvSpPr>
          <p:cNvPr id="62" name="67Text"/>
          <p:cNvSpPr txBox="1"/>
          <p:nvPr/>
        </p:nvSpPr>
        <p:spPr>
          <a:xfrm>
            <a:off x="6524260" y="4883666"/>
            <a:ext cx="1781540" cy="378736"/>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tr-TR" sz="2800" i="1" dirty="0" smtClean="0">
                <a:solidFill>
                  <a:srgbClr val="000000"/>
                </a:solidFill>
                <a:latin typeface="Cambria" panose="02040503050406030204" pitchFamily="18" charset="0"/>
              </a:rPr>
              <a:t>Precharge</a:t>
            </a:r>
            <a:endParaRPr lang="en-US" sz="2800" i="1" dirty="0" smtClean="0">
              <a:solidFill>
                <a:srgbClr val="000000"/>
              </a:solidFill>
              <a:latin typeface="Cambria" panose="02040503050406030204" pitchFamily="18" charset="0"/>
            </a:endParaRPr>
          </a:p>
        </p:txBody>
      </p:sp>
      <p:grpSp>
        <p:nvGrpSpPr>
          <p:cNvPr id="5" name="Group 4"/>
          <p:cNvGrpSpPr/>
          <p:nvPr/>
        </p:nvGrpSpPr>
        <p:grpSpPr>
          <a:xfrm>
            <a:off x="6485612" y="2145963"/>
            <a:ext cx="971304" cy="1239630"/>
            <a:chOff x="6485612" y="1383963"/>
            <a:chExt cx="971304" cy="1239630"/>
          </a:xfrm>
        </p:grpSpPr>
        <p:cxnSp>
          <p:nvCxnSpPr>
            <p:cNvPr id="74" name="Straight Arrow Connector 73"/>
            <p:cNvCxnSpPr/>
            <p:nvPr/>
          </p:nvCxnSpPr>
          <p:spPr>
            <a:xfrm>
              <a:off x="6485612" y="1385846"/>
              <a:ext cx="971304" cy="1237747"/>
            </a:xfrm>
            <a:prstGeom prst="straightConnector1">
              <a:avLst/>
            </a:prstGeom>
            <a:ln w="38100" cap="rnd">
              <a:solidFill>
                <a:srgbClr val="0000FF"/>
              </a:solidFill>
              <a:prstDash val="dash"/>
              <a:tailEnd type="none" w="lg"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6485612" y="1383963"/>
              <a:ext cx="914400" cy="0"/>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grpSp>
      <p:sp>
        <p:nvSpPr>
          <p:cNvPr id="47" name="Rectangle 46"/>
          <p:cNvSpPr/>
          <p:nvPr/>
        </p:nvSpPr>
        <p:spPr>
          <a:xfrm>
            <a:off x="4876800" y="5528730"/>
            <a:ext cx="846081" cy="3810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mbria" panose="02040503050406030204" pitchFamily="18" charset="0"/>
              </a:rPr>
              <a:t>R/W</a:t>
            </a:r>
            <a:endParaRPr lang="en-US" sz="2400" b="1" dirty="0">
              <a:latin typeface="Cambria" panose="02040503050406030204" pitchFamily="18" charset="0"/>
            </a:endParaRPr>
          </a:p>
        </p:txBody>
      </p:sp>
      <p:sp>
        <p:nvSpPr>
          <p:cNvPr id="48" name="Rectangle 47"/>
          <p:cNvSpPr/>
          <p:nvPr/>
        </p:nvSpPr>
        <p:spPr>
          <a:xfrm>
            <a:off x="2551176" y="5528730"/>
            <a:ext cx="846081" cy="3810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mbria" panose="02040503050406030204" pitchFamily="18" charset="0"/>
              </a:rPr>
              <a:t>ACT</a:t>
            </a:r>
            <a:endParaRPr lang="en-US" sz="2400" b="1" dirty="0">
              <a:latin typeface="Cambria" panose="02040503050406030204" pitchFamily="18" charset="0"/>
            </a:endParaRPr>
          </a:p>
        </p:txBody>
      </p:sp>
      <p:sp>
        <p:nvSpPr>
          <p:cNvPr id="49" name="Rectangle 48"/>
          <p:cNvSpPr/>
          <p:nvPr/>
        </p:nvSpPr>
        <p:spPr>
          <a:xfrm>
            <a:off x="6230112" y="5528730"/>
            <a:ext cx="846081" cy="3810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mbria" panose="02040503050406030204" pitchFamily="18" charset="0"/>
              </a:rPr>
              <a:t>PRE</a:t>
            </a:r>
            <a:endParaRPr lang="en-US" sz="2400" b="1" dirty="0">
              <a:latin typeface="Cambria" panose="02040503050406030204" pitchFamily="18" charset="0"/>
            </a:endParaRPr>
          </a:p>
        </p:txBody>
      </p:sp>
      <p:cxnSp>
        <p:nvCxnSpPr>
          <p:cNvPr id="54" name="Straight Arrow Connector 53"/>
          <p:cNvCxnSpPr/>
          <p:nvPr/>
        </p:nvCxnSpPr>
        <p:spPr>
          <a:xfrm>
            <a:off x="2057400" y="2766719"/>
            <a:ext cx="6438900" cy="0"/>
          </a:xfrm>
          <a:prstGeom prst="straightConnector1">
            <a:avLst/>
          </a:prstGeom>
          <a:ln w="38100" cap="rnd">
            <a:solidFill>
              <a:srgbClr val="FF0066"/>
            </a:solidFill>
            <a:prstDash val="dash"/>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7569944" y="1600200"/>
            <a:ext cx="344642" cy="1166519"/>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59" name="67Text"/>
          <p:cNvSpPr txBox="1"/>
          <p:nvPr/>
        </p:nvSpPr>
        <p:spPr>
          <a:xfrm>
            <a:off x="6807767" y="867771"/>
            <a:ext cx="2183833" cy="730165"/>
          </a:xfrm>
          <a:prstGeom prst="rect">
            <a:avLst/>
          </a:prstGeom>
          <a:noFill/>
          <a:ln w="19050">
            <a:solidFill>
              <a:srgbClr val="FF0066"/>
            </a:solidFill>
          </a:ln>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400" i="1" dirty="0" smtClean="0">
                <a:solidFill>
                  <a:srgbClr val="000000"/>
                </a:solidFill>
                <a:latin typeface="Cambria" panose="02040503050406030204" pitchFamily="18" charset="0"/>
              </a:rPr>
              <a:t>Ready to Access</a:t>
            </a:r>
          </a:p>
          <a:p>
            <a:pPr algn="ctr"/>
            <a:r>
              <a:rPr lang="tr-TR" sz="2400" i="1" dirty="0" smtClean="0">
                <a:solidFill>
                  <a:srgbClr val="000000"/>
                </a:solidFill>
                <a:latin typeface="Cambria" panose="02040503050406030204" pitchFamily="18" charset="0"/>
              </a:rPr>
              <a:t>Charge Level</a:t>
            </a:r>
            <a:endParaRPr lang="en-US" sz="2400" i="1" dirty="0" smtClean="0">
              <a:solidFill>
                <a:srgbClr val="000000"/>
              </a:solidFill>
              <a:latin typeface="Cambria" panose="02040503050406030204" pitchFamily="18" charset="0"/>
            </a:endParaRPr>
          </a:p>
        </p:txBody>
      </p:sp>
      <p:cxnSp>
        <p:nvCxnSpPr>
          <p:cNvPr id="60" name="Straight Arrow Connector 59"/>
          <p:cNvCxnSpPr>
            <a:stCxn id="48" idx="3"/>
          </p:cNvCxnSpPr>
          <p:nvPr/>
        </p:nvCxnSpPr>
        <p:spPr>
          <a:xfrm>
            <a:off x="3397257" y="5719230"/>
            <a:ext cx="1479543" cy="0"/>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66" name="67Text"/>
          <p:cNvSpPr txBox="1"/>
          <p:nvPr/>
        </p:nvSpPr>
        <p:spPr>
          <a:xfrm>
            <a:off x="3547872" y="5338207"/>
            <a:ext cx="1091004" cy="378736"/>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800" b="1" i="1" dirty="0" smtClean="0">
                <a:solidFill>
                  <a:srgbClr val="0066FF"/>
                </a:solidFill>
                <a:latin typeface="Cambria" panose="02040503050406030204" pitchFamily="18" charset="0"/>
              </a:rPr>
              <a:t>tRCD</a:t>
            </a:r>
            <a:endParaRPr lang="en-US" sz="2800" b="1" i="1" dirty="0" smtClean="0">
              <a:solidFill>
                <a:srgbClr val="0066FF"/>
              </a:solidFill>
              <a:latin typeface="Cambria" panose="02040503050406030204" pitchFamily="18" charset="0"/>
            </a:endParaRPr>
          </a:p>
        </p:txBody>
      </p:sp>
      <p:cxnSp>
        <p:nvCxnSpPr>
          <p:cNvPr id="67" name="Straight Arrow Connector 66"/>
          <p:cNvCxnSpPr/>
          <p:nvPr/>
        </p:nvCxnSpPr>
        <p:spPr>
          <a:xfrm>
            <a:off x="3048000" y="6400800"/>
            <a:ext cx="3846690" cy="0"/>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68" name="67Text"/>
          <p:cNvSpPr txBox="1"/>
          <p:nvPr/>
        </p:nvSpPr>
        <p:spPr>
          <a:xfrm>
            <a:off x="4343400" y="6022064"/>
            <a:ext cx="1091004" cy="378736"/>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800" b="1" i="1" dirty="0" smtClean="0">
                <a:solidFill>
                  <a:srgbClr val="0066FF"/>
                </a:solidFill>
                <a:latin typeface="Cambria" panose="02040503050406030204" pitchFamily="18" charset="0"/>
              </a:rPr>
              <a:t>tRAS</a:t>
            </a:r>
            <a:endParaRPr lang="en-US" sz="2800" b="1" i="1" dirty="0" smtClean="0">
              <a:solidFill>
                <a:srgbClr val="0066FF"/>
              </a:solidFill>
              <a:latin typeface="Cambria" panose="02040503050406030204" pitchFamily="18" charset="0"/>
            </a:endParaRPr>
          </a:p>
        </p:txBody>
      </p:sp>
      <p:cxnSp>
        <p:nvCxnSpPr>
          <p:cNvPr id="55" name="Straight Arrow Connector 54"/>
          <p:cNvCxnSpPr/>
          <p:nvPr/>
        </p:nvCxnSpPr>
        <p:spPr>
          <a:xfrm flipH="1">
            <a:off x="2971800" y="4793929"/>
            <a:ext cx="3407" cy="148438"/>
          </a:xfrm>
          <a:prstGeom prst="straightConnector1">
            <a:avLst/>
          </a:prstGeom>
          <a:ln w="34925" cap="rnd">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5272034" y="2645664"/>
            <a:ext cx="196078" cy="215492"/>
          </a:xfrm>
          <a:prstGeom prst="ellipse">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6466211" y="2052220"/>
            <a:ext cx="196078" cy="215492"/>
          </a:xfrm>
          <a:prstGeom prst="ellipse">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Arrow Connector 72"/>
          <p:cNvCxnSpPr>
            <a:stCxn id="69" idx="1"/>
          </p:cNvCxnSpPr>
          <p:nvPr/>
        </p:nvCxnSpPr>
        <p:spPr>
          <a:xfrm flipH="1" flipV="1">
            <a:off x="4093375" y="1644566"/>
            <a:ext cx="1207374" cy="103265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70" idx="1"/>
            <a:endCxn id="79" idx="2"/>
          </p:cNvCxnSpPr>
          <p:nvPr/>
        </p:nvCxnSpPr>
        <p:spPr>
          <a:xfrm flipH="1" flipV="1">
            <a:off x="5446746" y="1644565"/>
            <a:ext cx="1048180" cy="43921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67Text"/>
          <p:cNvSpPr txBox="1"/>
          <p:nvPr/>
        </p:nvSpPr>
        <p:spPr>
          <a:xfrm>
            <a:off x="2235767" y="914400"/>
            <a:ext cx="2183833" cy="730165"/>
          </a:xfrm>
          <a:prstGeom prst="rect">
            <a:avLst/>
          </a:prstGeom>
          <a:noFill/>
          <a:ln w="28575">
            <a:solidFill>
              <a:schemeClr val="tx1"/>
            </a:solidFill>
          </a:ln>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400" i="1" dirty="0" smtClean="0">
                <a:solidFill>
                  <a:srgbClr val="000000"/>
                </a:solidFill>
                <a:latin typeface="Cambria" panose="02040503050406030204" pitchFamily="18" charset="0"/>
              </a:rPr>
              <a:t>Ready to </a:t>
            </a:r>
            <a:r>
              <a:rPr lang="tr-TR" sz="2400" i="1" dirty="0" smtClean="0">
                <a:solidFill>
                  <a:srgbClr val="000000"/>
                </a:solidFill>
                <a:latin typeface="Cambria" panose="02040503050406030204" pitchFamily="18" charset="0"/>
              </a:rPr>
              <a:t>Access</a:t>
            </a:r>
            <a:endParaRPr lang="tr-TR" sz="2400" i="1" dirty="0" smtClean="0">
              <a:solidFill>
                <a:srgbClr val="000000"/>
              </a:solidFill>
              <a:latin typeface="Cambria" panose="02040503050406030204" pitchFamily="18" charset="0"/>
            </a:endParaRPr>
          </a:p>
        </p:txBody>
      </p:sp>
      <p:sp>
        <p:nvSpPr>
          <p:cNvPr id="79" name="67Text"/>
          <p:cNvSpPr txBox="1"/>
          <p:nvPr/>
        </p:nvSpPr>
        <p:spPr>
          <a:xfrm>
            <a:off x="4663379" y="914400"/>
            <a:ext cx="1566734" cy="730165"/>
          </a:xfrm>
          <a:prstGeom prst="rect">
            <a:avLst/>
          </a:prstGeom>
          <a:noFill/>
          <a:ln w="28575">
            <a:solidFill>
              <a:schemeClr val="tx1"/>
            </a:solidFill>
          </a:ln>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400" i="1" dirty="0" smtClean="0">
                <a:solidFill>
                  <a:srgbClr val="000000"/>
                </a:solidFill>
                <a:latin typeface="Cambria" panose="02040503050406030204" pitchFamily="18" charset="0"/>
              </a:rPr>
              <a:t>Ready to </a:t>
            </a:r>
            <a:endParaRPr lang="tr-TR" sz="2400" i="1" dirty="0" smtClean="0">
              <a:solidFill>
                <a:srgbClr val="000000"/>
              </a:solidFill>
              <a:latin typeface="Cambria" panose="02040503050406030204" pitchFamily="18" charset="0"/>
            </a:endParaRPr>
          </a:p>
          <a:p>
            <a:pPr algn="ctr"/>
            <a:r>
              <a:rPr lang="tr-TR" sz="2400" i="1" dirty="0" smtClean="0">
                <a:solidFill>
                  <a:srgbClr val="000000"/>
                </a:solidFill>
                <a:latin typeface="Cambria" panose="02040503050406030204" pitchFamily="18" charset="0"/>
              </a:rPr>
              <a:t>Precharge</a:t>
            </a:r>
            <a:endParaRPr lang="tr-TR" sz="2400" i="1" dirty="0" smtClean="0">
              <a:solidFill>
                <a:srgbClr val="000000"/>
              </a:solidFill>
              <a:latin typeface="Cambria" panose="02040503050406030204" pitchFamily="18" charset="0"/>
            </a:endParaRPr>
          </a:p>
        </p:txBody>
      </p:sp>
    </p:spTree>
    <p:extLst>
      <p:ext uri="{BB962C8B-B14F-4D97-AF65-F5344CB8AC3E}">
        <p14:creationId xmlns:p14="http://schemas.microsoft.com/office/powerpoint/2010/main" val="1380876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wipe(left)">
                                      <p:cBhvr>
                                        <p:cTn id="15" dur="500"/>
                                        <p:tgtEl>
                                          <p:spTgt spid="59"/>
                                        </p:tgtEl>
                                      </p:cBhvr>
                                    </p:animEffect>
                                  </p:childTnLst>
                                </p:cTn>
                              </p:par>
                              <p:par>
                                <p:cTn id="16" presetID="22" presetClass="entr" presetSubtype="8"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par>
                                <p:cTn id="19" presetID="22" presetClass="entr" presetSubtype="8" fill="hold" nodeType="with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wipe(left)">
                                      <p:cBhvr>
                                        <p:cTn id="21" dur="500"/>
                                        <p:tgtEl>
                                          <p:spTgt spid="5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64"/>
                                        </p:tgtEl>
                                        <p:attrNameLst>
                                          <p:attrName>style.visibility</p:attrName>
                                        </p:attrNameLst>
                                      </p:cBhvr>
                                      <p:to>
                                        <p:strVal val="visible"/>
                                      </p:to>
                                    </p:set>
                                    <p:animEffect transition="in" filter="wipe(left)">
                                      <p:cBhvr>
                                        <p:cTn id="26" dur="1000"/>
                                        <p:tgtEl>
                                          <p:spTgt spid="64"/>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wipe(left)">
                                      <p:cBhvr>
                                        <p:cTn id="29" dur="500"/>
                                        <p:tgtEl>
                                          <p:spTgt spid="48"/>
                                        </p:tgtEl>
                                      </p:cBhvr>
                                    </p:animEffect>
                                  </p:childTnLst>
                                </p:cTn>
                              </p:par>
                              <p:par>
                                <p:cTn id="30" presetID="22" presetClass="exit" presetSubtype="1" fill="hold" grpId="0" nodeType="withEffect">
                                  <p:stCondLst>
                                    <p:cond delay="0"/>
                                  </p:stCondLst>
                                  <p:childTnLst>
                                    <p:animEffect transition="out" filter="wipe(up)">
                                      <p:cBhvr>
                                        <p:cTn id="31" dur="500"/>
                                        <p:tgtEl>
                                          <p:spTgt spid="148"/>
                                        </p:tgtEl>
                                      </p:cBhvr>
                                    </p:animEffect>
                                    <p:set>
                                      <p:cBhvr>
                                        <p:cTn id="32" dur="1" fill="hold">
                                          <p:stCondLst>
                                            <p:cond delay="499"/>
                                          </p:stCondLst>
                                        </p:cTn>
                                        <p:tgtEl>
                                          <p:spTgt spid="148"/>
                                        </p:tgtEl>
                                        <p:attrNameLst>
                                          <p:attrName>style.visibility</p:attrName>
                                        </p:attrNameLst>
                                      </p:cBhvr>
                                      <p:to>
                                        <p:strVal val="hidden"/>
                                      </p:to>
                                    </p:set>
                                  </p:childTnLst>
                                </p:cTn>
                              </p:par>
                              <p:par>
                                <p:cTn id="33" presetID="22" presetClass="entr" presetSubtype="1" fill="hold" grpId="0" nodeType="withEffect">
                                  <p:stCondLst>
                                    <p:cond delay="0"/>
                                  </p:stCondLst>
                                  <p:childTnLst>
                                    <p:set>
                                      <p:cBhvr>
                                        <p:cTn id="34" dur="1" fill="hold">
                                          <p:stCondLst>
                                            <p:cond delay="0"/>
                                          </p:stCondLst>
                                        </p:cTn>
                                        <p:tgtEl>
                                          <p:spTgt spid="157"/>
                                        </p:tgtEl>
                                        <p:attrNameLst>
                                          <p:attrName>style.visibility</p:attrName>
                                        </p:attrNameLst>
                                      </p:cBhvr>
                                      <p:to>
                                        <p:strVal val="visible"/>
                                      </p:to>
                                    </p:set>
                                    <p:animEffect transition="in" filter="wipe(up)">
                                      <p:cBhvr>
                                        <p:cTn id="35" dur="500"/>
                                        <p:tgtEl>
                                          <p:spTgt spid="157"/>
                                        </p:tgtEl>
                                      </p:cBhvr>
                                    </p:animEffect>
                                  </p:childTnLst>
                                </p:cTn>
                              </p:par>
                              <p:par>
                                <p:cTn id="36" presetID="22" presetClass="exit" presetSubtype="1" fill="hold" grpId="1" nodeType="withEffect">
                                  <p:stCondLst>
                                    <p:cond delay="500"/>
                                  </p:stCondLst>
                                  <p:childTnLst>
                                    <p:animEffect transition="out" filter="wipe(up)">
                                      <p:cBhvr>
                                        <p:cTn id="37" dur="500"/>
                                        <p:tgtEl>
                                          <p:spTgt spid="157"/>
                                        </p:tgtEl>
                                      </p:cBhvr>
                                    </p:animEffect>
                                    <p:set>
                                      <p:cBhvr>
                                        <p:cTn id="38" dur="1" fill="hold">
                                          <p:stCondLst>
                                            <p:cond delay="499"/>
                                          </p:stCondLst>
                                        </p:cTn>
                                        <p:tgtEl>
                                          <p:spTgt spid="157"/>
                                        </p:tgtEl>
                                        <p:attrNameLst>
                                          <p:attrName>style.visibility</p:attrName>
                                        </p:attrNameLst>
                                      </p:cBhvr>
                                      <p:to>
                                        <p:strVal val="hidden"/>
                                      </p:to>
                                    </p:set>
                                  </p:childTnLst>
                                </p:cTn>
                              </p:par>
                              <p:par>
                                <p:cTn id="39" presetID="22" presetClass="entr" presetSubtype="4" fill="hold" grpId="0" nodeType="withEffect">
                                  <p:stCondLst>
                                    <p:cond delay="500"/>
                                  </p:stCondLst>
                                  <p:childTnLst>
                                    <p:set>
                                      <p:cBhvr>
                                        <p:cTn id="40" dur="1" fill="hold">
                                          <p:stCondLst>
                                            <p:cond delay="0"/>
                                          </p:stCondLst>
                                        </p:cTn>
                                        <p:tgtEl>
                                          <p:spTgt spid="168"/>
                                        </p:tgtEl>
                                        <p:attrNameLst>
                                          <p:attrName>style.visibility</p:attrName>
                                        </p:attrNameLst>
                                      </p:cBhvr>
                                      <p:to>
                                        <p:strVal val="visible"/>
                                      </p:to>
                                    </p:set>
                                    <p:animEffect transition="in" filter="wipe(down)">
                                      <p:cBhvr>
                                        <p:cTn id="41" dur="500"/>
                                        <p:tgtEl>
                                          <p:spTgt spid="168"/>
                                        </p:tgtEl>
                                      </p:cBhvr>
                                    </p:animEffect>
                                  </p:childTnLst>
                                </p:cTn>
                              </p:par>
                            </p:childTnLst>
                          </p:cTn>
                        </p:par>
                        <p:par>
                          <p:cTn id="42" fill="hold">
                            <p:stCondLst>
                              <p:cond delay="1000"/>
                            </p:stCondLst>
                            <p:childTnLst>
                              <p:par>
                                <p:cTn id="43" presetID="1" presetClass="entr" presetSubtype="0" fill="hold" grpId="0" nodeType="afterEffect">
                                  <p:stCondLst>
                                    <p:cond delay="0"/>
                                  </p:stCondLst>
                                  <p:childTnLst>
                                    <p:set>
                                      <p:cBhvr>
                                        <p:cTn id="44" dur="1" fill="hold">
                                          <p:stCondLst>
                                            <p:cond delay="0"/>
                                          </p:stCondLst>
                                        </p:cTn>
                                        <p:tgtEl>
                                          <p:spTgt spid="71"/>
                                        </p:tgtEl>
                                        <p:attrNameLst>
                                          <p:attrName>style.visibility</p:attrName>
                                        </p:attrNameLst>
                                      </p:cBhvr>
                                      <p:to>
                                        <p:strVal val="visible"/>
                                      </p:to>
                                    </p:set>
                                  </p:childTnLst>
                                </p:cTn>
                              </p:par>
                            </p:childTnLst>
                          </p:cTn>
                        </p:par>
                        <p:par>
                          <p:cTn id="45" fill="hold">
                            <p:stCondLst>
                              <p:cond delay="1000"/>
                            </p:stCondLst>
                            <p:childTnLst>
                              <p:par>
                                <p:cTn id="46" presetID="1" presetClass="entr" presetSubtype="0" fill="hold" nodeType="afterEffect">
                                  <p:stCondLst>
                                    <p:cond delay="0"/>
                                  </p:stCondLst>
                                  <p:childTnLst>
                                    <p:set>
                                      <p:cBhvr>
                                        <p:cTn id="47" dur="1" fill="hold">
                                          <p:stCondLst>
                                            <p:cond delay="0"/>
                                          </p:stCondLst>
                                        </p:cTn>
                                        <p:tgtEl>
                                          <p:spTgt spid="72"/>
                                        </p:tgtEl>
                                        <p:attrNameLst>
                                          <p:attrName>style.visibility</p:attrName>
                                        </p:attrNameLst>
                                      </p:cBhvr>
                                      <p:to>
                                        <p:strVal val="visible"/>
                                      </p:to>
                                    </p:set>
                                  </p:childTnLst>
                                </p:cTn>
                              </p:par>
                            </p:childTnLst>
                          </p:cTn>
                        </p:par>
                        <p:par>
                          <p:cTn id="48" fill="hold">
                            <p:stCondLst>
                              <p:cond delay="1000"/>
                            </p:stCondLst>
                            <p:childTnLst>
                              <p:par>
                                <p:cTn id="49" presetID="1" presetClass="entr" presetSubtype="0" fill="hold" nodeType="afterEffect">
                                  <p:stCondLst>
                                    <p:cond delay="0"/>
                                  </p:stCondLst>
                                  <p:childTnLst>
                                    <p:set>
                                      <p:cBhvr>
                                        <p:cTn id="50" dur="1" fill="hold">
                                          <p:stCondLst>
                                            <p:cond delay="0"/>
                                          </p:stCondLst>
                                        </p:cTn>
                                        <p:tgtEl>
                                          <p:spTgt spid="5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1500"/>
                                        <p:tgtEl>
                                          <p:spTgt spid="65"/>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169"/>
                                        </p:tgtEl>
                                        <p:attrNameLst>
                                          <p:attrName>style.visibility</p:attrName>
                                        </p:attrNameLst>
                                      </p:cBhvr>
                                      <p:to>
                                        <p:strVal val="visible"/>
                                      </p:to>
                                    </p:set>
                                    <p:animEffect transition="in" filter="wipe(down)">
                                      <p:cBhvr>
                                        <p:cTn id="58" dur="500"/>
                                        <p:tgtEl>
                                          <p:spTgt spid="169"/>
                                        </p:tgtEl>
                                      </p:cBhvr>
                                    </p:animEffect>
                                  </p:childTnLst>
                                </p:cTn>
                              </p:par>
                              <p:par>
                                <p:cTn id="59" presetID="22" presetClass="entr" presetSubtype="4" fill="hold" grpId="0" nodeType="withEffect">
                                  <p:stCondLst>
                                    <p:cond delay="500"/>
                                  </p:stCondLst>
                                  <p:childTnLst>
                                    <p:set>
                                      <p:cBhvr>
                                        <p:cTn id="60" dur="1" fill="hold">
                                          <p:stCondLst>
                                            <p:cond delay="0"/>
                                          </p:stCondLst>
                                        </p:cTn>
                                        <p:tgtEl>
                                          <p:spTgt spid="159"/>
                                        </p:tgtEl>
                                        <p:attrNameLst>
                                          <p:attrName>style.visibility</p:attrName>
                                        </p:attrNameLst>
                                      </p:cBhvr>
                                      <p:to>
                                        <p:strVal val="visible"/>
                                      </p:to>
                                    </p:set>
                                    <p:animEffect transition="in" filter="wipe(down)">
                                      <p:cBhvr>
                                        <p:cTn id="61" dur="500"/>
                                        <p:tgtEl>
                                          <p:spTgt spid="159"/>
                                        </p:tgtEl>
                                      </p:cBhvr>
                                    </p:animEffect>
                                  </p:childTnLst>
                                </p:cTn>
                              </p:par>
                              <p:par>
                                <p:cTn id="62" presetID="22" presetClass="exit" presetSubtype="4" fill="hold" grpId="1" nodeType="withEffect">
                                  <p:stCondLst>
                                    <p:cond delay="1000"/>
                                  </p:stCondLst>
                                  <p:childTnLst>
                                    <p:animEffect transition="out" filter="wipe(down)">
                                      <p:cBhvr>
                                        <p:cTn id="63" dur="500"/>
                                        <p:tgtEl>
                                          <p:spTgt spid="159"/>
                                        </p:tgtEl>
                                      </p:cBhvr>
                                    </p:animEffect>
                                    <p:set>
                                      <p:cBhvr>
                                        <p:cTn id="64" dur="1" fill="hold">
                                          <p:stCondLst>
                                            <p:cond delay="499"/>
                                          </p:stCondLst>
                                        </p:cTn>
                                        <p:tgtEl>
                                          <p:spTgt spid="159"/>
                                        </p:tgtEl>
                                        <p:attrNameLst>
                                          <p:attrName>style.visibility</p:attrName>
                                        </p:attrNameLst>
                                      </p:cBhvr>
                                      <p:to>
                                        <p:strVal val="hidden"/>
                                      </p:to>
                                    </p:set>
                                  </p:childTnLst>
                                </p:cTn>
                              </p:par>
                              <p:par>
                                <p:cTn id="65" presetID="22" presetClass="entr" presetSubtype="4" fill="hold" grpId="1" nodeType="withEffect">
                                  <p:stCondLst>
                                    <p:cond delay="1000"/>
                                  </p:stCondLst>
                                  <p:childTnLst>
                                    <p:set>
                                      <p:cBhvr>
                                        <p:cTn id="66" dur="1" fill="hold">
                                          <p:stCondLst>
                                            <p:cond delay="0"/>
                                          </p:stCondLst>
                                        </p:cTn>
                                        <p:tgtEl>
                                          <p:spTgt spid="148"/>
                                        </p:tgtEl>
                                        <p:attrNameLst>
                                          <p:attrName>style.visibility</p:attrName>
                                        </p:attrNameLst>
                                      </p:cBhvr>
                                      <p:to>
                                        <p:strVal val="visible"/>
                                      </p:to>
                                    </p:set>
                                    <p:animEffect transition="in" filter="wipe(down)">
                                      <p:cBhvr>
                                        <p:cTn id="67" dur="500"/>
                                        <p:tgtEl>
                                          <p:spTgt spid="148"/>
                                        </p:tgtEl>
                                      </p:cBhvr>
                                    </p:animEffect>
                                  </p:childTnLst>
                                </p:cTn>
                              </p:par>
                            </p:childTnLst>
                          </p:cTn>
                        </p:par>
                        <p:par>
                          <p:cTn id="68" fill="hold">
                            <p:stCondLst>
                              <p:cond delay="1500"/>
                            </p:stCondLst>
                            <p:childTnLst>
                              <p:par>
                                <p:cTn id="69" presetID="1" presetClass="entr" presetSubtype="0" fill="hold" grpId="0" nodeType="afterEffect">
                                  <p:stCondLst>
                                    <p:cond delay="0"/>
                                  </p:stCondLst>
                                  <p:childTnLst>
                                    <p:set>
                                      <p:cBhvr>
                                        <p:cTn id="70" dur="1" fill="hold">
                                          <p:stCondLst>
                                            <p:cond delay="0"/>
                                          </p:stCondLst>
                                        </p:cTn>
                                        <p:tgtEl>
                                          <p:spTgt spid="76"/>
                                        </p:tgtEl>
                                        <p:attrNameLst>
                                          <p:attrName>style.visibility</p:attrName>
                                        </p:attrNameLst>
                                      </p:cBhvr>
                                      <p:to>
                                        <p:strVal val="visible"/>
                                      </p:to>
                                    </p:set>
                                  </p:childTnLst>
                                </p:cTn>
                              </p:par>
                            </p:childTnLst>
                          </p:cTn>
                        </p:par>
                        <p:par>
                          <p:cTn id="71" fill="hold">
                            <p:stCondLst>
                              <p:cond delay="1500"/>
                            </p:stCondLst>
                            <p:childTnLst>
                              <p:par>
                                <p:cTn id="72" presetID="1" presetClass="entr" presetSubtype="0" fill="hold" nodeType="afterEffect">
                                  <p:stCondLst>
                                    <p:cond delay="0"/>
                                  </p:stCondLst>
                                  <p:childTnLst>
                                    <p:set>
                                      <p:cBhvr>
                                        <p:cTn id="73" dur="1" fill="hold">
                                          <p:stCondLst>
                                            <p:cond delay="0"/>
                                          </p:stCondLst>
                                        </p:cTn>
                                        <p:tgtEl>
                                          <p:spTgt spid="85"/>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69"/>
                                        </p:tgtEl>
                                        <p:attrNameLst>
                                          <p:attrName>style.visibility</p:attrName>
                                        </p:attrNameLst>
                                      </p:cBhvr>
                                      <p:to>
                                        <p:strVal val="visible"/>
                                      </p:to>
                                    </p:set>
                                    <p:animEffect transition="in" filter="fade">
                                      <p:cBhvr>
                                        <p:cTn id="78" dur="500"/>
                                        <p:tgtEl>
                                          <p:spTgt spid="69"/>
                                        </p:tgtEl>
                                      </p:cBhvr>
                                    </p:animEffect>
                                  </p:childTnLst>
                                </p:cTn>
                              </p:par>
                              <p:par>
                                <p:cTn id="79" presetID="10" presetClass="entr" presetSubtype="0" fill="hold" nodeType="withEffect">
                                  <p:stCondLst>
                                    <p:cond delay="0"/>
                                  </p:stCondLst>
                                  <p:childTnLst>
                                    <p:set>
                                      <p:cBhvr>
                                        <p:cTn id="80" dur="1" fill="hold">
                                          <p:stCondLst>
                                            <p:cond delay="0"/>
                                          </p:stCondLst>
                                        </p:cTn>
                                        <p:tgtEl>
                                          <p:spTgt spid="73"/>
                                        </p:tgtEl>
                                        <p:attrNameLst>
                                          <p:attrName>style.visibility</p:attrName>
                                        </p:attrNameLst>
                                      </p:cBhvr>
                                      <p:to>
                                        <p:strVal val="visible"/>
                                      </p:to>
                                    </p:set>
                                    <p:animEffect transition="in" filter="fade">
                                      <p:cBhvr>
                                        <p:cTn id="81" dur="500"/>
                                        <p:tgtEl>
                                          <p:spTgt spid="73"/>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fade">
                                      <p:cBhvr>
                                        <p:cTn id="84" dur="500"/>
                                        <p:tgtEl>
                                          <p:spTgt spid="78"/>
                                        </p:tgtEl>
                                      </p:cBhvr>
                                    </p:animEffect>
                                  </p:childTnLst>
                                </p:cTn>
                              </p:par>
                            </p:childTnLst>
                          </p:cTn>
                        </p:par>
                        <p:par>
                          <p:cTn id="85" fill="hold">
                            <p:stCondLst>
                              <p:cond delay="500"/>
                            </p:stCondLst>
                            <p:childTnLst>
                              <p:par>
                                <p:cTn id="86" presetID="22" presetClass="entr" presetSubtype="8" fill="hold" grpId="0" nodeType="afterEffect">
                                  <p:stCondLst>
                                    <p:cond delay="0"/>
                                  </p:stCondLst>
                                  <p:childTnLst>
                                    <p:set>
                                      <p:cBhvr>
                                        <p:cTn id="87" dur="1" fill="hold">
                                          <p:stCondLst>
                                            <p:cond delay="0"/>
                                          </p:stCondLst>
                                        </p:cTn>
                                        <p:tgtEl>
                                          <p:spTgt spid="47"/>
                                        </p:tgtEl>
                                        <p:attrNameLst>
                                          <p:attrName>style.visibility</p:attrName>
                                        </p:attrNameLst>
                                      </p:cBhvr>
                                      <p:to>
                                        <p:strVal val="visible"/>
                                      </p:to>
                                    </p:set>
                                    <p:animEffect transition="in" filter="wipe(left)">
                                      <p:cBhvr>
                                        <p:cTn id="88" dur="500"/>
                                        <p:tgtEl>
                                          <p:spTgt spid="47"/>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childTnLst>
                                    <p:set>
                                      <p:cBhvr>
                                        <p:cTn id="92" dur="1" fill="hold">
                                          <p:stCondLst>
                                            <p:cond delay="0"/>
                                          </p:stCondLst>
                                        </p:cTn>
                                        <p:tgtEl>
                                          <p:spTgt spid="66"/>
                                        </p:tgtEl>
                                        <p:attrNameLst>
                                          <p:attrName>style.visibility</p:attrName>
                                        </p:attrNameLst>
                                      </p:cBhvr>
                                      <p:to>
                                        <p:strVal val="visible"/>
                                      </p:to>
                                    </p:set>
                                    <p:animEffect transition="in" filter="wipe(left)">
                                      <p:cBhvr>
                                        <p:cTn id="93" dur="500"/>
                                        <p:tgtEl>
                                          <p:spTgt spid="66"/>
                                        </p:tgtEl>
                                      </p:cBhvr>
                                    </p:animEffect>
                                  </p:childTnLst>
                                </p:cTn>
                              </p:par>
                              <p:par>
                                <p:cTn id="94" presetID="22" presetClass="entr" presetSubtype="8" fill="hold" nodeType="withEffect">
                                  <p:stCondLst>
                                    <p:cond delay="0"/>
                                  </p:stCondLst>
                                  <p:childTnLst>
                                    <p:set>
                                      <p:cBhvr>
                                        <p:cTn id="95" dur="1" fill="hold">
                                          <p:stCondLst>
                                            <p:cond delay="0"/>
                                          </p:stCondLst>
                                        </p:cTn>
                                        <p:tgtEl>
                                          <p:spTgt spid="60"/>
                                        </p:tgtEl>
                                        <p:attrNameLst>
                                          <p:attrName>style.visibility</p:attrName>
                                        </p:attrNameLst>
                                      </p:cBhvr>
                                      <p:to>
                                        <p:strVal val="visible"/>
                                      </p:to>
                                    </p:set>
                                    <p:animEffect transition="in" filter="wipe(left)">
                                      <p:cBhvr>
                                        <p:cTn id="96" dur="500"/>
                                        <p:tgtEl>
                                          <p:spTgt spid="60"/>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79"/>
                                        </p:tgtEl>
                                        <p:attrNameLst>
                                          <p:attrName>style.visibility</p:attrName>
                                        </p:attrNameLst>
                                      </p:cBhvr>
                                      <p:to>
                                        <p:strVal val="visible"/>
                                      </p:to>
                                    </p:set>
                                    <p:animEffect transition="in" filter="fade">
                                      <p:cBhvr>
                                        <p:cTn id="101" dur="500"/>
                                        <p:tgtEl>
                                          <p:spTgt spid="79"/>
                                        </p:tgtEl>
                                      </p:cBhvr>
                                    </p:animEffect>
                                  </p:childTnLst>
                                </p:cTn>
                              </p:par>
                              <p:par>
                                <p:cTn id="102" presetID="10" presetClass="entr" presetSubtype="0" fill="hold" nodeType="withEffect">
                                  <p:stCondLst>
                                    <p:cond delay="0"/>
                                  </p:stCondLst>
                                  <p:childTnLst>
                                    <p:set>
                                      <p:cBhvr>
                                        <p:cTn id="103" dur="1" fill="hold">
                                          <p:stCondLst>
                                            <p:cond delay="0"/>
                                          </p:stCondLst>
                                        </p:cTn>
                                        <p:tgtEl>
                                          <p:spTgt spid="77"/>
                                        </p:tgtEl>
                                        <p:attrNameLst>
                                          <p:attrName>style.visibility</p:attrName>
                                        </p:attrNameLst>
                                      </p:cBhvr>
                                      <p:to>
                                        <p:strVal val="visible"/>
                                      </p:to>
                                    </p:set>
                                    <p:animEffect transition="in" filter="fade">
                                      <p:cBhvr>
                                        <p:cTn id="104" dur="500"/>
                                        <p:tgtEl>
                                          <p:spTgt spid="77"/>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70"/>
                                        </p:tgtEl>
                                        <p:attrNameLst>
                                          <p:attrName>style.visibility</p:attrName>
                                        </p:attrNameLst>
                                      </p:cBhvr>
                                      <p:to>
                                        <p:strVal val="visible"/>
                                      </p:to>
                                    </p:set>
                                    <p:animEffect transition="in" filter="fade">
                                      <p:cBhvr>
                                        <p:cTn id="107" dur="500"/>
                                        <p:tgtEl>
                                          <p:spTgt spid="70"/>
                                        </p:tgtEl>
                                      </p:cBhvr>
                                    </p:animEffec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62"/>
                                        </p:tgtEl>
                                        <p:attrNameLst>
                                          <p:attrName>style.visibility</p:attrName>
                                        </p:attrNameLst>
                                      </p:cBhvr>
                                      <p:to>
                                        <p:strVal val="visible"/>
                                      </p:to>
                                    </p:set>
                                  </p:childTnLst>
                                </p:cTn>
                              </p:par>
                              <p:par>
                                <p:cTn id="112" presetID="22" presetClass="entr" presetSubtype="8" fill="hold" nodeType="withEffect">
                                  <p:stCondLst>
                                    <p:cond delay="0"/>
                                  </p:stCondLst>
                                  <p:childTnLst>
                                    <p:set>
                                      <p:cBhvr>
                                        <p:cTn id="113" dur="1" fill="hold">
                                          <p:stCondLst>
                                            <p:cond delay="0"/>
                                          </p:stCondLst>
                                        </p:cTn>
                                        <p:tgtEl>
                                          <p:spTgt spid="5"/>
                                        </p:tgtEl>
                                        <p:attrNameLst>
                                          <p:attrName>style.visibility</p:attrName>
                                        </p:attrNameLst>
                                      </p:cBhvr>
                                      <p:to>
                                        <p:strVal val="visible"/>
                                      </p:to>
                                    </p:set>
                                    <p:animEffect transition="in" filter="wipe(left)">
                                      <p:cBhvr>
                                        <p:cTn id="114" dur="1000"/>
                                        <p:tgtEl>
                                          <p:spTgt spid="5"/>
                                        </p:tgtEl>
                                      </p:cBhvr>
                                    </p:animEffect>
                                  </p:childTnLst>
                                </p:cTn>
                              </p:par>
                              <p:par>
                                <p:cTn id="115" presetID="22" presetClass="exit" presetSubtype="1" fill="hold" grpId="1" nodeType="withEffect">
                                  <p:stCondLst>
                                    <p:cond delay="0"/>
                                  </p:stCondLst>
                                  <p:childTnLst>
                                    <p:animEffect transition="out" filter="wipe(up)">
                                      <p:cBhvr>
                                        <p:cTn id="116" dur="500"/>
                                        <p:tgtEl>
                                          <p:spTgt spid="169"/>
                                        </p:tgtEl>
                                      </p:cBhvr>
                                    </p:animEffect>
                                    <p:set>
                                      <p:cBhvr>
                                        <p:cTn id="117" dur="1" fill="hold">
                                          <p:stCondLst>
                                            <p:cond delay="499"/>
                                          </p:stCondLst>
                                        </p:cTn>
                                        <p:tgtEl>
                                          <p:spTgt spid="169"/>
                                        </p:tgtEl>
                                        <p:attrNameLst>
                                          <p:attrName>style.visibility</p:attrName>
                                        </p:attrNameLst>
                                      </p:cBhvr>
                                      <p:to>
                                        <p:strVal val="hidden"/>
                                      </p:to>
                                    </p:set>
                                  </p:childTnLst>
                                </p:cTn>
                              </p:par>
                              <p:par>
                                <p:cTn id="118" presetID="22" presetClass="exit" presetSubtype="1" fill="hold" grpId="1" nodeType="withEffect">
                                  <p:stCondLst>
                                    <p:cond delay="400"/>
                                  </p:stCondLst>
                                  <p:childTnLst>
                                    <p:animEffect transition="out" filter="wipe(up)">
                                      <p:cBhvr>
                                        <p:cTn id="119" dur="500"/>
                                        <p:tgtEl>
                                          <p:spTgt spid="168"/>
                                        </p:tgtEl>
                                      </p:cBhvr>
                                    </p:animEffect>
                                    <p:set>
                                      <p:cBhvr>
                                        <p:cTn id="120" dur="1" fill="hold">
                                          <p:stCondLst>
                                            <p:cond delay="499"/>
                                          </p:stCondLst>
                                        </p:cTn>
                                        <p:tgtEl>
                                          <p:spTgt spid="168"/>
                                        </p:tgtEl>
                                        <p:attrNameLst>
                                          <p:attrName>style.visibility</p:attrName>
                                        </p:attrNameLst>
                                      </p:cBhvr>
                                      <p:to>
                                        <p:strVal val="hidden"/>
                                      </p:to>
                                    </p:set>
                                  </p:childTnLst>
                                </p:cTn>
                              </p:par>
                              <p:par>
                                <p:cTn id="121" presetID="22" presetClass="entr" presetSubtype="8" fill="hold" grpId="0" nodeType="withEffect">
                                  <p:stCondLst>
                                    <p:cond delay="0"/>
                                  </p:stCondLst>
                                  <p:childTnLst>
                                    <p:set>
                                      <p:cBhvr>
                                        <p:cTn id="122" dur="1" fill="hold">
                                          <p:stCondLst>
                                            <p:cond delay="0"/>
                                          </p:stCondLst>
                                        </p:cTn>
                                        <p:tgtEl>
                                          <p:spTgt spid="49"/>
                                        </p:tgtEl>
                                        <p:attrNameLst>
                                          <p:attrName>style.visibility</p:attrName>
                                        </p:attrNameLst>
                                      </p:cBhvr>
                                      <p:to>
                                        <p:strVal val="visible"/>
                                      </p:to>
                                    </p:set>
                                    <p:animEffect transition="in" filter="wipe(left)">
                                      <p:cBhvr>
                                        <p:cTn id="123" dur="500"/>
                                        <p:tgtEl>
                                          <p:spTgt spid="49"/>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grpId="0" nodeType="clickEffect">
                                  <p:stCondLst>
                                    <p:cond delay="0"/>
                                  </p:stCondLst>
                                  <p:childTnLst>
                                    <p:set>
                                      <p:cBhvr>
                                        <p:cTn id="127" dur="1" fill="hold">
                                          <p:stCondLst>
                                            <p:cond delay="0"/>
                                          </p:stCondLst>
                                        </p:cTn>
                                        <p:tgtEl>
                                          <p:spTgt spid="68"/>
                                        </p:tgtEl>
                                        <p:attrNameLst>
                                          <p:attrName>style.visibility</p:attrName>
                                        </p:attrNameLst>
                                      </p:cBhvr>
                                      <p:to>
                                        <p:strVal val="visible"/>
                                      </p:to>
                                    </p:set>
                                    <p:animEffect transition="in" filter="wipe(left)">
                                      <p:cBhvr>
                                        <p:cTn id="128" dur="500"/>
                                        <p:tgtEl>
                                          <p:spTgt spid="68"/>
                                        </p:tgtEl>
                                      </p:cBhvr>
                                    </p:animEffect>
                                  </p:childTnLst>
                                </p:cTn>
                              </p:par>
                              <p:par>
                                <p:cTn id="129" presetID="22" presetClass="entr" presetSubtype="8" fill="hold" nodeType="withEffect">
                                  <p:stCondLst>
                                    <p:cond delay="0"/>
                                  </p:stCondLst>
                                  <p:childTnLst>
                                    <p:set>
                                      <p:cBhvr>
                                        <p:cTn id="130" dur="1" fill="hold">
                                          <p:stCondLst>
                                            <p:cond delay="0"/>
                                          </p:stCondLst>
                                        </p:cTn>
                                        <p:tgtEl>
                                          <p:spTgt spid="67"/>
                                        </p:tgtEl>
                                        <p:attrNameLst>
                                          <p:attrName>style.visibility</p:attrName>
                                        </p:attrNameLst>
                                      </p:cBhvr>
                                      <p:to>
                                        <p:strVal val="visible"/>
                                      </p:to>
                                    </p:set>
                                    <p:animEffect transition="in" filter="wipe(left)">
                                      <p:cBhvr>
                                        <p:cTn id="131"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animBg="1"/>
      <p:bldP spid="168" grpId="1" animBg="1"/>
      <p:bldP spid="169" grpId="0" animBg="1"/>
      <p:bldP spid="169" grpId="1" animBg="1"/>
      <p:bldP spid="121" grpId="0"/>
      <p:bldP spid="43" grpId="0"/>
      <p:bldP spid="71" grpId="0"/>
      <p:bldP spid="76" grpId="0"/>
      <p:bldP spid="148" grpId="0" animBg="1"/>
      <p:bldP spid="148" grpId="1" animBg="1"/>
      <p:bldP spid="157" grpId="0" animBg="1"/>
      <p:bldP spid="157" grpId="1" animBg="1"/>
      <p:bldP spid="159" grpId="0" animBg="1"/>
      <p:bldP spid="159" grpId="1" animBg="1"/>
      <p:bldP spid="62" grpId="0"/>
      <p:bldP spid="47" grpId="0" animBg="1"/>
      <p:bldP spid="48" grpId="0" animBg="1"/>
      <p:bldP spid="49" grpId="0" animBg="1"/>
      <p:bldP spid="59" grpId="0" animBg="1"/>
      <p:bldP spid="66" grpId="0"/>
      <p:bldP spid="68" grpId="0"/>
      <p:bldP spid="69" grpId="0" animBg="1"/>
      <p:bldP spid="70" grpId="0" animBg="1"/>
      <p:bldP spid="78" grpId="0" animBg="1"/>
      <p:bldP spid="7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83820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1. </a:t>
            </a:r>
            <a:r>
              <a:rPr lang="en-US" sz="4000" dirty="0" smtClean="0">
                <a:latin typeface="Cambria" panose="02040503050406030204" pitchFamily="18" charset="0"/>
              </a:rPr>
              <a:t>DRAM Operation Basics</a:t>
            </a:r>
            <a:endParaRPr lang="en-US" sz="4000" dirty="0">
              <a:latin typeface="Cambria" panose="02040503050406030204" pitchFamily="18" charset="0"/>
            </a:endParaRPr>
          </a:p>
        </p:txBody>
      </p:sp>
      <p:sp>
        <p:nvSpPr>
          <p:cNvPr id="4" name="Rectangle 3"/>
          <p:cNvSpPr/>
          <p:nvPr/>
        </p:nvSpPr>
        <p:spPr>
          <a:xfrm>
            <a:off x="381000" y="1706880"/>
            <a:ext cx="8382000" cy="731520"/>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2</a:t>
            </a:r>
            <a:r>
              <a:rPr lang="en-US" sz="4000" dirty="0" smtClean="0">
                <a:latin typeface="Cambria" panose="02040503050406030204" pitchFamily="18" charset="0"/>
              </a:rPr>
              <a:t>. </a:t>
            </a:r>
            <a:r>
              <a:rPr lang="tr-TR" sz="4000" b="1" dirty="0" smtClean="0">
                <a:latin typeface="Cambria" panose="02040503050406030204" pitchFamily="18" charset="0"/>
              </a:rPr>
              <a:t>Accessing Highly-charged Rows</a:t>
            </a:r>
            <a:endParaRPr lang="en-US" sz="4000" b="1" dirty="0">
              <a:latin typeface="Cambria" panose="02040503050406030204" pitchFamily="18" charset="0"/>
            </a:endParaRPr>
          </a:p>
        </p:txBody>
      </p:sp>
      <p:sp>
        <p:nvSpPr>
          <p:cNvPr id="5" name="Rectangle 4"/>
          <p:cNvSpPr/>
          <p:nvPr/>
        </p:nvSpPr>
        <p:spPr>
          <a:xfrm>
            <a:off x="381000" y="33832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4. </a:t>
            </a:r>
            <a:r>
              <a:rPr lang="tr-TR" sz="4000" dirty="0" smtClean="0">
                <a:latin typeface="Cambria" panose="02040503050406030204" pitchFamily="18" charset="0"/>
              </a:rPr>
              <a:t>ChargeCache</a:t>
            </a:r>
            <a:endParaRPr lang="en-US" sz="4000" dirty="0">
              <a:latin typeface="Cambria" panose="02040503050406030204" pitchFamily="18" charset="0"/>
            </a:endParaRPr>
          </a:p>
        </p:txBody>
      </p:sp>
      <p:sp>
        <p:nvSpPr>
          <p:cNvPr id="7" name="Rectangle 6"/>
          <p:cNvSpPr/>
          <p:nvPr/>
        </p:nvSpPr>
        <p:spPr>
          <a:xfrm>
            <a:off x="381000" y="426720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5.</a:t>
            </a:r>
            <a:r>
              <a:rPr lang="tr-TR" sz="4000" b="1" dirty="0" smtClean="0">
                <a:latin typeface="Cambria" panose="02040503050406030204" pitchFamily="18" charset="0"/>
              </a:rPr>
              <a:t> </a:t>
            </a:r>
            <a:r>
              <a:rPr lang="tr-TR" sz="4000" dirty="0" smtClean="0">
                <a:latin typeface="Cambria" panose="02040503050406030204" pitchFamily="18" charset="0"/>
              </a:rPr>
              <a:t>Evaluation</a:t>
            </a:r>
            <a:r>
              <a:rPr lang="en-US" sz="4000" b="1" dirty="0" smtClean="0">
                <a:latin typeface="Cambria" panose="02040503050406030204" pitchFamily="18" charset="0"/>
              </a:rPr>
              <a:t> </a:t>
            </a:r>
            <a:endParaRPr lang="en-US" sz="4000" b="1" dirty="0">
              <a:latin typeface="Cambria" panose="02040503050406030204" pitchFamily="18" charset="0"/>
            </a:endParaRPr>
          </a:p>
        </p:txBody>
      </p:sp>
      <p:sp>
        <p:nvSpPr>
          <p:cNvPr id="9" name="Rectangle 8"/>
          <p:cNvSpPr/>
          <p:nvPr/>
        </p:nvSpPr>
        <p:spPr>
          <a:xfrm>
            <a:off x="381000" y="51358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6. </a:t>
            </a:r>
            <a:r>
              <a:rPr lang="tr-TR" sz="4000" dirty="0" smtClean="0">
                <a:latin typeface="Cambria" panose="02040503050406030204" pitchFamily="18" charset="0"/>
              </a:rPr>
              <a:t>Conclusion</a:t>
            </a:r>
            <a:endParaRPr lang="en-US" sz="4000" dirty="0">
              <a:latin typeface="Cambria" panose="02040503050406030204" pitchFamily="18" charset="0"/>
            </a:endParaRPr>
          </a:p>
        </p:txBody>
      </p:sp>
      <p:sp>
        <p:nvSpPr>
          <p:cNvPr id="8" name="Rectangle 7"/>
          <p:cNvSpPr/>
          <p:nvPr/>
        </p:nvSpPr>
        <p:spPr>
          <a:xfrm>
            <a:off x="381000" y="2545080"/>
            <a:ext cx="8382000" cy="731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Cambria" panose="02040503050406030204" pitchFamily="18" charset="0"/>
              </a:rPr>
              <a:t> 3</a:t>
            </a:r>
            <a:r>
              <a:rPr lang="en-US" sz="4000" dirty="0" smtClean="0">
                <a:latin typeface="Cambria" panose="02040503050406030204" pitchFamily="18" charset="0"/>
              </a:rPr>
              <a:t>. </a:t>
            </a:r>
            <a:r>
              <a:rPr lang="tr-TR" sz="3800" dirty="0" smtClean="0">
                <a:latin typeface="Cambria" panose="02040503050406030204" pitchFamily="18" charset="0"/>
              </a:rPr>
              <a:t>Row Level Temporal Locality (RLTL)</a:t>
            </a:r>
            <a:endParaRPr lang="en-US" sz="3800" dirty="0">
              <a:latin typeface="Cambria" panose="02040503050406030204" pitchFamily="18" charset="0"/>
            </a:endParaRPr>
          </a:p>
        </p:txBody>
      </p:sp>
      <p:sp>
        <p:nvSpPr>
          <p:cNvPr id="10" name="Title 1"/>
          <p:cNvSpPr>
            <a:spLocks noGrp="1"/>
          </p:cNvSpPr>
          <p:nvPr>
            <p:ph type="title"/>
          </p:nvPr>
        </p:nvSpPr>
        <p:spPr>
          <a:xfrm>
            <a:off x="304800" y="25400"/>
            <a:ext cx="8229600" cy="889000"/>
          </a:xfrm>
        </p:spPr>
        <p:txBody>
          <a:bodyPr/>
          <a:lstStyle/>
          <a:p>
            <a:pPr algn="l"/>
            <a:r>
              <a:rPr lang="tr-TR" b="1" dirty="0" smtClean="0">
                <a:latin typeface="Cambria" panose="02040503050406030204" pitchFamily="18" charset="0"/>
              </a:rPr>
              <a:t>Outline</a:t>
            </a:r>
            <a:endParaRPr lang="en-US" b="1" dirty="0">
              <a:latin typeface="Cambria" panose="02040503050406030204" pitchFamily="18" charset="0"/>
            </a:endParaRPr>
          </a:p>
        </p:txBody>
      </p:sp>
    </p:spTree>
    <p:extLst>
      <p:ext uri="{BB962C8B-B14F-4D97-AF65-F5344CB8AC3E}">
        <p14:creationId xmlns:p14="http://schemas.microsoft.com/office/powerpoint/2010/main" val="2985642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txBox="1">
            <a:spLocks/>
          </p:cNvSpPr>
          <p:nvPr/>
        </p:nvSpPr>
        <p:spPr>
          <a:xfrm>
            <a:off x="377953" y="66419"/>
            <a:ext cx="8382000" cy="761999"/>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dirty="0" smtClean="0">
                <a:latin typeface="Cambria" panose="02040503050406030204" pitchFamily="18" charset="0"/>
              </a:rPr>
              <a:t>Accessing Highly-charged Rows</a:t>
            </a:r>
            <a:endParaRPr lang="en-US" dirty="0">
              <a:latin typeface="Cambria" panose="02040503050406030204" pitchFamily="18" charset="0"/>
            </a:endParaRPr>
          </a:p>
        </p:txBody>
      </p:sp>
      <p:grpSp>
        <p:nvGrpSpPr>
          <p:cNvPr id="41" name="Group 40"/>
          <p:cNvGrpSpPr/>
          <p:nvPr/>
        </p:nvGrpSpPr>
        <p:grpSpPr>
          <a:xfrm>
            <a:off x="685801" y="3955534"/>
            <a:ext cx="8301152" cy="921266"/>
            <a:chOff x="2743849" y="3427979"/>
            <a:chExt cx="6243104" cy="921266"/>
          </a:xfrm>
        </p:grpSpPr>
        <p:sp>
          <p:nvSpPr>
            <p:cNvPr id="45" name="Rectangle 44"/>
            <p:cNvSpPr/>
            <p:nvPr/>
          </p:nvSpPr>
          <p:spPr>
            <a:xfrm>
              <a:off x="2743849" y="3427979"/>
              <a:ext cx="6189223" cy="9144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latin typeface="Cambria" panose="02040503050406030204" pitchFamily="18" charset="0"/>
              </a:endParaRPr>
            </a:p>
          </p:txBody>
        </p:sp>
        <p:sp>
          <p:nvSpPr>
            <p:cNvPr id="46" name="67Text"/>
            <p:cNvSpPr txBox="1"/>
            <p:nvPr/>
          </p:nvSpPr>
          <p:spPr>
            <a:xfrm>
              <a:off x="7634774" y="3434845"/>
              <a:ext cx="1352179" cy="914400"/>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i="1" dirty="0" smtClean="0">
                  <a:solidFill>
                    <a:srgbClr val="000000"/>
                  </a:solidFill>
                  <a:latin typeface="Cambria" panose="02040503050406030204" pitchFamily="18" charset="0"/>
                </a:rPr>
                <a:t>Data 0</a:t>
              </a:r>
            </a:p>
          </p:txBody>
        </p:sp>
      </p:grpSp>
      <p:grpSp>
        <p:nvGrpSpPr>
          <p:cNvPr id="47" name="Group 46"/>
          <p:cNvGrpSpPr/>
          <p:nvPr/>
        </p:nvGrpSpPr>
        <p:grpSpPr>
          <a:xfrm>
            <a:off x="685801" y="2127753"/>
            <a:ext cx="8229599" cy="920247"/>
            <a:chOff x="2751424" y="1600198"/>
            <a:chExt cx="6235662" cy="920247"/>
          </a:xfrm>
        </p:grpSpPr>
        <p:sp>
          <p:nvSpPr>
            <p:cNvPr id="48" name="Rectangle 47"/>
            <p:cNvSpPr/>
            <p:nvPr/>
          </p:nvSpPr>
          <p:spPr>
            <a:xfrm>
              <a:off x="2751424" y="1600198"/>
              <a:ext cx="6181648" cy="9144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latin typeface="Cambria" panose="02040503050406030204" pitchFamily="18" charset="0"/>
              </a:endParaRPr>
            </a:p>
          </p:txBody>
        </p:sp>
        <p:sp>
          <p:nvSpPr>
            <p:cNvPr id="49" name="67Text"/>
            <p:cNvSpPr txBox="1"/>
            <p:nvPr/>
          </p:nvSpPr>
          <p:spPr>
            <a:xfrm>
              <a:off x="7620000" y="1606045"/>
              <a:ext cx="1367086" cy="914400"/>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i="1" dirty="0" smtClean="0">
                  <a:solidFill>
                    <a:srgbClr val="000000"/>
                  </a:solidFill>
                  <a:latin typeface="Cambria" panose="02040503050406030204" pitchFamily="18" charset="0"/>
                </a:rPr>
                <a:t>Data 1</a:t>
              </a:r>
            </a:p>
          </p:txBody>
        </p:sp>
      </p:grpSp>
      <p:sp>
        <p:nvSpPr>
          <p:cNvPr id="50" name="TextBox 44"/>
          <p:cNvSpPr txBox="1"/>
          <p:nvPr/>
        </p:nvSpPr>
        <p:spPr>
          <a:xfrm>
            <a:off x="838200" y="1716861"/>
            <a:ext cx="821027" cy="430985"/>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0000FF"/>
                </a:solidFill>
                <a:latin typeface="Cambria" panose="02040503050406030204" pitchFamily="18" charset="0"/>
              </a:rPr>
              <a:t>Cell</a:t>
            </a:r>
          </a:p>
        </p:txBody>
      </p:sp>
      <p:cxnSp>
        <p:nvCxnSpPr>
          <p:cNvPr id="51" name="Straight Arrow Connector 50"/>
          <p:cNvCxnSpPr/>
          <p:nvPr/>
        </p:nvCxnSpPr>
        <p:spPr>
          <a:xfrm flipV="1">
            <a:off x="680004" y="4869937"/>
            <a:ext cx="8253069" cy="13729"/>
          </a:xfrm>
          <a:prstGeom prst="straightConnector1">
            <a:avLst/>
          </a:prstGeom>
          <a:ln w="38100" cap="rnd">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52" name="67Text"/>
          <p:cNvSpPr txBox="1"/>
          <p:nvPr/>
        </p:nvSpPr>
        <p:spPr>
          <a:xfrm>
            <a:off x="7848600" y="4876800"/>
            <a:ext cx="1295400" cy="457200"/>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b="1" i="1" dirty="0" smtClean="0">
                <a:solidFill>
                  <a:srgbClr val="000000"/>
                </a:solidFill>
                <a:latin typeface="Cambria" panose="02040503050406030204" pitchFamily="18" charset="0"/>
              </a:rPr>
              <a:t>time</a:t>
            </a:r>
          </a:p>
        </p:txBody>
      </p:sp>
      <p:sp>
        <p:nvSpPr>
          <p:cNvPr id="53" name="67Text"/>
          <p:cNvSpPr txBox="1"/>
          <p:nvPr/>
        </p:nvSpPr>
        <p:spPr>
          <a:xfrm rot="16200000">
            <a:off x="-916789" y="3273143"/>
            <a:ext cx="2742182" cy="451403"/>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i="1" dirty="0" smtClean="0">
                <a:solidFill>
                  <a:srgbClr val="000000"/>
                </a:solidFill>
                <a:latin typeface="Cambria" panose="02040503050406030204" pitchFamily="18" charset="0"/>
              </a:rPr>
              <a:t>charge</a:t>
            </a:r>
            <a:endParaRPr lang="en-US" sz="3200" b="1" i="1" dirty="0" smtClean="0">
              <a:solidFill>
                <a:srgbClr val="000000"/>
              </a:solidFill>
              <a:latin typeface="Cambria" panose="02040503050406030204" pitchFamily="18" charset="0"/>
            </a:endParaRPr>
          </a:p>
        </p:txBody>
      </p:sp>
      <p:cxnSp>
        <p:nvCxnSpPr>
          <p:cNvPr id="54" name="Straight Arrow Connector 53"/>
          <p:cNvCxnSpPr/>
          <p:nvPr/>
        </p:nvCxnSpPr>
        <p:spPr>
          <a:xfrm flipH="1" flipV="1">
            <a:off x="685800" y="1822955"/>
            <a:ext cx="1" cy="3046982"/>
          </a:xfrm>
          <a:prstGeom prst="straightConnector1">
            <a:avLst/>
          </a:prstGeom>
          <a:ln w="38100" cap="rnd">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55" name="TextBox 44"/>
          <p:cNvSpPr txBox="1"/>
          <p:nvPr/>
        </p:nvSpPr>
        <p:spPr>
          <a:xfrm>
            <a:off x="685800" y="3485196"/>
            <a:ext cx="2848943" cy="430985"/>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0000FF"/>
                </a:solidFill>
                <a:latin typeface="Cambria" panose="02040503050406030204" pitchFamily="18" charset="0"/>
              </a:rPr>
              <a:t>Sense-Amplifier</a:t>
            </a:r>
          </a:p>
        </p:txBody>
      </p:sp>
      <p:sp>
        <p:nvSpPr>
          <p:cNvPr id="69" name="67Text"/>
          <p:cNvSpPr txBox="1"/>
          <p:nvPr/>
        </p:nvSpPr>
        <p:spPr>
          <a:xfrm>
            <a:off x="2438400" y="4879064"/>
            <a:ext cx="1317805" cy="378736"/>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i="1" dirty="0" smtClean="0">
                <a:solidFill>
                  <a:srgbClr val="000000"/>
                </a:solidFill>
                <a:latin typeface="Cambria" panose="02040503050406030204" pitchFamily="18" charset="0"/>
              </a:rPr>
              <a:t>Sensing</a:t>
            </a:r>
          </a:p>
        </p:txBody>
      </p:sp>
      <p:cxnSp>
        <p:nvCxnSpPr>
          <p:cNvPr id="70" name="Straight Arrow Connector 69"/>
          <p:cNvCxnSpPr/>
          <p:nvPr/>
        </p:nvCxnSpPr>
        <p:spPr>
          <a:xfrm flipH="1">
            <a:off x="4638165" y="4796330"/>
            <a:ext cx="3407" cy="148438"/>
          </a:xfrm>
          <a:prstGeom prst="straightConnector1">
            <a:avLst/>
          </a:prstGeom>
          <a:ln w="34925" cap="rnd">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sp>
        <p:nvSpPr>
          <p:cNvPr id="73" name="67Text"/>
          <p:cNvSpPr txBox="1"/>
          <p:nvPr/>
        </p:nvSpPr>
        <p:spPr>
          <a:xfrm>
            <a:off x="4884572" y="4866789"/>
            <a:ext cx="1317805" cy="378736"/>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i="1" dirty="0" smtClean="0">
                <a:solidFill>
                  <a:srgbClr val="000000"/>
                </a:solidFill>
                <a:latin typeface="Cambria" panose="02040503050406030204" pitchFamily="18" charset="0"/>
              </a:rPr>
              <a:t>Restore</a:t>
            </a:r>
          </a:p>
        </p:txBody>
      </p:sp>
      <p:cxnSp>
        <p:nvCxnSpPr>
          <p:cNvPr id="77" name="Straight Arrow Connector 76"/>
          <p:cNvCxnSpPr/>
          <p:nvPr/>
        </p:nvCxnSpPr>
        <p:spPr>
          <a:xfrm>
            <a:off x="6470373" y="4796838"/>
            <a:ext cx="5078" cy="156314"/>
          </a:xfrm>
          <a:prstGeom prst="straightConnector1">
            <a:avLst/>
          </a:prstGeom>
          <a:ln w="34925" cap="rnd">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sp>
        <p:nvSpPr>
          <p:cNvPr id="78" name="67Text"/>
          <p:cNvSpPr txBox="1"/>
          <p:nvPr/>
        </p:nvSpPr>
        <p:spPr>
          <a:xfrm>
            <a:off x="6448060" y="4883666"/>
            <a:ext cx="1781540" cy="378736"/>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tr-TR" sz="2800" i="1" dirty="0" smtClean="0">
                <a:solidFill>
                  <a:srgbClr val="000000"/>
                </a:solidFill>
                <a:latin typeface="Cambria" panose="02040503050406030204" pitchFamily="18" charset="0"/>
              </a:rPr>
              <a:t>Precharge</a:t>
            </a:r>
            <a:endParaRPr lang="en-US" sz="2800" i="1" dirty="0" smtClean="0">
              <a:solidFill>
                <a:srgbClr val="000000"/>
              </a:solidFill>
              <a:latin typeface="Cambria" panose="02040503050406030204" pitchFamily="18" charset="0"/>
            </a:endParaRPr>
          </a:p>
        </p:txBody>
      </p:sp>
      <p:grpSp>
        <p:nvGrpSpPr>
          <p:cNvPr id="19" name="Group 18"/>
          <p:cNvGrpSpPr/>
          <p:nvPr/>
        </p:nvGrpSpPr>
        <p:grpSpPr>
          <a:xfrm>
            <a:off x="685800" y="2115312"/>
            <a:ext cx="4695460" cy="720352"/>
            <a:chOff x="2782710" y="2115312"/>
            <a:chExt cx="4695460" cy="720352"/>
          </a:xfrm>
        </p:grpSpPr>
        <p:cxnSp>
          <p:nvCxnSpPr>
            <p:cNvPr id="89" name="Straight Arrow Connector 88"/>
            <p:cNvCxnSpPr/>
            <p:nvPr/>
          </p:nvCxnSpPr>
          <p:spPr>
            <a:xfrm>
              <a:off x="2782710" y="2145963"/>
              <a:ext cx="914400" cy="0"/>
            </a:xfrm>
            <a:prstGeom prst="straightConnector1">
              <a:avLst/>
            </a:prstGeom>
            <a:ln w="38100" cap="rnd">
              <a:solidFill>
                <a:srgbClr val="00B050"/>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a:off x="3717431" y="2148707"/>
              <a:ext cx="681099" cy="676948"/>
            </a:xfrm>
            <a:prstGeom prst="straightConnector1">
              <a:avLst/>
            </a:prstGeom>
            <a:ln w="38100" cap="rnd">
              <a:solidFill>
                <a:srgbClr val="00B050"/>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V="1">
              <a:off x="4417970" y="2119251"/>
              <a:ext cx="2247893" cy="716413"/>
            </a:xfrm>
            <a:prstGeom prst="straightConnector1">
              <a:avLst/>
            </a:prstGeom>
            <a:ln w="38100" cap="rnd">
              <a:solidFill>
                <a:srgbClr val="00B050"/>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a:off x="6668910" y="2115312"/>
              <a:ext cx="809260" cy="0"/>
            </a:xfrm>
            <a:prstGeom prst="straightConnector1">
              <a:avLst/>
            </a:prstGeom>
            <a:ln w="38100" cap="rnd">
              <a:solidFill>
                <a:srgbClr val="00B050"/>
              </a:solidFill>
              <a:tailEnd type="none" w="lg" len="med"/>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741560" y="2119251"/>
            <a:ext cx="3827393" cy="1351313"/>
            <a:chOff x="2774373" y="2119251"/>
            <a:chExt cx="3827393" cy="1351313"/>
          </a:xfrm>
        </p:grpSpPr>
        <p:cxnSp>
          <p:nvCxnSpPr>
            <p:cNvPr id="91" name="Straight Arrow Connector 90"/>
            <p:cNvCxnSpPr/>
            <p:nvPr/>
          </p:nvCxnSpPr>
          <p:spPr>
            <a:xfrm flipV="1">
              <a:off x="3737080" y="3134591"/>
              <a:ext cx="758324" cy="328264"/>
            </a:xfrm>
            <a:prstGeom prst="straightConnector1">
              <a:avLst/>
            </a:prstGeom>
            <a:ln w="38100" cap="rnd">
              <a:solidFill>
                <a:srgbClr val="00B050"/>
              </a:solidFill>
              <a:prstDash val="dash"/>
              <a:tailEnd type="none" w="lg" len="med"/>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2774373" y="3470564"/>
              <a:ext cx="911353" cy="0"/>
            </a:xfrm>
            <a:prstGeom prst="straightConnector1">
              <a:avLst/>
            </a:prstGeom>
            <a:ln w="38100" cap="rnd">
              <a:solidFill>
                <a:srgbClr val="00B050"/>
              </a:solidFill>
              <a:prstDash val="dash"/>
              <a:tailEnd type="none" w="lg" len="med"/>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V="1">
              <a:off x="4551633" y="2119251"/>
              <a:ext cx="2050133" cy="992643"/>
            </a:xfrm>
            <a:prstGeom prst="straightConnector1">
              <a:avLst/>
            </a:prstGeom>
            <a:ln w="38100" cap="rnd">
              <a:solidFill>
                <a:srgbClr val="00B050"/>
              </a:solidFill>
              <a:prstDash val="dash"/>
              <a:tailEnd type="none" w="lg" len="med"/>
            </a:ln>
          </p:spPr>
          <p:style>
            <a:lnRef idx="1">
              <a:schemeClr val="accent1"/>
            </a:lnRef>
            <a:fillRef idx="0">
              <a:schemeClr val="accent1"/>
            </a:fillRef>
            <a:effectRef idx="0">
              <a:schemeClr val="accent1"/>
            </a:effectRef>
            <a:fontRef idx="minor">
              <a:schemeClr val="tx1"/>
            </a:fontRef>
          </p:style>
        </p:cxnSp>
      </p:grpSp>
      <p:cxnSp>
        <p:nvCxnSpPr>
          <p:cNvPr id="62" name="Straight Arrow Connector 61"/>
          <p:cNvCxnSpPr/>
          <p:nvPr/>
        </p:nvCxnSpPr>
        <p:spPr>
          <a:xfrm flipV="1">
            <a:off x="741560" y="2766719"/>
            <a:ext cx="7259440" cy="2847"/>
          </a:xfrm>
          <a:prstGeom prst="straightConnector1">
            <a:avLst/>
          </a:prstGeom>
          <a:ln w="38100" cap="rnd">
            <a:solidFill>
              <a:srgbClr val="FF0066"/>
            </a:solidFill>
            <a:prstDash val="dash"/>
            <a:tailEnd type="none" w="lg" len="med"/>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3810000" y="5528730"/>
            <a:ext cx="846081" cy="3810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mbria" panose="02040503050406030204" pitchFamily="18" charset="0"/>
              </a:rPr>
              <a:t>R/W</a:t>
            </a:r>
            <a:endParaRPr lang="en-US" sz="2400" b="1" dirty="0">
              <a:latin typeface="Cambria" panose="02040503050406030204" pitchFamily="18" charset="0"/>
            </a:endParaRPr>
          </a:p>
        </p:txBody>
      </p:sp>
      <p:sp>
        <p:nvSpPr>
          <p:cNvPr id="72" name="Rectangle 71"/>
          <p:cNvSpPr/>
          <p:nvPr/>
        </p:nvSpPr>
        <p:spPr>
          <a:xfrm>
            <a:off x="1287519" y="5528730"/>
            <a:ext cx="846081" cy="3810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mbria" panose="02040503050406030204" pitchFamily="18" charset="0"/>
              </a:rPr>
              <a:t>ACT</a:t>
            </a:r>
            <a:endParaRPr lang="en-US" sz="2400" b="1" dirty="0">
              <a:latin typeface="Cambria" panose="02040503050406030204" pitchFamily="18" charset="0"/>
            </a:endParaRPr>
          </a:p>
        </p:txBody>
      </p:sp>
      <p:sp>
        <p:nvSpPr>
          <p:cNvPr id="74" name="Rectangle 73"/>
          <p:cNvSpPr/>
          <p:nvPr/>
        </p:nvSpPr>
        <p:spPr>
          <a:xfrm>
            <a:off x="5394438" y="5528730"/>
            <a:ext cx="846081" cy="3810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mbria" panose="02040503050406030204" pitchFamily="18" charset="0"/>
              </a:rPr>
              <a:t>PRE</a:t>
            </a:r>
            <a:endParaRPr lang="en-US" sz="2400" b="1" dirty="0">
              <a:latin typeface="Cambria" panose="02040503050406030204" pitchFamily="18" charset="0"/>
            </a:endParaRPr>
          </a:p>
        </p:txBody>
      </p:sp>
      <p:cxnSp>
        <p:nvCxnSpPr>
          <p:cNvPr id="75" name="Straight Arrow Connector 74"/>
          <p:cNvCxnSpPr>
            <a:stCxn id="72" idx="3"/>
            <a:endCxn id="71" idx="1"/>
          </p:cNvCxnSpPr>
          <p:nvPr/>
        </p:nvCxnSpPr>
        <p:spPr>
          <a:xfrm>
            <a:off x="2133600" y="5719230"/>
            <a:ext cx="1676400" cy="0"/>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76" name="67Text"/>
          <p:cNvSpPr txBox="1"/>
          <p:nvPr/>
        </p:nvSpPr>
        <p:spPr>
          <a:xfrm>
            <a:off x="2414196" y="5317807"/>
            <a:ext cx="1091004" cy="378736"/>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800" b="1" i="1" dirty="0" smtClean="0">
                <a:solidFill>
                  <a:srgbClr val="0066FF"/>
                </a:solidFill>
                <a:latin typeface="Cambria" panose="02040503050406030204" pitchFamily="18" charset="0"/>
              </a:rPr>
              <a:t>tRCD</a:t>
            </a:r>
            <a:endParaRPr lang="en-US" sz="2800" b="1" i="1" dirty="0" smtClean="0">
              <a:solidFill>
                <a:srgbClr val="0066FF"/>
              </a:solidFill>
              <a:latin typeface="Cambria" panose="02040503050406030204" pitchFamily="18" charset="0"/>
            </a:endParaRPr>
          </a:p>
        </p:txBody>
      </p:sp>
      <p:cxnSp>
        <p:nvCxnSpPr>
          <p:cNvPr id="82" name="Straight Arrow Connector 81"/>
          <p:cNvCxnSpPr/>
          <p:nvPr/>
        </p:nvCxnSpPr>
        <p:spPr>
          <a:xfrm>
            <a:off x="1676400" y="6400800"/>
            <a:ext cx="4148959" cy="0"/>
          </a:xfrm>
          <a:prstGeom prst="straightConnector1">
            <a:avLst/>
          </a:prstGeom>
          <a:ln w="38100">
            <a:solidFill>
              <a:srgbClr val="FF0066"/>
            </a:solidFill>
            <a:tailEnd type="triangle"/>
          </a:ln>
        </p:spPr>
        <p:style>
          <a:lnRef idx="1">
            <a:schemeClr val="accent1"/>
          </a:lnRef>
          <a:fillRef idx="0">
            <a:schemeClr val="accent1"/>
          </a:fillRef>
          <a:effectRef idx="0">
            <a:schemeClr val="accent1"/>
          </a:effectRef>
          <a:fontRef idx="minor">
            <a:schemeClr val="tx1"/>
          </a:fontRef>
        </p:style>
      </p:cxnSp>
      <p:sp>
        <p:nvSpPr>
          <p:cNvPr id="83" name="67Text"/>
          <p:cNvSpPr txBox="1"/>
          <p:nvPr/>
        </p:nvSpPr>
        <p:spPr>
          <a:xfrm>
            <a:off x="3328596" y="6022064"/>
            <a:ext cx="1091004" cy="378736"/>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800" b="1" i="1" dirty="0" smtClean="0">
                <a:solidFill>
                  <a:srgbClr val="0066FF"/>
                </a:solidFill>
                <a:latin typeface="Cambria" panose="02040503050406030204" pitchFamily="18" charset="0"/>
              </a:rPr>
              <a:t>tRAS</a:t>
            </a:r>
            <a:endParaRPr lang="en-US" sz="2800" b="1" i="1" dirty="0" smtClean="0">
              <a:solidFill>
                <a:srgbClr val="0066FF"/>
              </a:solidFill>
              <a:latin typeface="Cambria" panose="02040503050406030204" pitchFamily="18" charset="0"/>
            </a:endParaRPr>
          </a:p>
        </p:txBody>
      </p:sp>
      <p:sp>
        <p:nvSpPr>
          <p:cNvPr id="84" name="Rectangle 83"/>
          <p:cNvSpPr/>
          <p:nvPr/>
        </p:nvSpPr>
        <p:spPr>
          <a:xfrm>
            <a:off x="3810000" y="5528730"/>
            <a:ext cx="846081" cy="3810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mbria" panose="02040503050406030204" pitchFamily="18" charset="0"/>
              </a:rPr>
              <a:t>R/W</a:t>
            </a:r>
            <a:endParaRPr lang="en-US" sz="2400" b="1" dirty="0">
              <a:latin typeface="Cambria" panose="02040503050406030204" pitchFamily="18" charset="0"/>
            </a:endParaRPr>
          </a:p>
        </p:txBody>
      </p:sp>
      <p:sp>
        <p:nvSpPr>
          <p:cNvPr id="85" name="Rectangle 84"/>
          <p:cNvSpPr/>
          <p:nvPr/>
        </p:nvSpPr>
        <p:spPr>
          <a:xfrm>
            <a:off x="5402319" y="5529397"/>
            <a:ext cx="846081" cy="3810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mbria" panose="02040503050406030204" pitchFamily="18" charset="0"/>
              </a:rPr>
              <a:t>PRE</a:t>
            </a:r>
            <a:endParaRPr lang="en-US" sz="2400" b="1" dirty="0">
              <a:latin typeface="Cambria" panose="02040503050406030204" pitchFamily="18" charset="0"/>
            </a:endParaRPr>
          </a:p>
        </p:txBody>
      </p:sp>
      <p:sp>
        <p:nvSpPr>
          <p:cNvPr id="8" name="Oval 7"/>
          <p:cNvSpPr/>
          <p:nvPr/>
        </p:nvSpPr>
        <p:spPr>
          <a:xfrm>
            <a:off x="4152900" y="2661820"/>
            <a:ext cx="196078" cy="215492"/>
          </a:xfrm>
          <a:prstGeom prst="ellipse">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5486400" y="2052220"/>
            <a:ext cx="196078" cy="215492"/>
          </a:xfrm>
          <a:prstGeom prst="ellipse">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7" name="Straight Arrow Connector 86"/>
          <p:cNvCxnSpPr>
            <a:stCxn id="8" idx="0"/>
          </p:cNvCxnSpPr>
          <p:nvPr/>
        </p:nvCxnSpPr>
        <p:spPr>
          <a:xfrm flipH="1" flipV="1">
            <a:off x="3848100" y="1651477"/>
            <a:ext cx="402839" cy="101034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stCxn id="86" idx="7"/>
            <a:endCxn id="98" idx="2"/>
          </p:cNvCxnSpPr>
          <p:nvPr/>
        </p:nvCxnSpPr>
        <p:spPr>
          <a:xfrm flipV="1">
            <a:off x="5653763" y="1644565"/>
            <a:ext cx="1108315" cy="43921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1671322" y="4800600"/>
            <a:ext cx="5078" cy="156314"/>
          </a:xfrm>
          <a:prstGeom prst="straightConnector1">
            <a:avLst/>
          </a:prstGeom>
          <a:ln w="34925" cap="rnd">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sp>
        <p:nvSpPr>
          <p:cNvPr id="97" name="67Text"/>
          <p:cNvSpPr txBox="1"/>
          <p:nvPr/>
        </p:nvSpPr>
        <p:spPr>
          <a:xfrm>
            <a:off x="2514600" y="914400"/>
            <a:ext cx="2183833" cy="730165"/>
          </a:xfrm>
          <a:prstGeom prst="rect">
            <a:avLst/>
          </a:prstGeom>
          <a:noFill/>
          <a:ln w="28575">
            <a:solidFill>
              <a:schemeClr val="tx1"/>
            </a:solidFill>
          </a:ln>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400" i="1" dirty="0" smtClean="0">
                <a:solidFill>
                  <a:srgbClr val="000000"/>
                </a:solidFill>
                <a:latin typeface="Cambria" panose="02040503050406030204" pitchFamily="18" charset="0"/>
              </a:rPr>
              <a:t>Ready to </a:t>
            </a:r>
            <a:r>
              <a:rPr lang="tr-TR" sz="2400" i="1" dirty="0" smtClean="0">
                <a:solidFill>
                  <a:srgbClr val="000000"/>
                </a:solidFill>
                <a:latin typeface="Cambria" panose="02040503050406030204" pitchFamily="18" charset="0"/>
              </a:rPr>
              <a:t>Access</a:t>
            </a:r>
            <a:endParaRPr lang="tr-TR" sz="2400" i="1" dirty="0" smtClean="0">
              <a:solidFill>
                <a:srgbClr val="000000"/>
              </a:solidFill>
              <a:latin typeface="Cambria" panose="02040503050406030204" pitchFamily="18" charset="0"/>
            </a:endParaRPr>
          </a:p>
        </p:txBody>
      </p:sp>
      <p:sp>
        <p:nvSpPr>
          <p:cNvPr id="98" name="67Text"/>
          <p:cNvSpPr txBox="1"/>
          <p:nvPr/>
        </p:nvSpPr>
        <p:spPr>
          <a:xfrm>
            <a:off x="5436167" y="914400"/>
            <a:ext cx="2651822" cy="730165"/>
          </a:xfrm>
          <a:prstGeom prst="rect">
            <a:avLst/>
          </a:prstGeom>
          <a:noFill/>
          <a:ln w="28575">
            <a:solidFill>
              <a:schemeClr val="tx1"/>
            </a:solidFill>
          </a:ln>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400" i="1" dirty="0" smtClean="0">
                <a:solidFill>
                  <a:srgbClr val="000000"/>
                </a:solidFill>
                <a:latin typeface="Cambria" panose="02040503050406030204" pitchFamily="18" charset="0"/>
              </a:rPr>
              <a:t>Ready to </a:t>
            </a:r>
            <a:r>
              <a:rPr lang="tr-TR" sz="2400" i="1" dirty="0" smtClean="0">
                <a:solidFill>
                  <a:srgbClr val="000000"/>
                </a:solidFill>
                <a:latin typeface="Cambria" panose="02040503050406030204" pitchFamily="18" charset="0"/>
              </a:rPr>
              <a:t>Precharge</a:t>
            </a:r>
            <a:endParaRPr lang="tr-TR" sz="2400" i="1" dirty="0" smtClean="0">
              <a:solidFill>
                <a:srgbClr val="000000"/>
              </a:solidFill>
              <a:latin typeface="Cambria" panose="02040503050406030204" pitchFamily="18" charset="0"/>
            </a:endParaRPr>
          </a:p>
        </p:txBody>
      </p:sp>
      <p:cxnSp>
        <p:nvCxnSpPr>
          <p:cNvPr id="101" name="Straight Arrow Connector 100"/>
          <p:cNvCxnSpPr/>
          <p:nvPr/>
        </p:nvCxnSpPr>
        <p:spPr>
          <a:xfrm flipV="1">
            <a:off x="3254761" y="1638640"/>
            <a:ext cx="216499" cy="123867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0" name="Oval 99"/>
          <p:cNvSpPr/>
          <p:nvPr/>
        </p:nvSpPr>
        <p:spPr>
          <a:xfrm>
            <a:off x="4433834" y="2036064"/>
            <a:ext cx="196078" cy="21549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3156722" y="2661820"/>
            <a:ext cx="196078" cy="21549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2" name="Straight Arrow Connector 101"/>
          <p:cNvCxnSpPr>
            <a:stCxn id="100" idx="7"/>
          </p:cNvCxnSpPr>
          <p:nvPr/>
        </p:nvCxnSpPr>
        <p:spPr>
          <a:xfrm flipV="1">
            <a:off x="4601197" y="1651477"/>
            <a:ext cx="834970" cy="41614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3" name="Group 102"/>
          <p:cNvGrpSpPr/>
          <p:nvPr/>
        </p:nvGrpSpPr>
        <p:grpSpPr>
          <a:xfrm>
            <a:off x="685800" y="2590800"/>
            <a:ext cx="925633" cy="903652"/>
            <a:chOff x="2733751" y="1688418"/>
            <a:chExt cx="925633" cy="903652"/>
          </a:xfrm>
        </p:grpSpPr>
        <p:cxnSp>
          <p:nvCxnSpPr>
            <p:cNvPr id="104" name="Straight Arrow Connector 103"/>
            <p:cNvCxnSpPr/>
            <p:nvPr/>
          </p:nvCxnSpPr>
          <p:spPr>
            <a:xfrm>
              <a:off x="2744984" y="1688418"/>
              <a:ext cx="914400" cy="0"/>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a:off x="2733751" y="2592070"/>
              <a:ext cx="911353" cy="0"/>
            </a:xfrm>
            <a:prstGeom prst="straightConnector1">
              <a:avLst/>
            </a:prstGeom>
            <a:ln w="38100" cap="rnd">
              <a:solidFill>
                <a:srgbClr val="0000FF"/>
              </a:solidFill>
              <a:prstDash val="dash"/>
              <a:tailEnd type="none" w="lg" len="med"/>
            </a:ln>
          </p:spPr>
          <p:style>
            <a:lnRef idx="1">
              <a:schemeClr val="accent1"/>
            </a:lnRef>
            <a:fillRef idx="0">
              <a:schemeClr val="accent1"/>
            </a:fillRef>
            <a:effectRef idx="0">
              <a:schemeClr val="accent1"/>
            </a:effectRef>
            <a:fontRef idx="minor">
              <a:schemeClr val="tx1"/>
            </a:fontRef>
          </p:style>
        </p:cxnSp>
      </p:grpSp>
      <p:grpSp>
        <p:nvGrpSpPr>
          <p:cNvPr id="106" name="Group 105"/>
          <p:cNvGrpSpPr/>
          <p:nvPr/>
        </p:nvGrpSpPr>
        <p:grpSpPr>
          <a:xfrm>
            <a:off x="1629882" y="2590800"/>
            <a:ext cx="1646718" cy="907533"/>
            <a:chOff x="3644559" y="2115894"/>
            <a:chExt cx="1646718" cy="907533"/>
          </a:xfrm>
        </p:grpSpPr>
        <p:cxnSp>
          <p:nvCxnSpPr>
            <p:cNvPr id="107" name="Straight Arrow Connector 106"/>
            <p:cNvCxnSpPr/>
            <p:nvPr/>
          </p:nvCxnSpPr>
          <p:spPr>
            <a:xfrm>
              <a:off x="3644559" y="2115894"/>
              <a:ext cx="1646718" cy="522391"/>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flipV="1">
              <a:off x="3648800" y="2788026"/>
              <a:ext cx="1642477" cy="235401"/>
            </a:xfrm>
            <a:prstGeom prst="straightConnector1">
              <a:avLst/>
            </a:prstGeom>
            <a:ln w="38100" cap="rnd">
              <a:solidFill>
                <a:srgbClr val="0000FF"/>
              </a:solidFill>
              <a:prstDash val="dash"/>
              <a:tailEnd type="none" w="lg" len="med"/>
            </a:ln>
          </p:spPr>
          <p:style>
            <a:lnRef idx="1">
              <a:schemeClr val="accent1"/>
            </a:lnRef>
            <a:fillRef idx="0">
              <a:schemeClr val="accent1"/>
            </a:fillRef>
            <a:effectRef idx="0">
              <a:schemeClr val="accent1"/>
            </a:effectRef>
            <a:fontRef idx="minor">
              <a:schemeClr val="tx1"/>
            </a:fontRef>
          </p:style>
        </p:cxnSp>
      </p:grpSp>
      <p:grpSp>
        <p:nvGrpSpPr>
          <p:cNvPr id="109" name="Group 108"/>
          <p:cNvGrpSpPr/>
          <p:nvPr/>
        </p:nvGrpSpPr>
        <p:grpSpPr>
          <a:xfrm>
            <a:off x="3314506" y="2159966"/>
            <a:ext cx="2324294" cy="1102967"/>
            <a:chOff x="4565094" y="1593888"/>
            <a:chExt cx="2324294" cy="1102967"/>
          </a:xfrm>
        </p:grpSpPr>
        <p:cxnSp>
          <p:nvCxnSpPr>
            <p:cNvPr id="110" name="Straight Arrow Connector 109"/>
            <p:cNvCxnSpPr/>
            <p:nvPr/>
          </p:nvCxnSpPr>
          <p:spPr>
            <a:xfrm flipV="1">
              <a:off x="4565094" y="1593888"/>
              <a:ext cx="2324294" cy="1102967"/>
            </a:xfrm>
            <a:prstGeom prst="straightConnector1">
              <a:avLst/>
            </a:prstGeom>
            <a:ln w="38100" cap="rnd">
              <a:solidFill>
                <a:srgbClr val="0000FF"/>
              </a:solidFill>
              <a:prstDash val="dash"/>
              <a:tailEnd type="none" w="lg" len="med"/>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flipV="1">
              <a:off x="4565095" y="1593888"/>
              <a:ext cx="2228967" cy="959708"/>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grpSp>
      <p:grpSp>
        <p:nvGrpSpPr>
          <p:cNvPr id="112" name="Group 111"/>
          <p:cNvGrpSpPr/>
          <p:nvPr/>
        </p:nvGrpSpPr>
        <p:grpSpPr>
          <a:xfrm>
            <a:off x="5639046" y="2145963"/>
            <a:ext cx="971304" cy="1239630"/>
            <a:chOff x="6485612" y="1383963"/>
            <a:chExt cx="971304" cy="1239630"/>
          </a:xfrm>
        </p:grpSpPr>
        <p:cxnSp>
          <p:nvCxnSpPr>
            <p:cNvPr id="113" name="Straight Arrow Connector 112"/>
            <p:cNvCxnSpPr/>
            <p:nvPr/>
          </p:nvCxnSpPr>
          <p:spPr>
            <a:xfrm>
              <a:off x="6485612" y="1385846"/>
              <a:ext cx="971304" cy="1237747"/>
            </a:xfrm>
            <a:prstGeom prst="straightConnector1">
              <a:avLst/>
            </a:prstGeom>
            <a:ln w="38100" cap="rnd">
              <a:solidFill>
                <a:srgbClr val="0000FF"/>
              </a:solidFill>
              <a:prstDash val="dash"/>
              <a:tailEnd type="none" w="lg" len="med"/>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a:off x="6485612" y="1383963"/>
              <a:ext cx="914400" cy="0"/>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50480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2" fill="hold" nodeType="clickEffect">
                                  <p:stCondLst>
                                    <p:cond delay="0"/>
                                  </p:stCondLst>
                                  <p:childTnLst>
                                    <p:animEffect transition="out" filter="wipe(right)">
                                      <p:cBhvr>
                                        <p:cTn id="6" dur="500"/>
                                        <p:tgtEl>
                                          <p:spTgt spid="112"/>
                                        </p:tgtEl>
                                      </p:cBhvr>
                                    </p:animEffect>
                                    <p:set>
                                      <p:cBhvr>
                                        <p:cTn id="7" dur="1" fill="hold">
                                          <p:stCondLst>
                                            <p:cond delay="499"/>
                                          </p:stCondLst>
                                        </p:cTn>
                                        <p:tgtEl>
                                          <p:spTgt spid="112"/>
                                        </p:tgtEl>
                                        <p:attrNameLst>
                                          <p:attrName>style.visibility</p:attrName>
                                        </p:attrNameLst>
                                      </p:cBhvr>
                                      <p:to>
                                        <p:strVal val="hidden"/>
                                      </p:to>
                                    </p:set>
                                  </p:childTnLst>
                                </p:cTn>
                              </p:par>
                            </p:childTnLst>
                          </p:cTn>
                        </p:par>
                        <p:par>
                          <p:cTn id="8" fill="hold">
                            <p:stCondLst>
                              <p:cond delay="500"/>
                            </p:stCondLst>
                            <p:childTnLst>
                              <p:par>
                                <p:cTn id="9" presetID="22" presetClass="exit" presetSubtype="2" fill="hold" nodeType="afterEffect">
                                  <p:stCondLst>
                                    <p:cond delay="0"/>
                                  </p:stCondLst>
                                  <p:childTnLst>
                                    <p:animEffect transition="out" filter="wipe(right)">
                                      <p:cBhvr>
                                        <p:cTn id="10" dur="500"/>
                                        <p:tgtEl>
                                          <p:spTgt spid="109"/>
                                        </p:tgtEl>
                                      </p:cBhvr>
                                    </p:animEffect>
                                    <p:set>
                                      <p:cBhvr>
                                        <p:cTn id="11" dur="1" fill="hold">
                                          <p:stCondLst>
                                            <p:cond delay="499"/>
                                          </p:stCondLst>
                                        </p:cTn>
                                        <p:tgtEl>
                                          <p:spTgt spid="109"/>
                                        </p:tgtEl>
                                        <p:attrNameLst>
                                          <p:attrName>style.visibility</p:attrName>
                                        </p:attrNameLst>
                                      </p:cBhvr>
                                      <p:to>
                                        <p:strVal val="hidden"/>
                                      </p:to>
                                    </p:set>
                                  </p:childTnLst>
                                </p:cTn>
                              </p:par>
                            </p:childTnLst>
                          </p:cTn>
                        </p:par>
                        <p:par>
                          <p:cTn id="12" fill="hold">
                            <p:stCondLst>
                              <p:cond delay="1000"/>
                            </p:stCondLst>
                            <p:childTnLst>
                              <p:par>
                                <p:cTn id="13" presetID="22" presetClass="exit" presetSubtype="2" fill="hold" nodeType="afterEffect">
                                  <p:stCondLst>
                                    <p:cond delay="0"/>
                                  </p:stCondLst>
                                  <p:childTnLst>
                                    <p:animEffect transition="out" filter="wipe(right)">
                                      <p:cBhvr>
                                        <p:cTn id="14" dur="500"/>
                                        <p:tgtEl>
                                          <p:spTgt spid="106"/>
                                        </p:tgtEl>
                                      </p:cBhvr>
                                    </p:animEffect>
                                    <p:set>
                                      <p:cBhvr>
                                        <p:cTn id="15" dur="1" fill="hold">
                                          <p:stCondLst>
                                            <p:cond delay="499"/>
                                          </p:stCondLst>
                                        </p:cTn>
                                        <p:tgtEl>
                                          <p:spTgt spid="106"/>
                                        </p:tgtEl>
                                        <p:attrNameLst>
                                          <p:attrName>style.visibility</p:attrName>
                                        </p:attrNameLst>
                                      </p:cBhvr>
                                      <p:to>
                                        <p:strVal val="hidden"/>
                                      </p:to>
                                    </p:set>
                                  </p:childTnLst>
                                </p:cTn>
                              </p:par>
                            </p:childTnLst>
                          </p:cTn>
                        </p:par>
                        <p:par>
                          <p:cTn id="16" fill="hold">
                            <p:stCondLst>
                              <p:cond delay="1500"/>
                            </p:stCondLst>
                            <p:childTnLst>
                              <p:par>
                                <p:cTn id="17" presetID="22" presetClass="exit" presetSubtype="2" fill="hold" nodeType="afterEffect">
                                  <p:stCondLst>
                                    <p:cond delay="0"/>
                                  </p:stCondLst>
                                  <p:childTnLst>
                                    <p:animEffect transition="out" filter="wipe(right)">
                                      <p:cBhvr>
                                        <p:cTn id="18" dur="500"/>
                                        <p:tgtEl>
                                          <p:spTgt spid="103"/>
                                        </p:tgtEl>
                                      </p:cBhvr>
                                    </p:animEffect>
                                    <p:set>
                                      <p:cBhvr>
                                        <p:cTn id="19" dur="1" fill="hold">
                                          <p:stCondLst>
                                            <p:cond delay="499"/>
                                          </p:stCondLst>
                                        </p:cTn>
                                        <p:tgtEl>
                                          <p:spTgt spid="103"/>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wipe(left)">
                                      <p:cBhvr>
                                        <p:cTn id="24" dur="2000"/>
                                        <p:tgtEl>
                                          <p:spTgt spid="19"/>
                                        </p:tgtEl>
                                      </p:cBhvr>
                                    </p:animEffect>
                                  </p:childTnLst>
                                </p:cTn>
                              </p:par>
                              <p:par>
                                <p:cTn id="25" presetID="22" presetClass="entr" presetSubtype="8"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left)">
                                      <p:cBhvr>
                                        <p:cTn id="27" dur="2000"/>
                                        <p:tgtEl>
                                          <p:spTgt spid="22"/>
                                        </p:tgtEl>
                                      </p:cBhvr>
                                    </p:animEffect>
                                  </p:childTnLst>
                                </p:cTn>
                              </p:par>
                              <p:par>
                                <p:cTn id="28" presetID="3" presetClass="emph" presetSubtype="2" fill="hold" grpId="0" nodeType="withEffect">
                                  <p:stCondLst>
                                    <p:cond delay="0"/>
                                  </p:stCondLst>
                                  <p:childTnLst>
                                    <p:animClr clrSpc="rgb" dir="cw">
                                      <p:cBhvr override="childStyle">
                                        <p:cTn id="29" dur="1300" fill="hold"/>
                                        <p:tgtEl>
                                          <p:spTgt spid="50"/>
                                        </p:tgtEl>
                                        <p:attrNameLst>
                                          <p:attrName>style.color</p:attrName>
                                        </p:attrNameLst>
                                      </p:cBhvr>
                                      <p:to>
                                        <a:srgbClr val="00B050"/>
                                      </p:to>
                                    </p:animClr>
                                  </p:childTnLst>
                                </p:cTn>
                              </p:par>
                              <p:par>
                                <p:cTn id="30" presetID="3" presetClass="emph" presetSubtype="2" fill="hold" grpId="0" nodeType="withEffect">
                                  <p:stCondLst>
                                    <p:cond delay="0"/>
                                  </p:stCondLst>
                                  <p:childTnLst>
                                    <p:animClr clrSpc="rgb" dir="cw">
                                      <p:cBhvr override="childStyle">
                                        <p:cTn id="31" dur="1300" fill="hold"/>
                                        <p:tgtEl>
                                          <p:spTgt spid="55"/>
                                        </p:tgtEl>
                                        <p:attrNameLst>
                                          <p:attrName>style.color</p:attrName>
                                        </p:attrNameLst>
                                      </p:cBhvr>
                                      <p:to>
                                        <a:srgbClr val="00B050"/>
                                      </p:to>
                                    </p:animClr>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9"/>
                                        </p:tgtEl>
                                        <p:attrNameLst>
                                          <p:attrName>style.visibility</p:attrName>
                                        </p:attrNameLst>
                                      </p:cBhvr>
                                      <p:to>
                                        <p:strVal val="visible"/>
                                      </p:to>
                                    </p:set>
                                    <p:animEffect transition="in" filter="fade">
                                      <p:cBhvr>
                                        <p:cTn id="36" dur="500"/>
                                        <p:tgtEl>
                                          <p:spTgt spid="99"/>
                                        </p:tgtEl>
                                      </p:cBhvr>
                                    </p:animEffect>
                                  </p:childTnLst>
                                </p:cTn>
                              </p:par>
                              <p:par>
                                <p:cTn id="37" presetID="10" presetClass="entr" presetSubtype="0" fill="hold" nodeType="withEffect">
                                  <p:stCondLst>
                                    <p:cond delay="0"/>
                                  </p:stCondLst>
                                  <p:childTnLst>
                                    <p:set>
                                      <p:cBhvr>
                                        <p:cTn id="38" dur="1" fill="hold">
                                          <p:stCondLst>
                                            <p:cond delay="0"/>
                                          </p:stCondLst>
                                        </p:cTn>
                                        <p:tgtEl>
                                          <p:spTgt spid="101"/>
                                        </p:tgtEl>
                                        <p:attrNameLst>
                                          <p:attrName>style.visibility</p:attrName>
                                        </p:attrNameLst>
                                      </p:cBhvr>
                                      <p:to>
                                        <p:strVal val="visible"/>
                                      </p:to>
                                    </p:set>
                                    <p:animEffect transition="in" filter="fade">
                                      <p:cBhvr>
                                        <p:cTn id="39" dur="500"/>
                                        <p:tgtEl>
                                          <p:spTgt spid="10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00"/>
                                        </p:tgtEl>
                                        <p:attrNameLst>
                                          <p:attrName>style.visibility</p:attrName>
                                        </p:attrNameLst>
                                      </p:cBhvr>
                                      <p:to>
                                        <p:strVal val="visible"/>
                                      </p:to>
                                    </p:set>
                                    <p:animEffect transition="in" filter="fade">
                                      <p:cBhvr>
                                        <p:cTn id="42" dur="500"/>
                                        <p:tgtEl>
                                          <p:spTgt spid="100"/>
                                        </p:tgtEl>
                                      </p:cBhvr>
                                    </p:animEffect>
                                  </p:childTnLst>
                                </p:cTn>
                              </p:par>
                              <p:par>
                                <p:cTn id="43" presetID="10" presetClass="entr" presetSubtype="0" fill="hold" nodeType="withEffect">
                                  <p:stCondLst>
                                    <p:cond delay="0"/>
                                  </p:stCondLst>
                                  <p:childTnLst>
                                    <p:set>
                                      <p:cBhvr>
                                        <p:cTn id="44" dur="1" fill="hold">
                                          <p:stCondLst>
                                            <p:cond delay="0"/>
                                          </p:stCondLst>
                                        </p:cTn>
                                        <p:tgtEl>
                                          <p:spTgt spid="102"/>
                                        </p:tgtEl>
                                        <p:attrNameLst>
                                          <p:attrName>style.visibility</p:attrName>
                                        </p:attrNameLst>
                                      </p:cBhvr>
                                      <p:to>
                                        <p:strVal val="visible"/>
                                      </p:to>
                                    </p:set>
                                    <p:animEffect transition="in" filter="fade">
                                      <p:cBhvr>
                                        <p:cTn id="45" dur="500"/>
                                        <p:tgtEl>
                                          <p:spTgt spid="102"/>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mph" presetSubtype="0" grpId="1" nodeType="clickEffect">
                                  <p:stCondLst>
                                    <p:cond delay="0"/>
                                  </p:stCondLst>
                                  <p:childTnLst>
                                    <p:set>
                                      <p:cBhvr rctx="PPT">
                                        <p:cTn id="49" dur="indefinite"/>
                                        <p:tgtEl>
                                          <p:spTgt spid="71"/>
                                        </p:tgtEl>
                                        <p:attrNameLst>
                                          <p:attrName>style.opacity</p:attrName>
                                        </p:attrNameLst>
                                      </p:cBhvr>
                                      <p:to>
                                        <p:strVal val="0.5"/>
                                      </p:to>
                                    </p:set>
                                    <p:animEffect filter="image" prLst="opacity: 0.5">
                                      <p:cBhvr rctx="IE">
                                        <p:cTn id="50" dur="indefinite"/>
                                        <p:tgtEl>
                                          <p:spTgt spid="71"/>
                                        </p:tgtEl>
                                      </p:cBhvr>
                                    </p:animEffect>
                                  </p:childTnLst>
                                </p:cTn>
                              </p:par>
                              <p:par>
                                <p:cTn id="51" presetID="1" presetClass="entr" presetSubtype="0" fill="hold" grpId="1" nodeType="withEffect">
                                  <p:stCondLst>
                                    <p:cond delay="0"/>
                                  </p:stCondLst>
                                  <p:childTnLst>
                                    <p:set>
                                      <p:cBhvr>
                                        <p:cTn id="52" dur="1" fill="hold">
                                          <p:stCondLst>
                                            <p:cond delay="0"/>
                                          </p:stCondLst>
                                        </p:cTn>
                                        <p:tgtEl>
                                          <p:spTgt spid="84"/>
                                        </p:tgtEl>
                                        <p:attrNameLst>
                                          <p:attrName>style.visibility</p:attrName>
                                        </p:attrNameLst>
                                      </p:cBhvr>
                                      <p:to>
                                        <p:strVal val="visible"/>
                                      </p:to>
                                    </p:set>
                                  </p:childTnLst>
                                </p:cTn>
                              </p:par>
                              <p:par>
                                <p:cTn id="53" presetID="35" presetClass="path" presetSubtype="0" accel="50000" decel="50000" fill="hold" grpId="2" nodeType="withEffect">
                                  <p:stCondLst>
                                    <p:cond delay="0"/>
                                  </p:stCondLst>
                                  <p:childTnLst>
                                    <p:animMotion origin="layout" path="M 2.77778E-6 2.22222E-6 L -0.10452 -0.0007 " pathEditMode="relative" rAng="0" ptsTypes="AA">
                                      <p:cBhvr>
                                        <p:cTn id="54" dur="2000" fill="hold"/>
                                        <p:tgtEl>
                                          <p:spTgt spid="84"/>
                                        </p:tgtEl>
                                        <p:attrNameLst>
                                          <p:attrName>ppt_x</p:attrName>
                                          <p:attrName>ppt_y</p:attrName>
                                        </p:attrNameLst>
                                      </p:cBhvr>
                                      <p:rCtr x="-5226" y="-46"/>
                                    </p:animMotion>
                                  </p:childTnLst>
                                </p:cTn>
                              </p:par>
                              <p:par>
                                <p:cTn id="55" presetID="9" presetClass="emph" presetSubtype="0" grpId="0" nodeType="withEffect">
                                  <p:stCondLst>
                                    <p:cond delay="0"/>
                                  </p:stCondLst>
                                  <p:childTnLst>
                                    <p:set>
                                      <p:cBhvr rctx="PPT">
                                        <p:cTn id="56" dur="indefinite"/>
                                        <p:tgtEl>
                                          <p:spTgt spid="74"/>
                                        </p:tgtEl>
                                        <p:attrNameLst>
                                          <p:attrName>style.opacity</p:attrName>
                                        </p:attrNameLst>
                                      </p:cBhvr>
                                      <p:to>
                                        <p:strVal val="0.5"/>
                                      </p:to>
                                    </p:set>
                                    <p:animEffect filter="image" prLst="opacity: 0.5">
                                      <p:cBhvr rctx="IE">
                                        <p:cTn id="57" dur="indefinite"/>
                                        <p:tgtEl>
                                          <p:spTgt spid="74"/>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85"/>
                                        </p:tgtEl>
                                        <p:attrNameLst>
                                          <p:attrName>style.visibility</p:attrName>
                                        </p:attrNameLst>
                                      </p:cBhvr>
                                      <p:to>
                                        <p:strVal val="visible"/>
                                      </p:to>
                                    </p:set>
                                  </p:childTnLst>
                                </p:cTn>
                              </p:par>
                              <p:par>
                                <p:cTn id="60" presetID="35" presetClass="path" presetSubtype="0" accel="50000" decel="50000" fill="hold" grpId="1" nodeType="withEffect">
                                  <p:stCondLst>
                                    <p:cond delay="0"/>
                                  </p:stCondLst>
                                  <p:childTnLst>
                                    <p:animMotion origin="layout" path="M 8.33333E-7 2.22222E-6 L -0.12031 -0.0007 " pathEditMode="relative" rAng="0" ptsTypes="AA">
                                      <p:cBhvr>
                                        <p:cTn id="61" dur="2000" fill="hold"/>
                                        <p:tgtEl>
                                          <p:spTgt spid="85"/>
                                        </p:tgtEl>
                                        <p:attrNameLst>
                                          <p:attrName>ppt_x</p:attrName>
                                          <p:attrName>ppt_y</p:attrName>
                                        </p:attrNameLst>
                                      </p:cBhvr>
                                      <p:rCtr x="-6024" y="-46"/>
                                    </p:animMotion>
                                  </p:childTnLst>
                                </p:cTn>
                              </p:par>
                              <p:par>
                                <p:cTn id="62" presetID="1" presetClass="emph" presetSubtype="2" fill="hold" nodeType="withEffect">
                                  <p:stCondLst>
                                    <p:cond delay="0"/>
                                  </p:stCondLst>
                                  <p:childTnLst>
                                    <p:animClr clrSpc="rgb" dir="cw">
                                      <p:cBhvr>
                                        <p:cTn id="63" dur="1000" fill="hold"/>
                                        <p:tgtEl>
                                          <p:spTgt spid="85"/>
                                        </p:tgtEl>
                                        <p:attrNameLst>
                                          <p:attrName>fillcolor</p:attrName>
                                        </p:attrNameLst>
                                      </p:cBhvr>
                                      <p:to>
                                        <a:srgbClr val="00B050"/>
                                      </p:to>
                                    </p:animClr>
                                    <p:set>
                                      <p:cBhvr>
                                        <p:cTn id="64" dur="1000" fill="hold"/>
                                        <p:tgtEl>
                                          <p:spTgt spid="85"/>
                                        </p:tgtEl>
                                        <p:attrNameLst>
                                          <p:attrName>fill.type</p:attrName>
                                        </p:attrNameLst>
                                      </p:cBhvr>
                                      <p:to>
                                        <p:strVal val="solid"/>
                                      </p:to>
                                    </p:set>
                                    <p:set>
                                      <p:cBhvr>
                                        <p:cTn id="65" dur="1000" fill="hold"/>
                                        <p:tgtEl>
                                          <p:spTgt spid="85"/>
                                        </p:tgtEl>
                                        <p:attrNameLst>
                                          <p:attrName>fill.on</p:attrName>
                                        </p:attrNameLst>
                                      </p:cBhvr>
                                      <p:to>
                                        <p:strVal val="true"/>
                                      </p:to>
                                    </p:set>
                                  </p:childTnLst>
                                </p:cTn>
                              </p:par>
                              <p:par>
                                <p:cTn id="66" presetID="1" presetClass="emph" presetSubtype="2" fill="hold" nodeType="withEffect">
                                  <p:stCondLst>
                                    <p:cond delay="0"/>
                                  </p:stCondLst>
                                  <p:childTnLst>
                                    <p:animClr clrSpc="rgb" dir="cw">
                                      <p:cBhvr>
                                        <p:cTn id="67" dur="1000" fill="hold"/>
                                        <p:tgtEl>
                                          <p:spTgt spid="84"/>
                                        </p:tgtEl>
                                        <p:attrNameLst>
                                          <p:attrName>fillcolor</p:attrName>
                                        </p:attrNameLst>
                                      </p:cBhvr>
                                      <p:to>
                                        <a:srgbClr val="00B050"/>
                                      </p:to>
                                    </p:animClr>
                                    <p:set>
                                      <p:cBhvr>
                                        <p:cTn id="68" dur="1000" fill="hold"/>
                                        <p:tgtEl>
                                          <p:spTgt spid="84"/>
                                        </p:tgtEl>
                                        <p:attrNameLst>
                                          <p:attrName>fill.type</p:attrName>
                                        </p:attrNameLst>
                                      </p:cBhvr>
                                      <p:to>
                                        <p:strVal val="solid"/>
                                      </p:to>
                                    </p:set>
                                    <p:set>
                                      <p:cBhvr>
                                        <p:cTn id="69" dur="1000" fill="hold"/>
                                        <p:tgtEl>
                                          <p:spTgt spid="8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5" grpId="0"/>
      <p:bldP spid="71" grpId="1" animBg="1"/>
      <p:bldP spid="74" grpId="0" animBg="1"/>
      <p:bldP spid="84" grpId="1" animBg="1"/>
      <p:bldP spid="84" grpId="2" animBg="1"/>
      <p:bldP spid="85" grpId="0" animBg="1"/>
      <p:bldP spid="85" grpId="1" animBg="1"/>
      <p:bldP spid="100" grpId="0" animBg="1"/>
      <p:bldP spid="9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itchFamily="18" charset="0"/>
              </a:rPr>
              <a:t>Observation 1</a:t>
            </a:r>
            <a:endParaRPr lang="en-US" dirty="0">
              <a:latin typeface="Cambria" pitchFamily="18" charset="0"/>
            </a:endParaRPr>
          </a:p>
        </p:txBody>
      </p:sp>
      <p:sp>
        <p:nvSpPr>
          <p:cNvPr id="3" name="Content Placeholder 2"/>
          <p:cNvSpPr>
            <a:spLocks noGrp="1"/>
          </p:cNvSpPr>
          <p:nvPr>
            <p:ph idx="1"/>
          </p:nvPr>
        </p:nvSpPr>
        <p:spPr/>
        <p:txBody>
          <a:bodyPr/>
          <a:lstStyle/>
          <a:p>
            <a:pPr marL="0" indent="0">
              <a:buNone/>
            </a:pPr>
            <a:r>
              <a:rPr lang="tr-TR" dirty="0" smtClean="0">
                <a:latin typeface="Cambria" pitchFamily="18" charset="0"/>
              </a:rPr>
              <a:t>A </a:t>
            </a:r>
            <a:r>
              <a:rPr lang="tr-TR" dirty="0">
                <a:solidFill>
                  <a:srgbClr val="FF0066"/>
                </a:solidFill>
                <a:latin typeface="Cambria" pitchFamily="18" charset="0"/>
              </a:rPr>
              <a:t>highly-charged</a:t>
            </a:r>
            <a:r>
              <a:rPr lang="en-US" dirty="0">
                <a:latin typeface="Cambria" pitchFamily="18" charset="0"/>
              </a:rPr>
              <a:t> </a:t>
            </a:r>
            <a:r>
              <a:rPr lang="tr-TR" dirty="0">
                <a:latin typeface="Cambria" pitchFamily="18" charset="0"/>
              </a:rPr>
              <a:t>DRAM </a:t>
            </a:r>
            <a:r>
              <a:rPr lang="en-US" dirty="0">
                <a:latin typeface="Cambria" pitchFamily="18" charset="0"/>
              </a:rPr>
              <a:t>row </a:t>
            </a:r>
            <a:r>
              <a:rPr lang="tr-TR" dirty="0">
                <a:latin typeface="Cambria" pitchFamily="18" charset="0"/>
              </a:rPr>
              <a:t>can be accessed with </a:t>
            </a:r>
            <a:r>
              <a:rPr lang="tr-TR" dirty="0">
                <a:solidFill>
                  <a:srgbClr val="0066FF"/>
                </a:solidFill>
                <a:latin typeface="Cambria" pitchFamily="18" charset="0"/>
              </a:rPr>
              <a:t>low </a:t>
            </a:r>
            <a:r>
              <a:rPr lang="tr-TR" dirty="0" smtClean="0">
                <a:solidFill>
                  <a:srgbClr val="0066FF"/>
                </a:solidFill>
                <a:latin typeface="Cambria" pitchFamily="18" charset="0"/>
              </a:rPr>
              <a:t>latency</a:t>
            </a:r>
          </a:p>
          <a:p>
            <a:pPr marL="457200" indent="-457200"/>
            <a:r>
              <a:rPr lang="tr-TR" sz="3200" dirty="0"/>
              <a:t>tRCD:</a:t>
            </a:r>
            <a:r>
              <a:rPr lang="tr-TR" sz="3200" b="1" dirty="0"/>
              <a:t> 44%</a:t>
            </a:r>
          </a:p>
          <a:p>
            <a:pPr marL="457200" indent="-457200"/>
            <a:r>
              <a:rPr lang="tr-TR" sz="3200" dirty="0"/>
              <a:t>tRAS:</a:t>
            </a:r>
            <a:r>
              <a:rPr lang="tr-TR" sz="3200" b="1" dirty="0"/>
              <a:t> 37</a:t>
            </a:r>
            <a:r>
              <a:rPr lang="tr-TR" sz="3200" b="1" dirty="0" smtClean="0"/>
              <a:t>%</a:t>
            </a:r>
            <a:endParaRPr lang="tr-TR" sz="3200" dirty="0">
              <a:solidFill>
                <a:srgbClr val="0066FF"/>
              </a:solidFill>
              <a:latin typeface="Cambria" pitchFamily="18" charset="0"/>
            </a:endParaRPr>
          </a:p>
          <a:p>
            <a:endParaRPr lang="en-US" i="1" dirty="0" smtClean="0">
              <a:latin typeface="Cambria" pitchFamily="18" charset="0"/>
            </a:endParaRPr>
          </a:p>
        </p:txBody>
      </p:sp>
      <p:sp>
        <p:nvSpPr>
          <p:cNvPr id="4" name="Down Arrow 3"/>
          <p:cNvSpPr/>
          <p:nvPr/>
        </p:nvSpPr>
        <p:spPr>
          <a:xfrm>
            <a:off x="3117572" y="2362200"/>
            <a:ext cx="463828" cy="762000"/>
          </a:xfrm>
          <a:prstGeom prst="down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57200" y="4267200"/>
            <a:ext cx="8494721" cy="1754326"/>
          </a:xfrm>
          <a:prstGeom prst="rect">
            <a:avLst/>
          </a:prstGeom>
          <a:solidFill>
            <a:schemeClr val="accent4">
              <a:lumMod val="20000"/>
              <a:lumOff val="80000"/>
            </a:schemeClr>
          </a:solidFill>
          <a:ln w="38100">
            <a:solidFill>
              <a:srgbClr val="0066FF"/>
            </a:solidFill>
          </a:ln>
        </p:spPr>
        <p:txBody>
          <a:bodyPr wrap="square" rtlCol="0">
            <a:spAutoFit/>
          </a:bodyPr>
          <a:lstStyle/>
          <a:p>
            <a:pPr algn="ctr"/>
            <a:r>
              <a:rPr lang="tr-TR" sz="5400" b="1" dirty="0" smtClean="0"/>
              <a:t>How does a row become </a:t>
            </a:r>
            <a:r>
              <a:rPr lang="tr-TR" sz="5400" b="1" dirty="0" smtClean="0">
                <a:solidFill>
                  <a:srgbClr val="FF0066"/>
                </a:solidFill>
              </a:rPr>
              <a:t>highly-charged</a:t>
            </a:r>
            <a:r>
              <a:rPr lang="tr-TR" sz="5400" b="1" dirty="0" smtClean="0"/>
              <a:t>?</a:t>
            </a:r>
            <a:endParaRPr lang="en-US" sz="5400" b="1" dirty="0"/>
          </a:p>
        </p:txBody>
      </p:sp>
    </p:spTree>
    <p:extLst>
      <p:ext uri="{BB962C8B-B14F-4D97-AF65-F5344CB8AC3E}">
        <p14:creationId xmlns:p14="http://schemas.microsoft.com/office/powerpoint/2010/main" val="141711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txBox="1">
            <a:spLocks/>
          </p:cNvSpPr>
          <p:nvPr/>
        </p:nvSpPr>
        <p:spPr>
          <a:xfrm>
            <a:off x="377953" y="66419"/>
            <a:ext cx="8382000" cy="761999"/>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b="1" dirty="0" smtClean="0">
                <a:latin typeface="Cambria" panose="02040503050406030204" pitchFamily="18" charset="0"/>
              </a:rPr>
              <a:t>How Does</a:t>
            </a:r>
            <a:r>
              <a:rPr lang="en-US" b="1" dirty="0" smtClean="0">
                <a:latin typeface="Cambria" panose="02040503050406030204" pitchFamily="18" charset="0"/>
              </a:rPr>
              <a:t> </a:t>
            </a:r>
            <a:r>
              <a:rPr lang="tr-TR" b="1" dirty="0" smtClean="0">
                <a:latin typeface="Cambria" panose="02040503050406030204" pitchFamily="18" charset="0"/>
              </a:rPr>
              <a:t>a</a:t>
            </a:r>
            <a:r>
              <a:rPr lang="en-US" b="1" dirty="0" smtClean="0">
                <a:latin typeface="Cambria" panose="02040503050406030204" pitchFamily="18" charset="0"/>
              </a:rPr>
              <a:t> Row </a:t>
            </a:r>
            <a:r>
              <a:rPr lang="tr-TR" b="1" dirty="0" smtClean="0">
                <a:latin typeface="Cambria" panose="02040503050406030204" pitchFamily="18" charset="0"/>
              </a:rPr>
              <a:t>Become </a:t>
            </a:r>
            <a:r>
              <a:rPr lang="en-US" b="1" dirty="0" smtClean="0">
                <a:latin typeface="Cambria" panose="02040503050406030204" pitchFamily="18" charset="0"/>
              </a:rPr>
              <a:t>H</a:t>
            </a:r>
            <a:r>
              <a:rPr lang="tr-TR" b="1" dirty="0" smtClean="0">
                <a:latin typeface="Cambria" panose="02040503050406030204" pitchFamily="18" charset="0"/>
              </a:rPr>
              <a:t>ighly</a:t>
            </a:r>
            <a:r>
              <a:rPr lang="tr-TR" b="1" dirty="0" smtClean="0">
                <a:latin typeface="Cambria" panose="02040503050406030204" pitchFamily="18" charset="0"/>
              </a:rPr>
              <a:t>-C</a:t>
            </a:r>
            <a:r>
              <a:rPr lang="tr-TR" b="1" dirty="0" smtClean="0">
                <a:latin typeface="Cambria" panose="02040503050406030204" pitchFamily="18" charset="0"/>
              </a:rPr>
              <a:t>harged</a:t>
            </a:r>
            <a:r>
              <a:rPr lang="tr-TR" b="1" dirty="0" smtClean="0">
                <a:latin typeface="Cambria" panose="02040503050406030204" pitchFamily="18" charset="0"/>
              </a:rPr>
              <a:t>?</a:t>
            </a:r>
            <a:endParaRPr lang="en-US" b="1" dirty="0">
              <a:latin typeface="Cambria" panose="02040503050406030204" pitchFamily="18" charset="0"/>
            </a:endParaRPr>
          </a:p>
        </p:txBody>
      </p:sp>
      <p:sp>
        <p:nvSpPr>
          <p:cNvPr id="47" name="Content Placeholder 2"/>
          <p:cNvSpPr txBox="1">
            <a:spLocks/>
          </p:cNvSpPr>
          <p:nvPr/>
        </p:nvSpPr>
        <p:spPr>
          <a:xfrm>
            <a:off x="377952" y="982409"/>
            <a:ext cx="7184897" cy="240967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tr-TR" dirty="0" smtClean="0">
                <a:latin typeface="Cambria" panose="02040503050406030204" pitchFamily="18" charset="0"/>
              </a:rPr>
              <a:t>DRAM cells </a:t>
            </a:r>
            <a:r>
              <a:rPr lang="tr-TR" b="1" dirty="0" smtClean="0">
                <a:latin typeface="Cambria" panose="02040503050406030204" pitchFamily="18" charset="0"/>
              </a:rPr>
              <a:t>lose charge </a:t>
            </a:r>
            <a:r>
              <a:rPr lang="tr-TR" dirty="0" smtClean="0">
                <a:latin typeface="Cambria" panose="02040503050406030204" pitchFamily="18" charset="0"/>
              </a:rPr>
              <a:t>over time</a:t>
            </a:r>
          </a:p>
          <a:p>
            <a:pPr marL="0" indent="0">
              <a:buNone/>
            </a:pPr>
            <a:r>
              <a:rPr lang="tr-TR" dirty="0" smtClean="0">
                <a:latin typeface="Cambria" panose="02040503050406030204" pitchFamily="18" charset="0"/>
              </a:rPr>
              <a:t>Two ways of </a:t>
            </a:r>
            <a:r>
              <a:rPr lang="en-US" dirty="0" smtClean="0">
                <a:latin typeface="Cambria" panose="02040503050406030204" pitchFamily="18" charset="0"/>
              </a:rPr>
              <a:t>restoring a row’s charge</a:t>
            </a:r>
            <a:r>
              <a:rPr lang="tr-TR" dirty="0" smtClean="0">
                <a:latin typeface="Cambria" panose="02040503050406030204" pitchFamily="18" charset="0"/>
              </a:rPr>
              <a:t>:</a:t>
            </a:r>
          </a:p>
          <a:p>
            <a:r>
              <a:rPr lang="tr-TR" dirty="0" smtClean="0">
                <a:solidFill>
                  <a:srgbClr val="FF0066"/>
                </a:solidFill>
                <a:latin typeface="Cambria" panose="02040503050406030204" pitchFamily="18" charset="0"/>
              </a:rPr>
              <a:t>Refresh Operation</a:t>
            </a:r>
          </a:p>
          <a:p>
            <a:r>
              <a:rPr lang="tr-TR" dirty="0" smtClean="0">
                <a:solidFill>
                  <a:srgbClr val="0066FF"/>
                </a:solidFill>
                <a:latin typeface="Cambria" panose="02040503050406030204" pitchFamily="18" charset="0"/>
              </a:rPr>
              <a:t>Access</a:t>
            </a:r>
            <a:endParaRPr lang="en-US" dirty="0">
              <a:solidFill>
                <a:srgbClr val="0066FF"/>
              </a:solidFill>
              <a:latin typeface="Cambria" panose="02040503050406030204" pitchFamily="18" charset="0"/>
            </a:endParaRPr>
          </a:p>
        </p:txBody>
      </p:sp>
      <p:cxnSp>
        <p:nvCxnSpPr>
          <p:cNvPr id="57" name="Straight Arrow Connector 56"/>
          <p:cNvCxnSpPr/>
          <p:nvPr/>
        </p:nvCxnSpPr>
        <p:spPr>
          <a:xfrm flipV="1">
            <a:off x="936967" y="5585494"/>
            <a:ext cx="7977352" cy="55169"/>
          </a:xfrm>
          <a:prstGeom prst="straightConnector1">
            <a:avLst/>
          </a:prstGeom>
          <a:ln w="38100" cap="rnd">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sp>
        <p:nvSpPr>
          <p:cNvPr id="59" name="67Text"/>
          <p:cNvSpPr txBox="1"/>
          <p:nvPr/>
        </p:nvSpPr>
        <p:spPr>
          <a:xfrm>
            <a:off x="7611776" y="5603288"/>
            <a:ext cx="1295400" cy="457200"/>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b="1" i="1" dirty="0" smtClean="0">
                <a:solidFill>
                  <a:srgbClr val="000000"/>
                </a:solidFill>
                <a:latin typeface="Cambria" panose="02040503050406030204" pitchFamily="18" charset="0"/>
              </a:rPr>
              <a:t>time</a:t>
            </a:r>
          </a:p>
        </p:txBody>
      </p:sp>
      <p:cxnSp>
        <p:nvCxnSpPr>
          <p:cNvPr id="61" name="Straight Arrow Connector 60"/>
          <p:cNvCxnSpPr/>
          <p:nvPr/>
        </p:nvCxnSpPr>
        <p:spPr>
          <a:xfrm flipH="1">
            <a:off x="931491" y="5554188"/>
            <a:ext cx="3096" cy="132625"/>
          </a:xfrm>
          <a:prstGeom prst="straightConnector1">
            <a:avLst/>
          </a:prstGeom>
          <a:ln w="34925" cap="rnd">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sp>
        <p:nvSpPr>
          <p:cNvPr id="68" name="67Text"/>
          <p:cNvSpPr txBox="1"/>
          <p:nvPr/>
        </p:nvSpPr>
        <p:spPr>
          <a:xfrm>
            <a:off x="2815288" y="5647971"/>
            <a:ext cx="1981200" cy="492712"/>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800" b="1" i="1" dirty="0" smtClean="0">
                <a:solidFill>
                  <a:srgbClr val="FF0066"/>
                </a:solidFill>
                <a:latin typeface="Cambria" panose="02040503050406030204" pitchFamily="18" charset="0"/>
              </a:rPr>
              <a:t>Refresh</a:t>
            </a:r>
            <a:endParaRPr lang="en-US" sz="2800" b="1" i="1" dirty="0" smtClean="0">
              <a:solidFill>
                <a:srgbClr val="FF0066"/>
              </a:solidFill>
              <a:latin typeface="Cambria" panose="02040503050406030204" pitchFamily="18" charset="0"/>
            </a:endParaRPr>
          </a:p>
        </p:txBody>
      </p:sp>
      <p:cxnSp>
        <p:nvCxnSpPr>
          <p:cNvPr id="69" name="Straight Arrow Connector 68"/>
          <p:cNvCxnSpPr/>
          <p:nvPr/>
        </p:nvCxnSpPr>
        <p:spPr>
          <a:xfrm flipH="1">
            <a:off x="3824938" y="5552721"/>
            <a:ext cx="3096" cy="132625"/>
          </a:xfrm>
          <a:prstGeom prst="straightConnector1">
            <a:avLst/>
          </a:prstGeom>
          <a:ln w="34925" cap="rnd">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sp>
        <p:nvSpPr>
          <p:cNvPr id="70" name="67Text"/>
          <p:cNvSpPr txBox="1"/>
          <p:nvPr/>
        </p:nvSpPr>
        <p:spPr>
          <a:xfrm rot="16200000">
            <a:off x="-122164" y="4383887"/>
            <a:ext cx="1599182" cy="451403"/>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i="1" dirty="0" smtClean="0">
                <a:solidFill>
                  <a:srgbClr val="000000"/>
                </a:solidFill>
                <a:latin typeface="Cambria" panose="02040503050406030204" pitchFamily="18" charset="0"/>
              </a:rPr>
              <a:t>charge</a:t>
            </a:r>
            <a:endParaRPr lang="en-US" sz="3200" b="1" i="1" dirty="0" smtClean="0">
              <a:solidFill>
                <a:srgbClr val="000000"/>
              </a:solidFill>
              <a:latin typeface="Cambria" panose="02040503050406030204" pitchFamily="18" charset="0"/>
            </a:endParaRPr>
          </a:p>
        </p:txBody>
      </p:sp>
      <p:cxnSp>
        <p:nvCxnSpPr>
          <p:cNvPr id="73" name="Straight Arrow Connector 72"/>
          <p:cNvCxnSpPr/>
          <p:nvPr/>
        </p:nvCxnSpPr>
        <p:spPr>
          <a:xfrm flipH="1" flipV="1">
            <a:off x="929824" y="3473587"/>
            <a:ext cx="5847" cy="2129701"/>
          </a:xfrm>
          <a:prstGeom prst="straightConnector1">
            <a:avLst/>
          </a:prstGeom>
          <a:ln w="38100" cap="rnd">
            <a:solidFill>
              <a:schemeClr val="tx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a:off x="952500" y="3961888"/>
            <a:ext cx="2781300" cy="610112"/>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sp>
        <p:nvSpPr>
          <p:cNvPr id="81" name="67Text"/>
          <p:cNvSpPr txBox="1"/>
          <p:nvPr/>
        </p:nvSpPr>
        <p:spPr>
          <a:xfrm>
            <a:off x="5581650" y="5647971"/>
            <a:ext cx="1981200" cy="492712"/>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800" b="1" i="1" dirty="0" smtClean="0">
                <a:solidFill>
                  <a:srgbClr val="FF0066"/>
                </a:solidFill>
                <a:latin typeface="Cambria" panose="02040503050406030204" pitchFamily="18" charset="0"/>
              </a:rPr>
              <a:t>Refresh</a:t>
            </a:r>
            <a:endParaRPr lang="en-US" sz="2800" b="1" i="1" dirty="0" smtClean="0">
              <a:solidFill>
                <a:srgbClr val="FF0066"/>
              </a:solidFill>
              <a:latin typeface="Cambria" panose="02040503050406030204" pitchFamily="18" charset="0"/>
            </a:endParaRPr>
          </a:p>
        </p:txBody>
      </p:sp>
      <p:cxnSp>
        <p:nvCxnSpPr>
          <p:cNvPr id="82" name="Straight Arrow Connector 81"/>
          <p:cNvCxnSpPr/>
          <p:nvPr/>
        </p:nvCxnSpPr>
        <p:spPr>
          <a:xfrm flipH="1">
            <a:off x="6591300" y="5552721"/>
            <a:ext cx="3096" cy="132625"/>
          </a:xfrm>
          <a:prstGeom prst="straightConnector1">
            <a:avLst/>
          </a:prstGeom>
          <a:ln w="34925" cap="rnd">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3750629" y="3961888"/>
            <a:ext cx="1" cy="610112"/>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sp>
        <p:nvSpPr>
          <p:cNvPr id="89" name="67Text"/>
          <p:cNvSpPr txBox="1"/>
          <p:nvPr/>
        </p:nvSpPr>
        <p:spPr>
          <a:xfrm>
            <a:off x="4156364" y="5622319"/>
            <a:ext cx="1981200" cy="492712"/>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2800" b="1" i="1" dirty="0" smtClean="0">
                <a:solidFill>
                  <a:srgbClr val="0066FF"/>
                </a:solidFill>
                <a:latin typeface="Cambria" panose="02040503050406030204" pitchFamily="18" charset="0"/>
              </a:rPr>
              <a:t>Access</a:t>
            </a:r>
            <a:endParaRPr lang="en-US" sz="2800" b="1" i="1" dirty="0" smtClean="0">
              <a:solidFill>
                <a:srgbClr val="0066FF"/>
              </a:solidFill>
              <a:latin typeface="Cambria" panose="02040503050406030204" pitchFamily="18" charset="0"/>
            </a:endParaRPr>
          </a:p>
        </p:txBody>
      </p:sp>
      <p:cxnSp>
        <p:nvCxnSpPr>
          <p:cNvPr id="90" name="Straight Arrow Connector 89"/>
          <p:cNvCxnSpPr/>
          <p:nvPr/>
        </p:nvCxnSpPr>
        <p:spPr>
          <a:xfrm flipH="1">
            <a:off x="5169110" y="5539963"/>
            <a:ext cx="3096" cy="132625"/>
          </a:xfrm>
          <a:prstGeom prst="straightConnector1">
            <a:avLst/>
          </a:prstGeom>
          <a:ln w="34925" cap="rnd">
            <a:solidFill>
              <a:schemeClr val="tx1"/>
            </a:solidFill>
            <a:prstDash val="solid"/>
            <a:tailEnd type="none" w="lg" len="med"/>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a:off x="6520428" y="3961888"/>
            <a:ext cx="2471172" cy="610112"/>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3720078" y="3961888"/>
            <a:ext cx="2800350" cy="319871"/>
            <a:chOff x="5581650" y="2735218"/>
            <a:chExt cx="2800350" cy="319871"/>
          </a:xfrm>
        </p:grpSpPr>
        <p:cxnSp>
          <p:nvCxnSpPr>
            <p:cNvPr id="23" name="Straight Arrow Connector 22"/>
            <p:cNvCxnSpPr/>
            <p:nvPr/>
          </p:nvCxnSpPr>
          <p:spPr>
            <a:xfrm>
              <a:off x="8382000" y="2742688"/>
              <a:ext cx="0" cy="305056"/>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581650" y="2743200"/>
              <a:ext cx="1375064" cy="304544"/>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954359" y="2742688"/>
              <a:ext cx="1" cy="312401"/>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977984" y="2735218"/>
              <a:ext cx="1375064" cy="304544"/>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grpSp>
      <p:cxnSp>
        <p:nvCxnSpPr>
          <p:cNvPr id="27" name="Straight Arrow Connector 26"/>
          <p:cNvCxnSpPr/>
          <p:nvPr/>
        </p:nvCxnSpPr>
        <p:spPr>
          <a:xfrm>
            <a:off x="3739128" y="3961888"/>
            <a:ext cx="2781300" cy="610112"/>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6520428" y="3961888"/>
            <a:ext cx="0" cy="616462"/>
          </a:xfrm>
          <a:prstGeom prst="straightConnector1">
            <a:avLst/>
          </a:prstGeom>
          <a:ln w="38100" cap="rnd">
            <a:solidFill>
              <a:srgbClr val="0000FF"/>
            </a:solidFill>
            <a:tailEnd type="none" w="lg" len="med"/>
          </a:ln>
        </p:spPr>
        <p:style>
          <a:lnRef idx="1">
            <a:schemeClr val="accent1"/>
          </a:lnRef>
          <a:fillRef idx="0">
            <a:schemeClr val="accent1"/>
          </a:fillRef>
          <a:effectRef idx="0">
            <a:schemeClr val="accent1"/>
          </a:effectRef>
          <a:fontRef idx="minor">
            <a:schemeClr val="tx1"/>
          </a:fontRef>
        </p:style>
      </p:cxnSp>
      <p:sp>
        <p:nvSpPr>
          <p:cNvPr id="2" name="Oval 1"/>
          <p:cNvSpPr/>
          <p:nvPr/>
        </p:nvSpPr>
        <p:spPr>
          <a:xfrm>
            <a:off x="4648200" y="3763828"/>
            <a:ext cx="785162" cy="80817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470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xEl>
                                              <p:pRg st="0" end="0"/>
                                            </p:txEl>
                                          </p:spTgt>
                                        </p:tgtEl>
                                        <p:attrNameLst>
                                          <p:attrName>style.visibility</p:attrName>
                                        </p:attrNameLst>
                                      </p:cBhvr>
                                      <p:to>
                                        <p:strVal val="visible"/>
                                      </p:to>
                                    </p:set>
                                  </p:childTnLst>
                                </p:cTn>
                              </p:par>
                              <p:par>
                                <p:cTn id="7" presetID="22" presetClass="entr" presetSubtype="8" fill="hold" nodeType="withEffect">
                                  <p:stCondLst>
                                    <p:cond delay="0"/>
                                  </p:stCondLst>
                                  <p:childTnLst>
                                    <p:set>
                                      <p:cBhvr>
                                        <p:cTn id="8" dur="1" fill="hold">
                                          <p:stCondLst>
                                            <p:cond delay="0"/>
                                          </p:stCondLst>
                                        </p:cTn>
                                        <p:tgtEl>
                                          <p:spTgt spid="79"/>
                                        </p:tgtEl>
                                        <p:attrNameLst>
                                          <p:attrName>style.visibility</p:attrName>
                                        </p:attrNameLst>
                                      </p:cBhvr>
                                      <p:to>
                                        <p:strVal val="visible"/>
                                      </p:to>
                                    </p:set>
                                    <p:animEffect transition="in" filter="wipe(left)">
                                      <p:cBhvr>
                                        <p:cTn id="9" dur="500"/>
                                        <p:tgtEl>
                                          <p:spTgt spid="7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7">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7">
                                            <p:txEl>
                                              <p:pRg st="2" end="2"/>
                                            </p:txEl>
                                          </p:spTgt>
                                        </p:tgtEl>
                                        <p:attrNameLst>
                                          <p:attrName>style.visibility</p:attrName>
                                        </p:attrNameLst>
                                      </p:cBhvr>
                                      <p:to>
                                        <p:strVal val="visible"/>
                                      </p:to>
                                    </p:set>
                                  </p:childTnLst>
                                </p:cTn>
                              </p:par>
                              <p:par>
                                <p:cTn id="18" presetID="22" presetClass="entr" presetSubtype="4" fill="hold" nodeType="withEffect">
                                  <p:stCondLst>
                                    <p:cond delay="0"/>
                                  </p:stCondLst>
                                  <p:childTnLst>
                                    <p:set>
                                      <p:cBhvr>
                                        <p:cTn id="19" dur="1" fill="hold">
                                          <p:stCondLst>
                                            <p:cond delay="0"/>
                                          </p:stCondLst>
                                        </p:cTn>
                                        <p:tgtEl>
                                          <p:spTgt spid="84"/>
                                        </p:tgtEl>
                                        <p:attrNameLst>
                                          <p:attrName>style.visibility</p:attrName>
                                        </p:attrNameLst>
                                      </p:cBhvr>
                                      <p:to>
                                        <p:strVal val="visible"/>
                                      </p:to>
                                    </p:set>
                                    <p:animEffect transition="in" filter="wipe(down)">
                                      <p:cBhvr>
                                        <p:cTn id="20" dur="500"/>
                                        <p:tgtEl>
                                          <p:spTgt spid="84"/>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wipe(left)">
                                      <p:cBhvr>
                                        <p:cTn id="24" dur="500"/>
                                        <p:tgtEl>
                                          <p:spTgt spid="27"/>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68"/>
                                        </p:tgtEl>
                                        <p:attrNameLst>
                                          <p:attrName>style.visibility</p:attrName>
                                        </p:attrNameLst>
                                      </p:cBhvr>
                                      <p:to>
                                        <p:strVal val="visible"/>
                                      </p:to>
                                    </p:set>
                                    <p:animEffect transition="in" filter="wipe(left)">
                                      <p:cBhvr>
                                        <p:cTn id="27" dur="500"/>
                                        <p:tgtEl>
                                          <p:spTgt spid="68"/>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81"/>
                                        </p:tgtEl>
                                        <p:attrNameLst>
                                          <p:attrName>style.visibility</p:attrName>
                                        </p:attrNameLst>
                                      </p:cBhvr>
                                      <p:to>
                                        <p:strVal val="visible"/>
                                      </p:to>
                                    </p:set>
                                    <p:animEffect transition="in" filter="wipe(left)">
                                      <p:cBhvr>
                                        <p:cTn id="30" dur="500"/>
                                        <p:tgtEl>
                                          <p:spTgt spid="81"/>
                                        </p:tgtEl>
                                      </p:cBhvr>
                                    </p:animEffect>
                                  </p:childTnLst>
                                </p:cTn>
                              </p:par>
                            </p:childTnLst>
                          </p:cTn>
                        </p:par>
                        <p:par>
                          <p:cTn id="31" fill="hold">
                            <p:stCondLst>
                              <p:cond delay="1000"/>
                            </p:stCondLst>
                            <p:childTnLst>
                              <p:par>
                                <p:cTn id="32" presetID="22" presetClass="entr" presetSubtype="4" fill="hold" nodeType="after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wipe(down)">
                                      <p:cBhvr>
                                        <p:cTn id="34" dur="500"/>
                                        <p:tgtEl>
                                          <p:spTgt spid="28"/>
                                        </p:tgtEl>
                                      </p:cBhvr>
                                    </p:animEffect>
                                  </p:childTnLst>
                                </p:cTn>
                              </p:par>
                            </p:childTnLst>
                          </p:cTn>
                        </p:par>
                        <p:par>
                          <p:cTn id="35" fill="hold">
                            <p:stCondLst>
                              <p:cond delay="1500"/>
                            </p:stCondLst>
                            <p:childTnLst>
                              <p:par>
                                <p:cTn id="36" presetID="22" presetClass="entr" presetSubtype="8" fill="hold" nodeType="afterEffect">
                                  <p:stCondLst>
                                    <p:cond delay="0"/>
                                  </p:stCondLst>
                                  <p:childTnLst>
                                    <p:set>
                                      <p:cBhvr>
                                        <p:cTn id="37" dur="1" fill="hold">
                                          <p:stCondLst>
                                            <p:cond delay="0"/>
                                          </p:stCondLst>
                                        </p:cTn>
                                        <p:tgtEl>
                                          <p:spTgt spid="95"/>
                                        </p:tgtEl>
                                        <p:attrNameLst>
                                          <p:attrName>style.visibility</p:attrName>
                                        </p:attrNameLst>
                                      </p:cBhvr>
                                      <p:to>
                                        <p:strVal val="visible"/>
                                      </p:to>
                                    </p:set>
                                    <p:animEffect transition="in" filter="wipe(left)">
                                      <p:cBhvr>
                                        <p:cTn id="38" dur="500"/>
                                        <p:tgtEl>
                                          <p:spTgt spid="95"/>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7">
                                            <p:txEl>
                                              <p:pRg st="3" end="3"/>
                                            </p:txEl>
                                          </p:spTgt>
                                        </p:tgtEl>
                                        <p:attrNameLst>
                                          <p:attrName>style.visibility</p:attrName>
                                        </p:attrNameLst>
                                      </p:cBhvr>
                                      <p:to>
                                        <p:strVal val="visible"/>
                                      </p:to>
                                    </p:set>
                                  </p:childTnLst>
                                </p:cTn>
                              </p:par>
                              <p:par>
                                <p:cTn id="43" presetID="22" presetClass="entr" presetSubtype="8" fill="hold" grpId="0" nodeType="withEffect">
                                  <p:stCondLst>
                                    <p:cond delay="0"/>
                                  </p:stCondLst>
                                  <p:childTnLst>
                                    <p:set>
                                      <p:cBhvr>
                                        <p:cTn id="44" dur="1" fill="hold">
                                          <p:stCondLst>
                                            <p:cond delay="0"/>
                                          </p:stCondLst>
                                        </p:cTn>
                                        <p:tgtEl>
                                          <p:spTgt spid="89"/>
                                        </p:tgtEl>
                                        <p:attrNameLst>
                                          <p:attrName>style.visibility</p:attrName>
                                        </p:attrNameLst>
                                      </p:cBhvr>
                                      <p:to>
                                        <p:strVal val="visible"/>
                                      </p:to>
                                    </p:set>
                                    <p:animEffect transition="in" filter="wipe(left)">
                                      <p:cBhvr>
                                        <p:cTn id="45" dur="500"/>
                                        <p:tgtEl>
                                          <p:spTgt spid="89"/>
                                        </p:tgtEl>
                                      </p:cBhvr>
                                    </p:animEffect>
                                  </p:childTnLst>
                                </p:cTn>
                              </p:par>
                              <p:par>
                                <p:cTn id="46" presetID="22" presetClass="entr" presetSubtype="4" fill="hold" nodeType="withEffect">
                                  <p:stCondLst>
                                    <p:cond delay="0"/>
                                  </p:stCondLst>
                                  <p:childTnLst>
                                    <p:set>
                                      <p:cBhvr>
                                        <p:cTn id="47" dur="1" fill="hold">
                                          <p:stCondLst>
                                            <p:cond delay="0"/>
                                          </p:stCondLst>
                                        </p:cTn>
                                        <p:tgtEl>
                                          <p:spTgt spid="90"/>
                                        </p:tgtEl>
                                        <p:attrNameLst>
                                          <p:attrName>style.visibility</p:attrName>
                                        </p:attrNameLst>
                                      </p:cBhvr>
                                      <p:to>
                                        <p:strVal val="visible"/>
                                      </p:to>
                                    </p:set>
                                    <p:animEffect transition="in" filter="wipe(down)">
                                      <p:cBhvr>
                                        <p:cTn id="48" dur="500"/>
                                        <p:tgtEl>
                                          <p:spTgt spid="90"/>
                                        </p:tgtEl>
                                      </p:cBhvr>
                                    </p:animEffect>
                                  </p:childTnLst>
                                </p:cTn>
                              </p:par>
                              <p:par>
                                <p:cTn id="49" presetID="10" presetClass="exit" presetSubtype="0" fill="hold" nodeType="withEffect">
                                  <p:stCondLst>
                                    <p:cond delay="0"/>
                                  </p:stCondLst>
                                  <p:childTnLst>
                                    <p:animEffect transition="out" filter="fade">
                                      <p:cBhvr>
                                        <p:cTn id="50" dur="500"/>
                                        <p:tgtEl>
                                          <p:spTgt spid="27"/>
                                        </p:tgtEl>
                                      </p:cBhvr>
                                    </p:animEffect>
                                    <p:set>
                                      <p:cBhvr>
                                        <p:cTn id="51" dur="1" fill="hold">
                                          <p:stCondLst>
                                            <p:cond delay="499"/>
                                          </p:stCondLst>
                                        </p:cTn>
                                        <p:tgtEl>
                                          <p:spTgt spid="27"/>
                                        </p:tgtEl>
                                        <p:attrNameLst>
                                          <p:attrName>style.visibility</p:attrName>
                                        </p:attrNameLst>
                                      </p:cBhvr>
                                      <p:to>
                                        <p:strVal val="hidden"/>
                                      </p:to>
                                    </p:set>
                                  </p:childTnLst>
                                </p:cTn>
                              </p:par>
                              <p:par>
                                <p:cTn id="52" presetID="10" presetClass="exit" presetSubtype="0" fill="hold" nodeType="withEffect">
                                  <p:stCondLst>
                                    <p:cond delay="0"/>
                                  </p:stCondLst>
                                  <p:childTnLst>
                                    <p:animEffect transition="out" filter="fade">
                                      <p:cBhvr>
                                        <p:cTn id="53" dur="500"/>
                                        <p:tgtEl>
                                          <p:spTgt spid="28"/>
                                        </p:tgtEl>
                                      </p:cBhvr>
                                    </p:animEffect>
                                    <p:set>
                                      <p:cBhvr>
                                        <p:cTn id="54" dur="1" fill="hold">
                                          <p:stCondLst>
                                            <p:cond delay="499"/>
                                          </p:stCondLst>
                                        </p:cTn>
                                        <p:tgtEl>
                                          <p:spTgt spid="28"/>
                                        </p:tgtEl>
                                        <p:attrNameLst>
                                          <p:attrName>style.visibility</p:attrName>
                                        </p:attrNameLst>
                                      </p:cBhvr>
                                      <p:to>
                                        <p:strVal val="hidden"/>
                                      </p:to>
                                    </p:set>
                                  </p:childTnLst>
                                </p:cTn>
                              </p:par>
                            </p:childTnLst>
                          </p:cTn>
                        </p:par>
                        <p:par>
                          <p:cTn id="55" fill="hold">
                            <p:stCondLst>
                              <p:cond delay="500"/>
                            </p:stCondLst>
                            <p:childTnLst>
                              <p:par>
                                <p:cTn id="56" presetID="22" presetClass="entr" presetSubtype="8" fill="hold" nodeType="afterEffect">
                                  <p:stCondLst>
                                    <p:cond delay="0"/>
                                  </p:stCondLst>
                                  <p:childTnLst>
                                    <p:set>
                                      <p:cBhvr>
                                        <p:cTn id="57" dur="1" fill="hold">
                                          <p:stCondLst>
                                            <p:cond delay="0"/>
                                          </p:stCondLst>
                                        </p:cTn>
                                        <p:tgtEl>
                                          <p:spTgt spid="4"/>
                                        </p:tgtEl>
                                        <p:attrNameLst>
                                          <p:attrName>style.visibility</p:attrName>
                                        </p:attrNameLst>
                                      </p:cBhvr>
                                      <p:to>
                                        <p:strVal val="visible"/>
                                      </p:to>
                                    </p:set>
                                    <p:animEffect transition="in" filter="wipe(left)">
                                      <p:cBhvr>
                                        <p:cTn id="58" dur="1000"/>
                                        <p:tgtEl>
                                          <p:spTgt spid="4"/>
                                        </p:tgtEl>
                                      </p:cBhvr>
                                    </p:animEffect>
                                  </p:childTnLst>
                                </p:cTn>
                              </p:par>
                            </p:childTnLst>
                          </p:cTn>
                        </p:par>
                        <p:par>
                          <p:cTn id="59" fill="hold">
                            <p:stCondLst>
                              <p:cond delay="1500"/>
                            </p:stCondLst>
                            <p:childTnLst>
                              <p:par>
                                <p:cTn id="60" presetID="10" presetClass="entr" presetSubtype="0" fill="hold" grpId="0" nodeType="after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81" grpId="0"/>
      <p:bldP spid="89" grpId="0"/>
      <p:bldP spid="2"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24428</TotalTime>
  <Words>4161</Words>
  <Application>Microsoft Office PowerPoint</Application>
  <PresentationFormat>On-screen Show (4:3)</PresentationFormat>
  <Paragraphs>571</Paragraphs>
  <Slides>33</Slides>
  <Notes>28</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ChargeCache  Reducing DRAM Latency by Exploiting Row Access Locality</vt:lpstr>
      <vt:lpstr>Executive Summary</vt:lpstr>
      <vt:lpstr>Outline</vt:lpstr>
      <vt:lpstr>PowerPoint Presentation</vt:lpstr>
      <vt:lpstr>PowerPoint Presentation</vt:lpstr>
      <vt:lpstr>Outline</vt:lpstr>
      <vt:lpstr>PowerPoint Presentation</vt:lpstr>
      <vt:lpstr>Observation 1</vt:lpstr>
      <vt:lpstr>PowerPoint Presentation</vt:lpstr>
      <vt:lpstr>Observation 2</vt:lpstr>
      <vt:lpstr>Outline</vt:lpstr>
      <vt:lpstr>PowerPoint Presentation</vt:lpstr>
      <vt:lpstr>Outline</vt:lpstr>
      <vt:lpstr>Summary of the Observations</vt:lpstr>
      <vt:lpstr>Key Idea</vt:lpstr>
      <vt:lpstr>ChargeCache Overview</vt:lpstr>
      <vt:lpstr>Area and Power Overhead</vt:lpstr>
      <vt:lpstr>Outline</vt:lpstr>
      <vt:lpstr>Methodology</vt:lpstr>
      <vt:lpstr>Mechanisms Evaluated</vt:lpstr>
      <vt:lpstr>Single-core Performance</vt:lpstr>
      <vt:lpstr>Eight-core Performance</vt:lpstr>
      <vt:lpstr>DRAM Energy Savings</vt:lpstr>
      <vt:lpstr>Other Results In The Paper</vt:lpstr>
      <vt:lpstr>Outline</vt:lpstr>
      <vt:lpstr>Conclusion</vt:lpstr>
      <vt:lpstr>ChargeCache  Reducing DRAM Latency by Exploiting Row Access Locality</vt:lpstr>
      <vt:lpstr>PowerPoint Presentation</vt:lpstr>
      <vt:lpstr>Detailed Design</vt:lpstr>
      <vt:lpstr>RLTL Distribution</vt:lpstr>
      <vt:lpstr>Sensitivity on Capacity</vt:lpstr>
      <vt:lpstr>Hit-rate Analysis</vt:lpstr>
      <vt:lpstr>Sensitivity on t-RLTL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Hasan Hassan</dc:creator>
  <cp:lastModifiedBy>Hasan</cp:lastModifiedBy>
  <cp:revision>2835</cp:revision>
  <cp:lastPrinted>2014-06-12T23:10:00Z</cp:lastPrinted>
  <dcterms:created xsi:type="dcterms:W3CDTF">2014-06-05T00:32:34Z</dcterms:created>
  <dcterms:modified xsi:type="dcterms:W3CDTF">2016-03-15T22:23:38Z</dcterms:modified>
</cp:coreProperties>
</file>