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4" r:id="rId3"/>
    <p:sldMasterId id="2147483701" r:id="rId4"/>
  </p:sldMasterIdLst>
  <p:notesMasterIdLst>
    <p:notesMasterId r:id="rId54"/>
  </p:notesMasterIdLst>
  <p:handoutMasterIdLst>
    <p:handoutMasterId r:id="rId55"/>
  </p:handoutMasterIdLst>
  <p:sldIdLst>
    <p:sldId id="363" r:id="rId5"/>
    <p:sldId id="438" r:id="rId6"/>
    <p:sldId id="432" r:id="rId7"/>
    <p:sldId id="383" r:id="rId8"/>
    <p:sldId id="387" r:id="rId9"/>
    <p:sldId id="385" r:id="rId10"/>
    <p:sldId id="413" r:id="rId11"/>
    <p:sldId id="441" r:id="rId12"/>
    <p:sldId id="440" r:id="rId13"/>
    <p:sldId id="390" r:id="rId14"/>
    <p:sldId id="422" r:id="rId15"/>
    <p:sldId id="391" r:id="rId16"/>
    <p:sldId id="423" r:id="rId17"/>
    <p:sldId id="425" r:id="rId18"/>
    <p:sldId id="392" r:id="rId19"/>
    <p:sldId id="436" r:id="rId20"/>
    <p:sldId id="426" r:id="rId21"/>
    <p:sldId id="396" r:id="rId22"/>
    <p:sldId id="428" r:id="rId23"/>
    <p:sldId id="443" r:id="rId24"/>
    <p:sldId id="442" r:id="rId25"/>
    <p:sldId id="382" r:id="rId26"/>
    <p:sldId id="398" r:id="rId27"/>
    <p:sldId id="402" r:id="rId28"/>
    <p:sldId id="405" r:id="rId29"/>
    <p:sldId id="400" r:id="rId30"/>
    <p:sldId id="430" r:id="rId31"/>
    <p:sldId id="411" r:id="rId32"/>
    <p:sldId id="419" r:id="rId33"/>
    <p:sldId id="414" r:id="rId34"/>
    <p:sldId id="403" r:id="rId35"/>
    <p:sldId id="439" r:id="rId36"/>
    <p:sldId id="437" r:id="rId37"/>
    <p:sldId id="404" r:id="rId38"/>
    <p:sldId id="365" r:id="rId39"/>
    <p:sldId id="421" r:id="rId40"/>
    <p:sldId id="434" r:id="rId41"/>
    <p:sldId id="408" r:id="rId42"/>
    <p:sldId id="420" r:id="rId43"/>
    <p:sldId id="407" r:id="rId44"/>
    <p:sldId id="394" r:id="rId45"/>
    <p:sldId id="393" r:id="rId46"/>
    <p:sldId id="395" r:id="rId47"/>
    <p:sldId id="424" r:id="rId48"/>
    <p:sldId id="427" r:id="rId49"/>
    <p:sldId id="431" r:id="rId50"/>
    <p:sldId id="401" r:id="rId51"/>
    <p:sldId id="412" r:id="rId52"/>
    <p:sldId id="433" r:id="rId5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4A10C"/>
    <a:srgbClr val="0000FF"/>
    <a:srgbClr val="4F81BD"/>
    <a:srgbClr val="2A55D6"/>
    <a:srgbClr val="D0D8E8"/>
    <a:srgbClr val="604178"/>
    <a:srgbClr val="92DC65"/>
    <a:srgbClr val="649A6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9838" autoAdjust="0"/>
  </p:normalViewPr>
  <p:slideViewPr>
    <p:cSldViewPr>
      <p:cViewPr varScale="1">
        <p:scale>
          <a:sx n="105" d="100"/>
          <a:sy n="105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Gennady\Dropbox\18742-CARP\HPCA'15%20Presentation\master_results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nady\Dropbox\18742-CARP\HPCA'15%20Presentation\master_results_2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nady\Dropbox\18742-CARP\HPCA'15%20Presentation\energy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oleObject" Target="file:///C:\Users\Gennady\Dropbox\18742-CARP\HPCA'15%20Presentation\master_results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nady\Dropbox\18742-CARP\HPCA'15%20Presentation\size_sensitivity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nady\Dropbox\18742-CARP\HPCA'15%20Presentation\master_results_2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nady\Dropbox\18742-CARP\HPCA'15%20Presentation\energy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'bdi-partial'!$A$51</c:f>
              <c:strCache>
                <c:ptCount val="1"/>
                <c:pt idx="0">
                  <c:v>size: 0-7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'bdi-partial'!$B$51:$J$51</c:f>
              <c:numCache>
                <c:formatCode>General</c:formatCode>
                <c:ptCount val="9"/>
                <c:pt idx="0">
                  <c:v>95747.0</c:v>
                </c:pt>
                <c:pt idx="1">
                  <c:v>74979.0</c:v>
                </c:pt>
                <c:pt idx="2">
                  <c:v>2.10262E6</c:v>
                </c:pt>
                <c:pt idx="3">
                  <c:v>3.75881841E8</c:v>
                </c:pt>
                <c:pt idx="4">
                  <c:v>50813.0</c:v>
                </c:pt>
                <c:pt idx="5">
                  <c:v>2.233065E6</c:v>
                </c:pt>
                <c:pt idx="6">
                  <c:v>1.289219E7</c:v>
                </c:pt>
                <c:pt idx="7">
                  <c:v>1.907038E6</c:v>
                </c:pt>
                <c:pt idx="8">
                  <c:v>5.443123E6</c:v>
                </c:pt>
              </c:numCache>
            </c:numRef>
          </c:val>
        </c:ser>
        <c:ser>
          <c:idx val="1"/>
          <c:order val="1"/>
          <c:tx>
            <c:strRef>
              <c:f>'bdi-partial'!$A$52</c:f>
              <c:strCache>
                <c:ptCount val="1"/>
                <c:pt idx="0">
                  <c:v>size: 8-15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'bdi-partial'!$B$52:$J$52</c:f>
              <c:numCache>
                <c:formatCode>General</c:formatCode>
                <c:ptCount val="9"/>
                <c:pt idx="0">
                  <c:v>591.0</c:v>
                </c:pt>
                <c:pt idx="1">
                  <c:v>1.2817602E7</c:v>
                </c:pt>
                <c:pt idx="2">
                  <c:v>1.006006E6</c:v>
                </c:pt>
                <c:pt idx="3">
                  <c:v>419865.0</c:v>
                </c:pt>
                <c:pt idx="4">
                  <c:v>5819.0</c:v>
                </c:pt>
                <c:pt idx="5">
                  <c:v>2.888878E6</c:v>
                </c:pt>
                <c:pt idx="6">
                  <c:v>994569.0</c:v>
                </c:pt>
                <c:pt idx="7">
                  <c:v>745306.0</c:v>
                </c:pt>
                <c:pt idx="8">
                  <c:v>329320.0</c:v>
                </c:pt>
              </c:numCache>
            </c:numRef>
          </c:val>
        </c:ser>
        <c:ser>
          <c:idx val="2"/>
          <c:order val="2"/>
          <c:tx>
            <c:strRef>
              <c:f>'bdi-partial'!$A$53</c:f>
              <c:strCache>
                <c:ptCount val="1"/>
                <c:pt idx="0">
                  <c:v>size: 16-23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'bdi-partial'!$B$53:$J$53</c:f>
              <c:numCache>
                <c:formatCode>General</c:formatCode>
                <c:ptCount val="9"/>
                <c:pt idx="0">
                  <c:v>1.286278E6</c:v>
                </c:pt>
                <c:pt idx="1">
                  <c:v>879730.0</c:v>
                </c:pt>
                <c:pt idx="2">
                  <c:v>1.6461026E7</c:v>
                </c:pt>
                <c:pt idx="3">
                  <c:v>1.4614264E7</c:v>
                </c:pt>
                <c:pt idx="4">
                  <c:v>119491.0</c:v>
                </c:pt>
                <c:pt idx="5">
                  <c:v>1.1576435E7</c:v>
                </c:pt>
                <c:pt idx="6">
                  <c:v>317339.0</c:v>
                </c:pt>
                <c:pt idx="7">
                  <c:v>5.062854E6</c:v>
                </c:pt>
                <c:pt idx="8">
                  <c:v>1.514071E7</c:v>
                </c:pt>
              </c:numCache>
            </c:numRef>
          </c:val>
        </c:ser>
        <c:ser>
          <c:idx val="3"/>
          <c:order val="3"/>
          <c:tx>
            <c:strRef>
              <c:f>'bdi-partial'!$A$54</c:f>
              <c:strCache>
                <c:ptCount val="1"/>
                <c:pt idx="0">
                  <c:v>size: 24-31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'bdi-partial'!$B$54:$J$54</c:f>
              <c:numCache>
                <c:formatCode>General</c:formatCode>
                <c:ptCount val="9"/>
                <c:pt idx="0">
                  <c:v>1.01237209E8</c:v>
                </c:pt>
                <c:pt idx="1">
                  <c:v>1.202307E6</c:v>
                </c:pt>
                <c:pt idx="2">
                  <c:v>1.69424087E8</c:v>
                </c:pt>
                <c:pt idx="3">
                  <c:v>3.4810743E7</c:v>
                </c:pt>
                <c:pt idx="4">
                  <c:v>84860.0</c:v>
                </c:pt>
                <c:pt idx="5">
                  <c:v>1.509034E6</c:v>
                </c:pt>
                <c:pt idx="6">
                  <c:v>309028.0</c:v>
                </c:pt>
                <c:pt idx="7">
                  <c:v>3.195618E6</c:v>
                </c:pt>
                <c:pt idx="8">
                  <c:v>8.6700988E7</c:v>
                </c:pt>
              </c:numCache>
            </c:numRef>
          </c:val>
        </c:ser>
        <c:ser>
          <c:idx val="4"/>
          <c:order val="4"/>
          <c:tx>
            <c:strRef>
              <c:f>'bdi-partial'!$A$55</c:f>
              <c:strCache>
                <c:ptCount val="1"/>
                <c:pt idx="0">
                  <c:v>size: 32-39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'bdi-partial'!$B$55:$J$55</c:f>
              <c:numCache>
                <c:formatCode>General</c:formatCode>
                <c:ptCount val="9"/>
                <c:pt idx="0">
                  <c:v>4.38661822E8</c:v>
                </c:pt>
                <c:pt idx="1">
                  <c:v>793833.0</c:v>
                </c:pt>
                <c:pt idx="2">
                  <c:v>6.70753253E8</c:v>
                </c:pt>
                <c:pt idx="3">
                  <c:v>5.0533937E7</c:v>
                </c:pt>
                <c:pt idx="4">
                  <c:v>194054.0</c:v>
                </c:pt>
                <c:pt idx="5">
                  <c:v>9.7922655E7</c:v>
                </c:pt>
                <c:pt idx="6">
                  <c:v>518059.0</c:v>
                </c:pt>
                <c:pt idx="7">
                  <c:v>6.346086E6</c:v>
                </c:pt>
                <c:pt idx="8">
                  <c:v>6.0228812E7</c:v>
                </c:pt>
              </c:numCache>
            </c:numRef>
          </c:val>
        </c:ser>
        <c:ser>
          <c:idx val="5"/>
          <c:order val="5"/>
          <c:tx>
            <c:strRef>
              <c:f>'bdi-partial'!$A$56</c:f>
              <c:strCache>
                <c:ptCount val="1"/>
                <c:pt idx="0">
                  <c:v>size: 40-47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'bdi-partial'!$B$56:$J$56</c:f>
              <c:numCache>
                <c:formatCode>General</c:formatCode>
                <c:ptCount val="9"/>
                <c:pt idx="0">
                  <c:v>1.596238818E9</c:v>
                </c:pt>
                <c:pt idx="1">
                  <c:v>828881.0</c:v>
                </c:pt>
                <c:pt idx="2">
                  <c:v>2.81444015E8</c:v>
                </c:pt>
                <c:pt idx="3">
                  <c:v>7.2471798E7</c:v>
                </c:pt>
                <c:pt idx="4">
                  <c:v>191533.0</c:v>
                </c:pt>
                <c:pt idx="5">
                  <c:v>2.363534E6</c:v>
                </c:pt>
                <c:pt idx="6">
                  <c:v>690912.0</c:v>
                </c:pt>
                <c:pt idx="7">
                  <c:v>1.5479836E7</c:v>
                </c:pt>
                <c:pt idx="8">
                  <c:v>6.2365042E7</c:v>
                </c:pt>
              </c:numCache>
            </c:numRef>
          </c:val>
        </c:ser>
        <c:ser>
          <c:idx val="6"/>
          <c:order val="6"/>
          <c:tx>
            <c:strRef>
              <c:f>'bdi-partial'!$A$57</c:f>
              <c:strCache>
                <c:ptCount val="1"/>
                <c:pt idx="0">
                  <c:v>size: 48-55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'bdi-partial'!$B$57:$J$57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7"/>
          <c:order val="7"/>
          <c:tx>
            <c:strRef>
              <c:f>'bdi-partial'!$A$58</c:f>
              <c:strCache>
                <c:ptCount val="1"/>
                <c:pt idx="0">
                  <c:v>size: 56-63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'bdi-partial'!$B$58:$J$58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8"/>
          <c:tx>
            <c:strRef>
              <c:f>'bdi-partial'!$A$59</c:f>
              <c:strCache>
                <c:ptCount val="1"/>
                <c:pt idx="0">
                  <c:v>size: 64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'bdi-partial'!$B$50:$J$50</c:f>
              <c:strCache>
                <c:ptCount val="9"/>
                <c:pt idx="0">
                  <c:v>mcf</c:v>
                </c:pt>
                <c:pt idx="1">
                  <c:v>lbm</c:v>
                </c:pt>
                <c:pt idx="2">
                  <c:v>astar</c:v>
                </c:pt>
                <c:pt idx="3">
                  <c:v>tpch2</c:v>
                </c:pt>
                <c:pt idx="4">
                  <c:v>calculix</c:v>
                </c:pt>
                <c:pt idx="5">
                  <c:v>h264ref</c:v>
                </c:pt>
                <c:pt idx="6">
                  <c:v>wrf</c:v>
                </c:pt>
                <c:pt idx="7">
                  <c:v>povray</c:v>
                </c:pt>
                <c:pt idx="8">
                  <c:v>gcc</c:v>
                </c:pt>
              </c:strCache>
            </c:strRef>
          </c:cat>
          <c:val>
            <c:numRef>
              <c:f>'bdi-partial'!$B$59:$J$59</c:f>
              <c:numCache>
                <c:formatCode>General</c:formatCode>
                <c:ptCount val="9"/>
                <c:pt idx="0">
                  <c:v>2.08129457E8</c:v>
                </c:pt>
                <c:pt idx="1">
                  <c:v>1.192267355E9</c:v>
                </c:pt>
                <c:pt idx="2">
                  <c:v>2.40781337E8</c:v>
                </c:pt>
                <c:pt idx="3">
                  <c:v>5.00266655E8</c:v>
                </c:pt>
                <c:pt idx="4">
                  <c:v>574276.0</c:v>
                </c:pt>
                <c:pt idx="5">
                  <c:v>4.743877E6</c:v>
                </c:pt>
                <c:pt idx="6">
                  <c:v>2.242311E6</c:v>
                </c:pt>
                <c:pt idx="7">
                  <c:v>1.4040601E7</c:v>
                </c:pt>
                <c:pt idx="8">
                  <c:v>5.767781E6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1334984"/>
        <c:axId val="1950214232"/>
      </c:barChart>
      <c:catAx>
        <c:axId val="157133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14232"/>
        <c:crosses val="autoZero"/>
        <c:auto val="1"/>
        <c:lblAlgn val="ctr"/>
        <c:lblOffset val="100"/>
        <c:noMultiLvlLbl val="0"/>
      </c:catAx>
      <c:valAx>
        <c:axId val="19502142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Cache Coverage, %</a:t>
                </a:r>
                <a:endParaRPr lang="en-US" sz="24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33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48026145655915"/>
          <c:y val="0.0705658792650919"/>
          <c:w val="0.91000971990619"/>
          <c:h val="0.151789238845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28324213711"/>
          <c:y val="0.142482814648169"/>
          <c:w val="0.839166110592108"/>
          <c:h val="0.5141624354848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'1-core (2)'!$D$5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(2)'!$D$6:$D$31</c:f>
              <c:numCache>
                <c:formatCode>General</c:formatCode>
                <c:ptCount val="26"/>
                <c:pt idx="0">
                  <c:v>1.1359</c:v>
                </c:pt>
                <c:pt idx="1">
                  <c:v>1.18216</c:v>
                </c:pt>
                <c:pt idx="2">
                  <c:v>1.00853</c:v>
                </c:pt>
                <c:pt idx="3">
                  <c:v>1.01021</c:v>
                </c:pt>
                <c:pt idx="4">
                  <c:v>1.00131</c:v>
                </c:pt>
                <c:pt idx="5">
                  <c:v>1.2166</c:v>
                </c:pt>
                <c:pt idx="6">
                  <c:v>0.96715</c:v>
                </c:pt>
                <c:pt idx="7">
                  <c:v>1.03622</c:v>
                </c:pt>
                <c:pt idx="8">
                  <c:v>0.92631</c:v>
                </c:pt>
                <c:pt idx="9">
                  <c:v>1.00749</c:v>
                </c:pt>
                <c:pt idx="10">
                  <c:v>1.03025</c:v>
                </c:pt>
                <c:pt idx="11">
                  <c:v>1.00564</c:v>
                </c:pt>
                <c:pt idx="12">
                  <c:v>1.00381</c:v>
                </c:pt>
                <c:pt idx="13">
                  <c:v>1.16245</c:v>
                </c:pt>
                <c:pt idx="14">
                  <c:v>1.03793</c:v>
                </c:pt>
                <c:pt idx="15">
                  <c:v>1.00027</c:v>
                </c:pt>
                <c:pt idx="16">
                  <c:v>0.95642</c:v>
                </c:pt>
                <c:pt idx="17">
                  <c:v>1.00209</c:v>
                </c:pt>
                <c:pt idx="18">
                  <c:v>1.00079</c:v>
                </c:pt>
                <c:pt idx="19">
                  <c:v>1.09179</c:v>
                </c:pt>
                <c:pt idx="20">
                  <c:v>1.0293</c:v>
                </c:pt>
                <c:pt idx="21">
                  <c:v>0.99622</c:v>
                </c:pt>
                <c:pt idx="22">
                  <c:v>1.00278</c:v>
                </c:pt>
                <c:pt idx="24">
                  <c:v>1.053169723181845</c:v>
                </c:pt>
                <c:pt idx="25">
                  <c:v>1.032928162279805</c:v>
                </c:pt>
              </c:numCache>
            </c:numRef>
          </c:val>
        </c:ser>
        <c:ser>
          <c:idx val="2"/>
          <c:order val="1"/>
          <c:tx>
            <c:strRef>
              <c:f>'1-core (2)'!$E$5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(2)'!$E$6:$E$31</c:f>
              <c:numCache>
                <c:formatCode>General</c:formatCode>
                <c:ptCount val="26"/>
                <c:pt idx="0">
                  <c:v>1.12341</c:v>
                </c:pt>
                <c:pt idx="1">
                  <c:v>1.14216</c:v>
                </c:pt>
                <c:pt idx="2">
                  <c:v>1.00654</c:v>
                </c:pt>
                <c:pt idx="3">
                  <c:v>1.00711</c:v>
                </c:pt>
                <c:pt idx="4">
                  <c:v>0.99131</c:v>
                </c:pt>
                <c:pt idx="5">
                  <c:v>1.2538</c:v>
                </c:pt>
                <c:pt idx="6">
                  <c:v>0.9726</c:v>
                </c:pt>
                <c:pt idx="7">
                  <c:v>1.03235</c:v>
                </c:pt>
                <c:pt idx="8">
                  <c:v>0.92879</c:v>
                </c:pt>
                <c:pt idx="9">
                  <c:v>1.00896</c:v>
                </c:pt>
                <c:pt idx="10">
                  <c:v>1.04554</c:v>
                </c:pt>
                <c:pt idx="11">
                  <c:v>1.00415</c:v>
                </c:pt>
                <c:pt idx="12">
                  <c:v>1.00627</c:v>
                </c:pt>
                <c:pt idx="13">
                  <c:v>1.18544</c:v>
                </c:pt>
                <c:pt idx="14">
                  <c:v>1.04834</c:v>
                </c:pt>
                <c:pt idx="15">
                  <c:v>1.00136</c:v>
                </c:pt>
                <c:pt idx="16">
                  <c:v>0.98478</c:v>
                </c:pt>
                <c:pt idx="17">
                  <c:v>1.00315</c:v>
                </c:pt>
                <c:pt idx="18">
                  <c:v>0.99943</c:v>
                </c:pt>
                <c:pt idx="19">
                  <c:v>1.09699</c:v>
                </c:pt>
                <c:pt idx="20">
                  <c:v>1.03038</c:v>
                </c:pt>
                <c:pt idx="21">
                  <c:v>1.00151</c:v>
                </c:pt>
                <c:pt idx="22">
                  <c:v>1.01466</c:v>
                </c:pt>
                <c:pt idx="24">
                  <c:v>1.059014586997707</c:v>
                </c:pt>
                <c:pt idx="25">
                  <c:v>1.03624359695058</c:v>
                </c:pt>
              </c:numCache>
            </c:numRef>
          </c:val>
        </c:ser>
        <c:ser>
          <c:idx val="3"/>
          <c:order val="2"/>
          <c:tx>
            <c:strRef>
              <c:f>'1-core (2)'!$F$5</c:f>
              <c:strCache>
                <c:ptCount val="1"/>
                <c:pt idx="0">
                  <c:v>MVE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(2)'!$F$6:$F$31</c:f>
              <c:numCache>
                <c:formatCode>General</c:formatCode>
                <c:ptCount val="26"/>
                <c:pt idx="0">
                  <c:v>1.16629</c:v>
                </c:pt>
                <c:pt idx="1">
                  <c:v>1.18218</c:v>
                </c:pt>
                <c:pt idx="2">
                  <c:v>1.01237</c:v>
                </c:pt>
                <c:pt idx="3">
                  <c:v>1.01725</c:v>
                </c:pt>
                <c:pt idx="4">
                  <c:v>1.00256</c:v>
                </c:pt>
                <c:pt idx="5">
                  <c:v>1.21893</c:v>
                </c:pt>
                <c:pt idx="6">
                  <c:v>0.96722</c:v>
                </c:pt>
                <c:pt idx="7">
                  <c:v>1.04429</c:v>
                </c:pt>
                <c:pt idx="8">
                  <c:v>0.92631</c:v>
                </c:pt>
                <c:pt idx="9">
                  <c:v>1.01686</c:v>
                </c:pt>
                <c:pt idx="10">
                  <c:v>1.04099</c:v>
                </c:pt>
                <c:pt idx="11">
                  <c:v>1.00853</c:v>
                </c:pt>
                <c:pt idx="12">
                  <c:v>1.00514</c:v>
                </c:pt>
                <c:pt idx="13">
                  <c:v>1.20719</c:v>
                </c:pt>
                <c:pt idx="14">
                  <c:v>1.07088</c:v>
                </c:pt>
                <c:pt idx="15">
                  <c:v>1.00573</c:v>
                </c:pt>
                <c:pt idx="16">
                  <c:v>0.96821</c:v>
                </c:pt>
                <c:pt idx="17">
                  <c:v>1.00223</c:v>
                </c:pt>
                <c:pt idx="18">
                  <c:v>0.98551</c:v>
                </c:pt>
                <c:pt idx="19">
                  <c:v>1.10591</c:v>
                </c:pt>
                <c:pt idx="20">
                  <c:v>1.03274</c:v>
                </c:pt>
                <c:pt idx="21">
                  <c:v>0.99581</c:v>
                </c:pt>
                <c:pt idx="22">
                  <c:v>1.01104</c:v>
                </c:pt>
                <c:pt idx="24">
                  <c:v>1.063016923402514</c:v>
                </c:pt>
                <c:pt idx="25">
                  <c:v>1.040474542239685</c:v>
                </c:pt>
              </c:numCache>
            </c:numRef>
          </c:val>
        </c:ser>
        <c:ser>
          <c:idx val="4"/>
          <c:order val="3"/>
          <c:tx>
            <c:strRef>
              <c:f>'1-core (2)'!$G$5</c:f>
              <c:strCache>
                <c:ptCount val="1"/>
                <c:pt idx="0">
                  <c:v>SIP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(2)'!$G$6:$G$31</c:f>
              <c:numCache>
                <c:formatCode>General</c:formatCode>
                <c:ptCount val="26"/>
                <c:pt idx="0">
                  <c:v>1.13603</c:v>
                </c:pt>
                <c:pt idx="1">
                  <c:v>1.18214</c:v>
                </c:pt>
                <c:pt idx="2">
                  <c:v>1.0174</c:v>
                </c:pt>
                <c:pt idx="3">
                  <c:v>1.01082</c:v>
                </c:pt>
                <c:pt idx="4">
                  <c:v>1.00135</c:v>
                </c:pt>
                <c:pt idx="5">
                  <c:v>1.31258</c:v>
                </c:pt>
                <c:pt idx="6">
                  <c:v>0.99881</c:v>
                </c:pt>
                <c:pt idx="7">
                  <c:v>1.03944</c:v>
                </c:pt>
                <c:pt idx="8">
                  <c:v>0.99843</c:v>
                </c:pt>
                <c:pt idx="9">
                  <c:v>1.0089</c:v>
                </c:pt>
                <c:pt idx="10">
                  <c:v>1.05036</c:v>
                </c:pt>
                <c:pt idx="11">
                  <c:v>1.0056</c:v>
                </c:pt>
                <c:pt idx="12">
                  <c:v>1.00371</c:v>
                </c:pt>
                <c:pt idx="13">
                  <c:v>1.18151</c:v>
                </c:pt>
                <c:pt idx="14">
                  <c:v>1.03938</c:v>
                </c:pt>
                <c:pt idx="15">
                  <c:v>1.00056</c:v>
                </c:pt>
                <c:pt idx="16">
                  <c:v>0.96152</c:v>
                </c:pt>
                <c:pt idx="17">
                  <c:v>1.0021</c:v>
                </c:pt>
                <c:pt idx="18">
                  <c:v>1.00081</c:v>
                </c:pt>
                <c:pt idx="19">
                  <c:v>1.09551</c:v>
                </c:pt>
                <c:pt idx="20">
                  <c:v>1.03026</c:v>
                </c:pt>
                <c:pt idx="21">
                  <c:v>0.99892</c:v>
                </c:pt>
                <c:pt idx="22">
                  <c:v>1.00607</c:v>
                </c:pt>
                <c:pt idx="24">
                  <c:v>1.071959543576507</c:v>
                </c:pt>
                <c:pt idx="25">
                  <c:v>1.044213470945818</c:v>
                </c:pt>
              </c:numCache>
            </c:numRef>
          </c:val>
        </c:ser>
        <c:ser>
          <c:idx val="5"/>
          <c:order val="4"/>
          <c:tx>
            <c:strRef>
              <c:f>'1-core (2)'!$H$5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(2)'!$H$6:$H$31</c:f>
              <c:numCache>
                <c:formatCode>General</c:formatCode>
                <c:ptCount val="26"/>
                <c:pt idx="0">
                  <c:v>1.16329</c:v>
                </c:pt>
                <c:pt idx="1">
                  <c:v>1.18214</c:v>
                </c:pt>
                <c:pt idx="2">
                  <c:v>1.02075</c:v>
                </c:pt>
                <c:pt idx="3">
                  <c:v>1.01789</c:v>
                </c:pt>
                <c:pt idx="4">
                  <c:v>1.00265</c:v>
                </c:pt>
                <c:pt idx="5">
                  <c:v>1.31485</c:v>
                </c:pt>
                <c:pt idx="6">
                  <c:v>0.99882</c:v>
                </c:pt>
                <c:pt idx="7">
                  <c:v>1.04341</c:v>
                </c:pt>
                <c:pt idx="8">
                  <c:v>0.99843</c:v>
                </c:pt>
                <c:pt idx="9">
                  <c:v>1.01697</c:v>
                </c:pt>
                <c:pt idx="10">
                  <c:v>1.051</c:v>
                </c:pt>
                <c:pt idx="11">
                  <c:v>1.0086</c:v>
                </c:pt>
                <c:pt idx="12">
                  <c:v>1.00522</c:v>
                </c:pt>
                <c:pt idx="13">
                  <c:v>1.22716</c:v>
                </c:pt>
                <c:pt idx="14">
                  <c:v>1.07363</c:v>
                </c:pt>
                <c:pt idx="15">
                  <c:v>1.01154</c:v>
                </c:pt>
                <c:pt idx="16">
                  <c:v>0.9704</c:v>
                </c:pt>
                <c:pt idx="17">
                  <c:v>1.00254</c:v>
                </c:pt>
                <c:pt idx="18">
                  <c:v>0.99667</c:v>
                </c:pt>
                <c:pt idx="19">
                  <c:v>1.10763</c:v>
                </c:pt>
                <c:pt idx="20">
                  <c:v>1.03419</c:v>
                </c:pt>
                <c:pt idx="21">
                  <c:v>0.99855</c:v>
                </c:pt>
                <c:pt idx="22">
                  <c:v>1.01315</c:v>
                </c:pt>
                <c:pt idx="24">
                  <c:v>1.081624640827462</c:v>
                </c:pt>
                <c:pt idx="25">
                  <c:v>1.051597010410219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809048"/>
        <c:axId val="1933446984"/>
      </c:barChart>
      <c:catAx>
        <c:axId val="1928809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46984"/>
        <c:crosses val="autoZero"/>
        <c:auto val="1"/>
        <c:lblAlgn val="ctr"/>
        <c:lblOffset val="100"/>
        <c:noMultiLvlLbl val="0"/>
      </c:catAx>
      <c:valAx>
        <c:axId val="1933446984"/>
        <c:scaling>
          <c:orientation val="minMax"/>
          <c:max val="1.3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0.0"/>
              <c:y val="0.1993252926717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090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065438854042"/>
          <c:y val="0.021899137607799"/>
          <c:w val="0.558658192090396"/>
          <c:h val="0.103780429931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51624808783"/>
          <c:y val="0.180898489383742"/>
          <c:w val="0.805663165232202"/>
          <c:h val="0.6311081453801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'2-core'!$D$4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'2-core'!$D$5:$D$8</c:f>
              <c:numCache>
                <c:formatCode>General</c:formatCode>
                <c:ptCount val="4"/>
                <c:pt idx="0">
                  <c:v>1.013603897804865</c:v>
                </c:pt>
                <c:pt idx="1">
                  <c:v>1.032384006377158</c:v>
                </c:pt>
                <c:pt idx="2">
                  <c:v>1.05285429084987</c:v>
                </c:pt>
                <c:pt idx="3">
                  <c:v>1.032823086518574</c:v>
                </c:pt>
              </c:numCache>
            </c:numRef>
          </c:val>
        </c:ser>
        <c:ser>
          <c:idx val="2"/>
          <c:order val="1"/>
          <c:tx>
            <c:strRef>
              <c:f>'2-core'!$E$4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'2-core'!$E$5:$E$8</c:f>
              <c:numCache>
                <c:formatCode>General</c:formatCode>
                <c:ptCount val="4"/>
                <c:pt idx="0">
                  <c:v>1.01721006583658</c:v>
                </c:pt>
                <c:pt idx="1">
                  <c:v>1.044413645669149</c:v>
                </c:pt>
                <c:pt idx="2">
                  <c:v>1.066867982496466</c:v>
                </c:pt>
                <c:pt idx="3">
                  <c:v>1.042632574922504</c:v>
                </c:pt>
              </c:numCache>
            </c:numRef>
          </c:val>
        </c:ser>
        <c:ser>
          <c:idx val="3"/>
          <c:order val="2"/>
          <c:tx>
            <c:strRef>
              <c:f>'2-core'!$F$4</c:f>
              <c:strCache>
                <c:ptCount val="1"/>
                <c:pt idx="0">
                  <c:v>MVE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'2-core'!$F$5:$F$8</c:f>
              <c:numCache>
                <c:formatCode>General</c:formatCode>
                <c:ptCount val="4"/>
                <c:pt idx="0">
                  <c:v>1.019227075074655</c:v>
                </c:pt>
                <c:pt idx="1">
                  <c:v>1.044205301012736</c:v>
                </c:pt>
                <c:pt idx="2">
                  <c:v>1.073902679707943</c:v>
                </c:pt>
                <c:pt idx="3">
                  <c:v>1.045539850563689</c:v>
                </c:pt>
              </c:numCache>
            </c:numRef>
          </c:val>
        </c:ser>
        <c:ser>
          <c:idx val="4"/>
          <c:order val="3"/>
          <c:tx>
            <c:strRef>
              <c:f>'2-core'!$G$4</c:f>
              <c:strCache>
                <c:ptCount val="1"/>
                <c:pt idx="0">
                  <c:v>SIP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'2-core'!$G$5:$G$8</c:f>
              <c:numCache>
                <c:formatCode>General</c:formatCode>
                <c:ptCount val="4"/>
                <c:pt idx="0">
                  <c:v>1.022798316539476</c:v>
                </c:pt>
                <c:pt idx="1">
                  <c:v>1.038960450749135</c:v>
                </c:pt>
                <c:pt idx="2">
                  <c:v>1.074857660037056</c:v>
                </c:pt>
                <c:pt idx="3">
                  <c:v>1.045313739528023</c:v>
                </c:pt>
              </c:numCache>
            </c:numRef>
          </c:val>
        </c:ser>
        <c:ser>
          <c:idx val="5"/>
          <c:order val="4"/>
          <c:tx>
            <c:strRef>
              <c:f>'2-core'!$H$4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'2-core'!$H$5:$H$8</c:f>
              <c:numCache>
                <c:formatCode>General</c:formatCode>
                <c:ptCount val="4"/>
                <c:pt idx="0">
                  <c:v>1.03144264184552</c:v>
                </c:pt>
                <c:pt idx="1">
                  <c:v>1.065882203742957</c:v>
                </c:pt>
                <c:pt idx="2">
                  <c:v>1.08158960837572</c:v>
                </c:pt>
                <c:pt idx="3">
                  <c:v>1.059429999190379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011416"/>
        <c:axId val="1933000616"/>
      </c:barChart>
      <c:catAx>
        <c:axId val="193301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00616"/>
        <c:crosses val="autoZero"/>
        <c:auto val="1"/>
        <c:lblAlgn val="ctr"/>
        <c:lblOffset val="100"/>
        <c:noMultiLvlLbl val="0"/>
      </c:catAx>
      <c:valAx>
        <c:axId val="1933000616"/>
        <c:scaling>
          <c:orientation val="minMax"/>
          <c:max val="1.1"/>
          <c:min val="0.9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effectLst/>
                  </a:rPr>
                  <a:t>Normalized Weighted Speedup</a:t>
                </a:r>
                <a:endParaRPr lang="en-US" sz="2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373044402354594"/>
              <c:y val="0.1353855344353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1141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41684562157"/>
          <c:y val="0.0670365413465751"/>
          <c:w val="0.690537281579143"/>
          <c:h val="0.116741101368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78169176221"/>
          <c:y val="0.109390472273787"/>
          <c:w val="0.837266542340102"/>
          <c:h val="0.4637760667850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Sheet1!$N$3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Sheet1!$N$4:$N$29</c:f>
              <c:numCache>
                <c:formatCode>General</c:formatCode>
                <c:ptCount val="26"/>
                <c:pt idx="0">
                  <c:v>0.914452418556921</c:v>
                </c:pt>
                <c:pt idx="1">
                  <c:v>0.773757371150736</c:v>
                </c:pt>
                <c:pt idx="2">
                  <c:v>0.984784353556224</c:v>
                </c:pt>
                <c:pt idx="3">
                  <c:v>0.985944922625399</c:v>
                </c:pt>
                <c:pt idx="4">
                  <c:v>1.006301655968674</c:v>
                </c:pt>
                <c:pt idx="5">
                  <c:v>0.838783603133333</c:v>
                </c:pt>
                <c:pt idx="6">
                  <c:v>1.04398767344702</c:v>
                </c:pt>
                <c:pt idx="7">
                  <c:v>0.942925944046069</c:v>
                </c:pt>
                <c:pt idx="8">
                  <c:v>1.112989569906896</c:v>
                </c:pt>
                <c:pt idx="9">
                  <c:v>0.992303821335965</c:v>
                </c:pt>
                <c:pt idx="10">
                  <c:v>1.031465009619223</c:v>
                </c:pt>
                <c:pt idx="11">
                  <c:v>0.971034890946701</c:v>
                </c:pt>
                <c:pt idx="12">
                  <c:v>0.99319607425032</c:v>
                </c:pt>
                <c:pt idx="13">
                  <c:v>0.849517032689604</c:v>
                </c:pt>
                <c:pt idx="14">
                  <c:v>0.862904706936795</c:v>
                </c:pt>
                <c:pt idx="15">
                  <c:v>0.998613223185598</c:v>
                </c:pt>
                <c:pt idx="16">
                  <c:v>1.060787570466836</c:v>
                </c:pt>
                <c:pt idx="17">
                  <c:v>0.998786774368282</c:v>
                </c:pt>
                <c:pt idx="18">
                  <c:v>1.001329608709106</c:v>
                </c:pt>
                <c:pt idx="19">
                  <c:v>0.95106447933045</c:v>
                </c:pt>
                <c:pt idx="20">
                  <c:v>0.977162845064428</c:v>
                </c:pt>
                <c:pt idx="21">
                  <c:v>1.005204618779671</c:v>
                </c:pt>
                <c:pt idx="22">
                  <c:v>1.026533420489864</c:v>
                </c:pt>
                <c:pt idx="24">
                  <c:v>0.950107703019948</c:v>
                </c:pt>
                <c:pt idx="25">
                  <c:v>0.967443189726004</c:v>
                </c:pt>
              </c:numCache>
            </c:numRef>
          </c:val>
        </c:ser>
        <c:ser>
          <c:idx val="2"/>
          <c:order val="1"/>
          <c:tx>
            <c:strRef>
              <c:f>Sheet1!$O$3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Sheet1!$O$4:$O$29</c:f>
              <c:numCache>
                <c:formatCode>General</c:formatCode>
                <c:ptCount val="26"/>
                <c:pt idx="0">
                  <c:v>0.918571474261875</c:v>
                </c:pt>
                <c:pt idx="1">
                  <c:v>0.800753177420553</c:v>
                </c:pt>
                <c:pt idx="2">
                  <c:v>0.977860879999836</c:v>
                </c:pt>
                <c:pt idx="3">
                  <c:v>0.987321170859696</c:v>
                </c:pt>
                <c:pt idx="4">
                  <c:v>0.996908332024861</c:v>
                </c:pt>
                <c:pt idx="5">
                  <c:v>0.81330558783952</c:v>
                </c:pt>
                <c:pt idx="6">
                  <c:v>1.040399344864676</c:v>
                </c:pt>
                <c:pt idx="7">
                  <c:v>0.919818109700517</c:v>
                </c:pt>
                <c:pt idx="8">
                  <c:v>1.111371577393304</c:v>
                </c:pt>
                <c:pt idx="9">
                  <c:v>0.980956705527855</c:v>
                </c:pt>
                <c:pt idx="10">
                  <c:v>1.01614742799826</c:v>
                </c:pt>
                <c:pt idx="11">
                  <c:v>0.954165917645568</c:v>
                </c:pt>
                <c:pt idx="12">
                  <c:v>0.990359897895401</c:v>
                </c:pt>
                <c:pt idx="13">
                  <c:v>0.818657845932666</c:v>
                </c:pt>
                <c:pt idx="14">
                  <c:v>0.838571625573239</c:v>
                </c:pt>
                <c:pt idx="15">
                  <c:v>0.998047286139632</c:v>
                </c:pt>
                <c:pt idx="16">
                  <c:v>1.028083556194716</c:v>
                </c:pt>
                <c:pt idx="17">
                  <c:v>0.99863893075766</c:v>
                </c:pt>
                <c:pt idx="18">
                  <c:v>1.004518093892121</c:v>
                </c:pt>
                <c:pt idx="19">
                  <c:v>0.958122814496652</c:v>
                </c:pt>
                <c:pt idx="20">
                  <c:v>0.977346005065624</c:v>
                </c:pt>
                <c:pt idx="21">
                  <c:v>1.005662379860102</c:v>
                </c:pt>
                <c:pt idx="22">
                  <c:v>1.016611260737575</c:v>
                </c:pt>
                <c:pt idx="24">
                  <c:v>0.942955945982585</c:v>
                </c:pt>
                <c:pt idx="25">
                  <c:v>0.959910394333879</c:v>
                </c:pt>
              </c:numCache>
            </c:numRef>
          </c:val>
        </c:ser>
        <c:ser>
          <c:idx val="3"/>
          <c:order val="2"/>
          <c:tx>
            <c:strRef>
              <c:f>Sheet1!$P$3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Sheet1!$P$4:$P$29</c:f>
              <c:numCache>
                <c:formatCode>General</c:formatCode>
                <c:ptCount val="26"/>
                <c:pt idx="0">
                  <c:v>0.89718218366923</c:v>
                </c:pt>
                <c:pt idx="1">
                  <c:v>0.791283676397333</c:v>
                </c:pt>
                <c:pt idx="2">
                  <c:v>0.970157869193862</c:v>
                </c:pt>
                <c:pt idx="3">
                  <c:v>0.977345927900805</c:v>
                </c:pt>
                <c:pt idx="4">
                  <c:v>0.990735752439891</c:v>
                </c:pt>
                <c:pt idx="5">
                  <c:v>0.81071009375485</c:v>
                </c:pt>
                <c:pt idx="6">
                  <c:v>1.002201922544494</c:v>
                </c:pt>
                <c:pt idx="7">
                  <c:v>0.916832656980152</c:v>
                </c:pt>
                <c:pt idx="8">
                  <c:v>1.002064381271172</c:v>
                </c:pt>
                <c:pt idx="9">
                  <c:v>0.965847406826989</c:v>
                </c:pt>
                <c:pt idx="10">
                  <c:v>1.01170381425291</c:v>
                </c:pt>
                <c:pt idx="11">
                  <c:v>0.956380483022216</c:v>
                </c:pt>
                <c:pt idx="12">
                  <c:v>0.987956307355773</c:v>
                </c:pt>
                <c:pt idx="13">
                  <c:v>0.793158697018855</c:v>
                </c:pt>
                <c:pt idx="14">
                  <c:v>0.779932489193488</c:v>
                </c:pt>
                <c:pt idx="15">
                  <c:v>0.996774255165061</c:v>
                </c:pt>
                <c:pt idx="16">
                  <c:v>1.001961630966575</c:v>
                </c:pt>
                <c:pt idx="17">
                  <c:v>0.998742639100015</c:v>
                </c:pt>
                <c:pt idx="18">
                  <c:v>1.003639563504776</c:v>
                </c:pt>
                <c:pt idx="19">
                  <c:v>0.936207257537136</c:v>
                </c:pt>
                <c:pt idx="20">
                  <c:v>0.966310123608992</c:v>
                </c:pt>
                <c:pt idx="21">
                  <c:v>0.99778442204432</c:v>
                </c:pt>
                <c:pt idx="22">
                  <c:v>1.019332664193745</c:v>
                </c:pt>
                <c:pt idx="24">
                  <c:v>0.917970067348889</c:v>
                </c:pt>
                <c:pt idx="25">
                  <c:v>0.943412350888389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5359752"/>
        <c:axId val="1930532840"/>
      </c:barChart>
      <c:catAx>
        <c:axId val="1925359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532840"/>
        <c:crosses val="autoZero"/>
        <c:auto val="1"/>
        <c:lblAlgn val="ctr"/>
        <c:lblOffset val="100"/>
        <c:noMultiLvlLbl val="0"/>
      </c:catAx>
      <c:valAx>
        <c:axId val="1930532840"/>
        <c:scaling>
          <c:orientation val="minMax"/>
          <c:max val="1.2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Normalized </a:t>
                </a:r>
                <a:r>
                  <a:rPr lang="en-US" sz="2800" baseline="0"/>
                  <a:t>Energy</a:t>
                </a:r>
              </a:p>
            </c:rich>
          </c:tx>
          <c:layout>
            <c:manualLayout>
              <c:xMode val="edge"/>
              <c:yMode val="edge"/>
              <c:x val="0.000235414652115854"/>
              <c:y val="0.1000321380047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3597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329488419211"/>
          <c:y val="0.0918095367745793"/>
          <c:w val="0.534078256665286"/>
          <c:h val="0.110515704767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38742826638"/>
          <c:y val="0.164294370670761"/>
          <c:w val="0.855242003647849"/>
          <c:h val="0.439866152529858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'1-core (2)'!$D$5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rgbClr val="C70000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(2)'!$D$6:$D$31</c:f>
              <c:numCache>
                <c:formatCode>General</c:formatCode>
                <c:ptCount val="26"/>
                <c:pt idx="0">
                  <c:v>1.1359</c:v>
                </c:pt>
                <c:pt idx="1">
                  <c:v>1.18216</c:v>
                </c:pt>
                <c:pt idx="2">
                  <c:v>1.00853</c:v>
                </c:pt>
                <c:pt idx="3">
                  <c:v>1.01021</c:v>
                </c:pt>
                <c:pt idx="4">
                  <c:v>1.00131</c:v>
                </c:pt>
                <c:pt idx="5">
                  <c:v>1.2166</c:v>
                </c:pt>
                <c:pt idx="6">
                  <c:v>0.96715</c:v>
                </c:pt>
                <c:pt idx="7">
                  <c:v>1.03622</c:v>
                </c:pt>
                <c:pt idx="8">
                  <c:v>0.92631</c:v>
                </c:pt>
                <c:pt idx="9">
                  <c:v>1.00749</c:v>
                </c:pt>
                <c:pt idx="10">
                  <c:v>1.03025</c:v>
                </c:pt>
                <c:pt idx="11">
                  <c:v>1.00564</c:v>
                </c:pt>
                <c:pt idx="12">
                  <c:v>1.00381</c:v>
                </c:pt>
                <c:pt idx="13">
                  <c:v>1.16245</c:v>
                </c:pt>
                <c:pt idx="14">
                  <c:v>1.03793</c:v>
                </c:pt>
                <c:pt idx="15">
                  <c:v>1.00027</c:v>
                </c:pt>
                <c:pt idx="16">
                  <c:v>0.95642</c:v>
                </c:pt>
                <c:pt idx="17">
                  <c:v>1.00209</c:v>
                </c:pt>
                <c:pt idx="18">
                  <c:v>1.00079</c:v>
                </c:pt>
                <c:pt idx="19">
                  <c:v>1.09179</c:v>
                </c:pt>
                <c:pt idx="20">
                  <c:v>1.0293</c:v>
                </c:pt>
                <c:pt idx="21">
                  <c:v>0.99622</c:v>
                </c:pt>
                <c:pt idx="22">
                  <c:v>1.00278</c:v>
                </c:pt>
                <c:pt idx="24">
                  <c:v>1.053169723181845</c:v>
                </c:pt>
                <c:pt idx="25">
                  <c:v>1.032928162279805</c:v>
                </c:pt>
              </c:numCache>
            </c:numRef>
          </c:val>
        </c:ser>
        <c:ser>
          <c:idx val="2"/>
          <c:order val="1"/>
          <c:tx>
            <c:strRef>
              <c:f>'1-core (2)'!$I$5</c:f>
              <c:strCache>
                <c:ptCount val="1"/>
                <c:pt idx="0">
                  <c:v>V-WAY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(2)'!$I$6:$I$31</c:f>
              <c:numCache>
                <c:formatCode>General</c:formatCode>
                <c:ptCount val="26"/>
                <c:pt idx="0">
                  <c:v>1.08857</c:v>
                </c:pt>
                <c:pt idx="1">
                  <c:v>1.20384</c:v>
                </c:pt>
                <c:pt idx="2">
                  <c:v>1.00608</c:v>
                </c:pt>
                <c:pt idx="3">
                  <c:v>1.00975</c:v>
                </c:pt>
                <c:pt idx="4">
                  <c:v>0.97356</c:v>
                </c:pt>
                <c:pt idx="5">
                  <c:v>1.63719</c:v>
                </c:pt>
                <c:pt idx="6">
                  <c:v>1.01524</c:v>
                </c:pt>
                <c:pt idx="7">
                  <c:v>1.0432</c:v>
                </c:pt>
                <c:pt idx="8">
                  <c:v>1.00703</c:v>
                </c:pt>
                <c:pt idx="9">
                  <c:v>1.00445</c:v>
                </c:pt>
                <c:pt idx="10">
                  <c:v>1.02573</c:v>
                </c:pt>
                <c:pt idx="11">
                  <c:v>1.00396</c:v>
                </c:pt>
                <c:pt idx="12">
                  <c:v>1.00202</c:v>
                </c:pt>
                <c:pt idx="13">
                  <c:v>1.04913</c:v>
                </c:pt>
                <c:pt idx="14">
                  <c:v>1.05219</c:v>
                </c:pt>
                <c:pt idx="15">
                  <c:v>1.00149</c:v>
                </c:pt>
                <c:pt idx="16">
                  <c:v>1.0328</c:v>
                </c:pt>
                <c:pt idx="17">
                  <c:v>1.00124</c:v>
                </c:pt>
                <c:pt idx="18">
                  <c:v>1.00413</c:v>
                </c:pt>
                <c:pt idx="19">
                  <c:v>1.11936</c:v>
                </c:pt>
                <c:pt idx="20">
                  <c:v>1.02216</c:v>
                </c:pt>
                <c:pt idx="21">
                  <c:v>1.01222</c:v>
                </c:pt>
                <c:pt idx="22">
                  <c:v>1.01593</c:v>
                </c:pt>
                <c:pt idx="24">
                  <c:v>1.086796095940988</c:v>
                </c:pt>
                <c:pt idx="25">
                  <c:v>1.05141522580727</c:v>
                </c:pt>
              </c:numCache>
            </c:numRef>
          </c:val>
        </c:ser>
        <c:ser>
          <c:idx val="3"/>
          <c:order val="2"/>
          <c:tx>
            <c:strRef>
              <c:f>'1-core (2)'!$J$5</c:f>
              <c:strCache>
                <c:ptCount val="1"/>
                <c:pt idx="0">
                  <c:v>G-MVE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(2)'!$J$6:$J$31</c:f>
              <c:numCache>
                <c:formatCode>General</c:formatCode>
                <c:ptCount val="26"/>
                <c:pt idx="0">
                  <c:v>1.17366</c:v>
                </c:pt>
                <c:pt idx="1">
                  <c:v>1.20384</c:v>
                </c:pt>
                <c:pt idx="2">
                  <c:v>1.03366</c:v>
                </c:pt>
                <c:pt idx="3">
                  <c:v>1.10724</c:v>
                </c:pt>
                <c:pt idx="4">
                  <c:v>1.00583</c:v>
                </c:pt>
                <c:pt idx="5">
                  <c:v>1.92659</c:v>
                </c:pt>
                <c:pt idx="6">
                  <c:v>1.01524</c:v>
                </c:pt>
                <c:pt idx="7">
                  <c:v>1.05091</c:v>
                </c:pt>
                <c:pt idx="8">
                  <c:v>1.00703</c:v>
                </c:pt>
                <c:pt idx="9">
                  <c:v>0.96924</c:v>
                </c:pt>
                <c:pt idx="10">
                  <c:v>1.03706</c:v>
                </c:pt>
                <c:pt idx="11">
                  <c:v>1.01514</c:v>
                </c:pt>
                <c:pt idx="12">
                  <c:v>1.0063</c:v>
                </c:pt>
                <c:pt idx="13">
                  <c:v>1.25172</c:v>
                </c:pt>
                <c:pt idx="14">
                  <c:v>0.87169</c:v>
                </c:pt>
                <c:pt idx="15">
                  <c:v>1.02812</c:v>
                </c:pt>
                <c:pt idx="16">
                  <c:v>0.89181</c:v>
                </c:pt>
                <c:pt idx="17">
                  <c:v>1.01175</c:v>
                </c:pt>
                <c:pt idx="18">
                  <c:v>0.95666</c:v>
                </c:pt>
                <c:pt idx="19">
                  <c:v>1.24208</c:v>
                </c:pt>
                <c:pt idx="20">
                  <c:v>0.86677</c:v>
                </c:pt>
                <c:pt idx="21">
                  <c:v>1.01271</c:v>
                </c:pt>
                <c:pt idx="22">
                  <c:v>0.994</c:v>
                </c:pt>
                <c:pt idx="24">
                  <c:v>1.086106477444662</c:v>
                </c:pt>
                <c:pt idx="25">
                  <c:v>1.057627285284762</c:v>
                </c:pt>
              </c:numCache>
            </c:numRef>
          </c:val>
        </c:ser>
        <c:ser>
          <c:idx val="4"/>
          <c:order val="3"/>
          <c:tx>
            <c:strRef>
              <c:f>'1-core (2)'!$K$5</c:f>
              <c:strCache>
                <c:ptCount val="1"/>
                <c:pt idx="0">
                  <c:v>G-SIP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(2)'!$K$6:$K$31</c:f>
              <c:numCache>
                <c:formatCode>General</c:formatCode>
                <c:ptCount val="26"/>
                <c:pt idx="0">
                  <c:v>1.17135</c:v>
                </c:pt>
                <c:pt idx="1">
                  <c:v>1.20384</c:v>
                </c:pt>
                <c:pt idx="2">
                  <c:v>1.00104</c:v>
                </c:pt>
                <c:pt idx="3">
                  <c:v>1.00166</c:v>
                </c:pt>
                <c:pt idx="4">
                  <c:v>0.98823</c:v>
                </c:pt>
                <c:pt idx="5">
                  <c:v>1.71157</c:v>
                </c:pt>
                <c:pt idx="6">
                  <c:v>1.01524</c:v>
                </c:pt>
                <c:pt idx="7">
                  <c:v>1.04146</c:v>
                </c:pt>
                <c:pt idx="8">
                  <c:v>1.00703</c:v>
                </c:pt>
                <c:pt idx="9">
                  <c:v>1.00536</c:v>
                </c:pt>
                <c:pt idx="10">
                  <c:v>1.02206</c:v>
                </c:pt>
                <c:pt idx="11">
                  <c:v>1.00847</c:v>
                </c:pt>
                <c:pt idx="12">
                  <c:v>1.00127</c:v>
                </c:pt>
                <c:pt idx="13">
                  <c:v>1.09165</c:v>
                </c:pt>
                <c:pt idx="14">
                  <c:v>1.08158</c:v>
                </c:pt>
                <c:pt idx="15">
                  <c:v>0.99971</c:v>
                </c:pt>
                <c:pt idx="16">
                  <c:v>1.0365</c:v>
                </c:pt>
                <c:pt idx="17">
                  <c:v>1.00125</c:v>
                </c:pt>
                <c:pt idx="18">
                  <c:v>1.00911</c:v>
                </c:pt>
                <c:pt idx="19">
                  <c:v>1.226</c:v>
                </c:pt>
                <c:pt idx="20">
                  <c:v>1.03477</c:v>
                </c:pt>
                <c:pt idx="21">
                  <c:v>1.01288</c:v>
                </c:pt>
                <c:pt idx="22">
                  <c:v>1.01647</c:v>
                </c:pt>
                <c:pt idx="24">
                  <c:v>1.111586878313991</c:v>
                </c:pt>
                <c:pt idx="25">
                  <c:v>1.065102162440615</c:v>
                </c:pt>
              </c:numCache>
            </c:numRef>
          </c:val>
        </c:ser>
        <c:ser>
          <c:idx val="5"/>
          <c:order val="4"/>
          <c:tx>
            <c:strRef>
              <c:f>'1-core (2)'!$L$5</c:f>
              <c:strCache>
                <c:ptCount val="1"/>
                <c:pt idx="0">
                  <c:v>G-CAMP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'1-core (2)'!$B$6:$B$31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'1-core (2)'!$L$6:$L$31</c:f>
              <c:numCache>
                <c:formatCode>General</c:formatCode>
                <c:ptCount val="26"/>
                <c:pt idx="0">
                  <c:v>1.169695</c:v>
                </c:pt>
                <c:pt idx="1">
                  <c:v>1.20384</c:v>
                </c:pt>
                <c:pt idx="2">
                  <c:v>1.035465</c:v>
                </c:pt>
                <c:pt idx="3">
                  <c:v>1.1031</c:v>
                </c:pt>
                <c:pt idx="4">
                  <c:v>1.00585</c:v>
                </c:pt>
                <c:pt idx="5">
                  <c:v>1.97568</c:v>
                </c:pt>
                <c:pt idx="6">
                  <c:v>1.01524</c:v>
                </c:pt>
                <c:pt idx="7">
                  <c:v>1.050415</c:v>
                </c:pt>
                <c:pt idx="8">
                  <c:v>1.00703</c:v>
                </c:pt>
                <c:pt idx="9">
                  <c:v>1.00466</c:v>
                </c:pt>
                <c:pt idx="10">
                  <c:v>1.058555</c:v>
                </c:pt>
                <c:pt idx="11">
                  <c:v>1.010275</c:v>
                </c:pt>
                <c:pt idx="12">
                  <c:v>1.00579</c:v>
                </c:pt>
                <c:pt idx="13">
                  <c:v>1.25134</c:v>
                </c:pt>
                <c:pt idx="14">
                  <c:v>1.05559</c:v>
                </c:pt>
                <c:pt idx="15">
                  <c:v>1.01498</c:v>
                </c:pt>
                <c:pt idx="16">
                  <c:v>1.03328</c:v>
                </c:pt>
                <c:pt idx="17">
                  <c:v>1.01251</c:v>
                </c:pt>
                <c:pt idx="18">
                  <c:v>1.016105</c:v>
                </c:pt>
                <c:pt idx="19">
                  <c:v>1.26871</c:v>
                </c:pt>
                <c:pt idx="20">
                  <c:v>1.02466</c:v>
                </c:pt>
                <c:pt idx="21">
                  <c:v>1.013125</c:v>
                </c:pt>
                <c:pt idx="22">
                  <c:v>1.01676</c:v>
                </c:pt>
                <c:pt idx="24">
                  <c:v>1.140058188373395</c:v>
                </c:pt>
                <c:pt idx="25">
                  <c:v>1.088821157575638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455352"/>
        <c:axId val="1953083608"/>
      </c:barChart>
      <c:catAx>
        <c:axId val="193145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083608"/>
        <c:crosses val="autoZero"/>
        <c:auto val="1"/>
        <c:lblAlgn val="ctr"/>
        <c:lblOffset val="100"/>
        <c:noMultiLvlLbl val="0"/>
      </c:catAx>
      <c:valAx>
        <c:axId val="1953083608"/>
        <c:scaling>
          <c:orientation val="minMax"/>
          <c:max val="1.3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</a:rPr>
                  <a:t>Normalized IPC</a:t>
                </a:r>
                <a:endParaRPr lang="en-US" sz="24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665506149966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4553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5261132612661"/>
          <c:y val="0.000696194371842805"/>
          <c:w val="0.712940411050314"/>
          <c:h val="0.0974332761596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27105508024"/>
          <c:y val="0.0442251514217414"/>
          <c:w val="0.833835110033051"/>
          <c:h val="0.81423995749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LRU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Sheet2!$B$2:$C$6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1.0</c:v>
                </c:pt>
                <c:pt idx="1">
                  <c:v>1.06565</c:v>
                </c:pt>
                <c:pt idx="2">
                  <c:v>1.11569</c:v>
                </c:pt>
                <c:pt idx="3">
                  <c:v>1.2521</c:v>
                </c:pt>
                <c:pt idx="4">
                  <c:v>1.38855</c:v>
                </c:pt>
              </c:numCache>
            </c:numRef>
          </c:val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Sheet2!$B$2:$C$6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  <c:pt idx="0">
                  <c:v>1.01099</c:v>
                </c:pt>
                <c:pt idx="1">
                  <c:v>1.10074</c:v>
                </c:pt>
                <c:pt idx="2">
                  <c:v>1.15339</c:v>
                </c:pt>
                <c:pt idx="3">
                  <c:v>1.29542</c:v>
                </c:pt>
                <c:pt idx="4">
                  <c:v>1.39946</c:v>
                </c:pt>
              </c:numCache>
            </c:numRef>
          </c:val>
        </c:ser>
        <c:ser>
          <c:idx val="5"/>
          <c:order val="2"/>
          <c:tx>
            <c:strRef>
              <c:f>Sheet2!$F$1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Sheet2!$F$2:$F$6</c:f>
              <c:numCache>
                <c:formatCode>General</c:formatCode>
                <c:ptCount val="5"/>
                <c:pt idx="0">
                  <c:v>1.0196</c:v>
                </c:pt>
                <c:pt idx="1">
                  <c:v>1.10427</c:v>
                </c:pt>
                <c:pt idx="2">
                  <c:v>1.16208</c:v>
                </c:pt>
                <c:pt idx="3">
                  <c:v>1.30656</c:v>
                </c:pt>
                <c:pt idx="4">
                  <c:v>1.41115</c:v>
                </c:pt>
              </c:numCache>
            </c:numRef>
          </c:val>
        </c:ser>
        <c:ser>
          <c:idx val="2"/>
          <c:order val="3"/>
          <c:tx>
            <c:strRef>
              <c:f>Sheet2!$G$1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Sheet2!$B$2:$C$6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1.02764</c:v>
                </c:pt>
                <c:pt idx="1">
                  <c:v>1.12169</c:v>
                </c:pt>
                <c:pt idx="2">
                  <c:v>1.17035</c:v>
                </c:pt>
                <c:pt idx="3">
                  <c:v>1.31324</c:v>
                </c:pt>
                <c:pt idx="4">
                  <c:v>1.42327</c:v>
                </c:pt>
              </c:numCache>
            </c:numRef>
          </c:val>
        </c:ser>
        <c:ser>
          <c:idx val="3"/>
          <c:order val="4"/>
          <c:tx>
            <c:strRef>
              <c:f>Sheet2!$H$1</c:f>
              <c:strCache>
                <c:ptCount val="1"/>
                <c:pt idx="0">
                  <c:v>V-WAY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Sheet2!$B$2:$C$6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Sheet2!$H$2:$H$6</c:f>
              <c:numCache>
                <c:formatCode>General</c:formatCode>
                <c:ptCount val="5"/>
                <c:pt idx="0">
                  <c:v>1.02484</c:v>
                </c:pt>
                <c:pt idx="1">
                  <c:v>1.12044</c:v>
                </c:pt>
                <c:pt idx="2">
                  <c:v>1.23043</c:v>
                </c:pt>
                <c:pt idx="3">
                  <c:v>1.39962</c:v>
                </c:pt>
                <c:pt idx="4">
                  <c:v>1.44868</c:v>
                </c:pt>
              </c:numCache>
            </c:numRef>
          </c:val>
        </c:ser>
        <c:ser>
          <c:idx val="4"/>
          <c:order val="5"/>
          <c:tx>
            <c:strRef>
              <c:f>Sheet2!$I$1</c:f>
              <c:strCache>
                <c:ptCount val="1"/>
                <c:pt idx="0">
                  <c:v>G-CAMP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Sheet2!$B$2:$C$6</c:f>
              <c:strCache>
                <c:ptCount val="5"/>
                <c:pt idx="0">
                  <c:v>1M</c:v>
                </c:pt>
                <c:pt idx="1">
                  <c:v>2M</c:v>
                </c:pt>
                <c:pt idx="2">
                  <c:v>4M</c:v>
                </c:pt>
                <c:pt idx="3">
                  <c:v>8M</c:v>
                </c:pt>
                <c:pt idx="4">
                  <c:v>16M</c:v>
                </c:pt>
              </c:strCache>
            </c:strRef>
          </c:cat>
          <c:val>
            <c:numRef>
              <c:f>Sheet2!$I$2:$I$6</c:f>
              <c:numCache>
                <c:formatCode>General</c:formatCode>
                <c:ptCount val="5"/>
                <c:pt idx="0">
                  <c:v>1.052666331693863</c:v>
                </c:pt>
                <c:pt idx="1">
                  <c:v>1.160302266570479</c:v>
                </c:pt>
                <c:pt idx="2">
                  <c:v>1.27097304039647</c:v>
                </c:pt>
                <c:pt idx="3">
                  <c:v>1.442338161992946</c:v>
                </c:pt>
                <c:pt idx="4">
                  <c:v>1.487280536427137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0841224"/>
        <c:axId val="1933425400"/>
      </c:barChart>
      <c:catAx>
        <c:axId val="1930841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25400"/>
        <c:crosses val="autoZero"/>
        <c:auto val="1"/>
        <c:lblAlgn val="ctr"/>
        <c:lblOffset val="100"/>
        <c:noMultiLvlLbl val="0"/>
      </c:catAx>
      <c:valAx>
        <c:axId val="1933425400"/>
        <c:scaling>
          <c:orientation val="minMax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0.0"/>
              <c:y val="0.08723242927967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412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752008536171"/>
          <c:y val="0.0258632254301546"/>
          <c:w val="0.816734334476946"/>
          <c:h val="0.152876348789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51624808783"/>
          <c:y val="0.180898489383742"/>
          <c:w val="0.805663165232202"/>
          <c:h val="0.6311081453801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'2-core'!$D$4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'2-core'!$D$5:$D$8</c:f>
              <c:numCache>
                <c:formatCode>General</c:formatCode>
                <c:ptCount val="4"/>
                <c:pt idx="0">
                  <c:v>1.013603897804865</c:v>
                </c:pt>
                <c:pt idx="1">
                  <c:v>1.032384006377158</c:v>
                </c:pt>
                <c:pt idx="2">
                  <c:v>1.05285429084987</c:v>
                </c:pt>
                <c:pt idx="3">
                  <c:v>1.032823086518574</c:v>
                </c:pt>
              </c:numCache>
            </c:numRef>
          </c:val>
        </c:ser>
        <c:ser>
          <c:idx val="2"/>
          <c:order val="1"/>
          <c:tx>
            <c:strRef>
              <c:f>'2-core'!$I$4</c:f>
              <c:strCache>
                <c:ptCount val="1"/>
                <c:pt idx="0">
                  <c:v>V-WAY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'2-core'!$I$5:$I$8</c:f>
              <c:numCache>
                <c:formatCode>General</c:formatCode>
                <c:ptCount val="4"/>
                <c:pt idx="0">
                  <c:v>1.022763389972583</c:v>
                </c:pt>
                <c:pt idx="1">
                  <c:v>0.997200934833415</c:v>
                </c:pt>
                <c:pt idx="2">
                  <c:v>1.04341024999519</c:v>
                </c:pt>
                <c:pt idx="3">
                  <c:v>1.020949631110245</c:v>
                </c:pt>
              </c:numCache>
            </c:numRef>
          </c:val>
        </c:ser>
        <c:ser>
          <c:idx val="3"/>
          <c:order val="2"/>
          <c:tx>
            <c:strRef>
              <c:f>'2-core'!$J$4</c:f>
              <c:strCache>
                <c:ptCount val="1"/>
                <c:pt idx="0">
                  <c:v>G-MVE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'2-core'!$J$5:$J$8</c:f>
              <c:numCache>
                <c:formatCode>General</c:formatCode>
                <c:ptCount val="4"/>
                <c:pt idx="0">
                  <c:v>1.031215619160714</c:v>
                </c:pt>
                <c:pt idx="1">
                  <c:v>1.094371070891534</c:v>
                </c:pt>
                <c:pt idx="2">
                  <c:v>1.133955005948834</c:v>
                </c:pt>
                <c:pt idx="3">
                  <c:v>1.085683663721054</c:v>
                </c:pt>
              </c:numCache>
            </c:numRef>
          </c:val>
        </c:ser>
        <c:ser>
          <c:idx val="4"/>
          <c:order val="3"/>
          <c:tx>
            <c:strRef>
              <c:f>'2-core'!$K$4</c:f>
              <c:strCache>
                <c:ptCount val="1"/>
                <c:pt idx="0">
                  <c:v>G-SIP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'2-core'!$K$5:$K$8</c:f>
              <c:numCache>
                <c:formatCode>General</c:formatCode>
                <c:ptCount val="4"/>
                <c:pt idx="0">
                  <c:v>1.026369558004296</c:v>
                </c:pt>
                <c:pt idx="1">
                  <c:v>1.066851459318441</c:v>
                </c:pt>
                <c:pt idx="2">
                  <c:v>1.088907360094102</c:v>
                </c:pt>
                <c:pt idx="3">
                  <c:v>1.060391449454894</c:v>
                </c:pt>
              </c:numCache>
            </c:numRef>
          </c:val>
        </c:ser>
        <c:ser>
          <c:idx val="5"/>
          <c:order val="4"/>
          <c:tx>
            <c:strRef>
              <c:f>'2-core'!$L$4</c:f>
              <c:strCache>
                <c:ptCount val="1"/>
                <c:pt idx="0">
                  <c:v>G-CAMP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'2-core'!$B$5:$B$8</c:f>
              <c:strCache>
                <c:ptCount val="4"/>
                <c:pt idx="0">
                  <c:v>Homo-Homo</c:v>
                </c:pt>
                <c:pt idx="1">
                  <c:v>Homo-Hetero</c:v>
                </c:pt>
                <c:pt idx="2">
                  <c:v>Hetero-Hetero</c:v>
                </c:pt>
                <c:pt idx="3">
                  <c:v>GeoMean</c:v>
                </c:pt>
              </c:strCache>
            </c:strRef>
          </c:cat>
          <c:val>
            <c:numRef>
              <c:f>'2-core'!$L$5:$L$8</c:f>
              <c:numCache>
                <c:formatCode>General</c:formatCode>
                <c:ptCount val="4"/>
                <c:pt idx="0">
                  <c:v>1.063828300997153</c:v>
                </c:pt>
                <c:pt idx="1">
                  <c:v>1.119490189684222</c:v>
                </c:pt>
                <c:pt idx="2">
                  <c:v>1.1585106040016</c:v>
                </c:pt>
                <c:pt idx="3">
                  <c:v>1.11326173481385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120280"/>
        <c:axId val="1929843048"/>
      </c:barChart>
      <c:catAx>
        <c:axId val="1933120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843048"/>
        <c:crosses val="autoZero"/>
        <c:auto val="1"/>
        <c:lblAlgn val="ctr"/>
        <c:lblOffset val="100"/>
        <c:noMultiLvlLbl val="0"/>
      </c:catAx>
      <c:valAx>
        <c:axId val="1929843048"/>
        <c:scaling>
          <c:orientation val="minMax"/>
          <c:max val="1.2"/>
          <c:min val="0.9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effectLst/>
                  </a:rPr>
                  <a:t>Normalized Weighted Speedup</a:t>
                </a:r>
                <a:endParaRPr lang="en-US" sz="20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51832498210451"/>
              <c:y val="0.1171414260786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12028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235027439752"/>
          <c:y val="0.161481001315514"/>
          <c:w val="0.763264495347172"/>
          <c:h val="0.116741101368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78169176221"/>
          <c:y val="0.140448379170579"/>
          <c:w val="0.837266542340102"/>
          <c:h val="0.4327181598883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Sheet1!$N$3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Sheet1!$N$4:$N$29</c:f>
              <c:numCache>
                <c:formatCode>General</c:formatCode>
                <c:ptCount val="26"/>
                <c:pt idx="0">
                  <c:v>0.914452418556921</c:v>
                </c:pt>
                <c:pt idx="1">
                  <c:v>0.773757371150736</c:v>
                </c:pt>
                <c:pt idx="2">
                  <c:v>0.984784353556224</c:v>
                </c:pt>
                <c:pt idx="3">
                  <c:v>0.985944922625399</c:v>
                </c:pt>
                <c:pt idx="4">
                  <c:v>1.006301655968674</c:v>
                </c:pt>
                <c:pt idx="5">
                  <c:v>0.838783603133333</c:v>
                </c:pt>
                <c:pt idx="6">
                  <c:v>1.04398767344702</c:v>
                </c:pt>
                <c:pt idx="7">
                  <c:v>0.942925944046069</c:v>
                </c:pt>
                <c:pt idx="8">
                  <c:v>1.112989569906896</c:v>
                </c:pt>
                <c:pt idx="9">
                  <c:v>0.992303821335965</c:v>
                </c:pt>
                <c:pt idx="10">
                  <c:v>1.031465009619223</c:v>
                </c:pt>
                <c:pt idx="11">
                  <c:v>0.971034890946701</c:v>
                </c:pt>
                <c:pt idx="12">
                  <c:v>0.99319607425032</c:v>
                </c:pt>
                <c:pt idx="13">
                  <c:v>0.849517032689604</c:v>
                </c:pt>
                <c:pt idx="14">
                  <c:v>0.862904706936795</c:v>
                </c:pt>
                <c:pt idx="15">
                  <c:v>0.998613223185598</c:v>
                </c:pt>
                <c:pt idx="16">
                  <c:v>1.060787570466836</c:v>
                </c:pt>
                <c:pt idx="17">
                  <c:v>0.998786774368282</c:v>
                </c:pt>
                <c:pt idx="18">
                  <c:v>1.001329608709106</c:v>
                </c:pt>
                <c:pt idx="19">
                  <c:v>0.95106447933045</c:v>
                </c:pt>
                <c:pt idx="20">
                  <c:v>0.977162845064428</c:v>
                </c:pt>
                <c:pt idx="21">
                  <c:v>1.005204618779671</c:v>
                </c:pt>
                <c:pt idx="22">
                  <c:v>1.026533420489864</c:v>
                </c:pt>
                <c:pt idx="24">
                  <c:v>0.950107703019948</c:v>
                </c:pt>
                <c:pt idx="25">
                  <c:v>0.967443189726004</c:v>
                </c:pt>
              </c:numCache>
            </c:numRef>
          </c:val>
        </c:ser>
        <c:ser>
          <c:idx val="2"/>
          <c:order val="1"/>
          <c:tx>
            <c:strRef>
              <c:f>Sheet1!$O$3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Sheet1!$O$4:$O$29</c:f>
              <c:numCache>
                <c:formatCode>General</c:formatCode>
                <c:ptCount val="26"/>
                <c:pt idx="0">
                  <c:v>0.918571474261875</c:v>
                </c:pt>
                <c:pt idx="1">
                  <c:v>0.800753177420553</c:v>
                </c:pt>
                <c:pt idx="2">
                  <c:v>0.977860879999836</c:v>
                </c:pt>
                <c:pt idx="3">
                  <c:v>0.987321170859696</c:v>
                </c:pt>
                <c:pt idx="4">
                  <c:v>0.996908332024861</c:v>
                </c:pt>
                <c:pt idx="5">
                  <c:v>0.81330558783952</c:v>
                </c:pt>
                <c:pt idx="6">
                  <c:v>1.040399344864676</c:v>
                </c:pt>
                <c:pt idx="7">
                  <c:v>0.919818109700517</c:v>
                </c:pt>
                <c:pt idx="8">
                  <c:v>1.111371577393304</c:v>
                </c:pt>
                <c:pt idx="9">
                  <c:v>0.980956705527855</c:v>
                </c:pt>
                <c:pt idx="10">
                  <c:v>1.01614742799826</c:v>
                </c:pt>
                <c:pt idx="11">
                  <c:v>0.954165917645568</c:v>
                </c:pt>
                <c:pt idx="12">
                  <c:v>0.990359897895401</c:v>
                </c:pt>
                <c:pt idx="13">
                  <c:v>0.818657845932666</c:v>
                </c:pt>
                <c:pt idx="14">
                  <c:v>0.838571625573239</c:v>
                </c:pt>
                <c:pt idx="15">
                  <c:v>0.998047286139632</c:v>
                </c:pt>
                <c:pt idx="16">
                  <c:v>1.028083556194716</c:v>
                </c:pt>
                <c:pt idx="17">
                  <c:v>0.99863893075766</c:v>
                </c:pt>
                <c:pt idx="18">
                  <c:v>1.004518093892121</c:v>
                </c:pt>
                <c:pt idx="19">
                  <c:v>0.958122814496652</c:v>
                </c:pt>
                <c:pt idx="20">
                  <c:v>0.977346005065624</c:v>
                </c:pt>
                <c:pt idx="21">
                  <c:v>1.005662379860102</c:v>
                </c:pt>
                <c:pt idx="22">
                  <c:v>1.016611260737575</c:v>
                </c:pt>
                <c:pt idx="24">
                  <c:v>0.942955945982585</c:v>
                </c:pt>
                <c:pt idx="25">
                  <c:v>0.959910394333879</c:v>
                </c:pt>
              </c:numCache>
            </c:numRef>
          </c:val>
        </c:ser>
        <c:ser>
          <c:idx val="3"/>
          <c:order val="2"/>
          <c:tx>
            <c:strRef>
              <c:f>Sheet1!$P$3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Sheet1!$P$4:$P$29</c:f>
              <c:numCache>
                <c:formatCode>General</c:formatCode>
                <c:ptCount val="26"/>
                <c:pt idx="0">
                  <c:v>0.89718218366923</c:v>
                </c:pt>
                <c:pt idx="1">
                  <c:v>0.791283676397333</c:v>
                </c:pt>
                <c:pt idx="2">
                  <c:v>0.970157869193862</c:v>
                </c:pt>
                <c:pt idx="3">
                  <c:v>0.977345927900805</c:v>
                </c:pt>
                <c:pt idx="4">
                  <c:v>0.990735752439891</c:v>
                </c:pt>
                <c:pt idx="5">
                  <c:v>0.81071009375485</c:v>
                </c:pt>
                <c:pt idx="6">
                  <c:v>1.002201922544494</c:v>
                </c:pt>
                <c:pt idx="7">
                  <c:v>0.916832656980152</c:v>
                </c:pt>
                <c:pt idx="8">
                  <c:v>1.002064381271172</c:v>
                </c:pt>
                <c:pt idx="9">
                  <c:v>0.965847406826989</c:v>
                </c:pt>
                <c:pt idx="10">
                  <c:v>1.01170381425291</c:v>
                </c:pt>
                <c:pt idx="11">
                  <c:v>0.956380483022216</c:v>
                </c:pt>
                <c:pt idx="12">
                  <c:v>0.987956307355773</c:v>
                </c:pt>
                <c:pt idx="13">
                  <c:v>0.793158697018855</c:v>
                </c:pt>
                <c:pt idx="14">
                  <c:v>0.779932489193488</c:v>
                </c:pt>
                <c:pt idx="15">
                  <c:v>0.996774255165061</c:v>
                </c:pt>
                <c:pt idx="16">
                  <c:v>1.001961630966575</c:v>
                </c:pt>
                <c:pt idx="17">
                  <c:v>0.998742639100015</c:v>
                </c:pt>
                <c:pt idx="18">
                  <c:v>1.003639563504776</c:v>
                </c:pt>
                <c:pt idx="19">
                  <c:v>0.936207257537136</c:v>
                </c:pt>
                <c:pt idx="20">
                  <c:v>0.966310123608992</c:v>
                </c:pt>
                <c:pt idx="21">
                  <c:v>0.99778442204432</c:v>
                </c:pt>
                <c:pt idx="22">
                  <c:v>1.019332664193745</c:v>
                </c:pt>
                <c:pt idx="24">
                  <c:v>0.917970067348889</c:v>
                </c:pt>
                <c:pt idx="25">
                  <c:v>0.943412350888389</c:v>
                </c:pt>
              </c:numCache>
            </c:numRef>
          </c:val>
        </c:ser>
        <c:ser>
          <c:idx val="4"/>
          <c:order val="3"/>
          <c:tx>
            <c:strRef>
              <c:f>Sheet1!$Q$3</c:f>
              <c:strCache>
                <c:ptCount val="1"/>
                <c:pt idx="0">
                  <c:v>V-WAY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Sheet1!$Q$4:$Q$29</c:f>
              <c:numCache>
                <c:formatCode>General</c:formatCode>
                <c:ptCount val="26"/>
                <c:pt idx="0">
                  <c:v>0.952945052773036</c:v>
                </c:pt>
                <c:pt idx="1">
                  <c:v>0.744868648877813</c:v>
                </c:pt>
                <c:pt idx="2">
                  <c:v>0.995383324357365</c:v>
                </c:pt>
                <c:pt idx="3">
                  <c:v>0.984251378653303</c:v>
                </c:pt>
                <c:pt idx="4">
                  <c:v>1.161634852092762</c:v>
                </c:pt>
                <c:pt idx="5">
                  <c:v>0.58808322750824</c:v>
                </c:pt>
                <c:pt idx="6">
                  <c:v>0.985678348133967</c:v>
                </c:pt>
                <c:pt idx="7">
                  <c:v>0.917367953110492</c:v>
                </c:pt>
                <c:pt idx="8">
                  <c:v>0.991456577694655</c:v>
                </c:pt>
                <c:pt idx="9">
                  <c:v>1.003400312832934</c:v>
                </c:pt>
                <c:pt idx="10">
                  <c:v>1.03574870741758</c:v>
                </c:pt>
                <c:pt idx="11">
                  <c:v>0.981514743489275</c:v>
                </c:pt>
                <c:pt idx="12">
                  <c:v>0.995914029705304</c:v>
                </c:pt>
                <c:pt idx="13">
                  <c:v>0.952837573859059</c:v>
                </c:pt>
                <c:pt idx="14">
                  <c:v>0.836833888800954</c:v>
                </c:pt>
                <c:pt idx="15">
                  <c:v>0.99882006447317</c:v>
                </c:pt>
                <c:pt idx="16">
                  <c:v>0.972299585438555</c:v>
                </c:pt>
                <c:pt idx="17">
                  <c:v>0.999893454514271</c:v>
                </c:pt>
                <c:pt idx="18">
                  <c:v>0.999430859137104</c:v>
                </c:pt>
                <c:pt idx="19">
                  <c:v>0.92686590531021</c:v>
                </c:pt>
                <c:pt idx="20">
                  <c:v>0.981606859025317</c:v>
                </c:pt>
                <c:pt idx="21">
                  <c:v>0.983247227320395</c:v>
                </c:pt>
                <c:pt idx="22">
                  <c:v>1.009193951517888</c:v>
                </c:pt>
                <c:pt idx="24">
                  <c:v>0.911037108116573</c:v>
                </c:pt>
                <c:pt idx="25">
                  <c:v>0.949311018400653</c:v>
                </c:pt>
              </c:numCache>
            </c:numRef>
          </c:val>
        </c:ser>
        <c:ser>
          <c:idx val="5"/>
          <c:order val="4"/>
          <c:tx>
            <c:strRef>
              <c:f>Sheet1!$R$3</c:f>
              <c:strCache>
                <c:ptCount val="1"/>
                <c:pt idx="0">
                  <c:v>G-CAMP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Sheet1!$R$4:$R$29</c:f>
              <c:numCache>
                <c:formatCode>General</c:formatCode>
                <c:ptCount val="26"/>
                <c:pt idx="0">
                  <c:v>0.885874096267403</c:v>
                </c:pt>
                <c:pt idx="1">
                  <c:v>0.719130628457386</c:v>
                </c:pt>
                <c:pt idx="2">
                  <c:v>0.935782414337522</c:v>
                </c:pt>
                <c:pt idx="3">
                  <c:v>0.899788209500701</c:v>
                </c:pt>
                <c:pt idx="4">
                  <c:v>0.94982011290773</c:v>
                </c:pt>
                <c:pt idx="5">
                  <c:v>0.506513452121734</c:v>
                </c:pt>
                <c:pt idx="6">
                  <c:v>0.963772938298909</c:v>
                </c:pt>
                <c:pt idx="7">
                  <c:v>0.864892761310693</c:v>
                </c:pt>
                <c:pt idx="8">
                  <c:v>0.987898783509164</c:v>
                </c:pt>
                <c:pt idx="9">
                  <c:v>0.958846687141158</c:v>
                </c:pt>
                <c:pt idx="10">
                  <c:v>1.011639413920738</c:v>
                </c:pt>
                <c:pt idx="11">
                  <c:v>0.847125386382221</c:v>
                </c:pt>
                <c:pt idx="12">
                  <c:v>0.902075750832821</c:v>
                </c:pt>
                <c:pt idx="13">
                  <c:v>0.831512465228665</c:v>
                </c:pt>
                <c:pt idx="14">
                  <c:v>0.711862336073772</c:v>
                </c:pt>
                <c:pt idx="15">
                  <c:v>0.982701132810284</c:v>
                </c:pt>
                <c:pt idx="16">
                  <c:v>0.914101773691517</c:v>
                </c:pt>
                <c:pt idx="17">
                  <c:v>0.95278603577454</c:v>
                </c:pt>
                <c:pt idx="18">
                  <c:v>0.98142931785849</c:v>
                </c:pt>
                <c:pt idx="19">
                  <c:v>0.809694031100578</c:v>
                </c:pt>
                <c:pt idx="20">
                  <c:v>0.94483274047246</c:v>
                </c:pt>
                <c:pt idx="21">
                  <c:v>0.975850669147131</c:v>
                </c:pt>
                <c:pt idx="22">
                  <c:v>0.955722431132945</c:v>
                </c:pt>
                <c:pt idx="24">
                  <c:v>0.849672950818065</c:v>
                </c:pt>
                <c:pt idx="25">
                  <c:v>0.882131675064141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760264"/>
        <c:axId val="1933851128"/>
      </c:barChart>
      <c:catAx>
        <c:axId val="1932760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51128"/>
        <c:crosses val="autoZero"/>
        <c:auto val="1"/>
        <c:lblAlgn val="ctr"/>
        <c:lblOffset val="100"/>
        <c:noMultiLvlLbl val="0"/>
      </c:catAx>
      <c:valAx>
        <c:axId val="1933851128"/>
        <c:scaling>
          <c:orientation val="minMax"/>
          <c:max val="1.2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Normalized </a:t>
                </a:r>
                <a:r>
                  <a:rPr lang="en-US" sz="2800" baseline="0"/>
                  <a:t>Energy</a:t>
                </a:r>
              </a:p>
            </c:rich>
          </c:tx>
          <c:layout>
            <c:manualLayout>
              <c:xMode val="edge"/>
              <c:yMode val="edge"/>
              <c:x val="0.000235414652115854"/>
              <c:y val="0.1000321380047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6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475054105079"/>
          <c:y val="0.0374581997051944"/>
          <c:w val="0.735832642630198"/>
          <c:h val="0.110515704767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0.8661</cdr:x>
      <cdr:y>0.28571</cdr:y>
    </cdr:from>
    <cdr:to>
      <cdr:x>0.91887</cdr:x>
      <cdr:y>0.35692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87640" y="1371600"/>
          <a:ext cx="474487" cy="341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0.22881</cdr:x>
      <cdr:y>0.07319</cdr:y>
    </cdr:from>
    <cdr:to>
      <cdr:x>0.27814</cdr:x>
      <cdr:y>0.14888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57400" y="312223"/>
          <a:ext cx="443555" cy="322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63%-97% 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r>
              <a:rPr lang="en-US" baseline="0" dirty="0" smtClean="0"/>
              <a:t> consists of two new ideas: MVE and SIP that altogether joined into CAMP.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idea we</a:t>
            </a:r>
            <a:r>
              <a:rPr lang="en-US" baseline="0" dirty="0" smtClean="0"/>
              <a:t> propose is called MVE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conventional cache management, from the replacement policy point of view, all blocks within a set are logically ordered based on priority (usually defined based on expected reuse distance in the future).</a:t>
            </a:r>
          </a:p>
          <a:p>
            <a:r>
              <a:rPr lang="en-US" baseline="0" dirty="0" smtClean="0"/>
              <a:t>When we want to put a new line in the $, we usually remove a block with the lowest priority.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define</a:t>
            </a:r>
            <a:r>
              <a:rPr lang="en-US" baseline="0" dirty="0" smtClean="0"/>
              <a:t> the value function of the block to the cache based on both … as shown in this formula.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Can be determined in many different ways,</a:t>
            </a:r>
          </a:p>
          <a:p>
            <a:r>
              <a:rPr lang="en-US" baseline="0" dirty="0" smtClean="0"/>
              <a:t> Our implementation is based on RRIP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2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MVE and now I</a:t>
            </a:r>
            <a:r>
              <a:rPr lang="en-US" baseline="0" dirty="0" smtClean="0"/>
              <a:t> will present SIP.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experiments, we used MemSim event-driven simulator based on </a:t>
            </a:r>
            <a:r>
              <a:rPr lang="en-US" dirty="0" err="1" smtClean="0"/>
              <a:t>Simics</a:t>
            </a:r>
            <a:r>
              <a:rPr lang="en-US" dirty="0" smtClean="0"/>
              <a:t> as a front-end.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9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Size-aware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3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Size-aware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Traditional cache replacement and insertion policies mainly focus on block reuse.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in a compressed caches, compressed</a:t>
            </a:r>
            <a:r>
              <a:rPr lang="en-US" baseline="0" dirty="0" smtClean="0"/>
              <a:t> block size is an additional dimension.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work, we aim to answer a question on: </a:t>
            </a:r>
            <a:r>
              <a:rPr lang="en-US" dirty="0" smtClean="0">
                <a:solidFill>
                  <a:srgbClr val="FF0000"/>
                </a:solidFill>
              </a:rPr>
              <a:t>How can we maximize cache performance utilizing both block reuse and compressed</a:t>
            </a:r>
            <a:r>
              <a:rPr lang="en-US" baseline="0" dirty="0" smtClean="0">
                <a:solidFill>
                  <a:srgbClr val="FF0000"/>
                </a:solidFill>
              </a:rPr>
              <a:t> size?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We make two observations: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then</a:t>
            </a:r>
            <a:r>
              <a:rPr lang="en-US" baseline="0" dirty="0" smtClean="0"/>
              <a:t> apply this observation in two new  cache management mechanisms that </a:t>
            </a:r>
            <a:r>
              <a:rPr lang="en-US" baseline="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se compressed block size in making cache replacement and insertion decisions.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</a:rPr>
              <a:t>Our evaluation shows that these mechanisms</a:t>
            </a:r>
            <a:r>
              <a:rPr lang="en-US" baseline="0" dirty="0" smtClean="0">
                <a:solidFill>
                  <a:srgbClr val="0000FF"/>
                </a:solidFill>
              </a:rPr>
              <a:t> are effective in improving both the performance (11% increase on average) and energy efficiency (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12%</a:t>
            </a:r>
            <a:r>
              <a:rPr lang="en-US" baseline="0" dirty="0" smtClean="0"/>
              <a:t> on average) of the modern systems.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8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what global replacement means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Details are in the paper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4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color</a:t>
            </a:r>
          </a:p>
          <a:p>
            <a:r>
              <a:rPr lang="en-US" dirty="0" smtClean="0"/>
              <a:t>Show deltas and 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1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Traditional cache replacement and insertion policies mainly focus on block reuse.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in a compressed caches, compressed</a:t>
            </a:r>
            <a:r>
              <a:rPr lang="en-US" baseline="0" dirty="0" smtClean="0"/>
              <a:t> block size is an additional dimension.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work, we aim to answer a question on: </a:t>
            </a:r>
            <a:r>
              <a:rPr lang="en-US" dirty="0" smtClean="0">
                <a:solidFill>
                  <a:srgbClr val="FF0000"/>
                </a:solidFill>
              </a:rPr>
              <a:t>How can we maximize cache performance utilizing both block reuse and compressed</a:t>
            </a:r>
            <a:r>
              <a:rPr lang="en-US" baseline="0" dirty="0" smtClean="0">
                <a:solidFill>
                  <a:srgbClr val="FF0000"/>
                </a:solidFill>
              </a:rPr>
              <a:t> size?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We make two observations: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then</a:t>
            </a:r>
            <a:r>
              <a:rPr lang="en-US" baseline="0" dirty="0" smtClean="0"/>
              <a:t> apply this observation in two new  cache management mechanisms that </a:t>
            </a:r>
            <a:r>
              <a:rPr lang="en-US" baseline="0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se compressed block size in making cache replacement and insertion decisions.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</a:rPr>
              <a:t>Our evaluation shows that these mechanism</a:t>
            </a:r>
            <a:r>
              <a:rPr lang="en-US" baseline="0" dirty="0" smtClean="0">
                <a:solidFill>
                  <a:srgbClr val="0000FF"/>
                </a:solidFill>
              </a:rPr>
              <a:t> are effective in improve both the performance (11% increase on average) and energy efficiency (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12%</a:t>
            </a:r>
            <a:r>
              <a:rPr lang="en-US" baseline="0" dirty="0" smtClean="0"/>
              <a:t> on average) of the modern systems.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4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3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78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this graph better. Maybe replace with simpler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49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recent works showed the potential of data</a:t>
            </a:r>
            <a:r>
              <a:rPr lang="en-US" baseline="0" dirty="0" smtClean="0"/>
              <a:t> compression for on-chip caches. </a:t>
            </a:r>
          </a:p>
          <a:p>
            <a:r>
              <a:rPr lang="en-US" baseline="0" dirty="0" smtClean="0"/>
              <a:t>The proposed algorithms offer different tradeoffs by providing higher effective cache capacities but with increase in access latency due to decompression. </a:t>
            </a:r>
          </a:p>
          <a:p>
            <a:r>
              <a:rPr lang="en-US" baseline="0" dirty="0" smtClean="0"/>
              <a:t>For example, FPC compression algorithm provides almost 1.5X ratio with 5 cycles decompression latency.</a:t>
            </a:r>
          </a:p>
          <a:p>
            <a:r>
              <a:rPr lang="en-US" baseline="0" dirty="0" smtClean="0"/>
              <a:t>C-Pack, offers 1.64X but with 9 cycles decompression. </a:t>
            </a:r>
          </a:p>
          <a:p>
            <a:r>
              <a:rPr lang="en-US" baseline="0" dirty="0" smtClean="0"/>
              <a:t>More recently, BDI: 1.53X with 1-2 cycles decompression</a:t>
            </a:r>
          </a:p>
          <a:p>
            <a:r>
              <a:rPr lang="en-US" baseline="0" dirty="0" smtClean="0"/>
              <a:t>SC^2 – 2X but with 8-14 cycles decompression.</a:t>
            </a:r>
          </a:p>
          <a:p>
            <a:r>
              <a:rPr lang="en-US" baseline="0" dirty="0" smtClean="0"/>
              <a:t>While all these works demonstrate significant potential for on-chip data compression, they still use conventional LRU replacement policy.</a:t>
            </a:r>
          </a:p>
          <a:p>
            <a:r>
              <a:rPr lang="en-US" baseline="0" dirty="0" smtClean="0"/>
              <a:t>The question we ask in this work: How can we do better if we use compression block size in cache management decisions?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answer this question</a:t>
            </a:r>
            <a:r>
              <a:rPr lang="en-US" baseline="0" dirty="0" smtClean="0"/>
              <a:t> we make three major observations.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#1. </a:t>
            </a:r>
            <a:r>
              <a:rPr lang="en-US" dirty="0" smtClean="0"/>
              <a:t>Compressed block size matters in cache management decisions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#2. </a:t>
            </a:r>
            <a:r>
              <a:rPr lang="en-US" dirty="0" smtClean="0"/>
              <a:t>Compressed block size varies (both within and between applications). Which makes the block</a:t>
            </a:r>
            <a:r>
              <a:rPr lang="en-US" baseline="0" dirty="0" smtClean="0"/>
              <a:t> size a new dimension in cache management.</a:t>
            </a:r>
            <a:endParaRPr lang="en-US" dirty="0" smtClean="0"/>
          </a:p>
          <a:p>
            <a:r>
              <a:rPr lang="en-US" dirty="0" smtClean="0"/>
              <a:t>#3. And probably the most surprising result</a:t>
            </a:r>
            <a:r>
              <a:rPr lang="en-US" baseline="0" dirty="0" smtClean="0"/>
              <a:t> is that compressed block size can sometimes indicate block’s reuse.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first observation is that compressed block size matters.</a:t>
            </a:r>
            <a:endParaRPr lang="en-US" dirty="0" smtClean="0"/>
          </a:p>
          <a:p>
            <a:r>
              <a:rPr lang="en-US" dirty="0" smtClean="0"/>
              <a:t>I will demonstrate</a:t>
            </a:r>
            <a:r>
              <a:rPr lang="en-US" baseline="0" dirty="0" smtClean="0"/>
              <a:t> this by showing</a:t>
            </a:r>
            <a:r>
              <a:rPr lang="en-US" dirty="0" smtClean="0"/>
              <a:t> that Size-aware replacement can outperform </a:t>
            </a:r>
            <a:r>
              <a:rPr lang="en-US" dirty="0" err="1" smtClean="0"/>
              <a:t>Belady’s</a:t>
            </a:r>
            <a:r>
              <a:rPr lang="en-US" dirty="0" smtClean="0"/>
              <a:t> OPT algorithm.</a:t>
            </a:r>
          </a:p>
          <a:p>
            <a:r>
              <a:rPr lang="en-US" dirty="0" smtClean="0"/>
              <a:t>We have small cache, and expected access stream in the steady state. We</a:t>
            </a:r>
            <a:r>
              <a:rPr lang="en-US" baseline="0" dirty="0" smtClean="0"/>
              <a:t> assume that the cache initially has large block Y, and three small blocks: </a:t>
            </a:r>
          </a:p>
          <a:p>
            <a:r>
              <a:rPr lang="en-US" baseline="0" dirty="0" smtClean="0"/>
              <a:t>A,B,C.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second observation is that</a:t>
            </a:r>
            <a:r>
              <a:rPr lang="en-US" baseline="0" dirty="0" smtClean="0"/>
              <a:t> compressed block size varies both within and between applications.</a:t>
            </a:r>
          </a:p>
          <a:p>
            <a:r>
              <a:rPr lang="en-US" dirty="0" smtClean="0"/>
              <a:t>We show this by demonstrating the block size distribution for a representative</a:t>
            </a:r>
            <a:r>
              <a:rPr lang="en-US" baseline="0" dirty="0" smtClean="0"/>
              <a:t> set of our </a:t>
            </a:r>
            <a:r>
              <a:rPr lang="en-US" dirty="0" smtClean="0"/>
              <a:t>applications.  In this experiment, and for the rest of the talk we use BDI compression,</a:t>
            </a:r>
            <a:r>
              <a:rPr lang="en-US" baseline="0" dirty="0" smtClean="0"/>
              <a:t> but observations are true for other compression algorithms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First,</a:t>
            </a:r>
            <a:r>
              <a:rPr lang="en-US" baseline="0" dirty="0" smtClean="0"/>
              <a:t> there are applications with …</a:t>
            </a:r>
          </a:p>
          <a:p>
            <a:r>
              <a:rPr lang="en-US" baseline="0" dirty="0" smtClean="0"/>
              <a:t>Second, there are applications with a single dominant compressed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probably the most surprising observation is the observation #3.</a:t>
            </a:r>
          </a:p>
          <a:p>
            <a:r>
              <a:rPr lang="en-US" baseline="0" dirty="0" smtClean="0"/>
              <a:t>What we found is that compressed block size can sometimes be an indicator of data reuse.</a:t>
            </a:r>
          </a:p>
          <a:p>
            <a:r>
              <a:rPr lang="en-US" baseline="0" dirty="0" smtClean="0"/>
              <a:t>To show this, we perform a special experiment for our applications. Here I’m showing one representative application called bzip2.</a:t>
            </a:r>
          </a:p>
          <a:p>
            <a:r>
              <a:rPr lang="en-US" baseline="0" dirty="0" smtClean="0"/>
              <a:t>For every compressed cache block size with BDI we show the distribution of the reuse distances (measured in the # of memory accesses).</a:t>
            </a:r>
          </a:p>
          <a:p>
            <a:r>
              <a:rPr lang="en-US" baseline="0" dirty="0" smtClean="0"/>
              <a:t>As you can see, some sizes  … have short reuse distance, while others, e.g., 34-byte blocks have long reuse distance.</a:t>
            </a:r>
          </a:p>
          <a:p>
            <a:r>
              <a:rPr lang="en-US" baseline="0" dirty="0" smtClean="0"/>
              <a:t>Out of 23 memory-intensive applications total, 15 apps have some correlation between the size and reuse.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code example to support intuition.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answer this question</a:t>
            </a:r>
            <a:r>
              <a:rPr lang="en-US" baseline="0" dirty="0" smtClean="0"/>
              <a:t> we make three major observations.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#1. </a:t>
            </a:r>
            <a:r>
              <a:rPr lang="en-US" dirty="0" smtClean="0"/>
              <a:t>Compressed block size matters in cache management decisions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#2. </a:t>
            </a:r>
            <a:r>
              <a:rPr lang="en-US" dirty="0" smtClean="0"/>
              <a:t>Compressed block size varies (both within and between applications). Which makes the block</a:t>
            </a:r>
            <a:r>
              <a:rPr lang="en-US" baseline="0" dirty="0" smtClean="0"/>
              <a:t> size a new dimension in cache management.</a:t>
            </a:r>
            <a:endParaRPr lang="en-US" dirty="0" smtClean="0"/>
          </a:p>
          <a:p>
            <a:r>
              <a:rPr lang="en-US" dirty="0" smtClean="0"/>
              <a:t>#3. And probably the most surprising result</a:t>
            </a:r>
            <a:r>
              <a:rPr lang="en-US" baseline="0" dirty="0" smtClean="0"/>
              <a:t> is that compressed block size can sometimes indicate block’s reuse.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customXml" Target="../../customXml/item1.xml"/><Relationship Id="rId2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Date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99" y="304800"/>
            <a:ext cx="9144000" cy="2743200"/>
          </a:xfrm>
        </p:spPr>
        <p:txBody>
          <a:bodyPr anchor="ctr" anchorCtr="0">
            <a:noAutofit/>
          </a:bodyPr>
          <a:lstStyle/>
          <a:p>
            <a:r>
              <a:rPr lang="en-US" sz="4800" b="1" dirty="0"/>
              <a:t>Exploiting Compressed Block Size as an Indicator of </a:t>
            </a:r>
            <a:r>
              <a:rPr lang="en-US" sz="4800" b="1" dirty="0" smtClean="0"/>
              <a:t>Future Reuse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6338" y="3485198"/>
            <a:ext cx="5486400" cy="210838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Tyler </a:t>
            </a:r>
            <a:r>
              <a:rPr lang="en-US" dirty="0" err="1" smtClean="0">
                <a:solidFill>
                  <a:srgbClr val="C00000"/>
                </a:solidFill>
              </a:rPr>
              <a:t>Huberty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14" name="Picture 2" descr="C:\Users\gpekhime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593584"/>
            <a:ext cx="1219200" cy="106260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322" y="5994006"/>
            <a:ext cx="508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401138" y="3195638"/>
            <a:ext cx="8285662" cy="47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38" y="5925775"/>
            <a:ext cx="1815962" cy="5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Observations</a:t>
            </a:r>
            <a:endParaRPr lang="en-US" sz="40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Key Ideas: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Minimal-Value Eviction (MVE)</a:t>
            </a:r>
          </a:p>
          <a:p>
            <a:pPr lvl="1">
              <a:lnSpc>
                <a:spcPct val="90000"/>
              </a:lnSpc>
            </a:pPr>
            <a:r>
              <a:rPr lang="en-US" sz="32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Size-based Insertion Policy (SIP)</a:t>
            </a:r>
            <a:endParaRPr lang="en-US" sz="3200" b="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3200" b="0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2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Compression-Aware Management Policies (CAMP)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545080" cy="1676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1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856200" y="2690331"/>
            <a:ext cx="5638801" cy="16002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r>
              <a:rPr lang="en-US" sz="2800" dirty="0"/>
              <a:t>Define a </a:t>
            </a:r>
            <a:r>
              <a:rPr lang="en-US" sz="2800" b="1" dirty="0"/>
              <a:t>value (importance)</a:t>
            </a:r>
            <a:r>
              <a:rPr lang="en-US" sz="2800" dirty="0"/>
              <a:t> of the block to the </a:t>
            </a:r>
            <a:r>
              <a:rPr lang="en-US" sz="2800" dirty="0" smtClean="0"/>
              <a:t>cache</a:t>
            </a:r>
          </a:p>
          <a:p>
            <a:r>
              <a:rPr lang="en-US" sz="2800" dirty="0" smtClean="0"/>
              <a:t>Evict the block with the lowest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47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Minimal-Value Eviction (MVE): Observations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50053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981200"/>
            <a:ext cx="19050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38401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648200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371599" y="3464868"/>
            <a:ext cx="6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5406" y="1976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Highest priority: MRU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474883"/>
            <a:ext cx="2682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Lowest priority: LRU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286" y="1462019"/>
            <a:ext cx="66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Set:</a:t>
            </a:r>
            <a:endParaRPr lang="en-US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914398" y="6068002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Block #X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398" y="2150053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396" y="2438401"/>
            <a:ext cx="838204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396" y="3604498"/>
            <a:ext cx="160020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396" y="4223495"/>
            <a:ext cx="38100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395" y="4528295"/>
            <a:ext cx="77686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395" y="2728625"/>
            <a:ext cx="45720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6019800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Block #X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395" y="3909298"/>
            <a:ext cx="776869" cy="31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367137" y="3150543"/>
            <a:ext cx="6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911297" y="2759244"/>
            <a:ext cx="5454995" cy="146237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Importance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the block depends on both the likelihood </a:t>
            </a:r>
            <a:r>
              <a:rPr lang="en-US" sz="2800" kern="0" dirty="0" smtClean="0">
                <a:solidFill>
                  <a:prstClr val="black"/>
                </a:solidFill>
              </a:rPr>
              <a:t>o</a:t>
            </a:r>
            <a:r>
              <a:rPr lang="en-US" sz="2800" kern="0" baseline="0" dirty="0" smtClean="0">
                <a:solidFill>
                  <a:prstClr val="black"/>
                </a:solidFill>
              </a:rPr>
              <a:t>f</a:t>
            </a:r>
            <a:r>
              <a:rPr lang="en-US" sz="2800" kern="0" dirty="0" smtClean="0">
                <a:solidFill>
                  <a:prstClr val="black"/>
                </a:solidFill>
              </a:rPr>
              <a:t> reference and the </a:t>
            </a:r>
            <a:r>
              <a:rPr lang="en-US" sz="2800" b="1" kern="0" dirty="0" smtClean="0">
                <a:solidFill>
                  <a:prstClr val="black"/>
                </a:solidFill>
              </a:rPr>
              <a:t>compressed block size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395" y="1942256"/>
            <a:ext cx="18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Highest </a:t>
            </a:r>
            <a:r>
              <a:rPr lang="en-US" sz="2400" b="1" i="1" dirty="0" smtClean="0"/>
              <a:t>value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6200" y="4474883"/>
            <a:ext cx="182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Lowest</a:t>
            </a:r>
            <a:r>
              <a:rPr lang="en-US" sz="2400" b="1" i="1" dirty="0" smtClean="0"/>
              <a:t> value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515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00417 -0.130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246 L 0.00417 -0.205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00417 -0.130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245 L -0.00069 -0.3497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1" grpId="0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/>
      <p:bldP spid="24" grpId="0" animBg="1"/>
      <p:bldP spid="24" grpId="1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47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Minimal-Value Eviction (MVE): </a:t>
            </a:r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76399" y="1514755"/>
            <a:ext cx="5486403" cy="1161857"/>
            <a:chOff x="1898071" y="3088213"/>
            <a:chExt cx="4426529" cy="1549141"/>
          </a:xfrm>
        </p:grpSpPr>
        <p:sp>
          <p:nvSpPr>
            <p:cNvPr id="6" name="TextBox 5"/>
            <p:cNvSpPr txBox="1"/>
            <p:nvPr/>
          </p:nvSpPr>
          <p:spPr>
            <a:xfrm>
              <a:off x="1898071" y="3405339"/>
              <a:ext cx="44265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Value </a:t>
              </a:r>
              <a:r>
                <a:rPr lang="en-US" sz="2800" b="1" dirty="0" smtClean="0"/>
                <a:t>    =  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12102" y="3088213"/>
              <a:ext cx="3012498" cy="154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Probability of reuse</a:t>
              </a:r>
            </a:p>
            <a:p>
              <a:endParaRPr lang="en-US" sz="1350" b="1" dirty="0"/>
            </a:p>
            <a:p>
              <a:pPr algn="ctr"/>
              <a:r>
                <a:rPr lang="en-US" sz="2000" b="1" dirty="0" smtClean="0"/>
                <a:t>   </a:t>
              </a:r>
              <a:r>
                <a:rPr lang="en-US" sz="2800" b="1" dirty="0" smtClean="0"/>
                <a:t>Compressed </a:t>
              </a:r>
              <a:r>
                <a:rPr lang="en-US" sz="2800" b="1" dirty="0"/>
                <a:t>block size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58020" y="3799411"/>
              <a:ext cx="2631836" cy="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7200" y="3033921"/>
            <a:ext cx="7928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Probability of reuse: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be determined in many different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implementation is based on re-reference interval prediction value (RRIP </a:t>
            </a:r>
            <a:r>
              <a:rPr lang="en-US" sz="2800" i="1" dirty="0" smtClean="0">
                <a:solidFill>
                  <a:srgbClr val="0000CC"/>
                </a:solidFill>
              </a:rPr>
              <a:t>[Jaleel+, ISCA’10]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52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Compression-Aware Management Policies (CAMP)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545080" cy="1676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Size-based Insertion Policy (SIP):</a:t>
            </a:r>
            <a:br>
              <a:rPr lang="en-US" dirty="0" smtClean="0"/>
            </a:b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789"/>
            <a:ext cx="8229600" cy="1439863"/>
          </a:xfrm>
        </p:spPr>
        <p:txBody>
          <a:bodyPr>
            <a:normAutofit/>
          </a:bodyPr>
          <a:lstStyle/>
          <a:p>
            <a:r>
              <a:rPr lang="en-US" dirty="0" smtClean="0"/>
              <a:t>Sometimes there is a </a:t>
            </a:r>
            <a:r>
              <a:rPr lang="en-US" b="1" dirty="0" smtClean="0"/>
              <a:t>relation</a:t>
            </a:r>
            <a:r>
              <a:rPr lang="en-US" dirty="0" smtClean="0"/>
              <a:t> between the </a:t>
            </a:r>
            <a:r>
              <a:rPr lang="en-US" b="1" dirty="0" smtClean="0"/>
              <a:t>compressed block size </a:t>
            </a:r>
            <a:r>
              <a:rPr lang="en-US" dirty="0" smtClean="0"/>
              <a:t>and </a:t>
            </a:r>
            <a:r>
              <a:rPr lang="en-US" b="1" dirty="0" smtClean="0"/>
              <a:t>reuse</a:t>
            </a:r>
            <a:r>
              <a:rPr lang="en-US" dirty="0" smtClean="0"/>
              <a:t>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2516040"/>
            <a:ext cx="1981200" cy="643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ompressed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896560"/>
            <a:ext cx="1752600" cy="83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ata structure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535905"/>
            <a:ext cx="8229600" cy="205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relation can be </a:t>
            </a:r>
            <a:r>
              <a:rPr lang="en-US" b="1" dirty="0" smtClean="0"/>
              <a:t>detected</a:t>
            </a:r>
            <a:r>
              <a:rPr lang="en-US" dirty="0" smtClean="0"/>
              <a:t> through the compressed block size</a:t>
            </a:r>
          </a:p>
          <a:p>
            <a:r>
              <a:rPr lang="en-US" b="1" dirty="0" smtClean="0"/>
              <a:t>Minimal </a:t>
            </a:r>
            <a:r>
              <a:rPr lang="en-US" dirty="0" smtClean="0"/>
              <a:t>overhead to track this relation (compressed block information is a part of design)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22" name="Straight Arrow Connector 21"/>
          <p:cNvCxnSpPr>
            <a:stCxn id="6" idx="3"/>
            <a:endCxn id="5" idx="1"/>
          </p:cNvCxnSpPr>
          <p:nvPr/>
        </p:nvCxnSpPr>
        <p:spPr>
          <a:xfrm flipV="1">
            <a:off x="3124200" y="2837906"/>
            <a:ext cx="762000" cy="473786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86200" y="3740734"/>
            <a:ext cx="1981200" cy="765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euse distance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25" idx="1"/>
          </p:cNvCxnSpPr>
          <p:nvPr/>
        </p:nvCxnSpPr>
        <p:spPr>
          <a:xfrm>
            <a:off x="3124200" y="3311692"/>
            <a:ext cx="762000" cy="81162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25" idx="0"/>
          </p:cNvCxnSpPr>
          <p:nvPr/>
        </p:nvCxnSpPr>
        <p:spPr>
          <a:xfrm>
            <a:off x="4876800" y="3159772"/>
            <a:ext cx="0" cy="580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8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Size-based Insertion Policy (SIP):</a:t>
            </a:r>
            <a:br>
              <a:rPr lang="en-US" dirty="0" smtClean="0"/>
            </a:br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Insert blocks of a certain size with higher priority if this improves cache miss rate</a:t>
            </a:r>
          </a:p>
          <a:p>
            <a:r>
              <a:rPr lang="en-US" dirty="0" smtClean="0"/>
              <a:t>Use dynamic set sampling </a:t>
            </a:r>
            <a:r>
              <a:rPr lang="en-US" i="1" baseline="-25000" dirty="0" smtClean="0"/>
              <a:t>[Qureshi, ISCA’06]</a:t>
            </a:r>
            <a:r>
              <a:rPr lang="en-US" dirty="0" smtClean="0"/>
              <a:t> to detect which size to insert with higher priority</a:t>
            </a: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35192" y="390168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195011"/>
            <a:ext cx="68279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506871"/>
            <a:ext cx="68279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192" y="4804611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192" y="511125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192" y="57265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192" y="60313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192" y="541822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192" y="63361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71" y="3486409"/>
            <a:ext cx="112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Tags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46634" y="3916364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32333" y="3839602"/>
            <a:ext cx="1380971" cy="2801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45203" y="3839602"/>
            <a:ext cx="557609" cy="35540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0101" y="3470270"/>
            <a:ext cx="145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Auxiliary Tags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33600" y="480060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2169" y="472383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5410762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32169" y="5334000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3600" y="624840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2169" y="617163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9442" y="405408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1474" y="5202927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57800" y="4466766"/>
            <a:ext cx="1905000" cy="59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 CTR</a:t>
            </a:r>
            <a:r>
              <a:rPr lang="ru-RU" sz="2400" b="1" baseline="-25000" dirty="0" smtClean="0">
                <a:solidFill>
                  <a:schemeClr val="tx1"/>
                </a:solidFill>
              </a:rPr>
              <a:t>8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 -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3"/>
            <a:endCxn id="30" idx="1"/>
          </p:cNvCxnSpPr>
          <p:nvPr/>
        </p:nvCxnSpPr>
        <p:spPr>
          <a:xfrm>
            <a:off x="5045242" y="4206480"/>
            <a:ext cx="491539" cy="34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3"/>
          </p:cNvCxnSpPr>
          <p:nvPr/>
        </p:nvCxnSpPr>
        <p:spPr>
          <a:xfrm flipV="1">
            <a:off x="5057274" y="4977642"/>
            <a:ext cx="479507" cy="37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5400000">
            <a:off x="4574945" y="453519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02342" y="455988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87044" y="5202927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85613" y="5126165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1"/>
            <a:endCxn id="30" idx="5"/>
          </p:cNvCxnSpPr>
          <p:nvPr/>
        </p:nvCxnSpPr>
        <p:spPr>
          <a:xfrm flipH="1" flipV="1">
            <a:off x="6883819" y="4977642"/>
            <a:ext cx="503225" cy="37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16968" y="405745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015537" y="398068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3" idx="1"/>
            <a:endCxn id="30" idx="7"/>
          </p:cNvCxnSpPr>
          <p:nvPr/>
        </p:nvCxnSpPr>
        <p:spPr>
          <a:xfrm flipH="1">
            <a:off x="6883819" y="4209850"/>
            <a:ext cx="533149" cy="34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400000">
            <a:off x="7625484" y="4548651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111863" y="460493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0" idx="4"/>
            <a:endCxn id="54" idx="0"/>
          </p:cNvCxnSpPr>
          <p:nvPr/>
        </p:nvCxnSpPr>
        <p:spPr>
          <a:xfrm>
            <a:off x="6210300" y="5065295"/>
            <a:ext cx="0" cy="677857"/>
          </a:xfrm>
          <a:prstGeom prst="straightConnector1">
            <a:avLst/>
          </a:prstGeom>
          <a:ln w="571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44229" y="5743152"/>
            <a:ext cx="173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</a:t>
            </a:r>
            <a:r>
              <a:rPr lang="en-US" b="1" i="1" dirty="0" smtClean="0"/>
              <a:t>ecides policy</a:t>
            </a:r>
          </a:p>
          <a:p>
            <a:r>
              <a:rPr lang="en-US" b="1" i="1" dirty="0" smtClean="0"/>
              <a:t>for steady state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279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6" grpId="0"/>
      <p:bldP spid="37" grpId="0"/>
      <p:bldP spid="38" grpId="0" animBg="1"/>
      <p:bldP spid="39" grpId="0" animBg="1"/>
      <p:bldP spid="43" grpId="0" animBg="1"/>
      <p:bldP spid="44" grpId="0" animBg="1"/>
      <p:bldP spid="48" grpId="0"/>
      <p:bldP spid="49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Observations</a:t>
            </a:r>
            <a:endParaRPr lang="en-US" sz="40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Ideas: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Minimal-Value Eviction (MVE)</a:t>
            </a:r>
          </a:p>
          <a:p>
            <a:pPr lvl="1">
              <a:lnSpc>
                <a:spcPct val="90000"/>
              </a:lnSpc>
            </a:pPr>
            <a:r>
              <a:rPr lang="en-US" sz="32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Size-based Insertion Policy (SIP)</a:t>
            </a:r>
            <a:endParaRPr lang="en-US" sz="32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3200" b="0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7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3871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/>
              <a:t>Simulator</a:t>
            </a:r>
          </a:p>
          <a:p>
            <a:pPr lvl="1"/>
            <a:r>
              <a:rPr lang="en-US" b="1" kern="0" dirty="0"/>
              <a:t> </a:t>
            </a:r>
            <a:r>
              <a:rPr lang="en-US" kern="0" dirty="0"/>
              <a:t>x86</a:t>
            </a:r>
            <a:r>
              <a:rPr lang="en-US" b="1" kern="0" dirty="0"/>
              <a:t> </a:t>
            </a:r>
            <a:r>
              <a:rPr lang="en-US" kern="0" dirty="0"/>
              <a:t>event-driven </a:t>
            </a:r>
            <a:r>
              <a:rPr lang="en-US" kern="0" dirty="0" smtClean="0"/>
              <a:t>simulator (MemSim </a:t>
            </a:r>
            <a:r>
              <a:rPr lang="en-US" i="1" kern="0" dirty="0" smtClean="0">
                <a:solidFill>
                  <a:srgbClr val="0000CC"/>
                </a:solidFill>
              </a:rPr>
              <a:t>[</a:t>
            </a:r>
            <a:r>
              <a:rPr lang="en-US" i="1" kern="0" dirty="0" err="1" smtClean="0">
                <a:solidFill>
                  <a:srgbClr val="0000CC"/>
                </a:solidFill>
              </a:rPr>
              <a:t>Seshadri</a:t>
            </a:r>
            <a:r>
              <a:rPr lang="en-US" i="1" kern="0" dirty="0" smtClean="0">
                <a:solidFill>
                  <a:srgbClr val="0000CC"/>
                </a:solidFill>
              </a:rPr>
              <a:t>+, PACT’12]</a:t>
            </a:r>
            <a:r>
              <a:rPr lang="en-US" kern="0" dirty="0" smtClean="0"/>
              <a:t>)</a:t>
            </a:r>
          </a:p>
          <a:p>
            <a:pPr lvl="1"/>
            <a:endParaRPr lang="en-US" b="1" dirty="0" smtClean="0"/>
          </a:p>
          <a:p>
            <a:r>
              <a:rPr lang="en-US" sz="3300" b="1" dirty="0" smtClean="0"/>
              <a:t>Workloads</a:t>
            </a:r>
          </a:p>
          <a:p>
            <a:pPr lvl="1"/>
            <a:r>
              <a:rPr lang="en-US" kern="0" dirty="0"/>
              <a:t>SPEC2006 benchmarks, TPC, Apache web server</a:t>
            </a:r>
          </a:p>
          <a:p>
            <a:pPr lvl="1"/>
            <a:r>
              <a:rPr lang="en-US" kern="0" dirty="0"/>
              <a:t>1 – 4 core simulations for 1 billion representative </a:t>
            </a:r>
            <a:r>
              <a:rPr lang="en-US" kern="0" dirty="0" smtClean="0"/>
              <a:t>instructions</a:t>
            </a:r>
          </a:p>
          <a:p>
            <a:pPr lvl="1"/>
            <a:endParaRPr lang="en-US" kern="0" dirty="0"/>
          </a:p>
          <a:p>
            <a:r>
              <a:rPr lang="en-US" sz="3300" b="1" kern="0" dirty="0" smtClean="0"/>
              <a:t>System Parameters</a:t>
            </a:r>
          </a:p>
          <a:p>
            <a:pPr lvl="1"/>
            <a:r>
              <a:rPr lang="en-US" kern="0" dirty="0"/>
              <a:t>L1/L2/L3 cache latencies from </a:t>
            </a:r>
            <a:r>
              <a:rPr lang="en-US" kern="0" dirty="0" smtClean="0"/>
              <a:t>CACTI</a:t>
            </a:r>
          </a:p>
          <a:p>
            <a:pPr lvl="1"/>
            <a:r>
              <a:rPr lang="en-US" kern="0" dirty="0" smtClean="0"/>
              <a:t>BDI (1-cycle decompression)</a:t>
            </a:r>
            <a:r>
              <a:rPr lang="en-US" i="1" kern="0" dirty="0"/>
              <a:t> </a:t>
            </a:r>
            <a:r>
              <a:rPr lang="en-US" i="1" kern="0" dirty="0" smtClean="0">
                <a:solidFill>
                  <a:srgbClr val="0000CC"/>
                </a:solidFill>
              </a:rPr>
              <a:t>[Pekhimenko+, </a:t>
            </a:r>
            <a:r>
              <a:rPr lang="en-US" i="1" kern="0" dirty="0">
                <a:solidFill>
                  <a:srgbClr val="0000CC"/>
                </a:solidFill>
              </a:rPr>
              <a:t>PACT’12]</a:t>
            </a:r>
            <a:endParaRPr lang="en-US" kern="0" dirty="0" smtClean="0">
              <a:solidFill>
                <a:srgbClr val="0000CC"/>
              </a:solidFill>
            </a:endParaRPr>
          </a:p>
          <a:p>
            <a:pPr lvl="1"/>
            <a:r>
              <a:rPr lang="en-US" kern="0" dirty="0" smtClean="0"/>
              <a:t>4GHz</a:t>
            </a:r>
            <a:r>
              <a:rPr lang="en-US" kern="0" dirty="0"/>
              <a:t>, x86 in-order core, cache size </a:t>
            </a:r>
            <a:r>
              <a:rPr lang="en-US" kern="0" dirty="0" smtClean="0"/>
              <a:t>(</a:t>
            </a:r>
            <a:r>
              <a:rPr lang="en-US" b="1" kern="0" dirty="0" smtClean="0"/>
              <a:t>1MB </a:t>
            </a:r>
            <a:r>
              <a:rPr lang="en-US" b="1" kern="0" dirty="0"/>
              <a:t>- 16MB</a:t>
            </a:r>
            <a:r>
              <a:rPr lang="en-US" kern="0" dirty="0" smtClean="0"/>
              <a:t>)</a:t>
            </a:r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89623"/>
              </p:ext>
            </p:extLst>
          </p:nvPr>
        </p:nvGraphicFramePr>
        <p:xfrm>
          <a:off x="228600" y="1316456"/>
          <a:ext cx="8686800" cy="3208045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/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9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pPr algn="l"/>
            <a:r>
              <a:rPr lang="en-US" b="1" dirty="0" smtClean="0"/>
              <a:t>Executive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43127"/>
            <a:ext cx="8534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43128"/>
            <a:ext cx="8686800" cy="538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 compressed cache, </a:t>
            </a:r>
            <a:r>
              <a:rPr lang="en-US" b="1" dirty="0" smtClean="0"/>
              <a:t>compressed block size </a:t>
            </a:r>
            <a:r>
              <a:rPr lang="en-US" dirty="0" smtClean="0"/>
              <a:t>is an additional dimension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 How can we maximize cache performance utilizing both block reuse and compressed size?</a:t>
            </a:r>
          </a:p>
          <a:p>
            <a:r>
              <a:rPr lang="en-US" b="1" u="sng" dirty="0" smtClean="0"/>
              <a:t>Observations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Importance of the cache block depends on its compressed size</a:t>
            </a:r>
          </a:p>
          <a:p>
            <a:pPr lvl="1"/>
            <a:r>
              <a:rPr lang="en-US" dirty="0" smtClean="0"/>
              <a:t>Block size is indicative of reuse behavior in some applications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Key Idea</a:t>
            </a:r>
            <a:r>
              <a:rPr lang="en-US" dirty="0" smtClean="0">
                <a:solidFill>
                  <a:srgbClr val="0000FF"/>
                </a:solidFill>
              </a:rPr>
              <a:t>: Use compressed block size in making cache replacement and insertion decisions</a:t>
            </a:r>
          </a:p>
          <a:p>
            <a:r>
              <a:rPr lang="en-US" b="1" u="sng" dirty="0" smtClean="0"/>
              <a:t>Results:</a:t>
            </a:r>
            <a:endParaRPr lang="en-US" dirty="0"/>
          </a:p>
          <a:p>
            <a:pPr lvl="1"/>
            <a:r>
              <a:rPr lang="en-US" dirty="0"/>
              <a:t>Higher performance (</a:t>
            </a:r>
            <a:r>
              <a:rPr lang="en-US" b="1" dirty="0"/>
              <a:t>9%/11%</a:t>
            </a:r>
            <a:r>
              <a:rPr lang="en-US" dirty="0"/>
              <a:t> on average for </a:t>
            </a:r>
            <a:r>
              <a:rPr lang="en-US" dirty="0" smtClean="0"/>
              <a:t>1/2-core)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energy (</a:t>
            </a:r>
            <a:r>
              <a:rPr lang="en-US" b="1" dirty="0"/>
              <a:t>12%</a:t>
            </a:r>
            <a:r>
              <a:rPr lang="en-US" dirty="0"/>
              <a:t> on average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49546"/>
              </p:ext>
            </p:extLst>
          </p:nvPr>
        </p:nvGraphicFramePr>
        <p:xfrm>
          <a:off x="228600" y="1316456"/>
          <a:ext cx="8686800" cy="4137685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ECM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Capacity Maximizer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</a:t>
                      </a:r>
                      <a:r>
                        <a:rPr lang="en-US" sz="2800" b="0" i="1" baseline="0" dirty="0" err="1" smtClean="0">
                          <a:solidFill>
                            <a:srgbClr val="0000CC"/>
                          </a:solidFill>
                        </a:rPr>
                        <a:t>Baek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+, HPCA’13]</a:t>
                      </a:r>
                    </a:p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 smtClean="0">
                          <a:solidFill>
                            <a:srgbClr val="0000CC"/>
                          </a:solidFill>
                        </a:rPr>
                        <a:t>+ size-aware</a:t>
                      </a:r>
                      <a:endParaRPr lang="en-US" sz="2800" i="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4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97703"/>
              </p:ext>
            </p:extLst>
          </p:nvPr>
        </p:nvGraphicFramePr>
        <p:xfrm>
          <a:off x="228600" y="1316456"/>
          <a:ext cx="8686800" cy="5067325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/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ECM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Capacity Maximizer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</a:t>
                      </a:r>
                      <a:r>
                        <a:rPr lang="en-US" sz="2800" b="0" i="1" baseline="0" dirty="0" err="1" smtClean="0">
                          <a:solidFill>
                            <a:srgbClr val="0000CC"/>
                          </a:solidFill>
                        </a:rPr>
                        <a:t>Baek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+, HPCA’13]</a:t>
                      </a:r>
                    </a:p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 smtClean="0">
                          <a:solidFill>
                            <a:srgbClr val="0000CC"/>
                          </a:solidFill>
                        </a:rPr>
                        <a:t>+ size-aware</a:t>
                      </a:r>
                      <a:endParaRPr lang="en-US" sz="2800" i="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CAMP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Compression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-Aware Management Policies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(MVE + SIP)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6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" y="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Size-Aware Replac</a:t>
            </a:r>
            <a:r>
              <a:rPr lang="en-US" dirty="0" smtClean="0"/>
              <a:t>ement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Effective </a:t>
            </a:r>
            <a:r>
              <a:rPr lang="pt-BR" dirty="0"/>
              <a:t>Capacity </a:t>
            </a:r>
            <a:r>
              <a:rPr lang="pt-BR" dirty="0" smtClean="0"/>
              <a:t>Maximizer (ECM) </a:t>
            </a:r>
          </a:p>
          <a:p>
            <a:pPr marL="0" indent="0">
              <a:buNone/>
            </a:pPr>
            <a:r>
              <a:rPr lang="pt-BR" i="1" dirty="0"/>
              <a:t> </a:t>
            </a:r>
            <a:r>
              <a:rPr lang="pt-BR" i="1" dirty="0" smtClean="0"/>
              <a:t>   </a:t>
            </a:r>
            <a:r>
              <a:rPr lang="pt-BR" i="1" dirty="0" smtClean="0">
                <a:solidFill>
                  <a:srgbClr val="0000CC"/>
                </a:solidFill>
              </a:rPr>
              <a:t>[Baek+, HPCA’13]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Inserts “big” </a:t>
            </a:r>
            <a:r>
              <a:rPr lang="en-US" dirty="0">
                <a:solidFill>
                  <a:srgbClr val="0000CC"/>
                </a:solidFill>
              </a:rPr>
              <a:t>blocks with lower </a:t>
            </a:r>
            <a:r>
              <a:rPr lang="en-US" dirty="0" smtClean="0">
                <a:solidFill>
                  <a:srgbClr val="0000CC"/>
                </a:solidFill>
              </a:rPr>
              <a:t>priority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Uses heuristic to define the threshold</a:t>
            </a: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Coarse-grained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relation between block size and reuse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easily applicable to other cache organizations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CAMP Single-Core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15218"/>
              </p:ext>
            </p:extLst>
          </p:nvPr>
        </p:nvGraphicFramePr>
        <p:xfrm>
          <a:off x="152400" y="12954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94400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SPEC2006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databases, web workloads, 2MB L2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cache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854382"/>
            <a:ext cx="76200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 improves performance over LRU, RRIP, ECM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57934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31%</a:t>
            </a:r>
            <a:endParaRPr lang="en-US" sz="2400" dirty="0"/>
          </a:p>
        </p:txBody>
      </p:sp>
      <p:sp>
        <p:nvSpPr>
          <p:cNvPr id="10" name="TextBox 1"/>
          <p:cNvSpPr txBox="1"/>
          <p:nvPr/>
        </p:nvSpPr>
        <p:spPr>
          <a:xfrm>
            <a:off x="8059914" y="2667000"/>
            <a:ext cx="474486" cy="3418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8%</a:t>
            </a:r>
            <a:endParaRPr lang="en-US" sz="2400" dirty="0"/>
          </a:p>
        </p:txBody>
      </p:sp>
      <p:sp>
        <p:nvSpPr>
          <p:cNvPr id="11" name="TextBox 1"/>
          <p:cNvSpPr txBox="1"/>
          <p:nvPr/>
        </p:nvSpPr>
        <p:spPr>
          <a:xfrm>
            <a:off x="8449557" y="2859534"/>
            <a:ext cx="474486" cy="3418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08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Classification based on the compressed block size distribution</a:t>
            </a:r>
          </a:p>
          <a:p>
            <a:pPr lvl="1"/>
            <a:r>
              <a:rPr lang="en-US" b="1" dirty="0" smtClean="0"/>
              <a:t>Homo</a:t>
            </a:r>
            <a:r>
              <a:rPr lang="en-US" dirty="0" smtClean="0"/>
              <a:t>geneous (1 or 2 dominant block size(s))</a:t>
            </a:r>
          </a:p>
          <a:p>
            <a:pPr lvl="1"/>
            <a:r>
              <a:rPr lang="en-US" b="1" dirty="0" smtClean="0"/>
              <a:t>Hetero</a:t>
            </a:r>
            <a:r>
              <a:rPr lang="en-US" dirty="0" smtClean="0"/>
              <a:t>geneous (more than 2 dominant sizes)</a:t>
            </a:r>
          </a:p>
          <a:p>
            <a:pPr lvl="1"/>
            <a:endParaRPr lang="en-US" dirty="0"/>
          </a:p>
          <a:p>
            <a:r>
              <a:rPr lang="en-US" dirty="0" smtClean="0"/>
              <a:t>We form three different 2-core workload groups (20 workloads in each):</a:t>
            </a:r>
          </a:p>
          <a:p>
            <a:pPr lvl="1"/>
            <a:r>
              <a:rPr lang="en-US" dirty="0" smtClean="0"/>
              <a:t>Homo-Homo</a:t>
            </a:r>
          </a:p>
          <a:p>
            <a:pPr lvl="1"/>
            <a:r>
              <a:rPr lang="en-US" dirty="0" smtClean="0"/>
              <a:t>Homo-Hetero</a:t>
            </a:r>
          </a:p>
          <a:p>
            <a:pPr lvl="1"/>
            <a:r>
              <a:rPr lang="en-US" dirty="0" smtClean="0"/>
              <a:t>Hetero-Hetero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07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 (2)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115043"/>
              </p:ext>
            </p:extLst>
          </p:nvPr>
        </p:nvGraphicFramePr>
        <p:xfrm>
          <a:off x="0" y="1066800"/>
          <a:ext cx="8686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LRU, RRIP and ECM policies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5355" y="5722938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Higher benefits with higher heterogeneity in size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744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7703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on Memory Subsystem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48199"/>
              </p:ext>
            </p:extLst>
          </p:nvPr>
        </p:nvGraphicFramePr>
        <p:xfrm>
          <a:off x="228600" y="1219200"/>
          <a:ext cx="86868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reduces energy consumption in the memory subsystem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731" y="239180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6720" y="94400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L1/L2 caches, DRAM,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NoC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compression/decompression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4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 for Global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G-CAMP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277368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G-MVE: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Global 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819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G-SIP: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Global 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281877"/>
            <a:ext cx="7620000" cy="789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CAMP with V-Way </a:t>
            </a:r>
            <a:r>
              <a:rPr lang="en-US" sz="2800" i="1" dirty="0" smtClean="0">
                <a:solidFill>
                  <a:srgbClr val="0000CC"/>
                </a:solidFill>
              </a:rPr>
              <a:t>[Qureshi+, ISCA’05]</a:t>
            </a:r>
            <a:r>
              <a:rPr lang="en-US" sz="2800" dirty="0" smtClean="0"/>
              <a:t> cache design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5396678"/>
            <a:ext cx="693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Reuse Replacement instead of RRIP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5405855"/>
            <a:ext cx="693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Set Dueling instead of Set Sampling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G-CAMP Single-Core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89154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SPEC2006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databases, web workloads, 2MB L2 cache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5656103"/>
            <a:ext cx="819912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G-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 improves performance over LRU, RRIP, V-Way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65076"/>
              </p:ext>
            </p:extLst>
          </p:nvPr>
        </p:nvGraphicFramePr>
        <p:xfrm>
          <a:off x="0" y="1418470"/>
          <a:ext cx="8991600" cy="426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9129" y="231648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14%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6915" y="253396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82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Bit Count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90371"/>
              </p:ext>
            </p:extLst>
          </p:nvPr>
        </p:nvGraphicFramePr>
        <p:xfrm>
          <a:off x="469232" y="1905000"/>
          <a:ext cx="8229600" cy="4114799"/>
        </p:xfrm>
        <a:graphic>
          <a:graphicData uri="http://schemas.openxmlformats.org/drawingml/2006/table">
            <a:tbl>
              <a:tblPr firstRow="1" bandRow="1"/>
              <a:tblGrid>
                <a:gridCol w="1905000"/>
                <a:gridCol w="1524000"/>
                <a:gridCol w="1508760"/>
                <a:gridCol w="1645920"/>
                <a:gridCol w="1645920"/>
              </a:tblGrid>
              <a:tr h="1382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>
                          <a:latin typeface="+mn-lt"/>
                        </a:rPr>
                        <a:t>Designs</a:t>
                      </a:r>
                    </a:p>
                    <a:p>
                      <a:r>
                        <a:rPr lang="en-US" sz="2800" dirty="0" smtClean="0">
                          <a:latin typeface="+mn-lt"/>
                        </a:rPr>
                        <a:t>(with BDI)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LRU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CAMP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V-Way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G-CAMP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4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tag-entry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+14b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+14b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+15b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+19b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47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data-entry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+0b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+0b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+16b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latin typeface="+mn-lt"/>
                        </a:rPr>
                        <a:t>+32b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4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+9%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+11%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+12.5%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+17%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281877"/>
            <a:ext cx="6781800" cy="78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b="1" dirty="0" smtClean="0"/>
              <a:t>uncompressed </a:t>
            </a:r>
            <a:r>
              <a:rPr lang="en-US" dirty="0" smtClean="0"/>
              <a:t>cache with LRU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5092888"/>
            <a:ext cx="990600" cy="549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5092888"/>
            <a:ext cx="1066800" cy="549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3" idx="2"/>
          </p:cNvCxnSpPr>
          <p:nvPr/>
        </p:nvCxnSpPr>
        <p:spPr>
          <a:xfrm rot="5400000" flipH="1" flipV="1">
            <a:off x="3560668" y="4783232"/>
            <a:ext cx="155763" cy="1562100"/>
          </a:xfrm>
          <a:prstGeom prst="curvedConnector4">
            <a:avLst>
              <a:gd name="adj1" fmla="val -146761"/>
              <a:gd name="adj2" fmla="val 9992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589468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2%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5400000" flipH="1" flipV="1">
            <a:off x="6722969" y="4783232"/>
            <a:ext cx="155763" cy="1562100"/>
          </a:xfrm>
          <a:prstGeom prst="curvedConnector4">
            <a:avLst>
              <a:gd name="adj1" fmla="val -146761"/>
              <a:gd name="adj2" fmla="val 9992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20965" y="589468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4.5%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7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Data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8200" y="1570038"/>
            <a:ext cx="0" cy="44497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2960" y="5943600"/>
            <a:ext cx="6873240" cy="457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9909" y="6277302"/>
            <a:ext cx="297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Compression Ratio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55803" y="3533308"/>
            <a:ext cx="132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Latency</a:t>
            </a:r>
            <a:endParaRPr lang="en-US" sz="28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7400" y="574540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76600" y="5745400"/>
            <a:ext cx="0" cy="228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5800" y="573016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8800" y="573016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71104" y="59674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233343" y="596646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.5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00234" y="59674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52503" y="59420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2.0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35442" y="3509223"/>
            <a:ext cx="652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FPC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08740" y="1966794"/>
            <a:ext cx="1028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C-Pack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1619" y="4948111"/>
            <a:ext cx="633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BDI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6970" y="1378472"/>
            <a:ext cx="598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SC</a:t>
            </a:r>
            <a:r>
              <a:rPr lang="en-US" sz="2400" b="1" baseline="30000" dirty="0" smtClean="0"/>
              <a:t>2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1279" y="2636514"/>
            <a:ext cx="2595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Frequent Pattern </a:t>
            </a:r>
            <a:endParaRPr lang="en-US" sz="2000" dirty="0" smtClean="0"/>
          </a:p>
          <a:p>
            <a:pPr algn="ctr"/>
            <a:r>
              <a:rPr lang="en-US" sz="2000" dirty="0" smtClean="0"/>
              <a:t>Compression </a:t>
            </a:r>
            <a:r>
              <a:rPr lang="en-US" sz="2000" dirty="0"/>
              <a:t>(</a:t>
            </a:r>
            <a:r>
              <a:rPr lang="en-US" sz="2000" b="1" dirty="0"/>
              <a:t>FPC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i="1" dirty="0" smtClean="0"/>
              <a:t>[</a:t>
            </a:r>
            <a:r>
              <a:rPr lang="en-US" sz="2000" i="1" dirty="0" err="1"/>
              <a:t>Alameldeen</a:t>
            </a:r>
            <a:r>
              <a:rPr lang="en-US" sz="2000" i="1" dirty="0"/>
              <a:t>+, ISCA’04</a:t>
            </a:r>
            <a:r>
              <a:rPr lang="en-US" sz="2000" i="1" dirty="0" smtClean="0"/>
              <a:t>]</a:t>
            </a:r>
            <a:endParaRPr lang="en-US" sz="2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61568" y="2647474"/>
            <a:ext cx="2025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C-Pack</a:t>
            </a:r>
            <a:r>
              <a:rPr lang="en-US" sz="2000" dirty="0"/>
              <a:t> </a:t>
            </a:r>
            <a:r>
              <a:rPr lang="en-US" sz="2000" i="1" dirty="0"/>
              <a:t>[Chen+, </a:t>
            </a:r>
            <a:endParaRPr lang="en-US" sz="2000" i="1" dirty="0" smtClean="0"/>
          </a:p>
          <a:p>
            <a:r>
              <a:rPr lang="en-US" sz="2000" i="1" dirty="0" smtClean="0"/>
              <a:t>Trans</a:t>
            </a:r>
            <a:r>
              <a:rPr lang="en-US" sz="2000" i="1" dirty="0"/>
              <a:t>. on </a:t>
            </a:r>
            <a:r>
              <a:rPr lang="en-US" sz="2000" i="1" dirty="0" smtClean="0"/>
              <a:t>VLSI’10]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7459" y="2636514"/>
            <a:ext cx="3105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Base-Delta-Immediate (</a:t>
            </a:r>
            <a:r>
              <a:rPr lang="en-US" sz="2000" b="1" dirty="0" smtClean="0"/>
              <a:t>BDI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i="1" dirty="0" smtClean="0"/>
              <a:t>[Pekhimenko+, PACT’12]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7391" y="2597968"/>
            <a:ext cx="2749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Statictical</a:t>
            </a:r>
            <a:r>
              <a:rPr lang="en-US" sz="2000" dirty="0" smtClean="0"/>
              <a:t> Compression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b="1" dirty="0" smtClean="0"/>
              <a:t>SC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Arelakis</a:t>
            </a:r>
            <a:r>
              <a:rPr lang="en-US" sz="2000" i="1" dirty="0" smtClean="0"/>
              <a:t>+, ISCA’14]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93516" y="4191000"/>
            <a:ext cx="32212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78689" y="3767286"/>
            <a:ext cx="9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cycles</a:t>
            </a:r>
            <a:endParaRPr lang="en-US" b="1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53027" y="2636601"/>
            <a:ext cx="4032099" cy="303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2243286"/>
            <a:ext cx="90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 cycles</a:t>
            </a:r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929227" y="5638800"/>
            <a:ext cx="35661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14400" y="5215086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cycles</a:t>
            </a:r>
            <a:endParaRPr lang="en-US" b="1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853027" y="2079400"/>
            <a:ext cx="4785772" cy="207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8-14</a:t>
            </a:r>
            <a:r>
              <a:rPr lang="en-US" b="1" dirty="0" smtClean="0"/>
              <a:t> cycles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854630" y="3491780"/>
            <a:ext cx="5231970" cy="96630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kern="0" dirty="0" smtClean="0">
                <a:solidFill>
                  <a:prstClr val="black"/>
                </a:solidFill>
              </a:rPr>
              <a:t>Can we do better?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51215" y="3473543"/>
            <a:ext cx="5638800" cy="96630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kern="0" dirty="0" smtClean="0">
                <a:solidFill>
                  <a:prstClr val="black"/>
                </a:solidFill>
              </a:rPr>
              <a:t>All use LRU replacement policy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51475" y="3361843"/>
            <a:ext cx="6544725" cy="121387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dirty="0"/>
              <a:t>All these works showed significant performance improvements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52" grpId="0"/>
      <p:bldP spid="52" grpId="1"/>
      <p:bldP spid="52" grpId="2"/>
      <p:bldP spid="54" grpId="0"/>
      <p:bldP spid="54" grpId="1"/>
      <p:bldP spid="54" grpId="2"/>
      <p:bldP spid="57" grpId="0"/>
      <p:bldP spid="57" grpId="1"/>
      <p:bldP spid="57" grpId="2"/>
      <p:bldP spid="60" grpId="0"/>
      <p:bldP spid="60" grpId="1"/>
      <p:bldP spid="60" grpId="2"/>
      <p:bldP spid="36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Size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912300"/>
              </p:ext>
            </p:extLst>
          </p:nvPr>
        </p:nvGraphicFramePr>
        <p:xfrm>
          <a:off x="228600" y="1295400"/>
          <a:ext cx="86867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4800" y="4800600"/>
            <a:ext cx="853440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CAMP/G-CAMP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prior policies for all $ sizes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758" y="5029200"/>
            <a:ext cx="853440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G-CAMP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LRU with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2X </a:t>
            </a:r>
            <a:r>
              <a:rPr lang="en-US" sz="2800" kern="0" dirty="0" smtClean="0">
                <a:solidFill>
                  <a:prstClr val="black"/>
                </a:solidFill>
              </a:rPr>
              <a:t>cache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sizes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23360" y="3383280"/>
            <a:ext cx="8229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86400" y="2895600"/>
            <a:ext cx="64008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34200" y="2133600"/>
            <a:ext cx="12801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5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Results and Analyses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r>
              <a:rPr lang="en-US" dirty="0" smtClean="0"/>
              <a:t>Block size distribution for different applications</a:t>
            </a:r>
          </a:p>
          <a:p>
            <a:r>
              <a:rPr lang="en-US" dirty="0" smtClean="0"/>
              <a:t>Sensitivity to the compression algorithm</a:t>
            </a:r>
          </a:p>
          <a:p>
            <a:r>
              <a:rPr lang="en-US" dirty="0"/>
              <a:t>C</a:t>
            </a:r>
            <a:r>
              <a:rPr lang="en-US" dirty="0" smtClean="0"/>
              <a:t>omparison with uncompressed cache</a:t>
            </a:r>
          </a:p>
          <a:p>
            <a:r>
              <a:rPr lang="en-US" dirty="0" smtClean="0"/>
              <a:t>Effect on cache capacity</a:t>
            </a:r>
          </a:p>
          <a:p>
            <a:r>
              <a:rPr lang="en-US" dirty="0" smtClean="0"/>
              <a:t>SIP vs. PC-based replacement policies</a:t>
            </a:r>
          </a:p>
          <a:p>
            <a:r>
              <a:rPr lang="en-US" dirty="0" smtClean="0"/>
              <a:t>More details on multi-core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3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43127"/>
            <a:ext cx="8534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14400"/>
            <a:ext cx="8839200" cy="5497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/>
              <a:t>In a compressed cache, </a:t>
            </a:r>
            <a:r>
              <a:rPr lang="en-US" sz="3300" b="1" dirty="0" smtClean="0"/>
              <a:t>compressed block size </a:t>
            </a:r>
            <a:r>
              <a:rPr lang="en-US" sz="3300" dirty="0" smtClean="0"/>
              <a:t>is an additional dimension</a:t>
            </a:r>
          </a:p>
          <a:p>
            <a:r>
              <a:rPr lang="en-US" sz="3300" b="1" u="sng" dirty="0" smtClean="0">
                <a:solidFill>
                  <a:srgbClr val="FF0000"/>
                </a:solidFill>
              </a:rPr>
              <a:t>Problem</a:t>
            </a:r>
            <a:r>
              <a:rPr lang="en-US" sz="3300" dirty="0" smtClean="0">
                <a:solidFill>
                  <a:srgbClr val="FF0000"/>
                </a:solidFill>
              </a:rPr>
              <a:t>: How can we maximize cache performance utilizing both block reuse and compressed size?</a:t>
            </a:r>
          </a:p>
          <a:p>
            <a:r>
              <a:rPr lang="en-US" sz="3300" b="1" u="sng" dirty="0" smtClean="0"/>
              <a:t>Observations</a:t>
            </a:r>
            <a:r>
              <a:rPr lang="en-US" sz="3300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Importance of the cache block depends on its compressed size</a:t>
            </a:r>
          </a:p>
          <a:p>
            <a:pPr lvl="1"/>
            <a:r>
              <a:rPr lang="en-US" dirty="0" smtClean="0"/>
              <a:t>Block size is indicative of reuse behavior in some applications</a:t>
            </a:r>
          </a:p>
          <a:p>
            <a:r>
              <a:rPr lang="en-US" sz="3300" b="1" u="sng" dirty="0" smtClean="0">
                <a:solidFill>
                  <a:srgbClr val="0000FF"/>
                </a:solidFill>
              </a:rPr>
              <a:t>Key Idea</a:t>
            </a:r>
            <a:r>
              <a:rPr lang="en-US" sz="3300" dirty="0" smtClean="0">
                <a:solidFill>
                  <a:srgbClr val="0000FF"/>
                </a:solidFill>
              </a:rPr>
              <a:t>: Use compressed block size in making cache replacement and insertion decisions</a:t>
            </a:r>
          </a:p>
          <a:p>
            <a:r>
              <a:rPr lang="en-US" sz="3300" b="1" u="sng" dirty="0" smtClean="0">
                <a:solidFill>
                  <a:srgbClr val="0000FF"/>
                </a:solidFill>
              </a:rPr>
              <a:t>Two techniques</a:t>
            </a:r>
            <a:r>
              <a:rPr lang="en-US" sz="3300" dirty="0" smtClean="0">
                <a:solidFill>
                  <a:srgbClr val="0000FF"/>
                </a:solidFill>
              </a:rPr>
              <a:t>: Minimal-Value Eviction and Size-based Insertion Policy</a:t>
            </a:r>
          </a:p>
          <a:p>
            <a:r>
              <a:rPr lang="en-US" sz="3300" b="1" u="sng" dirty="0"/>
              <a:t>Results:</a:t>
            </a:r>
            <a:endParaRPr lang="en-US" sz="3300" dirty="0"/>
          </a:p>
          <a:p>
            <a:pPr lvl="1"/>
            <a:r>
              <a:rPr lang="en-US" dirty="0"/>
              <a:t>Higher performance (</a:t>
            </a:r>
            <a:r>
              <a:rPr lang="en-US" b="1" dirty="0"/>
              <a:t>9%/11%</a:t>
            </a:r>
            <a:r>
              <a:rPr lang="en-US" dirty="0"/>
              <a:t> on average for 1/2-core)</a:t>
            </a:r>
          </a:p>
          <a:p>
            <a:pPr lvl="1"/>
            <a:r>
              <a:rPr lang="en-US" dirty="0"/>
              <a:t>Lower energy (</a:t>
            </a:r>
            <a:r>
              <a:rPr lang="en-US" b="1" dirty="0"/>
              <a:t>12%</a:t>
            </a:r>
            <a:r>
              <a:rPr lang="en-US" dirty="0"/>
              <a:t> on average)</a:t>
            </a:r>
          </a:p>
        </p:txBody>
      </p:sp>
    </p:spTree>
    <p:extLst>
      <p:ext uri="{BB962C8B-B14F-4D97-AF65-F5344CB8AC3E}">
        <p14:creationId xmlns:p14="http://schemas.microsoft.com/office/powerpoint/2010/main" val="3425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99" y="304800"/>
            <a:ext cx="9144000" cy="2743200"/>
          </a:xfrm>
        </p:spPr>
        <p:txBody>
          <a:bodyPr anchor="ctr" anchorCtr="0">
            <a:noAutofit/>
          </a:bodyPr>
          <a:lstStyle/>
          <a:p>
            <a:r>
              <a:rPr lang="en-US" sz="4800" b="1" dirty="0"/>
              <a:t>Exploiting Compressed Block Size as an Indicator of </a:t>
            </a:r>
            <a:r>
              <a:rPr lang="en-US" sz="4800" b="1" dirty="0" smtClean="0"/>
              <a:t>Future Reuse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6338" y="3485198"/>
            <a:ext cx="5486400" cy="210838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Tyler </a:t>
            </a:r>
            <a:r>
              <a:rPr lang="en-US" dirty="0" err="1" smtClean="0">
                <a:solidFill>
                  <a:srgbClr val="C00000"/>
                </a:solidFill>
              </a:rPr>
              <a:t>Huberty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14" name="Picture 2" descr="C:\Users\gpekhime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593584"/>
            <a:ext cx="1219200" cy="106260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322" y="5994006"/>
            <a:ext cx="508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401138" y="3195638"/>
            <a:ext cx="8285662" cy="47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38" y="5925775"/>
            <a:ext cx="1815962" cy="5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03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" y="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Potential for Data Compression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1942" y="1295401"/>
            <a:ext cx="8264857" cy="476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Compression algorithms for on-chip caches:</a:t>
            </a:r>
          </a:p>
          <a:p>
            <a:r>
              <a:rPr lang="en-US" sz="2800" dirty="0" smtClean="0"/>
              <a:t>Frequent Pattern Compression (FPC</a:t>
            </a:r>
            <a:r>
              <a:rPr lang="en-US" sz="2400" dirty="0" smtClean="0"/>
              <a:t>) </a:t>
            </a:r>
            <a:r>
              <a:rPr lang="en-US" sz="2400" i="1" baseline="-25000" dirty="0" smtClean="0"/>
              <a:t>[</a:t>
            </a:r>
            <a:r>
              <a:rPr lang="en-US" sz="2400" i="1" baseline="-25000" dirty="0" err="1" smtClean="0"/>
              <a:t>Alameldeen</a:t>
            </a:r>
            <a:r>
              <a:rPr lang="en-US" sz="2400" i="1" baseline="-25000" dirty="0" smtClean="0"/>
              <a:t>+,</a:t>
            </a:r>
            <a:r>
              <a:rPr lang="en-US" sz="2400" i="1" dirty="0" smtClean="0"/>
              <a:t> </a:t>
            </a:r>
            <a:r>
              <a:rPr lang="en-US" sz="2400" i="1" baseline="-25000" dirty="0" smtClean="0"/>
              <a:t>ISCA’04]</a:t>
            </a:r>
          </a:p>
          <a:p>
            <a:pPr lvl="1"/>
            <a:r>
              <a:rPr lang="en-US" sz="2400" dirty="0" smtClean="0"/>
              <a:t>performance: </a:t>
            </a:r>
            <a:r>
              <a:rPr lang="en-US" sz="2400" b="1" dirty="0" smtClean="0"/>
              <a:t>+15%, </a:t>
            </a:r>
            <a:r>
              <a:rPr lang="en-US" sz="2400" dirty="0" smtClean="0"/>
              <a:t>comp. ratio: </a:t>
            </a:r>
            <a:r>
              <a:rPr lang="en-US" sz="2400" b="1" dirty="0" smtClean="0"/>
              <a:t>1.25-1.75</a:t>
            </a:r>
          </a:p>
          <a:p>
            <a:r>
              <a:rPr lang="en-US" sz="2800" dirty="0" smtClean="0"/>
              <a:t>C-Pack</a:t>
            </a:r>
            <a:r>
              <a:rPr lang="en-US" dirty="0" smtClean="0"/>
              <a:t> </a:t>
            </a:r>
            <a:r>
              <a:rPr lang="en-US" sz="2400" i="1" baseline="-25000" dirty="0" smtClean="0"/>
              <a:t>[Chen+, Trans. </a:t>
            </a:r>
            <a:r>
              <a:rPr lang="en-US" sz="2400" i="1" baseline="-25000" dirty="0"/>
              <a:t>o</a:t>
            </a:r>
            <a:r>
              <a:rPr lang="en-US" sz="2400" i="1" baseline="-25000" dirty="0" smtClean="0"/>
              <a:t>n VLSI’10]</a:t>
            </a:r>
          </a:p>
          <a:p>
            <a:pPr lvl="1"/>
            <a:r>
              <a:rPr lang="en-US" sz="2400" dirty="0" smtClean="0"/>
              <a:t>comp</a:t>
            </a:r>
            <a:r>
              <a:rPr lang="en-US" sz="2400" dirty="0"/>
              <a:t>. ratio: </a:t>
            </a:r>
            <a:r>
              <a:rPr lang="en-US" sz="2400" b="1" dirty="0" smtClean="0"/>
              <a:t>1.64</a:t>
            </a:r>
            <a:endParaRPr lang="en-US" sz="2400" b="1" dirty="0"/>
          </a:p>
          <a:p>
            <a:r>
              <a:rPr lang="en-US" sz="2800" dirty="0" smtClean="0"/>
              <a:t>Base-Delta-Immediate (BDI) </a:t>
            </a:r>
            <a:r>
              <a:rPr lang="en-US" sz="2400" i="1" baseline="-25000" dirty="0" smtClean="0"/>
              <a:t>[Pekhimenko+, PACT’12]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erformance: </a:t>
            </a:r>
            <a:r>
              <a:rPr lang="en-US" sz="2400" b="1" dirty="0" smtClean="0"/>
              <a:t>+11.2%, </a:t>
            </a:r>
            <a:r>
              <a:rPr lang="en-US" sz="2400" dirty="0" smtClean="0"/>
              <a:t>comp. ratio: </a:t>
            </a:r>
            <a:r>
              <a:rPr lang="en-US" sz="2400" b="1" dirty="0" smtClean="0"/>
              <a:t>1.53</a:t>
            </a:r>
          </a:p>
          <a:p>
            <a:r>
              <a:rPr lang="en-US" sz="2800" dirty="0" smtClean="0"/>
              <a:t>Statistical Compression </a:t>
            </a:r>
            <a:r>
              <a:rPr lang="en-US" sz="2400" i="1" baseline="-25000" dirty="0" smtClean="0"/>
              <a:t>[</a:t>
            </a:r>
            <a:r>
              <a:rPr lang="en-US" sz="2400" i="1" baseline="-25000" dirty="0" err="1" smtClean="0"/>
              <a:t>Arelakis</a:t>
            </a:r>
            <a:r>
              <a:rPr lang="en-US" sz="2400" i="1" baseline="-25000" dirty="0" smtClean="0"/>
              <a:t>+, ISCA’14]</a:t>
            </a:r>
          </a:p>
          <a:p>
            <a:pPr lvl="1"/>
            <a:r>
              <a:rPr lang="en-US" sz="2400" dirty="0"/>
              <a:t>performance: </a:t>
            </a:r>
            <a:r>
              <a:rPr lang="en-US" sz="2400" b="1" dirty="0"/>
              <a:t>+11%, </a:t>
            </a:r>
            <a:r>
              <a:rPr lang="en-US" sz="2400" dirty="0"/>
              <a:t>comp. ratio: </a:t>
            </a:r>
            <a:r>
              <a:rPr lang="en-US" sz="2400" b="1" dirty="0"/>
              <a:t>2.1</a:t>
            </a:r>
          </a:p>
          <a:p>
            <a:pPr marL="0" indent="0">
              <a:buNone/>
            </a:pP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7706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" y="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Potential for Data Compression</a:t>
            </a:r>
            <a:r>
              <a:rPr lang="ru-RU" b="1" dirty="0" smtClean="0"/>
              <a:t> (2)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1942" y="1295401"/>
            <a:ext cx="8264857" cy="4762976"/>
          </a:xfrm>
        </p:spPr>
        <p:txBody>
          <a:bodyPr>
            <a:normAutofit/>
          </a:bodyPr>
          <a:lstStyle/>
          <a:p>
            <a:r>
              <a:rPr lang="en-US" dirty="0" smtClean="0"/>
              <a:t>Better compressed cache management</a:t>
            </a:r>
          </a:p>
          <a:p>
            <a:pPr lvl="1"/>
            <a:r>
              <a:rPr lang="en-US" dirty="0" smtClean="0"/>
              <a:t>Decoupled Compressed Cache (DCC) </a:t>
            </a:r>
            <a:r>
              <a:rPr lang="en-US" i="1" baseline="-25000" dirty="0" smtClean="0"/>
              <a:t>[MICRO’13]</a:t>
            </a:r>
          </a:p>
          <a:p>
            <a:pPr lvl="1"/>
            <a:r>
              <a:rPr lang="en-US" dirty="0" smtClean="0"/>
              <a:t>Skewed Compressed Cache </a:t>
            </a:r>
            <a:r>
              <a:rPr lang="en-US" i="1" baseline="-25000" dirty="0" smtClean="0"/>
              <a:t>[MICRO’14]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4121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2" y="1399813"/>
            <a:ext cx="8917755" cy="3465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123531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# 3: Block 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1042194"/>
            <a:ext cx="1347002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200" b="1" dirty="0" err="1" smtClean="0"/>
              <a:t>soplex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4860364"/>
            <a:ext cx="307844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b="1" dirty="0"/>
              <a:t>Block size, bytes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716" y="5507035"/>
            <a:ext cx="85344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Different sizes have different dominant reuse distances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2819400"/>
            <a:ext cx="762000" cy="1281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29000" y="4218236"/>
            <a:ext cx="906894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448"/>
          </a:xfrm>
        </p:spPr>
        <p:txBody>
          <a:bodyPr/>
          <a:lstStyle/>
          <a:p>
            <a:r>
              <a:rPr lang="en-US" dirty="0" smtClean="0"/>
              <a:t>Conventional Cache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90599" y="1672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199" y="1672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599" y="1215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199" y="1215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599" y="21301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199" y="21301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99" y="682385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Tag Storage: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599" y="1215784"/>
            <a:ext cx="1219200" cy="137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215784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684652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258738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1" y="258738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86199" y="1684652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199" y="1227452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199" y="2141852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227452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2800" y="169632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259905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801" y="259905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799" y="1215784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799" y="1672984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19799" y="2130184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9799" y="91098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3399" y="91098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19799" y="1063384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9399" y="7585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bytes</a:t>
            </a:r>
            <a:endParaRPr lang="en-US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3886199" y="1215784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68238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Storage: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799" y="910984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Conventional</a:t>
            </a:r>
            <a:r>
              <a:rPr lang="en-US" sz="2800" dirty="0">
                <a:solidFill>
                  <a:schemeClr val="tx1"/>
                </a:solidFill>
              </a:rPr>
              <a:t> 2-way cache with </a:t>
            </a:r>
            <a:r>
              <a:rPr lang="en-US" sz="2800" b="1" dirty="0">
                <a:solidFill>
                  <a:schemeClr val="tx1"/>
                </a:solidFill>
              </a:rPr>
              <a:t>32</a:t>
            </a:r>
            <a:r>
              <a:rPr lang="en-US" sz="2800" dirty="0">
                <a:solidFill>
                  <a:schemeClr val="tx1"/>
                </a:solidFill>
              </a:rPr>
              <a:t>-byte cache lines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599" y="3120784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Compressed 4</a:t>
            </a:r>
            <a:r>
              <a:rPr lang="en-US" sz="2800" dirty="0" smtClean="0">
                <a:solidFill>
                  <a:schemeClr val="tx1"/>
                </a:solidFill>
              </a:rPr>
              <a:t>-way </a:t>
            </a:r>
            <a:r>
              <a:rPr lang="en-US" sz="2800" dirty="0">
                <a:solidFill>
                  <a:schemeClr val="tx1"/>
                </a:solidFill>
              </a:rPr>
              <a:t>cache with </a:t>
            </a:r>
            <a:r>
              <a:rPr lang="en-US" sz="2800" b="1" dirty="0">
                <a:solidFill>
                  <a:schemeClr val="tx1"/>
                </a:solidFill>
              </a:rPr>
              <a:t>8</a:t>
            </a:r>
            <a:r>
              <a:rPr lang="en-US" sz="2800" dirty="0">
                <a:solidFill>
                  <a:schemeClr val="tx1"/>
                </a:solidFill>
              </a:rPr>
              <a:t>-byte segmented data</a:t>
            </a:r>
          </a:p>
        </p:txBody>
      </p:sp>
      <p:cxnSp>
        <p:nvCxnSpPr>
          <p:cNvPr id="35" name="Shape 48"/>
          <p:cNvCxnSpPr>
            <a:stCxn id="5" idx="0"/>
            <a:endCxn id="21" idx="3"/>
          </p:cNvCxnSpPr>
          <p:nvPr/>
        </p:nvCxnSpPr>
        <p:spPr>
          <a:xfrm rot="16200000" flipH="1">
            <a:off x="2500174" y="468210"/>
            <a:ext cx="208002" cy="2617553"/>
          </a:xfrm>
          <a:prstGeom prst="curvedConnector4">
            <a:avLst>
              <a:gd name="adj1" fmla="val -109903"/>
              <a:gd name="adj2" fmla="val 9983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66"/>
          <p:cNvCxnSpPr/>
          <p:nvPr/>
        </p:nvCxnSpPr>
        <p:spPr>
          <a:xfrm rot="5400000" flipH="1" flipV="1">
            <a:off x="3853933" y="-47350"/>
            <a:ext cx="216932" cy="4114800"/>
          </a:xfrm>
          <a:prstGeom prst="curvedConnector4">
            <a:avLst>
              <a:gd name="adj1" fmla="val -86899"/>
              <a:gd name="adj2" fmla="val 99896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66533" y="4644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76133" y="4644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66533" y="41875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6133" y="41875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6533" y="5101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6133" y="5101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7933" y="3730385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Tag Storage: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334" y="555918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99935" y="555918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33600" y="557085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1" y="557085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</a:t>
            </a:r>
            <a:r>
              <a:rPr lang="en-US" baseline="-25000" dirty="0"/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09799" y="41875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19399" y="41875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799" y="4644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9399" y="46447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09799" y="5101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19399" y="5101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4187584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0" y="4656452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09799" y="4187584"/>
            <a:ext cx="1219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5799" y="5940184"/>
            <a:ext cx="32766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Twice as many tags</a:t>
            </a:r>
            <a:r>
              <a:rPr lang="en-US" sz="2800" dirty="0">
                <a:solidFill>
                  <a:srgbClr val="009900"/>
                </a:solidFill>
                <a:sym typeface="Wingdings"/>
              </a:rPr>
              <a:t>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29199" y="4797184"/>
            <a:ext cx="39624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>
                <a:solidFill>
                  <a:schemeClr val="tx1"/>
                </a:solidFill>
                <a:sym typeface="Wingdings"/>
              </a:rPr>
              <a:t>C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- </a:t>
            </a:r>
            <a:r>
              <a:rPr lang="en-US" sz="2800" dirty="0" err="1">
                <a:solidFill>
                  <a:schemeClr val="tx1"/>
                </a:solidFill>
                <a:sym typeface="Wingdings"/>
              </a:rPr>
              <a:t>Compr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. encoding bits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00199" y="51019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38599" y="479718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38599" y="4797184"/>
            <a:ext cx="228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-25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02247" y="4199252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2247" y="466812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1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19999" y="4035184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8861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195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529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863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197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31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65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19999" y="41875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861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8861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4195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9529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4863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197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5531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0865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619999" y="46447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8861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195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9529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863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197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5531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0865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19999" y="5101984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8153399" y="395898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619999" y="395898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543799" y="365418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 bytes</a:t>
            </a:r>
            <a:endParaRPr lang="en-US" sz="1600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3886199" y="4187584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4" name="Shape 182"/>
          <p:cNvCxnSpPr>
            <a:stCxn id="40" idx="2"/>
            <a:endCxn id="78" idx="1"/>
          </p:cNvCxnSpPr>
          <p:nvPr/>
        </p:nvCxnSpPr>
        <p:spPr>
          <a:xfrm rot="16200000" flipH="1">
            <a:off x="3836066" y="2689651"/>
            <a:ext cx="228600" cy="4138866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943599" y="4568584"/>
            <a:ext cx="1828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057399" y="5940184"/>
            <a:ext cx="65532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Tags map to multiple adjacent segments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75 -0.0444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5" grpId="1" animBg="1"/>
      <p:bldP spid="26" grpId="0" animBg="1"/>
      <p:bldP spid="30" grpId="0"/>
      <p:bldP spid="31" grpId="0" animBg="1"/>
      <p:bldP spid="32" grpId="0"/>
      <p:bldP spid="33" grpId="0" animBg="1"/>
      <p:bldP spid="33" grpId="1" animBg="1"/>
      <p:bldP spid="34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/>
      <p:bldP spid="63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2" grpId="0"/>
      <p:bldP spid="93" grpId="0" animBg="1"/>
      <p:bldP spid="95" grpId="0" animBg="1"/>
      <p:bldP spid="96" grpId="0" animBg="1"/>
      <p:bldP spid="9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68" y="1658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CAMP = MVE + 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Minimal-Value eviction (MVE)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Probability of reuse based on RRIP </a:t>
            </a:r>
            <a:r>
              <a:rPr lang="en-US" i="1" baseline="-25000" dirty="0" smtClean="0"/>
              <a:t>[</a:t>
            </a:r>
            <a:r>
              <a:rPr lang="en-US" i="1" kern="0" baseline="-25000" dirty="0" smtClean="0"/>
              <a:t>ISCA’10</a:t>
            </a:r>
            <a:r>
              <a:rPr lang="en-US" i="1" baseline="-25000" dirty="0"/>
              <a:t>]</a:t>
            </a:r>
            <a:r>
              <a:rPr lang="en-US" i="1" baseline="-25000" dirty="0" smtClean="0"/>
              <a:t>       </a:t>
            </a:r>
          </a:p>
          <a:p>
            <a:pPr marL="342900" lvl="1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Size-based insertion policy (SIP)</a:t>
            </a:r>
          </a:p>
          <a:p>
            <a:pPr lvl="1"/>
            <a:r>
              <a:rPr lang="en-US" dirty="0" smtClean="0"/>
              <a:t>Dynamically prioritizes blocks based on their compressed size (e.g., insert into MRU position for LRU policy)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6845-40D7-460B-8DA3-9810E3066CBE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08478" y="2210902"/>
            <a:ext cx="4464524" cy="854080"/>
            <a:chOff x="914400" y="3124200"/>
            <a:chExt cx="5410200" cy="1138773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3361731"/>
              <a:ext cx="541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Value Function =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3124200"/>
              <a:ext cx="28194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Probability of reuse</a:t>
              </a:r>
            </a:p>
            <a:p>
              <a:endParaRPr lang="en-US" sz="1350" b="1" dirty="0"/>
            </a:p>
            <a:p>
              <a:pPr algn="ctr"/>
              <a:r>
                <a:rPr lang="en-US" b="1" dirty="0"/>
                <a:t>Compressed block size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429000" y="3657600"/>
              <a:ext cx="2438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27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Size-Aware Cache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Compressed block size matters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varies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97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1387158"/>
            <a:ext cx="7872155" cy="48298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9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and Global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890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CAMP with V-Way cache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66533" y="3048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6133" y="3048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966533" y="2590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6133" y="2590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533" y="3505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4040" y="3505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9427" y="2589475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1127" y="2589903"/>
            <a:ext cx="60710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0477" y="3042842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8635" y="3047103"/>
            <a:ext cx="609600" cy="452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6095" y="3495404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0077" y="3495404"/>
            <a:ext cx="603776" cy="459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5908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0596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</a:t>
            </a:r>
            <a:r>
              <a:rPr lang="en-US" baseline="-250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5771" y="3495403"/>
            <a:ext cx="609600" cy="466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57600" y="30480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57600" y="25908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657600" y="3505200"/>
            <a:ext cx="2133600" cy="452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97054" y="2019913"/>
            <a:ext cx="103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bytes</a:t>
            </a:r>
            <a:endParaRPr lang="en-US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5791200" y="2579132"/>
            <a:ext cx="2133600" cy="46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91200" y="3042839"/>
            <a:ext cx="2133600" cy="468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91200" y="3505197"/>
            <a:ext cx="2133600" cy="445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783178" y="2274332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24800" y="2274332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791200" y="2426732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57600" y="2579132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11" idx="2"/>
            <a:endCxn id="74" idx="1"/>
          </p:cNvCxnSpPr>
          <p:nvPr/>
        </p:nvCxnSpPr>
        <p:spPr>
          <a:xfrm>
            <a:off x="1271333" y="3962400"/>
            <a:ext cx="369791" cy="5244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ket 73"/>
          <p:cNvSpPr/>
          <p:nvPr/>
        </p:nvSpPr>
        <p:spPr>
          <a:xfrm rot="5400000">
            <a:off x="1541383" y="3636883"/>
            <a:ext cx="199481" cy="1899352"/>
          </a:xfrm>
          <a:prstGeom prst="leftBracket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1448" y="4762500"/>
            <a:ext cx="772212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status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63660" y="4762500"/>
            <a:ext cx="517540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81200" y="4762500"/>
            <a:ext cx="609600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fptr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001001" y="3083414"/>
            <a:ext cx="457200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458201" y="3083414"/>
            <a:ext cx="457200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>
            <a:stCxn id="86" idx="2"/>
            <a:endCxn id="88" idx="1"/>
          </p:cNvCxnSpPr>
          <p:nvPr/>
        </p:nvCxnSpPr>
        <p:spPr>
          <a:xfrm flipH="1">
            <a:off x="7462494" y="3446450"/>
            <a:ext cx="1224307" cy="1012794"/>
          </a:xfrm>
          <a:prstGeom prst="straightConnector1">
            <a:avLst/>
          </a:prstGeom>
          <a:ln w="190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eft Bracket 87"/>
          <p:cNvSpPr/>
          <p:nvPr/>
        </p:nvSpPr>
        <p:spPr>
          <a:xfrm rot="5400000">
            <a:off x="7399230" y="4136401"/>
            <a:ext cx="126527" cy="772212"/>
          </a:xfrm>
          <a:prstGeom prst="leftBracket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76388" y="4666164"/>
            <a:ext cx="772212" cy="36303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rptr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66532" y="2567464"/>
            <a:ext cx="2462468" cy="1371600"/>
          </a:xfrm>
          <a:prstGeom prst="rect">
            <a:avLst/>
          </a:prstGeom>
          <a:noFill/>
          <a:ln w="571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9" name="Left Bracket 98"/>
          <p:cNvSpPr/>
          <p:nvPr/>
        </p:nvSpPr>
        <p:spPr>
          <a:xfrm rot="5400000">
            <a:off x="1945329" y="3227777"/>
            <a:ext cx="204639" cy="2712407"/>
          </a:xfrm>
          <a:prstGeom prst="leftBracket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590799" y="4762500"/>
            <a:ext cx="813054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endCxn id="105" idx="1"/>
          </p:cNvCxnSpPr>
          <p:nvPr/>
        </p:nvCxnSpPr>
        <p:spPr>
          <a:xfrm>
            <a:off x="4572000" y="3962398"/>
            <a:ext cx="76200" cy="530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Left Bracket 104"/>
          <p:cNvSpPr/>
          <p:nvPr/>
        </p:nvSpPr>
        <p:spPr>
          <a:xfrm rot="5400000">
            <a:off x="4559644" y="3819885"/>
            <a:ext cx="177112" cy="152400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886200" y="4746586"/>
            <a:ext cx="457200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80490" y="4746586"/>
            <a:ext cx="457200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343399" y="4746586"/>
            <a:ext cx="633663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26041" y="5183108"/>
            <a:ext cx="103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bytes</a:t>
            </a:r>
            <a:endParaRPr lang="en-US" baseline="-25000" dirty="0"/>
          </a:p>
        </p:txBody>
      </p:sp>
      <p:sp>
        <p:nvSpPr>
          <p:cNvPr id="111" name="Rectangle 110"/>
          <p:cNvSpPr/>
          <p:nvPr/>
        </p:nvSpPr>
        <p:spPr>
          <a:xfrm>
            <a:off x="7848600" y="4666164"/>
            <a:ext cx="533400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</a:t>
            </a:r>
            <a:r>
              <a:rPr lang="en-US" dirty="0" err="1" smtClean="0">
                <a:solidFill>
                  <a:schemeClr val="tx1"/>
                </a:solidFill>
              </a:rPr>
              <a:t>+s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Left Bracket 111"/>
          <p:cNvSpPr/>
          <p:nvPr/>
        </p:nvSpPr>
        <p:spPr>
          <a:xfrm rot="5400000">
            <a:off x="7665930" y="3869703"/>
            <a:ext cx="126528" cy="1305612"/>
          </a:xfrm>
          <a:prstGeom prst="leftBracket">
            <a:avLst/>
          </a:prstGeom>
          <a:ln w="1905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001001" y="3459065"/>
            <a:ext cx="457200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458201" y="3459065"/>
            <a:ext cx="457200" cy="363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2" grpId="0" animBg="1"/>
      <p:bldP spid="58" grpId="0" animBg="1"/>
      <p:bldP spid="59" grpId="0" animBg="1"/>
      <p:bldP spid="60" grpId="0" animBg="1"/>
      <p:bldP spid="61" grpId="0"/>
      <p:bldP spid="63" grpId="0" animBg="1"/>
      <p:bldP spid="64" grpId="0" animBg="1"/>
      <p:bldP spid="65" grpId="0" animBg="1"/>
      <p:bldP spid="69" grpId="0" animBg="1"/>
      <p:bldP spid="74" grpId="0" animBg="1"/>
      <p:bldP spid="74" grpId="1" animBg="1"/>
      <p:bldP spid="77" grpId="0" animBg="1"/>
      <p:bldP spid="79" grpId="0" animBg="1"/>
      <p:bldP spid="80" grpId="0" animBg="1"/>
      <p:bldP spid="84" grpId="0" animBg="1"/>
      <p:bldP spid="86" grpId="0" animBg="1"/>
      <p:bldP spid="88" grpId="0" animBg="1"/>
      <p:bldP spid="88" grpId="1" animBg="1"/>
      <p:bldP spid="91" grpId="0" animBg="1"/>
      <p:bldP spid="98" grpId="0" animBg="1"/>
      <p:bldP spid="99" grpId="0" animBg="1"/>
      <p:bldP spid="100" grpId="0" animBg="1"/>
      <p:bldP spid="105" grpId="0" animBg="1"/>
      <p:bldP spid="107" grpId="0" animBg="1"/>
      <p:bldP spid="108" grpId="0" animBg="1"/>
      <p:bldP spid="109" grpId="0" animBg="1"/>
      <p:bldP spid="110" grpId="0"/>
      <p:bldP spid="111" grpId="0" animBg="1"/>
      <p:bldP spid="112" grpId="0" animBg="1"/>
      <p:bldP spid="113" grpId="0" animBg="1"/>
      <p:bldP spid="1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G-MVE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60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major changes:</a:t>
            </a:r>
          </a:p>
          <a:p>
            <a:r>
              <a:rPr lang="en-US" b="1" dirty="0"/>
              <a:t>Probability of reuse</a:t>
            </a:r>
            <a:r>
              <a:rPr lang="en-US" dirty="0"/>
              <a:t>  based on Reuse </a:t>
            </a:r>
            <a:r>
              <a:rPr lang="en-US" dirty="0" smtClean="0"/>
              <a:t>Replacement policy</a:t>
            </a:r>
          </a:p>
          <a:p>
            <a:pPr lvl="1"/>
            <a:r>
              <a:rPr lang="en-US" dirty="0" smtClean="0"/>
              <a:t>On insertion, a </a:t>
            </a:r>
            <a:r>
              <a:rPr lang="en-US" dirty="0"/>
              <a:t>block’s counter is set to </a:t>
            </a:r>
            <a:r>
              <a:rPr lang="en-US" dirty="0" smtClean="0"/>
              <a:t>zero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a hit, the block’s counter </a:t>
            </a:r>
            <a:r>
              <a:rPr lang="en-US" dirty="0" smtClean="0"/>
              <a:t>is </a:t>
            </a:r>
            <a:r>
              <a:rPr lang="en-US" dirty="0"/>
              <a:t>incremented by one indicating its </a:t>
            </a:r>
            <a:r>
              <a:rPr lang="en-US" dirty="0" smtClean="0"/>
              <a:t>reuse</a:t>
            </a:r>
          </a:p>
          <a:p>
            <a:r>
              <a:rPr lang="en-US" dirty="0" smtClean="0"/>
              <a:t>Global replacement using a pointer (PTR) to a reuse counter entry</a:t>
            </a:r>
          </a:p>
          <a:p>
            <a:pPr lvl="1"/>
            <a:r>
              <a:rPr lang="en-US" dirty="0" smtClean="0"/>
              <a:t>Starting at </a:t>
            </a:r>
            <a:r>
              <a:rPr lang="en-US" dirty="0"/>
              <a:t>the entry PTR points to, the reuse counters of 64 </a:t>
            </a:r>
            <a:r>
              <a:rPr lang="en-US" dirty="0" smtClean="0"/>
              <a:t>valid data </a:t>
            </a:r>
            <a:r>
              <a:rPr lang="en-US" dirty="0"/>
              <a:t>entries are scanned, decrementing each non-zero </a:t>
            </a:r>
            <a:r>
              <a:rPr lang="en-US" dirty="0" smtClean="0"/>
              <a:t>counter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54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G-SIP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17638"/>
            <a:ext cx="8534400" cy="4754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set dueling instead of set sampling (SIP) to decide best insertion policy:</a:t>
            </a:r>
          </a:p>
          <a:p>
            <a:pPr lvl="1"/>
            <a:r>
              <a:rPr lang="en-US" dirty="0" smtClean="0"/>
              <a:t>Divide data-store into 8 regions and block sizes into 8 ranges</a:t>
            </a:r>
          </a:p>
          <a:p>
            <a:pPr lvl="1"/>
            <a:r>
              <a:rPr lang="en-US" dirty="0" smtClean="0"/>
              <a:t>During training, for each region, insert blocks of a different size range with higher priority </a:t>
            </a:r>
          </a:p>
          <a:p>
            <a:pPr lvl="1"/>
            <a:r>
              <a:rPr lang="en-US" dirty="0" smtClean="0"/>
              <a:t>Count cache misses per region</a:t>
            </a:r>
          </a:p>
          <a:p>
            <a:r>
              <a:rPr lang="en-US" dirty="0" smtClean="0"/>
              <a:t>In steady state, insert blocks with sizes of top performing regions with higher priority in all regions</a:t>
            </a:r>
          </a:p>
        </p:txBody>
      </p:sp>
    </p:spTree>
    <p:extLst>
      <p:ext uri="{BB962C8B-B14F-4D97-AF65-F5344CB8AC3E}">
        <p14:creationId xmlns:p14="http://schemas.microsoft.com/office/powerpoint/2010/main" val="423103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Size-based Insertion Policy (SIP):</a:t>
            </a:r>
            <a:br>
              <a:rPr lang="en-US" dirty="0" smtClean="0"/>
            </a:br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0375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Insert blocks of a certain size with higher priority if this improves cache miss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762000" y="2823864"/>
            <a:ext cx="19050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785406" y="2819400"/>
            <a:ext cx="211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Highest priority</a:t>
            </a:r>
            <a:endParaRPr lang="en-US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19400" y="5317547"/>
            <a:ext cx="203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Lowest priority</a:t>
            </a:r>
            <a:endParaRPr lang="en-US" sz="2400" i="1" dirty="0"/>
          </a:p>
        </p:txBody>
      </p:sp>
      <p:sp>
        <p:nvSpPr>
          <p:cNvPr id="56" name="Rectangle 55"/>
          <p:cNvSpPr/>
          <p:nvPr/>
        </p:nvSpPr>
        <p:spPr>
          <a:xfrm>
            <a:off x="909936" y="2994862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09936" y="3288042"/>
            <a:ext cx="83820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16854" y="5047155"/>
            <a:ext cx="457204" cy="329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14395" y="5382947"/>
            <a:ext cx="159574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09936" y="3592842"/>
            <a:ext cx="457204" cy="291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16854" y="4737523"/>
            <a:ext cx="77686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1409700" y="4052763"/>
            <a:ext cx="6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23070" y="2472909"/>
            <a:ext cx="66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Set:</a:t>
            </a:r>
            <a:endParaRPr lang="en-US" sz="2400" b="1" i="1" dirty="0"/>
          </a:p>
        </p:txBody>
      </p:sp>
      <p:sp>
        <p:nvSpPr>
          <p:cNvPr id="65" name="Rectangle 64"/>
          <p:cNvSpPr/>
          <p:nvPr/>
        </p:nvSpPr>
        <p:spPr>
          <a:xfrm>
            <a:off x="3592229" y="3700812"/>
            <a:ext cx="457204" cy="291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92228" y="4197565"/>
            <a:ext cx="841248" cy="29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4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0104 -0.046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29288 0.15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0.0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29358 -0.086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/>
      <p:bldP spid="65" grpId="0" animBg="1"/>
      <p:bldP spid="65" grpId="1" animBg="1"/>
      <p:bldP spid="67" grpId="0" animBg="1"/>
      <p:bldP spid="6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21432"/>
              </p:ext>
            </p:extLst>
          </p:nvPr>
        </p:nvGraphicFramePr>
        <p:xfrm>
          <a:off x="369890" y="1316456"/>
          <a:ext cx="8316910" cy="4920926"/>
        </p:xfrm>
        <a:graphic>
          <a:graphicData uri="http://schemas.openxmlformats.org/drawingml/2006/table">
            <a:tbl>
              <a:tblPr firstRow="1" bandRow="1"/>
              <a:tblGrid>
                <a:gridCol w="1660162"/>
                <a:gridCol w="6656748"/>
              </a:tblGrid>
              <a:tr h="888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69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aseline="0" dirty="0" smtClean="0"/>
                        <a:t>Re-reference Interval Prediction</a:t>
                      </a:r>
                      <a:r>
                        <a:rPr lang="en-US" sz="2800" b="0" i="1" baseline="-25000" dirty="0" smtClean="0"/>
                        <a:t>[Jaleel+, ISCA’10]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ECM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Capacity Maximizer</a:t>
                      </a:r>
                      <a:r>
                        <a:rPr lang="en-US" sz="2800" b="0" i="1" baseline="-25000" dirty="0" smtClean="0"/>
                        <a:t>[</a:t>
                      </a:r>
                      <a:r>
                        <a:rPr lang="en-US" sz="2800" b="0" i="1" baseline="-25000" dirty="0" err="1" smtClean="0"/>
                        <a:t>Baek</a:t>
                      </a:r>
                      <a:r>
                        <a:rPr lang="en-US" sz="2800" b="0" i="1" baseline="-25000" dirty="0" smtClean="0"/>
                        <a:t>+, HPCA’13]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335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V-Way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Variable-Way Cache</a:t>
                      </a:r>
                      <a:r>
                        <a:rPr lang="en-US" sz="2800" b="0" i="1" baseline="-25000" dirty="0" smtClean="0"/>
                        <a:t>[ISCA’05]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CAMP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Compression</a:t>
                      </a:r>
                      <a:r>
                        <a:rPr lang="en-US" sz="2800" baseline="0" dirty="0" smtClean="0"/>
                        <a:t>-Aware Management (Local)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88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3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G-CAMP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Compression</a:t>
                      </a:r>
                      <a:r>
                        <a:rPr lang="en-US" sz="2800" baseline="0" dirty="0" smtClean="0"/>
                        <a:t>-Aware Management (Global)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33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and MPKI Correlation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95331"/>
              </p:ext>
            </p:extLst>
          </p:nvPr>
        </p:nvGraphicFramePr>
        <p:xfrm>
          <a:off x="441960" y="2359091"/>
          <a:ext cx="8473440" cy="197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60"/>
                <a:gridCol w="2118360"/>
                <a:gridCol w="2118360"/>
                <a:gridCol w="2118360"/>
              </a:tblGrid>
              <a:tr h="10260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Mechanism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LRU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RRIP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ECM</a:t>
                      </a:r>
                      <a:endParaRPr lang="en-US" sz="2400" dirty="0"/>
                    </a:p>
                  </a:txBody>
                  <a:tcPr/>
                </a:tc>
              </a:tr>
              <a:tr h="9498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CAMP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8.1%/-13.3%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2.7%/-5.6%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2.1%/-5.9%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74623" y="1603375"/>
            <a:ext cx="67947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Performance improvement / MPKI reduction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334000"/>
            <a:ext cx="82296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performance  improvement correlates with MPKI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reduction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3429000"/>
            <a:ext cx="1676400" cy="4572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175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and MPKI Correlation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33790"/>
              </p:ext>
            </p:extLst>
          </p:nvPr>
        </p:nvGraphicFramePr>
        <p:xfrm>
          <a:off x="441960" y="1905000"/>
          <a:ext cx="8534400" cy="292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10260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Mechanism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LRU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RRIP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V-Way</a:t>
                      </a:r>
                      <a:endParaRPr lang="en-US" sz="2000" dirty="0"/>
                    </a:p>
                  </a:txBody>
                  <a:tcPr/>
                </a:tc>
              </a:tr>
              <a:tr h="9498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CAMP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8.1%/-13.3%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2.7%/-5.6%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2.1%/-5.9%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</a:tr>
              <a:tr h="94985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G-CAMP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14.0%/-21.9%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8.3%/-15.1%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7.7%/-15.3%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4.9%/-8.7%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1295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Performance improvement / MPKI reduction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334000"/>
            <a:ext cx="82296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performance  improvement correlates with MPKI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reduction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2945674"/>
            <a:ext cx="1308354" cy="36576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51714" y="3907518"/>
            <a:ext cx="1447800" cy="36576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239000" y="3907518"/>
            <a:ext cx="1447800" cy="36576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879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</a:t>
            </a:r>
            <a:r>
              <a:rPr lang="ru-RU" dirty="0" smtClean="0"/>
              <a:t>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48</a:t>
            </a:fld>
            <a:endParaRPr lang="en-US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G-CAMP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LRU, RRIP and V-Way policies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16082"/>
              </p:ext>
            </p:extLst>
          </p:nvPr>
        </p:nvGraphicFramePr>
        <p:xfrm>
          <a:off x="304800" y="1219201"/>
          <a:ext cx="8382000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96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7703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on Memory Subsystem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26296"/>
              </p:ext>
            </p:extLst>
          </p:nvPr>
        </p:nvGraphicFramePr>
        <p:xfrm>
          <a:off x="228600" y="1219200"/>
          <a:ext cx="86868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CAMP/G-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 reduces energy consumption in the memory subsystem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693" y="220980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15.1%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6720" y="94400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L1/L2 caches, DRAM,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NoC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compression/decompression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5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24" y="491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#1: Compressed Block Size Matters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6845-40D7-460B-8DA3-9810E3066CB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74761" y="1995984"/>
            <a:ext cx="2880534" cy="3483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1074761" y="199598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6261" y="1995503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02692" y="199312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24" y="146142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Cache: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733" y="3127339"/>
            <a:ext cx="6905293" cy="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24386" y="2561663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9060" y="297093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09415" y="2970938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09415" y="2564399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33368" y="2564399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37681" y="2968676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03075" y="256678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65947" y="297640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74575" y="256678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246302" y="297640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8993" y="1995503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370" y="2931132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/>
              <a:t>time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29059" y="4540494"/>
            <a:ext cx="6905293" cy="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19712" y="3974818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4386" y="4384092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404741" y="4384092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98401" y="397993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69901" y="397993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16208" y="4282766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/>
              <a:t>time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04741" y="3977553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28694" y="3977553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933008" y="4390246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13362" y="4396400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241628" y="4397442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32412" y="1368826"/>
            <a:ext cx="415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</a:rPr>
              <a:t>Belady’s</a:t>
            </a:r>
            <a:r>
              <a:rPr lang="en-US" sz="2800" b="1" dirty="0">
                <a:solidFill>
                  <a:srgbClr val="0000CC"/>
                </a:solidFill>
              </a:rPr>
              <a:t> OPT Replacement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3362" y="4788199"/>
            <a:ext cx="386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Size-Aware Replacement</a:t>
            </a:r>
          </a:p>
        </p:txBody>
      </p:sp>
      <p:cxnSp>
        <p:nvCxnSpPr>
          <p:cNvPr id="51" name="Straight Connector 50"/>
          <p:cNvCxnSpPr>
            <a:endCxn id="47" idx="3"/>
          </p:cNvCxnSpPr>
          <p:nvPr/>
        </p:nvCxnSpPr>
        <p:spPr>
          <a:xfrm>
            <a:off x="5769893" y="3294459"/>
            <a:ext cx="0" cy="12539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25253" y="3270539"/>
            <a:ext cx="0" cy="12539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769894" y="4151385"/>
            <a:ext cx="1255359" cy="3683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42012" y="417693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/>
              <a:t>saved cycles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57949" y="5472946"/>
            <a:ext cx="7980209" cy="62746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Size-aware </a:t>
            </a:r>
            <a:r>
              <a:rPr lang="en-US" sz="2800" kern="0" dirty="0">
                <a:solidFill>
                  <a:prstClr val="black"/>
                </a:solidFill>
              </a:rPr>
              <a:t>policies could yield fewer misses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85455" y="2246071"/>
            <a:ext cx="1959104" cy="286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X  A  Y  B  C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53999" y="2245723"/>
            <a:ext cx="331215" cy="286796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31374" y="2150218"/>
            <a:ext cx="204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Access stream</a:t>
            </a:r>
            <a:r>
              <a:rPr lang="en-US" sz="2100" b="1" i="1" dirty="0"/>
              <a:t>: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53999" y="2237653"/>
            <a:ext cx="331215" cy="286796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5373" y="15217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large</a:t>
            </a:r>
            <a:endParaRPr lang="en-US" sz="24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79973" y="150415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small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9471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3164 -0.0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0116 L 0.2368 -0.080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0093 L 0.06172 -0.000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0093 L 0.08906 -0.002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278 L 0.11914 -0.002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5295 -0.081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5295 -0.081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3164 -0.0009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0989 -0.2891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0092 L 0.06172 -0.0009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0092 L 0.08906 -0.0027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9792 -0.28703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277 L 0.11914 -0.0027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20" grpId="0" animBg="1"/>
      <p:bldP spid="20" grpId="1" animBg="1"/>
      <p:bldP spid="20" grpId="2" animBg="1"/>
      <p:bldP spid="21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29" grpId="1" animBg="1"/>
      <p:bldP spid="29" grpId="2" animBg="1"/>
      <p:bldP spid="30" grpId="0" animBg="1"/>
      <p:bldP spid="12" grpId="0" animBg="1"/>
      <p:bldP spid="12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40" grpId="0" animBg="1"/>
      <p:bldP spid="40" grpId="1" animBg="1"/>
      <p:bldP spid="42" grpId="0" animBg="1"/>
      <p:bldP spid="42" grpId="1" animBg="1"/>
      <p:bldP spid="44" grpId="0"/>
      <p:bldP spid="37" grpId="0" animBg="1"/>
      <p:bldP spid="37" grpId="1" animBg="1"/>
      <p:bldP spid="38" grpId="0" animBg="1"/>
      <p:bldP spid="38" grpId="1" animBg="1"/>
      <p:bldP spid="45" grpId="0" animBg="1"/>
      <p:bldP spid="46" grpId="0" animBg="1"/>
      <p:bldP spid="47" grpId="0" animBg="1"/>
      <p:bldP spid="48" grpId="0"/>
      <p:bldP spid="48" grpId="1"/>
      <p:bldP spid="49" grpId="0"/>
      <p:bldP spid="49" grpId="1"/>
      <p:bldP spid="59" grpId="0"/>
      <p:bldP spid="60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3" grpId="0"/>
      <p:bldP spid="53" grpId="1"/>
      <p:bldP spid="57" grpId="0"/>
      <p:bldP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-7776"/>
            <a:ext cx="8229600" cy="1143000"/>
          </a:xfrm>
        </p:spPr>
        <p:txBody>
          <a:bodyPr/>
          <a:lstStyle/>
          <a:p>
            <a:r>
              <a:rPr lang="en-US" dirty="0" smtClean="0"/>
              <a:t>#2: Compressed Block Size Varies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75064"/>
              </p:ext>
            </p:extLst>
          </p:nvPr>
        </p:nvGraphicFramePr>
        <p:xfrm>
          <a:off x="0" y="1219200"/>
          <a:ext cx="8991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5297" y="5181600"/>
            <a:ext cx="8531503" cy="990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Compressed block size varies within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between applications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466" y="1752600"/>
            <a:ext cx="173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size, bytes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871580"/>
            <a:ext cx="6896100" cy="49859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400" b="1" dirty="0" smtClean="0"/>
              <a:t>BDI compression algorithm</a:t>
            </a:r>
            <a:r>
              <a:rPr lang="en-US" sz="2400" b="1" i="1" baseline="-25000" dirty="0"/>
              <a:t> </a:t>
            </a:r>
            <a:r>
              <a:rPr lang="en-US" sz="2400" b="1" i="1" dirty="0">
                <a:solidFill>
                  <a:srgbClr val="0000CC"/>
                </a:solidFill>
              </a:rPr>
              <a:t>[Pekhimenko+, PACT’12] 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77100" y="1998147"/>
            <a:ext cx="68580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1974737"/>
            <a:ext cx="64008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1981200"/>
            <a:ext cx="68580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2222" y="1998147"/>
            <a:ext cx="64008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123531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#3: Block 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3" name="Picture 12" descr="bzip2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1379570"/>
            <a:ext cx="9071700" cy="33942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4649" y="998935"/>
            <a:ext cx="1347002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200" b="1" dirty="0"/>
              <a:t>bzip2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4860364"/>
            <a:ext cx="307844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b="1" dirty="0"/>
              <a:t>Block size, bytes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716" y="5507035"/>
            <a:ext cx="85344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Different sizes have different dominant reuse distances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6800" y="1366868"/>
            <a:ext cx="533400" cy="1129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36506" y="4190999"/>
            <a:ext cx="906894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 to Support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A[N]; </a:t>
            </a:r>
            <a:r>
              <a:rPr lang="en-US" dirty="0" smtClean="0"/>
              <a:t>                </a:t>
            </a:r>
            <a:r>
              <a:rPr lang="en-US" sz="2600" dirty="0" smtClean="0">
                <a:latin typeface="Cambria" panose="02040503050406030204" pitchFamily="18" charset="0"/>
                <a:cs typeface="Arial" panose="020B0604020202020204" pitchFamily="34" charset="0"/>
              </a:rPr>
              <a:t>// 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small indices: </a:t>
            </a:r>
            <a:r>
              <a:rPr lang="en-US" sz="26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compressible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double</a:t>
            </a:r>
            <a:r>
              <a:rPr lang="fr-FR" dirty="0"/>
              <a:t> B[16]; </a:t>
            </a:r>
            <a:r>
              <a:rPr lang="fr-FR" dirty="0" smtClean="0"/>
              <a:t>      </a:t>
            </a:r>
            <a:r>
              <a:rPr lang="fr-FR" sz="2600" dirty="0" smtClean="0">
                <a:latin typeface="Cambria" panose="02040503050406030204" pitchFamily="18" charset="0"/>
              </a:rPr>
              <a:t>// </a:t>
            </a:r>
            <a:r>
              <a:rPr lang="fr-FR" sz="2600" dirty="0">
                <a:latin typeface="Cambria" panose="02040503050406030204" pitchFamily="18" charset="0"/>
              </a:rPr>
              <a:t>FP coefficients: </a:t>
            </a:r>
            <a:r>
              <a:rPr lang="fr-FR" sz="2600" b="1" dirty="0">
                <a:solidFill>
                  <a:srgbClr val="0000CC"/>
                </a:solidFill>
                <a:latin typeface="Cambria" panose="02040503050406030204" pitchFamily="18" charset="0"/>
              </a:rPr>
              <a:t>incompressible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0000CC"/>
                </a:solidFill>
              </a:rPr>
              <a:t>for</a:t>
            </a:r>
            <a:r>
              <a:rPr lang="nn-NO" dirty="0" smtClean="0"/>
              <a:t> </a:t>
            </a:r>
            <a:r>
              <a:rPr lang="nn-NO" dirty="0"/>
              <a:t>(int i=0; i&lt;N; i++)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r>
              <a:rPr lang="en-US" dirty="0" err="1" smtClean="0">
                <a:solidFill>
                  <a:srgbClr val="00B050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 smtClean="0"/>
              <a:t>idx</a:t>
            </a:r>
            <a:r>
              <a:rPr lang="en-US" dirty="0" smtClean="0"/>
              <a:t> </a:t>
            </a:r>
            <a:r>
              <a:rPr lang="en-US" dirty="0"/>
              <a:t>= A[</a:t>
            </a:r>
            <a:r>
              <a:rPr lang="en-US" dirty="0" err="1"/>
              <a:t>i</a:t>
            </a:r>
            <a:r>
              <a:rPr lang="en-US" dirty="0" smtClean="0"/>
              <a:t>];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j=0; j&lt;N; j++) {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pl-PL" dirty="0" smtClean="0"/>
              <a:t>sum </a:t>
            </a:r>
            <a:r>
              <a:rPr lang="pl-PL" dirty="0"/>
              <a:t>+= B[(</a:t>
            </a:r>
            <a:r>
              <a:rPr lang="pl-PL" dirty="0" smtClean="0"/>
              <a:t>i</a:t>
            </a:r>
            <a:r>
              <a:rPr lang="en-US" dirty="0" smtClean="0"/>
              <a:t>dx</a:t>
            </a:r>
            <a:r>
              <a:rPr lang="pl-PL" dirty="0" smtClean="0"/>
              <a:t>+j</a:t>
            </a:r>
            <a:r>
              <a:rPr lang="pl-PL" dirty="0"/>
              <a:t>)%16</a:t>
            </a:r>
            <a:r>
              <a:rPr lang="pl-PL" dirty="0" smtClean="0"/>
              <a:t>];</a:t>
            </a:r>
            <a:endParaRPr lang="pl-PL" dirty="0"/>
          </a:p>
          <a:p>
            <a:pPr marL="0" indent="0">
              <a:buNone/>
            </a:pPr>
            <a:r>
              <a:rPr lang="en-US" dirty="0" smtClean="0"/>
              <a:t>  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3640" y="3261350"/>
            <a:ext cx="762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76600" y="3489950"/>
            <a:ext cx="1309006" cy="9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5606" y="3248323"/>
            <a:ext cx="379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ong reuse, compressible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6150" y="4305015"/>
            <a:ext cx="2383049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37673" y="4792779"/>
            <a:ext cx="1" cy="40401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640" y="5205799"/>
            <a:ext cx="420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short reuse, incompressible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000" y="5847433"/>
            <a:ext cx="8118895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Compressed size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can be an indicator of reuse distance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763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 animBg="1"/>
      <p:bldP spid="1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Size-Aware Cache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Compressed block size matters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varies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661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692a1cdd-8116-4a68-ba1e-4f3069b6ef68" Revision="1" Stencil="System.MyShapes" StencilVersion="1.0"/>
</Control>
</file>

<file path=customXml/itemProps1.xml><?xml version="1.0" encoding="utf-8"?>
<ds:datastoreItem xmlns:ds="http://schemas.openxmlformats.org/officeDocument/2006/customXml" ds:itemID="{F5370F4D-4332-417C-ABE2-691B243222C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3502</Words>
  <Application>Microsoft Macintosh PowerPoint</Application>
  <PresentationFormat>On-screen Show (4:3)</PresentationFormat>
  <Paragraphs>742</Paragraphs>
  <Slides>49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SAFARI_Template</vt:lpstr>
      <vt:lpstr>1_Edge</vt:lpstr>
      <vt:lpstr>Office Theme</vt:lpstr>
      <vt:lpstr>Exploiting Compressed Block Size as an Indicator of Future Reuse</vt:lpstr>
      <vt:lpstr>Executive Summary</vt:lpstr>
      <vt:lpstr>Potential for Data Compression</vt:lpstr>
      <vt:lpstr>Size-Aware Cache Management</vt:lpstr>
      <vt:lpstr>#1: Compressed Block Size Matters</vt:lpstr>
      <vt:lpstr>#2: Compressed Block Size Varies</vt:lpstr>
      <vt:lpstr>#3: Block Size Can Indicate Reuse</vt:lpstr>
      <vt:lpstr>Code Example to Support Intuition</vt:lpstr>
      <vt:lpstr>Size-Aware Cache Management</vt:lpstr>
      <vt:lpstr>Outline</vt:lpstr>
      <vt:lpstr>Compression-Aware Management Policies (CAMP)</vt:lpstr>
      <vt:lpstr>Minimal-Value Eviction (MVE): Observations</vt:lpstr>
      <vt:lpstr>Minimal-Value Eviction (MVE): Key Idea</vt:lpstr>
      <vt:lpstr>Compression-Aware Management Policies (CAMP)</vt:lpstr>
      <vt:lpstr>Size-based Insertion Policy (SIP): Observations</vt:lpstr>
      <vt:lpstr>Size-based Insertion Policy (SIP): Key Idea</vt:lpstr>
      <vt:lpstr>Outline</vt:lpstr>
      <vt:lpstr>Methodology</vt:lpstr>
      <vt:lpstr>Evaluated Cache Management Policies</vt:lpstr>
      <vt:lpstr>Evaluated Cache Management Policies</vt:lpstr>
      <vt:lpstr>Evaluated Cache Management Policies</vt:lpstr>
      <vt:lpstr>Size-Aware Replacement</vt:lpstr>
      <vt:lpstr>CAMP Single-Core </vt:lpstr>
      <vt:lpstr>Multi-Core Results</vt:lpstr>
      <vt:lpstr>Multi-Core Results (2) </vt:lpstr>
      <vt:lpstr>Effect on Memory Subsystem Energy</vt:lpstr>
      <vt:lpstr>CAMP for Global Replacement</vt:lpstr>
      <vt:lpstr>G-CAMP Single-Core </vt:lpstr>
      <vt:lpstr>Storage Bit Count Overhead</vt:lpstr>
      <vt:lpstr>Cache Size Sensitivity</vt:lpstr>
      <vt:lpstr>Other Results and Analyses in the Paper</vt:lpstr>
      <vt:lpstr>Conclusion</vt:lpstr>
      <vt:lpstr>Exploiting Compressed Block Size as an Indicator of Future Reuse</vt:lpstr>
      <vt:lpstr>Backup Slides</vt:lpstr>
      <vt:lpstr>Potential for Data Compression</vt:lpstr>
      <vt:lpstr>Potential for Data Compression (2)</vt:lpstr>
      <vt:lpstr># 3: Block Size Can Indicate Reuse</vt:lpstr>
      <vt:lpstr>Conventional Cache Compression</vt:lpstr>
      <vt:lpstr>  CAMP = MVE + SIP</vt:lpstr>
      <vt:lpstr>Overhead Analysis</vt:lpstr>
      <vt:lpstr>CAMP and Global Replacement</vt:lpstr>
      <vt:lpstr>G-MVE</vt:lpstr>
      <vt:lpstr>G-SIP</vt:lpstr>
      <vt:lpstr>Size-based Insertion Policy (SIP): Key Idea</vt:lpstr>
      <vt:lpstr>Evaluated Cache Management Policies</vt:lpstr>
      <vt:lpstr>Performance and MPKI Correlation</vt:lpstr>
      <vt:lpstr>Performance and MPKI Correlation</vt:lpstr>
      <vt:lpstr>Multi-core Results (2)</vt:lpstr>
      <vt:lpstr>Effect on Memory Subsystem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2015-02-15T06:02:27Z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