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30275213" cy="42803763"/>
  <p:notesSz cx="6858000" cy="914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6">
          <p15:clr>
            <a:srgbClr val="A4A3A4"/>
          </p15:clr>
        </p15:guide>
        <p15:guide id="2" orient="horz" pos="375">
          <p15:clr>
            <a:srgbClr val="A4A3A4"/>
          </p15:clr>
        </p15:guide>
        <p15:guide id="3" orient="horz" pos="26214">
          <p15:clr>
            <a:srgbClr val="A4A3A4"/>
          </p15:clr>
        </p15:guide>
        <p15:guide id="4" orient="horz">
          <p15:clr>
            <a:srgbClr val="A4A3A4"/>
          </p15:clr>
        </p15:guide>
        <p15:guide id="5" pos="401">
          <p15:clr>
            <a:srgbClr val="A4A3A4"/>
          </p15:clr>
        </p15:guide>
        <p15:guide id="6" pos="186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F5FA"/>
    <a:srgbClr val="CDD2DE"/>
    <a:srgbClr val="E3E9E5"/>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78" autoAdjust="0"/>
    <p:restoredTop sz="94713" autoAdjust="0"/>
  </p:normalViewPr>
  <p:slideViewPr>
    <p:cSldViewPr snapToGrid="0" snapToObjects="1" showGuides="1">
      <p:cViewPr varScale="1">
        <p:scale>
          <a:sx n="20" d="100"/>
          <a:sy n="20" d="100"/>
        </p:scale>
        <p:origin x="1640" y="352"/>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6" d="100"/>
          <a:sy n="76" d="100"/>
        </p:scale>
        <p:origin x="27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Users/zf/home/shenxipeng/VLDB2018/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Sheet1!$D$5</c:f>
              <c:strCache>
                <c:ptCount val="1"/>
                <c:pt idx="0">
                  <c:v>gzip</c:v>
                </c:pt>
              </c:strCache>
            </c:strRef>
          </c:tx>
          <c:spPr>
            <a:solidFill>
              <a:schemeClr val="accent1"/>
            </a:solidFill>
            <a:ln>
              <a:noFill/>
            </a:ln>
            <a:effectLst/>
          </c:spPr>
          <c:invertIfNegative val="0"/>
          <c:cat>
            <c:multiLvlStrRef>
              <c:f>Sheet1!$B$6:$C$40</c:f>
              <c:multiLvlStrCache>
                <c:ptCount val="35"/>
                <c:lvl>
                  <c:pt idx="0">
                    <c:v>wordCount</c:v>
                  </c:pt>
                  <c:pt idx="1">
                    <c:v>sort</c:v>
                  </c:pt>
                  <c:pt idx="2">
                    <c:v>invertedIndex</c:v>
                  </c:pt>
                  <c:pt idx="3">
                    <c:v>termVector</c:v>
                  </c:pt>
                  <c:pt idx="4">
                    <c:v>sequenceCount	</c:v>
                  </c:pt>
                  <c:pt idx="5">
                    <c:v>rakdInvtdIdx</c:v>
                  </c:pt>
                  <c:pt idx="6">
                    <c:v>AVG</c:v>
                  </c:pt>
                  <c:pt idx="7">
                    <c:v>wordCount</c:v>
                  </c:pt>
                  <c:pt idx="8">
                    <c:v>sort</c:v>
                  </c:pt>
                  <c:pt idx="9">
                    <c:v>invertedIndex</c:v>
                  </c:pt>
                  <c:pt idx="10">
                    <c:v>termVector</c:v>
                  </c:pt>
                  <c:pt idx="11">
                    <c:v>sequenceCount	</c:v>
                  </c:pt>
                  <c:pt idx="12">
                    <c:v>rakdInvtdIdx</c:v>
                  </c:pt>
                  <c:pt idx="13">
                    <c:v>AVG</c:v>
                  </c:pt>
                  <c:pt idx="14">
                    <c:v>wordCount</c:v>
                  </c:pt>
                  <c:pt idx="15">
                    <c:v>sort</c:v>
                  </c:pt>
                  <c:pt idx="16">
                    <c:v>invertedIndex</c:v>
                  </c:pt>
                  <c:pt idx="17">
                    <c:v>termVector</c:v>
                  </c:pt>
                  <c:pt idx="18">
                    <c:v>sequenceCount	</c:v>
                  </c:pt>
                  <c:pt idx="19">
                    <c:v>rakdInvtdIdx</c:v>
                  </c:pt>
                  <c:pt idx="20">
                    <c:v>AVG</c:v>
                  </c:pt>
                  <c:pt idx="21">
                    <c:v>wordCount</c:v>
                  </c:pt>
                  <c:pt idx="22">
                    <c:v>sort</c:v>
                  </c:pt>
                  <c:pt idx="23">
                    <c:v>invertedIndex</c:v>
                  </c:pt>
                  <c:pt idx="24">
                    <c:v>termVector</c:v>
                  </c:pt>
                  <c:pt idx="25">
                    <c:v>sequenceCount	</c:v>
                  </c:pt>
                  <c:pt idx="26">
                    <c:v>rakdInvtdIdx</c:v>
                  </c:pt>
                  <c:pt idx="27">
                    <c:v>AVG</c:v>
                  </c:pt>
                  <c:pt idx="28">
                    <c:v>wordCount</c:v>
                  </c:pt>
                  <c:pt idx="29">
                    <c:v>sort</c:v>
                  </c:pt>
                  <c:pt idx="30">
                    <c:v>invertedIndex</c:v>
                  </c:pt>
                  <c:pt idx="31">
                    <c:v>termVector</c:v>
                  </c:pt>
                  <c:pt idx="32">
                    <c:v>sequenceCount	</c:v>
                  </c:pt>
                  <c:pt idx="33">
                    <c:v>rakdInvtdIdx</c:v>
                  </c:pt>
                  <c:pt idx="34">
                    <c:v>AVG</c:v>
                  </c:pt>
                </c:lvl>
                <c:lvl>
                  <c:pt idx="0">
                    <c:v>A</c:v>
                  </c:pt>
                  <c:pt idx="7">
                    <c:v>B</c:v>
                  </c:pt>
                  <c:pt idx="14">
                    <c:v>C</c:v>
                  </c:pt>
                  <c:pt idx="21">
                    <c:v>D</c:v>
                  </c:pt>
                  <c:pt idx="28">
                    <c:v>E</c:v>
                  </c:pt>
                </c:lvl>
              </c:multiLvlStrCache>
            </c:multiLvlStrRef>
          </c:cat>
          <c:val>
            <c:numRef>
              <c:f>Sheet1!$D$6:$D$40</c:f>
              <c:numCache>
                <c:formatCode>0.00_ </c:formatCode>
                <c:ptCount val="35"/>
                <c:pt idx="0">
                  <c:v>0.84126189299999998</c:v>
                </c:pt>
                <c:pt idx="1">
                  <c:v>0.91235830799999995</c:v>
                </c:pt>
                <c:pt idx="2">
                  <c:v>0.87045361700000001</c:v>
                </c:pt>
                <c:pt idx="3">
                  <c:v>0.88826224899999995</c:v>
                </c:pt>
                <c:pt idx="4">
                  <c:v>0.96136871700000004</c:v>
                </c:pt>
                <c:pt idx="5">
                  <c:v>0.97171103999999997</c:v>
                </c:pt>
                <c:pt idx="6">
                  <c:v>0.90756930400000002</c:v>
                </c:pt>
                <c:pt idx="7">
                  <c:v>0.924194081</c:v>
                </c:pt>
                <c:pt idx="8">
                  <c:v>0.94929722599999999</c:v>
                </c:pt>
                <c:pt idx="9">
                  <c:v>0.93303528000000002</c:v>
                </c:pt>
                <c:pt idx="10">
                  <c:v>0.94695511600000004</c:v>
                </c:pt>
                <c:pt idx="11">
                  <c:v>0.98359847899999997</c:v>
                </c:pt>
                <c:pt idx="12">
                  <c:v>0.98778548499999996</c:v>
                </c:pt>
                <c:pt idx="13">
                  <c:v>0.95414427800000001</c:v>
                </c:pt>
                <c:pt idx="14">
                  <c:v>0.94086899700000004</c:v>
                </c:pt>
                <c:pt idx="15">
                  <c:v>0.94516813099999997</c:v>
                </c:pt>
                <c:pt idx="16">
                  <c:v>0.94516813099999997</c:v>
                </c:pt>
                <c:pt idx="17">
                  <c:v>0.95212906600000002</c:v>
                </c:pt>
                <c:pt idx="18">
                  <c:v>0.96551461800000005</c:v>
                </c:pt>
                <c:pt idx="19">
                  <c:v>0.97595834800000003</c:v>
                </c:pt>
                <c:pt idx="20">
                  <c:v>0.95413454799999997</c:v>
                </c:pt>
                <c:pt idx="21">
                  <c:v>0.78306064900000005</c:v>
                </c:pt>
                <c:pt idx="22">
                  <c:v>0.79268704099999998</c:v>
                </c:pt>
                <c:pt idx="23">
                  <c:v>0.85931780599999996</c:v>
                </c:pt>
                <c:pt idx="24">
                  <c:v>0.81232918700000001</c:v>
                </c:pt>
                <c:pt idx="25">
                  <c:v>0.941123555</c:v>
                </c:pt>
                <c:pt idx="26">
                  <c:v>0.97438064300000005</c:v>
                </c:pt>
                <c:pt idx="27">
                  <c:v>0.86048314699999995</c:v>
                </c:pt>
                <c:pt idx="28">
                  <c:v>0.60348192099999998</c:v>
                </c:pt>
                <c:pt idx="29">
                  <c:v>0.66747489199999999</c:v>
                </c:pt>
                <c:pt idx="30">
                  <c:v>0.61761771099999996</c:v>
                </c:pt>
                <c:pt idx="31">
                  <c:v>0.62266009600000005</c:v>
                </c:pt>
                <c:pt idx="32">
                  <c:v>0.90757977300000003</c:v>
                </c:pt>
                <c:pt idx="33">
                  <c:v>0.922635133</c:v>
                </c:pt>
                <c:pt idx="34">
                  <c:v>0.72357492099999998</c:v>
                </c:pt>
              </c:numCache>
            </c:numRef>
          </c:val>
          <c:extLst>
            <c:ext xmlns:c16="http://schemas.microsoft.com/office/drawing/2014/chart" uri="{C3380CC4-5D6E-409C-BE32-E72D297353CC}">
              <c16:uniqueId val="{00000000-865F-CF49-8556-29D8EB337CC9}"/>
            </c:ext>
          </c:extLst>
        </c:ser>
        <c:ser>
          <c:idx val="1"/>
          <c:order val="1"/>
          <c:tx>
            <c:strRef>
              <c:f>Sheet1!$E$5</c:f>
              <c:strCache>
                <c:ptCount val="1"/>
                <c:pt idx="0">
                  <c:v>CompressDirect</c:v>
                </c:pt>
              </c:strCache>
            </c:strRef>
          </c:tx>
          <c:spPr>
            <a:solidFill>
              <a:schemeClr val="accent2"/>
            </a:solidFill>
            <a:ln>
              <a:noFill/>
            </a:ln>
            <a:effectLst/>
          </c:spPr>
          <c:invertIfNegative val="0"/>
          <c:cat>
            <c:multiLvlStrRef>
              <c:f>Sheet1!$B$6:$C$40</c:f>
              <c:multiLvlStrCache>
                <c:ptCount val="35"/>
                <c:lvl>
                  <c:pt idx="0">
                    <c:v>wordCount</c:v>
                  </c:pt>
                  <c:pt idx="1">
                    <c:v>sort</c:v>
                  </c:pt>
                  <c:pt idx="2">
                    <c:v>invertedIndex</c:v>
                  </c:pt>
                  <c:pt idx="3">
                    <c:v>termVector</c:v>
                  </c:pt>
                  <c:pt idx="4">
                    <c:v>sequenceCount	</c:v>
                  </c:pt>
                  <c:pt idx="5">
                    <c:v>rakdInvtdIdx</c:v>
                  </c:pt>
                  <c:pt idx="6">
                    <c:v>AVG</c:v>
                  </c:pt>
                  <c:pt idx="7">
                    <c:v>wordCount</c:v>
                  </c:pt>
                  <c:pt idx="8">
                    <c:v>sort</c:v>
                  </c:pt>
                  <c:pt idx="9">
                    <c:v>invertedIndex</c:v>
                  </c:pt>
                  <c:pt idx="10">
                    <c:v>termVector</c:v>
                  </c:pt>
                  <c:pt idx="11">
                    <c:v>sequenceCount	</c:v>
                  </c:pt>
                  <c:pt idx="12">
                    <c:v>rakdInvtdIdx</c:v>
                  </c:pt>
                  <c:pt idx="13">
                    <c:v>AVG</c:v>
                  </c:pt>
                  <c:pt idx="14">
                    <c:v>wordCount</c:v>
                  </c:pt>
                  <c:pt idx="15">
                    <c:v>sort</c:v>
                  </c:pt>
                  <c:pt idx="16">
                    <c:v>invertedIndex</c:v>
                  </c:pt>
                  <c:pt idx="17">
                    <c:v>termVector</c:v>
                  </c:pt>
                  <c:pt idx="18">
                    <c:v>sequenceCount	</c:v>
                  </c:pt>
                  <c:pt idx="19">
                    <c:v>rakdInvtdIdx</c:v>
                  </c:pt>
                  <c:pt idx="20">
                    <c:v>AVG</c:v>
                  </c:pt>
                  <c:pt idx="21">
                    <c:v>wordCount</c:v>
                  </c:pt>
                  <c:pt idx="22">
                    <c:v>sort</c:v>
                  </c:pt>
                  <c:pt idx="23">
                    <c:v>invertedIndex</c:v>
                  </c:pt>
                  <c:pt idx="24">
                    <c:v>termVector</c:v>
                  </c:pt>
                  <c:pt idx="25">
                    <c:v>sequenceCount	</c:v>
                  </c:pt>
                  <c:pt idx="26">
                    <c:v>rakdInvtdIdx</c:v>
                  </c:pt>
                  <c:pt idx="27">
                    <c:v>AVG</c:v>
                  </c:pt>
                  <c:pt idx="28">
                    <c:v>wordCount</c:v>
                  </c:pt>
                  <c:pt idx="29">
                    <c:v>sort</c:v>
                  </c:pt>
                  <c:pt idx="30">
                    <c:v>invertedIndex</c:v>
                  </c:pt>
                  <c:pt idx="31">
                    <c:v>termVector</c:v>
                  </c:pt>
                  <c:pt idx="32">
                    <c:v>sequenceCount	</c:v>
                  </c:pt>
                  <c:pt idx="33">
                    <c:v>rakdInvtdIdx</c:v>
                  </c:pt>
                  <c:pt idx="34">
                    <c:v>AVG</c:v>
                  </c:pt>
                </c:lvl>
                <c:lvl>
                  <c:pt idx="0">
                    <c:v>A</c:v>
                  </c:pt>
                  <c:pt idx="7">
                    <c:v>B</c:v>
                  </c:pt>
                  <c:pt idx="14">
                    <c:v>C</c:v>
                  </c:pt>
                  <c:pt idx="21">
                    <c:v>D</c:v>
                  </c:pt>
                  <c:pt idx="28">
                    <c:v>E</c:v>
                  </c:pt>
                </c:lvl>
              </c:multiLvlStrCache>
            </c:multiLvlStrRef>
          </c:cat>
          <c:val>
            <c:numRef>
              <c:f>Sheet1!$E$6:$E$40</c:f>
              <c:numCache>
                <c:formatCode>0.00_ </c:formatCode>
                <c:ptCount val="35"/>
                <c:pt idx="0">
                  <c:v>2.04379562</c:v>
                </c:pt>
                <c:pt idx="1">
                  <c:v>1.303317536</c:v>
                </c:pt>
                <c:pt idx="2">
                  <c:v>2.6893939389999999</c:v>
                </c:pt>
                <c:pt idx="3">
                  <c:v>3.925233645</c:v>
                </c:pt>
                <c:pt idx="4">
                  <c:v>1.311021757</c:v>
                </c:pt>
                <c:pt idx="5">
                  <c:v>1.2075465110000001</c:v>
                </c:pt>
                <c:pt idx="6">
                  <c:v>2.0800515009999998</c:v>
                </c:pt>
                <c:pt idx="7">
                  <c:v>1.906274821</c:v>
                </c:pt>
                <c:pt idx="8">
                  <c:v>1.8152395690000001</c:v>
                </c:pt>
                <c:pt idx="9">
                  <c:v>2.993918603</c:v>
                </c:pt>
                <c:pt idx="10">
                  <c:v>3.5077712820000002</c:v>
                </c:pt>
                <c:pt idx="11">
                  <c:v>1.2990739229999999</c:v>
                </c:pt>
                <c:pt idx="12">
                  <c:v>1.205869664</c:v>
                </c:pt>
                <c:pt idx="13">
                  <c:v>2.1213579770000002</c:v>
                </c:pt>
                <c:pt idx="14">
                  <c:v>2.4664573220000001</c:v>
                </c:pt>
                <c:pt idx="15">
                  <c:v>2.2164338149999998</c:v>
                </c:pt>
                <c:pt idx="16">
                  <c:v>4.817292846</c:v>
                </c:pt>
                <c:pt idx="17">
                  <c:v>3.436207445</c:v>
                </c:pt>
                <c:pt idx="18">
                  <c:v>1.3573835830000001</c:v>
                </c:pt>
                <c:pt idx="19">
                  <c:v>1.2218795280000001</c:v>
                </c:pt>
                <c:pt idx="20">
                  <c:v>2.5859424230000001</c:v>
                </c:pt>
                <c:pt idx="21">
                  <c:v>1.950760751</c:v>
                </c:pt>
                <c:pt idx="22">
                  <c:v>1.715318586</c:v>
                </c:pt>
                <c:pt idx="23">
                  <c:v>1.914410478</c:v>
                </c:pt>
                <c:pt idx="24">
                  <c:v>1.3116999519999999</c:v>
                </c:pt>
                <c:pt idx="25">
                  <c:v>0.987347419</c:v>
                </c:pt>
                <c:pt idx="26">
                  <c:v>0.99677990699999997</c:v>
                </c:pt>
                <c:pt idx="27">
                  <c:v>1.479386182</c:v>
                </c:pt>
                <c:pt idx="28">
                  <c:v>1.9992901540000001</c:v>
                </c:pt>
                <c:pt idx="29">
                  <c:v>1.613881694</c:v>
                </c:pt>
                <c:pt idx="30">
                  <c:v>1.64148541</c:v>
                </c:pt>
                <c:pt idx="31">
                  <c:v>1.619132008</c:v>
                </c:pt>
                <c:pt idx="32">
                  <c:v>1.525472167</c:v>
                </c:pt>
                <c:pt idx="33">
                  <c:v>1.6419079700000001</c:v>
                </c:pt>
                <c:pt idx="34">
                  <c:v>1.6735282339999999</c:v>
                </c:pt>
              </c:numCache>
            </c:numRef>
          </c:val>
          <c:extLst>
            <c:ext xmlns:c16="http://schemas.microsoft.com/office/drawing/2014/chart" uri="{C3380CC4-5D6E-409C-BE32-E72D297353CC}">
              <c16:uniqueId val="{00000001-865F-CF49-8556-29D8EB337CC9}"/>
            </c:ext>
          </c:extLst>
        </c:ser>
        <c:dLbls>
          <c:showLegendKey val="0"/>
          <c:showVal val="0"/>
          <c:showCatName val="0"/>
          <c:showSerName val="0"/>
          <c:showPercent val="0"/>
          <c:showBubbleSize val="0"/>
        </c:dLbls>
        <c:gapWidth val="219"/>
        <c:overlap val="-27"/>
        <c:axId val="851725360"/>
        <c:axId val="852145584"/>
      </c:barChart>
      <c:catAx>
        <c:axId val="85172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300000" spcFirstLastPara="1" vertOverflow="ellipsis" wrap="square" anchor="ctr" anchorCtr="1"/>
          <a:lstStyle/>
          <a:p>
            <a:pPr>
              <a:defRPr sz="3300" b="0" i="0" u="none" strike="noStrike" kern="1200" baseline="0">
                <a:solidFill>
                  <a:schemeClr val="tx1">
                    <a:lumMod val="65000"/>
                    <a:lumOff val="35000"/>
                  </a:schemeClr>
                </a:solidFill>
                <a:latin typeface="+mn-lt"/>
                <a:ea typeface="+mn-ea"/>
                <a:cs typeface="+mn-cs"/>
              </a:defRPr>
            </a:pPr>
            <a:endParaRPr lang="zh-CN"/>
          </a:p>
        </c:txPr>
        <c:crossAx val="852145584"/>
        <c:crosses val="autoZero"/>
        <c:auto val="1"/>
        <c:lblAlgn val="ctr"/>
        <c:lblOffset val="100"/>
        <c:noMultiLvlLbl val="0"/>
      </c:catAx>
      <c:valAx>
        <c:axId val="852145584"/>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300" b="0" i="0" u="none" strike="noStrike" kern="1200" baseline="0">
                    <a:solidFill>
                      <a:schemeClr val="tx1">
                        <a:lumMod val="65000"/>
                        <a:lumOff val="35000"/>
                      </a:schemeClr>
                    </a:solidFill>
                    <a:latin typeface="+mn-lt"/>
                    <a:ea typeface="+mn-ea"/>
                    <a:cs typeface="+mn-cs"/>
                  </a:defRPr>
                </a:pPr>
                <a:r>
                  <a:rPr lang="en-US"/>
                  <a:t>speedup</a:t>
                </a:r>
                <a:endParaRPr lang="zh-CN"/>
              </a:p>
            </c:rich>
          </c:tx>
          <c:overlay val="0"/>
          <c:spPr>
            <a:noFill/>
            <a:ln>
              <a:noFill/>
            </a:ln>
            <a:effectLst/>
          </c:spPr>
          <c:txPr>
            <a:bodyPr rot="-5400000" spcFirstLastPara="1" vertOverflow="ellipsis" vert="horz" wrap="square" anchor="ctr" anchorCtr="1"/>
            <a:lstStyle/>
            <a:p>
              <a:pPr>
                <a:defRPr sz="3300" b="0" i="0" u="none" strike="noStrike" kern="1200" baseline="0">
                  <a:solidFill>
                    <a:schemeClr val="tx1">
                      <a:lumMod val="65000"/>
                      <a:lumOff val="35000"/>
                    </a:schemeClr>
                  </a:solidFill>
                  <a:latin typeface="+mn-lt"/>
                  <a:ea typeface="+mn-ea"/>
                  <a:cs typeface="+mn-cs"/>
                </a:defRPr>
              </a:pPr>
              <a:endParaRPr lang="zh-CN"/>
            </a:p>
          </c:txPr>
        </c:title>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3300" b="0" i="0" u="none" strike="noStrike" kern="1200" baseline="0">
                <a:solidFill>
                  <a:schemeClr val="tx1">
                    <a:lumMod val="65000"/>
                    <a:lumOff val="35000"/>
                  </a:schemeClr>
                </a:solidFill>
                <a:latin typeface="+mn-lt"/>
                <a:ea typeface="+mn-ea"/>
                <a:cs typeface="+mn-cs"/>
              </a:defRPr>
            </a:pPr>
            <a:endParaRPr lang="zh-CN"/>
          </a:p>
        </c:txPr>
        <c:crossAx val="851725360"/>
        <c:crosses val="autoZero"/>
        <c:crossBetween val="between"/>
        <c:majorUnit val="1"/>
      </c:valAx>
      <c:spPr>
        <a:noFill/>
        <a:ln>
          <a:noFill/>
        </a:ln>
        <a:effectLst/>
      </c:spPr>
    </c:plotArea>
    <c:legend>
      <c:legendPos val="t"/>
      <c:layout>
        <c:manualLayout>
          <c:xMode val="edge"/>
          <c:yMode val="edge"/>
          <c:x val="0.11951723853214315"/>
          <c:y val="1.2071153270379576E-2"/>
          <c:w val="0.44559028115460886"/>
          <c:h val="0.14342408858814995"/>
        </c:manualLayout>
      </c:layout>
      <c:overlay val="1"/>
      <c:spPr>
        <a:noFill/>
        <a:ln>
          <a:noFill/>
        </a:ln>
        <a:effectLst/>
      </c:spPr>
      <c:txPr>
        <a:bodyPr rot="0" spcFirstLastPara="1" vertOverflow="ellipsis" vert="horz" wrap="square" anchor="ctr" anchorCtr="1"/>
        <a:lstStyle/>
        <a:p>
          <a:pPr>
            <a:defRPr sz="33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300"/>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10/29/18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10/29/18</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80766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2811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36213" y="6542236"/>
            <a:ext cx="1428786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36211" y="18480518"/>
            <a:ext cx="1429135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15353328" y="6542236"/>
            <a:ext cx="14287682"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15353328" y="72811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5353329" y="18503095"/>
            <a:ext cx="1428375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15347853" y="19296378"/>
            <a:ext cx="1428923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5364404" y="33390901"/>
            <a:ext cx="14276605"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15353329" y="34204184"/>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23691" y="19275662"/>
            <a:ext cx="1430038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4090899" y="4110875"/>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affiliations</a:t>
            </a:r>
          </a:p>
        </p:txBody>
      </p:sp>
      <p:sp>
        <p:nvSpPr>
          <p:cNvPr id="79" name="Text Placeholder 76"/>
          <p:cNvSpPr>
            <a:spLocks noGrp="1"/>
          </p:cNvSpPr>
          <p:nvPr>
            <p:ph type="body" sz="quarter" idx="151" hasCustomPrompt="1"/>
          </p:nvPr>
        </p:nvSpPr>
        <p:spPr>
          <a:xfrm>
            <a:off x="4090899" y="2558463"/>
            <a:ext cx="22093415" cy="1262156"/>
          </a:xfrm>
          <a:prstGeom prst="rect">
            <a:avLst/>
          </a:prstGeom>
        </p:spPr>
        <p:txBody>
          <a:bodyPr lIns="77349" tIns="38675" rIns="77349" bIns="38675" anchor="t" anchorCtr="1">
            <a:no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authors</a:t>
            </a:r>
          </a:p>
        </p:txBody>
      </p:sp>
      <p:sp>
        <p:nvSpPr>
          <p:cNvPr id="80" name="Text Placeholder 76"/>
          <p:cNvSpPr>
            <a:spLocks noGrp="1"/>
          </p:cNvSpPr>
          <p:nvPr>
            <p:ph type="body" sz="quarter" idx="153" hasCustomPrompt="1"/>
          </p:nvPr>
        </p:nvSpPr>
        <p:spPr>
          <a:xfrm>
            <a:off x="4090899" y="492940"/>
            <a:ext cx="22093415" cy="1775267"/>
          </a:xfrm>
          <a:prstGeom prst="rect">
            <a:avLst/>
          </a:prstGeom>
        </p:spPr>
        <p:txBody>
          <a:bodyPr lIns="77349" tIns="38675" rIns="77349" bIns="38675" anchor="t" anchorCtr="1">
            <a:normAutofit/>
          </a:bodyPr>
          <a:lstStyle>
            <a:lvl1pPr marL="0" indent="0" algn="ctr">
              <a:buFontTx/>
              <a:buNone/>
              <a:defRPr sz="9800" b="1">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880953"/>
            <a:ext cx="6936975"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36213" y="7087666"/>
            <a:ext cx="6931501" cy="783016"/>
          </a:xfrm>
          <a:prstGeom prst="rect">
            <a:avLst/>
          </a:prstGeom>
          <a:noFill/>
        </p:spPr>
        <p:txBody>
          <a:bodyPr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ABSTRACT</a:t>
            </a:r>
          </a:p>
        </p:txBody>
      </p:sp>
      <p:sp>
        <p:nvSpPr>
          <p:cNvPr id="19" name="Text Placeholder 3"/>
          <p:cNvSpPr>
            <a:spLocks noGrp="1"/>
          </p:cNvSpPr>
          <p:nvPr>
            <p:ph type="body" sz="quarter" idx="19" hasCustomPrompt="1"/>
          </p:nvPr>
        </p:nvSpPr>
        <p:spPr>
          <a:xfrm>
            <a:off x="622594" y="19232053"/>
            <a:ext cx="6938069"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36211" y="18480518"/>
            <a:ext cx="6932594"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992578" y="7870631"/>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992580" y="7087666"/>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992580" y="28196756"/>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992580" y="27403473"/>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2710790" y="7087666"/>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2710790" y="7880953"/>
            <a:ext cx="6930218"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2706864" y="18558829"/>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2751309" y="19352112"/>
            <a:ext cx="687992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2710790" y="34002453"/>
            <a:ext cx="6930218" cy="783016"/>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a:t>(click to add)  CONTACT</a:t>
            </a:r>
          </a:p>
        </p:txBody>
      </p:sp>
      <p:sp>
        <p:nvSpPr>
          <p:cNvPr id="30" name="Text Placeholder 3"/>
          <p:cNvSpPr>
            <a:spLocks noGrp="1"/>
          </p:cNvSpPr>
          <p:nvPr>
            <p:ph type="body" sz="quarter" idx="30" hasCustomPrompt="1"/>
          </p:nvPr>
        </p:nvSpPr>
        <p:spPr>
          <a:xfrm>
            <a:off x="22697538" y="34864438"/>
            <a:ext cx="693369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a:t>Enter your text here</a:t>
            </a:r>
          </a:p>
        </p:txBody>
      </p:sp>
      <p:sp>
        <p:nvSpPr>
          <p:cNvPr id="84" name="Text Placeholder 76"/>
          <p:cNvSpPr>
            <a:spLocks noGrp="1"/>
          </p:cNvSpPr>
          <p:nvPr>
            <p:ph type="body" sz="quarter" idx="150" hasCustomPrompt="1"/>
          </p:nvPr>
        </p:nvSpPr>
        <p:spPr>
          <a:xfrm>
            <a:off x="4101963" y="3796231"/>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affiliations</a:t>
            </a:r>
          </a:p>
        </p:txBody>
      </p:sp>
      <p:sp>
        <p:nvSpPr>
          <p:cNvPr id="85" name="Text Placeholder 76"/>
          <p:cNvSpPr>
            <a:spLocks noGrp="1"/>
          </p:cNvSpPr>
          <p:nvPr>
            <p:ph type="body" sz="quarter" idx="151" hasCustomPrompt="1"/>
          </p:nvPr>
        </p:nvSpPr>
        <p:spPr>
          <a:xfrm>
            <a:off x="4101963" y="2197726"/>
            <a:ext cx="22093415" cy="1376139"/>
          </a:xfrm>
          <a:prstGeom prst="rect">
            <a:avLst/>
          </a:prstGeom>
        </p:spPr>
        <p:txBody>
          <a:bodyPr lIns="77349" tIns="38675" rIns="77349" bIns="38675" anchor="t" anchorCtr="1">
            <a:norm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authors</a:t>
            </a:r>
          </a:p>
        </p:txBody>
      </p:sp>
      <p:sp>
        <p:nvSpPr>
          <p:cNvPr id="86" name="Text Placeholder 76"/>
          <p:cNvSpPr>
            <a:spLocks noGrp="1"/>
          </p:cNvSpPr>
          <p:nvPr>
            <p:ph type="body" sz="quarter" idx="178" hasCustomPrompt="1"/>
          </p:nvPr>
        </p:nvSpPr>
        <p:spPr>
          <a:xfrm>
            <a:off x="4090899" y="355780"/>
            <a:ext cx="22093415" cy="1692719"/>
          </a:xfrm>
          <a:prstGeom prst="rect">
            <a:avLst/>
          </a:prstGeom>
        </p:spPr>
        <p:txBody>
          <a:bodyPr lIns="77349" tIns="38675" rIns="77349" bIns="38675" anchor="t" anchorCtr="1">
            <a:normAutofit/>
          </a:bodyPr>
          <a:lstStyle>
            <a:lvl1pPr marL="0" indent="0" algn="ctr">
              <a:buFontTx/>
              <a:buNone/>
              <a:defRPr sz="9800" b="1">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30275213" cy="544068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42545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sp>
        <p:nvSpPr>
          <p:cNvPr id="16" name="Rectangle 33"/>
          <p:cNvSpPr>
            <a:spLocks noChangeArrowheads="1"/>
          </p:cNvSpPr>
          <p:nvPr/>
        </p:nvSpPr>
        <p:spPr bwMode="auto">
          <a:xfrm>
            <a:off x="634515" y="6446521"/>
            <a:ext cx="14291153" cy="28482208"/>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1" name="Rectangle 33"/>
          <p:cNvSpPr>
            <a:spLocks noChangeArrowheads="1"/>
          </p:cNvSpPr>
          <p:nvPr userDrawn="1"/>
        </p:nvSpPr>
        <p:spPr bwMode="auto">
          <a:xfrm>
            <a:off x="15349546" y="6446521"/>
            <a:ext cx="14291153" cy="28482208"/>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grpSp>
        <p:nvGrpSpPr>
          <p:cNvPr id="23" name="Group 22"/>
          <p:cNvGrpSpPr/>
          <p:nvPr userDrawn="1"/>
        </p:nvGrpSpPr>
        <p:grpSpPr>
          <a:xfrm>
            <a:off x="-12658121" y="-48127"/>
            <a:ext cx="12259293" cy="42851889"/>
            <a:chOff x="-11225189" y="-1"/>
            <a:chExt cx="11018865" cy="38516022"/>
          </a:xfrm>
        </p:grpSpPr>
        <p:sp>
          <p:nvSpPr>
            <p:cNvPr id="24" name="Rectangle 23"/>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a:solidFill>
                    <a:srgbClr val="FF0000"/>
                  </a:solidFill>
                  <a:latin typeface="Trebuchet MS" pitchFamily="34" charset="0"/>
                </a:rPr>
                <a:t>(—THIS SIDEBAR DOES NOT PRINT—)</a:t>
              </a:r>
              <a:endParaRPr lang="en-US" sz="4000" b="1" spc="600" dirty="0">
                <a:solidFill>
                  <a:schemeClr val="bg1"/>
                </a:solidFill>
                <a:latin typeface="Trebuchet MS" pitchFamily="34" charset="0"/>
              </a:endParaRPr>
            </a:p>
            <a:p>
              <a:pPr algn="ctr"/>
              <a:r>
                <a:rPr lang="en-US" sz="4800" b="1" spc="600" dirty="0">
                  <a:solidFill>
                    <a:schemeClr val="bg1"/>
                  </a:solidFill>
                  <a:latin typeface="Trebuchet MS" pitchFamily="34" charset="0"/>
                </a:rPr>
                <a:t>DESIGN</a:t>
              </a:r>
              <a:r>
                <a:rPr lang="en-US" sz="4800" b="1" spc="600" baseline="0" dirty="0">
                  <a:solidFill>
                    <a:schemeClr val="bg1"/>
                  </a:solidFill>
                  <a:latin typeface="Trebuchet MS" pitchFamily="34" charset="0"/>
                </a:rPr>
                <a:t> </a:t>
              </a:r>
              <a:r>
                <a:rPr lang="en-US" sz="4800" b="1" spc="600" dirty="0">
                  <a:solidFill>
                    <a:schemeClr val="bg1"/>
                  </a:solidFill>
                  <a:latin typeface="Trebuchet MS" pitchFamily="34" charset="0"/>
                </a:rPr>
                <a:t>GUIDE</a:t>
              </a:r>
            </a:p>
            <a:p>
              <a:pPr algn="ctr"/>
              <a:endParaRPr lang="en-US" sz="3600" b="1" dirty="0">
                <a:latin typeface="Trebuchet MS" pitchFamily="34" charset="0"/>
              </a:endParaRPr>
            </a:p>
            <a:p>
              <a:pPr defTabSz="3765639"/>
              <a:r>
                <a:rPr lang="en-US" sz="3600" i="0" dirty="0">
                  <a:latin typeface="Trebuchet MS" pitchFamily="34" charset="0"/>
                </a:rPr>
                <a:t>This PowerPoint</a:t>
              </a:r>
              <a:r>
                <a:rPr lang="en-US" sz="3600" i="0" baseline="0" dirty="0">
                  <a:latin typeface="Trebuchet MS" pitchFamily="34" charset="0"/>
                </a:rPr>
                <a:t> </a:t>
              </a:r>
              <a:r>
                <a:rPr lang="en-US" sz="3600" i="0" dirty="0">
                  <a:latin typeface="Trebuchet MS" pitchFamily="34" charset="0"/>
                </a:rPr>
                <a:t>2007 template produces</a:t>
              </a:r>
              <a:r>
                <a:rPr lang="en-US" sz="3600" i="0" baseline="0" dirty="0">
                  <a:latin typeface="Trebuchet MS" pitchFamily="34" charset="0"/>
                </a:rPr>
                <a:t> </a:t>
              </a:r>
              <a:r>
                <a:rPr lang="en-US" sz="3600" i="0" dirty="0">
                  <a:latin typeface="Trebuchet MS" pitchFamily="34" charset="0"/>
                </a:rPr>
                <a:t>an</a:t>
              </a:r>
              <a:r>
                <a:rPr lang="en-US" sz="3600" i="0" baseline="0" dirty="0">
                  <a:latin typeface="Trebuchet MS" pitchFamily="34" charset="0"/>
                </a:rPr>
                <a:t> A0</a:t>
              </a:r>
              <a:r>
                <a:rPr lang="en-US" sz="3600" i="0" dirty="0">
                  <a:latin typeface="Trebuchet MS" pitchFamily="34" charset="0"/>
                </a:rPr>
                <a:t> presentation poster. </a:t>
              </a:r>
              <a:r>
                <a:rPr lang="en-US" sz="3600" dirty="0">
                  <a:latin typeface="Trebuchet MS" pitchFamily="34" charset="0"/>
                </a:rPr>
                <a:t>You</a:t>
              </a:r>
              <a:r>
                <a:rPr lang="en-US" sz="3600" baseline="0" dirty="0">
                  <a:latin typeface="Trebuchet MS" pitchFamily="34" charset="0"/>
                </a:rPr>
                <a:t> can u</a:t>
              </a:r>
              <a:r>
                <a:rPr lang="en-US" sz="3600" dirty="0">
                  <a:latin typeface="Trebuchet MS" pitchFamily="34" charset="0"/>
                </a:rPr>
                <a:t>se</a:t>
              </a:r>
              <a:r>
                <a:rPr lang="en-US" sz="3600" baseline="0" dirty="0">
                  <a:latin typeface="Trebuchet MS" pitchFamily="34" charset="0"/>
                </a:rPr>
                <a:t> it to create your research poster and </a:t>
              </a:r>
              <a:r>
                <a:rPr lang="en-US" sz="3600" dirty="0">
                  <a:latin typeface="Trebuchet MS" pitchFamily="34" charset="0"/>
                </a:rPr>
                <a:t>save valuable time placing titles, subtitles,</a:t>
              </a:r>
              <a:r>
                <a:rPr lang="en-US" sz="3600" baseline="0" dirty="0">
                  <a:latin typeface="Trebuchet MS" pitchFamily="34" charset="0"/>
                </a:rPr>
                <a:t> text, and graphics</a:t>
              </a:r>
              <a:r>
                <a:rPr lang="en-US" sz="3600" dirty="0">
                  <a:latin typeface="Trebuchet MS" pitchFamily="34" charset="0"/>
                </a:rPr>
                <a:t>. </a:t>
              </a:r>
            </a:p>
            <a:p>
              <a:pPr defTabSz="3765639"/>
              <a:endParaRPr lang="en-US" sz="3600" dirty="0">
                <a:latin typeface="Trebuchet MS" pitchFamily="34" charset="0"/>
              </a:endParaRPr>
            </a:p>
            <a:p>
              <a:pPr defTabSz="4389219"/>
              <a:r>
                <a:rPr lang="en-US" sz="3600" dirty="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a:solidFill>
                    <a:srgbClr val="FFC000"/>
                  </a:solidFill>
                  <a:latin typeface="Trebuchet MS" pitchFamily="34" charset="0"/>
                </a:rPr>
                <a:t>PosterPresentations.com</a:t>
              </a:r>
              <a:r>
                <a:rPr lang="en-US" sz="3600" b="1" dirty="0">
                  <a:solidFill>
                    <a:schemeClr val="bg1"/>
                  </a:solidFill>
                  <a:latin typeface="Trebuchet MS" pitchFamily="34" charset="0"/>
                </a:rPr>
                <a:t> </a:t>
              </a:r>
              <a:r>
                <a:rPr lang="en-US" sz="3600" dirty="0">
                  <a:solidFill>
                    <a:schemeClr val="bg1"/>
                  </a:solidFill>
                  <a:latin typeface="Trebuchet MS" pitchFamily="34" charset="0"/>
                </a:rPr>
                <a:t>and click on HELP DESK.</a:t>
              </a:r>
            </a:p>
            <a:p>
              <a:pPr defTabSz="4389219"/>
              <a:endParaRPr lang="en-US" sz="3600" dirty="0">
                <a:latin typeface="Trebuchet MS" pitchFamily="34" charset="0"/>
              </a:endParaRPr>
            </a:p>
            <a:p>
              <a:pPr defTabSz="4389219"/>
              <a:r>
                <a:rPr lang="en-US" sz="3600" dirty="0">
                  <a:solidFill>
                    <a:schemeClr val="bg1"/>
                  </a:solidFill>
                  <a:latin typeface="Trebuchet MS" pitchFamily="34" charset="0"/>
                </a:rPr>
                <a:t>When</a:t>
              </a:r>
              <a:r>
                <a:rPr lang="en-US" sz="3600" baseline="0" dirty="0">
                  <a:solidFill>
                    <a:schemeClr val="bg1"/>
                  </a:solidFill>
                  <a:latin typeface="Trebuchet MS" pitchFamily="34" charset="0"/>
                </a:rPr>
                <a:t> you are ready to print your poster</a:t>
              </a:r>
              <a:r>
                <a:rPr lang="en-US" sz="3600" dirty="0">
                  <a:solidFill>
                    <a:schemeClr val="bg1"/>
                  </a:solidFill>
                  <a:latin typeface="Trebuchet MS" pitchFamily="34" charset="0"/>
                </a:rPr>
                <a:t>,</a:t>
              </a:r>
              <a:r>
                <a:rPr lang="en-US" sz="3600" baseline="0" dirty="0">
                  <a:solidFill>
                    <a:schemeClr val="bg1"/>
                  </a:solidFill>
                  <a:latin typeface="Trebuchet MS" pitchFamily="34" charset="0"/>
                </a:rPr>
                <a:t> go online to </a:t>
              </a:r>
              <a:r>
                <a:rPr lang="en-US" sz="3600" b="0" dirty="0">
                  <a:solidFill>
                    <a:schemeClr val="bg1"/>
                  </a:solidFill>
                  <a:latin typeface="Trebuchet MS" pitchFamily="34" charset="0"/>
                </a:rPr>
                <a:t>PosterPresentations.com</a:t>
              </a:r>
              <a:br>
                <a:rPr lang="en-US" sz="3600" dirty="0">
                  <a:solidFill>
                    <a:schemeClr val="bg1"/>
                  </a:solidFill>
                  <a:latin typeface="Trebuchet MS" pitchFamily="34" charset="0"/>
                </a:rPr>
              </a:br>
              <a:endParaRPr lang="en-US" sz="3600" dirty="0">
                <a:solidFill>
                  <a:schemeClr val="bg1"/>
                </a:solidFill>
                <a:latin typeface="Trebuchet MS" pitchFamily="34" charset="0"/>
              </a:endParaRPr>
            </a:p>
            <a:p>
              <a:pPr algn="l" defTabSz="3765639"/>
              <a:r>
                <a:rPr lang="en-US" sz="3600" b="0" dirty="0">
                  <a:solidFill>
                    <a:schemeClr val="bg1"/>
                  </a:solidFill>
                  <a:latin typeface="Trebuchet MS" pitchFamily="34" charset="0"/>
                </a:rPr>
                <a:t>Need</a:t>
              </a:r>
              <a:r>
                <a:rPr lang="en-US" sz="3600" b="0" baseline="0" dirty="0">
                  <a:solidFill>
                    <a:schemeClr val="bg1"/>
                  </a:solidFill>
                  <a:latin typeface="Trebuchet MS" pitchFamily="34" charset="0"/>
                </a:rPr>
                <a:t> assistance? Call us at </a:t>
              </a:r>
              <a:r>
                <a:rPr lang="en-US" sz="3600" b="0" dirty="0">
                  <a:solidFill>
                    <a:srgbClr val="FFC000"/>
                  </a:solidFill>
                  <a:latin typeface="Trebuchet MS" pitchFamily="34" charset="0"/>
                </a:rPr>
                <a:t>1.510.649.3001</a:t>
              </a:r>
            </a:p>
            <a:p>
              <a:pPr algn="l" defTabSz="3765639"/>
              <a:endParaRPr lang="en-US" sz="4400" b="1" dirty="0">
                <a:solidFill>
                  <a:srgbClr val="FFFF00"/>
                </a:solidFill>
                <a:latin typeface="Trebuchet MS" pitchFamily="34" charset="0"/>
              </a:endParaRPr>
            </a:p>
            <a:p>
              <a:pPr algn="ctr"/>
              <a:endParaRPr lang="en-US" sz="3200" b="1" dirty="0">
                <a:solidFill>
                  <a:schemeClr val="bg1"/>
                </a:solidFill>
                <a:latin typeface="Trebuchet MS" pitchFamily="34" charset="0"/>
              </a:endParaRPr>
            </a:p>
            <a:p>
              <a:pPr algn="ctr"/>
              <a:r>
                <a:rPr lang="en-US" sz="4800" b="1" spc="600" dirty="0">
                  <a:solidFill>
                    <a:schemeClr val="bg1"/>
                  </a:solidFill>
                  <a:latin typeface="Trebuchet MS" pitchFamily="34" charset="0"/>
                </a:rPr>
                <a:t>QUICK START</a:t>
              </a:r>
            </a:p>
            <a:p>
              <a:pPr algn="ctr"/>
              <a:endParaRPr lang="en-US" sz="4000" b="1"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Zoom in and out</a:t>
              </a:r>
            </a:p>
            <a:p>
              <a:pPr marL="2527300" indent="-650875" algn="l" defTabSz="850900">
                <a:tabLst/>
              </a:pPr>
              <a:r>
                <a:rPr lang="en-US" sz="3200" b="0" baseline="0" dirty="0">
                  <a:solidFill>
                    <a:schemeClr val="bg1"/>
                  </a:solidFill>
                  <a:latin typeface="Trebuchet MS" pitchFamily="34" charset="0"/>
                </a:rPr>
                <a:t>	</a:t>
              </a:r>
              <a:r>
                <a:rPr lang="en-US" sz="32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Title, Authors, and Affiliations</a:t>
              </a:r>
            </a:p>
            <a:p>
              <a:pPr algn="l"/>
              <a:r>
                <a:rPr lang="en-US" sz="3200" b="0" baseline="0" dirty="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a:solidFill>
                  <a:schemeClr val="bg1">
                    <a:lumMod val="75000"/>
                  </a:schemeClr>
                </a:solidFill>
                <a:latin typeface="Trebuchet MS" pitchFamily="34" charset="0"/>
              </a:endParaRPr>
            </a:p>
            <a:p>
              <a:pPr algn="l"/>
              <a:r>
                <a:rPr lang="en-US" sz="3200" b="1" spc="300" baseline="0" dirty="0">
                  <a:solidFill>
                    <a:srgbClr val="FFC000"/>
                  </a:solidFill>
                  <a:latin typeface="Trebuchet MS" pitchFamily="34" charset="0"/>
                </a:rPr>
                <a:t>TIP</a:t>
              </a:r>
              <a:r>
                <a:rPr lang="en-US" sz="3200" b="1" baseline="0" dirty="0">
                  <a:solidFill>
                    <a:srgbClr val="FFC000"/>
                  </a:solidFill>
                  <a:latin typeface="Trebuchet MS" pitchFamily="34" charset="0"/>
                </a:rPr>
                <a:t>: </a:t>
              </a:r>
              <a:r>
                <a:rPr lang="en-US" sz="3200" b="0" baseline="0" dirty="0">
                  <a:solidFill>
                    <a:schemeClr val="bg1">
                      <a:lumMod val="75000"/>
                    </a:schemeClr>
                  </a:solidFill>
                  <a:latin typeface="Trebuchet MS" pitchFamily="34" charset="0"/>
                </a:rPr>
                <a:t>The font size of your title should be bigger than your name(s) and institution name(s).</a:t>
              </a:r>
            </a:p>
            <a:p>
              <a:pPr algn="l"/>
              <a:br>
                <a:rPr lang="en-US" sz="3600" b="1" baseline="0" dirty="0">
                  <a:solidFill>
                    <a:schemeClr val="bg1"/>
                  </a:solidFill>
                  <a:latin typeface="Trebuchet MS" pitchFamily="34" charset="0"/>
                </a:rPr>
              </a:br>
              <a:endParaRPr lang="en-US" sz="3600" b="1" dirty="0">
                <a:solidFill>
                  <a:schemeClr val="bg1"/>
                </a:solidFill>
                <a:latin typeface="Trebuchet MS" pitchFamily="34" charset="0"/>
              </a:endParaRPr>
            </a:p>
            <a:p>
              <a:pPr algn="ctr"/>
              <a:endParaRPr lang="en-US" sz="3600" b="1" dirty="0">
                <a:solidFill>
                  <a:srgbClr val="FFC000"/>
                </a:solidFill>
                <a:latin typeface="Trebuchet MS" pitchFamily="34" charset="0"/>
              </a:endParaRPr>
            </a:p>
            <a:p>
              <a:pPr algn="ctr"/>
              <a:endParaRPr lang="en-US" sz="3600" b="1" dirty="0">
                <a:solidFill>
                  <a:srgbClr val="FFC000"/>
                </a:solidFill>
                <a:latin typeface="Trebuchet MS" pitchFamily="34" charset="0"/>
              </a:endParaRPr>
            </a:p>
            <a:p>
              <a:pPr algn="ctr"/>
              <a:r>
                <a:rPr lang="en-US" sz="4000" b="1" dirty="0">
                  <a:solidFill>
                    <a:srgbClr val="FFC000"/>
                  </a:solidFill>
                  <a:latin typeface="Trebuchet MS" pitchFamily="34" charset="0"/>
                </a:rPr>
                <a:t>Adding Logos</a:t>
              </a:r>
              <a:r>
                <a:rPr lang="en-US" sz="4000" b="1" baseline="0" dirty="0">
                  <a:solidFill>
                    <a:srgbClr val="FFC000"/>
                  </a:solidFill>
                  <a:latin typeface="Trebuchet MS" pitchFamily="34" charset="0"/>
                </a:rPr>
                <a:t> / Seals</a:t>
              </a:r>
            </a:p>
            <a:p>
              <a:pPr algn="l"/>
              <a:r>
                <a:rPr lang="en-US" sz="32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a:solidFill>
                  <a:schemeClr val="bg1">
                    <a:lumMod val="75000"/>
                  </a:schemeClr>
                </a:solidFill>
                <a:latin typeface="Trebuchet MS" pitchFamily="34" charset="0"/>
              </a:endParaRPr>
            </a:p>
            <a:p>
              <a:pPr algn="l"/>
              <a:r>
                <a:rPr lang="en-US" sz="3200" b="1" spc="300" baseline="0" dirty="0">
                  <a:solidFill>
                    <a:srgbClr val="FFC000"/>
                  </a:solidFill>
                  <a:latin typeface="Trebuchet MS" pitchFamily="34" charset="0"/>
                </a:rPr>
                <a:t>TIP:</a:t>
              </a:r>
              <a:r>
                <a:rPr lang="en-US" sz="3200" b="1" spc="0" baseline="0" dirty="0">
                  <a:solidFill>
                    <a:srgbClr val="FFC000"/>
                  </a:solidFill>
                  <a:latin typeface="Trebuchet MS" pitchFamily="34" charset="0"/>
                </a:rPr>
                <a:t> </a:t>
              </a:r>
              <a:r>
                <a:rPr lang="en-US" sz="3200" b="0" baseline="0" dirty="0">
                  <a:solidFill>
                    <a:schemeClr val="bg1">
                      <a:lumMod val="75000"/>
                    </a:schemeClr>
                  </a:solidFill>
                  <a:latin typeface="Trebuchet MS" pitchFamily="34" charset="0"/>
                </a:rPr>
                <a:t>See if your school’s logo is available on our free poster templates page.</a:t>
              </a:r>
            </a:p>
            <a:p>
              <a:pPr algn="l"/>
              <a:endParaRPr lang="en-US" sz="3200" b="0" baseline="0" dirty="0">
                <a:latin typeface="Trebuchet MS" pitchFamily="34" charset="0"/>
              </a:endParaRPr>
            </a:p>
            <a:p>
              <a:pPr algn="ctr"/>
              <a:r>
                <a:rPr lang="en-US" sz="4000" b="1" baseline="0" dirty="0">
                  <a:solidFill>
                    <a:srgbClr val="FFC000"/>
                  </a:solidFill>
                  <a:latin typeface="Trebuchet MS" pitchFamily="34" charset="0"/>
                </a:rPr>
                <a:t>Photographs / Graphics</a:t>
              </a:r>
            </a:p>
            <a:p>
              <a:pPr algn="l" defTabSz="977900"/>
              <a:r>
                <a:rPr lang="en-US" sz="32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a:solidFill>
                    <a:schemeClr val="bg1">
                      <a:lumMod val="75000"/>
                    </a:schemeClr>
                  </a:solidFill>
                  <a:latin typeface="Trebuchet MS" pitchFamily="34" charset="0"/>
                </a:rPr>
                <a:t>disproportionally.</a:t>
              </a:r>
            </a:p>
            <a:p>
              <a:pPr algn="l" defTabSz="977900"/>
              <a:endParaRPr lang="en-US" sz="3200" b="0" baseline="0" dirty="0">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r>
                <a:rPr lang="en-US" sz="4000" b="1" baseline="0" dirty="0">
                  <a:solidFill>
                    <a:srgbClr val="FFC000"/>
                  </a:solidFill>
                  <a:latin typeface="Trebuchet MS" pitchFamily="34" charset="0"/>
                </a:rPr>
                <a:t>Image Quality Check</a:t>
              </a:r>
            </a:p>
            <a:p>
              <a:pPr lvl="0" algn="l" defTabSz="977900"/>
              <a:r>
                <a:rPr lang="en-US" sz="3200" b="0" baseline="0" dirty="0">
                  <a:solidFill>
                    <a:schemeClr val="bg1">
                      <a:lumMod val="75000"/>
                    </a:schemeClr>
                  </a:solidFill>
                  <a:latin typeface="Trebuchet MS" pitchFamily="34" charset="0"/>
                </a:rPr>
                <a:t>Zoom in and look at your images at 100% magnification. If they look good they will print well. </a:t>
              </a:r>
              <a:endParaRPr lang="en-US" sz="3600" b="0" dirty="0">
                <a:latin typeface="Trebuchet MS" pitchFamily="34" charset="0"/>
              </a:endParaRPr>
            </a:p>
          </p:txBody>
        </p:sp>
        <p:cxnSp>
          <p:nvCxnSpPr>
            <p:cNvPr id="25" name="Straight Connector 24"/>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0479105" y="12472417"/>
              <a:ext cx="1597666" cy="1201935"/>
            </a:xfrm>
            <a:prstGeom prst="rect">
              <a:avLst/>
            </a:prstGeom>
          </p:spPr>
        </p:pic>
        <p:pic>
          <p:nvPicPr>
            <p:cNvPr id="30" name="Picture 2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32" name="Group 31"/>
            <p:cNvGrpSpPr/>
            <p:nvPr userDrawn="1"/>
          </p:nvGrpSpPr>
          <p:grpSpPr>
            <a:xfrm>
              <a:off x="-9744993" y="29384977"/>
              <a:ext cx="7531182" cy="2202634"/>
              <a:chOff x="-4470427" y="13701622"/>
              <a:chExt cx="3470785" cy="1011982"/>
            </a:xfrm>
          </p:grpSpPr>
          <p:grpSp>
            <p:nvGrpSpPr>
              <p:cNvPr id="46" name="Group 45"/>
              <p:cNvGrpSpPr/>
              <p:nvPr userDrawn="1"/>
            </p:nvGrpSpPr>
            <p:grpSpPr>
              <a:xfrm>
                <a:off x="-2783495" y="13745853"/>
                <a:ext cx="624431" cy="898924"/>
                <a:chOff x="-3958697" y="14964973"/>
                <a:chExt cx="779338" cy="1288152"/>
              </a:xfrm>
            </p:grpSpPr>
            <p:pic>
              <p:nvPicPr>
                <p:cNvPr id="52" name="Picture 51"/>
                <p:cNvPicPr>
                  <a:picLocks noChangeAspect="1"/>
                </p:cNvPicPr>
                <p:nvPr userDrawn="1"/>
              </p:nvPicPr>
              <p:blipFill>
                <a:blip r:embed="rId6"/>
                <a:stretch>
                  <a:fillRect/>
                </a:stretch>
              </p:blipFill>
              <p:spPr>
                <a:xfrm>
                  <a:off x="-3948160" y="14964973"/>
                  <a:ext cx="768801" cy="1090857"/>
                </a:xfrm>
                <a:prstGeom prst="rect">
                  <a:avLst/>
                </a:prstGeom>
              </p:spPr>
            </p:pic>
            <p:sp>
              <p:nvSpPr>
                <p:cNvPr id="53" name="TextBox 52"/>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a:solidFill>
                        <a:schemeClr val="tx1"/>
                      </a:solidFill>
                    </a:rPr>
                    <a:t>ORIGINAL</a:t>
                  </a:r>
                </a:p>
              </p:txBody>
            </p:sp>
          </p:grpSp>
          <p:grpSp>
            <p:nvGrpSpPr>
              <p:cNvPr id="47" name="Group 46"/>
              <p:cNvGrpSpPr/>
              <p:nvPr userDrawn="1"/>
            </p:nvGrpSpPr>
            <p:grpSpPr>
              <a:xfrm>
                <a:off x="-2033159" y="13745867"/>
                <a:ext cx="1033517" cy="898915"/>
                <a:chOff x="-2921738" y="14889872"/>
                <a:chExt cx="1420279" cy="1235304"/>
              </a:xfrm>
            </p:grpSpPr>
            <p:pic>
              <p:nvPicPr>
                <p:cNvPr id="50" name="Picture 49"/>
                <p:cNvPicPr>
                  <a:picLocks noChangeAspect="1"/>
                </p:cNvPicPr>
                <p:nvPr userDrawn="1"/>
              </p:nvPicPr>
              <p:blipFill>
                <a:blip r:embed="rId6"/>
                <a:stretch>
                  <a:fillRect/>
                </a:stretch>
              </p:blipFill>
              <p:spPr>
                <a:xfrm>
                  <a:off x="-2921738" y="14889872"/>
                  <a:ext cx="1420279" cy="1029694"/>
                </a:xfrm>
                <a:prstGeom prst="rect">
                  <a:avLst/>
                </a:prstGeom>
              </p:spPr>
            </p:pic>
            <p:sp>
              <p:nvSpPr>
                <p:cNvPr id="51" name="TextBox 50"/>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a:solidFill>
                        <a:schemeClr val="bg1"/>
                      </a:solidFill>
                    </a:rPr>
                    <a:t>DISTORTED</a:t>
                  </a:r>
                  <a:endParaRPr lang="en-US" sz="9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3701622"/>
                <a:ext cx="1098742" cy="847761"/>
              </a:xfrm>
              <a:prstGeom prst="rect">
                <a:avLst/>
              </a:prstGeom>
            </p:spPr>
          </p:pic>
          <p:sp>
            <p:nvSpPr>
              <p:cNvPr id="49" name="TextBox 48"/>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7" name="Group 36"/>
            <p:cNvGrpSpPr/>
            <p:nvPr userDrawn="1"/>
          </p:nvGrpSpPr>
          <p:grpSpPr>
            <a:xfrm>
              <a:off x="-10573702" y="34554904"/>
              <a:ext cx="9344084" cy="2526502"/>
              <a:chOff x="-4835604" y="15859915"/>
              <a:chExt cx="4306270" cy="1160780"/>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403568838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115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37521511"/>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115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1" name="TextBox 40"/>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a:solidFill>
                      <a:srgbClr val="92D050"/>
                    </a:solidFill>
                  </a:rPr>
                  <a:t>Good</a:t>
                </a:r>
                <a:r>
                  <a:rPr lang="en-US" sz="2000" baseline="0" dirty="0">
                    <a:solidFill>
                      <a:srgbClr val="92D050"/>
                    </a:solidFill>
                  </a:rPr>
                  <a:t> </a:t>
                </a:r>
                <a:r>
                  <a:rPr lang="en-US" sz="2000" baseline="0" dirty="0">
                    <a:solidFill>
                      <a:schemeClr val="bg1"/>
                    </a:solidFill>
                  </a:rPr>
                  <a:t>printing quality</a:t>
                </a:r>
                <a:endParaRPr lang="en-US" sz="2000" dirty="0">
                  <a:solidFill>
                    <a:schemeClr val="bg1"/>
                  </a:solidFill>
                </a:endParaRPr>
              </a:p>
            </p:txBody>
          </p:sp>
          <p:sp>
            <p:nvSpPr>
              <p:cNvPr id="45" name="TextBox 44"/>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a:solidFill>
                      <a:srgbClr val="FF0000"/>
                    </a:solidFill>
                  </a:rPr>
                  <a:t>Bad </a:t>
                </a:r>
                <a:r>
                  <a:rPr lang="en-US" sz="2000" dirty="0">
                    <a:solidFill>
                      <a:schemeClr val="bg1"/>
                    </a:solidFill>
                  </a:rPr>
                  <a:t>printing quality</a:t>
                </a:r>
              </a:p>
            </p:txBody>
          </p:sp>
        </p:grpSp>
      </p:grpSp>
      <p:grpSp>
        <p:nvGrpSpPr>
          <p:cNvPr id="54" name="Group 53"/>
          <p:cNvGrpSpPr/>
          <p:nvPr userDrawn="1"/>
        </p:nvGrpSpPr>
        <p:grpSpPr>
          <a:xfrm>
            <a:off x="30676632" y="0"/>
            <a:ext cx="12284832" cy="42803763"/>
            <a:chOff x="44157839" y="-55065"/>
            <a:chExt cx="11062139" cy="38543561"/>
          </a:xfrm>
        </p:grpSpPr>
        <p:sp>
          <p:nvSpPr>
            <p:cNvPr id="55" name="Rectangle 54"/>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a:solidFill>
                    <a:schemeClr val="bg1"/>
                  </a:solidFill>
                  <a:latin typeface="Trebuchet MS" pitchFamily="34" charset="0"/>
                </a:rPr>
                <a:t>QUICK START (cont.)</a:t>
              </a:r>
            </a:p>
            <a:p>
              <a:pPr algn="ctr"/>
              <a:endParaRPr lang="en-US" sz="4400" b="1"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r>
                <a:rPr lang="en-US" sz="32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a:solidFill>
                  <a:schemeClr val="bg1">
                    <a:lumMod val="75000"/>
                  </a:schemeClr>
                </a:solidFill>
                <a:latin typeface="Trebuchet MS" pitchFamily="34" charset="0"/>
              </a:endParaRPr>
            </a:p>
            <a:p>
              <a:pPr algn="ctr"/>
              <a:r>
                <a:rPr lang="en-US" sz="4000" b="1" baseline="0" dirty="0">
                  <a:solidFill>
                    <a:srgbClr val="FFC000"/>
                  </a:solidFill>
                  <a:latin typeface="Trebuchet MS" pitchFamily="34" charset="0"/>
                </a:rPr>
                <a:t>How to add Text</a:t>
              </a:r>
            </a:p>
            <a:p>
              <a:pPr marL="3429000" lvl="2" indent="0" algn="l" defTabSz="114300"/>
              <a:r>
                <a:rPr lang="en-US" sz="32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a:solidFill>
                    <a:schemeClr val="bg1">
                      <a:lumMod val="75000"/>
                    </a:schemeClr>
                  </a:solidFill>
                  <a:latin typeface="Trebuchet MS" pitchFamily="34" charset="0"/>
                </a:rPr>
                <a:t> </a:t>
              </a:r>
              <a:r>
                <a:rPr kumimoji="0" lang="en-US" sz="40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a:solidFill>
                  <a:schemeClr val="bg1">
                    <a:lumMod val="75000"/>
                  </a:schemeClr>
                </a:solidFill>
                <a:latin typeface="Trebuchet MS" pitchFamily="34" charset="0"/>
              </a:endParaRPr>
            </a:p>
            <a:p>
              <a:pPr marL="1518341" lvl="2" indent="0" algn="l" defTabSz="114300"/>
              <a:endParaRPr lang="en-US" sz="3200" b="0" baseline="0" dirty="0">
                <a:solidFill>
                  <a:schemeClr val="bg1">
                    <a:lumMod val="75000"/>
                  </a:schemeClr>
                </a:solidFill>
                <a:latin typeface="Trebuchet MS" pitchFamily="34" charset="0"/>
              </a:endParaRPr>
            </a:p>
            <a:p>
              <a:pPr algn="ctr"/>
              <a:r>
                <a:rPr lang="en-US" sz="4000" b="1" baseline="0" dirty="0">
                  <a:solidFill>
                    <a:srgbClr val="FFC000"/>
                  </a:solidFill>
                  <a:latin typeface="Trebuchet MS" pitchFamily="34" charset="0"/>
                </a:rPr>
                <a:t>How to add Tables</a:t>
              </a:r>
            </a:p>
            <a:p>
              <a:pPr marL="2000250" lvl="1" indent="0" algn="l" defTabSz="114300"/>
              <a:r>
                <a:rPr lang="en-US" sz="32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2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4191269152"/>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115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3673021171"/>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115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59" name="Group 58"/>
            <p:cNvGrpSpPr/>
            <p:nvPr userDrawn="1"/>
          </p:nvGrpSpPr>
          <p:grpSpPr>
            <a:xfrm>
              <a:off x="44487207" y="35164894"/>
              <a:ext cx="10354213" cy="1265612"/>
              <a:chOff x="44200453" y="33317650"/>
              <a:chExt cx="9771399" cy="1090622"/>
            </a:xfrm>
          </p:grpSpPr>
          <p:sp>
            <p:nvSpPr>
              <p:cNvPr id="61" name="Rounded Rectangle 60"/>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63" name="TextBox 62"/>
              <p:cNvSpPr txBox="1"/>
              <p:nvPr userDrawn="1"/>
            </p:nvSpPr>
            <p:spPr>
              <a:xfrm>
                <a:off x="45300663" y="33507571"/>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479241" y="36784614"/>
              <a:ext cx="6870215" cy="1260334"/>
            </a:xfrm>
            <a:prstGeom prst="rect">
              <a:avLst/>
            </a:prstGeom>
            <a:noFill/>
          </p:spPr>
          <p:txBody>
            <a:bodyPr wrap="square" lIns="65304" tIns="32651" rIns="65304" bIns="32651" rtlCol="0">
              <a:spAutoFit/>
            </a:bodyPr>
            <a:lstStyle/>
            <a:p>
              <a:pPr marL="400050" indent="-400050">
                <a:lnSpc>
                  <a:spcPts val="2600"/>
                </a:lnSpc>
              </a:pPr>
              <a:r>
                <a:rPr lang="en-US" sz="2800" dirty="0">
                  <a:solidFill>
                    <a:schemeClr val="bg1"/>
                  </a:solidFill>
                </a:rPr>
                <a:t>© 2015</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400" dirty="0">
                  <a:solidFill>
                    <a:schemeClr val="bg1"/>
                  </a:solidFill>
                </a:rPr>
                <a:t>2117 Fourth Street ,</a:t>
              </a:r>
              <a:r>
                <a:rPr lang="en-US" sz="2400" baseline="0" dirty="0">
                  <a:solidFill>
                    <a:schemeClr val="bg1"/>
                  </a:solidFill>
                </a:rPr>
                <a:t> Unit C</a:t>
              </a:r>
            </a:p>
            <a:p>
              <a:pPr marL="400050" indent="0">
                <a:lnSpc>
                  <a:spcPts val="2600"/>
                </a:lnSpc>
              </a:pPr>
              <a:r>
                <a:rPr lang="en-US" sz="2400" baseline="0" dirty="0">
                  <a:solidFill>
                    <a:schemeClr val="bg1"/>
                  </a:solidFill>
                </a:rPr>
                <a:t>Berkeley CA </a:t>
              </a:r>
              <a:r>
                <a:rPr lang="en-US" sz="2000" baseline="0" dirty="0">
                  <a:solidFill>
                    <a:schemeClr val="bg1"/>
                  </a:solidFill>
                </a:rPr>
                <a:t>94710</a:t>
              </a:r>
              <a:br>
                <a:rPr lang="en-US" sz="2400" baseline="0" dirty="0">
                  <a:solidFill>
                    <a:schemeClr val="bg1"/>
                  </a:solidFill>
                </a:rPr>
              </a:br>
              <a:r>
                <a:rPr lang="en-US" sz="2400" b="1" baseline="0" dirty="0">
                  <a:solidFill>
                    <a:srgbClr val="FFFF00"/>
                  </a:solidFill>
                </a:rPr>
                <a:t>posterpresenter@gmail.com</a:t>
              </a:r>
              <a:endParaRPr lang="en-US" sz="2800" b="1" dirty="0">
                <a:solidFill>
                  <a:srgbClr val="FFFF00"/>
                </a:solidFill>
              </a:endParaRPr>
            </a:p>
          </p:txBody>
        </p:sp>
      </p:grpSp>
      <p:sp>
        <p:nvSpPr>
          <p:cNvPr id="36" name="Text Box 14"/>
          <p:cNvSpPr txBox="1">
            <a:spLocks noChangeArrowheads="1"/>
          </p:cNvSpPr>
          <p:nvPr userDrawn="1"/>
        </p:nvSpPr>
        <p:spPr bwMode="auto">
          <a:xfrm>
            <a:off x="1432294" y="41948434"/>
            <a:ext cx="2636977" cy="337227"/>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6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16636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8" name="Rectangle 33"/>
          <p:cNvSpPr>
            <a:spLocks noChangeArrowheads="1"/>
          </p:cNvSpPr>
          <p:nvPr/>
        </p:nvSpPr>
        <p:spPr bwMode="auto">
          <a:xfrm>
            <a:off x="630735" y="6002905"/>
            <a:ext cx="29010460" cy="35802745"/>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01397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grpSp>
        <p:nvGrpSpPr>
          <p:cNvPr id="36" name="Group 35"/>
          <p:cNvGrpSpPr/>
          <p:nvPr userDrawn="1"/>
        </p:nvGrpSpPr>
        <p:grpSpPr>
          <a:xfrm>
            <a:off x="-12658121" y="-48127"/>
            <a:ext cx="12259293" cy="42851889"/>
            <a:chOff x="-11225189" y="-1"/>
            <a:chExt cx="11018865" cy="38516022"/>
          </a:xfrm>
        </p:grpSpPr>
        <p:sp>
          <p:nvSpPr>
            <p:cNvPr id="37" name="Rectangle 36"/>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a:solidFill>
                    <a:srgbClr val="FF0000"/>
                  </a:solidFill>
                  <a:latin typeface="Trebuchet MS" pitchFamily="34" charset="0"/>
                </a:rPr>
                <a:t>(—THIS SIDEBAR DOES NOT PRINT—)</a:t>
              </a:r>
              <a:endParaRPr lang="en-US" sz="4000" b="1" spc="600" dirty="0">
                <a:solidFill>
                  <a:schemeClr val="bg1"/>
                </a:solidFill>
                <a:latin typeface="Trebuchet MS" pitchFamily="34" charset="0"/>
              </a:endParaRPr>
            </a:p>
            <a:p>
              <a:pPr algn="ctr"/>
              <a:r>
                <a:rPr lang="en-US" sz="4800" b="1" spc="600" dirty="0">
                  <a:solidFill>
                    <a:schemeClr val="bg1"/>
                  </a:solidFill>
                  <a:latin typeface="Trebuchet MS" pitchFamily="34" charset="0"/>
                </a:rPr>
                <a:t>DESIGN</a:t>
              </a:r>
              <a:r>
                <a:rPr lang="en-US" sz="4800" b="1" spc="600" baseline="0" dirty="0">
                  <a:solidFill>
                    <a:schemeClr val="bg1"/>
                  </a:solidFill>
                  <a:latin typeface="Trebuchet MS" pitchFamily="34" charset="0"/>
                </a:rPr>
                <a:t> </a:t>
              </a:r>
              <a:r>
                <a:rPr lang="en-US" sz="4800" b="1" spc="600" dirty="0">
                  <a:solidFill>
                    <a:schemeClr val="bg1"/>
                  </a:solidFill>
                  <a:latin typeface="Trebuchet MS" pitchFamily="34" charset="0"/>
                </a:rPr>
                <a:t>GUIDE</a:t>
              </a:r>
            </a:p>
            <a:p>
              <a:pPr algn="ctr"/>
              <a:endParaRPr lang="en-US" sz="3600" b="1" dirty="0">
                <a:latin typeface="Trebuchet MS" pitchFamily="34" charset="0"/>
              </a:endParaRPr>
            </a:p>
            <a:p>
              <a:pPr defTabSz="3765639"/>
              <a:r>
                <a:rPr lang="en-US" sz="3600" i="0" dirty="0">
                  <a:latin typeface="Trebuchet MS" pitchFamily="34" charset="0"/>
                </a:rPr>
                <a:t>This PowerPoint</a:t>
              </a:r>
              <a:r>
                <a:rPr lang="en-US" sz="3600" i="0" baseline="0" dirty="0">
                  <a:latin typeface="Trebuchet MS" pitchFamily="34" charset="0"/>
                </a:rPr>
                <a:t> </a:t>
              </a:r>
              <a:r>
                <a:rPr lang="en-US" sz="3600" i="0" dirty="0">
                  <a:latin typeface="Trebuchet MS" pitchFamily="34" charset="0"/>
                </a:rPr>
                <a:t>2007 template produces</a:t>
              </a:r>
              <a:r>
                <a:rPr lang="en-US" sz="3600" i="0" baseline="0" dirty="0">
                  <a:latin typeface="Trebuchet MS" pitchFamily="34" charset="0"/>
                </a:rPr>
                <a:t> </a:t>
              </a:r>
              <a:r>
                <a:rPr lang="en-US" sz="3600" i="0" dirty="0">
                  <a:latin typeface="Trebuchet MS" pitchFamily="34" charset="0"/>
                </a:rPr>
                <a:t>an</a:t>
              </a:r>
              <a:r>
                <a:rPr lang="en-US" sz="3600" i="0" baseline="0" dirty="0">
                  <a:latin typeface="Trebuchet MS" pitchFamily="34" charset="0"/>
                </a:rPr>
                <a:t> A0</a:t>
              </a:r>
              <a:r>
                <a:rPr lang="en-US" sz="3600" i="0" dirty="0">
                  <a:latin typeface="Trebuchet MS" pitchFamily="34" charset="0"/>
                </a:rPr>
                <a:t> presentation poster. </a:t>
              </a:r>
              <a:r>
                <a:rPr lang="en-US" sz="3600" dirty="0">
                  <a:latin typeface="Trebuchet MS" pitchFamily="34" charset="0"/>
                </a:rPr>
                <a:t>You</a:t>
              </a:r>
              <a:r>
                <a:rPr lang="en-US" sz="3600" baseline="0" dirty="0">
                  <a:latin typeface="Trebuchet MS" pitchFamily="34" charset="0"/>
                </a:rPr>
                <a:t> can u</a:t>
              </a:r>
              <a:r>
                <a:rPr lang="en-US" sz="3600" dirty="0">
                  <a:latin typeface="Trebuchet MS" pitchFamily="34" charset="0"/>
                </a:rPr>
                <a:t>se</a:t>
              </a:r>
              <a:r>
                <a:rPr lang="en-US" sz="3600" baseline="0" dirty="0">
                  <a:latin typeface="Trebuchet MS" pitchFamily="34" charset="0"/>
                </a:rPr>
                <a:t> it to create your research poster and </a:t>
              </a:r>
              <a:r>
                <a:rPr lang="en-US" sz="3600" dirty="0">
                  <a:latin typeface="Trebuchet MS" pitchFamily="34" charset="0"/>
                </a:rPr>
                <a:t>save valuable time placing titles, subtitles,</a:t>
              </a:r>
              <a:r>
                <a:rPr lang="en-US" sz="3600" baseline="0" dirty="0">
                  <a:latin typeface="Trebuchet MS" pitchFamily="34" charset="0"/>
                </a:rPr>
                <a:t> text, and graphics</a:t>
              </a:r>
              <a:r>
                <a:rPr lang="en-US" sz="3600" dirty="0">
                  <a:latin typeface="Trebuchet MS" pitchFamily="34" charset="0"/>
                </a:rPr>
                <a:t>. </a:t>
              </a:r>
            </a:p>
            <a:p>
              <a:pPr defTabSz="3765639"/>
              <a:endParaRPr lang="en-US" sz="3600" dirty="0">
                <a:latin typeface="Trebuchet MS" pitchFamily="34" charset="0"/>
              </a:endParaRPr>
            </a:p>
            <a:p>
              <a:pPr defTabSz="4389219"/>
              <a:r>
                <a:rPr lang="en-US" sz="3600" dirty="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a:solidFill>
                    <a:srgbClr val="FFC000"/>
                  </a:solidFill>
                  <a:latin typeface="Trebuchet MS" pitchFamily="34" charset="0"/>
                </a:rPr>
                <a:t>PosterPresentations.com</a:t>
              </a:r>
              <a:r>
                <a:rPr lang="en-US" sz="3600" b="1" dirty="0">
                  <a:solidFill>
                    <a:schemeClr val="bg1"/>
                  </a:solidFill>
                  <a:latin typeface="Trebuchet MS" pitchFamily="34" charset="0"/>
                </a:rPr>
                <a:t> </a:t>
              </a:r>
              <a:r>
                <a:rPr lang="en-US" sz="3600" dirty="0">
                  <a:solidFill>
                    <a:schemeClr val="bg1"/>
                  </a:solidFill>
                  <a:latin typeface="Trebuchet MS" pitchFamily="34" charset="0"/>
                </a:rPr>
                <a:t>and click on HELP DESK.</a:t>
              </a:r>
            </a:p>
            <a:p>
              <a:pPr defTabSz="4389219"/>
              <a:endParaRPr lang="en-US" sz="3600" dirty="0">
                <a:latin typeface="Trebuchet MS" pitchFamily="34" charset="0"/>
              </a:endParaRPr>
            </a:p>
            <a:p>
              <a:pPr defTabSz="4389219"/>
              <a:r>
                <a:rPr lang="en-US" sz="3600" dirty="0">
                  <a:solidFill>
                    <a:schemeClr val="bg1"/>
                  </a:solidFill>
                  <a:latin typeface="Trebuchet MS" pitchFamily="34" charset="0"/>
                </a:rPr>
                <a:t>When</a:t>
              </a:r>
              <a:r>
                <a:rPr lang="en-US" sz="3600" baseline="0" dirty="0">
                  <a:solidFill>
                    <a:schemeClr val="bg1"/>
                  </a:solidFill>
                  <a:latin typeface="Trebuchet MS" pitchFamily="34" charset="0"/>
                </a:rPr>
                <a:t> you are ready to print your poster</a:t>
              </a:r>
              <a:r>
                <a:rPr lang="en-US" sz="3600" dirty="0">
                  <a:solidFill>
                    <a:schemeClr val="bg1"/>
                  </a:solidFill>
                  <a:latin typeface="Trebuchet MS" pitchFamily="34" charset="0"/>
                </a:rPr>
                <a:t>,</a:t>
              </a:r>
              <a:r>
                <a:rPr lang="en-US" sz="3600" baseline="0" dirty="0">
                  <a:solidFill>
                    <a:schemeClr val="bg1"/>
                  </a:solidFill>
                  <a:latin typeface="Trebuchet MS" pitchFamily="34" charset="0"/>
                </a:rPr>
                <a:t> go online to </a:t>
              </a:r>
              <a:r>
                <a:rPr lang="en-US" sz="3600" b="0" dirty="0">
                  <a:solidFill>
                    <a:schemeClr val="bg1"/>
                  </a:solidFill>
                  <a:latin typeface="Trebuchet MS" pitchFamily="34" charset="0"/>
                </a:rPr>
                <a:t>PosterPresentations.com</a:t>
              </a:r>
              <a:br>
                <a:rPr lang="en-US" sz="3600" dirty="0">
                  <a:solidFill>
                    <a:schemeClr val="bg1"/>
                  </a:solidFill>
                  <a:latin typeface="Trebuchet MS" pitchFamily="34" charset="0"/>
                </a:rPr>
              </a:br>
              <a:endParaRPr lang="en-US" sz="3600" dirty="0">
                <a:solidFill>
                  <a:schemeClr val="bg1"/>
                </a:solidFill>
                <a:latin typeface="Trebuchet MS" pitchFamily="34" charset="0"/>
              </a:endParaRPr>
            </a:p>
            <a:p>
              <a:pPr algn="l" defTabSz="3765639"/>
              <a:r>
                <a:rPr lang="en-US" sz="3600" b="0" dirty="0">
                  <a:solidFill>
                    <a:schemeClr val="bg1"/>
                  </a:solidFill>
                  <a:latin typeface="Trebuchet MS" pitchFamily="34" charset="0"/>
                </a:rPr>
                <a:t>Need</a:t>
              </a:r>
              <a:r>
                <a:rPr lang="en-US" sz="3600" b="0" baseline="0" dirty="0">
                  <a:solidFill>
                    <a:schemeClr val="bg1"/>
                  </a:solidFill>
                  <a:latin typeface="Trebuchet MS" pitchFamily="34" charset="0"/>
                </a:rPr>
                <a:t> assistance? Call us at </a:t>
              </a:r>
              <a:r>
                <a:rPr lang="en-US" sz="3600" b="0" dirty="0">
                  <a:solidFill>
                    <a:srgbClr val="FFC000"/>
                  </a:solidFill>
                  <a:latin typeface="Trebuchet MS" pitchFamily="34" charset="0"/>
                </a:rPr>
                <a:t>1.510.649.3001</a:t>
              </a:r>
            </a:p>
            <a:p>
              <a:pPr algn="l" defTabSz="3765639"/>
              <a:endParaRPr lang="en-US" sz="4400" b="1" dirty="0">
                <a:solidFill>
                  <a:srgbClr val="FFFF00"/>
                </a:solidFill>
                <a:latin typeface="Trebuchet MS" pitchFamily="34" charset="0"/>
              </a:endParaRPr>
            </a:p>
            <a:p>
              <a:pPr algn="ctr"/>
              <a:endParaRPr lang="en-US" sz="3200" b="1" dirty="0">
                <a:solidFill>
                  <a:schemeClr val="bg1"/>
                </a:solidFill>
                <a:latin typeface="Trebuchet MS" pitchFamily="34" charset="0"/>
              </a:endParaRPr>
            </a:p>
            <a:p>
              <a:pPr algn="ctr"/>
              <a:r>
                <a:rPr lang="en-US" sz="4800" b="1" spc="600" dirty="0">
                  <a:solidFill>
                    <a:schemeClr val="bg1"/>
                  </a:solidFill>
                  <a:latin typeface="Trebuchet MS" pitchFamily="34" charset="0"/>
                </a:rPr>
                <a:t>QUICK START</a:t>
              </a:r>
            </a:p>
            <a:p>
              <a:pPr algn="ctr"/>
              <a:endParaRPr lang="en-US" sz="4000" b="1"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Zoom in and out</a:t>
              </a:r>
            </a:p>
            <a:p>
              <a:pPr marL="2527300" indent="-650875" algn="l" defTabSz="850900">
                <a:tabLst/>
              </a:pPr>
              <a:r>
                <a:rPr lang="en-US" sz="3200" b="0" baseline="0" dirty="0">
                  <a:solidFill>
                    <a:schemeClr val="bg1"/>
                  </a:solidFill>
                  <a:latin typeface="Trebuchet MS" pitchFamily="34" charset="0"/>
                </a:rPr>
                <a:t>	</a:t>
              </a:r>
              <a:r>
                <a:rPr lang="en-US" sz="32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Title, Authors, and Affiliations</a:t>
              </a:r>
            </a:p>
            <a:p>
              <a:pPr algn="l"/>
              <a:r>
                <a:rPr lang="en-US" sz="3200" b="0" baseline="0" dirty="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a:solidFill>
                  <a:schemeClr val="bg1">
                    <a:lumMod val="75000"/>
                  </a:schemeClr>
                </a:solidFill>
                <a:latin typeface="Trebuchet MS" pitchFamily="34" charset="0"/>
              </a:endParaRPr>
            </a:p>
            <a:p>
              <a:pPr algn="l"/>
              <a:r>
                <a:rPr lang="en-US" sz="3200" b="1" spc="300" baseline="0" dirty="0">
                  <a:solidFill>
                    <a:srgbClr val="FFC000"/>
                  </a:solidFill>
                  <a:latin typeface="Trebuchet MS" pitchFamily="34" charset="0"/>
                </a:rPr>
                <a:t>TIP</a:t>
              </a:r>
              <a:r>
                <a:rPr lang="en-US" sz="3200" b="1" baseline="0" dirty="0">
                  <a:solidFill>
                    <a:srgbClr val="FFC000"/>
                  </a:solidFill>
                  <a:latin typeface="Trebuchet MS" pitchFamily="34" charset="0"/>
                </a:rPr>
                <a:t>: </a:t>
              </a:r>
              <a:r>
                <a:rPr lang="en-US" sz="3200" b="0" baseline="0" dirty="0">
                  <a:solidFill>
                    <a:schemeClr val="bg1">
                      <a:lumMod val="75000"/>
                    </a:schemeClr>
                  </a:solidFill>
                  <a:latin typeface="Trebuchet MS" pitchFamily="34" charset="0"/>
                </a:rPr>
                <a:t>The font size of your title should be bigger than your name(s) and institution name(s).</a:t>
              </a:r>
            </a:p>
            <a:p>
              <a:pPr algn="l"/>
              <a:br>
                <a:rPr lang="en-US" sz="3600" b="1" baseline="0" dirty="0">
                  <a:solidFill>
                    <a:schemeClr val="bg1"/>
                  </a:solidFill>
                  <a:latin typeface="Trebuchet MS" pitchFamily="34" charset="0"/>
                </a:rPr>
              </a:br>
              <a:endParaRPr lang="en-US" sz="3600" b="1" dirty="0">
                <a:solidFill>
                  <a:schemeClr val="bg1"/>
                </a:solidFill>
                <a:latin typeface="Trebuchet MS" pitchFamily="34" charset="0"/>
              </a:endParaRPr>
            </a:p>
            <a:p>
              <a:pPr algn="ctr"/>
              <a:endParaRPr lang="en-US" sz="3600" b="1" dirty="0">
                <a:solidFill>
                  <a:srgbClr val="FFC000"/>
                </a:solidFill>
                <a:latin typeface="Trebuchet MS" pitchFamily="34" charset="0"/>
              </a:endParaRPr>
            </a:p>
            <a:p>
              <a:pPr algn="ctr"/>
              <a:endParaRPr lang="en-US" sz="3600" b="1" dirty="0">
                <a:solidFill>
                  <a:srgbClr val="FFC000"/>
                </a:solidFill>
                <a:latin typeface="Trebuchet MS" pitchFamily="34" charset="0"/>
              </a:endParaRPr>
            </a:p>
            <a:p>
              <a:pPr algn="ctr"/>
              <a:r>
                <a:rPr lang="en-US" sz="4000" b="1" dirty="0">
                  <a:solidFill>
                    <a:srgbClr val="FFC000"/>
                  </a:solidFill>
                  <a:latin typeface="Trebuchet MS" pitchFamily="34" charset="0"/>
                </a:rPr>
                <a:t>Adding Logos</a:t>
              </a:r>
              <a:r>
                <a:rPr lang="en-US" sz="4000" b="1" baseline="0" dirty="0">
                  <a:solidFill>
                    <a:srgbClr val="FFC000"/>
                  </a:solidFill>
                  <a:latin typeface="Trebuchet MS" pitchFamily="34" charset="0"/>
                </a:rPr>
                <a:t> / Seals</a:t>
              </a:r>
            </a:p>
            <a:p>
              <a:pPr algn="l"/>
              <a:r>
                <a:rPr lang="en-US" sz="32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a:solidFill>
                  <a:schemeClr val="bg1">
                    <a:lumMod val="75000"/>
                  </a:schemeClr>
                </a:solidFill>
                <a:latin typeface="Trebuchet MS" pitchFamily="34" charset="0"/>
              </a:endParaRPr>
            </a:p>
            <a:p>
              <a:pPr algn="l"/>
              <a:r>
                <a:rPr lang="en-US" sz="3200" b="1" spc="300" baseline="0" dirty="0">
                  <a:solidFill>
                    <a:srgbClr val="FFC000"/>
                  </a:solidFill>
                  <a:latin typeface="Trebuchet MS" pitchFamily="34" charset="0"/>
                </a:rPr>
                <a:t>TIP:</a:t>
              </a:r>
              <a:r>
                <a:rPr lang="en-US" sz="3200" b="1" spc="0" baseline="0" dirty="0">
                  <a:solidFill>
                    <a:srgbClr val="FFC000"/>
                  </a:solidFill>
                  <a:latin typeface="Trebuchet MS" pitchFamily="34" charset="0"/>
                </a:rPr>
                <a:t> </a:t>
              </a:r>
              <a:r>
                <a:rPr lang="en-US" sz="3200" b="0" baseline="0" dirty="0">
                  <a:solidFill>
                    <a:schemeClr val="bg1">
                      <a:lumMod val="75000"/>
                    </a:schemeClr>
                  </a:solidFill>
                  <a:latin typeface="Trebuchet MS" pitchFamily="34" charset="0"/>
                </a:rPr>
                <a:t>See if your school’s logo is available on our free poster templates page.</a:t>
              </a:r>
            </a:p>
            <a:p>
              <a:pPr algn="l"/>
              <a:endParaRPr lang="en-US" sz="3200" b="0" baseline="0" dirty="0">
                <a:latin typeface="Trebuchet MS" pitchFamily="34" charset="0"/>
              </a:endParaRPr>
            </a:p>
            <a:p>
              <a:pPr algn="ctr"/>
              <a:r>
                <a:rPr lang="en-US" sz="4000" b="1" baseline="0" dirty="0">
                  <a:solidFill>
                    <a:srgbClr val="FFC000"/>
                  </a:solidFill>
                  <a:latin typeface="Trebuchet MS" pitchFamily="34" charset="0"/>
                </a:rPr>
                <a:t>Photographs / Graphics</a:t>
              </a:r>
            </a:p>
            <a:p>
              <a:pPr algn="l" defTabSz="977900"/>
              <a:r>
                <a:rPr lang="en-US" sz="32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a:solidFill>
                    <a:schemeClr val="bg1">
                      <a:lumMod val="75000"/>
                    </a:schemeClr>
                  </a:solidFill>
                  <a:latin typeface="Trebuchet MS" pitchFamily="34" charset="0"/>
                </a:rPr>
                <a:t>disproportionally.</a:t>
              </a:r>
            </a:p>
            <a:p>
              <a:pPr algn="l" defTabSz="977900"/>
              <a:endParaRPr lang="en-US" sz="3200" b="0" baseline="0" dirty="0">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endParaRPr lang="en-US" sz="3600" b="1" baseline="0" dirty="0">
                <a:solidFill>
                  <a:srgbClr val="FFC000"/>
                </a:solidFill>
                <a:latin typeface="Trebuchet MS" pitchFamily="34" charset="0"/>
              </a:endParaRPr>
            </a:p>
            <a:p>
              <a:pPr algn="ctr"/>
              <a:r>
                <a:rPr lang="en-US" sz="4000" b="1" baseline="0" dirty="0">
                  <a:solidFill>
                    <a:srgbClr val="FFC000"/>
                  </a:solidFill>
                  <a:latin typeface="Trebuchet MS" pitchFamily="34" charset="0"/>
                </a:rPr>
                <a:t>Image Quality Check</a:t>
              </a:r>
            </a:p>
            <a:p>
              <a:pPr lvl="0" algn="l" defTabSz="977900"/>
              <a:r>
                <a:rPr lang="en-US" sz="3200" b="0" baseline="0" dirty="0">
                  <a:solidFill>
                    <a:schemeClr val="bg1">
                      <a:lumMod val="75000"/>
                    </a:schemeClr>
                  </a:solidFill>
                  <a:latin typeface="Trebuchet MS" pitchFamily="34" charset="0"/>
                </a:rPr>
                <a:t>Zoom in and look at your images at 100% magnification. If they look good they will print well. </a:t>
              </a:r>
              <a:endParaRPr lang="en-US" sz="3600" b="0" dirty="0">
                <a:latin typeface="Trebuchet MS" pitchFamily="34" charset="0"/>
              </a:endParaRPr>
            </a:p>
          </p:txBody>
        </p:sp>
        <p:cxnSp>
          <p:nvCxnSpPr>
            <p:cNvPr id="38" name="Straight Connector 37"/>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4"/>
            <a:stretch>
              <a:fillRect/>
            </a:stretch>
          </p:blipFill>
          <p:spPr>
            <a:xfrm>
              <a:off x="-10479105" y="12472417"/>
              <a:ext cx="1597666" cy="1201935"/>
            </a:xfrm>
            <a:prstGeom prst="rect">
              <a:avLst/>
            </a:prstGeom>
          </p:spPr>
        </p:pic>
        <p:pic>
          <p:nvPicPr>
            <p:cNvPr id="40" name="Picture 3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41" name="Group 40"/>
            <p:cNvGrpSpPr/>
            <p:nvPr userDrawn="1"/>
          </p:nvGrpSpPr>
          <p:grpSpPr>
            <a:xfrm>
              <a:off x="-9744993" y="29384977"/>
              <a:ext cx="7531182" cy="2202634"/>
              <a:chOff x="-4470427" y="13701622"/>
              <a:chExt cx="3470785" cy="1011982"/>
            </a:xfrm>
          </p:grpSpPr>
          <p:grpSp>
            <p:nvGrpSpPr>
              <p:cNvPr id="49" name="Group 48"/>
              <p:cNvGrpSpPr/>
              <p:nvPr userDrawn="1"/>
            </p:nvGrpSpPr>
            <p:grpSpPr>
              <a:xfrm>
                <a:off x="-2783495" y="13745853"/>
                <a:ext cx="624431" cy="898924"/>
                <a:chOff x="-3958697" y="14964973"/>
                <a:chExt cx="779338" cy="1288152"/>
              </a:xfrm>
            </p:grpSpPr>
            <p:pic>
              <p:nvPicPr>
                <p:cNvPr id="70" name="Picture 69"/>
                <p:cNvPicPr>
                  <a:picLocks noChangeAspect="1"/>
                </p:cNvPicPr>
                <p:nvPr userDrawn="1"/>
              </p:nvPicPr>
              <p:blipFill>
                <a:blip r:embed="rId6"/>
                <a:stretch>
                  <a:fillRect/>
                </a:stretch>
              </p:blipFill>
              <p:spPr>
                <a:xfrm>
                  <a:off x="-3948160" y="14964973"/>
                  <a:ext cx="768801" cy="1090857"/>
                </a:xfrm>
                <a:prstGeom prst="rect">
                  <a:avLst/>
                </a:prstGeom>
              </p:spPr>
            </p:pic>
            <p:sp>
              <p:nvSpPr>
                <p:cNvPr id="71" name="TextBox 70"/>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a:solidFill>
                        <a:schemeClr val="tx1"/>
                      </a:solidFill>
                    </a:rPr>
                    <a:t>ORIGINAL</a:t>
                  </a:r>
                </a:p>
              </p:txBody>
            </p:sp>
          </p:grpSp>
          <p:grpSp>
            <p:nvGrpSpPr>
              <p:cNvPr id="65" name="Group 64"/>
              <p:cNvGrpSpPr/>
              <p:nvPr userDrawn="1"/>
            </p:nvGrpSpPr>
            <p:grpSpPr>
              <a:xfrm>
                <a:off x="-2033159" y="13745867"/>
                <a:ext cx="1033517" cy="898915"/>
                <a:chOff x="-2921738" y="14889872"/>
                <a:chExt cx="1420279" cy="1235304"/>
              </a:xfrm>
            </p:grpSpPr>
            <p:pic>
              <p:nvPicPr>
                <p:cNvPr id="68" name="Picture 67"/>
                <p:cNvPicPr>
                  <a:picLocks noChangeAspect="1"/>
                </p:cNvPicPr>
                <p:nvPr userDrawn="1"/>
              </p:nvPicPr>
              <p:blipFill>
                <a:blip r:embed="rId6"/>
                <a:stretch>
                  <a:fillRect/>
                </a:stretch>
              </p:blipFill>
              <p:spPr>
                <a:xfrm>
                  <a:off x="-2921738" y="14889872"/>
                  <a:ext cx="1420279" cy="1029694"/>
                </a:xfrm>
                <a:prstGeom prst="rect">
                  <a:avLst/>
                </a:prstGeom>
              </p:spPr>
            </p:pic>
            <p:sp>
              <p:nvSpPr>
                <p:cNvPr id="69" name="TextBox 68"/>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a:solidFill>
                        <a:schemeClr val="bg1"/>
                      </a:solidFill>
                    </a:rPr>
                    <a:t>DISTORTED</a:t>
                  </a:r>
                  <a:endParaRPr lang="en-US" sz="900" b="1" dirty="0">
                    <a:solidFill>
                      <a:schemeClr val="bg1"/>
                    </a:solidFill>
                  </a:endParaRPr>
                </a:p>
              </p:txBody>
            </p:sp>
          </p:grpSp>
          <p:pic>
            <p:nvPicPr>
              <p:cNvPr id="66" name="Picture 65"/>
              <p:cNvPicPr>
                <a:picLocks noChangeAspect="1"/>
              </p:cNvPicPr>
              <p:nvPr userDrawn="1"/>
            </p:nvPicPr>
            <p:blipFill>
              <a:blip r:embed="rId7"/>
              <a:stretch>
                <a:fillRect/>
              </a:stretch>
            </p:blipFill>
            <p:spPr>
              <a:xfrm>
                <a:off x="-4470427" y="13701622"/>
                <a:ext cx="1098742" cy="847761"/>
              </a:xfrm>
              <a:prstGeom prst="rect">
                <a:avLst/>
              </a:prstGeom>
            </p:spPr>
          </p:pic>
          <p:sp>
            <p:nvSpPr>
              <p:cNvPr id="67" name="TextBox 66"/>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42" name="Group 41"/>
            <p:cNvGrpSpPr/>
            <p:nvPr userDrawn="1"/>
          </p:nvGrpSpPr>
          <p:grpSpPr>
            <a:xfrm>
              <a:off x="-10573702" y="34554904"/>
              <a:ext cx="9344084" cy="2526502"/>
              <a:chOff x="-4835604" y="15859915"/>
              <a:chExt cx="4306270" cy="1160780"/>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6578299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217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1762727889"/>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217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6" name="TextBox 45"/>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a:solidFill>
                      <a:srgbClr val="92D050"/>
                    </a:solidFill>
                  </a:rPr>
                  <a:t>Good</a:t>
                </a:r>
                <a:r>
                  <a:rPr lang="en-US" sz="2000" baseline="0" dirty="0">
                    <a:solidFill>
                      <a:srgbClr val="92D050"/>
                    </a:solidFill>
                  </a:rPr>
                  <a:t> </a:t>
                </a:r>
                <a:r>
                  <a:rPr lang="en-US" sz="2000" baseline="0" dirty="0">
                    <a:solidFill>
                      <a:schemeClr val="bg1"/>
                    </a:solidFill>
                  </a:rPr>
                  <a:t>printing quality</a:t>
                </a:r>
                <a:endParaRPr lang="en-US" sz="2000" dirty="0">
                  <a:solidFill>
                    <a:schemeClr val="bg1"/>
                  </a:solidFill>
                </a:endParaRPr>
              </a:p>
            </p:txBody>
          </p:sp>
          <p:sp>
            <p:nvSpPr>
              <p:cNvPr id="47" name="TextBox 46"/>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a:solidFill>
                      <a:srgbClr val="FF0000"/>
                    </a:solidFill>
                  </a:rPr>
                  <a:t>Bad </a:t>
                </a:r>
                <a:r>
                  <a:rPr lang="en-US" sz="2000" dirty="0">
                    <a:solidFill>
                      <a:schemeClr val="bg1"/>
                    </a:solidFill>
                  </a:rPr>
                  <a:t>printing quality</a:t>
                </a:r>
              </a:p>
            </p:txBody>
          </p:sp>
        </p:grpSp>
      </p:grpSp>
      <p:grpSp>
        <p:nvGrpSpPr>
          <p:cNvPr id="82" name="Group 81"/>
          <p:cNvGrpSpPr/>
          <p:nvPr userDrawn="1"/>
        </p:nvGrpSpPr>
        <p:grpSpPr>
          <a:xfrm>
            <a:off x="30676632" y="0"/>
            <a:ext cx="12284832" cy="4280376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a:solidFill>
                    <a:schemeClr val="bg1"/>
                  </a:solidFill>
                  <a:latin typeface="Trebuchet MS" pitchFamily="34" charset="0"/>
                </a:rPr>
                <a:t>QUICK START (cont.)</a:t>
              </a:r>
            </a:p>
            <a:p>
              <a:pPr algn="ctr"/>
              <a:endParaRPr lang="en-US" sz="4400" b="1"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endParaRPr lang="en-US" sz="3200" b="0" baseline="0" dirty="0">
                <a:solidFill>
                  <a:schemeClr val="bg1">
                    <a:lumMod val="75000"/>
                  </a:schemeClr>
                </a:solidFill>
                <a:latin typeface="Trebuchet MS" pitchFamily="34" charset="0"/>
              </a:endParaRPr>
            </a:p>
            <a:p>
              <a:pPr marL="0" indent="0" algn="l" defTabSz="114300"/>
              <a:r>
                <a:rPr lang="en-US" sz="32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a:solidFill>
                  <a:schemeClr val="bg1">
                    <a:lumMod val="75000"/>
                  </a:schemeClr>
                </a:solidFill>
                <a:latin typeface="Trebuchet MS" pitchFamily="34" charset="0"/>
              </a:endParaRPr>
            </a:p>
            <a:p>
              <a:pPr algn="ctr"/>
              <a:r>
                <a:rPr lang="en-US" sz="4000" b="1" baseline="0" dirty="0">
                  <a:solidFill>
                    <a:srgbClr val="FFC000"/>
                  </a:solidFill>
                  <a:latin typeface="Trebuchet MS" pitchFamily="34" charset="0"/>
                </a:rPr>
                <a:t>How to add Text</a:t>
              </a:r>
            </a:p>
            <a:p>
              <a:pPr marL="3429000" lvl="2" indent="0" algn="l" defTabSz="114300"/>
              <a:r>
                <a:rPr lang="en-US" sz="32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a:solidFill>
                    <a:schemeClr val="bg1">
                      <a:lumMod val="75000"/>
                    </a:schemeClr>
                  </a:solidFill>
                  <a:latin typeface="Trebuchet MS" pitchFamily="34" charset="0"/>
                </a:rPr>
                <a:t> </a:t>
              </a:r>
              <a:r>
                <a:rPr kumimoji="0" lang="en-US" sz="40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a:solidFill>
                  <a:schemeClr val="bg1">
                    <a:lumMod val="75000"/>
                  </a:schemeClr>
                </a:solidFill>
                <a:latin typeface="Trebuchet MS" pitchFamily="34" charset="0"/>
              </a:endParaRPr>
            </a:p>
            <a:p>
              <a:pPr marL="1518341" lvl="2" indent="0" algn="l" defTabSz="114300"/>
              <a:endParaRPr lang="en-US" sz="3200" b="0" baseline="0" dirty="0">
                <a:solidFill>
                  <a:schemeClr val="bg1">
                    <a:lumMod val="75000"/>
                  </a:schemeClr>
                </a:solidFill>
                <a:latin typeface="Trebuchet MS" pitchFamily="34" charset="0"/>
              </a:endParaRPr>
            </a:p>
            <a:p>
              <a:pPr algn="ctr"/>
              <a:r>
                <a:rPr lang="en-US" sz="4000" b="1" baseline="0" dirty="0">
                  <a:solidFill>
                    <a:srgbClr val="FFC000"/>
                  </a:solidFill>
                  <a:latin typeface="Trebuchet MS" pitchFamily="34" charset="0"/>
                </a:rPr>
                <a:t>How to add Tables</a:t>
              </a:r>
            </a:p>
            <a:p>
              <a:pPr marL="2000250" lvl="1" indent="0" algn="l" defTabSz="114300"/>
              <a:r>
                <a:rPr lang="en-US" sz="32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2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4" name="Object 83"/>
            <p:cNvGraphicFramePr>
              <a:graphicFrameLocks noChangeAspect="1"/>
            </p:cNvGraphicFramePr>
            <p:nvPr userDrawn="1">
              <p:extLst>
                <p:ext uri="{D42A27DB-BD31-4B8C-83A1-F6EECF244321}">
                  <p14:modId xmlns:p14="http://schemas.microsoft.com/office/powerpoint/2010/main" val="3842880063"/>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218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85" name="Picture 84"/>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86" name="Object 85"/>
            <p:cNvGraphicFramePr>
              <a:graphicFrameLocks noChangeAspect="1"/>
            </p:cNvGraphicFramePr>
            <p:nvPr userDrawn="1">
              <p:extLst>
                <p:ext uri="{D42A27DB-BD31-4B8C-83A1-F6EECF244321}">
                  <p14:modId xmlns:p14="http://schemas.microsoft.com/office/powerpoint/2010/main" val="2925422147"/>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218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87" name="Group 86"/>
            <p:cNvGrpSpPr/>
            <p:nvPr userDrawn="1"/>
          </p:nvGrpSpPr>
          <p:grpSpPr>
            <a:xfrm>
              <a:off x="44487207" y="35164894"/>
              <a:ext cx="10354213" cy="1265612"/>
              <a:chOff x="44200453" y="33317650"/>
              <a:chExt cx="9771399" cy="1090622"/>
            </a:xfrm>
          </p:grpSpPr>
          <p:sp>
            <p:nvSpPr>
              <p:cNvPr id="89" name="Rounded Rectangle 88"/>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91" name="TextBox 90"/>
              <p:cNvSpPr txBox="1"/>
              <p:nvPr userDrawn="1"/>
            </p:nvSpPr>
            <p:spPr>
              <a:xfrm>
                <a:off x="45300663" y="33507571"/>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5" name="TextBox 34"/>
          <p:cNvSpPr txBox="1"/>
          <p:nvPr userDrawn="1"/>
        </p:nvSpPr>
        <p:spPr>
          <a:xfrm>
            <a:off x="31033558" y="40911552"/>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a:solidFill>
                  <a:schemeClr val="bg1"/>
                </a:solidFill>
              </a:rPr>
              <a:t>© 2015</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400" dirty="0">
                <a:solidFill>
                  <a:schemeClr val="bg1"/>
                </a:solidFill>
              </a:rPr>
              <a:t>2117 Fourth Street ,</a:t>
            </a:r>
            <a:r>
              <a:rPr lang="en-US" sz="2400" baseline="0" dirty="0">
                <a:solidFill>
                  <a:schemeClr val="bg1"/>
                </a:solidFill>
              </a:rPr>
              <a:t> Unit C</a:t>
            </a:r>
          </a:p>
          <a:p>
            <a:pPr marL="400050" indent="0">
              <a:lnSpc>
                <a:spcPts val="2600"/>
              </a:lnSpc>
            </a:pPr>
            <a:r>
              <a:rPr lang="en-US" sz="2400" baseline="0" dirty="0">
                <a:solidFill>
                  <a:schemeClr val="bg1"/>
                </a:solidFill>
              </a:rPr>
              <a:t>Berkeley CA </a:t>
            </a:r>
            <a:r>
              <a:rPr lang="en-US" sz="2000" baseline="0" dirty="0">
                <a:solidFill>
                  <a:schemeClr val="bg1"/>
                </a:solidFill>
              </a:rPr>
              <a:t>94710</a:t>
            </a:r>
            <a:br>
              <a:rPr lang="en-US" sz="2400" baseline="0" dirty="0">
                <a:solidFill>
                  <a:schemeClr val="bg1"/>
                </a:solidFill>
              </a:rPr>
            </a:br>
            <a:r>
              <a:rPr lang="en-US" sz="2400" b="1" baseline="0" dirty="0">
                <a:solidFill>
                  <a:srgbClr val="FFFF00"/>
                </a:solidFill>
              </a:rPr>
              <a:t>posterpresenter@gmail.com</a:t>
            </a:r>
            <a:endParaRPr lang="en-US" sz="2800" b="1" dirty="0">
              <a:solidFill>
                <a:srgbClr val="FFFF00"/>
              </a:solidFill>
            </a:endParaRPr>
          </a:p>
        </p:txBody>
      </p:sp>
      <p:sp>
        <p:nvSpPr>
          <p:cNvPr id="45" name="Text Box 14"/>
          <p:cNvSpPr txBox="1">
            <a:spLocks noChangeArrowheads="1"/>
          </p:cNvSpPr>
          <p:nvPr userDrawn="1"/>
        </p:nvSpPr>
        <p:spPr bwMode="auto">
          <a:xfrm>
            <a:off x="1432294" y="41948434"/>
            <a:ext cx="2636977" cy="337227"/>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6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圆角矩形 146">
            <a:extLst>
              <a:ext uri="{FF2B5EF4-FFF2-40B4-BE49-F238E27FC236}">
                <a16:creationId xmlns:a16="http://schemas.microsoft.com/office/drawing/2014/main" id="{63899CCE-5967-0848-A719-4A16AE206646}"/>
              </a:ext>
            </a:extLst>
          </p:cNvPr>
          <p:cNvSpPr/>
          <p:nvPr/>
        </p:nvSpPr>
        <p:spPr>
          <a:xfrm>
            <a:off x="623691" y="35247197"/>
            <a:ext cx="29013394" cy="7014690"/>
          </a:xfrm>
          <a:prstGeom prst="roundRect">
            <a:avLst>
              <a:gd name="adj" fmla="val 45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2" name="圆角矩形 141">
            <a:extLst>
              <a:ext uri="{FF2B5EF4-FFF2-40B4-BE49-F238E27FC236}">
                <a16:creationId xmlns:a16="http://schemas.microsoft.com/office/drawing/2014/main" id="{00130B05-4EB5-A94D-9A1C-C5BAB4B8B1E0}"/>
              </a:ext>
            </a:extLst>
          </p:cNvPr>
          <p:cNvSpPr/>
          <p:nvPr/>
        </p:nvSpPr>
        <p:spPr>
          <a:xfrm>
            <a:off x="779108" y="27036547"/>
            <a:ext cx="14026846" cy="7606206"/>
          </a:xfrm>
          <a:prstGeom prst="roundRect">
            <a:avLst>
              <a:gd name="adj" fmla="val 45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3" name="圆角矩形 142">
            <a:extLst>
              <a:ext uri="{FF2B5EF4-FFF2-40B4-BE49-F238E27FC236}">
                <a16:creationId xmlns:a16="http://schemas.microsoft.com/office/drawing/2014/main" id="{35F6B8CA-9C73-394C-9BAD-D7448CBE537D}"/>
              </a:ext>
            </a:extLst>
          </p:cNvPr>
          <p:cNvSpPr/>
          <p:nvPr/>
        </p:nvSpPr>
        <p:spPr>
          <a:xfrm>
            <a:off x="785603" y="18423927"/>
            <a:ext cx="14026846" cy="7004396"/>
          </a:xfrm>
          <a:prstGeom prst="roundRect">
            <a:avLst>
              <a:gd name="adj" fmla="val 45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a:extLst>
              <a:ext uri="{FF2B5EF4-FFF2-40B4-BE49-F238E27FC236}">
                <a16:creationId xmlns:a16="http://schemas.microsoft.com/office/drawing/2014/main" id="{824CA6AB-FE39-9B44-903D-28E1313B9260}"/>
              </a:ext>
            </a:extLst>
          </p:cNvPr>
          <p:cNvSpPr/>
          <p:nvPr/>
        </p:nvSpPr>
        <p:spPr>
          <a:xfrm>
            <a:off x="15489471" y="13227524"/>
            <a:ext cx="14026846" cy="7295100"/>
          </a:xfrm>
          <a:prstGeom prst="roundRect">
            <a:avLst>
              <a:gd name="adj" fmla="val 45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4" name="Text Placeholder 333"/>
          <p:cNvSpPr>
            <a:spLocks noGrp="1"/>
          </p:cNvSpPr>
          <p:nvPr>
            <p:ph type="body" sz="quarter" idx="10"/>
          </p:nvPr>
        </p:nvSpPr>
        <p:spPr>
          <a:xfrm>
            <a:off x="623691" y="7281162"/>
            <a:ext cx="14299153" cy="10424087"/>
          </a:xfrm>
        </p:spPr>
        <p:txBody>
          <a:bodyPr/>
          <a:lstStyle/>
          <a:p>
            <a:r>
              <a:rPr lang="en-US" sz="4000" dirty="0"/>
              <a:t>Today’s rapidly growing document volumes pose pressing challenges to modern document analytics, in both space us- age and processing time. In this work, we propose the concept of compression-based direct processing to alleviate issues in both dimensions. The main idea is to enable direct document analytics on compressed data. We present how the concept can be materialized on Sequitur, a compression algorithm that produces hierarchical grammar-like representations. We discuss the major challenges in applying the idea to various document analytics tasks, and reveal a set of guidelines and also assistant software modules for developers to effectively apply compression-based direct processing. Experiments show that our proposed techniques save 90.8% storage space and 77.5% memory usage, while speeding up data processing significantly, i.e., by 1.6X on sequential systems, and 2.2X on distributed clusters, on average. </a:t>
            </a:r>
          </a:p>
          <a:p>
            <a:endParaRPr lang="en-US" sz="4000" dirty="0"/>
          </a:p>
        </p:txBody>
      </p:sp>
      <p:sp>
        <p:nvSpPr>
          <p:cNvPr id="335" name="Text Placeholder 334"/>
          <p:cNvSpPr>
            <a:spLocks noGrp="1"/>
          </p:cNvSpPr>
          <p:nvPr>
            <p:ph type="body" sz="quarter" idx="11"/>
          </p:nvPr>
        </p:nvSpPr>
        <p:spPr/>
        <p:txBody>
          <a:bodyPr/>
          <a:lstStyle/>
          <a:p>
            <a:r>
              <a:rPr lang="en-US" dirty="0"/>
              <a:t>ABSTRACT</a:t>
            </a:r>
          </a:p>
        </p:txBody>
      </p:sp>
      <p:sp>
        <p:nvSpPr>
          <p:cNvPr id="338" name="Text Placeholder 337"/>
          <p:cNvSpPr>
            <a:spLocks noGrp="1"/>
          </p:cNvSpPr>
          <p:nvPr>
            <p:ph type="body" sz="quarter" idx="20"/>
          </p:nvPr>
        </p:nvSpPr>
        <p:spPr>
          <a:xfrm>
            <a:off x="636211" y="16624326"/>
            <a:ext cx="14291358" cy="800265"/>
          </a:xfrm>
        </p:spPr>
        <p:txBody>
          <a:bodyPr/>
          <a:lstStyle/>
          <a:p>
            <a:r>
              <a:rPr lang="en-US" dirty="0"/>
              <a:t>KEY IDEA</a:t>
            </a:r>
          </a:p>
        </p:txBody>
      </p:sp>
      <p:sp>
        <p:nvSpPr>
          <p:cNvPr id="339" name="Text Placeholder 338"/>
          <p:cNvSpPr>
            <a:spLocks noGrp="1"/>
          </p:cNvSpPr>
          <p:nvPr>
            <p:ph type="body" sz="quarter" idx="25"/>
          </p:nvPr>
        </p:nvSpPr>
        <p:spPr/>
        <p:txBody>
          <a:bodyPr/>
          <a:lstStyle/>
          <a:p>
            <a:r>
              <a:rPr lang="en-US" altLang="zh-CN" dirty="0"/>
              <a:t>CHALLENGES</a:t>
            </a:r>
          </a:p>
        </p:txBody>
      </p:sp>
      <p:sp>
        <p:nvSpPr>
          <p:cNvPr id="340" name="Text Placeholder 339"/>
          <p:cNvSpPr>
            <a:spLocks noGrp="1"/>
          </p:cNvSpPr>
          <p:nvPr>
            <p:ph type="body" sz="quarter" idx="26"/>
          </p:nvPr>
        </p:nvSpPr>
        <p:spPr>
          <a:xfrm>
            <a:off x="15353328" y="7281162"/>
            <a:ext cx="14287682" cy="7469432"/>
          </a:xfrm>
        </p:spPr>
        <p:txBody>
          <a:bodyPr/>
          <a:lstStyle/>
          <a:p>
            <a:r>
              <a:rPr lang="en-US" sz="4000" dirty="0"/>
              <a:t>Effectively materializing the concept of compression-based direct processing on document analytics faces a number of challenges. These challenges center around the tension between reuse of results across nodes and the overheads in saving and propagating results. Reuse saves repeated processing of repeated content, but at the same time, requires the computation results to be saved in memory and propagated throughout the graph. The key to effective compression-based direct processing is to maximize the reuse while minimizing the overhead. </a:t>
            </a:r>
          </a:p>
          <a:p>
            <a:endParaRPr lang="en-US" sz="4000" dirty="0"/>
          </a:p>
          <a:p>
            <a:endParaRPr lang="en-US" sz="4000" dirty="0"/>
          </a:p>
        </p:txBody>
      </p:sp>
      <p:sp>
        <p:nvSpPr>
          <p:cNvPr id="341" name="Text Placeholder 340"/>
          <p:cNvSpPr>
            <a:spLocks noGrp="1"/>
          </p:cNvSpPr>
          <p:nvPr>
            <p:ph type="body" sz="quarter" idx="27"/>
          </p:nvPr>
        </p:nvSpPr>
        <p:spPr>
          <a:xfrm>
            <a:off x="15353329" y="20681642"/>
            <a:ext cx="14283756" cy="800265"/>
          </a:xfrm>
        </p:spPr>
        <p:txBody>
          <a:bodyPr/>
          <a:lstStyle/>
          <a:p>
            <a:r>
              <a:rPr lang="en-US" altLang="zh-CN" dirty="0"/>
              <a:t>GUIDELINES</a:t>
            </a:r>
          </a:p>
        </p:txBody>
      </p:sp>
      <p:sp>
        <p:nvSpPr>
          <p:cNvPr id="342" name="Text Placeholder 341"/>
          <p:cNvSpPr>
            <a:spLocks noGrp="1"/>
          </p:cNvSpPr>
          <p:nvPr>
            <p:ph type="body" sz="quarter" idx="28"/>
          </p:nvPr>
        </p:nvSpPr>
        <p:spPr>
          <a:xfrm>
            <a:off x="15347853" y="21474925"/>
            <a:ext cx="14289232" cy="13255632"/>
          </a:xfrm>
        </p:spPr>
        <p:txBody>
          <a:bodyPr/>
          <a:lstStyle/>
          <a:p>
            <a:r>
              <a:rPr lang="en-US" sz="4000" dirty="0"/>
              <a:t>Guideline I: Try to minimize the footprint size of the data propagated across the graph during processing. </a:t>
            </a:r>
          </a:p>
          <a:p>
            <a:r>
              <a:rPr lang="en-US" sz="4000" dirty="0"/>
              <a:t>Guideline II: Traversal order is essential for efficiency. It should be selected to suit both the analytics task and the input datasets. </a:t>
            </a:r>
          </a:p>
          <a:p>
            <a:r>
              <a:rPr lang="en-US" sz="4000" dirty="0"/>
              <a:t>Guideline III: Coarse-grained distributed implementation is preferred, especially when the input dataset exceeds the memory capacity of one machine; data partitioning for load balance should be considered, but with caution if it requires the split of a file, especially for unit-sensitive or order-sensitive tasks. </a:t>
            </a:r>
          </a:p>
          <a:p>
            <a:r>
              <a:rPr lang="en-US" sz="4000" dirty="0"/>
              <a:t>Guideline IV: For order-sensitive tasks, consider the use of depth-first traversal and a two-level table design. The former helps the system conform to the word appearance order, while the latter helps with result reuse.</a:t>
            </a:r>
            <a:br>
              <a:rPr lang="en-US" sz="4000" dirty="0"/>
            </a:br>
            <a:r>
              <a:rPr lang="en-US" sz="4000" dirty="0"/>
              <a:t>Guideline V: When dealing with analytics problems with unit sensitivity, consider the use of double-layered bitmap if unit information needs to be passed across the CFG. </a:t>
            </a:r>
          </a:p>
          <a:p>
            <a:r>
              <a:rPr lang="en-US" sz="4000" dirty="0"/>
              <a:t>Guideline VI: Double compression and coarsening help reduce space and time cost, especially when the dataset consists of many files. They also enable that the thresholds be determined empirically (e.g., through decision trees). </a:t>
            </a:r>
          </a:p>
        </p:txBody>
      </p:sp>
      <p:sp>
        <p:nvSpPr>
          <p:cNvPr id="346" name="Text Placeholder 345"/>
          <p:cNvSpPr>
            <a:spLocks noGrp="1"/>
          </p:cNvSpPr>
          <p:nvPr>
            <p:ph type="body" sz="quarter" idx="96"/>
          </p:nvPr>
        </p:nvSpPr>
        <p:spPr>
          <a:xfrm>
            <a:off x="623691" y="17419470"/>
            <a:ext cx="14300387" cy="1806343"/>
          </a:xfrm>
        </p:spPr>
        <p:txBody>
          <a:bodyPr/>
          <a:lstStyle/>
          <a:p>
            <a:r>
              <a:rPr lang="en-US" sz="4000" dirty="0"/>
              <a:t>A compression example with Sequitur.</a:t>
            </a:r>
          </a:p>
          <a:p>
            <a:endParaRPr lang="en-US" sz="4000" dirty="0"/>
          </a:p>
        </p:txBody>
      </p:sp>
      <p:sp>
        <p:nvSpPr>
          <p:cNvPr id="383" name="Text Placeholder 382"/>
          <p:cNvSpPr>
            <a:spLocks noGrp="1"/>
          </p:cNvSpPr>
          <p:nvPr>
            <p:ph type="body" sz="quarter" idx="150"/>
          </p:nvPr>
        </p:nvSpPr>
        <p:spPr>
          <a:xfrm>
            <a:off x="4090899" y="4110875"/>
            <a:ext cx="22093415" cy="1087559"/>
          </a:xfrm>
        </p:spPr>
        <p:txBody>
          <a:bodyPr>
            <a:normAutofit fontScale="85000" lnSpcReduction="10000"/>
          </a:bodyPr>
          <a:lstStyle/>
          <a:p>
            <a:r>
              <a:rPr lang="en" altLang="zh-CN" dirty="0"/>
              <a:t>Renmin University of China, Tsinghua University, North Carolina State University, ETH </a:t>
            </a:r>
            <a:r>
              <a:rPr lang="en" altLang="zh-CN" dirty="0" err="1"/>
              <a:t>Zürich</a:t>
            </a:r>
            <a:r>
              <a:rPr lang="en" altLang="zh-CN" dirty="0"/>
              <a:t> </a:t>
            </a:r>
          </a:p>
        </p:txBody>
      </p:sp>
      <p:sp>
        <p:nvSpPr>
          <p:cNvPr id="384" name="Text Placeholder 383"/>
          <p:cNvSpPr>
            <a:spLocks noGrp="1"/>
          </p:cNvSpPr>
          <p:nvPr>
            <p:ph type="body" sz="quarter" idx="151"/>
          </p:nvPr>
        </p:nvSpPr>
        <p:spPr/>
        <p:txBody>
          <a:bodyPr>
            <a:normAutofit fontScale="85000" lnSpcReduction="10000"/>
          </a:bodyPr>
          <a:lstStyle/>
          <a:p>
            <a:r>
              <a:rPr lang="en-US" dirty="0"/>
              <a:t>Feng Zhang, </a:t>
            </a:r>
            <a:r>
              <a:rPr lang="en-US" dirty="0" err="1"/>
              <a:t>Jidong</a:t>
            </a:r>
            <a:r>
              <a:rPr lang="en-US" dirty="0"/>
              <a:t> </a:t>
            </a:r>
            <a:r>
              <a:rPr lang="en-US" dirty="0" err="1"/>
              <a:t>Zhai</a:t>
            </a:r>
            <a:r>
              <a:rPr lang="en-US" dirty="0"/>
              <a:t>, </a:t>
            </a:r>
            <a:r>
              <a:rPr lang="en-US" dirty="0" err="1"/>
              <a:t>Xipeng</a:t>
            </a:r>
            <a:r>
              <a:rPr lang="en-US" dirty="0"/>
              <a:t> Shen, </a:t>
            </a:r>
            <a:r>
              <a:rPr lang="en-US" dirty="0" err="1"/>
              <a:t>Onur</a:t>
            </a:r>
            <a:r>
              <a:rPr lang="en-US" dirty="0"/>
              <a:t> </a:t>
            </a:r>
            <a:r>
              <a:rPr lang="en-US" dirty="0" err="1"/>
              <a:t>Mutlu</a:t>
            </a:r>
            <a:r>
              <a:rPr lang="en-US" dirty="0"/>
              <a:t>, </a:t>
            </a:r>
            <a:r>
              <a:rPr lang="en-US" dirty="0" err="1"/>
              <a:t>Wenguang</a:t>
            </a:r>
            <a:r>
              <a:rPr lang="en-US" dirty="0"/>
              <a:t> Chen</a:t>
            </a:r>
          </a:p>
        </p:txBody>
      </p:sp>
      <p:sp>
        <p:nvSpPr>
          <p:cNvPr id="385" name="Text Placeholder 384"/>
          <p:cNvSpPr>
            <a:spLocks noGrp="1"/>
          </p:cNvSpPr>
          <p:nvPr>
            <p:ph type="body" sz="quarter" idx="153"/>
          </p:nvPr>
        </p:nvSpPr>
        <p:spPr/>
        <p:txBody>
          <a:bodyPr>
            <a:normAutofit fontScale="62500" lnSpcReduction="20000"/>
          </a:bodyPr>
          <a:lstStyle/>
          <a:p>
            <a:r>
              <a:rPr lang="en-US" dirty="0"/>
              <a:t>Efficient Document Analytics on Compressed Data:</a:t>
            </a:r>
          </a:p>
          <a:p>
            <a:r>
              <a:rPr lang="en-US" dirty="0"/>
              <a:t> Method, Challenges, Algorithms, Insights </a:t>
            </a:r>
          </a:p>
        </p:txBody>
      </p:sp>
      <p:grpSp>
        <p:nvGrpSpPr>
          <p:cNvPr id="2" name="组合 1">
            <a:extLst>
              <a:ext uri="{FF2B5EF4-FFF2-40B4-BE49-F238E27FC236}">
                <a16:creationId xmlns:a16="http://schemas.microsoft.com/office/drawing/2014/main" id="{CF97761E-43DF-3B48-85BB-8B0699B1FAF2}"/>
              </a:ext>
            </a:extLst>
          </p:cNvPr>
          <p:cNvGrpSpPr/>
          <p:nvPr/>
        </p:nvGrpSpPr>
        <p:grpSpPr>
          <a:xfrm>
            <a:off x="15412699" y="13227524"/>
            <a:ext cx="14114843" cy="7108730"/>
            <a:chOff x="2009672" y="25656316"/>
            <a:chExt cx="10041654" cy="4980587"/>
          </a:xfrm>
        </p:grpSpPr>
        <p:sp>
          <p:nvSpPr>
            <p:cNvPr id="40" name="椭圆 39">
              <a:extLst>
                <a:ext uri="{FF2B5EF4-FFF2-40B4-BE49-F238E27FC236}">
                  <a16:creationId xmlns:a16="http://schemas.microsoft.com/office/drawing/2014/main" id="{A93338D7-B58F-EC44-9323-1C46AE937F87}"/>
                </a:ext>
              </a:extLst>
            </p:cNvPr>
            <p:cNvSpPr/>
            <p:nvPr/>
          </p:nvSpPr>
          <p:spPr>
            <a:xfrm>
              <a:off x="4354069" y="27523706"/>
              <a:ext cx="4628301" cy="1248082"/>
            </a:xfrm>
            <a:prstGeom prst="ellipse">
              <a:avLst/>
            </a:prstGeom>
            <a:solidFill>
              <a:sysClr val="window" lastClr="FFFFFF">
                <a:lumMod val="95000"/>
              </a:sysClr>
            </a:solidFill>
            <a:ln w="9525" cap="flat" cmpd="sng" algn="ctr">
              <a:solidFill>
                <a:sysClr val="window" lastClr="FFFFFF">
                  <a:lumMod val="65000"/>
                </a:sys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41" name="文本框 40">
              <a:extLst>
                <a:ext uri="{FF2B5EF4-FFF2-40B4-BE49-F238E27FC236}">
                  <a16:creationId xmlns:a16="http://schemas.microsoft.com/office/drawing/2014/main" id="{B03B785C-248A-1645-AFD2-9597ADE97E99}"/>
                </a:ext>
              </a:extLst>
            </p:cNvPr>
            <p:cNvSpPr txBox="1"/>
            <p:nvPr/>
          </p:nvSpPr>
          <p:spPr>
            <a:xfrm>
              <a:off x="5631986" y="25656316"/>
              <a:ext cx="3200944" cy="366584"/>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zh-CN" sz="2800" b="1" i="0" u="none" strike="noStrike" kern="0" cap="none" spc="0" normalizeH="0" baseline="0" noProof="0" dirty="0">
                  <a:ln>
                    <a:noFill/>
                  </a:ln>
                  <a:solidFill>
                    <a:srgbClr val="9BBB59">
                      <a:lumMod val="75000"/>
                    </a:srgbClr>
                  </a:solidFill>
                  <a:effectLst/>
                  <a:uLnTx/>
                  <a:uFillTx/>
                </a:rPr>
                <a:t>SOLUTION</a:t>
              </a:r>
              <a:r>
                <a:rPr kumimoji="1" lang="zh-CN" altLang="en-US" sz="2800" b="1" i="0" u="none" strike="noStrike" kern="0" cap="none" spc="0" normalizeH="0" baseline="0" noProof="0" dirty="0">
                  <a:ln>
                    <a:noFill/>
                  </a:ln>
                  <a:solidFill>
                    <a:srgbClr val="9BBB59">
                      <a:lumMod val="75000"/>
                    </a:srgbClr>
                  </a:solidFill>
                  <a:effectLst/>
                  <a:uLnTx/>
                  <a:uFillTx/>
                </a:rPr>
                <a:t> </a:t>
              </a:r>
              <a:r>
                <a:rPr kumimoji="1" lang="en-US" altLang="zh-CN" sz="2800" b="1" i="0" u="none" strike="noStrike" kern="0" cap="none" spc="0" normalizeH="0" baseline="0" noProof="0" dirty="0">
                  <a:ln>
                    <a:noFill/>
                  </a:ln>
                  <a:solidFill>
                    <a:srgbClr val="9BBB59">
                      <a:lumMod val="75000"/>
                    </a:srgbClr>
                  </a:solidFill>
                  <a:effectLst/>
                  <a:uLnTx/>
                  <a:uFillTx/>
                </a:rPr>
                <a:t>TECHNIQUES</a:t>
              </a:r>
              <a:endParaRPr kumimoji="1" lang="zh-CN" altLang="en-US" sz="2800" b="1" i="0" u="none" strike="noStrike" kern="0" cap="none" spc="0" normalizeH="0" baseline="0" noProof="0" dirty="0">
                <a:ln>
                  <a:noFill/>
                </a:ln>
                <a:solidFill>
                  <a:srgbClr val="9BBB59">
                    <a:lumMod val="75000"/>
                  </a:srgbClr>
                </a:solidFill>
                <a:effectLst/>
                <a:uLnTx/>
                <a:uFillTx/>
              </a:endParaRPr>
            </a:p>
          </p:txBody>
        </p:sp>
        <p:sp>
          <p:nvSpPr>
            <p:cNvPr id="42" name="文本框 41">
              <a:extLst>
                <a:ext uri="{FF2B5EF4-FFF2-40B4-BE49-F238E27FC236}">
                  <a16:creationId xmlns:a16="http://schemas.microsoft.com/office/drawing/2014/main" id="{E9127F9F-F44D-CC42-A87B-67D6B5A94E50}"/>
                </a:ext>
              </a:extLst>
            </p:cNvPr>
            <p:cNvSpPr txBox="1"/>
            <p:nvPr/>
          </p:nvSpPr>
          <p:spPr>
            <a:xfrm>
              <a:off x="2009672" y="25850283"/>
              <a:ext cx="2562942" cy="970369"/>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Adaptive traversal</a:t>
              </a:r>
              <a:r>
                <a:rPr kumimoji="1" lang="zh-CN" altLang="en-US" sz="2800" b="0" i="0" u="none" strike="noStrike" kern="0" cap="none" spc="0" normalizeH="0" baseline="0" noProof="0" dirty="0">
                  <a:ln>
                    <a:noFill/>
                  </a:ln>
                  <a:solidFill>
                    <a:prstClr val="black"/>
                  </a:solidFill>
                  <a:effectLst/>
                  <a:uLnTx/>
                  <a:uFillTx/>
                </a:rPr>
                <a:t> </a:t>
              </a:r>
              <a:r>
                <a:rPr kumimoji="1" lang="en-US" altLang="zh-CN" sz="2800" b="0" i="0" u="none" strike="noStrike" kern="0" cap="none" spc="0" normalizeH="0" baseline="0" noProof="0" dirty="0">
                  <a:ln>
                    <a:noFill/>
                  </a:ln>
                  <a:solidFill>
                    <a:prstClr val="black"/>
                  </a:solidFill>
                  <a:effectLst/>
                  <a:uLnTx/>
                  <a:uFillTx/>
                </a:rPr>
                <a:t>order</a:t>
              </a:r>
              <a:r>
                <a:rPr kumimoji="1" lang="zh-CN" altLang="en-US" sz="2800" b="0" i="0" u="none" strike="noStrike" kern="0" cap="none" spc="0" normalizeH="0" baseline="0" noProof="0" dirty="0">
                  <a:ln>
                    <a:noFill/>
                  </a:ln>
                  <a:solidFill>
                    <a:prstClr val="black"/>
                  </a:solidFill>
                  <a:effectLst/>
                  <a:uLnTx/>
                  <a:uFillTx/>
                </a:rPr>
                <a:t> </a:t>
              </a:r>
              <a:r>
                <a:rPr kumimoji="1" lang="en-US" altLang="zh-CN" sz="2800" b="0" i="0" u="none" strike="noStrike" kern="0" cap="none" spc="0" normalizeH="0" baseline="0" noProof="0" dirty="0">
                  <a:ln>
                    <a:noFill/>
                  </a:ln>
                  <a:solidFill>
                    <a:prstClr val="black"/>
                  </a:solidFill>
                  <a:effectLst/>
                  <a:uLnTx/>
                  <a:uFillTx/>
                </a:rPr>
                <a:t>and information</a:t>
              </a:r>
              <a:r>
                <a:rPr kumimoji="1" lang="zh-CN" altLang="en-US" sz="2800" b="0" i="0" u="none" strike="noStrike" kern="0" cap="none" spc="0" normalizeH="0" baseline="0" noProof="0" dirty="0">
                  <a:ln>
                    <a:noFill/>
                  </a:ln>
                  <a:solidFill>
                    <a:prstClr val="black"/>
                  </a:solidFill>
                  <a:effectLst/>
                  <a:uLnTx/>
                  <a:uFillTx/>
                </a:rPr>
                <a:t> </a:t>
              </a:r>
              <a:r>
                <a:rPr kumimoji="1" lang="en-US" altLang="zh-CN" sz="2800" b="0" i="0" u="none" strike="noStrike" kern="0" cap="none" spc="0" normalizeH="0" baseline="0" noProof="0" dirty="0">
                  <a:ln>
                    <a:noFill/>
                  </a:ln>
                  <a:solidFill>
                    <a:prstClr val="black"/>
                  </a:solidFill>
                  <a:effectLst/>
                  <a:uLnTx/>
                  <a:uFillTx/>
                </a:rPr>
                <a:t>for</a:t>
              </a:r>
              <a:r>
                <a:rPr kumimoji="1" lang="zh-CN" altLang="en-US" sz="2800" b="0" i="0" u="none" strike="noStrike" kern="0" cap="none" spc="0" normalizeH="0" baseline="0" noProof="0" dirty="0">
                  <a:ln>
                    <a:noFill/>
                  </a:ln>
                  <a:solidFill>
                    <a:prstClr val="black"/>
                  </a:solidFill>
                  <a:effectLst/>
                  <a:uLnTx/>
                  <a:uFillTx/>
                </a:rPr>
                <a:t> </a:t>
              </a:r>
              <a:r>
                <a:rPr kumimoji="1" lang="en-US" altLang="zh-CN" sz="2800" b="0" i="0" u="none" strike="noStrike" kern="0" cap="none" spc="0" normalizeH="0" baseline="0" noProof="0" dirty="0">
                  <a:ln>
                    <a:noFill/>
                  </a:ln>
                  <a:solidFill>
                    <a:prstClr val="black"/>
                  </a:solidFill>
                  <a:effectLst/>
                  <a:uLnTx/>
                  <a:uFillTx/>
                </a:rPr>
                <a:t>propagation</a:t>
              </a:r>
              <a:endParaRPr kumimoji="1" lang="zh-CN" altLang="en-US" sz="2800" b="0" i="0" u="none" strike="noStrike" kern="0" cap="none" spc="0" normalizeH="0" baseline="0" noProof="0" dirty="0">
                <a:ln>
                  <a:noFill/>
                </a:ln>
                <a:solidFill>
                  <a:prstClr val="black"/>
                </a:solidFill>
                <a:effectLst/>
                <a:uLnTx/>
                <a:uFillTx/>
              </a:endParaRPr>
            </a:p>
          </p:txBody>
        </p:sp>
        <p:sp>
          <p:nvSpPr>
            <p:cNvPr id="43" name="文本框 42">
              <a:extLst>
                <a:ext uri="{FF2B5EF4-FFF2-40B4-BE49-F238E27FC236}">
                  <a16:creationId xmlns:a16="http://schemas.microsoft.com/office/drawing/2014/main" id="{0FC0D86E-5007-044B-8383-D3EB54DEBB69}"/>
                </a:ext>
              </a:extLst>
            </p:cNvPr>
            <p:cNvSpPr txBox="1"/>
            <p:nvPr/>
          </p:nvSpPr>
          <p:spPr>
            <a:xfrm>
              <a:off x="2080300" y="28963513"/>
              <a:ext cx="2268351"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Compression-time</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indexing</a:t>
              </a:r>
              <a:endParaRPr kumimoji="1" lang="zh-CN" altLang="en-US" sz="2800" b="0" i="0" u="none" strike="noStrike" kern="0" cap="none" spc="0" normalizeH="0" baseline="0" noProof="0" dirty="0">
                <a:ln>
                  <a:noFill/>
                </a:ln>
                <a:solidFill>
                  <a:prstClr val="black"/>
                </a:solidFill>
                <a:effectLst/>
                <a:uLnTx/>
                <a:uFillTx/>
              </a:endParaRPr>
            </a:p>
          </p:txBody>
        </p:sp>
        <p:sp>
          <p:nvSpPr>
            <p:cNvPr id="44" name="文本框 43">
              <a:extLst>
                <a:ext uri="{FF2B5EF4-FFF2-40B4-BE49-F238E27FC236}">
                  <a16:creationId xmlns:a16="http://schemas.microsoft.com/office/drawing/2014/main" id="{C5B916A5-73D4-E34D-B557-E60DFF963C23}"/>
                </a:ext>
              </a:extLst>
            </p:cNvPr>
            <p:cNvSpPr txBox="1"/>
            <p:nvPr/>
          </p:nvSpPr>
          <p:spPr>
            <a:xfrm>
              <a:off x="9683389" y="28173829"/>
              <a:ext cx="1704851"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Double</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compression</a:t>
              </a:r>
              <a:endParaRPr kumimoji="1" lang="zh-CN" altLang="en-US" sz="2800" b="0" i="0" u="none" strike="noStrike" kern="0" cap="none" spc="0" normalizeH="0" baseline="0" noProof="0" dirty="0">
                <a:ln>
                  <a:noFill/>
                </a:ln>
                <a:solidFill>
                  <a:prstClr val="black"/>
                </a:solidFill>
                <a:effectLst/>
                <a:uLnTx/>
                <a:uFillTx/>
              </a:endParaRPr>
            </a:p>
          </p:txBody>
        </p:sp>
        <p:sp>
          <p:nvSpPr>
            <p:cNvPr id="45" name="文本框 44">
              <a:extLst>
                <a:ext uri="{FF2B5EF4-FFF2-40B4-BE49-F238E27FC236}">
                  <a16:creationId xmlns:a16="http://schemas.microsoft.com/office/drawing/2014/main" id="{8A730E47-4489-694E-B226-89551B8FE839}"/>
                </a:ext>
              </a:extLst>
            </p:cNvPr>
            <p:cNvSpPr txBox="1"/>
            <p:nvPr/>
          </p:nvSpPr>
          <p:spPr>
            <a:xfrm>
              <a:off x="6703219" y="29968427"/>
              <a:ext cx="1704851"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Load-time</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coarsening</a:t>
              </a:r>
            </a:p>
          </p:txBody>
        </p:sp>
        <p:sp>
          <p:nvSpPr>
            <p:cNvPr id="46" name="文本框 45">
              <a:extLst>
                <a:ext uri="{FF2B5EF4-FFF2-40B4-BE49-F238E27FC236}">
                  <a16:creationId xmlns:a16="http://schemas.microsoft.com/office/drawing/2014/main" id="{80822779-BD4C-DB49-A305-A2D0976725C3}"/>
                </a:ext>
              </a:extLst>
            </p:cNvPr>
            <p:cNvSpPr txBox="1"/>
            <p:nvPr/>
          </p:nvSpPr>
          <p:spPr>
            <a:xfrm>
              <a:off x="3638473" y="29869324"/>
              <a:ext cx="2802637"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Two-level table with</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depth-first traversal</a:t>
              </a:r>
            </a:p>
          </p:txBody>
        </p:sp>
        <p:sp>
          <p:nvSpPr>
            <p:cNvPr id="47" name="文本框 46">
              <a:extLst>
                <a:ext uri="{FF2B5EF4-FFF2-40B4-BE49-F238E27FC236}">
                  <a16:creationId xmlns:a16="http://schemas.microsoft.com/office/drawing/2014/main" id="{EA548A32-3C01-754F-8625-25A09035FFA4}"/>
                </a:ext>
              </a:extLst>
            </p:cNvPr>
            <p:cNvSpPr txBox="1"/>
            <p:nvPr/>
          </p:nvSpPr>
          <p:spPr>
            <a:xfrm>
              <a:off x="9138310" y="25969339"/>
              <a:ext cx="2913016" cy="970369"/>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Coarse-grained parallel algorithm and automatic   </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  data partitioning</a:t>
              </a:r>
            </a:p>
          </p:txBody>
        </p:sp>
        <p:sp>
          <p:nvSpPr>
            <p:cNvPr id="48" name="文本框 47">
              <a:extLst>
                <a:ext uri="{FF2B5EF4-FFF2-40B4-BE49-F238E27FC236}">
                  <a16:creationId xmlns:a16="http://schemas.microsoft.com/office/drawing/2014/main" id="{B554B5E3-7F15-094A-8F41-6EB719FDC9ED}"/>
                </a:ext>
              </a:extLst>
            </p:cNvPr>
            <p:cNvSpPr txBox="1"/>
            <p:nvPr/>
          </p:nvSpPr>
          <p:spPr>
            <a:xfrm>
              <a:off x="8704956" y="29266158"/>
              <a:ext cx="2498562" cy="970369"/>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Double-layered</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bit vector for</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footprint minimization</a:t>
              </a:r>
            </a:p>
          </p:txBody>
        </p:sp>
        <p:sp>
          <p:nvSpPr>
            <p:cNvPr id="49" name="椭圆 48">
              <a:extLst>
                <a:ext uri="{FF2B5EF4-FFF2-40B4-BE49-F238E27FC236}">
                  <a16:creationId xmlns:a16="http://schemas.microsoft.com/office/drawing/2014/main" id="{843E9416-38B5-5247-A49E-4589BD03A57A}"/>
                </a:ext>
              </a:extLst>
            </p:cNvPr>
            <p:cNvSpPr/>
            <p:nvPr/>
          </p:nvSpPr>
          <p:spPr>
            <a:xfrm>
              <a:off x="3904275" y="26496412"/>
              <a:ext cx="5539134" cy="2991949"/>
            </a:xfrm>
            <a:prstGeom prst="ellipse">
              <a:avLst/>
            </a:prstGeom>
            <a:noFill/>
            <a:ln w="25400" cap="flat"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50" name="文本框 49">
              <a:extLst>
                <a:ext uri="{FF2B5EF4-FFF2-40B4-BE49-F238E27FC236}">
                  <a16:creationId xmlns:a16="http://schemas.microsoft.com/office/drawing/2014/main" id="{6066C2D0-55AB-E948-999B-4D635B4A2BD8}"/>
                </a:ext>
              </a:extLst>
            </p:cNvPr>
            <p:cNvSpPr txBox="1"/>
            <p:nvPr/>
          </p:nvSpPr>
          <p:spPr>
            <a:xfrm>
              <a:off x="5822408" y="26559384"/>
              <a:ext cx="1913608" cy="366584"/>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zh-CN" sz="2800" b="1" i="0" u="none" strike="noStrike" kern="0" cap="none" spc="0" normalizeH="0" baseline="0" noProof="0" dirty="0">
                  <a:ln>
                    <a:noFill/>
                  </a:ln>
                  <a:solidFill>
                    <a:srgbClr val="C00000"/>
                  </a:solidFill>
                  <a:effectLst/>
                  <a:uLnTx/>
                  <a:uFillTx/>
                </a:rPr>
                <a:t>CHALLENGES</a:t>
              </a:r>
              <a:endParaRPr kumimoji="1" lang="zh-CN" altLang="en-US" sz="2800" b="1" i="0" u="none" strike="noStrike" kern="0" cap="none" spc="0" normalizeH="0" baseline="0" noProof="0" dirty="0">
                <a:ln>
                  <a:noFill/>
                </a:ln>
                <a:solidFill>
                  <a:srgbClr val="C00000"/>
                </a:solidFill>
                <a:effectLst/>
                <a:uLnTx/>
                <a:uFillTx/>
              </a:endParaRPr>
            </a:p>
          </p:txBody>
        </p:sp>
        <p:sp>
          <p:nvSpPr>
            <p:cNvPr id="51" name="文本框 50">
              <a:extLst>
                <a:ext uri="{FF2B5EF4-FFF2-40B4-BE49-F238E27FC236}">
                  <a16:creationId xmlns:a16="http://schemas.microsoft.com/office/drawing/2014/main" id="{81A1AB65-11ED-6A4C-83C0-56DBC98F69C6}"/>
                </a:ext>
              </a:extLst>
            </p:cNvPr>
            <p:cNvSpPr txBox="1"/>
            <p:nvPr/>
          </p:nvSpPr>
          <p:spPr>
            <a:xfrm>
              <a:off x="4050028" y="26977733"/>
              <a:ext cx="1391715"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Unit</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sensitivity</a:t>
              </a:r>
              <a:endParaRPr kumimoji="1" lang="zh-CN" altLang="en-US" sz="2800" b="0" i="0" u="none" strike="noStrike" kern="0" cap="none" spc="0" normalizeH="0" baseline="0" noProof="0" dirty="0">
                <a:ln>
                  <a:noFill/>
                </a:ln>
                <a:solidFill>
                  <a:prstClr val="black"/>
                </a:solidFill>
                <a:effectLst/>
                <a:uLnTx/>
                <a:uFillTx/>
              </a:endParaRPr>
            </a:p>
          </p:txBody>
        </p:sp>
        <p:sp>
          <p:nvSpPr>
            <p:cNvPr id="52" name="文本框 51">
              <a:extLst>
                <a:ext uri="{FF2B5EF4-FFF2-40B4-BE49-F238E27FC236}">
                  <a16:creationId xmlns:a16="http://schemas.microsoft.com/office/drawing/2014/main" id="{21BB5D1B-BA64-6F40-8039-9780DD43719B}"/>
                </a:ext>
              </a:extLst>
            </p:cNvPr>
            <p:cNvSpPr txBox="1"/>
            <p:nvPr/>
          </p:nvSpPr>
          <p:spPr>
            <a:xfrm>
              <a:off x="7607365" y="26977733"/>
              <a:ext cx="1391715"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Parallelism</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barriers</a:t>
              </a:r>
              <a:endParaRPr kumimoji="1" lang="zh-CN" altLang="en-US" sz="2800" b="0" i="0" u="none" strike="noStrike" kern="0" cap="none" spc="0" normalizeH="0" baseline="0" noProof="0" dirty="0">
                <a:ln>
                  <a:noFill/>
                </a:ln>
                <a:solidFill>
                  <a:prstClr val="black"/>
                </a:solidFill>
                <a:effectLst/>
                <a:uLnTx/>
                <a:uFillTx/>
              </a:endParaRPr>
            </a:p>
          </p:txBody>
        </p:sp>
        <p:sp>
          <p:nvSpPr>
            <p:cNvPr id="53" name="文本框 52">
              <a:extLst>
                <a:ext uri="{FF2B5EF4-FFF2-40B4-BE49-F238E27FC236}">
                  <a16:creationId xmlns:a16="http://schemas.microsoft.com/office/drawing/2014/main" id="{5777F39F-00F5-0841-B833-58E7CCAB3A6B}"/>
                </a:ext>
              </a:extLst>
            </p:cNvPr>
            <p:cNvSpPr txBox="1"/>
            <p:nvPr/>
          </p:nvSpPr>
          <p:spPr>
            <a:xfrm>
              <a:off x="4937382" y="28629276"/>
              <a:ext cx="1391715"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Order</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sensitivity</a:t>
              </a:r>
              <a:endParaRPr kumimoji="1" lang="zh-CN" altLang="en-US" sz="2800" b="0" i="0" u="none" strike="noStrike" kern="0" cap="none" spc="0" normalizeH="0" baseline="0" noProof="0" dirty="0">
                <a:ln>
                  <a:noFill/>
                </a:ln>
                <a:solidFill>
                  <a:prstClr val="black"/>
                </a:solidFill>
                <a:effectLst/>
                <a:uLnTx/>
                <a:uFillTx/>
              </a:endParaRPr>
            </a:p>
          </p:txBody>
        </p:sp>
        <p:sp>
          <p:nvSpPr>
            <p:cNvPr id="54" name="文本框 53">
              <a:extLst>
                <a:ext uri="{FF2B5EF4-FFF2-40B4-BE49-F238E27FC236}">
                  <a16:creationId xmlns:a16="http://schemas.microsoft.com/office/drawing/2014/main" id="{C26FA72F-661B-7A4E-85E8-4163199E78E4}"/>
                </a:ext>
              </a:extLst>
            </p:cNvPr>
            <p:cNvSpPr txBox="1"/>
            <p:nvPr/>
          </p:nvSpPr>
          <p:spPr>
            <a:xfrm>
              <a:off x="7044289" y="28629276"/>
              <a:ext cx="1391715" cy="6684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Data</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attributes</a:t>
              </a:r>
              <a:endParaRPr kumimoji="1" lang="zh-CN" altLang="en-US" sz="2800" b="0" i="0" u="none" strike="noStrike" kern="0" cap="none" spc="0" normalizeH="0" baseline="0" noProof="0" dirty="0">
                <a:ln>
                  <a:noFill/>
                </a:ln>
                <a:solidFill>
                  <a:prstClr val="black"/>
                </a:solidFill>
                <a:effectLst/>
                <a:uLnTx/>
                <a:uFillTx/>
              </a:endParaRPr>
            </a:p>
          </p:txBody>
        </p:sp>
        <p:sp>
          <p:nvSpPr>
            <p:cNvPr id="55" name="文本框 54">
              <a:extLst>
                <a:ext uri="{FF2B5EF4-FFF2-40B4-BE49-F238E27FC236}">
                  <a16:creationId xmlns:a16="http://schemas.microsoft.com/office/drawing/2014/main" id="{86B2CC5D-1C6F-A043-B0F5-6B0DDE502D74}"/>
                </a:ext>
              </a:extLst>
            </p:cNvPr>
            <p:cNvSpPr txBox="1"/>
            <p:nvPr/>
          </p:nvSpPr>
          <p:spPr>
            <a:xfrm>
              <a:off x="4370779" y="27753714"/>
              <a:ext cx="2139759" cy="625349"/>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1" i="0" u="none" strike="noStrike" kern="0" cap="none" spc="0" normalizeH="0" baseline="0" noProof="0" dirty="0">
                  <a:ln>
                    <a:noFill/>
                  </a:ln>
                  <a:solidFill>
                    <a:prstClr val="black"/>
                  </a:solidFill>
                  <a:effectLst/>
                  <a:uLnTx/>
                  <a:uFillTx/>
                </a:rPr>
                <a:t>Reuse</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400" b="0" i="0" u="none" strike="noStrike" kern="0" cap="none" spc="0" normalizeH="0" baseline="0" noProof="0" dirty="0">
                  <a:ln>
                    <a:noFill/>
                  </a:ln>
                  <a:solidFill>
                    <a:prstClr val="black"/>
                  </a:solidFill>
                  <a:effectLst/>
                  <a:uLnTx/>
                  <a:uFillTx/>
                </a:rPr>
                <a:t>of results across nodes</a:t>
              </a:r>
              <a:endParaRPr kumimoji="1" lang="zh-CN" altLang="en-US" sz="2400" b="0" i="0" u="none" strike="noStrike" kern="0" cap="none" spc="0" normalizeH="0" baseline="0" noProof="0" dirty="0">
                <a:ln>
                  <a:noFill/>
                </a:ln>
                <a:solidFill>
                  <a:prstClr val="black"/>
                </a:solidFill>
                <a:effectLst/>
                <a:uLnTx/>
                <a:uFillTx/>
              </a:endParaRPr>
            </a:p>
          </p:txBody>
        </p:sp>
        <p:sp>
          <p:nvSpPr>
            <p:cNvPr id="56" name="文本框 55">
              <a:extLst>
                <a:ext uri="{FF2B5EF4-FFF2-40B4-BE49-F238E27FC236}">
                  <a16:creationId xmlns:a16="http://schemas.microsoft.com/office/drawing/2014/main" id="{FD214305-294C-1B49-96F3-E5A8351D2D7F}"/>
                </a:ext>
              </a:extLst>
            </p:cNvPr>
            <p:cNvSpPr txBox="1"/>
            <p:nvPr/>
          </p:nvSpPr>
          <p:spPr>
            <a:xfrm>
              <a:off x="6528074" y="27753714"/>
              <a:ext cx="2492585" cy="625349"/>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800" b="1" i="0" u="none" strike="noStrike" kern="0" cap="none" spc="0" normalizeH="0" baseline="0" noProof="0" dirty="0">
                  <a:ln>
                    <a:noFill/>
                  </a:ln>
                  <a:solidFill>
                    <a:prstClr val="black"/>
                  </a:solidFill>
                  <a:effectLst/>
                  <a:uLnTx/>
                  <a:uFillTx/>
                </a:rPr>
                <a:t>Overhead</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zh-CN" sz="2400" b="0" i="0" u="none" strike="noStrike" kern="0" cap="none" spc="0" normalizeH="0" baseline="0" noProof="0" dirty="0">
                  <a:ln>
                    <a:noFill/>
                  </a:ln>
                  <a:solidFill>
                    <a:prstClr val="black"/>
                  </a:solidFill>
                  <a:effectLst/>
                  <a:uLnTx/>
                  <a:uFillTx/>
                </a:rPr>
                <a:t>in saving and propagating</a:t>
              </a:r>
              <a:endParaRPr kumimoji="1" lang="zh-CN" altLang="en-US" sz="2400" b="0" i="0" u="none" strike="noStrike" kern="0" cap="none" spc="0" normalizeH="0" baseline="0" noProof="0" dirty="0">
                <a:ln>
                  <a:noFill/>
                </a:ln>
                <a:solidFill>
                  <a:prstClr val="black"/>
                </a:solidFill>
                <a:effectLst/>
                <a:uLnTx/>
                <a:uFillTx/>
              </a:endParaRPr>
            </a:p>
          </p:txBody>
        </p:sp>
        <p:sp>
          <p:nvSpPr>
            <p:cNvPr id="57" name="左右箭头 56">
              <a:extLst>
                <a:ext uri="{FF2B5EF4-FFF2-40B4-BE49-F238E27FC236}">
                  <a16:creationId xmlns:a16="http://schemas.microsoft.com/office/drawing/2014/main" id="{3914AF33-0E46-3A40-B9CB-BBBD17DBFB2A}"/>
                </a:ext>
              </a:extLst>
            </p:cNvPr>
            <p:cNvSpPr/>
            <p:nvPr/>
          </p:nvSpPr>
          <p:spPr>
            <a:xfrm>
              <a:off x="6249674" y="27850909"/>
              <a:ext cx="587311" cy="195878"/>
            </a:xfrm>
            <a:prstGeom prst="leftRightArrow">
              <a:avLst/>
            </a:prstGeom>
            <a:solidFill>
              <a:sysClr val="window" lastClr="FFFFFF">
                <a:lumMod val="50000"/>
              </a:sysClr>
            </a:solidFill>
            <a:ln w="9525" cap="flat" cmpd="sng" algn="ctr">
              <a:solidFill>
                <a:sysClr val="window" lastClr="FFFFFF">
                  <a:lumMod val="50000"/>
                </a:sys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8" name="右箭头 57">
              <a:extLst>
                <a:ext uri="{FF2B5EF4-FFF2-40B4-BE49-F238E27FC236}">
                  <a16:creationId xmlns:a16="http://schemas.microsoft.com/office/drawing/2014/main" id="{1FBCEAF0-DE48-6440-B015-DB09F21D6448}"/>
                </a:ext>
              </a:extLst>
            </p:cNvPr>
            <p:cNvSpPr/>
            <p:nvPr/>
          </p:nvSpPr>
          <p:spPr>
            <a:xfrm rot="19724331">
              <a:off x="3441460" y="28475666"/>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59" name="右箭头 58">
              <a:extLst>
                <a:ext uri="{FF2B5EF4-FFF2-40B4-BE49-F238E27FC236}">
                  <a16:creationId xmlns:a16="http://schemas.microsoft.com/office/drawing/2014/main" id="{12EF28C6-48D4-3B4F-829B-7E3CCF26D074}"/>
                </a:ext>
              </a:extLst>
            </p:cNvPr>
            <p:cNvSpPr/>
            <p:nvPr/>
          </p:nvSpPr>
          <p:spPr>
            <a:xfrm rot="17232583">
              <a:off x="4911679" y="29553386"/>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0" name="右箭头 59">
              <a:extLst>
                <a:ext uri="{FF2B5EF4-FFF2-40B4-BE49-F238E27FC236}">
                  <a16:creationId xmlns:a16="http://schemas.microsoft.com/office/drawing/2014/main" id="{75678E41-1228-4A47-86BD-80291DE132DD}"/>
                </a:ext>
              </a:extLst>
            </p:cNvPr>
            <p:cNvSpPr/>
            <p:nvPr/>
          </p:nvSpPr>
          <p:spPr>
            <a:xfrm rot="15343541">
              <a:off x="6994966" y="29691936"/>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1" name="右箭头 60">
              <a:extLst>
                <a:ext uri="{FF2B5EF4-FFF2-40B4-BE49-F238E27FC236}">
                  <a16:creationId xmlns:a16="http://schemas.microsoft.com/office/drawing/2014/main" id="{5D4E6D11-4FE3-2C46-BB6A-E28D249B8605}"/>
                </a:ext>
              </a:extLst>
            </p:cNvPr>
            <p:cNvSpPr/>
            <p:nvPr/>
          </p:nvSpPr>
          <p:spPr>
            <a:xfrm rot="13626561">
              <a:off x="8604305" y="29309174"/>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2" name="右箭头 61">
              <a:extLst>
                <a:ext uri="{FF2B5EF4-FFF2-40B4-BE49-F238E27FC236}">
                  <a16:creationId xmlns:a16="http://schemas.microsoft.com/office/drawing/2014/main" id="{7CBDD16C-2D44-3C46-9085-75B9110A7CF9}"/>
                </a:ext>
              </a:extLst>
            </p:cNvPr>
            <p:cNvSpPr/>
            <p:nvPr/>
          </p:nvSpPr>
          <p:spPr>
            <a:xfrm rot="12555785">
              <a:off x="9441089" y="28256129"/>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3" name="右箭头 62">
              <a:extLst>
                <a:ext uri="{FF2B5EF4-FFF2-40B4-BE49-F238E27FC236}">
                  <a16:creationId xmlns:a16="http://schemas.microsoft.com/office/drawing/2014/main" id="{727DD8AB-99E4-FB4E-9CF4-E3BF461C73A1}"/>
                </a:ext>
              </a:extLst>
            </p:cNvPr>
            <p:cNvSpPr/>
            <p:nvPr/>
          </p:nvSpPr>
          <p:spPr>
            <a:xfrm rot="7913814">
              <a:off x="9120276" y="26939407"/>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64" name="右箭头 63">
              <a:extLst>
                <a:ext uri="{FF2B5EF4-FFF2-40B4-BE49-F238E27FC236}">
                  <a16:creationId xmlns:a16="http://schemas.microsoft.com/office/drawing/2014/main" id="{C2F92E15-C947-624B-8B83-D3CCF485E1BD}"/>
                </a:ext>
              </a:extLst>
            </p:cNvPr>
            <p:cNvSpPr/>
            <p:nvPr/>
          </p:nvSpPr>
          <p:spPr>
            <a:xfrm rot="2304948">
              <a:off x="3760028" y="26924134"/>
              <a:ext cx="498528" cy="211000"/>
            </a:xfrm>
            <a:prstGeom prst="rightArrow">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4" name="组合 3">
            <a:extLst>
              <a:ext uri="{FF2B5EF4-FFF2-40B4-BE49-F238E27FC236}">
                <a16:creationId xmlns:a16="http://schemas.microsoft.com/office/drawing/2014/main" id="{0B35018B-477A-3340-AE8C-0352EA2C2ACD}"/>
              </a:ext>
            </a:extLst>
          </p:cNvPr>
          <p:cNvGrpSpPr/>
          <p:nvPr/>
        </p:nvGrpSpPr>
        <p:grpSpPr>
          <a:xfrm>
            <a:off x="1016782" y="18750070"/>
            <a:ext cx="13224712" cy="6400801"/>
            <a:chOff x="1367307" y="19759181"/>
            <a:chExt cx="9012322" cy="3926513"/>
          </a:xfrm>
        </p:grpSpPr>
        <p:sp>
          <p:nvSpPr>
            <p:cNvPr id="105" name="矩形 104">
              <a:extLst>
                <a:ext uri="{FF2B5EF4-FFF2-40B4-BE49-F238E27FC236}">
                  <a16:creationId xmlns:a16="http://schemas.microsoft.com/office/drawing/2014/main" id="{4F26AB15-913F-2344-AAA3-BFC85DE18B89}"/>
                </a:ext>
              </a:extLst>
            </p:cNvPr>
            <p:cNvSpPr/>
            <p:nvPr/>
          </p:nvSpPr>
          <p:spPr>
            <a:xfrm>
              <a:off x="8950869" y="21187941"/>
              <a:ext cx="1428760" cy="500066"/>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06" name="矩形 105">
              <a:extLst>
                <a:ext uri="{FF2B5EF4-FFF2-40B4-BE49-F238E27FC236}">
                  <a16:creationId xmlns:a16="http://schemas.microsoft.com/office/drawing/2014/main" id="{C96A8D69-4F63-FE40-9AE1-FA29E8C989F2}"/>
                </a:ext>
              </a:extLst>
            </p:cNvPr>
            <p:cNvSpPr/>
            <p:nvPr/>
          </p:nvSpPr>
          <p:spPr>
            <a:xfrm>
              <a:off x="6950605" y="20473561"/>
              <a:ext cx="2286016" cy="500066"/>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07" name="矩形 106">
              <a:extLst>
                <a:ext uri="{FF2B5EF4-FFF2-40B4-BE49-F238E27FC236}">
                  <a16:creationId xmlns:a16="http://schemas.microsoft.com/office/drawing/2014/main" id="{763D7497-93AC-B04B-946E-32565F2AFA4F}"/>
                </a:ext>
              </a:extLst>
            </p:cNvPr>
            <p:cNvSpPr/>
            <p:nvPr/>
          </p:nvSpPr>
          <p:spPr>
            <a:xfrm>
              <a:off x="7736423" y="19759181"/>
              <a:ext cx="2286016" cy="500066"/>
            </a:xfrm>
            <a:prstGeom prst="rect">
              <a:avLst/>
            </a:prstGeom>
            <a:solidFill>
              <a:srgbClr val="1F497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08" name="矩形 107">
              <a:extLst>
                <a:ext uri="{FF2B5EF4-FFF2-40B4-BE49-F238E27FC236}">
                  <a16:creationId xmlns:a16="http://schemas.microsoft.com/office/drawing/2014/main" id="{0BF628C5-6646-9A4F-87EC-FBD00D8DC942}"/>
                </a:ext>
              </a:extLst>
            </p:cNvPr>
            <p:cNvSpPr/>
            <p:nvPr/>
          </p:nvSpPr>
          <p:spPr>
            <a:xfrm>
              <a:off x="9022285" y="21259379"/>
              <a:ext cx="428650" cy="357190"/>
            </a:xfrm>
            <a:prstGeom prst="rect">
              <a:avLst/>
            </a:prstGeom>
            <a:solidFill>
              <a:srgbClr val="C0504D">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09" name="矩形 108">
              <a:extLst>
                <a:ext uri="{FF2B5EF4-FFF2-40B4-BE49-F238E27FC236}">
                  <a16:creationId xmlns:a16="http://schemas.microsoft.com/office/drawing/2014/main" id="{1552ECF8-C57D-5043-BF9A-201EEE33E5F5}"/>
                </a:ext>
              </a:extLst>
            </p:cNvPr>
            <p:cNvSpPr/>
            <p:nvPr/>
          </p:nvSpPr>
          <p:spPr>
            <a:xfrm>
              <a:off x="7022043" y="20544999"/>
              <a:ext cx="428628" cy="357190"/>
            </a:xfrm>
            <a:prstGeom prst="rect">
              <a:avLst/>
            </a:prstGeom>
            <a:solidFill>
              <a:srgbClr val="9BBB59">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10" name="矩形 109">
              <a:extLst>
                <a:ext uri="{FF2B5EF4-FFF2-40B4-BE49-F238E27FC236}">
                  <a16:creationId xmlns:a16="http://schemas.microsoft.com/office/drawing/2014/main" id="{1916F6C3-95E0-1F4A-936D-2FF6C6A97A54}"/>
                </a:ext>
              </a:extLst>
            </p:cNvPr>
            <p:cNvSpPr/>
            <p:nvPr/>
          </p:nvSpPr>
          <p:spPr>
            <a:xfrm>
              <a:off x="7807861" y="19830619"/>
              <a:ext cx="428628" cy="357190"/>
            </a:xfrm>
            <a:prstGeom prst="rect">
              <a:avLst/>
            </a:prstGeom>
            <a:solidFill>
              <a:srgbClr val="1F497D">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R0:</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11" name="TextBox 3">
              <a:extLst>
                <a:ext uri="{FF2B5EF4-FFF2-40B4-BE49-F238E27FC236}">
                  <a16:creationId xmlns:a16="http://schemas.microsoft.com/office/drawing/2014/main" id="{6139DF70-85F8-2C4E-9783-C94840902D85}"/>
                </a:ext>
              </a:extLst>
            </p:cNvPr>
            <p:cNvSpPr txBox="1"/>
            <p:nvPr/>
          </p:nvSpPr>
          <p:spPr>
            <a:xfrm>
              <a:off x="4450275" y="20407487"/>
              <a:ext cx="2286016" cy="736331"/>
            </a:xfrm>
            <a:prstGeom prst="rect">
              <a:avLst/>
            </a:prstGeom>
            <a:noFill/>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4F81BD"/>
                  </a:solidFill>
                  <a:effectLst/>
                  <a:uLnTx/>
                  <a:uFillTx/>
                </a:rPr>
                <a:t>R0</a:t>
              </a:r>
              <a:r>
                <a:rPr kumimoji="0" lang="en-US" altLang="zh-CN" sz="2400" b="0" i="0" u="none" strike="noStrike" kern="0" cap="none" spc="0" normalizeH="0" baseline="0" noProof="0" dirty="0">
                  <a:ln>
                    <a:noFill/>
                  </a:ln>
                  <a:solidFill>
                    <a:prstClr val="black"/>
                  </a:solidFill>
                  <a:effectLst/>
                  <a:uLnTx/>
                  <a:uFillTx/>
                </a:rPr>
                <a:t> → </a:t>
              </a:r>
              <a:r>
                <a:rPr kumimoji="0" lang="en-US" altLang="zh-CN" sz="2400" b="1" i="0" u="none" strike="noStrike" kern="0" cap="none" spc="0" normalizeH="0" baseline="0" noProof="0" dirty="0">
                  <a:ln>
                    <a:noFill/>
                  </a:ln>
                  <a:solidFill>
                    <a:srgbClr val="9BBB59">
                      <a:lumMod val="50000"/>
                    </a:srgbClr>
                  </a:solidFill>
                  <a:effectLst/>
                  <a:uLnTx/>
                  <a:uFillTx/>
                </a:rPr>
                <a:t>R1  </a:t>
              </a:r>
              <a:r>
                <a:rPr kumimoji="0" lang="en-US" altLang="zh-CN" sz="2400" b="1" i="0" u="none" strike="noStrike" kern="0" cap="none" spc="0" normalizeH="0" baseline="0" noProof="0" dirty="0" err="1">
                  <a:ln>
                    <a:noFill/>
                  </a:ln>
                  <a:solidFill>
                    <a:srgbClr val="9BBB59">
                      <a:lumMod val="50000"/>
                    </a:srgbClr>
                  </a:solidFill>
                  <a:effectLst/>
                  <a:uLnTx/>
                  <a:uFillTx/>
                </a:rPr>
                <a:t>R1</a:t>
              </a:r>
              <a:r>
                <a:rPr kumimoji="0" lang="en-US" altLang="zh-CN" sz="2400" b="1" i="0" u="none" strike="noStrike" kern="0" cap="none" spc="0" normalizeH="0" baseline="0" noProof="0" dirty="0">
                  <a:ln>
                    <a:noFill/>
                  </a:ln>
                  <a:solidFill>
                    <a:srgbClr val="9BBB59">
                      <a:lumMod val="50000"/>
                    </a:srgbClr>
                  </a:solidFill>
                  <a:effectLst/>
                  <a:uLnTx/>
                  <a:uFillTx/>
                </a:rPr>
                <a:t>  </a:t>
              </a:r>
              <a:r>
                <a:rPr kumimoji="0" lang="en-US" altLang="zh-CN" sz="2400" b="1" i="0" u="none" strike="noStrike" kern="0" cap="none" spc="0" normalizeH="0" baseline="0" noProof="0" dirty="0">
                  <a:ln>
                    <a:noFill/>
                  </a:ln>
                  <a:solidFill>
                    <a:srgbClr val="C0504D"/>
                  </a:solidFill>
                  <a:effectLst/>
                  <a:uLnTx/>
                  <a:uFillTx/>
                </a:rPr>
                <a:t>R2</a:t>
              </a:r>
              <a:r>
                <a:rPr kumimoji="0" lang="en-US" altLang="zh-CN" sz="2400" b="0" i="0" u="none" strike="noStrike" kern="0" cap="none" spc="0" normalizeH="0" baseline="0" noProof="0" dirty="0">
                  <a:ln>
                    <a:noFill/>
                  </a:ln>
                  <a:solidFill>
                    <a:prstClr val="black"/>
                  </a:solidFill>
                  <a:effectLst/>
                  <a:uLnTx/>
                  <a:uFillTx/>
                </a:rPr>
                <a:t>   a</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9BBB59">
                      <a:lumMod val="50000"/>
                    </a:srgbClr>
                  </a:solidFill>
                  <a:effectLst/>
                  <a:uLnTx/>
                  <a:uFillTx/>
                </a:rPr>
                <a:t>R1 </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1" i="0" u="none" strike="noStrike" kern="0" cap="none" spc="0" normalizeH="0" baseline="0" noProof="0" dirty="0">
                  <a:ln>
                    <a:noFill/>
                  </a:ln>
                  <a:solidFill>
                    <a:srgbClr val="C0504D"/>
                  </a:solidFill>
                  <a:effectLst/>
                  <a:uLnTx/>
                  <a:uFillTx/>
                </a:rPr>
                <a:t>R2 </a:t>
              </a:r>
              <a:r>
                <a:rPr kumimoji="0" lang="en-US" altLang="zh-CN" sz="2400" b="0" i="0" u="none" strike="noStrike" kern="0" cap="none" spc="0" normalizeH="0" baseline="0" noProof="0" dirty="0">
                  <a:ln>
                    <a:noFill/>
                  </a:ln>
                  <a:solidFill>
                    <a:prstClr val="black"/>
                  </a:solidFill>
                  <a:effectLst/>
                  <a:uLnTx/>
                  <a:uFillTx/>
                </a:rPr>
                <a:t>  c    </a:t>
              </a:r>
              <a:r>
                <a:rPr kumimoji="0" lang="en-US" altLang="zh-CN" sz="2400" b="1" i="0" u="none" strike="noStrike" kern="0" cap="none" spc="0" normalizeH="0" baseline="0" noProof="0" dirty="0">
                  <a:ln>
                    <a:noFill/>
                  </a:ln>
                  <a:solidFill>
                    <a:srgbClr val="C0504D"/>
                  </a:solidFill>
                  <a:effectLst/>
                  <a:uLnTx/>
                  <a:uFillTx/>
                </a:rPr>
                <a:t>R2</a:t>
              </a:r>
              <a:r>
                <a:rPr kumimoji="0" lang="en-US" altLang="zh-CN" sz="2400" b="0" i="0" u="none" strike="noStrike" kern="0" cap="none" spc="0" normalizeH="0" baseline="0" noProof="0" dirty="0">
                  <a:ln>
                    <a:noFill/>
                  </a:ln>
                  <a:solidFill>
                    <a:prstClr val="black"/>
                  </a:solidFill>
                  <a:effectLst/>
                  <a:uLnTx/>
                  <a:uFillTx/>
                </a:rPr>
                <a:t>   d</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C0504D"/>
                  </a:solidFill>
                  <a:effectLst/>
                  <a:uLnTx/>
                  <a:uFillTx/>
                </a:rPr>
                <a:t>R2 </a:t>
              </a:r>
              <a:r>
                <a:rPr kumimoji="0" lang="en-US" altLang="zh-CN" sz="2400" b="0" i="0" u="none" strike="noStrike" kern="0" cap="none" spc="0" normalizeH="0" baseline="0" noProof="0" dirty="0">
                  <a:ln>
                    <a:noFill/>
                  </a:ln>
                  <a:solidFill>
                    <a:prstClr val="black"/>
                  </a:solidFill>
                  <a:effectLst/>
                  <a:uLnTx/>
                  <a:uFillTx/>
                </a:rPr>
                <a:t>→  a    b</a:t>
              </a:r>
            </a:p>
          </p:txBody>
        </p:sp>
        <p:sp>
          <p:nvSpPr>
            <p:cNvPr id="112" name="TextBox 4">
              <a:extLst>
                <a:ext uri="{FF2B5EF4-FFF2-40B4-BE49-F238E27FC236}">
                  <a16:creationId xmlns:a16="http://schemas.microsoft.com/office/drawing/2014/main" id="{E2156494-9D77-BE45-9E75-2D3C1DC9F741}"/>
                </a:ext>
              </a:extLst>
            </p:cNvPr>
            <p:cNvSpPr txBox="1"/>
            <p:nvPr/>
          </p:nvSpPr>
          <p:spPr>
            <a:xfrm>
              <a:off x="1581621" y="20470172"/>
              <a:ext cx="2225712" cy="509768"/>
            </a:xfrm>
            <a:prstGeom prst="rect">
              <a:avLst/>
            </a:prstGeom>
            <a:noFill/>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rPr>
                <a:t>a b c a b d a b c a b d a b a </a:t>
              </a:r>
              <a:endParaRPr kumimoji="0" lang="zh-CN" altLang="en-US" sz="2400" b="0" i="0" u="none" strike="noStrike" kern="0" cap="none" spc="0" normalizeH="0" baseline="0" noProof="0" dirty="0">
                <a:ln>
                  <a:noFill/>
                </a:ln>
                <a:solidFill>
                  <a:prstClr val="black"/>
                </a:solidFill>
                <a:effectLst/>
                <a:uLnTx/>
                <a:uFillTx/>
              </a:endParaRPr>
            </a:p>
          </p:txBody>
        </p:sp>
        <p:sp>
          <p:nvSpPr>
            <p:cNvPr id="113" name="下箭头 112">
              <a:extLst>
                <a:ext uri="{FF2B5EF4-FFF2-40B4-BE49-F238E27FC236}">
                  <a16:creationId xmlns:a16="http://schemas.microsoft.com/office/drawing/2014/main" id="{EF6D3891-4746-F847-A83B-46E28CF02B4C}"/>
                </a:ext>
              </a:extLst>
            </p:cNvPr>
            <p:cNvSpPr/>
            <p:nvPr/>
          </p:nvSpPr>
          <p:spPr>
            <a:xfrm rot="16200000">
              <a:off x="3950209" y="20628579"/>
              <a:ext cx="428628" cy="285752"/>
            </a:xfrm>
            <a:prstGeom prst="downArrow">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14" name="矩形 113">
              <a:extLst>
                <a:ext uri="{FF2B5EF4-FFF2-40B4-BE49-F238E27FC236}">
                  <a16:creationId xmlns:a16="http://schemas.microsoft.com/office/drawing/2014/main" id="{DC774276-DDA7-8C42-A76B-5056950596C8}"/>
                </a:ext>
              </a:extLst>
            </p:cNvPr>
            <p:cNvSpPr/>
            <p:nvPr/>
          </p:nvSpPr>
          <p:spPr>
            <a:xfrm>
              <a:off x="1438745" y="20330685"/>
              <a:ext cx="2440026" cy="1071570"/>
            </a:xfrm>
            <a:prstGeom prst="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15" name="矩形 114">
              <a:extLst>
                <a:ext uri="{FF2B5EF4-FFF2-40B4-BE49-F238E27FC236}">
                  <a16:creationId xmlns:a16="http://schemas.microsoft.com/office/drawing/2014/main" id="{20A9E9F9-CB1B-F445-8A05-163520C3F711}"/>
                </a:ext>
              </a:extLst>
            </p:cNvPr>
            <p:cNvSpPr/>
            <p:nvPr/>
          </p:nvSpPr>
          <p:spPr>
            <a:xfrm>
              <a:off x="4450275" y="20342827"/>
              <a:ext cx="2143140" cy="1059428"/>
            </a:xfrm>
            <a:prstGeom prst="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16" name="TextBox 8">
              <a:extLst>
                <a:ext uri="{FF2B5EF4-FFF2-40B4-BE49-F238E27FC236}">
                  <a16:creationId xmlns:a16="http://schemas.microsoft.com/office/drawing/2014/main" id="{744F2EFC-3AA3-0B41-81B2-DEC628FBEF63}"/>
                </a:ext>
              </a:extLst>
            </p:cNvPr>
            <p:cNvSpPr txBox="1"/>
            <p:nvPr/>
          </p:nvSpPr>
          <p:spPr>
            <a:xfrm>
              <a:off x="1367307" y="19902057"/>
              <a:ext cx="1143008"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Input:</a:t>
              </a:r>
              <a:endParaRPr kumimoji="0" lang="zh-CN" altLang="en-US" sz="2800" b="0" i="0" u="none" strike="noStrike" kern="0" cap="none" spc="0" normalizeH="0" baseline="0" noProof="0" dirty="0">
                <a:ln>
                  <a:noFill/>
                </a:ln>
                <a:solidFill>
                  <a:prstClr val="black"/>
                </a:solidFill>
                <a:effectLst/>
                <a:uLnTx/>
                <a:uFillTx/>
              </a:endParaRPr>
            </a:p>
          </p:txBody>
        </p:sp>
        <p:sp>
          <p:nvSpPr>
            <p:cNvPr id="117" name="TextBox 9">
              <a:extLst>
                <a:ext uri="{FF2B5EF4-FFF2-40B4-BE49-F238E27FC236}">
                  <a16:creationId xmlns:a16="http://schemas.microsoft.com/office/drawing/2014/main" id="{AA3CFBA5-5876-074F-A62D-95C314713602}"/>
                </a:ext>
              </a:extLst>
            </p:cNvPr>
            <p:cNvSpPr txBox="1"/>
            <p:nvPr/>
          </p:nvSpPr>
          <p:spPr>
            <a:xfrm>
              <a:off x="4450275" y="19902057"/>
              <a:ext cx="1143008"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Rules:</a:t>
              </a:r>
              <a:endParaRPr kumimoji="0" lang="zh-CN" altLang="en-US" sz="2800" b="0" i="0" u="none" strike="noStrike" kern="0" cap="none" spc="0" normalizeH="0" baseline="0" noProof="0" dirty="0">
                <a:ln>
                  <a:noFill/>
                </a:ln>
                <a:solidFill>
                  <a:prstClr val="black"/>
                </a:solidFill>
                <a:effectLst/>
                <a:uLnTx/>
                <a:uFillTx/>
              </a:endParaRPr>
            </a:p>
          </p:txBody>
        </p:sp>
        <p:sp>
          <p:nvSpPr>
            <p:cNvPr id="118" name="TextBox 10">
              <a:extLst>
                <a:ext uri="{FF2B5EF4-FFF2-40B4-BE49-F238E27FC236}">
                  <a16:creationId xmlns:a16="http://schemas.microsoft.com/office/drawing/2014/main" id="{1A2CBF07-4813-CA4E-A5A7-CA8F2919D25E}"/>
                </a:ext>
              </a:extLst>
            </p:cNvPr>
            <p:cNvSpPr txBox="1"/>
            <p:nvPr/>
          </p:nvSpPr>
          <p:spPr>
            <a:xfrm>
              <a:off x="1592755" y="21708545"/>
              <a:ext cx="2571768"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(a) Original data</a:t>
              </a:r>
              <a:endParaRPr kumimoji="0" lang="zh-CN" altLang="en-US" sz="2800" b="0" i="0" u="none" strike="noStrike" kern="0" cap="none" spc="0" normalizeH="0" baseline="0" noProof="0" dirty="0">
                <a:ln>
                  <a:noFill/>
                </a:ln>
                <a:solidFill>
                  <a:prstClr val="black"/>
                </a:solidFill>
                <a:effectLst/>
                <a:uLnTx/>
                <a:uFillTx/>
              </a:endParaRPr>
            </a:p>
          </p:txBody>
        </p:sp>
        <p:sp>
          <p:nvSpPr>
            <p:cNvPr id="119" name="TextBox 11">
              <a:extLst>
                <a:ext uri="{FF2B5EF4-FFF2-40B4-BE49-F238E27FC236}">
                  <a16:creationId xmlns:a16="http://schemas.microsoft.com/office/drawing/2014/main" id="{5EFA93AD-A21F-4448-9EE7-6D4B97536D4B}"/>
                </a:ext>
              </a:extLst>
            </p:cNvPr>
            <p:cNvSpPr txBox="1"/>
            <p:nvPr/>
          </p:nvSpPr>
          <p:spPr>
            <a:xfrm>
              <a:off x="4021647" y="21708545"/>
              <a:ext cx="3357586"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(b) Sequitur compressed data</a:t>
              </a:r>
              <a:endParaRPr kumimoji="0" lang="zh-CN" altLang="en-US" sz="2800" b="0" i="0" u="none" strike="noStrike" kern="0" cap="none" spc="0" normalizeH="0" baseline="0" noProof="0" dirty="0">
                <a:ln>
                  <a:noFill/>
                </a:ln>
                <a:solidFill>
                  <a:prstClr val="black"/>
                </a:solidFill>
                <a:effectLst/>
                <a:uLnTx/>
                <a:uFillTx/>
              </a:endParaRPr>
            </a:p>
          </p:txBody>
        </p:sp>
        <p:sp>
          <p:nvSpPr>
            <p:cNvPr id="120" name="TextBox 12">
              <a:extLst>
                <a:ext uri="{FF2B5EF4-FFF2-40B4-BE49-F238E27FC236}">
                  <a16:creationId xmlns:a16="http://schemas.microsoft.com/office/drawing/2014/main" id="{834EC51B-4132-B747-A25A-066E9D2C3ADB}"/>
                </a:ext>
              </a:extLst>
            </p:cNvPr>
            <p:cNvSpPr txBox="1"/>
            <p:nvPr/>
          </p:nvSpPr>
          <p:spPr>
            <a:xfrm>
              <a:off x="7307795" y="21708545"/>
              <a:ext cx="2857520"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(c) DAG Representation</a:t>
              </a:r>
              <a:endParaRPr kumimoji="0" lang="zh-CN" altLang="en-US" sz="2800" b="0" i="0" u="none" strike="noStrike" kern="0" cap="none" spc="0" normalizeH="0" baseline="0" noProof="0" dirty="0">
                <a:ln>
                  <a:noFill/>
                </a:ln>
                <a:solidFill>
                  <a:prstClr val="black"/>
                </a:solidFill>
                <a:effectLst/>
                <a:uLnTx/>
                <a:uFillTx/>
              </a:endParaRPr>
            </a:p>
          </p:txBody>
        </p:sp>
        <p:sp>
          <p:nvSpPr>
            <p:cNvPr id="121" name="矩形 120">
              <a:extLst>
                <a:ext uri="{FF2B5EF4-FFF2-40B4-BE49-F238E27FC236}">
                  <a16:creationId xmlns:a16="http://schemas.microsoft.com/office/drawing/2014/main" id="{FC4CDA0D-7624-D340-B657-0AADDFEC8DEA}"/>
                </a:ext>
              </a:extLst>
            </p:cNvPr>
            <p:cNvSpPr/>
            <p:nvPr/>
          </p:nvSpPr>
          <p:spPr>
            <a:xfrm>
              <a:off x="8236489" y="19830619"/>
              <a:ext cx="428628" cy="357190"/>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2" name="矩形 121">
              <a:extLst>
                <a:ext uri="{FF2B5EF4-FFF2-40B4-BE49-F238E27FC236}">
                  <a16:creationId xmlns:a16="http://schemas.microsoft.com/office/drawing/2014/main" id="{849F38AE-F2CD-AC4C-A79D-467FAEFECA88}"/>
                </a:ext>
              </a:extLst>
            </p:cNvPr>
            <p:cNvSpPr/>
            <p:nvPr/>
          </p:nvSpPr>
          <p:spPr>
            <a:xfrm>
              <a:off x="8665117" y="19830619"/>
              <a:ext cx="428628" cy="357190"/>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3" name="矩形 122">
              <a:extLst>
                <a:ext uri="{FF2B5EF4-FFF2-40B4-BE49-F238E27FC236}">
                  <a16:creationId xmlns:a16="http://schemas.microsoft.com/office/drawing/2014/main" id="{DA2EB0F4-821F-A04B-A95B-9578159FB439}"/>
                </a:ext>
              </a:extLst>
            </p:cNvPr>
            <p:cNvSpPr/>
            <p:nvPr/>
          </p:nvSpPr>
          <p:spPr>
            <a:xfrm>
              <a:off x="9093745" y="19830619"/>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4" name="矩形 123">
              <a:extLst>
                <a:ext uri="{FF2B5EF4-FFF2-40B4-BE49-F238E27FC236}">
                  <a16:creationId xmlns:a16="http://schemas.microsoft.com/office/drawing/2014/main" id="{CA584191-B5D4-094F-83B2-84CEB52C96E6}"/>
                </a:ext>
              </a:extLst>
            </p:cNvPr>
            <p:cNvSpPr/>
            <p:nvPr/>
          </p:nvSpPr>
          <p:spPr>
            <a:xfrm>
              <a:off x="7450671" y="20544999"/>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5" name="矩形 124">
              <a:extLst>
                <a:ext uri="{FF2B5EF4-FFF2-40B4-BE49-F238E27FC236}">
                  <a16:creationId xmlns:a16="http://schemas.microsoft.com/office/drawing/2014/main" id="{B5BCB412-DDB9-5849-BD04-DDFD9E9F758F}"/>
                </a:ext>
              </a:extLst>
            </p:cNvPr>
            <p:cNvSpPr/>
            <p:nvPr/>
          </p:nvSpPr>
          <p:spPr>
            <a:xfrm>
              <a:off x="7879299" y="20544999"/>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6" name="矩形 125">
              <a:extLst>
                <a:ext uri="{FF2B5EF4-FFF2-40B4-BE49-F238E27FC236}">
                  <a16:creationId xmlns:a16="http://schemas.microsoft.com/office/drawing/2014/main" id="{04D37228-6C3B-3F42-8FF7-D969C16A74D7}"/>
                </a:ext>
              </a:extLst>
            </p:cNvPr>
            <p:cNvSpPr/>
            <p:nvPr/>
          </p:nvSpPr>
          <p:spPr>
            <a:xfrm>
              <a:off x="8307927" y="20544999"/>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7" name="矩形 126">
              <a:extLst>
                <a:ext uri="{FF2B5EF4-FFF2-40B4-BE49-F238E27FC236}">
                  <a16:creationId xmlns:a16="http://schemas.microsoft.com/office/drawing/2014/main" id="{F484021B-C363-0B49-902B-D5CB3BCE0176}"/>
                </a:ext>
              </a:extLst>
            </p:cNvPr>
            <p:cNvSpPr/>
            <p:nvPr/>
          </p:nvSpPr>
          <p:spPr>
            <a:xfrm>
              <a:off x="8736555" y="20544999"/>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d</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8" name="矩形 127">
              <a:extLst>
                <a:ext uri="{FF2B5EF4-FFF2-40B4-BE49-F238E27FC236}">
                  <a16:creationId xmlns:a16="http://schemas.microsoft.com/office/drawing/2014/main" id="{BA8B36EA-3264-C545-90FA-189CA2FBB7E8}"/>
                </a:ext>
              </a:extLst>
            </p:cNvPr>
            <p:cNvSpPr/>
            <p:nvPr/>
          </p:nvSpPr>
          <p:spPr>
            <a:xfrm>
              <a:off x="9450935" y="21259379"/>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a</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29" name="矩形 128">
              <a:extLst>
                <a:ext uri="{FF2B5EF4-FFF2-40B4-BE49-F238E27FC236}">
                  <a16:creationId xmlns:a16="http://schemas.microsoft.com/office/drawing/2014/main" id="{BBE530A9-70EC-3D4E-8602-EE6CC53FF407}"/>
                </a:ext>
              </a:extLst>
            </p:cNvPr>
            <p:cNvSpPr/>
            <p:nvPr/>
          </p:nvSpPr>
          <p:spPr>
            <a:xfrm>
              <a:off x="9879563" y="21259379"/>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b</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cxnSp>
          <p:nvCxnSpPr>
            <p:cNvPr id="130" name="直接箭头连接符 28">
              <a:extLst>
                <a:ext uri="{FF2B5EF4-FFF2-40B4-BE49-F238E27FC236}">
                  <a16:creationId xmlns:a16="http://schemas.microsoft.com/office/drawing/2014/main" id="{4D4F3DA2-F1D1-8F45-B055-388CDBC73028}"/>
                </a:ext>
              </a:extLst>
            </p:cNvPr>
            <p:cNvCxnSpPr>
              <a:stCxn id="121" idx="2"/>
              <a:endCxn id="106" idx="0"/>
            </p:cNvCxnSpPr>
            <p:nvPr/>
          </p:nvCxnSpPr>
          <p:spPr>
            <a:xfrm rot="5400000">
              <a:off x="8129332" y="20152090"/>
              <a:ext cx="285752" cy="357190"/>
            </a:xfrm>
            <a:prstGeom prst="straightConnector1">
              <a:avLst/>
            </a:prstGeom>
            <a:solidFill>
              <a:sysClr val="window" lastClr="FFFFFF"/>
            </a:solidFill>
            <a:ln w="25400" cap="flat" cmpd="sng" algn="ctr">
              <a:solidFill>
                <a:sysClr val="windowText" lastClr="000000"/>
              </a:solidFill>
              <a:prstDash val="solid"/>
              <a:tailEnd type="arrow"/>
            </a:ln>
            <a:effectLst/>
          </p:spPr>
        </p:cxnSp>
        <p:cxnSp>
          <p:nvCxnSpPr>
            <p:cNvPr id="131" name="直接箭头连接符 29">
              <a:extLst>
                <a:ext uri="{FF2B5EF4-FFF2-40B4-BE49-F238E27FC236}">
                  <a16:creationId xmlns:a16="http://schemas.microsoft.com/office/drawing/2014/main" id="{53E5CAE9-49FD-3B47-BDA1-3724A7A42BF4}"/>
                </a:ext>
              </a:extLst>
            </p:cNvPr>
            <p:cNvCxnSpPr>
              <a:stCxn id="122" idx="2"/>
              <a:endCxn id="106" idx="0"/>
            </p:cNvCxnSpPr>
            <p:nvPr/>
          </p:nvCxnSpPr>
          <p:spPr>
            <a:xfrm rot="5400000">
              <a:off x="8343646" y="19937776"/>
              <a:ext cx="285752" cy="785818"/>
            </a:xfrm>
            <a:prstGeom prst="straightConnector1">
              <a:avLst/>
            </a:prstGeom>
            <a:solidFill>
              <a:sysClr val="window" lastClr="FFFFFF"/>
            </a:solidFill>
            <a:ln w="25400" cap="flat" cmpd="sng" algn="ctr">
              <a:solidFill>
                <a:sysClr val="windowText" lastClr="000000"/>
              </a:solidFill>
              <a:prstDash val="solid"/>
              <a:tailEnd type="arrow"/>
            </a:ln>
            <a:effectLst/>
          </p:spPr>
        </p:cxnSp>
        <p:cxnSp>
          <p:nvCxnSpPr>
            <p:cNvPr id="132" name="直接箭头连接符 30">
              <a:extLst>
                <a:ext uri="{FF2B5EF4-FFF2-40B4-BE49-F238E27FC236}">
                  <a16:creationId xmlns:a16="http://schemas.microsoft.com/office/drawing/2014/main" id="{74CD8A49-F7AB-E944-A273-2E03E5C9168F}"/>
                </a:ext>
              </a:extLst>
            </p:cNvPr>
            <p:cNvCxnSpPr>
              <a:stCxn id="123" idx="2"/>
              <a:endCxn id="105" idx="0"/>
            </p:cNvCxnSpPr>
            <p:nvPr/>
          </p:nvCxnSpPr>
          <p:spPr>
            <a:xfrm rot="16200000" flipH="1">
              <a:off x="8986588" y="20509280"/>
              <a:ext cx="1000132" cy="357190"/>
            </a:xfrm>
            <a:prstGeom prst="straightConnector1">
              <a:avLst/>
            </a:prstGeom>
            <a:solidFill>
              <a:sysClr val="window" lastClr="FFFFFF"/>
            </a:solidFill>
            <a:ln w="25400" cap="flat" cmpd="sng" algn="ctr">
              <a:solidFill>
                <a:sysClr val="windowText" lastClr="000000"/>
              </a:solidFill>
              <a:prstDash val="solid"/>
              <a:tailEnd type="arrow"/>
            </a:ln>
            <a:effectLst/>
          </p:spPr>
        </p:cxnSp>
        <p:cxnSp>
          <p:nvCxnSpPr>
            <p:cNvPr id="133" name="直接箭头连接符 31">
              <a:extLst>
                <a:ext uri="{FF2B5EF4-FFF2-40B4-BE49-F238E27FC236}">
                  <a16:creationId xmlns:a16="http://schemas.microsoft.com/office/drawing/2014/main" id="{E87FEAD8-38C7-2745-B0DD-694F9E91FB5B}"/>
                </a:ext>
              </a:extLst>
            </p:cNvPr>
            <p:cNvCxnSpPr>
              <a:stCxn id="124" idx="2"/>
              <a:endCxn id="105" idx="0"/>
            </p:cNvCxnSpPr>
            <p:nvPr/>
          </p:nvCxnSpPr>
          <p:spPr>
            <a:xfrm rot="16200000" flipH="1">
              <a:off x="8522241" y="20044933"/>
              <a:ext cx="285752" cy="2000264"/>
            </a:xfrm>
            <a:prstGeom prst="straightConnector1">
              <a:avLst/>
            </a:prstGeom>
            <a:solidFill>
              <a:sysClr val="window" lastClr="FFFFFF"/>
            </a:solidFill>
            <a:ln w="25400" cap="flat" cmpd="sng" algn="ctr">
              <a:solidFill>
                <a:sysClr val="windowText" lastClr="000000"/>
              </a:solidFill>
              <a:prstDash val="solid"/>
              <a:tailEnd type="arrow"/>
            </a:ln>
            <a:effectLst/>
          </p:spPr>
        </p:cxnSp>
        <p:cxnSp>
          <p:nvCxnSpPr>
            <p:cNvPr id="134" name="直接箭头连接符 32">
              <a:extLst>
                <a:ext uri="{FF2B5EF4-FFF2-40B4-BE49-F238E27FC236}">
                  <a16:creationId xmlns:a16="http://schemas.microsoft.com/office/drawing/2014/main" id="{5072A98C-3917-2946-BDE8-1616A058A892}"/>
                </a:ext>
              </a:extLst>
            </p:cNvPr>
            <p:cNvCxnSpPr>
              <a:stCxn id="126" idx="2"/>
              <a:endCxn id="105" idx="0"/>
            </p:cNvCxnSpPr>
            <p:nvPr/>
          </p:nvCxnSpPr>
          <p:spPr>
            <a:xfrm rot="16200000" flipH="1">
              <a:off x="8950869" y="20473561"/>
              <a:ext cx="285752" cy="1143008"/>
            </a:xfrm>
            <a:prstGeom prst="straightConnector1">
              <a:avLst/>
            </a:prstGeom>
            <a:solidFill>
              <a:sysClr val="window" lastClr="FFFFFF"/>
            </a:solidFill>
            <a:ln w="25400" cap="flat" cmpd="sng" algn="ctr">
              <a:solidFill>
                <a:sysClr val="windowText" lastClr="000000"/>
              </a:solidFill>
              <a:prstDash val="solid"/>
              <a:tailEnd type="arrow"/>
            </a:ln>
            <a:effectLst/>
          </p:spPr>
        </p:cxnSp>
        <p:sp>
          <p:nvSpPr>
            <p:cNvPr id="135" name="矩形 134">
              <a:extLst>
                <a:ext uri="{FF2B5EF4-FFF2-40B4-BE49-F238E27FC236}">
                  <a16:creationId xmlns:a16="http://schemas.microsoft.com/office/drawing/2014/main" id="{BE123051-5D54-1748-A272-7D16916E179B}"/>
                </a:ext>
              </a:extLst>
            </p:cNvPr>
            <p:cNvSpPr/>
            <p:nvPr/>
          </p:nvSpPr>
          <p:spPr>
            <a:xfrm>
              <a:off x="1814983" y="22252671"/>
              <a:ext cx="2859130" cy="1071570"/>
            </a:xfrm>
            <a:prstGeom prst="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36" name="TextBox 34">
              <a:extLst>
                <a:ext uri="{FF2B5EF4-FFF2-40B4-BE49-F238E27FC236}">
                  <a16:creationId xmlns:a16="http://schemas.microsoft.com/office/drawing/2014/main" id="{2265C570-74AD-E246-B6C1-8DA894531C4B}"/>
                </a:ext>
              </a:extLst>
            </p:cNvPr>
            <p:cNvSpPr txBox="1"/>
            <p:nvPr/>
          </p:nvSpPr>
          <p:spPr>
            <a:xfrm>
              <a:off x="1888031" y="22320719"/>
              <a:ext cx="2452839" cy="73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rPr>
                <a:t>a: </a:t>
              </a:r>
              <a:r>
                <a:rPr kumimoji="0" lang="en-US" altLang="zh-CN" sz="2400" b="0" i="0" u="sng" strike="noStrike" kern="0" cap="none" spc="0" normalizeH="0" baseline="0" noProof="0" dirty="0">
                  <a:ln>
                    <a:noFill/>
                  </a:ln>
                  <a:solidFill>
                    <a:prstClr val="black"/>
                  </a:solidFill>
                  <a:effectLst/>
                  <a:uLnTx/>
                  <a:uFillTx/>
                </a:rPr>
                <a:t>0</a:t>
              </a:r>
              <a:r>
                <a:rPr kumimoji="0" lang="en-US" altLang="zh-CN" sz="2400" b="0" i="0" u="none" strike="noStrike" kern="0" cap="none" spc="0" normalizeH="0" baseline="0" noProof="0" dirty="0">
                  <a:ln>
                    <a:noFill/>
                  </a:ln>
                  <a:solidFill>
                    <a:prstClr val="black"/>
                  </a:solidFill>
                  <a:effectLst/>
                  <a:uLnTx/>
                  <a:uFillTx/>
                </a:rPr>
                <a:t>    b: </a:t>
              </a:r>
              <a:r>
                <a:rPr kumimoji="0" lang="en-US" altLang="zh-CN" sz="2400" b="0" i="0" u="sng" strike="noStrike" kern="0" cap="none" spc="0" normalizeH="0" baseline="0" noProof="0" dirty="0">
                  <a:ln>
                    <a:noFill/>
                  </a:ln>
                  <a:solidFill>
                    <a:prstClr val="black"/>
                  </a:solidFill>
                  <a:effectLst/>
                  <a:uLnTx/>
                  <a:uFillTx/>
                </a:rPr>
                <a:t>1</a:t>
              </a:r>
              <a:r>
                <a:rPr kumimoji="0" lang="en-US" altLang="zh-CN" sz="2400" b="0" i="0" u="none" strike="noStrike" kern="0" cap="none" spc="0" normalizeH="0" baseline="0" noProof="0" dirty="0">
                  <a:ln>
                    <a:noFill/>
                  </a:ln>
                  <a:solidFill>
                    <a:prstClr val="black"/>
                  </a:solidFill>
                  <a:effectLst/>
                  <a:uLnTx/>
                  <a:uFillTx/>
                </a:rPr>
                <a:t>    c: </a:t>
              </a:r>
              <a:r>
                <a:rPr kumimoji="0" lang="en-US" altLang="zh-CN" sz="2400" b="0" i="0" u="sng" strike="noStrike" kern="0" cap="none" spc="0" normalizeH="0" baseline="0" noProof="0" dirty="0">
                  <a:ln>
                    <a:noFill/>
                  </a:ln>
                  <a:solidFill>
                    <a:prstClr val="black"/>
                  </a:solidFill>
                  <a:effectLst/>
                  <a:uLnTx/>
                  <a:uFillTx/>
                </a:rPr>
                <a:t>2</a:t>
              </a:r>
              <a:r>
                <a:rPr kumimoji="0" lang="en-US" altLang="zh-CN" sz="2400" b="0" i="0" u="none" strike="noStrike" kern="0" cap="none" spc="0" normalizeH="0" baseline="0" noProof="0" dirty="0">
                  <a:ln>
                    <a:noFill/>
                  </a:ln>
                  <a:solidFill>
                    <a:prstClr val="black"/>
                  </a:solidFill>
                  <a:effectLst/>
                  <a:uLnTx/>
                  <a:uFillTx/>
                </a:rPr>
                <a:t>    d: </a:t>
              </a:r>
              <a:r>
                <a:rPr kumimoji="0" lang="en-US" altLang="zh-CN" sz="2400" b="0" i="0" u="sng" strike="noStrike" kern="0" cap="none" spc="0" normalizeH="0" baseline="0" noProof="0" dirty="0">
                  <a:ln>
                    <a:noFill/>
                  </a:ln>
                  <a:solidFill>
                    <a:prstClr val="black"/>
                  </a:solidFill>
                  <a:effectLst/>
                  <a:uLnTx/>
                  <a:uFillTx/>
                </a:rPr>
                <a:t>3</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2400" b="0" i="0" u="sng"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4F81BD"/>
                  </a:solidFill>
                  <a:effectLst/>
                  <a:uLnTx/>
                  <a:uFillTx/>
                </a:rPr>
                <a:t>R0</a:t>
              </a:r>
              <a:r>
                <a:rPr kumimoji="0" lang="en-US" altLang="zh-CN" sz="2400" b="0" i="0" u="none" strike="noStrike" kern="0" cap="none" spc="0" normalizeH="0" baseline="0" noProof="0" dirty="0">
                  <a:ln>
                    <a:noFill/>
                  </a:ln>
                  <a:solidFill>
                    <a:prstClr val="black"/>
                  </a:solidFill>
                  <a:effectLst/>
                  <a:uLnTx/>
                  <a:uFillTx/>
                </a:rPr>
                <a:t>: 4    </a:t>
              </a:r>
              <a:r>
                <a:rPr kumimoji="0" lang="en-US" altLang="zh-CN" sz="2400" b="1" i="0" u="none" strike="noStrike" kern="0" cap="none" spc="0" normalizeH="0" baseline="0" noProof="0" dirty="0">
                  <a:ln>
                    <a:noFill/>
                  </a:ln>
                  <a:solidFill>
                    <a:srgbClr val="9BBB59">
                      <a:lumMod val="50000"/>
                    </a:srgbClr>
                  </a:solidFill>
                  <a:effectLst/>
                  <a:uLnTx/>
                  <a:uFillTx/>
                </a:rPr>
                <a:t>R1</a:t>
              </a:r>
              <a:r>
                <a:rPr kumimoji="0" lang="en-US" altLang="zh-CN" sz="2400" b="0" i="0" u="none" strike="noStrike" kern="0" cap="none" spc="0" normalizeH="0" baseline="0" noProof="0" dirty="0">
                  <a:ln>
                    <a:noFill/>
                  </a:ln>
                  <a:solidFill>
                    <a:prstClr val="black"/>
                  </a:solidFill>
                  <a:effectLst/>
                  <a:uLnTx/>
                  <a:uFillTx/>
                </a:rPr>
                <a:t>: 5    </a:t>
              </a:r>
              <a:r>
                <a:rPr kumimoji="0" lang="en-US" altLang="zh-CN" sz="2400" b="1" i="0" u="none" strike="noStrike" kern="0" cap="none" spc="0" normalizeH="0" baseline="0" noProof="0" dirty="0">
                  <a:ln>
                    <a:noFill/>
                  </a:ln>
                  <a:solidFill>
                    <a:srgbClr val="C0504D"/>
                  </a:solidFill>
                  <a:effectLst/>
                  <a:uLnTx/>
                  <a:uFillTx/>
                </a:rPr>
                <a:t>R2</a:t>
              </a:r>
              <a:r>
                <a:rPr kumimoji="0" lang="en-US" altLang="zh-CN" sz="2400" b="0" i="0" u="none" strike="noStrike" kern="0" cap="none" spc="0" normalizeH="0" baseline="0" noProof="0" dirty="0">
                  <a:ln>
                    <a:noFill/>
                  </a:ln>
                  <a:solidFill>
                    <a:prstClr val="black"/>
                  </a:solidFill>
                  <a:effectLst/>
                  <a:uLnTx/>
                  <a:uFillTx/>
                </a:rPr>
                <a:t>: 6</a:t>
              </a:r>
              <a:endParaRPr kumimoji="0" lang="zh-CN" altLang="en-US" sz="2400" b="0" i="0" u="none" strike="noStrike" kern="0" cap="none" spc="0" normalizeH="0" baseline="0" noProof="0" dirty="0">
                <a:ln>
                  <a:noFill/>
                </a:ln>
                <a:solidFill>
                  <a:prstClr val="black"/>
                </a:solidFill>
                <a:effectLst/>
                <a:uLnTx/>
                <a:uFillTx/>
              </a:endParaRPr>
            </a:p>
          </p:txBody>
        </p:sp>
        <p:sp>
          <p:nvSpPr>
            <p:cNvPr id="137" name="TextBox 35">
              <a:extLst>
                <a:ext uri="{FF2B5EF4-FFF2-40B4-BE49-F238E27FC236}">
                  <a16:creationId xmlns:a16="http://schemas.microsoft.com/office/drawing/2014/main" id="{6BD40207-DE40-F04F-9136-28757B2D6CAF}"/>
                </a:ext>
              </a:extLst>
            </p:cNvPr>
            <p:cNvSpPr txBox="1"/>
            <p:nvPr/>
          </p:nvSpPr>
          <p:spPr>
            <a:xfrm>
              <a:off x="1640165" y="23364729"/>
              <a:ext cx="3705252"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a:ln>
                    <a:noFill/>
                  </a:ln>
                  <a:solidFill>
                    <a:prstClr val="black"/>
                  </a:solidFill>
                  <a:effectLst/>
                  <a:uLnTx/>
                  <a:uFillTx/>
                </a:rPr>
                <a:t>(d) </a:t>
              </a:r>
              <a:r>
                <a:rPr kumimoji="0" lang="en-US" altLang="zh-CN" sz="2800" b="0" i="0" u="none" strike="noStrike" kern="0" cap="none" spc="0" normalizeH="0" baseline="0" noProof="0" dirty="0">
                  <a:ln>
                    <a:noFill/>
                  </a:ln>
                  <a:solidFill>
                    <a:prstClr val="black"/>
                  </a:solidFill>
                  <a:effectLst/>
                  <a:uLnTx/>
                  <a:uFillTx/>
                </a:rPr>
                <a:t>Numerical representation</a:t>
              </a:r>
              <a:endParaRPr kumimoji="0" lang="zh-CN" altLang="en-US" sz="2800" b="0" i="0" u="none" strike="noStrike" kern="0" cap="none" spc="0" normalizeH="0" baseline="0" noProof="0" dirty="0">
                <a:ln>
                  <a:noFill/>
                </a:ln>
                <a:solidFill>
                  <a:prstClr val="black"/>
                </a:solidFill>
                <a:effectLst/>
                <a:uLnTx/>
                <a:uFillTx/>
              </a:endParaRPr>
            </a:p>
          </p:txBody>
        </p:sp>
        <p:sp>
          <p:nvSpPr>
            <p:cNvPr id="138" name="矩形 137">
              <a:extLst>
                <a:ext uri="{FF2B5EF4-FFF2-40B4-BE49-F238E27FC236}">
                  <a16:creationId xmlns:a16="http://schemas.microsoft.com/office/drawing/2014/main" id="{FA45427E-34BD-604A-9192-3E5477C3827A}"/>
                </a:ext>
              </a:extLst>
            </p:cNvPr>
            <p:cNvSpPr/>
            <p:nvPr/>
          </p:nvSpPr>
          <p:spPr>
            <a:xfrm>
              <a:off x="6307663" y="22252671"/>
              <a:ext cx="2859130" cy="1071570"/>
            </a:xfrm>
            <a:prstGeom prst="rect">
              <a:avLst/>
            </a:prstGeom>
            <a:no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39" name="TextBox 37">
              <a:extLst>
                <a:ext uri="{FF2B5EF4-FFF2-40B4-BE49-F238E27FC236}">
                  <a16:creationId xmlns:a16="http://schemas.microsoft.com/office/drawing/2014/main" id="{47DB2D12-EC94-9843-8DED-45C32F0E6366}"/>
                </a:ext>
              </a:extLst>
            </p:cNvPr>
            <p:cNvSpPr txBox="1"/>
            <p:nvPr/>
          </p:nvSpPr>
          <p:spPr>
            <a:xfrm>
              <a:off x="6380711" y="22320720"/>
              <a:ext cx="2428892" cy="73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4F81BD"/>
                  </a:solidFill>
                  <a:effectLst/>
                  <a:uLnTx/>
                  <a:uFillTx/>
                </a:rPr>
                <a:t>4 </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1" i="0" u="none" strike="noStrike" kern="0" cap="none" spc="0" normalizeH="0" baseline="0" noProof="0" dirty="0">
                  <a:ln>
                    <a:noFill/>
                  </a:ln>
                  <a:solidFill>
                    <a:srgbClr val="9BBB59">
                      <a:lumMod val="50000"/>
                    </a:srgbClr>
                  </a:solidFill>
                  <a:effectLst/>
                  <a:uLnTx/>
                  <a:uFillTx/>
                </a:rPr>
                <a:t>5  5  </a:t>
              </a:r>
              <a:r>
                <a:rPr kumimoji="0" lang="en-US" altLang="zh-CN" sz="2400" b="1" i="0" u="none" strike="noStrike" kern="0" cap="none" spc="0" normalizeH="0" baseline="0" noProof="0" dirty="0">
                  <a:ln>
                    <a:noFill/>
                  </a:ln>
                  <a:solidFill>
                    <a:srgbClr val="C0504D"/>
                  </a:solidFill>
                  <a:effectLst/>
                  <a:uLnTx/>
                  <a:uFillTx/>
                </a:rPr>
                <a:t>6</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0" i="0" u="sng" strike="noStrike" kern="0" cap="none" spc="0" normalizeH="0" baseline="0" noProof="0" dirty="0">
                  <a:ln>
                    <a:noFill/>
                  </a:ln>
                  <a:solidFill>
                    <a:prstClr val="black"/>
                  </a:solidFill>
                  <a:effectLst/>
                  <a:uLnTx/>
                  <a:uFillTx/>
                </a:rPr>
                <a:t>0</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9BBB59">
                      <a:lumMod val="50000"/>
                    </a:srgbClr>
                  </a:solidFill>
                  <a:effectLst/>
                  <a:uLnTx/>
                  <a:uFillTx/>
                </a:rPr>
                <a:t>5</a:t>
              </a:r>
              <a:r>
                <a:rPr kumimoji="0" lang="en-US" altLang="zh-CN" sz="2400" b="0" i="0" u="none" strike="noStrike" kern="0" cap="none" spc="0" normalizeH="0" baseline="0" noProof="0" dirty="0">
                  <a:ln>
                    <a:noFill/>
                  </a:ln>
                  <a:solidFill>
                    <a:prstClr val="black"/>
                  </a:solidFill>
                  <a:effectLst/>
                  <a:uLnTx/>
                  <a:uFillTx/>
                </a:rPr>
                <a:t> → </a:t>
              </a:r>
              <a:r>
                <a:rPr kumimoji="0" lang="en-US" altLang="zh-CN" sz="2400" b="1" i="0" u="none" strike="noStrike" kern="0" cap="none" spc="0" normalizeH="0" baseline="0" noProof="0" dirty="0">
                  <a:ln>
                    <a:noFill/>
                  </a:ln>
                  <a:solidFill>
                    <a:srgbClr val="C0504D"/>
                  </a:solidFill>
                  <a:effectLst/>
                  <a:uLnTx/>
                  <a:uFillTx/>
                </a:rPr>
                <a:t>6</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0" i="0" u="sng" strike="noStrike" kern="0" cap="none" spc="0" normalizeH="0" baseline="0" noProof="0" dirty="0">
                  <a:ln>
                    <a:noFill/>
                  </a:ln>
                  <a:solidFill>
                    <a:prstClr val="black"/>
                  </a:solidFill>
                  <a:effectLst/>
                  <a:uLnTx/>
                  <a:uFillTx/>
                </a:rPr>
                <a:t>2</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1" i="0" u="none" strike="noStrike" kern="0" cap="none" spc="0" normalizeH="0" baseline="0" noProof="0" dirty="0">
                  <a:ln>
                    <a:noFill/>
                  </a:ln>
                  <a:solidFill>
                    <a:srgbClr val="C0504D"/>
                  </a:solidFill>
                  <a:effectLst/>
                  <a:uLnTx/>
                  <a:uFillTx/>
                </a:rPr>
                <a:t>6</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0" i="0" u="sng" strike="noStrike" kern="0" cap="none" spc="0" normalizeH="0" baseline="0" noProof="0" dirty="0">
                  <a:ln>
                    <a:noFill/>
                  </a:ln>
                  <a:solidFill>
                    <a:prstClr val="black"/>
                  </a:solidFill>
                  <a:effectLst/>
                  <a:uLnTx/>
                  <a:uFillTx/>
                </a:rPr>
                <a:t>3</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1" i="0" u="none" strike="noStrike" kern="0" cap="none" spc="0" normalizeH="0" baseline="0" noProof="0" dirty="0">
                  <a:ln>
                    <a:noFill/>
                  </a:ln>
                  <a:solidFill>
                    <a:srgbClr val="C0504D"/>
                  </a:solidFill>
                  <a:effectLst/>
                  <a:uLnTx/>
                  <a:uFillTx/>
                </a:rPr>
                <a:t>6</a:t>
              </a:r>
              <a:r>
                <a:rPr kumimoji="0" lang="en-US" altLang="zh-CN" sz="2400" b="0" i="0" u="none" strike="noStrike" kern="0" cap="none" spc="0" normalizeH="0" baseline="0" noProof="0" dirty="0">
                  <a:ln>
                    <a:noFill/>
                  </a:ln>
                  <a:solidFill>
                    <a:prstClr val="black"/>
                  </a:solidFill>
                  <a:effectLst/>
                  <a:uLnTx/>
                  <a:uFillTx/>
                </a:rPr>
                <a:t> → </a:t>
              </a:r>
              <a:r>
                <a:rPr kumimoji="0" lang="en-US" altLang="zh-CN" sz="2400" b="0" i="0" u="sng" strike="noStrike" kern="0" cap="none" spc="0" normalizeH="0" baseline="0" noProof="0" dirty="0">
                  <a:ln>
                    <a:noFill/>
                  </a:ln>
                  <a:solidFill>
                    <a:prstClr val="black"/>
                  </a:solidFill>
                  <a:effectLst/>
                  <a:uLnTx/>
                  <a:uFillTx/>
                </a:rPr>
                <a:t>0</a:t>
              </a:r>
              <a:r>
                <a:rPr kumimoji="0" lang="en-US" altLang="zh-CN" sz="2400" b="0" i="0" u="none" strike="noStrike" kern="0" cap="none" spc="0" normalizeH="0" baseline="0" noProof="0" dirty="0">
                  <a:ln>
                    <a:noFill/>
                  </a:ln>
                  <a:solidFill>
                    <a:prstClr val="black"/>
                  </a:solidFill>
                  <a:effectLst/>
                  <a:uLnTx/>
                  <a:uFillTx/>
                </a:rPr>
                <a:t>  </a:t>
              </a:r>
              <a:r>
                <a:rPr kumimoji="0" lang="en-US" altLang="zh-CN" sz="2400" b="0" i="0" u="sng" strike="noStrike" kern="0" cap="none" spc="0" normalizeH="0" baseline="0" noProof="0" dirty="0">
                  <a:ln>
                    <a:noFill/>
                  </a:ln>
                  <a:solidFill>
                    <a:prstClr val="black"/>
                  </a:solidFill>
                  <a:effectLst/>
                  <a:uLnTx/>
                  <a:uFillTx/>
                </a:rPr>
                <a:t>1</a:t>
              </a:r>
              <a:r>
                <a:rPr kumimoji="0" lang="en-US" altLang="zh-CN" sz="2400" b="0" i="0" u="none" strike="noStrike" kern="0" cap="none" spc="0" normalizeH="0" baseline="0" noProof="0" dirty="0">
                  <a:ln>
                    <a:noFill/>
                  </a:ln>
                  <a:solidFill>
                    <a:prstClr val="black"/>
                  </a:solidFill>
                  <a:effectLst/>
                  <a:uLnTx/>
                  <a:uFillTx/>
                </a:rPr>
                <a:t> </a:t>
              </a:r>
              <a:endParaRPr kumimoji="0" lang="zh-CN" altLang="en-US" sz="2400" b="0" i="0" u="none" strike="noStrike" kern="0" cap="none" spc="0" normalizeH="0" baseline="0" noProof="0" dirty="0">
                <a:ln>
                  <a:noFill/>
                </a:ln>
                <a:solidFill>
                  <a:prstClr val="black"/>
                </a:solidFill>
                <a:effectLst/>
                <a:uLnTx/>
                <a:uFillTx/>
              </a:endParaRPr>
            </a:p>
          </p:txBody>
        </p:sp>
        <p:sp>
          <p:nvSpPr>
            <p:cNvPr id="140" name="TextBox 38">
              <a:extLst>
                <a:ext uri="{FF2B5EF4-FFF2-40B4-BE49-F238E27FC236}">
                  <a16:creationId xmlns:a16="http://schemas.microsoft.com/office/drawing/2014/main" id="{798EE973-FA0F-8C42-92F2-C44EAF372BB4}"/>
                </a:ext>
              </a:extLst>
            </p:cNvPr>
            <p:cNvSpPr txBox="1"/>
            <p:nvPr/>
          </p:nvSpPr>
          <p:spPr>
            <a:xfrm>
              <a:off x="5855007" y="23364729"/>
              <a:ext cx="4310308" cy="3209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(e) Compressed data in numerical form</a:t>
              </a:r>
              <a:endParaRPr kumimoji="0" lang="zh-CN" altLang="en-US" sz="2800" b="0" i="0" u="none" strike="noStrike" kern="0" cap="none" spc="0" normalizeH="0" baseline="0" noProof="0" dirty="0">
                <a:ln>
                  <a:noFill/>
                </a:ln>
                <a:solidFill>
                  <a:prstClr val="black"/>
                </a:solidFill>
                <a:effectLst/>
                <a:uLnTx/>
                <a:uFillTx/>
              </a:endParaRPr>
            </a:p>
          </p:txBody>
        </p:sp>
        <p:sp>
          <p:nvSpPr>
            <p:cNvPr id="141" name="矩形 140">
              <a:extLst>
                <a:ext uri="{FF2B5EF4-FFF2-40B4-BE49-F238E27FC236}">
                  <a16:creationId xmlns:a16="http://schemas.microsoft.com/office/drawing/2014/main" id="{50808B2A-134B-FA49-9543-80F15A96CBA1}"/>
                </a:ext>
              </a:extLst>
            </p:cNvPr>
            <p:cNvSpPr/>
            <p:nvPr/>
          </p:nvSpPr>
          <p:spPr>
            <a:xfrm>
              <a:off x="9522373" y="19830619"/>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a</a:t>
              </a:r>
              <a:endParaRPr kumimoji="0" lang="zh-CN" altLang="en-US"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grpSp>
      <p:sp>
        <p:nvSpPr>
          <p:cNvPr id="144" name="Text Placeholder 345">
            <a:extLst>
              <a:ext uri="{FF2B5EF4-FFF2-40B4-BE49-F238E27FC236}">
                <a16:creationId xmlns:a16="http://schemas.microsoft.com/office/drawing/2014/main" id="{DCB8A068-3CB0-6046-BDEE-9F47790302DC}"/>
              </a:ext>
            </a:extLst>
          </p:cNvPr>
          <p:cNvSpPr txBox="1">
            <a:spLocks/>
          </p:cNvSpPr>
          <p:nvPr/>
        </p:nvSpPr>
        <p:spPr>
          <a:xfrm>
            <a:off x="612466" y="25479487"/>
            <a:ext cx="14300387" cy="1683233"/>
          </a:xfrm>
          <a:prstGeom prst="rect">
            <a:avLst/>
          </a:prstGeom>
        </p:spPr>
        <p:txBody>
          <a:bodyPr wrap="square" lIns="223877" tIns="223877" rIns="223877" bIns="223877">
            <a:spAutoFit/>
          </a:bodyPr>
          <a:lstStyle>
            <a:lvl1pPr marL="0" indent="0" algn="l" defTabSz="4298410" rtl="0" eaLnBrk="1" latinLnBrk="0" hangingPunct="1">
              <a:spcBef>
                <a:spcPct val="20000"/>
              </a:spcBef>
              <a:buFont typeface="Arial" pitchFamily="34" charset="0"/>
              <a:buNone/>
              <a:defRPr sz="28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455191" indent="-559688" algn="l" defTabSz="429841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14879" indent="-559688" algn="l" defTabSz="429841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30537" indent="-615658" algn="l" defTabSz="429841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078288" indent="-447751" algn="l" defTabSz="429841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a:lstStyle>
          <a:p>
            <a:r>
              <a:rPr lang="en-US" sz="4000" dirty="0"/>
              <a:t>A DAG from Sequitur for “a b c a b d a b c a b d a b a”, and a </a:t>
            </a:r>
            <a:r>
              <a:rPr lang="en-US" sz="4000" dirty="0" err="1"/>
              <a:t>postorder</a:t>
            </a:r>
            <a:r>
              <a:rPr lang="en-US" sz="4000" dirty="0"/>
              <a:t> traversal of the DAG for counting word frequencies. </a:t>
            </a:r>
          </a:p>
        </p:txBody>
      </p:sp>
      <p:grpSp>
        <p:nvGrpSpPr>
          <p:cNvPr id="5" name="组合 4">
            <a:extLst>
              <a:ext uri="{FF2B5EF4-FFF2-40B4-BE49-F238E27FC236}">
                <a16:creationId xmlns:a16="http://schemas.microsoft.com/office/drawing/2014/main" id="{1ED2190B-B77E-C645-9D82-92BF5DA9507D}"/>
              </a:ext>
            </a:extLst>
          </p:cNvPr>
          <p:cNvGrpSpPr/>
          <p:nvPr/>
        </p:nvGrpSpPr>
        <p:grpSpPr>
          <a:xfrm>
            <a:off x="-1610962" y="27315047"/>
            <a:ext cx="21701795" cy="8757844"/>
            <a:chOff x="-1504402" y="65714"/>
            <a:chExt cx="13475249" cy="5007806"/>
          </a:xfrm>
        </p:grpSpPr>
        <p:sp>
          <p:nvSpPr>
            <p:cNvPr id="183" name="TextBox 69">
              <a:extLst>
                <a:ext uri="{FF2B5EF4-FFF2-40B4-BE49-F238E27FC236}">
                  <a16:creationId xmlns:a16="http://schemas.microsoft.com/office/drawing/2014/main" id="{6BAE925B-EA54-7448-9C5C-1D6F49D45BED}"/>
                </a:ext>
              </a:extLst>
            </p:cNvPr>
            <p:cNvSpPr txBox="1"/>
            <p:nvPr/>
          </p:nvSpPr>
          <p:spPr>
            <a:xfrm>
              <a:off x="530053" y="637194"/>
              <a:ext cx="2500330" cy="1284721"/>
            </a:xfrm>
            <a:prstGeom prst="rect">
              <a:avLst/>
            </a:prstGeom>
            <a:noFill/>
            <a:effectLst/>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&lt;a, 2</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 + 1 +1&gt; = &lt;a, 6&gt;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&lt;b, 2</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 + 1&gt; = &lt;b, 5&gt;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&lt;c, 1</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 &gt; = &lt;c, 2&gt;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&lt;d, 1</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 &gt; = &lt;d, 2&gt;</a:t>
              </a:r>
            </a:p>
            <a:p>
              <a:pPr marL="0" marR="0" lvl="0" indent="0" algn="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dirty="0">
                <a:ln>
                  <a:noFill/>
                </a:ln>
                <a:solidFill>
                  <a:prstClr val="black"/>
                </a:solidFill>
                <a:effectLst/>
                <a:uLnTx/>
                <a:uFillTx/>
              </a:endParaRPr>
            </a:p>
          </p:txBody>
        </p:sp>
        <p:sp>
          <p:nvSpPr>
            <p:cNvPr id="184" name="矩形 183">
              <a:extLst>
                <a:ext uri="{FF2B5EF4-FFF2-40B4-BE49-F238E27FC236}">
                  <a16:creationId xmlns:a16="http://schemas.microsoft.com/office/drawing/2014/main" id="{03E9FE02-F77C-D84D-B30E-4F91ABC292BF}"/>
                </a:ext>
              </a:extLst>
            </p:cNvPr>
            <p:cNvSpPr/>
            <p:nvPr/>
          </p:nvSpPr>
          <p:spPr>
            <a:xfrm>
              <a:off x="6959473" y="3337182"/>
              <a:ext cx="1357322" cy="500066"/>
            </a:xfrm>
            <a:prstGeom prst="rect">
              <a:avLst/>
            </a:prstGeom>
            <a:solidFill>
              <a:srgbClr val="F79646">
                <a:lumMod val="20000"/>
                <a:lumOff val="80000"/>
              </a:srgbClr>
            </a:solidFill>
            <a:ln w="9525" cap="flat" cmpd="sng" algn="ctr">
              <a:solidFill>
                <a:srgbClr val="F79646">
                  <a:shade val="95000"/>
                  <a:satMod val="105000"/>
                </a:srgbClr>
              </a:solidFill>
              <a:prstDash val="lg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85" name="矩形 184">
              <a:extLst>
                <a:ext uri="{FF2B5EF4-FFF2-40B4-BE49-F238E27FC236}">
                  <a16:creationId xmlns:a16="http://schemas.microsoft.com/office/drawing/2014/main" id="{38FFA0CF-CCF4-434D-A271-F1F424D9DD4C}"/>
                </a:ext>
              </a:extLst>
            </p:cNvPr>
            <p:cNvSpPr/>
            <p:nvPr/>
          </p:nvSpPr>
          <p:spPr>
            <a:xfrm>
              <a:off x="101425" y="2051298"/>
              <a:ext cx="1382684" cy="576064"/>
            </a:xfrm>
            <a:prstGeom prst="rect">
              <a:avLst/>
            </a:prstGeom>
            <a:solidFill>
              <a:srgbClr val="F79646">
                <a:lumMod val="20000"/>
                <a:lumOff val="80000"/>
              </a:srgbClr>
            </a:solidFill>
            <a:ln w="9525" cap="flat" cmpd="sng" algn="ctr">
              <a:solidFill>
                <a:srgbClr val="F79646">
                  <a:shade val="95000"/>
                  <a:satMod val="105000"/>
                </a:srgbClr>
              </a:solidFill>
              <a:prstDash val="lgDash"/>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&lt;a,2&gt;, &lt;b,2&gt;</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&lt;c,1&gt;, &lt;d,1&gt;</a:t>
              </a: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86" name="文本框 185">
              <a:extLst>
                <a:ext uri="{FF2B5EF4-FFF2-40B4-BE49-F238E27FC236}">
                  <a16:creationId xmlns:a16="http://schemas.microsoft.com/office/drawing/2014/main" id="{BE3E7387-9913-2D44-8555-3284C259294C}"/>
                </a:ext>
              </a:extLst>
            </p:cNvPr>
            <p:cNvSpPr txBox="1"/>
            <p:nvPr/>
          </p:nvSpPr>
          <p:spPr>
            <a:xfrm>
              <a:off x="6959473" y="3408620"/>
              <a:ext cx="1357322" cy="299181"/>
            </a:xfrm>
            <a:prstGeom prst="rect">
              <a:avLst/>
            </a:prstGeom>
            <a:noFill/>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rPr>
                <a:t>&lt;a,1&gt;, &lt;b,1&gt;</a:t>
              </a:r>
              <a:endParaRPr kumimoji="1" lang="zh-CN" altLang="en-US" sz="2800" b="0" i="0" u="none" strike="noStrike" kern="0" cap="none" spc="0" normalizeH="0" baseline="0" noProof="0" dirty="0">
                <a:ln>
                  <a:noFill/>
                </a:ln>
                <a:solidFill>
                  <a:prstClr val="black"/>
                </a:solidFill>
                <a:effectLst/>
                <a:uLnTx/>
                <a:uFillTx/>
              </a:endParaRPr>
            </a:p>
          </p:txBody>
        </p:sp>
        <p:sp>
          <p:nvSpPr>
            <p:cNvPr id="187" name="椭圆 186">
              <a:extLst>
                <a:ext uri="{FF2B5EF4-FFF2-40B4-BE49-F238E27FC236}">
                  <a16:creationId xmlns:a16="http://schemas.microsoft.com/office/drawing/2014/main" id="{20DA4B76-CD9C-3645-9E3D-54BD5E7B72F5}"/>
                </a:ext>
              </a:extLst>
            </p:cNvPr>
            <p:cNvSpPr/>
            <p:nvPr/>
          </p:nvSpPr>
          <p:spPr>
            <a:xfrm>
              <a:off x="566151" y="170279"/>
              <a:ext cx="360040" cy="288032"/>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3</a:t>
              </a: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88" name="椭圆 187">
              <a:extLst>
                <a:ext uri="{FF2B5EF4-FFF2-40B4-BE49-F238E27FC236}">
                  <a16:creationId xmlns:a16="http://schemas.microsoft.com/office/drawing/2014/main" id="{AC56A855-E0E1-8F4C-8119-E6A1CE376C17}"/>
                </a:ext>
              </a:extLst>
            </p:cNvPr>
            <p:cNvSpPr/>
            <p:nvPr/>
          </p:nvSpPr>
          <p:spPr>
            <a:xfrm>
              <a:off x="672929" y="1694108"/>
              <a:ext cx="360040" cy="288032"/>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2</a:t>
              </a: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89" name="椭圆 188">
              <a:extLst>
                <a:ext uri="{FF2B5EF4-FFF2-40B4-BE49-F238E27FC236}">
                  <a16:creationId xmlns:a16="http://schemas.microsoft.com/office/drawing/2014/main" id="{B3230019-552E-E14D-A0F8-4893F672DE91}"/>
                </a:ext>
              </a:extLst>
            </p:cNvPr>
            <p:cNvSpPr/>
            <p:nvPr/>
          </p:nvSpPr>
          <p:spPr>
            <a:xfrm>
              <a:off x="7530977" y="2979992"/>
              <a:ext cx="360040" cy="288032"/>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1</a:t>
              </a: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cxnSp>
          <p:nvCxnSpPr>
            <p:cNvPr id="190" name="直线箭头连接符 64">
              <a:extLst>
                <a:ext uri="{FF2B5EF4-FFF2-40B4-BE49-F238E27FC236}">
                  <a16:creationId xmlns:a16="http://schemas.microsoft.com/office/drawing/2014/main" id="{4C6398FD-E7A7-B146-A723-BC596A322DF9}"/>
                </a:ext>
              </a:extLst>
            </p:cNvPr>
            <p:cNvCxnSpPr/>
            <p:nvPr/>
          </p:nvCxnSpPr>
          <p:spPr>
            <a:xfrm flipV="1">
              <a:off x="3416500" y="1078122"/>
              <a:ext cx="835548" cy="1016092"/>
            </a:xfrm>
            <a:prstGeom prst="straightConnector1">
              <a:avLst/>
            </a:prstGeom>
            <a:noFill/>
            <a:ln w="38100" cap="flat" cmpd="sng" algn="ctr">
              <a:solidFill>
                <a:sysClr val="windowText" lastClr="000000"/>
              </a:solidFill>
              <a:prstDash val="solid"/>
              <a:headEnd type="arrow" w="med" len="med"/>
              <a:tailEnd type="none" w="med" len="med"/>
            </a:ln>
            <a:effectLst/>
          </p:spPr>
        </p:cxnSp>
        <p:cxnSp>
          <p:nvCxnSpPr>
            <p:cNvPr id="191" name="直线箭头连接符 84">
              <a:extLst>
                <a:ext uri="{FF2B5EF4-FFF2-40B4-BE49-F238E27FC236}">
                  <a16:creationId xmlns:a16="http://schemas.microsoft.com/office/drawing/2014/main" id="{6218CBA8-3059-E54F-89F2-97010442FC5F}"/>
                </a:ext>
              </a:extLst>
            </p:cNvPr>
            <p:cNvCxnSpPr/>
            <p:nvPr/>
          </p:nvCxnSpPr>
          <p:spPr>
            <a:xfrm>
              <a:off x="2955905" y="2594280"/>
              <a:ext cx="3039155" cy="724070"/>
            </a:xfrm>
            <a:prstGeom prst="straightConnector1">
              <a:avLst/>
            </a:prstGeom>
            <a:noFill/>
            <a:ln w="38100" cap="flat" cmpd="sng" algn="ctr">
              <a:solidFill>
                <a:sysClr val="windowText" lastClr="000000"/>
              </a:solidFill>
              <a:prstDash val="solid"/>
              <a:headEnd type="none" w="med" len="med"/>
              <a:tailEnd type="arrow" w="med" len="med"/>
            </a:ln>
            <a:effectLst/>
          </p:spPr>
        </p:cxnSp>
        <p:cxnSp>
          <p:nvCxnSpPr>
            <p:cNvPr id="192" name="直线箭头连接符 87">
              <a:extLst>
                <a:ext uri="{FF2B5EF4-FFF2-40B4-BE49-F238E27FC236}">
                  <a16:creationId xmlns:a16="http://schemas.microsoft.com/office/drawing/2014/main" id="{17EB045A-F1D6-8443-BE5C-12253126F8C1}"/>
                </a:ext>
              </a:extLst>
            </p:cNvPr>
            <p:cNvCxnSpPr/>
            <p:nvPr/>
          </p:nvCxnSpPr>
          <p:spPr>
            <a:xfrm>
              <a:off x="4252048" y="1078122"/>
              <a:ext cx="1921607" cy="2260434"/>
            </a:xfrm>
            <a:prstGeom prst="straightConnector1">
              <a:avLst/>
            </a:prstGeom>
            <a:noFill/>
            <a:ln w="38100" cap="flat" cmpd="sng" algn="ctr">
              <a:solidFill>
                <a:sysClr val="windowText" lastClr="000000"/>
              </a:solidFill>
              <a:prstDash val="solid"/>
              <a:headEnd type="none" w="med" len="med"/>
              <a:tailEnd type="arrow" w="med" len="med"/>
            </a:ln>
            <a:effectLst/>
          </p:spPr>
        </p:cxnSp>
        <p:grpSp>
          <p:nvGrpSpPr>
            <p:cNvPr id="193" name="组合 192">
              <a:extLst>
                <a:ext uri="{FF2B5EF4-FFF2-40B4-BE49-F238E27FC236}">
                  <a16:creationId xmlns:a16="http://schemas.microsoft.com/office/drawing/2014/main" id="{3FFF02EE-D173-A448-BEEF-3F97B9A4BAEF}"/>
                </a:ext>
              </a:extLst>
            </p:cNvPr>
            <p:cNvGrpSpPr/>
            <p:nvPr/>
          </p:nvGrpSpPr>
          <p:grpSpPr>
            <a:xfrm>
              <a:off x="3244697" y="574067"/>
              <a:ext cx="2286016" cy="500066"/>
              <a:chOff x="6872266" y="4267200"/>
              <a:chExt cx="2286016" cy="500066"/>
            </a:xfrm>
            <a:effectLst/>
          </p:grpSpPr>
          <p:sp>
            <p:nvSpPr>
              <p:cNvPr id="194" name="矩形 193">
                <a:extLst>
                  <a:ext uri="{FF2B5EF4-FFF2-40B4-BE49-F238E27FC236}">
                    <a16:creationId xmlns:a16="http://schemas.microsoft.com/office/drawing/2014/main" id="{BF38288F-98D3-F449-ACCF-B044581382C6}"/>
                  </a:ext>
                </a:extLst>
              </p:cNvPr>
              <p:cNvSpPr/>
              <p:nvPr/>
            </p:nvSpPr>
            <p:spPr>
              <a:xfrm>
                <a:off x="6872266" y="4267200"/>
                <a:ext cx="2286016" cy="500066"/>
              </a:xfrm>
              <a:prstGeom prst="rect">
                <a:avLst/>
              </a:prstGeom>
              <a:solidFill>
                <a:srgbClr val="1F497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95" name="矩形 194">
                <a:extLst>
                  <a:ext uri="{FF2B5EF4-FFF2-40B4-BE49-F238E27FC236}">
                    <a16:creationId xmlns:a16="http://schemas.microsoft.com/office/drawing/2014/main" id="{143B0E04-9AEE-804F-8271-98C6784806DD}"/>
                  </a:ext>
                </a:extLst>
              </p:cNvPr>
              <p:cNvSpPr/>
              <p:nvPr/>
            </p:nvSpPr>
            <p:spPr>
              <a:xfrm>
                <a:off x="6943704" y="4338638"/>
                <a:ext cx="428628" cy="357190"/>
              </a:xfrm>
              <a:prstGeom prst="rect">
                <a:avLst/>
              </a:prstGeom>
              <a:solidFill>
                <a:srgbClr val="1F497D">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R0:</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96" name="矩形 195">
                <a:extLst>
                  <a:ext uri="{FF2B5EF4-FFF2-40B4-BE49-F238E27FC236}">
                    <a16:creationId xmlns:a16="http://schemas.microsoft.com/office/drawing/2014/main" id="{5EC01848-2ACC-C74F-A529-A0DAF1CDA278}"/>
                  </a:ext>
                </a:extLst>
              </p:cNvPr>
              <p:cNvSpPr/>
              <p:nvPr/>
            </p:nvSpPr>
            <p:spPr>
              <a:xfrm>
                <a:off x="7372332" y="4338638"/>
                <a:ext cx="428628" cy="357190"/>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97" name="矩形 196">
                <a:extLst>
                  <a:ext uri="{FF2B5EF4-FFF2-40B4-BE49-F238E27FC236}">
                    <a16:creationId xmlns:a16="http://schemas.microsoft.com/office/drawing/2014/main" id="{1A624AB1-7F3F-4C47-A2FB-C0754F5C80D0}"/>
                  </a:ext>
                </a:extLst>
              </p:cNvPr>
              <p:cNvSpPr/>
              <p:nvPr/>
            </p:nvSpPr>
            <p:spPr>
              <a:xfrm>
                <a:off x="7800960" y="4338638"/>
                <a:ext cx="428628" cy="357190"/>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98" name="矩形 197">
                <a:extLst>
                  <a:ext uri="{FF2B5EF4-FFF2-40B4-BE49-F238E27FC236}">
                    <a16:creationId xmlns:a16="http://schemas.microsoft.com/office/drawing/2014/main" id="{1FEA13A0-9AA1-7449-917E-CD90E6522E81}"/>
                  </a:ext>
                </a:extLst>
              </p:cNvPr>
              <p:cNvSpPr/>
              <p:nvPr/>
            </p:nvSpPr>
            <p:spPr>
              <a:xfrm>
                <a:off x="8229588" y="4338638"/>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99" name="矩形 198">
                <a:extLst>
                  <a:ext uri="{FF2B5EF4-FFF2-40B4-BE49-F238E27FC236}">
                    <a16:creationId xmlns:a16="http://schemas.microsoft.com/office/drawing/2014/main" id="{C3DE0878-8D3D-0A45-90FB-9418A28C89C4}"/>
                  </a:ext>
                </a:extLst>
              </p:cNvPr>
              <p:cNvSpPr/>
              <p:nvPr/>
            </p:nvSpPr>
            <p:spPr>
              <a:xfrm>
                <a:off x="8658216" y="4338638"/>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a</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grpSp>
        <p:grpSp>
          <p:nvGrpSpPr>
            <p:cNvPr id="200" name="组合 199">
              <a:extLst>
                <a:ext uri="{FF2B5EF4-FFF2-40B4-BE49-F238E27FC236}">
                  <a16:creationId xmlns:a16="http://schemas.microsoft.com/office/drawing/2014/main" id="{ECF50ABE-1A40-BB4B-8963-3DFC1CFBC893}"/>
                </a:ext>
              </a:extLst>
            </p:cNvPr>
            <p:cNvGrpSpPr/>
            <p:nvPr/>
          </p:nvGrpSpPr>
          <p:grpSpPr>
            <a:xfrm>
              <a:off x="1591078" y="2068049"/>
              <a:ext cx="2286016" cy="500066"/>
              <a:chOff x="6086448" y="4981580"/>
              <a:chExt cx="2286016" cy="500066"/>
            </a:xfrm>
            <a:effectLst/>
          </p:grpSpPr>
          <p:sp>
            <p:nvSpPr>
              <p:cNvPr id="201" name="矩形 200">
                <a:extLst>
                  <a:ext uri="{FF2B5EF4-FFF2-40B4-BE49-F238E27FC236}">
                    <a16:creationId xmlns:a16="http://schemas.microsoft.com/office/drawing/2014/main" id="{5A266A82-FE14-734B-93C0-ECDC123491EC}"/>
                  </a:ext>
                </a:extLst>
              </p:cNvPr>
              <p:cNvSpPr/>
              <p:nvPr/>
            </p:nvSpPr>
            <p:spPr>
              <a:xfrm>
                <a:off x="6086448" y="4981580"/>
                <a:ext cx="2286016" cy="500066"/>
              </a:xfrm>
              <a:prstGeom prst="rect">
                <a:avLst/>
              </a:prstGeom>
              <a:solidFill>
                <a:srgbClr val="9BBB59">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02" name="矩形 201">
                <a:extLst>
                  <a:ext uri="{FF2B5EF4-FFF2-40B4-BE49-F238E27FC236}">
                    <a16:creationId xmlns:a16="http://schemas.microsoft.com/office/drawing/2014/main" id="{F63392D0-C4A4-F94C-BBA7-8E9E7467A47A}"/>
                  </a:ext>
                </a:extLst>
              </p:cNvPr>
              <p:cNvSpPr/>
              <p:nvPr/>
            </p:nvSpPr>
            <p:spPr>
              <a:xfrm>
                <a:off x="6157886" y="5053018"/>
                <a:ext cx="428628" cy="357190"/>
              </a:xfrm>
              <a:prstGeom prst="rect">
                <a:avLst/>
              </a:prstGeom>
              <a:solidFill>
                <a:srgbClr val="9BBB59">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R1:</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03" name="矩形 202">
                <a:extLst>
                  <a:ext uri="{FF2B5EF4-FFF2-40B4-BE49-F238E27FC236}">
                    <a16:creationId xmlns:a16="http://schemas.microsoft.com/office/drawing/2014/main" id="{65499BA6-D66A-E54C-A9E0-2BF105F06952}"/>
                  </a:ext>
                </a:extLst>
              </p:cNvPr>
              <p:cNvSpPr/>
              <p:nvPr/>
            </p:nvSpPr>
            <p:spPr>
              <a:xfrm>
                <a:off x="6586514" y="5053018"/>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04" name="矩形 203">
                <a:extLst>
                  <a:ext uri="{FF2B5EF4-FFF2-40B4-BE49-F238E27FC236}">
                    <a16:creationId xmlns:a16="http://schemas.microsoft.com/office/drawing/2014/main" id="{2D564BCE-EA6A-4743-8FCA-B7589CE9DAE3}"/>
                  </a:ext>
                </a:extLst>
              </p:cNvPr>
              <p:cNvSpPr/>
              <p:nvPr/>
            </p:nvSpPr>
            <p:spPr>
              <a:xfrm>
                <a:off x="7015142" y="5053018"/>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05" name="矩形 204">
                <a:extLst>
                  <a:ext uri="{FF2B5EF4-FFF2-40B4-BE49-F238E27FC236}">
                    <a16:creationId xmlns:a16="http://schemas.microsoft.com/office/drawing/2014/main" id="{924DABEB-9CD5-D740-889F-E1B2727B9270}"/>
                  </a:ext>
                </a:extLst>
              </p:cNvPr>
              <p:cNvSpPr/>
              <p:nvPr/>
            </p:nvSpPr>
            <p:spPr>
              <a:xfrm>
                <a:off x="7443770" y="5053018"/>
                <a:ext cx="428628" cy="357190"/>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06" name="矩形 205">
                <a:extLst>
                  <a:ext uri="{FF2B5EF4-FFF2-40B4-BE49-F238E27FC236}">
                    <a16:creationId xmlns:a16="http://schemas.microsoft.com/office/drawing/2014/main" id="{B30A5C32-1926-4F4C-8CB8-D916A7CE2194}"/>
                  </a:ext>
                </a:extLst>
              </p:cNvPr>
              <p:cNvSpPr/>
              <p:nvPr/>
            </p:nvSpPr>
            <p:spPr>
              <a:xfrm>
                <a:off x="7872398" y="5053018"/>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d</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grpSp>
        <p:grpSp>
          <p:nvGrpSpPr>
            <p:cNvPr id="207" name="组合 206">
              <a:extLst>
                <a:ext uri="{FF2B5EF4-FFF2-40B4-BE49-F238E27FC236}">
                  <a16:creationId xmlns:a16="http://schemas.microsoft.com/office/drawing/2014/main" id="{5BECCA7F-BF09-384B-B32D-F2A3759DB108}"/>
                </a:ext>
              </a:extLst>
            </p:cNvPr>
            <p:cNvGrpSpPr/>
            <p:nvPr/>
          </p:nvGrpSpPr>
          <p:grpSpPr>
            <a:xfrm>
              <a:off x="5459275" y="3338556"/>
              <a:ext cx="1428760" cy="500066"/>
              <a:chOff x="8086712" y="5695960"/>
              <a:chExt cx="1428760" cy="500066"/>
            </a:xfrm>
            <a:effectLst/>
          </p:grpSpPr>
          <p:sp>
            <p:nvSpPr>
              <p:cNvPr id="208" name="矩形 207">
                <a:extLst>
                  <a:ext uri="{FF2B5EF4-FFF2-40B4-BE49-F238E27FC236}">
                    <a16:creationId xmlns:a16="http://schemas.microsoft.com/office/drawing/2014/main" id="{7294E88D-52AA-2A4D-AD87-ADC6585D78F2}"/>
                  </a:ext>
                </a:extLst>
              </p:cNvPr>
              <p:cNvSpPr/>
              <p:nvPr/>
            </p:nvSpPr>
            <p:spPr>
              <a:xfrm>
                <a:off x="8086712" y="5695960"/>
                <a:ext cx="1428760" cy="500066"/>
              </a:xfrm>
              <a:prstGeom prst="rect">
                <a:avLst/>
              </a:prstGeom>
              <a:solidFill>
                <a:srgbClr val="C0504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09" name="矩形 208">
                <a:extLst>
                  <a:ext uri="{FF2B5EF4-FFF2-40B4-BE49-F238E27FC236}">
                    <a16:creationId xmlns:a16="http://schemas.microsoft.com/office/drawing/2014/main" id="{991D4FC9-380E-BA42-9B3B-EA7EA2997A78}"/>
                  </a:ext>
                </a:extLst>
              </p:cNvPr>
              <p:cNvSpPr/>
              <p:nvPr/>
            </p:nvSpPr>
            <p:spPr>
              <a:xfrm>
                <a:off x="8158128" y="5767398"/>
                <a:ext cx="428650" cy="357190"/>
              </a:xfrm>
              <a:prstGeom prst="rect">
                <a:avLst/>
              </a:prstGeom>
              <a:solidFill>
                <a:srgbClr val="C0504D">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R2:</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10" name="矩形 209">
                <a:extLst>
                  <a:ext uri="{FF2B5EF4-FFF2-40B4-BE49-F238E27FC236}">
                    <a16:creationId xmlns:a16="http://schemas.microsoft.com/office/drawing/2014/main" id="{0B8EA690-8C63-C24C-AAEF-8F82CB731F08}"/>
                  </a:ext>
                </a:extLst>
              </p:cNvPr>
              <p:cNvSpPr/>
              <p:nvPr/>
            </p:nvSpPr>
            <p:spPr>
              <a:xfrm>
                <a:off x="8586778" y="5767398"/>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a</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11" name="矩形 210">
                <a:extLst>
                  <a:ext uri="{FF2B5EF4-FFF2-40B4-BE49-F238E27FC236}">
                    <a16:creationId xmlns:a16="http://schemas.microsoft.com/office/drawing/2014/main" id="{07D652F8-E573-234A-9ABE-CFC51E9656E4}"/>
                  </a:ext>
                </a:extLst>
              </p:cNvPr>
              <p:cNvSpPr/>
              <p:nvPr/>
            </p:nvSpPr>
            <p:spPr>
              <a:xfrm>
                <a:off x="9015406" y="5767398"/>
                <a:ext cx="428628" cy="35719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b</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grpSp>
        <p:sp>
          <p:nvSpPr>
            <p:cNvPr id="212" name="TextBox 67">
              <a:extLst>
                <a:ext uri="{FF2B5EF4-FFF2-40B4-BE49-F238E27FC236}">
                  <a16:creationId xmlns:a16="http://schemas.microsoft.com/office/drawing/2014/main" id="{457BDFA2-5D8D-2942-9E34-C099C63C770D}"/>
                </a:ext>
              </a:extLst>
            </p:cNvPr>
            <p:cNvSpPr txBox="1"/>
            <p:nvPr/>
          </p:nvSpPr>
          <p:spPr>
            <a:xfrm>
              <a:off x="-112857" y="2694240"/>
              <a:ext cx="2000232" cy="1284721"/>
            </a:xfrm>
            <a:prstGeom prst="rect">
              <a:avLst/>
            </a:prstGeom>
            <a:noFill/>
            <a:effectLst/>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&lt;a, 1</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2&gt; = &lt;a, 2&gt;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&lt;b, 1</a:t>
              </a:r>
              <a:r>
                <a:rPr kumimoji="0" lang="en-US" altLang="zh-CN" sz="2400" b="1" i="0" u="none" strike="noStrike" kern="0" cap="none" spc="0" normalizeH="0" baseline="0" noProof="0" dirty="0">
                  <a:ln>
                    <a:noFill/>
                  </a:ln>
                  <a:solidFill>
                    <a:prstClr val="black"/>
                  </a:solidFill>
                  <a:effectLst/>
                  <a:uLnTx/>
                  <a:uFillTx/>
                </a:rPr>
                <a:t>×</a:t>
              </a:r>
              <a:r>
                <a:rPr kumimoji="0" lang="en-US" altLang="zh-CN" sz="2800" b="0" i="0" u="none" strike="noStrike" kern="0" cap="none" spc="0" normalizeH="0" baseline="0" noProof="0" dirty="0">
                  <a:ln>
                    <a:noFill/>
                  </a:ln>
                  <a:solidFill>
                    <a:prstClr val="black"/>
                  </a:solidFill>
                  <a:effectLst/>
                  <a:uLnTx/>
                  <a:uFillTx/>
                </a:rPr>
                <a:t>2&gt; = &lt;b, 2&gt;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&lt;c, 1&gt;</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&lt;d, 1&gt;</a:t>
              </a:r>
            </a:p>
            <a:p>
              <a:pPr marL="0" marR="0" lvl="0" indent="0" algn="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dirty="0">
                <a:ln>
                  <a:noFill/>
                </a:ln>
                <a:solidFill>
                  <a:prstClr val="black"/>
                </a:solidFill>
                <a:effectLst/>
                <a:uLnTx/>
                <a:uFillTx/>
              </a:endParaRPr>
            </a:p>
          </p:txBody>
        </p:sp>
        <p:sp>
          <p:nvSpPr>
            <p:cNvPr id="213" name="矩形 212">
              <a:extLst>
                <a:ext uri="{FF2B5EF4-FFF2-40B4-BE49-F238E27FC236}">
                  <a16:creationId xmlns:a16="http://schemas.microsoft.com/office/drawing/2014/main" id="{EAAA6A1D-EBDC-F941-B6F5-3AD89ED1B55E}"/>
                </a:ext>
              </a:extLst>
            </p:cNvPr>
            <p:cNvSpPr/>
            <p:nvPr/>
          </p:nvSpPr>
          <p:spPr>
            <a:xfrm>
              <a:off x="1030119" y="65714"/>
              <a:ext cx="1382684" cy="576064"/>
            </a:xfrm>
            <a:prstGeom prst="rect">
              <a:avLst/>
            </a:prstGeom>
            <a:solidFill>
              <a:srgbClr val="F79646">
                <a:lumMod val="20000"/>
                <a:lumOff val="80000"/>
              </a:srgbClr>
            </a:solidFill>
            <a:ln w="9525" cap="flat" cmpd="sng" algn="ctr">
              <a:solidFill>
                <a:srgbClr val="F79646">
                  <a:shade val="95000"/>
                  <a:satMod val="105000"/>
                </a:srgbClr>
              </a:solidFill>
              <a:prstDash val="lgDash"/>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&lt;a,6&gt;, &lt;b,5&gt;</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&lt;c,2&gt;, &lt;d,2&gt;</a:t>
              </a:r>
              <a:endParaRPr kumimoji="1"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214" name="弧形 70">
              <a:extLst>
                <a:ext uri="{FF2B5EF4-FFF2-40B4-BE49-F238E27FC236}">
                  <a16:creationId xmlns:a16="http://schemas.microsoft.com/office/drawing/2014/main" id="{74CEEB85-DF84-204F-A585-77CFD8F10EB1}"/>
                </a:ext>
              </a:extLst>
            </p:cNvPr>
            <p:cNvSpPr/>
            <p:nvPr/>
          </p:nvSpPr>
          <p:spPr>
            <a:xfrm rot="10435480">
              <a:off x="1710086" y="75589"/>
              <a:ext cx="10260761" cy="3944136"/>
            </a:xfrm>
            <a:prstGeom prst="arc">
              <a:avLst>
                <a:gd name="adj1" fmla="val 15323579"/>
                <a:gd name="adj2" fmla="val 21235246"/>
              </a:avLst>
            </a:prstGeom>
            <a:noFill/>
            <a:ln w="38100" cap="flat" cmpd="sng" algn="ctr">
              <a:solidFill>
                <a:srgbClr val="F79646">
                  <a:lumMod val="75000"/>
                </a:srgbClr>
              </a:solidFill>
              <a:prstDash val="lgDash"/>
              <a:headEnd type="none" w="med" len="med"/>
              <a:tailEnd type="arrow"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15" name="弧形 71">
              <a:extLst>
                <a:ext uri="{FF2B5EF4-FFF2-40B4-BE49-F238E27FC236}">
                  <a16:creationId xmlns:a16="http://schemas.microsoft.com/office/drawing/2014/main" id="{A2628BAA-9186-B94F-9886-4E2C1BA633EA}"/>
                </a:ext>
              </a:extLst>
            </p:cNvPr>
            <p:cNvSpPr/>
            <p:nvPr/>
          </p:nvSpPr>
          <p:spPr>
            <a:xfrm rot="684584">
              <a:off x="-1504402" y="1304639"/>
              <a:ext cx="9230435" cy="3768881"/>
            </a:xfrm>
            <a:prstGeom prst="arc">
              <a:avLst>
                <a:gd name="adj1" fmla="val 15670392"/>
                <a:gd name="adj2" fmla="val 20992042"/>
              </a:avLst>
            </a:prstGeom>
            <a:noFill/>
            <a:ln w="38100" cap="flat" cmpd="sng" algn="ctr">
              <a:solidFill>
                <a:srgbClr val="F79646">
                  <a:lumMod val="75000"/>
                </a:srgbClr>
              </a:solidFill>
              <a:prstDash val="lgDash"/>
              <a:headEnd type="arrow" w="med" len="med"/>
              <a:tailEnd type="non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16" name="弧形 72">
              <a:extLst>
                <a:ext uri="{FF2B5EF4-FFF2-40B4-BE49-F238E27FC236}">
                  <a16:creationId xmlns:a16="http://schemas.microsoft.com/office/drawing/2014/main" id="{C8953895-1824-D04B-815A-8B33AB8D35E8}"/>
                </a:ext>
              </a:extLst>
            </p:cNvPr>
            <p:cNvSpPr/>
            <p:nvPr/>
          </p:nvSpPr>
          <p:spPr>
            <a:xfrm rot="15825958">
              <a:off x="-203280" y="1174883"/>
              <a:ext cx="2032322" cy="1327176"/>
            </a:xfrm>
            <a:prstGeom prst="arc">
              <a:avLst>
                <a:gd name="adj1" fmla="val 14952345"/>
                <a:gd name="adj2" fmla="val 21246137"/>
              </a:avLst>
            </a:prstGeom>
            <a:noFill/>
            <a:ln w="38100" cap="flat" cmpd="sng" algn="ctr">
              <a:solidFill>
                <a:srgbClr val="F79646">
                  <a:lumMod val="75000"/>
                </a:srgbClr>
              </a:solidFill>
              <a:prstDash val="lgDash"/>
              <a:headEnd type="none" w="med" len="med"/>
              <a:tailEnd type="arrow"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grpSp>
          <p:nvGrpSpPr>
            <p:cNvPr id="217" name="组合 216">
              <a:extLst>
                <a:ext uri="{FF2B5EF4-FFF2-40B4-BE49-F238E27FC236}">
                  <a16:creationId xmlns:a16="http://schemas.microsoft.com/office/drawing/2014/main" id="{0EF3C92B-2306-954D-85B0-A7C67CF0FA8B}"/>
                </a:ext>
              </a:extLst>
            </p:cNvPr>
            <p:cNvGrpSpPr/>
            <p:nvPr/>
          </p:nvGrpSpPr>
          <p:grpSpPr>
            <a:xfrm>
              <a:off x="5645009" y="217584"/>
              <a:ext cx="714381" cy="287340"/>
              <a:chOff x="5218624" y="498454"/>
              <a:chExt cx="1000133" cy="287340"/>
            </a:xfrm>
            <a:effectLst/>
          </p:grpSpPr>
          <p:cxnSp>
            <p:nvCxnSpPr>
              <p:cNvPr id="218" name="直接箭头连接符 74">
                <a:extLst>
                  <a:ext uri="{FF2B5EF4-FFF2-40B4-BE49-F238E27FC236}">
                    <a16:creationId xmlns:a16="http://schemas.microsoft.com/office/drawing/2014/main" id="{716E21FE-6FF8-3348-ACA0-E8115641C07B}"/>
                  </a:ext>
                </a:extLst>
              </p:cNvPr>
              <p:cNvCxnSpPr/>
              <p:nvPr/>
            </p:nvCxnSpPr>
            <p:spPr>
              <a:xfrm>
                <a:off x="5218624" y="498454"/>
                <a:ext cx="1000132" cy="1588"/>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219" name="直接箭头连接符 75">
                <a:extLst>
                  <a:ext uri="{FF2B5EF4-FFF2-40B4-BE49-F238E27FC236}">
                    <a16:creationId xmlns:a16="http://schemas.microsoft.com/office/drawing/2014/main" id="{5A63A5B5-2350-8648-972D-1EA8B8518A65}"/>
                  </a:ext>
                </a:extLst>
              </p:cNvPr>
              <p:cNvCxnSpPr/>
              <p:nvPr/>
            </p:nvCxnSpPr>
            <p:spPr>
              <a:xfrm>
                <a:off x="5218625" y="784206"/>
                <a:ext cx="1000132" cy="1588"/>
              </a:xfrm>
              <a:prstGeom prst="straightConnector1">
                <a:avLst/>
              </a:prstGeom>
              <a:noFill/>
              <a:ln w="38100" cap="flat" cmpd="sng" algn="ctr">
                <a:solidFill>
                  <a:srgbClr val="F79646">
                    <a:lumMod val="75000"/>
                  </a:srgbClr>
                </a:solidFill>
                <a:prstDash val="dash"/>
                <a:tailEnd type="arrow"/>
              </a:ln>
              <a:effectLst>
                <a:outerShdw blurRad="40000" dist="23000" dir="5400000" rotWithShape="0">
                  <a:srgbClr val="000000">
                    <a:alpha val="35000"/>
                  </a:srgbClr>
                </a:outerShdw>
              </a:effectLst>
            </p:spPr>
          </p:cxnSp>
        </p:grpSp>
        <p:sp>
          <p:nvSpPr>
            <p:cNvPr id="220" name="TextBox 76">
              <a:extLst>
                <a:ext uri="{FF2B5EF4-FFF2-40B4-BE49-F238E27FC236}">
                  <a16:creationId xmlns:a16="http://schemas.microsoft.com/office/drawing/2014/main" id="{3350AE33-614B-4046-B064-F3F7922E17D0}"/>
                </a:ext>
              </a:extLst>
            </p:cNvPr>
            <p:cNvSpPr txBox="1"/>
            <p:nvPr/>
          </p:nvSpPr>
          <p:spPr>
            <a:xfrm>
              <a:off x="6317976" y="71319"/>
              <a:ext cx="2756063" cy="545566"/>
            </a:xfrm>
            <a:prstGeom prst="rect">
              <a:avLst/>
            </a:prstGeom>
            <a:noFill/>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CFG Relation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rPr>
                <a:t>Information Propagation</a:t>
              </a:r>
              <a:endParaRPr kumimoji="0" lang="zh-CN" altLang="en-US" sz="2800" b="0" i="0" u="none" strike="noStrike" kern="0" cap="none" spc="0" normalizeH="0" baseline="0" noProof="0" dirty="0">
                <a:ln>
                  <a:noFill/>
                </a:ln>
                <a:solidFill>
                  <a:prstClr val="black"/>
                </a:solidFill>
                <a:effectLst/>
                <a:uLnTx/>
                <a:uFillTx/>
              </a:endParaRPr>
            </a:p>
          </p:txBody>
        </p:sp>
      </p:grpSp>
      <p:graphicFrame>
        <p:nvGraphicFramePr>
          <p:cNvPr id="151" name="图表 150">
            <a:extLst>
              <a:ext uri="{FF2B5EF4-FFF2-40B4-BE49-F238E27FC236}">
                <a16:creationId xmlns:a16="http://schemas.microsoft.com/office/drawing/2014/main" id="{DE2CF595-61F0-F04E-BD71-3C6F09045EAA}"/>
              </a:ext>
            </a:extLst>
          </p:cNvPr>
          <p:cNvGraphicFramePr>
            <a:graphicFrameLocks/>
          </p:cNvGraphicFramePr>
          <p:nvPr>
            <p:extLst>
              <p:ext uri="{D42A27DB-BD31-4B8C-83A1-F6EECF244321}">
                <p14:modId xmlns:p14="http://schemas.microsoft.com/office/powerpoint/2010/main" val="1742378108"/>
              </p:ext>
            </p:extLst>
          </p:nvPr>
        </p:nvGraphicFramePr>
        <p:xfrm>
          <a:off x="680172" y="35397971"/>
          <a:ext cx="28873224" cy="6784474"/>
        </p:xfrm>
        <a:graphic>
          <a:graphicData uri="http://schemas.openxmlformats.org/drawingml/2006/chart">
            <c:chart xmlns:c="http://schemas.openxmlformats.org/drawingml/2006/chart" xmlns:r="http://schemas.openxmlformats.org/officeDocument/2006/relationships" r:id="rId3"/>
          </a:graphicData>
        </a:graphic>
      </p:graphicFrame>
      <p:sp>
        <p:nvSpPr>
          <p:cNvPr id="343" name="Text Placeholder 342"/>
          <p:cNvSpPr>
            <a:spLocks noGrp="1"/>
          </p:cNvSpPr>
          <p:nvPr>
            <p:ph type="body" sz="quarter" idx="29"/>
          </p:nvPr>
        </p:nvSpPr>
        <p:spPr>
          <a:xfrm>
            <a:off x="20972704" y="35333324"/>
            <a:ext cx="3048929" cy="871013"/>
          </a:xfrm>
          <a:solidFill>
            <a:schemeClr val="bg1"/>
          </a:solidFill>
          <a:ln>
            <a:solidFill>
              <a:schemeClr val="bg1"/>
            </a:solidFill>
          </a:ln>
        </p:spPr>
        <p:txBody>
          <a:bodyPr/>
          <a:lstStyle/>
          <a:p>
            <a:r>
              <a:rPr lang="en-US" dirty="0"/>
              <a:t>RESULTS</a:t>
            </a:r>
          </a:p>
        </p:txBody>
      </p:sp>
      <p:pic>
        <p:nvPicPr>
          <p:cNvPr id="152" name="图片 151">
            <a:extLst>
              <a:ext uri="{FF2B5EF4-FFF2-40B4-BE49-F238E27FC236}">
                <a16:creationId xmlns:a16="http://schemas.microsoft.com/office/drawing/2014/main" id="{4C937178-223B-C248-B573-82EC4BA02131}"/>
              </a:ext>
            </a:extLst>
          </p:cNvPr>
          <p:cNvPicPr>
            <a:picLocks noChangeAspect="1"/>
          </p:cNvPicPr>
          <p:nvPr/>
        </p:nvPicPr>
        <p:blipFill>
          <a:blip r:embed="rId4"/>
          <a:stretch>
            <a:fillRect/>
          </a:stretch>
        </p:blipFill>
        <p:spPr>
          <a:xfrm>
            <a:off x="127001" y="160610"/>
            <a:ext cx="2285018" cy="816078"/>
          </a:xfrm>
          <a:prstGeom prst="rect">
            <a:avLst/>
          </a:prstGeom>
        </p:spPr>
      </p:pic>
    </p:spTree>
    <p:extLst>
      <p:ext uri="{BB962C8B-B14F-4D97-AF65-F5344CB8AC3E}">
        <p14:creationId xmlns:p14="http://schemas.microsoft.com/office/powerpoint/2010/main" val="3874869272"/>
      </p:ext>
    </p:extLst>
  </p:cSld>
  <p:clrMapOvr>
    <a:masterClrMapping/>
  </p:clrMapOvr>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PosterPresentations.com-100CMx140CM</Template>
  <TotalTime>144</TotalTime>
  <Words>788</Words>
  <Application>Microsoft Macintosh PowerPoint</Application>
  <PresentationFormat>自定义</PresentationFormat>
  <Paragraphs>109</Paragraphs>
  <Slides>1</Slides>
  <Notes>1</Notes>
  <HiddenSlides>0</HiddenSlides>
  <MMClips>0</MMClips>
  <ScaleCrop>false</ScaleCrop>
  <HeadingPairs>
    <vt:vector size="8" baseType="variant">
      <vt:variant>
        <vt:lpstr>已用的字体</vt:lpstr>
      </vt:variant>
      <vt:variant>
        <vt:i4>5</vt:i4>
      </vt:variant>
      <vt:variant>
        <vt:lpstr>主题</vt:lpstr>
      </vt:variant>
      <vt:variant>
        <vt:i4>2</vt:i4>
      </vt:variant>
      <vt:variant>
        <vt:lpstr>嵌入 OLE 服务器</vt:lpstr>
      </vt:variant>
      <vt:variant>
        <vt:i4>1</vt:i4>
      </vt:variant>
      <vt:variant>
        <vt:lpstr>幻灯片标题</vt:lpstr>
      </vt:variant>
      <vt:variant>
        <vt:i4>1</vt:i4>
      </vt:variant>
    </vt:vector>
  </HeadingPairs>
  <TitlesOfParts>
    <vt:vector size="9" baseType="lpstr">
      <vt:lpstr>宋体</vt:lpstr>
      <vt:lpstr>Arial</vt:lpstr>
      <vt:lpstr>Calibri</vt:lpstr>
      <vt:lpstr>Times New Roman</vt:lpstr>
      <vt:lpstr>Trebuchet MS</vt:lpstr>
      <vt:lpstr>PosterPresentations.com-100CMx140CM</vt:lpstr>
      <vt:lpstr>Classic - Wide Center</vt:lpstr>
      <vt:lpstr>Image</vt:lpstr>
      <vt:lpstr>PowerPoint 演示文稿</vt:lpstr>
    </vt:vector>
  </TitlesOfParts>
  <Company>Hewlett-Packard Company</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张 峰</cp:lastModifiedBy>
  <cp:revision>37</cp:revision>
  <dcterms:created xsi:type="dcterms:W3CDTF">2012-02-10T00:21:22Z</dcterms:created>
  <dcterms:modified xsi:type="dcterms:W3CDTF">2018-10-29T03:35:07Z</dcterms:modified>
</cp:coreProperties>
</file>