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5" r:id="rId4"/>
    <p:sldMasterId id="2147483722" r:id="rId5"/>
  </p:sldMasterIdLst>
  <p:notesMasterIdLst>
    <p:notesMasterId r:id="rId39"/>
  </p:notesMasterIdLst>
  <p:handoutMasterIdLst>
    <p:handoutMasterId r:id="rId40"/>
  </p:handoutMasterIdLst>
  <p:sldIdLst>
    <p:sldId id="256" r:id="rId6"/>
    <p:sldId id="362" r:id="rId7"/>
    <p:sldId id="350" r:id="rId8"/>
    <p:sldId id="361" r:id="rId9"/>
    <p:sldId id="346" r:id="rId10"/>
    <p:sldId id="351" r:id="rId11"/>
    <p:sldId id="364" r:id="rId12"/>
    <p:sldId id="375" r:id="rId13"/>
    <p:sldId id="329" r:id="rId14"/>
    <p:sldId id="365" r:id="rId15"/>
    <p:sldId id="339" r:id="rId16"/>
    <p:sldId id="340" r:id="rId17"/>
    <p:sldId id="353" r:id="rId18"/>
    <p:sldId id="330" r:id="rId19"/>
    <p:sldId id="347" r:id="rId20"/>
    <p:sldId id="372" r:id="rId21"/>
    <p:sldId id="373" r:id="rId22"/>
    <p:sldId id="369" r:id="rId23"/>
    <p:sldId id="366" r:id="rId24"/>
    <p:sldId id="341" r:id="rId25"/>
    <p:sldId id="370" r:id="rId26"/>
    <p:sldId id="374" r:id="rId27"/>
    <p:sldId id="325" r:id="rId28"/>
    <p:sldId id="376" r:id="rId29"/>
    <p:sldId id="367" r:id="rId30"/>
    <p:sldId id="333" r:id="rId31"/>
    <p:sldId id="332" r:id="rId32"/>
    <p:sldId id="335" r:id="rId33"/>
    <p:sldId id="368" r:id="rId34"/>
    <p:sldId id="338" r:id="rId35"/>
    <p:sldId id="304" r:id="rId36"/>
    <p:sldId id="377" r:id="rId37"/>
    <p:sldId id="317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2880">
          <p15:clr>
            <a:srgbClr val="A4A3A4"/>
          </p15:clr>
        </p15:guide>
        <p15:guide id="5" pos="288">
          <p15:clr>
            <a:srgbClr val="A4A3A4"/>
          </p15:clr>
        </p15:guide>
        <p15:guide id="6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B9E9"/>
    <a:srgbClr val="E7AB03"/>
    <a:srgbClr val="FFEA78"/>
    <a:srgbClr val="FFF2A2"/>
    <a:srgbClr val="00B293"/>
    <a:srgbClr val="C08A25"/>
    <a:srgbClr val="00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9631B5-78F2-41C9-869B-9F39066F8104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6" autoAdjust="0"/>
    <p:restoredTop sz="71635" autoAdjust="0"/>
  </p:normalViewPr>
  <p:slideViewPr>
    <p:cSldViewPr>
      <p:cViewPr>
        <p:scale>
          <a:sx n="75" d="100"/>
          <a:sy n="75" d="100"/>
        </p:scale>
        <p:origin x="2440" y="168"/>
      </p:cViewPr>
      <p:guideLst>
        <p:guide orient="horz" pos="2160"/>
        <p:guide orient="horz" pos="864"/>
        <p:guide orient="horz" pos="3792"/>
        <p:guide pos="2880"/>
        <p:guide pos="288"/>
        <p:guide pos="5472"/>
      </p:guideLst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94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\zhiyul\Documents\skip%20list%20experiment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\zhiyul\Documents\skip%20list%20experiment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\zhiyul\Documents\skip%20list%20experiment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\zhiyul\Documents\skip%20list%20experiment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"/>
          <c:y val="0.0453400503778337"/>
          <c:w val="0.889719756621331"/>
          <c:h val="0.909886749043019"/>
        </c:manualLayout>
      </c:layout>
      <c:scatterChart>
        <c:scatterStyle val="smoothMarker"/>
        <c:varyColors val="0"/>
        <c:ser>
          <c:idx val="6"/>
          <c:order val="0"/>
          <c:tx>
            <c:strRef>
              <c:f>'~4m nodes'!$B$1</c:f>
              <c:strCache>
                <c:ptCount val="1"/>
                <c:pt idx="0">
                  <c:v>naiveFC 33/33/33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nodes'!$B$2:$B$11</c:f>
              <c:numCache>
                <c:formatCode>General</c:formatCode>
                <c:ptCount val="10"/>
                <c:pt idx="0">
                  <c:v>712347.0</c:v>
                </c:pt>
                <c:pt idx="1">
                  <c:v>684537.0</c:v>
                </c:pt>
                <c:pt idx="2">
                  <c:v>685470.0</c:v>
                </c:pt>
                <c:pt idx="3">
                  <c:v>731177.0</c:v>
                </c:pt>
                <c:pt idx="4">
                  <c:v>718907.0</c:v>
                </c:pt>
                <c:pt idx="5">
                  <c:v>723619.0</c:v>
                </c:pt>
                <c:pt idx="6">
                  <c:v>712691.0</c:v>
                </c:pt>
                <c:pt idx="7">
                  <c:v>702736.0</c:v>
                </c:pt>
                <c:pt idx="8">
                  <c:v>679801.0</c:v>
                </c:pt>
                <c:pt idx="9">
                  <c:v>657210.0</c:v>
                </c:pt>
              </c:numCache>
            </c:numRef>
          </c:yVal>
          <c:smooth val="1"/>
        </c:ser>
        <c:ser>
          <c:idx val="7"/>
          <c:order val="1"/>
          <c:tx>
            <c:strRef>
              <c:f>'~4m nodes'!$C$1</c:f>
              <c:strCache>
                <c:ptCount val="1"/>
                <c:pt idx="0">
                  <c:v>parallel 33/33/33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nodes'!$C$2:$C$11</c:f>
              <c:numCache>
                <c:formatCode>General</c:formatCode>
                <c:ptCount val="10"/>
                <c:pt idx="0">
                  <c:v>533519.0</c:v>
                </c:pt>
                <c:pt idx="1">
                  <c:v>1.915433E6</c:v>
                </c:pt>
                <c:pt idx="2">
                  <c:v>3.450566E6</c:v>
                </c:pt>
                <c:pt idx="3">
                  <c:v>4.753588E6</c:v>
                </c:pt>
                <c:pt idx="4">
                  <c:v>6.144909E6</c:v>
                </c:pt>
                <c:pt idx="5">
                  <c:v>6.962714E6</c:v>
                </c:pt>
                <c:pt idx="6">
                  <c:v>7.743386E6</c:v>
                </c:pt>
                <c:pt idx="7">
                  <c:v>8.208266E6</c:v>
                </c:pt>
                <c:pt idx="8">
                  <c:v>9.141183E6</c:v>
                </c:pt>
                <c:pt idx="9">
                  <c:v>9.074593E6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1216672"/>
        <c:axId val="-170785968"/>
      </c:scatterChart>
      <c:valAx>
        <c:axId val="-17121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0785968"/>
        <c:crosses val="autoZero"/>
        <c:crossBetween val="midCat"/>
      </c:valAx>
      <c:valAx>
        <c:axId val="-17078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216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"/>
          <c:y val="0.0453400503778337"/>
          <c:w val="0.889719756621331"/>
          <c:h val="0.909886749043019"/>
        </c:manualLayout>
      </c:layout>
      <c:scatterChart>
        <c:scatterStyle val="smoothMarker"/>
        <c:varyColors val="0"/>
        <c:ser>
          <c:idx val="6"/>
          <c:order val="0"/>
          <c:tx>
            <c:strRef>
              <c:f>'~4m nodes'!$B$1</c:f>
              <c:strCache>
                <c:ptCount val="1"/>
                <c:pt idx="0">
                  <c:v>naiveFC 33/33/33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nodes'!$B$2:$B$11</c:f>
              <c:numCache>
                <c:formatCode>General</c:formatCode>
                <c:ptCount val="10"/>
                <c:pt idx="0">
                  <c:v>712347.0</c:v>
                </c:pt>
                <c:pt idx="1">
                  <c:v>684537.0</c:v>
                </c:pt>
                <c:pt idx="2">
                  <c:v>685470.0</c:v>
                </c:pt>
                <c:pt idx="3">
                  <c:v>731177.0</c:v>
                </c:pt>
                <c:pt idx="4">
                  <c:v>718907.0</c:v>
                </c:pt>
                <c:pt idx="5">
                  <c:v>723619.0</c:v>
                </c:pt>
                <c:pt idx="6">
                  <c:v>712691.0</c:v>
                </c:pt>
                <c:pt idx="7">
                  <c:v>702736.0</c:v>
                </c:pt>
                <c:pt idx="8">
                  <c:v>679801.0</c:v>
                </c:pt>
                <c:pt idx="9">
                  <c:v>657210.0</c:v>
                </c:pt>
              </c:numCache>
            </c:numRef>
          </c:yVal>
          <c:smooth val="1"/>
        </c:ser>
        <c:ser>
          <c:idx val="7"/>
          <c:order val="1"/>
          <c:tx>
            <c:strRef>
              <c:f>'~4m nodes'!$C$1</c:f>
              <c:strCache>
                <c:ptCount val="1"/>
                <c:pt idx="0">
                  <c:v>parallel 33/33/33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nodes'!$C$2:$C$11</c:f>
              <c:numCache>
                <c:formatCode>General</c:formatCode>
                <c:ptCount val="10"/>
                <c:pt idx="0">
                  <c:v>533519.0</c:v>
                </c:pt>
                <c:pt idx="1">
                  <c:v>1.915433E6</c:v>
                </c:pt>
                <c:pt idx="2">
                  <c:v>3.450566E6</c:v>
                </c:pt>
                <c:pt idx="3">
                  <c:v>4.753588E6</c:v>
                </c:pt>
                <c:pt idx="4">
                  <c:v>6.144909E6</c:v>
                </c:pt>
                <c:pt idx="5">
                  <c:v>6.962714E6</c:v>
                </c:pt>
                <c:pt idx="6">
                  <c:v>7.743386E6</c:v>
                </c:pt>
                <c:pt idx="7">
                  <c:v>8.208266E6</c:v>
                </c:pt>
                <c:pt idx="8">
                  <c:v>9.141183E6</c:v>
                </c:pt>
                <c:pt idx="9">
                  <c:v>9.074593E6</c:v>
                </c:pt>
              </c:numCache>
            </c:numRef>
          </c:yVal>
          <c:smooth val="1"/>
        </c:ser>
        <c:ser>
          <c:idx val="0"/>
          <c:order val="2"/>
          <c:tx>
            <c:strRef>
              <c:f>'~4m nodes'!$H$1</c:f>
              <c:strCache>
                <c:ptCount val="1"/>
                <c:pt idx="0">
                  <c:v>expected native PIM</c:v>
                </c:pt>
              </c:strCache>
            </c:strRef>
          </c:tx>
          <c:spPr>
            <a:ln w="28575" cap="rnd">
              <a:solidFill>
                <a:srgbClr val="820024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820024"/>
              </a:solidFill>
              <a:ln w="9525">
                <a:solidFill>
                  <a:srgbClr val="820024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nodes'!$H$2:$H$11</c:f>
              <c:numCache>
                <c:formatCode>General</c:formatCode>
                <c:ptCount val="10"/>
                <c:pt idx="0">
                  <c:v>2.137041E6</c:v>
                </c:pt>
                <c:pt idx="1">
                  <c:v>2.053611E6</c:v>
                </c:pt>
                <c:pt idx="2">
                  <c:v>2.05641E6</c:v>
                </c:pt>
                <c:pt idx="3">
                  <c:v>2.193531E6</c:v>
                </c:pt>
                <c:pt idx="4">
                  <c:v>2.156721E6</c:v>
                </c:pt>
                <c:pt idx="5">
                  <c:v>2.170857E6</c:v>
                </c:pt>
                <c:pt idx="6">
                  <c:v>2.138073E6</c:v>
                </c:pt>
                <c:pt idx="7">
                  <c:v>2.108208E6</c:v>
                </c:pt>
                <c:pt idx="8">
                  <c:v>2.039403E6</c:v>
                </c:pt>
                <c:pt idx="9">
                  <c:v>1.97163E6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3243856"/>
        <c:axId val="-173251024"/>
      </c:scatterChart>
      <c:valAx>
        <c:axId val="-17324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3251024"/>
        <c:crosses val="autoZero"/>
        <c:crossBetween val="midCat"/>
      </c:valAx>
      <c:valAx>
        <c:axId val="-17325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3243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6"/>
          <c:order val="0"/>
          <c:tx>
            <c:strRef>
              <c:f>'~4m nodes'!$B$1</c:f>
              <c:strCache>
                <c:ptCount val="1"/>
                <c:pt idx="0">
                  <c:v>naiveFC 33/33/33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nodes'!$B$2:$B$11</c:f>
              <c:numCache>
                <c:formatCode>General</c:formatCode>
                <c:ptCount val="10"/>
                <c:pt idx="0">
                  <c:v>712347.0</c:v>
                </c:pt>
                <c:pt idx="1">
                  <c:v>684537.0</c:v>
                </c:pt>
                <c:pt idx="2">
                  <c:v>685470.0</c:v>
                </c:pt>
                <c:pt idx="3">
                  <c:v>731177.0</c:v>
                </c:pt>
                <c:pt idx="4">
                  <c:v>718907.0</c:v>
                </c:pt>
                <c:pt idx="5">
                  <c:v>723619.0</c:v>
                </c:pt>
                <c:pt idx="6">
                  <c:v>712691.0</c:v>
                </c:pt>
                <c:pt idx="7">
                  <c:v>702736.0</c:v>
                </c:pt>
                <c:pt idx="8">
                  <c:v>679801.0</c:v>
                </c:pt>
                <c:pt idx="9">
                  <c:v>657210.0</c:v>
                </c:pt>
              </c:numCache>
            </c:numRef>
          </c:yVal>
          <c:smooth val="1"/>
        </c:ser>
        <c:ser>
          <c:idx val="7"/>
          <c:order val="1"/>
          <c:tx>
            <c:strRef>
              <c:f>'~4m nodes'!$C$1</c:f>
              <c:strCache>
                <c:ptCount val="1"/>
                <c:pt idx="0">
                  <c:v>parallel 33/33/33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nodes'!$C$2:$C$11</c:f>
              <c:numCache>
                <c:formatCode>General</c:formatCode>
                <c:ptCount val="10"/>
                <c:pt idx="0">
                  <c:v>533519.0</c:v>
                </c:pt>
                <c:pt idx="1">
                  <c:v>1.915433E6</c:v>
                </c:pt>
                <c:pt idx="2">
                  <c:v>3.450566E6</c:v>
                </c:pt>
                <c:pt idx="3">
                  <c:v>4.753588E6</c:v>
                </c:pt>
                <c:pt idx="4">
                  <c:v>6.144909E6</c:v>
                </c:pt>
                <c:pt idx="5">
                  <c:v>6.962714E6</c:v>
                </c:pt>
                <c:pt idx="6">
                  <c:v>7.743386E6</c:v>
                </c:pt>
                <c:pt idx="7">
                  <c:v>8.208266E6</c:v>
                </c:pt>
                <c:pt idx="8">
                  <c:v>9.141183E6</c:v>
                </c:pt>
                <c:pt idx="9">
                  <c:v>9.074593E6</c:v>
                </c:pt>
              </c:numCache>
            </c:numRef>
          </c:yVal>
          <c:smooth val="1"/>
        </c:ser>
        <c:ser>
          <c:idx val="9"/>
          <c:order val="2"/>
          <c:tx>
            <c:strRef>
              <c:f>'~4m nodes'!$E$1</c:f>
              <c:strCache>
                <c:ptCount val="1"/>
                <c:pt idx="0">
                  <c:v>FC w/ 4 partitions 33/33/33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nodes'!$E$2:$E$11</c:f>
              <c:numCache>
                <c:formatCode>General</c:formatCode>
                <c:ptCount val="10"/>
                <c:pt idx="0">
                  <c:v>713106.0</c:v>
                </c:pt>
                <c:pt idx="1">
                  <c:v>1.486058E6</c:v>
                </c:pt>
                <c:pt idx="2">
                  <c:v>1.83086E6</c:v>
                </c:pt>
                <c:pt idx="3">
                  <c:v>2.109016E6</c:v>
                </c:pt>
                <c:pt idx="4">
                  <c:v>2.218555E6</c:v>
                </c:pt>
                <c:pt idx="5">
                  <c:v>2.247405E6</c:v>
                </c:pt>
                <c:pt idx="6">
                  <c:v>2.238411E6</c:v>
                </c:pt>
                <c:pt idx="7">
                  <c:v>2.232732E6</c:v>
                </c:pt>
                <c:pt idx="8">
                  <c:v>2.23345E6</c:v>
                </c:pt>
                <c:pt idx="9">
                  <c:v>2.225234E6</c:v>
                </c:pt>
              </c:numCache>
            </c:numRef>
          </c:yVal>
          <c:smooth val="1"/>
        </c:ser>
        <c:ser>
          <c:idx val="10"/>
          <c:order val="3"/>
          <c:tx>
            <c:strRef>
              <c:f>'~4m nodes'!$F$1</c:f>
              <c:strCache>
                <c:ptCount val="1"/>
                <c:pt idx="0">
                  <c:v>FC w/ 8 partitions 33/33/33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nodes'!$F$2:$F$11</c:f>
              <c:numCache>
                <c:formatCode>General</c:formatCode>
                <c:ptCount val="10"/>
                <c:pt idx="0">
                  <c:v>718690.0</c:v>
                </c:pt>
                <c:pt idx="1">
                  <c:v>1.832279E6</c:v>
                </c:pt>
                <c:pt idx="2">
                  <c:v>2.504398E6</c:v>
                </c:pt>
                <c:pt idx="3">
                  <c:v>2.975474E6</c:v>
                </c:pt>
                <c:pt idx="4">
                  <c:v>3.260773E6</c:v>
                </c:pt>
                <c:pt idx="5">
                  <c:v>3.394861E6</c:v>
                </c:pt>
                <c:pt idx="6">
                  <c:v>3.478395E6</c:v>
                </c:pt>
                <c:pt idx="7">
                  <c:v>3.559995E6</c:v>
                </c:pt>
                <c:pt idx="8">
                  <c:v>3.604142E6</c:v>
                </c:pt>
                <c:pt idx="9">
                  <c:v>3.654547E6</c:v>
                </c:pt>
              </c:numCache>
            </c:numRef>
          </c:yVal>
          <c:smooth val="1"/>
        </c:ser>
        <c:ser>
          <c:idx val="11"/>
          <c:order val="4"/>
          <c:tx>
            <c:strRef>
              <c:f>'~4m nodes'!$G$1</c:f>
              <c:strCache>
                <c:ptCount val="1"/>
                <c:pt idx="0">
                  <c:v>FC w/ 16 partitions 33/33/33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nodes'!$G$2:$G$11</c:f>
              <c:numCache>
                <c:formatCode>General</c:formatCode>
                <c:ptCount val="10"/>
                <c:pt idx="0">
                  <c:v>729705.0</c:v>
                </c:pt>
                <c:pt idx="1">
                  <c:v>2.095177E6</c:v>
                </c:pt>
                <c:pt idx="2">
                  <c:v>3.050554E6</c:v>
                </c:pt>
                <c:pt idx="3">
                  <c:v>3.798302E6</c:v>
                </c:pt>
                <c:pt idx="4">
                  <c:v>4.28765E6</c:v>
                </c:pt>
                <c:pt idx="5">
                  <c:v>4.553113E6</c:v>
                </c:pt>
                <c:pt idx="6">
                  <c:v>4.755603E6</c:v>
                </c:pt>
                <c:pt idx="7">
                  <c:v>4.956537E6</c:v>
                </c:pt>
                <c:pt idx="8">
                  <c:v>5.118947E6</c:v>
                </c:pt>
                <c:pt idx="9">
                  <c:v>5.252542E6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2550864"/>
        <c:axId val="-172546752"/>
      </c:scatterChart>
      <c:valAx>
        <c:axId val="-17255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546752"/>
        <c:crosses val="autoZero"/>
        <c:crossBetween val="midCat"/>
      </c:valAx>
      <c:valAx>
        <c:axId val="-17254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550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6"/>
          <c:order val="0"/>
          <c:tx>
            <c:strRef>
              <c:f>'~4m nodes'!$B$1</c:f>
              <c:strCache>
                <c:ptCount val="1"/>
                <c:pt idx="0">
                  <c:v>naiveFC 33/33/33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nodes'!$B$2:$B$11</c:f>
              <c:numCache>
                <c:formatCode>General</c:formatCode>
                <c:ptCount val="10"/>
                <c:pt idx="0">
                  <c:v>712347.0</c:v>
                </c:pt>
                <c:pt idx="1">
                  <c:v>684537.0</c:v>
                </c:pt>
                <c:pt idx="2">
                  <c:v>685470.0</c:v>
                </c:pt>
                <c:pt idx="3">
                  <c:v>731177.0</c:v>
                </c:pt>
                <c:pt idx="4">
                  <c:v>718907.0</c:v>
                </c:pt>
                <c:pt idx="5">
                  <c:v>723619.0</c:v>
                </c:pt>
                <c:pt idx="6">
                  <c:v>712691.0</c:v>
                </c:pt>
                <c:pt idx="7">
                  <c:v>702736.0</c:v>
                </c:pt>
                <c:pt idx="8">
                  <c:v>679801.0</c:v>
                </c:pt>
                <c:pt idx="9">
                  <c:v>657210.0</c:v>
                </c:pt>
              </c:numCache>
            </c:numRef>
          </c:yVal>
          <c:smooth val="1"/>
        </c:ser>
        <c:ser>
          <c:idx val="7"/>
          <c:order val="1"/>
          <c:tx>
            <c:strRef>
              <c:f>'~4m nodes'!$C$1</c:f>
              <c:strCache>
                <c:ptCount val="1"/>
                <c:pt idx="0">
                  <c:v>parallel 33/33/33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nodes'!$C$2:$C$11</c:f>
              <c:numCache>
                <c:formatCode>General</c:formatCode>
                <c:ptCount val="10"/>
                <c:pt idx="0">
                  <c:v>533519.0</c:v>
                </c:pt>
                <c:pt idx="1">
                  <c:v>1.915433E6</c:v>
                </c:pt>
                <c:pt idx="2">
                  <c:v>3.450566E6</c:v>
                </c:pt>
                <c:pt idx="3">
                  <c:v>4.753588E6</c:v>
                </c:pt>
                <c:pt idx="4">
                  <c:v>6.144909E6</c:v>
                </c:pt>
                <c:pt idx="5">
                  <c:v>6.962714E6</c:v>
                </c:pt>
                <c:pt idx="6">
                  <c:v>7.743386E6</c:v>
                </c:pt>
                <c:pt idx="7">
                  <c:v>8.208266E6</c:v>
                </c:pt>
                <c:pt idx="8">
                  <c:v>9.141183E6</c:v>
                </c:pt>
                <c:pt idx="9">
                  <c:v>9.074593E6</c:v>
                </c:pt>
              </c:numCache>
            </c:numRef>
          </c:yVal>
          <c:smooth val="1"/>
        </c:ser>
        <c:ser>
          <c:idx val="9"/>
          <c:order val="2"/>
          <c:tx>
            <c:strRef>
              <c:f>'~4m nodes'!$E$1</c:f>
              <c:strCache>
                <c:ptCount val="1"/>
                <c:pt idx="0">
                  <c:v>FC w/ 4 partitions 33/33/33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nodes'!$E$2:$E$11</c:f>
              <c:numCache>
                <c:formatCode>General</c:formatCode>
                <c:ptCount val="10"/>
                <c:pt idx="0">
                  <c:v>713106.0</c:v>
                </c:pt>
                <c:pt idx="1">
                  <c:v>1.486058E6</c:v>
                </c:pt>
                <c:pt idx="2">
                  <c:v>1.83086E6</c:v>
                </c:pt>
                <c:pt idx="3">
                  <c:v>2.109016E6</c:v>
                </c:pt>
                <c:pt idx="4">
                  <c:v>2.218555E6</c:v>
                </c:pt>
                <c:pt idx="5">
                  <c:v>2.247405E6</c:v>
                </c:pt>
                <c:pt idx="6">
                  <c:v>2.238411E6</c:v>
                </c:pt>
                <c:pt idx="7">
                  <c:v>2.232732E6</c:v>
                </c:pt>
                <c:pt idx="8">
                  <c:v>2.23345E6</c:v>
                </c:pt>
                <c:pt idx="9">
                  <c:v>2.225234E6</c:v>
                </c:pt>
              </c:numCache>
            </c:numRef>
          </c:yVal>
          <c:smooth val="1"/>
        </c:ser>
        <c:ser>
          <c:idx val="10"/>
          <c:order val="3"/>
          <c:tx>
            <c:strRef>
              <c:f>'~4m nodes'!$F$1</c:f>
              <c:strCache>
                <c:ptCount val="1"/>
                <c:pt idx="0">
                  <c:v>FC w/ 8 partitions 33/33/33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nodes'!$F$2:$F$11</c:f>
              <c:numCache>
                <c:formatCode>General</c:formatCode>
                <c:ptCount val="10"/>
                <c:pt idx="0">
                  <c:v>718690.0</c:v>
                </c:pt>
                <c:pt idx="1">
                  <c:v>1.832279E6</c:v>
                </c:pt>
                <c:pt idx="2">
                  <c:v>2.504398E6</c:v>
                </c:pt>
                <c:pt idx="3">
                  <c:v>2.975474E6</c:v>
                </c:pt>
                <c:pt idx="4">
                  <c:v>3.260773E6</c:v>
                </c:pt>
                <c:pt idx="5">
                  <c:v>3.394861E6</c:v>
                </c:pt>
                <c:pt idx="6">
                  <c:v>3.478395E6</c:v>
                </c:pt>
                <c:pt idx="7">
                  <c:v>3.559995E6</c:v>
                </c:pt>
                <c:pt idx="8">
                  <c:v>3.604142E6</c:v>
                </c:pt>
                <c:pt idx="9">
                  <c:v>3.654547E6</c:v>
                </c:pt>
              </c:numCache>
            </c:numRef>
          </c:yVal>
          <c:smooth val="1"/>
        </c:ser>
        <c:ser>
          <c:idx val="11"/>
          <c:order val="4"/>
          <c:tx>
            <c:strRef>
              <c:f>'~4m nodes'!$G$1</c:f>
              <c:strCache>
                <c:ptCount val="1"/>
                <c:pt idx="0">
                  <c:v>FC w/ 16 partitions 33/33/33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nodes'!$G$2:$G$11</c:f>
              <c:numCache>
                <c:formatCode>General</c:formatCode>
                <c:ptCount val="10"/>
                <c:pt idx="0">
                  <c:v>729705.0</c:v>
                </c:pt>
                <c:pt idx="1">
                  <c:v>2.095177E6</c:v>
                </c:pt>
                <c:pt idx="2">
                  <c:v>3.050554E6</c:v>
                </c:pt>
                <c:pt idx="3">
                  <c:v>3.798302E6</c:v>
                </c:pt>
                <c:pt idx="4">
                  <c:v>4.28765E6</c:v>
                </c:pt>
                <c:pt idx="5">
                  <c:v>4.553113E6</c:v>
                </c:pt>
                <c:pt idx="6">
                  <c:v>4.755603E6</c:v>
                </c:pt>
                <c:pt idx="7">
                  <c:v>4.956537E6</c:v>
                </c:pt>
                <c:pt idx="8">
                  <c:v>5.118947E6</c:v>
                </c:pt>
                <c:pt idx="9">
                  <c:v>5.252542E6</c:v>
                </c:pt>
              </c:numCache>
            </c:numRef>
          </c:yVal>
          <c:smooth val="1"/>
        </c:ser>
        <c:ser>
          <c:idx val="0"/>
          <c:order val="5"/>
          <c:tx>
            <c:strRef>
              <c:f>'~4m nodes'!$H$1</c:f>
              <c:strCache>
                <c:ptCount val="1"/>
                <c:pt idx="0">
                  <c:v>expected PIM w/ 8 partitions 33/33/33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nodes'!$H$2:$H$11</c:f>
              <c:numCache>
                <c:formatCode>General</c:formatCode>
                <c:ptCount val="10"/>
                <c:pt idx="0">
                  <c:v>2.156069E6</c:v>
                </c:pt>
                <c:pt idx="1">
                  <c:v>5.496838E6</c:v>
                </c:pt>
                <c:pt idx="2">
                  <c:v>7.513195E6</c:v>
                </c:pt>
                <c:pt idx="3">
                  <c:v>8.926421E6</c:v>
                </c:pt>
                <c:pt idx="4">
                  <c:v>9.782319E6</c:v>
                </c:pt>
                <c:pt idx="5">
                  <c:v>1.0184583E7</c:v>
                </c:pt>
                <c:pt idx="6">
                  <c:v>1.0435186E7</c:v>
                </c:pt>
                <c:pt idx="7">
                  <c:v>1.0679985E7</c:v>
                </c:pt>
                <c:pt idx="8">
                  <c:v>1.0812427E7</c:v>
                </c:pt>
                <c:pt idx="9">
                  <c:v>1.096364E7</c:v>
                </c:pt>
              </c:numCache>
            </c:numRef>
          </c:yVal>
          <c:smooth val="1"/>
        </c:ser>
        <c:ser>
          <c:idx val="1"/>
          <c:order val="6"/>
          <c:tx>
            <c:strRef>
              <c:f>'~4m nodes'!$I$1</c:f>
              <c:strCache>
                <c:ptCount val="1"/>
                <c:pt idx="0">
                  <c:v>expected PIM w/ 16 partitions 33/33/33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'~4m nodes'!$A$2:$A$11</c:f>
              <c:numCache>
                <c:formatCode>General</c:formatCode>
                <c:ptCount val="10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</c:numCache>
            </c:numRef>
          </c:xVal>
          <c:yVal>
            <c:numRef>
              <c:f>'~4m nodes'!$I$2:$I$11</c:f>
              <c:numCache>
                <c:formatCode>General</c:formatCode>
                <c:ptCount val="10"/>
                <c:pt idx="0">
                  <c:v>2.189114E6</c:v>
                </c:pt>
                <c:pt idx="1">
                  <c:v>6.28553E6</c:v>
                </c:pt>
                <c:pt idx="2">
                  <c:v>9.151663E6</c:v>
                </c:pt>
                <c:pt idx="3">
                  <c:v>1.1394907E7</c:v>
                </c:pt>
                <c:pt idx="4">
                  <c:v>1.2862951E7</c:v>
                </c:pt>
                <c:pt idx="5">
                  <c:v>1.3659338E7</c:v>
                </c:pt>
                <c:pt idx="6">
                  <c:v>1.4266808E7</c:v>
                </c:pt>
                <c:pt idx="7">
                  <c:v>1.4869612E7</c:v>
                </c:pt>
                <c:pt idx="8">
                  <c:v>1.535684E7</c:v>
                </c:pt>
                <c:pt idx="9">
                  <c:v>1.5757626E7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7180672"/>
        <c:axId val="-172515152"/>
      </c:scatterChart>
      <c:valAx>
        <c:axId val="-1671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515152"/>
        <c:crosses val="autoZero"/>
        <c:crossBetween val="midCat"/>
      </c:valAx>
      <c:valAx>
        <c:axId val="-17251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7180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6F0DB-E055-41D0-9102-627A646E4242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7800" y="609600"/>
            <a:ext cx="3962400" cy="297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810000"/>
            <a:ext cx="594360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FBC3A-A12C-40F9-BB8D-BC30C790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43EB8-94ED-4AA0-ACA2-1F68D0EE206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885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Performance Model</a:t>
            </a:r>
          </a:p>
          <a:p>
            <a:pPr marL="457200" lvl="1" indent="0">
              <a:buNone/>
            </a:pPr>
            <a:r>
              <a:rPr lang="en-US" baseline="0" dirty="0" smtClean="0"/>
              <a:t>To do so we have to develop a simple model to reason about the performance of these algorithms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3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99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81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parallelism, exploit the structure of the hardware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7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6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high contention + why they don’t seem to be a good fit for PIM – cache locality BUT contention hurts concurrent data structures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44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memory wall prompts moving computation to data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PIM is becoming feasible in the near future which makes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Memory an active component in managing data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results in a tight integration between algorithmic design and hardware characteristics</a:t>
            </a:r>
          </a:p>
          <a:p>
            <a:r>
              <a:rPr lang="en-US" baseline="0" dirty="0" smtClean="0"/>
              <a:t>We investigate Concurrent Data Structures for PIM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particular we look at concurrent data structures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285750" indent="-285750">
              <a:lnSpc>
                <a:spcPct val="90000"/>
              </a:lnSpc>
              <a:buFont typeface="Wingdings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Naïve PIM data structures are less efficient than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efficient concurrent data structures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Despite the lower latency accesses from the PIM core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8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43EB8-94ED-4AA0-ACA2-1F68D0EE206C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6924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The memory</a:t>
            </a:r>
            <a:r>
              <a:rPr lang="en-US" b="1" baseline="0" dirty="0" smtClean="0"/>
              <a:t> wall: </a:t>
            </a:r>
            <a:r>
              <a:rPr lang="en-US" dirty="0" smtClean="0"/>
              <a:t>Speed gap between</a:t>
            </a:r>
            <a:r>
              <a:rPr lang="en-US" baseline="0" dirty="0" smtClean="0"/>
              <a:t> memory and CPU, the “memory wall”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Moving computation closer to memory </a:t>
            </a:r>
            <a:r>
              <a:rPr lang="en-US" baseline="0" dirty="0" smtClean="0"/>
              <a:t>to solve this problem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(This is an idea that has been extensively studied for a long time, but it is recently becoming a possibility using 3D stacking)</a:t>
            </a:r>
          </a:p>
          <a:p>
            <a:pPr marL="228600" indent="-228600">
              <a:buAutoNum type="arabicPeriod"/>
            </a:pPr>
            <a:r>
              <a:rPr lang="en-US" i="1" baseline="0" dirty="0" smtClean="0"/>
              <a:t>Near Memory Computing: Architecture </a:t>
            </a:r>
          </a:p>
          <a:p>
            <a:pPr marL="228600" indent="-228600">
              <a:buAutoNum type="arabicPeriod"/>
            </a:pPr>
            <a:r>
              <a:rPr lang="en-US" i="1" baseline="0" dirty="0" smtClean="0"/>
              <a:t>Revolutionize interaction between computation and data; Rethink basic data structures and tight integration between algorithmic design and hardware characteristics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PIM is sequential; single core per vault; prior work looked at sequential data structures </a:t>
            </a:r>
          </a:p>
          <a:p>
            <a:pPr marL="228600" indent="-228600">
              <a:buAutoNum type="arabicPeriod"/>
            </a:pPr>
            <a:r>
              <a:rPr lang="en-US" i="1" baseline="0" dirty="0" smtClean="0"/>
              <a:t>In this work: concurrent data structures </a:t>
            </a:r>
          </a:p>
          <a:p>
            <a:pPr marL="685800" lvl="1" indent="-228600">
              <a:buAutoNum type="arabicPeriod"/>
            </a:pPr>
            <a:r>
              <a:rPr lang="en-US" i="1" baseline="0" dirty="0" smtClean="0"/>
              <a:t>What are concurrent data structures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i="1" dirty="0" smtClean="0"/>
              <a:t>Concurrent</a:t>
            </a:r>
            <a:r>
              <a:rPr lang="en-US" i="1" baseline="0" dirty="0" smtClean="0"/>
              <a:t> data structures are used everywhere but difficult to design </a:t>
            </a:r>
          </a:p>
          <a:p>
            <a:pPr marL="685800" lvl="1" indent="-228600">
              <a:buAutoNum type="arabicPeriod"/>
            </a:pPr>
            <a:r>
              <a:rPr lang="en-US" i="1" baseline="0" dirty="0" smtClean="0"/>
              <a:t>Concurrent data structures are hard </a:t>
            </a:r>
          </a:p>
          <a:p>
            <a:pPr marL="685800" lvl="1" indent="-228600">
              <a:buAutoNum type="arabicPeriod"/>
            </a:pPr>
            <a:r>
              <a:rPr lang="en-US" i="1" baseline="0" dirty="0" smtClean="0"/>
              <a:t>We show that optimized concurrent data structures are better than PIM sequential </a:t>
            </a:r>
          </a:p>
          <a:p>
            <a:pPr marL="685800" lvl="1" indent="-228600">
              <a:buAutoNum type="arabicPeriod"/>
            </a:pPr>
            <a:r>
              <a:rPr lang="en-US" i="1" baseline="0" dirty="0" smtClean="0"/>
              <a:t>So we need parallelism, we develop new algorithms to leverage the characteristics of the hardware</a:t>
            </a:r>
          </a:p>
          <a:p>
            <a:pPr marL="228600" indent="-228600">
              <a:buAutoNum type="arabicPeriod"/>
            </a:pPr>
            <a:r>
              <a:rPr lang="en-US" i="1" baseline="0" dirty="0" smtClean="0"/>
              <a:t>Performance Model</a:t>
            </a:r>
          </a:p>
          <a:p>
            <a:pPr marL="685800" lvl="1" indent="-228600">
              <a:buAutoNum type="arabicPeriod"/>
            </a:pPr>
            <a:r>
              <a:rPr lang="en-US" i="1" baseline="0" dirty="0" smtClean="0"/>
              <a:t>To do so we have to develop a simple model to reason about the performance of these algorithms </a:t>
            </a:r>
          </a:p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Hot path vs cold path – caches matter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9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movement is expensive</a:t>
            </a:r>
          </a:p>
          <a:p>
            <a:endParaRPr lang="en-US" dirty="0" smtClean="0"/>
          </a:p>
          <a:p>
            <a:r>
              <a:rPr lang="en-US" dirty="0" smtClean="0"/>
              <a:t>CPUs have been getting faster for a long</a:t>
            </a:r>
            <a:r>
              <a:rPr lang="en-US" baseline="0" dirty="0" smtClean="0"/>
              <a:t> time, while memory has not</a:t>
            </a:r>
          </a:p>
          <a:p>
            <a:r>
              <a:rPr lang="en-US" baseline="0" dirty="0" smtClean="0"/>
              <a:t>Although CPUs are not getting actually getting faster anymore, memory seems to be getting even slower (e.g. NVM), as vendors </a:t>
            </a:r>
          </a:p>
          <a:p>
            <a:r>
              <a:rPr lang="en-US" baseline="0" dirty="0" smtClean="0"/>
              <a:t>Have been prioritizing bandwidth and scaling over speed.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Minimize data movement</a:t>
            </a:r>
            <a:r>
              <a:rPr lang="en-US" baseline="0" dirty="0" smtClean="0">
                <a:sym typeface="Wingdings"/>
              </a:rPr>
              <a:t> move computation to where the data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3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Becoming feasible</a:t>
            </a:r>
          </a:p>
          <a:p>
            <a:r>
              <a:rPr lang="en-US" dirty="0" smtClean="0"/>
              <a:t>3D</a:t>
            </a:r>
            <a:r>
              <a:rPr lang="en-US" baseline="0" dirty="0" smtClean="0"/>
              <a:t> stacking technologies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0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</a:t>
            </a:r>
            <a:r>
              <a:rPr lang="en-US" baseline="0" dirty="0" smtClean="0"/>
              <a:t> one viable model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5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new technology promises to revolutionize the interaction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computation and data, as it enables memory to become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active component in managing the data. Therefore, it invites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fundamental rethinking of basic data structures and promotes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tighter dependency between algorithmic design and hardware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PIM is sequential; single core per vault; prior work looked at sequential data structures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are the first to look at concurrent data structures, and compare PIM data structures with state-of-the-art concurrent data structures.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9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 err="1" smtClean="0"/>
              <a:t>skiplist</a:t>
            </a:r>
            <a:endParaRPr lang="en-US" dirty="0" smtClean="0"/>
          </a:p>
          <a:p>
            <a:r>
              <a:rPr lang="en-US" dirty="0" smtClean="0"/>
              <a:t>Explain pointer chasing</a:t>
            </a:r>
          </a:p>
          <a:p>
            <a:r>
              <a:rPr lang="en-US" dirty="0" smtClean="0"/>
              <a:t>Explain why PIM is good for pointer chasing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0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Concurrent (w/ coarse locks, fine-grain locks or lock-free)</a:t>
            </a:r>
            <a:endParaRPr lang="en-US" sz="1200" dirty="0" smtClean="0"/>
          </a:p>
          <a:p>
            <a:endParaRPr lang="en-US" dirty="0" smtClean="0"/>
          </a:p>
          <a:p>
            <a:r>
              <a:rPr lang="en-US" dirty="0" smtClean="0"/>
              <a:t>Sequential </a:t>
            </a:r>
            <a:r>
              <a:rPr lang="en-US" dirty="0" err="1" smtClean="0"/>
              <a:t>Skiplist</a:t>
            </a:r>
            <a:r>
              <a:rPr lang="en-US" dirty="0" smtClean="0"/>
              <a:t> CPU – done before</a:t>
            </a:r>
          </a:p>
          <a:p>
            <a:r>
              <a:rPr lang="en-US" dirty="0" smtClean="0"/>
              <a:t>Concurrent </a:t>
            </a:r>
            <a:r>
              <a:rPr lang="en-US" dirty="0" err="1" smtClean="0"/>
              <a:t>skiplist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Lock free </a:t>
            </a:r>
            <a:r>
              <a:rPr lang="en-US" dirty="0" err="1" smtClean="0"/>
              <a:t>skiplist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7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573024"/>
            <a:ext cx="9144000" cy="628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6720"/>
            <a:ext cx="6858000" cy="10972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858000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312819" y="6074829"/>
            <a:ext cx="1373087" cy="216433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6934200" y="6505956"/>
            <a:ext cx="1751706" cy="199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chemeClr val="bg1"/>
                </a:solidFill>
              </a:rPr>
              <a:t>© 2017</a:t>
            </a:r>
            <a:r>
              <a:rPr lang="en-US" sz="700" baseline="0" dirty="0" smtClean="0">
                <a:solidFill>
                  <a:schemeClr val="bg1"/>
                </a:solidFill>
              </a:rPr>
              <a:t> VMware Inc. All rights reserved.</a:t>
            </a:r>
            <a:endParaRPr lang="en-US" sz="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0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1" y="4740499"/>
            <a:ext cx="3048000" cy="1415602"/>
          </a:xfrm>
        </p:spPr>
        <p:txBody>
          <a:bodyPr anchor="ctr"/>
          <a:lstStyle>
            <a:lvl1pPr marL="3175" indent="0" algn="r">
              <a:spcBef>
                <a:spcPts val="0"/>
              </a:spcBef>
              <a:buNone/>
              <a:defRPr sz="88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0" y="4740499"/>
            <a:ext cx="3383280" cy="1415602"/>
          </a:xfrm>
        </p:spPr>
        <p:txBody>
          <a:bodyPr anchor="ctr"/>
          <a:lstStyle>
            <a:lvl1pPr marL="3175" indent="0">
              <a:spcBef>
                <a:spcPts val="0"/>
              </a:spcBef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524" y="6446044"/>
            <a:ext cx="1099793" cy="173355"/>
            <a:chOff x="-84138" y="5622925"/>
            <a:chExt cx="4330701" cy="68262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396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192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371600"/>
            <a:ext cx="393192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C968-BD9B-D341-A06C-F2905D17C14A}" type="datetime1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6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931920" cy="63976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393192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71600"/>
            <a:ext cx="3931920" cy="63976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7400"/>
            <a:ext cx="393192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5B85-0B7B-3648-8D5D-D4880BB5CA72}" type="datetime1">
              <a:rPr lang="en-US" smtClean="0"/>
              <a:t>9/7/17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0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2800"/>
          </a:xfrm>
        </p:spPr>
        <p:txBody>
          <a:bodyPr/>
          <a:lstStyle>
            <a:lvl1pPr>
              <a:defRPr sz="3200" baseline="0">
                <a:solidFill>
                  <a:schemeClr val="accent1">
                    <a:lumMod val="50000"/>
                  </a:schemeClr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0A51-BF0D-7F4B-AF48-052B450BB59A}" type="datetime1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192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5620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1099-B487-3349-AEF5-986E387235D5}" type="datetime1">
              <a:rPr lang="en-US" smtClean="0"/>
              <a:t>9/7/17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59436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371600"/>
            <a:ext cx="2133600" cy="46481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4BA3-1FE6-9648-A87A-E8004408DDAD}" type="datetime1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9144000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82296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9498-D3AB-C04A-AD31-9C4165C0B0B3}" type="datetime1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4504872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36" y="4953000"/>
            <a:ext cx="3581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95DC-1375-8540-9442-E09F00A89D9A}" type="datetime1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639128" y="1371600"/>
            <a:ext cx="4504872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5105400" y="4953000"/>
            <a:ext cx="3581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43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2971800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2057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E4F1-AE84-EA42-90CF-AE45F880F754}" type="datetime1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086100" y="1371600"/>
            <a:ext cx="2971800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543300" y="4953000"/>
            <a:ext cx="2057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172200" y="1371600"/>
            <a:ext cx="2971800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29400" y="4953000"/>
            <a:ext cx="2057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65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resente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573024"/>
            <a:ext cx="9144000" cy="628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6720"/>
            <a:ext cx="6858000" cy="10972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858000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27432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 smtClean="0"/>
              <a:t>Click to add presenter’s name 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81068"/>
            <a:ext cx="27432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 smtClean="0"/>
              <a:t>Click to add date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12819" y="6074829"/>
            <a:ext cx="1373087" cy="216433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6934200" y="6505956"/>
            <a:ext cx="1751706" cy="199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chemeClr val="bg1"/>
                </a:solidFill>
              </a:rPr>
              <a:t>© 2017</a:t>
            </a:r>
            <a:r>
              <a:rPr lang="en-US" sz="700" baseline="0" dirty="0" smtClean="0">
                <a:solidFill>
                  <a:schemeClr val="bg1"/>
                </a:solidFill>
              </a:rPr>
              <a:t> VMware Inc. All rights reserved.</a:t>
            </a:r>
            <a:endParaRPr lang="en-US" sz="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ustom Section Header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 bwMode="ltGray">
          <a:xfrm>
            <a:off x="0" y="0"/>
            <a:ext cx="9154736" cy="6867797"/>
            <a:chOff x="0" y="0"/>
            <a:chExt cx="9154736" cy="686779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6409944" cy="68677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3457935" y="856"/>
              <a:ext cx="5696801" cy="315468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 bwMode="ltGray">
            <a:xfrm>
              <a:off x="448524" y="6446044"/>
              <a:ext cx="1099793" cy="173355"/>
              <a:chOff x="-84138" y="5622925"/>
              <a:chExt cx="4330701" cy="682626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ltGray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ltGray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ltGray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ltGray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ltGray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ltGray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ltGray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4572000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4572000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20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Quote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 bwMode="ltGray">
          <a:xfrm>
            <a:off x="0" y="2855067"/>
            <a:ext cx="4753484" cy="4002933"/>
            <a:chOff x="0" y="2855067"/>
            <a:chExt cx="4753484" cy="40029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2855067"/>
              <a:ext cx="4753484" cy="4002933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 bwMode="ltGray">
            <a:xfrm>
              <a:off x="448524" y="6446044"/>
              <a:ext cx="1099793" cy="173355"/>
              <a:chOff x="-84138" y="5622925"/>
              <a:chExt cx="4330701" cy="682626"/>
            </a:xfrm>
            <a:solidFill>
              <a:srgbClr val="FFFFFF"/>
            </a:solidFill>
          </p:grpSpPr>
          <p:sp>
            <p:nvSpPr>
              <p:cNvPr id="19" name="Freeform 18"/>
              <p:cNvSpPr>
                <a:spLocks/>
              </p:cNvSpPr>
              <p:nvPr/>
            </p:nvSpPr>
            <p:spPr bwMode="ltGray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ltGray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ltGray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ltGray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ltGray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"/>
              <p:cNvSpPr>
                <a:spLocks noEditPoints="1"/>
              </p:cNvSpPr>
              <p:nvPr/>
            </p:nvSpPr>
            <p:spPr bwMode="ltGray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"/>
              <p:cNvSpPr>
                <a:spLocks noEditPoints="1"/>
              </p:cNvSpPr>
              <p:nvPr/>
            </p:nvSpPr>
            <p:spPr bwMode="ltGray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798" y="2593231"/>
            <a:ext cx="3609977" cy="5334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add Name, Title,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460" y="457200"/>
            <a:ext cx="3657600" cy="2011680"/>
          </a:xfrm>
        </p:spPr>
        <p:txBody>
          <a:bodyPr/>
          <a:lstStyle>
            <a:lvl1pPr marL="58738" indent="-55563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70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1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ltGray">
          <a:xfrm>
            <a:off x="448524" y="0"/>
            <a:ext cx="8695476" cy="6858000"/>
            <a:chOff x="448524" y="0"/>
            <a:chExt cx="8695476" cy="6858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4578096" y="0"/>
              <a:ext cx="4565904" cy="68580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 bwMode="ltGray">
            <a:xfrm>
              <a:off x="448524" y="6446044"/>
              <a:ext cx="1099793" cy="173355"/>
              <a:chOff x="-84138" y="5622925"/>
              <a:chExt cx="4330701" cy="682626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ltGray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ltGray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ltGray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/>
              <p:cNvSpPr>
                <a:spLocks noEditPoints="1"/>
              </p:cNvSpPr>
              <p:nvPr/>
            </p:nvSpPr>
            <p:spPr bwMode="ltGray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ltGray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ltGray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ltGray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92067" y="685800"/>
            <a:ext cx="3291840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2067" y="2362200"/>
            <a:ext cx="3291840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21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2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8524" y="0"/>
            <a:ext cx="8695476" cy="6858000"/>
            <a:chOff x="448524" y="0"/>
            <a:chExt cx="8695476" cy="685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963" y="0"/>
              <a:ext cx="4875037" cy="685800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48524" y="6446044"/>
              <a:ext cx="1099793" cy="173355"/>
              <a:chOff x="-84138" y="5622925"/>
              <a:chExt cx="4330701" cy="682626"/>
            </a:xfrm>
            <a:solidFill>
              <a:srgbClr val="FFFFFF"/>
            </a:solidFill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"/>
              <p:cNvSpPr>
                <a:spLocks noEditPoints="1"/>
              </p:cNvSpPr>
              <p:nvPr/>
            </p:nvSpPr>
            <p:spPr bwMode="auto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"/>
              <p:cNvSpPr>
                <a:spLocks noEditPoints="1"/>
              </p:cNvSpPr>
              <p:nvPr/>
            </p:nvSpPr>
            <p:spPr bwMode="auto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9200" y="2209800"/>
            <a:ext cx="3291840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29200" y="3886200"/>
            <a:ext cx="3291840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317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3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981200"/>
            <a:ext cx="9144000" cy="4876800"/>
            <a:chOff x="0" y="1981200"/>
            <a:chExt cx="9144000" cy="48768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81200"/>
              <a:ext cx="9144000" cy="48768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448524" y="6446044"/>
              <a:ext cx="1099793" cy="173355"/>
              <a:chOff x="-84138" y="5622925"/>
              <a:chExt cx="4330701" cy="682626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1" y="4740499"/>
            <a:ext cx="3048000" cy="1415602"/>
          </a:xfrm>
        </p:spPr>
        <p:txBody>
          <a:bodyPr anchor="ctr"/>
          <a:lstStyle>
            <a:lvl1pPr marL="3175" indent="0" algn="r">
              <a:spcBef>
                <a:spcPts val="0"/>
              </a:spcBef>
              <a:buNone/>
              <a:defRPr sz="88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0" y="4740499"/>
            <a:ext cx="3383280" cy="1415602"/>
          </a:xfrm>
        </p:spPr>
        <p:txBody>
          <a:bodyPr anchor="ctr"/>
          <a:lstStyle>
            <a:lvl1pPr marL="3175" indent="0">
              <a:spcBef>
                <a:spcPts val="0"/>
              </a:spcBef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28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D826-5FF3-324C-8271-C5AE1E11E23B}" type="datetime1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63840" y="342901"/>
            <a:ext cx="822960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1"/>
            <a:ext cx="716280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E3C0-5CC0-3D48-9A67-EDE3AF2DC76E}" type="datetime1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0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388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1F3D-A9C9-974F-ABDF-015F91D8C5E1}" type="datetime1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4AC7-1E77-6B43-83AD-2E06A6D2B817}" type="datetime1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065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1504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4274108" y="0"/>
            <a:ext cx="486989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67" y="1676400"/>
            <a:ext cx="5486400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3276600"/>
            <a:ext cx="5486400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19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4572000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4572000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48524" y="6446044"/>
            <a:ext cx="1099793" cy="173355"/>
            <a:chOff x="-84138" y="5622925"/>
            <a:chExt cx="4330701" cy="682626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920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798" y="2593231"/>
            <a:ext cx="3609977" cy="5334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add Name, Title,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460" y="457200"/>
            <a:ext cx="3657600" cy="2011680"/>
          </a:xfrm>
        </p:spPr>
        <p:txBody>
          <a:bodyPr/>
          <a:lstStyle>
            <a:lvl1pPr marL="58738" indent="-55563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8524" y="6446044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0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92067" y="685800"/>
            <a:ext cx="3291840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2067" y="2362200"/>
            <a:ext cx="3291840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524" y="6446044"/>
            <a:ext cx="1099793" cy="173355"/>
            <a:chOff x="-84138" y="5622925"/>
            <a:chExt cx="4330701" cy="68262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92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9200" y="2209800"/>
            <a:ext cx="3291840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29200" y="3886200"/>
            <a:ext cx="3291840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524" y="6446044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196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373816" y="5562600"/>
            <a:ext cx="1770184" cy="1300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05800" y="6883401"/>
            <a:ext cx="838200" cy="1333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E25C-DC4E-A144-9CA0-B652F69C3919}" type="datetime1">
              <a:rPr lang="en-US" smtClean="0"/>
              <a:t>9/7/17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64301"/>
            <a:ext cx="3886200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0260" y="6464301"/>
            <a:ext cx="338138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6D8CF-3CDE-4807-BCD2-C9F2B831AA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48524" y="6446044"/>
            <a:ext cx="1099793" cy="173355"/>
            <a:chOff x="-84138" y="5622925"/>
            <a:chExt cx="4330701" cy="682626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17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8" r:id="rId4"/>
    <p:sldLayoutId id="214748368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690" r:id="rId11"/>
    <p:sldLayoutId id="2147483691" r:id="rId12"/>
    <p:sldLayoutId id="2147483692" r:id="rId13"/>
    <p:sldLayoutId id="2147483699" r:id="rId14"/>
    <p:sldLayoutId id="2147483693" r:id="rId15"/>
    <p:sldLayoutId id="2147483694" r:id="rId16"/>
    <p:sldLayoutId id="2147483695" r:id="rId17"/>
    <p:sldLayoutId id="2147483705" r:id="rId18"/>
    <p:sldLayoutId id="2147483706" r:id="rId19"/>
    <p:sldLayoutId id="2147483709" r:id="rId20"/>
    <p:sldLayoutId id="2147483708" r:id="rId21"/>
    <p:sldLayoutId id="2147483710" r:id="rId22"/>
    <p:sldLayoutId id="2147483711" r:id="rId23"/>
    <p:sldLayoutId id="2147483712" r:id="rId24"/>
    <p:sldLayoutId id="2147483696" r:id="rId25"/>
    <p:sldLayoutId id="2147483697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98" y="291110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2" y="1189180"/>
            <a:ext cx="8740140" cy="168387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26710" y="6285807"/>
            <a:ext cx="2689503" cy="357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60"/>
            <a:fld id="{BE4945E4-B9D7-8D43-B3B1-6A62769F5F73}" type="datetime1">
              <a:rPr lang="en-US" smtClean="0">
                <a:solidFill>
                  <a:srgbClr val="525051">
                    <a:tint val="75000"/>
                  </a:srgbClr>
                </a:solidFill>
              </a:rPr>
              <a:t>9/7/17</a:t>
            </a:fld>
            <a:endParaRPr lang="en-US" dirty="0">
              <a:solidFill>
                <a:srgbClr val="525051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4464" y="6285807"/>
            <a:ext cx="2396244" cy="357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60"/>
            <a:endParaRPr lang="en-US" dirty="0">
              <a:solidFill>
                <a:srgbClr val="525051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0600" y="6285806"/>
            <a:ext cx="457200" cy="351493"/>
          </a:xfrm>
          <a:prstGeom prst="rect">
            <a:avLst/>
          </a:prstGeom>
        </p:spPr>
        <p:txBody>
          <a:bodyPr vert="horz" lIns="89650" tIns="44825" rIns="89650" bIns="44825" rtlCol="0" anchor="ctr"/>
          <a:lstStyle>
            <a:defPPr>
              <a:defRPr lang="en-US"/>
            </a:defPPr>
            <a:lvl1pPr marL="0" algn="r" defTabSz="932742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AD36357-D9B2-4928-A84E-255D04FB552E}" type="slidenum">
              <a:rPr lang="en-US" sz="1176" smtClean="0">
                <a:solidFill>
                  <a:srgbClr val="525051">
                    <a:tint val="75000"/>
                  </a:srgbClr>
                </a:solidFill>
              </a:rPr>
              <a:pPr algn="l"/>
              <a:t>‹#›</a:t>
            </a:fld>
            <a:endParaRPr lang="en-US" sz="1176" dirty="0">
              <a:solidFill>
                <a:srgbClr val="5250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lang="en-US" sz="3529" b="0" i="0" kern="1200" cap="none" spc="-75" baseline="0" dirty="0" smtClean="0">
          <a:ln w="3175">
            <a:noFill/>
          </a:ln>
          <a:solidFill>
            <a:srgbClr val="185BAA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252082" marR="0" indent="-252082" algn="l" defTabSz="68570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solidFill>
            <a:srgbClr val="306CB2"/>
          </a:solidFill>
          <a:latin typeface="+mj-lt"/>
          <a:ea typeface="+mn-ea"/>
          <a:cs typeface="+mn-cs"/>
        </a:defRPr>
      </a:lvl1pPr>
      <a:lvl2pPr marL="429474" marR="0" indent="-177392" algn="l" defTabSz="68570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solidFill>
            <a:srgbClr val="306CB2"/>
          </a:solidFill>
          <a:latin typeface="+mn-lt"/>
          <a:ea typeface="+mn-ea"/>
          <a:cs typeface="+mn-cs"/>
        </a:defRPr>
      </a:lvl2pPr>
      <a:lvl3pPr marL="588191" marR="0" indent="-168054" algn="l" defTabSz="68570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solidFill>
            <a:srgbClr val="306CB2"/>
          </a:solidFill>
          <a:latin typeface="+mn-lt"/>
          <a:ea typeface="+mn-ea"/>
          <a:cs typeface="+mn-cs"/>
        </a:defRPr>
      </a:lvl3pPr>
      <a:lvl4pPr marL="756245" marR="0" indent="-168054" algn="l" defTabSz="68570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solidFill>
            <a:srgbClr val="306CB2"/>
          </a:solidFill>
          <a:latin typeface="+mn-lt"/>
          <a:ea typeface="+mn-ea"/>
          <a:cs typeface="+mn-cs"/>
        </a:defRPr>
      </a:lvl4pPr>
      <a:lvl5pPr marL="924301" marR="0" indent="-168054" algn="l" defTabSz="68570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solidFill>
            <a:srgbClr val="306CB2"/>
          </a:solidFill>
          <a:latin typeface="+mn-lt"/>
          <a:ea typeface="+mn-ea"/>
          <a:cs typeface="+mn-cs"/>
        </a:defRPr>
      </a:lvl5pPr>
      <a:lvl6pPr marL="1885682" indent="-171426" algn="l" defTabSz="685703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4" indent="-171426" algn="l" defTabSz="685703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4" indent="-171426" algn="l" defTabSz="685703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7" indent="-171426" algn="l" defTabSz="685703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4" algn="l" defTabSz="685703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4" algn="l" defTabSz="685703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7" algn="l" defTabSz="685703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99959" algn="l" defTabSz="685703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1" algn="l" defTabSz="685703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30">
          <p15:clr>
            <a:srgbClr val="5ACBF0"/>
          </p15:clr>
        </p15:guide>
        <p15:guide id="3" orient="horz" pos="763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1915">
          <p15:clr>
            <a:srgbClr val="A4A3A4"/>
          </p15:clr>
        </p15:guide>
        <p15:guide id="6" orient="horz" pos="2491">
          <p15:clr>
            <a:srgbClr val="A4A3A4"/>
          </p15:clr>
        </p15:guide>
        <p15:guide id="7" orient="horz" pos="3067">
          <p15:clr>
            <a:srgbClr val="A4A3A4"/>
          </p15:clr>
        </p15:guide>
        <p15:guide id="8" orient="horz" pos="3643">
          <p15:clr>
            <a:srgbClr val="A4A3A4"/>
          </p15:clr>
        </p15:guide>
        <p15:guide id="9" orient="horz" pos="4219">
          <p15:clr>
            <a:srgbClr val="5ACBF0"/>
          </p15:clr>
        </p15:guide>
        <p15:guide id="10" pos="562">
          <p15:clr>
            <a:srgbClr val="A4A3A4"/>
          </p15:clr>
        </p15:guide>
        <p15:guide id="11" pos="994">
          <p15:clr>
            <a:srgbClr val="A4A3A4"/>
          </p15:clr>
        </p15:guide>
        <p15:guide id="12" pos="1426">
          <p15:clr>
            <a:srgbClr val="A4A3A4"/>
          </p15:clr>
        </p15:guide>
        <p15:guide id="13" pos="1859">
          <p15:clr>
            <a:srgbClr val="A4A3A4"/>
          </p15:clr>
        </p15:guide>
        <p15:guide id="14" pos="2291">
          <p15:clr>
            <a:srgbClr val="A4A3A4"/>
          </p15:clr>
        </p15:guide>
        <p15:guide id="15" pos="2723">
          <p15:clr>
            <a:srgbClr val="A4A3A4"/>
          </p15:clr>
        </p15:guide>
        <p15:guide id="16" pos="3152">
          <p15:clr>
            <a:srgbClr val="A4A3A4"/>
          </p15:clr>
        </p15:guide>
        <p15:guide id="17" pos="3584">
          <p15:clr>
            <a:srgbClr val="A4A3A4"/>
          </p15:clr>
        </p15:guide>
        <p15:guide id="18" pos="4016">
          <p15:clr>
            <a:srgbClr val="A4A3A4"/>
          </p15:clr>
        </p15:guide>
        <p15:guide id="19" pos="4449">
          <p15:clr>
            <a:srgbClr val="A4A3A4"/>
          </p15:clr>
        </p15:guide>
        <p15:guide id="20" pos="4881">
          <p15:clr>
            <a:srgbClr val="A4A3A4"/>
          </p15:clr>
        </p15:guide>
        <p15:guide id="21" pos="5313">
          <p15:clr>
            <a:srgbClr val="A4A3A4"/>
          </p15:clr>
        </p15:guide>
        <p15:guide id="22" pos="5745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381000"/>
            <a:ext cx="6629400" cy="109234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Concurrent Data Structures </a:t>
            </a:r>
            <a:r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t>for Near-Memory Computing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73936" y="1752600"/>
            <a:ext cx="4550664" cy="279058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Zhiyu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Liu (Brown)</a:t>
            </a:r>
          </a:p>
          <a:p>
            <a:pPr algn="ctr">
              <a:lnSpc>
                <a:spcPct val="150000"/>
              </a:lnSpc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Irina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Calciu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 (VMware Research)</a:t>
            </a:r>
            <a:endParaRPr lang="en-US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Maurice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Herlihy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(Brown)</a:t>
            </a: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Onur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Mutlu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(ETH)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25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455" y="3276600"/>
            <a:ext cx="2382982" cy="812800"/>
          </a:xfrm>
        </p:spPr>
        <p:txBody>
          <a:bodyPr/>
          <a:lstStyle/>
          <a:p>
            <a:r>
              <a:rPr lang="en-US" sz="2800" dirty="0" smtClean="0"/>
              <a:t>CONTENTION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17255" y="4343400"/>
            <a:ext cx="6781800" cy="0"/>
          </a:xfrm>
          <a:prstGeom prst="straightConnector1">
            <a:avLst/>
          </a:prstGeom>
          <a:ln w="69850">
            <a:solidFill>
              <a:schemeClr val="bg2"/>
            </a:solidFill>
            <a:miter lim="800000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89508" y="3710790"/>
            <a:ext cx="914400" cy="3886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solidFill>
                  <a:srgbClr val="820024"/>
                </a:solidFill>
              </a:rPr>
              <a:t>LOW</a:t>
            </a:r>
            <a:endParaRPr lang="en-US" sz="2400" b="0" dirty="0">
              <a:solidFill>
                <a:srgbClr val="820024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11621" y="3683000"/>
            <a:ext cx="996142" cy="4352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HIGH</a:t>
            </a:r>
            <a:endParaRPr lang="en-US" sz="2400" b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12361" y="4604489"/>
            <a:ext cx="1994661" cy="3218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Cacheable </a:t>
            </a:r>
            <a:endParaRPr lang="en-US" sz="24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9408" y="4529677"/>
            <a:ext cx="2514600" cy="3967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endParaRPr lang="en-US" sz="2400" b="0" dirty="0" smtClean="0">
              <a:solidFill>
                <a:srgbClr val="820024"/>
              </a:solidFill>
            </a:endParaRPr>
          </a:p>
          <a:p>
            <a:r>
              <a:rPr lang="en-US" sz="2400" b="0" dirty="0" smtClean="0">
                <a:solidFill>
                  <a:srgbClr val="820024"/>
                </a:solidFill>
              </a:rPr>
              <a:t>Pointer-chasing</a:t>
            </a:r>
            <a:endParaRPr lang="en-US" sz="2400" b="0" dirty="0">
              <a:solidFill>
                <a:srgbClr val="820024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Goals: PIM Concurrent Data Structures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72116" y="1339845"/>
            <a:ext cx="7162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820024"/>
                </a:solidFill>
              </a:rPr>
              <a:t>1. How do PIM data structures compare to state-of-the-art concurrent data structures?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0045" y="2708823"/>
            <a:ext cx="755249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2. How to design efficient PIM data structures?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9408" y="4707435"/>
            <a:ext cx="3725392" cy="9303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endParaRPr lang="en-US" sz="2400" b="0" dirty="0" smtClean="0"/>
          </a:p>
          <a:p>
            <a:r>
              <a:rPr lang="en-US" sz="2400" b="0" dirty="0" smtClean="0"/>
              <a:t>e.g., uniform distribution </a:t>
            </a:r>
            <a:r>
              <a:rPr lang="en-US" sz="2400" b="0" dirty="0" err="1" smtClean="0">
                <a:solidFill>
                  <a:srgbClr val="820024"/>
                </a:solidFill>
              </a:rPr>
              <a:t>skiplist</a:t>
            </a:r>
            <a:r>
              <a:rPr lang="en-US" sz="2400" b="0" dirty="0" smtClean="0">
                <a:solidFill>
                  <a:srgbClr val="820024"/>
                </a:solidFill>
              </a:rPr>
              <a:t> </a:t>
            </a:r>
            <a:r>
              <a:rPr lang="en-US" sz="2400" b="0" dirty="0" smtClean="0"/>
              <a:t>&amp; </a:t>
            </a:r>
            <a:r>
              <a:rPr lang="en-US" sz="2400" b="0" dirty="0" err="1" smtClean="0"/>
              <a:t>linkedlist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1750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PIM </a:t>
            </a:r>
            <a:r>
              <a:rPr lang="en-US" dirty="0" err="1" smtClean="0"/>
              <a:t>Skiplist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096088" y="1803164"/>
            <a:ext cx="1247687" cy="120416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173799" y="1487731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788078" y="1493828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6510971" y="1488812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524521" y="1787775"/>
            <a:ext cx="42724" cy="123941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75243" y="1788859"/>
            <a:ext cx="986450" cy="121847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1848768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</a:rPr>
              <a:t>add(30)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848769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</a:rPr>
              <a:t>add(5)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7728" y="1866132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</a:rPr>
              <a:t>delete(80)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2667000"/>
            <a:ext cx="7620000" cy="3429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15" name="TextBox 14"/>
          <p:cNvSpPr txBox="1"/>
          <p:nvPr/>
        </p:nvSpPr>
        <p:spPr>
          <a:xfrm>
            <a:off x="584754" y="2286000"/>
            <a:ext cx="206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PIM Memory Vault</a:t>
            </a:r>
            <a:endParaRPr lang="en-US" sz="1485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55900" y="3027193"/>
            <a:ext cx="1022689" cy="390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PIM</a:t>
            </a:r>
            <a:r>
              <a:rPr lang="zh-CN" altLang="en-US" sz="1600" dirty="0"/>
              <a:t> </a:t>
            </a:r>
            <a:r>
              <a:rPr lang="en-US" altLang="zh-CN" sz="1600" dirty="0"/>
              <a:t>core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567244" y="3417461"/>
            <a:ext cx="1" cy="91375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886914" y="4331217"/>
            <a:ext cx="6885486" cy="1294159"/>
            <a:chOff x="886914" y="3930555"/>
            <a:chExt cx="7976986" cy="1694822"/>
          </a:xfrm>
        </p:grpSpPr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886917" y="4362622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</a:t>
              </a:r>
              <a:endParaRPr lang="en-US" sz="1485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886917" y="3939797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</a:t>
              </a:r>
              <a:endParaRPr lang="en-US" sz="1485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886917" y="4779725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</a:t>
              </a:r>
              <a:endParaRPr lang="en-US" sz="1485" dirty="0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886914" y="5202551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</a:t>
              </a:r>
              <a:endParaRPr lang="en-US" sz="1485" dirty="0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1611882" y="5202493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3</a:t>
              </a:r>
              <a:endParaRPr lang="en-US" sz="1485" dirty="0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2323832" y="5202493"/>
              <a:ext cx="455882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4</a:t>
              </a:r>
              <a:endParaRPr lang="en-US" sz="1485" dirty="0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3044858" y="5202493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6</a:t>
              </a:r>
              <a:endParaRPr lang="en-US" sz="1485" dirty="0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3752291" y="5202493"/>
              <a:ext cx="460875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7</a:t>
              </a:r>
              <a:endParaRPr lang="en-US" sz="1485" dirty="0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4469706" y="5199520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8</a:t>
              </a:r>
              <a:endParaRPr lang="en-US" sz="1485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41236" y="5202493"/>
              <a:ext cx="526392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10</a:t>
              </a:r>
              <a:endParaRPr lang="en-US" sz="1485" dirty="0"/>
            </a:p>
          </p:txBody>
        </p:sp>
        <p:sp>
          <p:nvSpPr>
            <p:cNvPr id="28" name="Rectangle 27"/>
            <p:cNvSpPr>
              <a:spLocks/>
            </p:cNvSpPr>
            <p:nvPr/>
          </p:nvSpPr>
          <p:spPr>
            <a:xfrm>
              <a:off x="5990527" y="5202493"/>
              <a:ext cx="456454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11</a:t>
              </a:r>
              <a:endParaRPr lang="en-US" sz="1485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10088" y="5202493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14</a:t>
              </a:r>
              <a:endParaRPr lang="en-US" sz="1485" dirty="0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2323832" y="4367750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4</a:t>
              </a:r>
              <a:endParaRPr lang="en-US" sz="1485" dirty="0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2323832" y="4784854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4</a:t>
              </a:r>
              <a:endParaRPr lang="en-US" sz="1485" dirty="0"/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3755610" y="4784852"/>
              <a:ext cx="457554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7</a:t>
              </a:r>
              <a:endParaRPr lang="en-US" sz="1485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239562" y="4359590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10</a:t>
              </a:r>
              <a:endParaRPr lang="en-US" sz="1485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39562" y="3936766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10</a:t>
              </a:r>
              <a:endParaRPr lang="en-US" sz="1485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39562" y="4776694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10</a:t>
              </a:r>
              <a:endParaRPr lang="en-US" sz="1485" dirty="0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4469706" y="4776694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8</a:t>
              </a:r>
              <a:endParaRPr lang="en-US" sz="1485" dirty="0"/>
            </a:p>
          </p:txBody>
        </p:sp>
        <p:sp>
          <p:nvSpPr>
            <p:cNvPr id="37" name="Rectangle 36"/>
            <p:cNvSpPr>
              <a:spLocks/>
            </p:cNvSpPr>
            <p:nvPr/>
          </p:nvSpPr>
          <p:spPr>
            <a:xfrm>
              <a:off x="6767012" y="5193309"/>
              <a:ext cx="526392" cy="432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12</a:t>
              </a:r>
              <a:endParaRPr lang="en-US" sz="1485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10093" y="4364779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14</a:t>
              </a:r>
              <a:endParaRPr lang="en-US" sz="1485" dirty="0"/>
            </a:p>
          </p:txBody>
        </p:sp>
        <p:sp>
          <p:nvSpPr>
            <p:cNvPr id="39" name="Rectangle 38"/>
            <p:cNvSpPr>
              <a:spLocks/>
            </p:cNvSpPr>
            <p:nvPr/>
          </p:nvSpPr>
          <p:spPr>
            <a:xfrm>
              <a:off x="6765338" y="4789516"/>
              <a:ext cx="528066" cy="4104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12</a:t>
              </a:r>
              <a:endParaRPr lang="en-US" sz="1485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11762" y="4776694"/>
              <a:ext cx="526392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14</a:t>
              </a:r>
              <a:endParaRPr lang="en-US" sz="1485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1342797" y="5413905"/>
              <a:ext cx="269085" cy="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067764" y="5413903"/>
              <a:ext cx="25606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342801" y="4991139"/>
              <a:ext cx="981032" cy="51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342801" y="4574035"/>
              <a:ext cx="981032" cy="51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1342801" y="4148179"/>
              <a:ext cx="3896765" cy="30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779715" y="4569402"/>
              <a:ext cx="975897" cy="976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779715" y="4996265"/>
              <a:ext cx="975897" cy="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779715" y="5413903"/>
              <a:ext cx="26514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213166" y="5410931"/>
              <a:ext cx="256539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500741" y="5413903"/>
              <a:ext cx="25154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4213166" y="4988109"/>
              <a:ext cx="256539" cy="81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cxnSpLocks noChangeAspect="1"/>
            </p:cNvCxnSpPr>
            <p:nvPr/>
          </p:nvCxnSpPr>
          <p:spPr>
            <a:xfrm>
              <a:off x="4925588" y="5410931"/>
              <a:ext cx="315645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925588" y="4988107"/>
              <a:ext cx="31397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767630" y="5413903"/>
              <a:ext cx="22289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767629" y="4988107"/>
              <a:ext cx="997710" cy="66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6420367" y="5409312"/>
              <a:ext cx="320034" cy="45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767628" y="4571004"/>
              <a:ext cx="1842465" cy="51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293406" y="5409312"/>
              <a:ext cx="316685" cy="45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7293406" y="4988107"/>
              <a:ext cx="318359" cy="66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8138157" y="5410934"/>
              <a:ext cx="261339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3755610" y="4357990"/>
              <a:ext cx="457554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7</a:t>
              </a:r>
              <a:endParaRPr lang="en-US" sz="1485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4213163" y="4569400"/>
              <a:ext cx="1026399" cy="1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8408017" y="4353380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 smtClean="0"/>
                <a:t>16</a:t>
              </a:r>
              <a:endParaRPr lang="en-US" sz="1485" dirty="0"/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8408017" y="3930555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 smtClean="0"/>
                <a:t>16</a:t>
              </a:r>
              <a:endParaRPr lang="en-US" sz="1485" dirty="0"/>
            </a:p>
          </p:txBody>
        </p:sp>
        <p:sp>
          <p:nvSpPr>
            <p:cNvPr id="65" name="Rectangle 64"/>
            <p:cNvSpPr>
              <a:spLocks noChangeAspect="1"/>
            </p:cNvSpPr>
            <p:nvPr/>
          </p:nvSpPr>
          <p:spPr>
            <a:xfrm>
              <a:off x="8408017" y="4770483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 smtClean="0"/>
                <a:t>16</a:t>
              </a:r>
              <a:endParaRPr lang="en-US" sz="1485" dirty="0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8408014" y="5193309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 smtClean="0"/>
                <a:t>16</a:t>
              </a:r>
              <a:endParaRPr lang="en-US" sz="1485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8146676" y="4989651"/>
              <a:ext cx="261339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8141784" y="4570624"/>
              <a:ext cx="261339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38" idx="3"/>
            </p:cNvCxnSpPr>
            <p:nvPr/>
          </p:nvCxnSpPr>
          <p:spPr>
            <a:xfrm flipV="1">
              <a:off x="5767628" y="4141968"/>
              <a:ext cx="2640389" cy="621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5567244" y="365513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Low Latency</a:t>
            </a:r>
            <a:endParaRPr lang="en-US" sz="1485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Data Structures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98430" y="1713642"/>
            <a:ext cx="920167" cy="237136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96307" y="1398207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910586" y="1404304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633479" y="1399288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03100" y="1698252"/>
            <a:ext cx="143929" cy="226414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984201" y="1699336"/>
            <a:ext cx="369029" cy="238566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74146" y="1784133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add(30)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1779837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add(5)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36443" y="1779837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delete(80)</a:t>
            </a:r>
            <a:endParaRPr lang="en-US" sz="1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79157" y="4241693"/>
            <a:ext cx="6885486" cy="1294159"/>
            <a:chOff x="886914" y="3930555"/>
            <a:chExt cx="7976986" cy="1694822"/>
          </a:xfrm>
        </p:grpSpPr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886917" y="4362622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</a:t>
              </a:r>
              <a:endParaRPr lang="en-US" sz="1485" dirty="0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886917" y="3939797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</a:t>
              </a:r>
              <a:endParaRPr lang="en-US" sz="1485" dirty="0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886917" y="4779725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</a:t>
              </a:r>
              <a:endParaRPr lang="en-US" sz="1485" dirty="0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886914" y="5202551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</a:t>
              </a:r>
              <a:endParaRPr lang="en-US" sz="1485" dirty="0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1611882" y="5202493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3</a:t>
              </a:r>
              <a:endParaRPr lang="en-US" sz="1485" dirty="0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2323832" y="5202493"/>
              <a:ext cx="455882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4</a:t>
              </a:r>
              <a:endParaRPr lang="en-US" sz="1485" dirty="0"/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3044858" y="5202493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6</a:t>
              </a:r>
              <a:endParaRPr lang="en-US" sz="1485" dirty="0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752291" y="5202493"/>
              <a:ext cx="460875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7</a:t>
              </a:r>
              <a:endParaRPr lang="en-US" sz="1485" dirty="0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69706" y="5199520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8</a:t>
              </a:r>
              <a:endParaRPr lang="en-US" sz="1485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41236" y="5202493"/>
              <a:ext cx="526392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10</a:t>
              </a:r>
              <a:endParaRPr lang="en-US" sz="1485" dirty="0"/>
            </a:p>
          </p:txBody>
        </p:sp>
        <p:sp>
          <p:nvSpPr>
            <p:cNvPr id="31" name="Rectangle 30"/>
            <p:cNvSpPr>
              <a:spLocks/>
            </p:cNvSpPr>
            <p:nvPr/>
          </p:nvSpPr>
          <p:spPr>
            <a:xfrm>
              <a:off x="5990527" y="5202493"/>
              <a:ext cx="456454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11</a:t>
              </a:r>
              <a:endParaRPr lang="en-US" sz="1485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10088" y="5202493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14</a:t>
              </a:r>
              <a:endParaRPr lang="en-US" sz="1485" dirty="0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323832" y="4367750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4</a:t>
              </a:r>
              <a:endParaRPr lang="en-US" sz="1485" dirty="0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2323832" y="4784854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4</a:t>
              </a:r>
              <a:endParaRPr lang="en-US" sz="1485" dirty="0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3755610" y="4784852"/>
              <a:ext cx="457554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7</a:t>
              </a:r>
              <a:endParaRPr lang="en-US" sz="1485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39562" y="4359590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10</a:t>
              </a:r>
              <a:endParaRPr lang="en-US" sz="1485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39562" y="3936766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10</a:t>
              </a:r>
              <a:endParaRPr lang="en-US" sz="1485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39562" y="4776694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10</a:t>
              </a:r>
              <a:endParaRPr lang="en-US" sz="1485" dirty="0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4469706" y="4776694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8</a:t>
              </a:r>
              <a:endParaRPr lang="en-US" sz="1485" dirty="0"/>
            </a:p>
          </p:txBody>
        </p:sp>
        <p:sp>
          <p:nvSpPr>
            <p:cNvPr id="40" name="Rectangle 39"/>
            <p:cNvSpPr>
              <a:spLocks/>
            </p:cNvSpPr>
            <p:nvPr/>
          </p:nvSpPr>
          <p:spPr>
            <a:xfrm>
              <a:off x="6767012" y="5193309"/>
              <a:ext cx="526392" cy="432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12</a:t>
              </a:r>
              <a:endParaRPr lang="en-US" sz="1485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10093" y="4364779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14</a:t>
              </a:r>
              <a:endParaRPr lang="en-US" sz="1485" dirty="0"/>
            </a:p>
          </p:txBody>
        </p:sp>
        <p:sp>
          <p:nvSpPr>
            <p:cNvPr id="42" name="Rectangle 41"/>
            <p:cNvSpPr>
              <a:spLocks/>
            </p:cNvSpPr>
            <p:nvPr/>
          </p:nvSpPr>
          <p:spPr>
            <a:xfrm>
              <a:off x="6765338" y="4789516"/>
              <a:ext cx="528066" cy="4104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12</a:t>
              </a:r>
              <a:endParaRPr lang="en-US" sz="1485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11762" y="4776694"/>
              <a:ext cx="526392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14</a:t>
              </a:r>
              <a:endParaRPr lang="en-US" sz="1485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1342797" y="5413905"/>
              <a:ext cx="269085" cy="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067764" y="5413903"/>
              <a:ext cx="25606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342801" y="4991139"/>
              <a:ext cx="981032" cy="51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42801" y="4574035"/>
              <a:ext cx="981032" cy="51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1342801" y="4148179"/>
              <a:ext cx="3896765" cy="30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779715" y="4569402"/>
              <a:ext cx="975897" cy="976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779715" y="4996265"/>
              <a:ext cx="975897" cy="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779715" y="5413903"/>
              <a:ext cx="26514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4213166" y="5410931"/>
              <a:ext cx="256539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500741" y="5413903"/>
              <a:ext cx="25154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4213166" y="4988109"/>
              <a:ext cx="256539" cy="81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cxnSpLocks noChangeAspect="1"/>
            </p:cNvCxnSpPr>
            <p:nvPr/>
          </p:nvCxnSpPr>
          <p:spPr>
            <a:xfrm>
              <a:off x="4925588" y="5410931"/>
              <a:ext cx="315645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925588" y="4988107"/>
              <a:ext cx="31397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767630" y="5413903"/>
              <a:ext cx="22289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5767629" y="4988107"/>
              <a:ext cx="997710" cy="66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420367" y="5409312"/>
              <a:ext cx="320034" cy="45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5767628" y="4571004"/>
              <a:ext cx="1842465" cy="51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7293406" y="5409312"/>
              <a:ext cx="316685" cy="45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7293406" y="4988107"/>
              <a:ext cx="318359" cy="66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8138157" y="5410934"/>
              <a:ext cx="261339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3755610" y="4357990"/>
              <a:ext cx="457554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7</a:t>
              </a:r>
              <a:endParaRPr lang="en-US" sz="1485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213163" y="4569400"/>
              <a:ext cx="1026399" cy="1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8408017" y="4353380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 smtClean="0"/>
                <a:t>16</a:t>
              </a:r>
              <a:endParaRPr lang="en-US" sz="1485" dirty="0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8408017" y="3930555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 smtClean="0"/>
                <a:t>16</a:t>
              </a:r>
              <a:endParaRPr lang="en-US" sz="1485" dirty="0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8408017" y="4770483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 smtClean="0"/>
                <a:t>16</a:t>
              </a:r>
              <a:endParaRPr lang="en-US" sz="1485" dirty="0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8408014" y="5193309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 smtClean="0"/>
                <a:t>16</a:t>
              </a:r>
              <a:endParaRPr lang="en-US" sz="1485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V="1">
              <a:off x="8146676" y="4989651"/>
              <a:ext cx="261339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8141784" y="4570624"/>
              <a:ext cx="261339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42" idx="3"/>
            </p:cNvCxnSpPr>
            <p:nvPr/>
          </p:nvCxnSpPr>
          <p:spPr>
            <a:xfrm flipV="1">
              <a:off x="5767628" y="4141968"/>
              <a:ext cx="2640389" cy="621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4279147" y="92455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533400" y="3352800"/>
            <a:ext cx="8001000" cy="2743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74" name="TextBox 73"/>
          <p:cNvSpPr txBox="1"/>
          <p:nvPr/>
        </p:nvSpPr>
        <p:spPr>
          <a:xfrm>
            <a:off x="568654" y="29640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DRAM</a:t>
            </a:r>
            <a:endParaRPr lang="en-US" sz="1485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7412633" y="1565835"/>
            <a:ext cx="0" cy="251916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412633" y="22304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High Latency</a:t>
            </a:r>
            <a:endParaRPr lang="en-US" sz="1485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Combining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7" name="Straight Arrow Connector 6"/>
          <p:cNvCxnSpPr>
            <a:endCxn id="9" idx="2"/>
          </p:cNvCxnSpPr>
          <p:nvPr/>
        </p:nvCxnSpPr>
        <p:spPr>
          <a:xfrm flipV="1">
            <a:off x="2298430" y="1704348"/>
            <a:ext cx="962878" cy="253734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96307" y="1398207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910586" y="1404304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633479" y="1399288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5496" y="1798517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add(30)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311546" y="1804162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add(5)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47222" y="1796447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delete(80)</a:t>
            </a:r>
            <a:endParaRPr lang="en-US" sz="1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79157" y="4241693"/>
            <a:ext cx="6885486" cy="1294159"/>
            <a:chOff x="886914" y="3930555"/>
            <a:chExt cx="7976986" cy="1694822"/>
          </a:xfrm>
        </p:grpSpPr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886917" y="4362622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</a:t>
              </a:r>
              <a:endParaRPr lang="en-US" sz="1485" dirty="0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886917" y="3939797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</a:t>
              </a:r>
              <a:endParaRPr lang="en-US" sz="1485" dirty="0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886917" y="4779725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</a:t>
              </a:r>
              <a:endParaRPr lang="en-US" sz="1485" dirty="0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886914" y="5202551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</a:t>
              </a:r>
              <a:endParaRPr lang="en-US" sz="1485" dirty="0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1611882" y="5202493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3</a:t>
              </a:r>
              <a:endParaRPr lang="en-US" sz="1485" dirty="0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2323832" y="5202493"/>
              <a:ext cx="455882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4</a:t>
              </a:r>
              <a:endParaRPr lang="en-US" sz="1485" dirty="0"/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3044858" y="5202493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6</a:t>
              </a:r>
              <a:endParaRPr lang="en-US" sz="1485" dirty="0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752291" y="5202493"/>
              <a:ext cx="460875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7</a:t>
              </a:r>
              <a:endParaRPr lang="en-US" sz="1485" dirty="0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69706" y="5199520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8</a:t>
              </a:r>
              <a:endParaRPr lang="en-US" sz="1485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36979" y="5202494"/>
              <a:ext cx="526392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10</a:t>
              </a:r>
              <a:endParaRPr lang="en-US" sz="1485" dirty="0"/>
            </a:p>
          </p:txBody>
        </p:sp>
        <p:sp>
          <p:nvSpPr>
            <p:cNvPr id="31" name="Rectangle 30"/>
            <p:cNvSpPr>
              <a:spLocks/>
            </p:cNvSpPr>
            <p:nvPr/>
          </p:nvSpPr>
          <p:spPr>
            <a:xfrm>
              <a:off x="5990527" y="5202493"/>
              <a:ext cx="456454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11</a:t>
              </a:r>
              <a:endParaRPr lang="en-US" sz="1485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10088" y="5202493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14</a:t>
              </a:r>
              <a:endParaRPr lang="en-US" sz="1485" dirty="0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323832" y="4367750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4</a:t>
              </a:r>
              <a:endParaRPr lang="en-US" sz="1485" dirty="0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2323832" y="4784854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4</a:t>
              </a:r>
              <a:endParaRPr lang="en-US" sz="1485" dirty="0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3755610" y="4784852"/>
              <a:ext cx="457554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7</a:t>
              </a:r>
              <a:endParaRPr lang="en-US" sz="1485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39562" y="4359590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10</a:t>
              </a:r>
              <a:endParaRPr lang="en-US" sz="1485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39562" y="3936766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10</a:t>
              </a:r>
              <a:endParaRPr lang="en-US" sz="1485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39562" y="4776694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10</a:t>
              </a:r>
              <a:endParaRPr lang="en-US" sz="1485" dirty="0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4469706" y="4776694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8</a:t>
              </a:r>
              <a:endParaRPr lang="en-US" sz="1485" dirty="0"/>
            </a:p>
          </p:txBody>
        </p:sp>
        <p:sp>
          <p:nvSpPr>
            <p:cNvPr id="40" name="Rectangle 39"/>
            <p:cNvSpPr>
              <a:spLocks/>
            </p:cNvSpPr>
            <p:nvPr/>
          </p:nvSpPr>
          <p:spPr>
            <a:xfrm>
              <a:off x="6767012" y="5193309"/>
              <a:ext cx="526392" cy="432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12</a:t>
              </a:r>
              <a:endParaRPr lang="en-US" sz="1485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10093" y="4364779"/>
              <a:ext cx="528066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14</a:t>
              </a:r>
              <a:endParaRPr lang="en-US" sz="1485" dirty="0"/>
            </a:p>
          </p:txBody>
        </p:sp>
        <p:sp>
          <p:nvSpPr>
            <p:cNvPr id="42" name="Rectangle 41"/>
            <p:cNvSpPr>
              <a:spLocks/>
            </p:cNvSpPr>
            <p:nvPr/>
          </p:nvSpPr>
          <p:spPr>
            <a:xfrm>
              <a:off x="6765338" y="4789516"/>
              <a:ext cx="528066" cy="4104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12</a:t>
              </a:r>
              <a:endParaRPr lang="en-US" sz="1485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11762" y="4776694"/>
              <a:ext cx="526392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14</a:t>
              </a:r>
              <a:endParaRPr lang="en-US" sz="1485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1342797" y="5413905"/>
              <a:ext cx="269085" cy="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067764" y="5413903"/>
              <a:ext cx="25606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342801" y="4991139"/>
              <a:ext cx="981032" cy="51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42801" y="4574035"/>
              <a:ext cx="981032" cy="51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1342801" y="4148179"/>
              <a:ext cx="3896765" cy="30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779715" y="4569402"/>
              <a:ext cx="975897" cy="976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779715" y="4996265"/>
              <a:ext cx="975897" cy="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779715" y="5413903"/>
              <a:ext cx="26514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4213166" y="5410931"/>
              <a:ext cx="256539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500741" y="5413903"/>
              <a:ext cx="25154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4213166" y="4988109"/>
              <a:ext cx="256539" cy="81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cxnSpLocks noChangeAspect="1"/>
            </p:cNvCxnSpPr>
            <p:nvPr/>
          </p:nvCxnSpPr>
          <p:spPr>
            <a:xfrm>
              <a:off x="4925588" y="5410931"/>
              <a:ext cx="315645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925588" y="4988107"/>
              <a:ext cx="31397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767630" y="5413903"/>
              <a:ext cx="22289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5767629" y="4988107"/>
              <a:ext cx="997710" cy="66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420367" y="5409312"/>
              <a:ext cx="320034" cy="45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5767628" y="4571004"/>
              <a:ext cx="1842465" cy="51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7293406" y="5409312"/>
              <a:ext cx="316685" cy="45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7293406" y="4988107"/>
              <a:ext cx="318359" cy="66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8138157" y="5410934"/>
              <a:ext cx="261339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3755610" y="4357990"/>
              <a:ext cx="457554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/>
                <a:t>7</a:t>
              </a:r>
              <a:endParaRPr lang="en-US" sz="1485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213163" y="4569400"/>
              <a:ext cx="1026399" cy="1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8408017" y="4353380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 smtClean="0"/>
                <a:t>16</a:t>
              </a:r>
              <a:endParaRPr lang="en-US" sz="1485" dirty="0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8408017" y="3930555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 smtClean="0"/>
                <a:t>16</a:t>
              </a:r>
              <a:endParaRPr lang="en-US" sz="1485" dirty="0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8408017" y="4770483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 smtClean="0"/>
                <a:t>16</a:t>
              </a:r>
              <a:endParaRPr lang="en-US" sz="1485" dirty="0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8408014" y="5193309"/>
              <a:ext cx="455883" cy="422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85" dirty="0" smtClean="0"/>
                <a:t>16</a:t>
              </a:r>
              <a:endParaRPr lang="en-US" sz="1485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V="1">
              <a:off x="8146676" y="4989651"/>
              <a:ext cx="261339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8141784" y="4570624"/>
              <a:ext cx="261339" cy="29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42" idx="3"/>
            </p:cNvCxnSpPr>
            <p:nvPr/>
          </p:nvCxnSpPr>
          <p:spPr>
            <a:xfrm flipV="1">
              <a:off x="5767628" y="4141968"/>
              <a:ext cx="2640389" cy="621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2911899" y="2675146"/>
            <a:ext cx="1846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Sequential access</a:t>
            </a:r>
            <a:endParaRPr lang="en-US" sz="1600" dirty="0"/>
          </a:p>
        </p:txBody>
      </p:sp>
      <p:cxnSp>
        <p:nvCxnSpPr>
          <p:cNvPr id="18" name="Curved Connector 17"/>
          <p:cNvCxnSpPr>
            <a:stCxn id="8" idx="0"/>
            <a:endCxn id="9" idx="0"/>
          </p:cNvCxnSpPr>
          <p:nvPr/>
        </p:nvCxnSpPr>
        <p:spPr>
          <a:xfrm rot="16200000" flipH="1" flipV="1">
            <a:off x="3951120" y="708394"/>
            <a:ext cx="6097" cy="1385721"/>
          </a:xfrm>
          <a:prstGeom prst="curvedConnector3">
            <a:avLst>
              <a:gd name="adj1" fmla="val -3749385"/>
            </a:avLst>
          </a:prstGeom>
          <a:ln w="381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10" idx="0"/>
            <a:endCxn id="9" idx="0"/>
          </p:cNvCxnSpPr>
          <p:nvPr/>
        </p:nvCxnSpPr>
        <p:spPr>
          <a:xfrm rot="16200000" flipH="1" flipV="1">
            <a:off x="4620247" y="40349"/>
            <a:ext cx="5016" cy="2722893"/>
          </a:xfrm>
          <a:prstGeom prst="curvedConnector3">
            <a:avLst>
              <a:gd name="adj1" fmla="val -12331878"/>
            </a:avLst>
          </a:prstGeom>
          <a:ln w="38100">
            <a:solidFill>
              <a:schemeClr val="accent1">
                <a:lumMod val="50000"/>
              </a:schemeClr>
            </a:solidFill>
            <a:miter lim="800000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475825" y="1115830"/>
            <a:ext cx="1324492" cy="764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Combiner lock</a:t>
            </a:r>
            <a:endParaRPr lang="en-US" sz="1600" dirty="0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09528"/>
            <a:ext cx="395472" cy="395472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533400" y="3352800"/>
            <a:ext cx="8001000" cy="2743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75" name="TextBox 74"/>
          <p:cNvSpPr txBox="1"/>
          <p:nvPr/>
        </p:nvSpPr>
        <p:spPr>
          <a:xfrm>
            <a:off x="568654" y="29640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DRAM</a:t>
            </a:r>
            <a:endParaRPr lang="en-US" sz="1485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7412633" y="1565835"/>
            <a:ext cx="0" cy="251916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412633" y="22304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High Latency</a:t>
            </a:r>
            <a:endParaRPr lang="en-US" sz="1485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515073"/>
              </p:ext>
            </p:extLst>
          </p:nvPr>
        </p:nvGraphicFramePr>
        <p:xfrm>
          <a:off x="361208" y="966812"/>
          <a:ext cx="8382000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14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3268" y="45870"/>
            <a:ext cx="8911687" cy="562470"/>
          </a:xfrm>
        </p:spPr>
        <p:txBody>
          <a:bodyPr/>
          <a:lstStyle/>
          <a:p>
            <a:r>
              <a:rPr lang="en-US" dirty="0" err="1" smtClean="0"/>
              <a:t>Skiplist</a:t>
            </a:r>
            <a:r>
              <a:rPr lang="en-US" dirty="0" smtClean="0"/>
              <a:t> Throughput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01082" y="1063929"/>
            <a:ext cx="1442126" cy="33363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Lock-free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34838" y="4800600"/>
            <a:ext cx="574614" cy="33363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FC 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63643" y="2484531"/>
            <a:ext cx="91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Ops/s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9167" y="609496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Threads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7108" y="1327698"/>
            <a:ext cx="2724892" cy="94824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923308" y="1285343"/>
            <a:ext cx="2572492" cy="100065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Intel Xeon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E7-4850v3 28 hardware threads, 2.2 GHz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PIM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99975"/>
              </p:ext>
            </p:extLst>
          </p:nvPr>
        </p:nvGraphicFramePr>
        <p:xfrm>
          <a:off x="564770" y="1371600"/>
          <a:ext cx="8014460" cy="4257862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2300416"/>
                <a:gridCol w="5714044"/>
              </a:tblGrid>
              <a:tr h="480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N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Size of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the </a:t>
                      </a:r>
                      <a:r>
                        <a:rPr lang="en-US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skiplist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80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p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Number of processes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722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CPU</a:t>
                      </a:r>
                      <a:endParaRPr lang="en-US" sz="18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Latency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of a memory access from the CPU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0826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LLC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Latency of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 LLC access 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722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ATOMIC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Latency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of an atomic instruction (by the CPU)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722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PIM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Latency of a memory access from the PIM core 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722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MSG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Latency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of a message from the CPU to the PIM core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5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1905000"/>
            <a:ext cx="6019800" cy="2057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PIM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2188261"/>
            <a:ext cx="3807559" cy="19415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rush Script MT" charset="0"/>
                <a:ea typeface="Brush Script MT" charset="0"/>
                <a:cs typeface="Brush Script MT" charset="0"/>
              </a:rPr>
              <a:t>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CPU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rush Script MT" charset="0"/>
                <a:ea typeface="Brush Script MT" charset="0"/>
                <a:cs typeface="Brush Script MT" charset="0"/>
              </a:rPr>
              <a:t>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PIM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rush Script MT" charset="0"/>
                <a:ea typeface="Brush Script MT" charset="0"/>
                <a:cs typeface="Brush Script MT" charset="0"/>
              </a:rPr>
              <a:t>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LLC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rush Script MT" charset="0"/>
                <a:ea typeface="Brush Script MT" charset="0"/>
                <a:cs typeface="Brush Script MT" charset="0"/>
              </a:rPr>
              <a:t>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MSG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rush Script MT" charset="0"/>
                <a:ea typeface="Brush Script MT" charset="0"/>
                <a:cs typeface="Brush Script MT" charset="0"/>
              </a:rPr>
              <a:t>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CPU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2286001"/>
            <a:ext cx="1590847" cy="381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r1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= r2 = 3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21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812800"/>
          </a:xfrm>
        </p:spPr>
        <p:txBody>
          <a:bodyPr/>
          <a:lstStyle/>
          <a:p>
            <a:r>
              <a:rPr lang="en-US" dirty="0" smtClean="0"/>
              <a:t>PIM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23855"/>
              </p:ext>
            </p:extLst>
          </p:nvPr>
        </p:nvGraphicFramePr>
        <p:xfrm>
          <a:off x="564770" y="1371600"/>
          <a:ext cx="8014460" cy="23168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02430"/>
                <a:gridCol w="4312030"/>
              </a:tblGrid>
              <a:tr h="4802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American Typewriter" charset="0"/>
                          <a:cs typeface="American Typewriter" charset="0"/>
                        </a:rPr>
                        <a:t>Algorithm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Throughput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802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American Typewriter" charset="0"/>
                          <a:cs typeface="American Typewriter" charset="0"/>
                        </a:rPr>
                        <a:t>Lock-free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p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/ (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B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*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CPU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722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Brush Script MT" charset="0"/>
                          <a:cs typeface="Brush Script MT" charset="0"/>
                        </a:rPr>
                        <a:t>Flat Combining (FC)</a:t>
                      </a:r>
                      <a:endParaRPr lang="en-US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/ (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B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*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CPU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082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Brush Script MT" charset="0"/>
                          <a:cs typeface="Brush Script MT" charset="0"/>
                        </a:rPr>
                        <a:t>PIM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/ (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B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*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PIM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+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MSG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94923" y="3962400"/>
            <a:ext cx="5554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rush Script MT" charset="0"/>
                <a:ea typeface="Brush Script MT" charset="0"/>
                <a:cs typeface="Brush Script MT" charset="0"/>
              </a:rPr>
              <a:t>B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= average number of nodes accessed during a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skiplist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operation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515073"/>
              </p:ext>
            </p:extLst>
          </p:nvPr>
        </p:nvGraphicFramePr>
        <p:xfrm>
          <a:off x="361208" y="966812"/>
          <a:ext cx="8382000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18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3268" y="45870"/>
            <a:ext cx="8911687" cy="562470"/>
          </a:xfrm>
        </p:spPr>
        <p:txBody>
          <a:bodyPr/>
          <a:lstStyle/>
          <a:p>
            <a:r>
              <a:rPr lang="en-US" dirty="0" err="1" smtClean="0"/>
              <a:t>Skiplist</a:t>
            </a:r>
            <a:r>
              <a:rPr lang="en-US" dirty="0" smtClean="0"/>
              <a:t> Throughput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01082" y="1063929"/>
            <a:ext cx="1442126" cy="33363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Lock-free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63643" y="2484531"/>
            <a:ext cx="91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Ops/s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9167" y="609496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Threads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89281" y="3895667"/>
            <a:ext cx="1527046" cy="82528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PIM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(expected)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65497" y="4912611"/>
            <a:ext cx="574614" cy="33363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FC 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455" y="3276600"/>
            <a:ext cx="2382982" cy="812800"/>
          </a:xfrm>
        </p:spPr>
        <p:txBody>
          <a:bodyPr/>
          <a:lstStyle/>
          <a:p>
            <a:r>
              <a:rPr lang="en-US" sz="2800" dirty="0" smtClean="0"/>
              <a:t>CONTENTION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17255" y="4343400"/>
            <a:ext cx="6781800" cy="0"/>
          </a:xfrm>
          <a:prstGeom prst="straightConnector1">
            <a:avLst/>
          </a:prstGeom>
          <a:ln w="69850">
            <a:solidFill>
              <a:schemeClr val="bg2"/>
            </a:solidFill>
            <a:miter lim="800000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89508" y="3710790"/>
            <a:ext cx="914400" cy="3886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solidFill>
                  <a:srgbClr val="820024"/>
                </a:solidFill>
              </a:rPr>
              <a:t>LOW</a:t>
            </a:r>
            <a:endParaRPr lang="en-US" sz="2400" b="0" dirty="0">
              <a:solidFill>
                <a:srgbClr val="820024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11621" y="3683000"/>
            <a:ext cx="996142" cy="4352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HIGH</a:t>
            </a:r>
            <a:endParaRPr lang="en-US" sz="2400" b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12361" y="4604489"/>
            <a:ext cx="1994661" cy="3218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Cacheable </a:t>
            </a:r>
            <a:endParaRPr lang="en-US" sz="24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9408" y="4529677"/>
            <a:ext cx="2514600" cy="3967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endParaRPr lang="en-US" sz="2400" b="0" dirty="0" smtClean="0">
              <a:solidFill>
                <a:srgbClr val="820024"/>
              </a:solidFill>
            </a:endParaRPr>
          </a:p>
          <a:p>
            <a:r>
              <a:rPr lang="en-US" sz="2400" b="0" dirty="0" smtClean="0">
                <a:solidFill>
                  <a:srgbClr val="820024"/>
                </a:solidFill>
              </a:rPr>
              <a:t>Pointer-chasing</a:t>
            </a:r>
            <a:endParaRPr lang="en-US" sz="2400" b="0" dirty="0">
              <a:solidFill>
                <a:srgbClr val="820024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Goals: PIM Concurrent Data Structures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72116" y="1339845"/>
            <a:ext cx="7162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1. How do PIM data structures compare to state-of-the-art concurrent data structures?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0045" y="2708823"/>
            <a:ext cx="755249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820024"/>
                </a:solidFill>
              </a:rPr>
              <a:t>2. How to design efficient PIM data structures?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9408" y="4707435"/>
            <a:ext cx="3725392" cy="9303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endParaRPr lang="en-US" sz="2400" b="0" dirty="0" smtClean="0"/>
          </a:p>
          <a:p>
            <a:r>
              <a:rPr lang="en-US" sz="2400" b="0" dirty="0" smtClean="0"/>
              <a:t>e.g., uniform distribution </a:t>
            </a:r>
            <a:r>
              <a:rPr lang="en-US" sz="2400" b="0" dirty="0" err="1" smtClean="0">
                <a:solidFill>
                  <a:srgbClr val="820024"/>
                </a:solidFill>
              </a:rPr>
              <a:t>skiplist</a:t>
            </a:r>
            <a:r>
              <a:rPr lang="en-US" sz="2400" b="0" dirty="0" smtClean="0">
                <a:solidFill>
                  <a:srgbClr val="820024"/>
                </a:solidFill>
              </a:rPr>
              <a:t> </a:t>
            </a:r>
            <a:r>
              <a:rPr lang="en-US" sz="2400" b="0" dirty="0" smtClean="0"/>
              <a:t>&amp; </a:t>
            </a:r>
            <a:r>
              <a:rPr lang="en-US" sz="2400" b="0" dirty="0" err="1" smtClean="0"/>
              <a:t>linkedlist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2778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Data Structures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6808" y="1019052"/>
            <a:ext cx="7444401" cy="17742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Are used everywhere: kernel, libraries, applications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Issues: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Difficult to design and implement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Data layout and memory/cache hierarchy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    play crucial role in performance</a:t>
            </a:r>
          </a:p>
        </p:txBody>
      </p:sp>
      <p:cxnSp>
        <p:nvCxnSpPr>
          <p:cNvPr id="7" name="Straight Arrow Connector 6"/>
          <p:cNvCxnSpPr>
            <a:stCxn id="17" idx="2"/>
            <a:endCxn id="16" idx="0"/>
          </p:cNvCxnSpPr>
          <p:nvPr/>
        </p:nvCxnSpPr>
        <p:spPr>
          <a:xfrm flipH="1">
            <a:off x="1617187" y="3707786"/>
            <a:ext cx="977992" cy="2609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7" idx="2"/>
            <a:endCxn id="15" idx="0"/>
          </p:cNvCxnSpPr>
          <p:nvPr/>
        </p:nvCxnSpPr>
        <p:spPr>
          <a:xfrm>
            <a:off x="2595179" y="3707786"/>
            <a:ext cx="1000971" cy="344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62569" y="4052214"/>
            <a:ext cx="467162" cy="4179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16" name="Rectangle 15"/>
          <p:cNvSpPr/>
          <p:nvPr/>
        </p:nvSpPr>
        <p:spPr>
          <a:xfrm>
            <a:off x="1379640" y="3968734"/>
            <a:ext cx="475094" cy="417986"/>
          </a:xfrm>
          <a:prstGeom prst="rect">
            <a:avLst/>
          </a:prstGeom>
          <a:solidFill>
            <a:srgbClr val="9E3039"/>
          </a:solidFill>
          <a:ln>
            <a:solidFill>
              <a:srgbClr val="82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17" name="Rectangle 16"/>
          <p:cNvSpPr/>
          <p:nvPr/>
        </p:nvSpPr>
        <p:spPr>
          <a:xfrm>
            <a:off x="2362200" y="3289800"/>
            <a:ext cx="465957" cy="417986"/>
          </a:xfrm>
          <a:prstGeom prst="rect">
            <a:avLst/>
          </a:prstGeom>
          <a:solidFill>
            <a:srgbClr val="9E3039"/>
          </a:solidFill>
          <a:ln>
            <a:solidFill>
              <a:srgbClr val="82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cxnSp>
        <p:nvCxnSpPr>
          <p:cNvPr id="27" name="Straight Arrow Connector 26"/>
          <p:cNvCxnSpPr>
            <a:stCxn id="16" idx="2"/>
            <a:endCxn id="30" idx="0"/>
          </p:cNvCxnSpPr>
          <p:nvPr/>
        </p:nvCxnSpPr>
        <p:spPr>
          <a:xfrm flipH="1">
            <a:off x="1164777" y="4386720"/>
            <a:ext cx="452410" cy="275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2"/>
            <a:endCxn id="29" idx="0"/>
          </p:cNvCxnSpPr>
          <p:nvPr/>
        </p:nvCxnSpPr>
        <p:spPr>
          <a:xfrm>
            <a:off x="1617187" y="4386720"/>
            <a:ext cx="343971" cy="275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727577" y="4662384"/>
            <a:ext cx="467162" cy="417986"/>
          </a:xfrm>
          <a:prstGeom prst="rect">
            <a:avLst/>
          </a:prstGeom>
          <a:solidFill>
            <a:srgbClr val="9E3039"/>
          </a:solidFill>
          <a:ln>
            <a:solidFill>
              <a:srgbClr val="82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30" name="Rectangle 29"/>
          <p:cNvSpPr/>
          <p:nvPr/>
        </p:nvSpPr>
        <p:spPr>
          <a:xfrm>
            <a:off x="927230" y="4662384"/>
            <a:ext cx="475094" cy="41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cxnSp>
        <p:nvCxnSpPr>
          <p:cNvPr id="31" name="Straight Arrow Connector 30"/>
          <p:cNvCxnSpPr>
            <a:stCxn id="15" idx="2"/>
            <a:endCxn id="34" idx="0"/>
          </p:cNvCxnSpPr>
          <p:nvPr/>
        </p:nvCxnSpPr>
        <p:spPr>
          <a:xfrm flipH="1">
            <a:off x="3187309" y="4470200"/>
            <a:ext cx="408841" cy="2089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2"/>
            <a:endCxn id="33" idx="0"/>
          </p:cNvCxnSpPr>
          <p:nvPr/>
        </p:nvCxnSpPr>
        <p:spPr>
          <a:xfrm>
            <a:off x="3596150" y="4470200"/>
            <a:ext cx="491126" cy="192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853695" y="4662384"/>
            <a:ext cx="467162" cy="41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34" name="Rectangle 33"/>
          <p:cNvSpPr/>
          <p:nvPr/>
        </p:nvSpPr>
        <p:spPr>
          <a:xfrm>
            <a:off x="2949762" y="4679193"/>
            <a:ext cx="475094" cy="4179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cxnSp>
        <p:nvCxnSpPr>
          <p:cNvPr id="35" name="Straight Arrow Connector 34"/>
          <p:cNvCxnSpPr>
            <a:stCxn id="29" idx="2"/>
            <a:endCxn id="38" idx="0"/>
          </p:cNvCxnSpPr>
          <p:nvPr/>
        </p:nvCxnSpPr>
        <p:spPr>
          <a:xfrm flipH="1">
            <a:off x="1606821" y="5080370"/>
            <a:ext cx="354337" cy="3027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  <a:endCxn id="37" idx="0"/>
          </p:cNvCxnSpPr>
          <p:nvPr/>
        </p:nvCxnSpPr>
        <p:spPr>
          <a:xfrm>
            <a:off x="1961158" y="5080370"/>
            <a:ext cx="401488" cy="3027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129065" y="5383155"/>
            <a:ext cx="467162" cy="41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38" name="Rectangle 37"/>
          <p:cNvSpPr/>
          <p:nvPr/>
        </p:nvSpPr>
        <p:spPr>
          <a:xfrm>
            <a:off x="1369274" y="5383155"/>
            <a:ext cx="475094" cy="417986"/>
          </a:xfrm>
          <a:prstGeom prst="rect">
            <a:avLst/>
          </a:prstGeom>
          <a:solidFill>
            <a:srgbClr val="9E3039"/>
          </a:solidFill>
          <a:ln>
            <a:solidFill>
              <a:srgbClr val="82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73" name="Rectangle 72"/>
          <p:cNvSpPr/>
          <p:nvPr/>
        </p:nvSpPr>
        <p:spPr>
          <a:xfrm>
            <a:off x="4749696" y="3166073"/>
            <a:ext cx="4080353" cy="7624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4" name="Rectangle 73"/>
          <p:cNvSpPr/>
          <p:nvPr/>
        </p:nvSpPr>
        <p:spPr>
          <a:xfrm>
            <a:off x="5409231" y="3375066"/>
            <a:ext cx="475094" cy="417986"/>
          </a:xfrm>
          <a:prstGeom prst="rect">
            <a:avLst/>
          </a:prstGeom>
          <a:solidFill>
            <a:srgbClr val="9E3039"/>
          </a:solidFill>
          <a:ln>
            <a:solidFill>
              <a:srgbClr val="82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75" name="Rectangle 74"/>
          <p:cNvSpPr/>
          <p:nvPr/>
        </p:nvSpPr>
        <p:spPr>
          <a:xfrm>
            <a:off x="4840023" y="3375066"/>
            <a:ext cx="465957" cy="417986"/>
          </a:xfrm>
          <a:prstGeom prst="rect">
            <a:avLst/>
          </a:prstGeom>
          <a:solidFill>
            <a:srgbClr val="9E3039"/>
          </a:solidFill>
          <a:ln>
            <a:solidFill>
              <a:srgbClr val="82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76" name="Rectangle 75"/>
          <p:cNvSpPr/>
          <p:nvPr/>
        </p:nvSpPr>
        <p:spPr>
          <a:xfrm>
            <a:off x="6678988" y="3372325"/>
            <a:ext cx="467162" cy="417986"/>
          </a:xfrm>
          <a:prstGeom prst="rect">
            <a:avLst/>
          </a:prstGeom>
          <a:solidFill>
            <a:srgbClr val="9E3039"/>
          </a:solidFill>
          <a:ln>
            <a:solidFill>
              <a:srgbClr val="82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77" name="Rectangle 76"/>
          <p:cNvSpPr/>
          <p:nvPr/>
        </p:nvSpPr>
        <p:spPr>
          <a:xfrm>
            <a:off x="8066115" y="3373243"/>
            <a:ext cx="475094" cy="417986"/>
          </a:xfrm>
          <a:prstGeom prst="rect">
            <a:avLst/>
          </a:prstGeom>
          <a:solidFill>
            <a:srgbClr val="9E3039"/>
          </a:solidFill>
          <a:ln>
            <a:solidFill>
              <a:srgbClr val="82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78" name="TextBox 77"/>
          <p:cNvSpPr txBox="1"/>
          <p:nvPr/>
        </p:nvSpPr>
        <p:spPr>
          <a:xfrm>
            <a:off x="4749696" y="2819400"/>
            <a:ext cx="965304" cy="5145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Cache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749696" y="4662384"/>
            <a:ext cx="3352354" cy="12232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0" name="TextBox 79"/>
          <p:cNvSpPr txBox="1"/>
          <p:nvPr/>
        </p:nvSpPr>
        <p:spPr>
          <a:xfrm>
            <a:off x="4749695" y="4315711"/>
            <a:ext cx="965304" cy="5145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Memory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401306" y="4741139"/>
            <a:ext cx="467162" cy="4179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82" name="Rectangle 81"/>
          <p:cNvSpPr/>
          <p:nvPr/>
        </p:nvSpPr>
        <p:spPr>
          <a:xfrm>
            <a:off x="5879843" y="5383155"/>
            <a:ext cx="475094" cy="4179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83" name="Rectangle 82"/>
          <p:cNvSpPr/>
          <p:nvPr/>
        </p:nvSpPr>
        <p:spPr>
          <a:xfrm>
            <a:off x="6574462" y="4741139"/>
            <a:ext cx="475094" cy="41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84" name="Rectangle 83"/>
          <p:cNvSpPr/>
          <p:nvPr/>
        </p:nvSpPr>
        <p:spPr>
          <a:xfrm>
            <a:off x="6516121" y="5383155"/>
            <a:ext cx="467162" cy="41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85" name="Rectangle 84"/>
          <p:cNvSpPr/>
          <p:nvPr/>
        </p:nvSpPr>
        <p:spPr>
          <a:xfrm>
            <a:off x="7562464" y="5383155"/>
            <a:ext cx="467162" cy="41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86" name="Rectangle 85"/>
          <p:cNvSpPr/>
          <p:nvPr/>
        </p:nvSpPr>
        <p:spPr>
          <a:xfrm>
            <a:off x="5286242" y="5383155"/>
            <a:ext cx="475094" cy="417986"/>
          </a:xfrm>
          <a:prstGeom prst="rect">
            <a:avLst/>
          </a:prstGeom>
          <a:solidFill>
            <a:srgbClr val="9E3039"/>
          </a:solidFill>
          <a:ln>
            <a:solidFill>
              <a:srgbClr val="82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87" name="Rectangle 86"/>
          <p:cNvSpPr/>
          <p:nvPr/>
        </p:nvSpPr>
        <p:spPr>
          <a:xfrm>
            <a:off x="5989733" y="4741139"/>
            <a:ext cx="465957" cy="417986"/>
          </a:xfrm>
          <a:prstGeom prst="rect">
            <a:avLst/>
          </a:prstGeom>
          <a:solidFill>
            <a:srgbClr val="9E3039"/>
          </a:solidFill>
          <a:ln>
            <a:solidFill>
              <a:srgbClr val="82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88" name="Rectangle 87"/>
          <p:cNvSpPr/>
          <p:nvPr/>
        </p:nvSpPr>
        <p:spPr>
          <a:xfrm>
            <a:off x="7029409" y="5383155"/>
            <a:ext cx="467162" cy="417986"/>
          </a:xfrm>
          <a:prstGeom prst="rect">
            <a:avLst/>
          </a:prstGeom>
          <a:solidFill>
            <a:srgbClr val="9E3039"/>
          </a:solidFill>
          <a:ln>
            <a:solidFill>
              <a:srgbClr val="82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  <p:sp>
        <p:nvSpPr>
          <p:cNvPr id="89" name="Rectangle 88"/>
          <p:cNvSpPr/>
          <p:nvPr/>
        </p:nvSpPr>
        <p:spPr>
          <a:xfrm>
            <a:off x="4840023" y="4732581"/>
            <a:ext cx="475094" cy="417986"/>
          </a:xfrm>
          <a:prstGeom prst="rect">
            <a:avLst/>
          </a:prstGeom>
          <a:solidFill>
            <a:srgbClr val="9E3039"/>
          </a:solidFill>
          <a:ln>
            <a:solidFill>
              <a:srgbClr val="82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 dirty="0"/>
          </a:p>
        </p:txBody>
      </p:sp>
    </p:spTree>
    <p:extLst>
      <p:ext uri="{BB962C8B-B14F-4D97-AF65-F5344CB8AC3E}">
        <p14:creationId xmlns:p14="http://schemas.microsoft.com/office/powerpoint/2010/main" val="97091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79" grpId="0" animBg="1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PIM algorithm: Exploit Partitioning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20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073764" y="2749728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CPU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6200000">
            <a:off x="1562063" y="3733295"/>
            <a:ext cx="3803287" cy="357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Crossbar</a:t>
            </a:r>
            <a:r>
              <a:rPr lang="zh-CN" altLang="en-US" sz="2000" dirty="0"/>
              <a:t> </a:t>
            </a:r>
            <a:r>
              <a:rPr lang="en-US" altLang="zh-CN" sz="2000" dirty="0"/>
              <a:t>Network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2048903" y="4664449"/>
            <a:ext cx="701444" cy="310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CPU</a:t>
            </a:r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750347" y="4819947"/>
            <a:ext cx="559847" cy="762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118456" y="1890473"/>
            <a:ext cx="1073306" cy="39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PIM</a:t>
            </a:r>
            <a:r>
              <a:rPr lang="zh-CN" altLang="en-US" sz="1600" dirty="0"/>
              <a:t> </a:t>
            </a:r>
            <a:r>
              <a:rPr lang="en-US" altLang="zh-CN" sz="1600" dirty="0"/>
              <a:t>core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5831584" y="1950410"/>
            <a:ext cx="985637" cy="649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Vault</a:t>
            </a:r>
            <a:endParaRPr lang="en-US" sz="1485" dirty="0"/>
          </a:p>
        </p:txBody>
      </p:sp>
      <p:sp>
        <p:nvSpPr>
          <p:cNvPr id="38" name="Rectangle 37"/>
          <p:cNvSpPr/>
          <p:nvPr/>
        </p:nvSpPr>
        <p:spPr>
          <a:xfrm>
            <a:off x="3886200" y="1752600"/>
            <a:ext cx="3115049" cy="285811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39" name="TextBox 38"/>
          <p:cNvSpPr txBox="1"/>
          <p:nvPr/>
        </p:nvSpPr>
        <p:spPr>
          <a:xfrm>
            <a:off x="5334000" y="1403476"/>
            <a:ext cx="1660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</a:rPr>
              <a:t>PIM memory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14457" y="2862340"/>
            <a:ext cx="1077305" cy="37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PIM</a:t>
            </a:r>
            <a:r>
              <a:rPr lang="zh-CN" altLang="en-US" sz="1600" dirty="0"/>
              <a:t> </a:t>
            </a:r>
            <a:r>
              <a:rPr lang="en-US" altLang="zh-CN" sz="1600" dirty="0"/>
              <a:t>core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4118054" y="3817438"/>
            <a:ext cx="1073708" cy="387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PIM</a:t>
            </a:r>
            <a:r>
              <a:rPr lang="zh-CN" altLang="en-US" sz="1600" dirty="0"/>
              <a:t> </a:t>
            </a:r>
            <a:r>
              <a:rPr lang="en-US" altLang="zh-CN" sz="1600" dirty="0"/>
              <a:t>core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2072708" y="3376485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CPU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61020" y="4011016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CPU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762464" y="4161038"/>
            <a:ext cx="550586" cy="3342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774152" y="3524210"/>
            <a:ext cx="536041" cy="2297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775208" y="2899747"/>
            <a:ext cx="534985" cy="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649178" y="2084485"/>
            <a:ext cx="469280" cy="439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649179" y="3050240"/>
            <a:ext cx="465279" cy="29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626087" y="4006566"/>
            <a:ext cx="478616" cy="4547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188088" y="2070488"/>
            <a:ext cx="647067" cy="6960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191026" y="3025376"/>
            <a:ext cx="647067" cy="0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188085" y="4001119"/>
            <a:ext cx="650008" cy="0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653110" y="2287296"/>
            <a:ext cx="2000" cy="57504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4653112" y="3238729"/>
            <a:ext cx="1799" cy="57870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3649178" y="2504954"/>
            <a:ext cx="2188915" cy="1920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649178" y="3413180"/>
            <a:ext cx="2188915" cy="1345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626088" y="4322006"/>
            <a:ext cx="2197803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840164" y="2864810"/>
            <a:ext cx="985637" cy="649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Vault</a:t>
            </a:r>
            <a:endParaRPr lang="en-US" sz="1485" dirty="0"/>
          </a:p>
        </p:txBody>
      </p:sp>
      <p:sp>
        <p:nvSpPr>
          <p:cNvPr id="59" name="Rectangle 58"/>
          <p:cNvSpPr/>
          <p:nvPr/>
        </p:nvSpPr>
        <p:spPr>
          <a:xfrm>
            <a:off x="5844442" y="3779210"/>
            <a:ext cx="985637" cy="649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Vault</a:t>
            </a:r>
            <a:endParaRPr lang="en-US" sz="1485" dirty="0"/>
          </a:p>
        </p:txBody>
      </p:sp>
      <p:sp>
        <p:nvSpPr>
          <p:cNvPr id="60" name="Rectangle 59"/>
          <p:cNvSpPr/>
          <p:nvPr/>
        </p:nvSpPr>
        <p:spPr>
          <a:xfrm>
            <a:off x="4110418" y="4763119"/>
            <a:ext cx="2518982" cy="98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DRAM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640291" y="5220319"/>
            <a:ext cx="474166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5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PIM </a:t>
            </a:r>
            <a:r>
              <a:rPr lang="en-US" dirty="0" err="1" smtClean="0"/>
              <a:t>Skiplist</a:t>
            </a:r>
            <a:r>
              <a:rPr lang="en-US" dirty="0" smtClean="0"/>
              <a:t> w/ Partitioning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505734" y="4222986"/>
            <a:ext cx="455883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</a:t>
            </a:r>
            <a:endParaRPr lang="en-US" sz="1485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505734" y="3800161"/>
            <a:ext cx="455883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</a:t>
            </a:r>
            <a:endParaRPr lang="en-US" sz="1485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505734" y="4640089"/>
            <a:ext cx="455883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</a:t>
            </a:r>
            <a:endParaRPr lang="en-US" sz="1485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505731" y="5071624"/>
            <a:ext cx="455883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</a:t>
            </a:r>
            <a:endParaRPr lang="en-US" sz="1485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1230699" y="5062857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3</a:t>
            </a:r>
            <a:endParaRPr lang="en-US" sz="1485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942649" y="5062857"/>
            <a:ext cx="455882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4</a:t>
            </a:r>
            <a:endParaRPr lang="en-US" sz="1485" dirty="0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2663675" y="5062857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6</a:t>
            </a:r>
            <a:endParaRPr lang="en-US" sz="1485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371108" y="5062857"/>
            <a:ext cx="460875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7</a:t>
            </a:r>
            <a:endParaRPr lang="en-US" sz="1485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4088523" y="5059884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8</a:t>
            </a:r>
            <a:endParaRPr lang="en-US" sz="1485" dirty="0"/>
          </a:p>
        </p:txBody>
      </p:sp>
      <p:sp>
        <p:nvSpPr>
          <p:cNvPr id="14" name="Rectangle 13"/>
          <p:cNvSpPr/>
          <p:nvPr/>
        </p:nvSpPr>
        <p:spPr>
          <a:xfrm>
            <a:off x="4860053" y="5062857"/>
            <a:ext cx="526392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10</a:t>
            </a:r>
            <a:endParaRPr lang="en-US" sz="1485" dirty="0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5609343" y="5062857"/>
            <a:ext cx="528066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11</a:t>
            </a:r>
            <a:endParaRPr lang="en-US" sz="1485" dirty="0"/>
          </a:p>
        </p:txBody>
      </p:sp>
      <p:sp>
        <p:nvSpPr>
          <p:cNvPr id="16" name="Rectangle 15"/>
          <p:cNvSpPr/>
          <p:nvPr/>
        </p:nvSpPr>
        <p:spPr>
          <a:xfrm>
            <a:off x="7228905" y="5062857"/>
            <a:ext cx="528066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 smtClean="0"/>
              <a:t>20</a:t>
            </a:r>
            <a:endParaRPr lang="en-US" sz="1485" dirty="0"/>
          </a:p>
        </p:txBody>
      </p:sp>
      <p:sp>
        <p:nvSpPr>
          <p:cNvPr id="17" name="Rectangle 16"/>
          <p:cNvSpPr/>
          <p:nvPr/>
        </p:nvSpPr>
        <p:spPr>
          <a:xfrm>
            <a:off x="8018310" y="5059884"/>
            <a:ext cx="528066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2</a:t>
            </a:r>
            <a:r>
              <a:rPr lang="en-US" altLang="zh-CN" sz="1485" dirty="0" smtClean="0"/>
              <a:t>6</a:t>
            </a:r>
            <a:endParaRPr lang="en-US" sz="1485" dirty="0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1942649" y="4228114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4</a:t>
            </a:r>
            <a:endParaRPr lang="en-US" sz="1485" dirty="0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1942649" y="4645218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4</a:t>
            </a:r>
            <a:endParaRPr lang="en-US" sz="1485" dirty="0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3374427" y="4645216"/>
            <a:ext cx="457554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7</a:t>
            </a:r>
            <a:endParaRPr lang="en-US" sz="1485" dirty="0"/>
          </a:p>
        </p:txBody>
      </p:sp>
      <p:sp>
        <p:nvSpPr>
          <p:cNvPr id="21" name="Rectangle 20"/>
          <p:cNvSpPr/>
          <p:nvPr/>
        </p:nvSpPr>
        <p:spPr>
          <a:xfrm>
            <a:off x="4858379" y="4219954"/>
            <a:ext cx="528066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10</a:t>
            </a:r>
            <a:endParaRPr lang="en-US" sz="1485" dirty="0"/>
          </a:p>
        </p:txBody>
      </p:sp>
      <p:sp>
        <p:nvSpPr>
          <p:cNvPr id="22" name="Rectangle 21"/>
          <p:cNvSpPr/>
          <p:nvPr/>
        </p:nvSpPr>
        <p:spPr>
          <a:xfrm>
            <a:off x="4858379" y="3797130"/>
            <a:ext cx="528066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10</a:t>
            </a:r>
            <a:endParaRPr lang="en-US" sz="1485" dirty="0"/>
          </a:p>
        </p:txBody>
      </p:sp>
      <p:sp>
        <p:nvSpPr>
          <p:cNvPr id="23" name="Rectangle 22"/>
          <p:cNvSpPr/>
          <p:nvPr/>
        </p:nvSpPr>
        <p:spPr>
          <a:xfrm>
            <a:off x="4858379" y="4637058"/>
            <a:ext cx="528066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10</a:t>
            </a:r>
            <a:endParaRPr lang="en-US" sz="1485" dirty="0"/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088523" y="4637058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8</a:t>
            </a:r>
            <a:endParaRPr lang="en-US" sz="1485" dirty="0"/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6385829" y="5053673"/>
            <a:ext cx="526392" cy="432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12</a:t>
            </a:r>
            <a:endParaRPr lang="en-US" sz="1485" dirty="0"/>
          </a:p>
        </p:txBody>
      </p:sp>
      <p:sp>
        <p:nvSpPr>
          <p:cNvPr id="26" name="Rectangle 25"/>
          <p:cNvSpPr/>
          <p:nvPr/>
        </p:nvSpPr>
        <p:spPr>
          <a:xfrm>
            <a:off x="7228910" y="4225143"/>
            <a:ext cx="528066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 smtClean="0"/>
              <a:t>20</a:t>
            </a:r>
            <a:endParaRPr lang="en-US" sz="1485" dirty="0"/>
          </a:p>
        </p:txBody>
      </p:sp>
      <p:sp>
        <p:nvSpPr>
          <p:cNvPr id="27" name="Rectangle 26"/>
          <p:cNvSpPr/>
          <p:nvPr/>
        </p:nvSpPr>
        <p:spPr>
          <a:xfrm>
            <a:off x="7228910" y="3802315"/>
            <a:ext cx="528066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 smtClean="0"/>
              <a:t>20</a:t>
            </a:r>
            <a:endParaRPr lang="en-US" sz="1485" dirty="0"/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6384155" y="4649880"/>
            <a:ext cx="528066" cy="410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12</a:t>
            </a:r>
            <a:endParaRPr lang="en-US" sz="1485" dirty="0"/>
          </a:p>
        </p:txBody>
      </p:sp>
      <p:sp>
        <p:nvSpPr>
          <p:cNvPr id="29" name="Rectangle 28"/>
          <p:cNvSpPr/>
          <p:nvPr/>
        </p:nvSpPr>
        <p:spPr>
          <a:xfrm>
            <a:off x="7230579" y="4637058"/>
            <a:ext cx="526392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 smtClean="0"/>
              <a:t>20</a:t>
            </a:r>
            <a:endParaRPr lang="en-US" sz="1485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961614" y="5274269"/>
            <a:ext cx="269085" cy="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86581" y="5274267"/>
            <a:ext cx="2560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61618" y="4851503"/>
            <a:ext cx="981032" cy="51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61618" y="4434399"/>
            <a:ext cx="981032" cy="51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61618" y="4008543"/>
            <a:ext cx="3896765" cy="3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398532" y="4429766"/>
            <a:ext cx="975897" cy="97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398532" y="4856629"/>
            <a:ext cx="975897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98532" y="5274267"/>
            <a:ext cx="2651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831983" y="5271295"/>
            <a:ext cx="256539" cy="29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119558" y="5274267"/>
            <a:ext cx="2515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831983" y="4848473"/>
            <a:ext cx="256539" cy="81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86447" y="5274267"/>
            <a:ext cx="22289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386446" y="4848471"/>
            <a:ext cx="997710" cy="6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137411" y="5269676"/>
            <a:ext cx="248421" cy="45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386445" y="4008543"/>
            <a:ext cx="1842465" cy="51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756974" y="5271298"/>
            <a:ext cx="261339" cy="29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 noChangeAspect="1"/>
          </p:cNvSpPr>
          <p:nvPr/>
        </p:nvSpPr>
        <p:spPr>
          <a:xfrm>
            <a:off x="3374427" y="4218354"/>
            <a:ext cx="457554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7</a:t>
            </a:r>
            <a:endParaRPr lang="en-US" sz="1485" dirty="0"/>
          </a:p>
        </p:txBody>
      </p:sp>
      <p:sp>
        <p:nvSpPr>
          <p:cNvPr id="47" name="Rectangle 46"/>
          <p:cNvSpPr/>
          <p:nvPr/>
        </p:nvSpPr>
        <p:spPr>
          <a:xfrm>
            <a:off x="3471983" y="1533479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2124524" y="1524000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4819444" y="1534107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600" dirty="0"/>
          </a:p>
        </p:txBody>
      </p:sp>
      <p:sp>
        <p:nvSpPr>
          <p:cNvPr id="50" name="Rectangle 49"/>
          <p:cNvSpPr>
            <a:spLocks noChangeAspect="1"/>
          </p:cNvSpPr>
          <p:nvPr/>
        </p:nvSpPr>
        <p:spPr>
          <a:xfrm>
            <a:off x="6719807" y="1575693"/>
            <a:ext cx="455883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</a:t>
            </a:r>
            <a:endParaRPr lang="en-US" sz="1485" dirty="0"/>
          </a:p>
        </p:txBody>
      </p:sp>
      <p:sp>
        <p:nvSpPr>
          <p:cNvPr id="51" name="Rectangle 50"/>
          <p:cNvSpPr/>
          <p:nvPr/>
        </p:nvSpPr>
        <p:spPr>
          <a:xfrm>
            <a:off x="7505792" y="1575693"/>
            <a:ext cx="528066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10</a:t>
            </a:r>
            <a:endParaRPr lang="en-US" sz="1485" dirty="0"/>
          </a:p>
        </p:txBody>
      </p:sp>
      <p:sp>
        <p:nvSpPr>
          <p:cNvPr id="52" name="Rectangle 51"/>
          <p:cNvSpPr/>
          <p:nvPr/>
        </p:nvSpPr>
        <p:spPr>
          <a:xfrm>
            <a:off x="8318202" y="1575693"/>
            <a:ext cx="528066" cy="4228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 smtClean="0"/>
              <a:t>20</a:t>
            </a:r>
            <a:endParaRPr lang="en-US" sz="1485" dirty="0"/>
          </a:p>
        </p:txBody>
      </p:sp>
      <p:sp>
        <p:nvSpPr>
          <p:cNvPr id="53" name="Rectangle 52"/>
          <p:cNvSpPr/>
          <p:nvPr/>
        </p:nvSpPr>
        <p:spPr>
          <a:xfrm>
            <a:off x="6576106" y="1423125"/>
            <a:ext cx="2386322" cy="9282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4" name="TextBox 53"/>
          <p:cNvSpPr txBox="1"/>
          <p:nvPr/>
        </p:nvSpPr>
        <p:spPr>
          <a:xfrm>
            <a:off x="7276160" y="2023646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CPU</a:t>
            </a:r>
            <a:r>
              <a:rPr lang="zh-CN" altLang="en-US" sz="1600" dirty="0"/>
              <a:t> </a:t>
            </a:r>
            <a:r>
              <a:rPr lang="en-US" altLang="zh-CN" sz="1600" dirty="0"/>
              <a:t>cache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7070420" y="2905451"/>
            <a:ext cx="1665008" cy="271995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56" name="Rectangle 55"/>
          <p:cNvSpPr/>
          <p:nvPr/>
        </p:nvSpPr>
        <p:spPr>
          <a:xfrm>
            <a:off x="433552" y="2901931"/>
            <a:ext cx="4176409" cy="26973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57" name="TextBox 56"/>
          <p:cNvSpPr txBox="1"/>
          <p:nvPr/>
        </p:nvSpPr>
        <p:spPr>
          <a:xfrm>
            <a:off x="1951028" y="3396552"/>
            <a:ext cx="807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Vault</a:t>
            </a:r>
            <a:r>
              <a:rPr lang="zh-CN" altLang="en-US" sz="1600" dirty="0"/>
              <a:t> </a:t>
            </a:r>
            <a:r>
              <a:rPr lang="en-US" altLang="zh-CN" sz="1600" dirty="0"/>
              <a:t>1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5346212" y="3391916"/>
            <a:ext cx="807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Vault</a:t>
            </a:r>
            <a:r>
              <a:rPr lang="zh-CN" altLang="en-US" sz="1600" dirty="0"/>
              <a:t> </a:t>
            </a:r>
            <a:r>
              <a:rPr lang="en-US" altLang="zh-CN" sz="1600" dirty="0"/>
              <a:t>2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7428416" y="3400467"/>
            <a:ext cx="807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Vault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sp>
        <p:nvSpPr>
          <p:cNvPr id="60" name="Rectangle 59"/>
          <p:cNvSpPr/>
          <p:nvPr/>
        </p:nvSpPr>
        <p:spPr>
          <a:xfrm>
            <a:off x="1827943" y="2989675"/>
            <a:ext cx="998024" cy="357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PIM</a:t>
            </a:r>
            <a:r>
              <a:rPr lang="zh-CN" altLang="en-US" sz="1600" dirty="0"/>
              <a:t> </a:t>
            </a:r>
            <a:r>
              <a:rPr lang="en-US" altLang="zh-CN" sz="1600" dirty="0"/>
              <a:t>core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5197242" y="2979998"/>
            <a:ext cx="1125006" cy="37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PIM</a:t>
            </a:r>
            <a:r>
              <a:rPr lang="zh-CN" altLang="en-US" sz="1600" dirty="0"/>
              <a:t> </a:t>
            </a:r>
            <a:r>
              <a:rPr lang="en-US" altLang="zh-CN" sz="1600" dirty="0"/>
              <a:t>core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2280822" y="1861869"/>
            <a:ext cx="106494" cy="105033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2523322" y="1895535"/>
            <a:ext cx="2935667" cy="97712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2697857" y="1894905"/>
            <a:ext cx="4666484" cy="103556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431912" y="1861869"/>
            <a:ext cx="1200953" cy="103241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629198" y="1894050"/>
            <a:ext cx="2387609" cy="101504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3788060" y="1894049"/>
            <a:ext cx="1884770" cy="100023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3987412" y="1903183"/>
            <a:ext cx="3661277" cy="102475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5182739" y="1890011"/>
            <a:ext cx="596978" cy="103262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5481226" y="1901515"/>
            <a:ext cx="2366807" cy="100393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273958" y="2987939"/>
            <a:ext cx="1125006" cy="37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PIM</a:t>
            </a:r>
            <a:r>
              <a:rPr lang="zh-CN" altLang="en-US" sz="1600" dirty="0"/>
              <a:t> </a:t>
            </a:r>
            <a:r>
              <a:rPr lang="en-US" altLang="zh-CN" sz="1600" dirty="0"/>
              <a:t>core</a:t>
            </a:r>
            <a:endParaRPr lang="en-US" sz="1600" dirty="0"/>
          </a:p>
        </p:txBody>
      </p:sp>
      <p:sp>
        <p:nvSpPr>
          <p:cNvPr id="72" name="Rectangle 71"/>
          <p:cNvSpPr/>
          <p:nvPr/>
        </p:nvSpPr>
        <p:spPr>
          <a:xfrm>
            <a:off x="4660660" y="2894284"/>
            <a:ext cx="2358340" cy="27311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73" name="TextBox 72"/>
          <p:cNvSpPr txBox="1"/>
          <p:nvPr/>
        </p:nvSpPr>
        <p:spPr>
          <a:xfrm>
            <a:off x="59986" y="247129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PIM Memory</a:t>
            </a:r>
            <a:endParaRPr lang="en-US" sz="1485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812800"/>
          </a:xfrm>
        </p:spPr>
        <p:txBody>
          <a:bodyPr/>
          <a:lstStyle/>
          <a:p>
            <a:r>
              <a:rPr lang="en-US" dirty="0" smtClean="0"/>
              <a:t>PIM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60846"/>
              </p:ext>
            </p:extLst>
          </p:nvPr>
        </p:nvGraphicFramePr>
        <p:xfrm>
          <a:off x="564770" y="1371600"/>
          <a:ext cx="8014460" cy="36614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02430"/>
                <a:gridCol w="4312030"/>
              </a:tblGrid>
              <a:tr h="4802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American Typewriter" charset="0"/>
                          <a:cs typeface="American Typewriter" charset="0"/>
                        </a:rPr>
                        <a:t>Algorithm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Throughput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802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American Typewriter" charset="0"/>
                          <a:cs typeface="American Typewriter" charset="0"/>
                        </a:rPr>
                        <a:t>Lock-free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p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/ (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B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*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CPU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722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Brush Script MT" charset="0"/>
                          <a:cs typeface="Brush Script MT" charset="0"/>
                        </a:rPr>
                        <a:t>Flat Combining (FC)</a:t>
                      </a:r>
                      <a:endParaRPr lang="en-US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/ (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B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*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CPU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082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Brush Script MT" charset="0"/>
                          <a:cs typeface="Brush Script MT" charset="0"/>
                        </a:rPr>
                        <a:t>PIM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/ (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B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*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PIM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+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MSG 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72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20024"/>
                          </a:solidFill>
                          <a:latin typeface="+mn-lt"/>
                          <a:ea typeface="Brush Script MT" charset="0"/>
                          <a:cs typeface="Brush Script MT" charset="0"/>
                        </a:rPr>
                        <a:t>FC + </a:t>
                      </a:r>
                      <a:r>
                        <a:rPr lang="en-US" sz="2000" dirty="0" smtClean="0">
                          <a:solidFill>
                            <a:srgbClr val="820024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k</a:t>
                      </a:r>
                      <a:r>
                        <a:rPr lang="en-US" sz="2000" dirty="0" smtClean="0">
                          <a:solidFill>
                            <a:srgbClr val="820024"/>
                          </a:solidFill>
                          <a:latin typeface="+mn-lt"/>
                          <a:ea typeface="Brush Script MT" charset="0"/>
                          <a:cs typeface="Brush Script MT" charset="0"/>
                        </a:rPr>
                        <a:t> partitions</a:t>
                      </a:r>
                      <a:endParaRPr lang="en-US" sz="2000" dirty="0">
                        <a:solidFill>
                          <a:srgbClr val="820024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820024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k </a:t>
                      </a:r>
                      <a:r>
                        <a:rPr lang="en-US" sz="2800" dirty="0" smtClean="0">
                          <a:solidFill>
                            <a:srgbClr val="820024"/>
                          </a:solidFill>
                        </a:rPr>
                        <a:t>/ ( </a:t>
                      </a:r>
                      <a:r>
                        <a:rPr lang="en-US" sz="2800" dirty="0" smtClean="0">
                          <a:solidFill>
                            <a:srgbClr val="820024"/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B </a:t>
                      </a:r>
                      <a:r>
                        <a:rPr lang="en-US" sz="2800" dirty="0" smtClean="0">
                          <a:solidFill>
                            <a:srgbClr val="820024"/>
                          </a:solidFill>
                        </a:rPr>
                        <a:t>* </a:t>
                      </a:r>
                      <a:r>
                        <a:rPr lang="en-US" sz="2800" dirty="0" smtClean="0">
                          <a:solidFill>
                            <a:srgbClr val="820024"/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rgbClr val="820024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CPU </a:t>
                      </a:r>
                      <a:r>
                        <a:rPr lang="en-US" sz="2800" dirty="0" smtClean="0">
                          <a:solidFill>
                            <a:srgbClr val="820024"/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rgbClr val="820024"/>
                        </a:solidFill>
                      </a:endParaRPr>
                    </a:p>
                  </a:txBody>
                  <a:tcPr anchor="ctr"/>
                </a:tc>
              </a:tr>
              <a:tr h="672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20024"/>
                          </a:solidFill>
                          <a:latin typeface="+mn-lt"/>
                          <a:ea typeface="Brush Script MT" charset="0"/>
                          <a:cs typeface="Brush Script MT" charset="0"/>
                        </a:rPr>
                        <a:t>PIM + </a:t>
                      </a:r>
                      <a:r>
                        <a:rPr lang="en-US" sz="2000" dirty="0" smtClean="0">
                          <a:solidFill>
                            <a:srgbClr val="820024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k</a:t>
                      </a:r>
                      <a:r>
                        <a:rPr lang="en-US" sz="2000" dirty="0" smtClean="0">
                          <a:solidFill>
                            <a:srgbClr val="820024"/>
                          </a:solidFill>
                          <a:latin typeface="+mn-lt"/>
                          <a:ea typeface="Brush Script MT" charset="0"/>
                          <a:cs typeface="Brush Script MT" charset="0"/>
                        </a:rPr>
                        <a:t> partitions</a:t>
                      </a:r>
                      <a:endParaRPr lang="en-US" sz="2000" dirty="0">
                        <a:solidFill>
                          <a:srgbClr val="820024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820024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k</a:t>
                      </a:r>
                      <a:r>
                        <a:rPr lang="en-US" dirty="0" smtClean="0">
                          <a:solidFill>
                            <a:srgbClr val="820024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820024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rgbClr val="820024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820024"/>
                          </a:solidFill>
                        </a:rPr>
                        <a:t>(</a:t>
                      </a:r>
                      <a:r>
                        <a:rPr lang="en-US" dirty="0" smtClean="0">
                          <a:solidFill>
                            <a:srgbClr val="820024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820024"/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B </a:t>
                      </a:r>
                      <a:r>
                        <a:rPr lang="en-US" sz="2800" dirty="0" smtClean="0">
                          <a:solidFill>
                            <a:srgbClr val="820024"/>
                          </a:solidFill>
                        </a:rPr>
                        <a:t>*</a:t>
                      </a:r>
                      <a:r>
                        <a:rPr lang="en-US" dirty="0" smtClean="0">
                          <a:solidFill>
                            <a:srgbClr val="820024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820024"/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dirty="0" smtClean="0">
                          <a:solidFill>
                            <a:srgbClr val="820024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PIM</a:t>
                      </a:r>
                      <a:r>
                        <a:rPr lang="en-US" dirty="0" smtClean="0">
                          <a:solidFill>
                            <a:srgbClr val="820024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820024"/>
                          </a:solidFill>
                        </a:rPr>
                        <a:t>+</a:t>
                      </a:r>
                      <a:r>
                        <a:rPr lang="en-US" dirty="0" smtClean="0">
                          <a:solidFill>
                            <a:srgbClr val="820024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820024"/>
                          </a:solidFill>
                          <a:latin typeface="Brush Script MT" charset="0"/>
                          <a:ea typeface="Brush Script MT" charset="0"/>
                          <a:cs typeface="Brush Script MT" charset="0"/>
                        </a:rPr>
                        <a:t>L</a:t>
                      </a:r>
                      <a:r>
                        <a:rPr lang="en-US" dirty="0" smtClean="0">
                          <a:solidFill>
                            <a:srgbClr val="820024"/>
                          </a:solidFill>
                          <a:latin typeface="American Typewriter" charset="0"/>
                          <a:ea typeface="American Typewriter" charset="0"/>
                          <a:cs typeface="American Typewriter" charset="0"/>
                        </a:rPr>
                        <a:t>MSG </a:t>
                      </a:r>
                      <a:r>
                        <a:rPr lang="en-US" sz="2800" dirty="0" smtClean="0">
                          <a:solidFill>
                            <a:srgbClr val="820024"/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rgbClr val="820024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94923" y="5334000"/>
            <a:ext cx="5554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rush Script MT" charset="0"/>
                <a:ea typeface="Brush Script MT" charset="0"/>
                <a:cs typeface="Brush Script MT" charset="0"/>
              </a:rPr>
              <a:t>B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= average number of nodes accessed during a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skiplist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operation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413415"/>
              </p:ext>
            </p:extLst>
          </p:nvPr>
        </p:nvGraphicFramePr>
        <p:xfrm>
          <a:off x="442089" y="1066801"/>
          <a:ext cx="7886933" cy="502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/>
          <p:cNvSpPr/>
          <p:nvPr/>
        </p:nvSpPr>
        <p:spPr>
          <a:xfrm>
            <a:off x="7435670" y="1312049"/>
            <a:ext cx="1442126" cy="33363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Lock-free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54986" y="5305167"/>
            <a:ext cx="574614" cy="33363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FC 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01976" y="3415796"/>
            <a:ext cx="91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Ops/s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9167" y="609496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Threads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0" y="2862046"/>
            <a:ext cx="2394082" cy="54516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FC w/ 16 partitions 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10398" y="3465296"/>
            <a:ext cx="2264925" cy="54516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FC w/ 8 partitions 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7560" y="4203067"/>
            <a:ext cx="2390599" cy="54516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FC w/ 4 partitions 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2800"/>
          </a:xfrm>
        </p:spPr>
        <p:txBody>
          <a:bodyPr/>
          <a:lstStyle/>
          <a:p>
            <a:r>
              <a:rPr lang="en-US" dirty="0" err="1" smtClean="0"/>
              <a:t>Skiplist</a:t>
            </a:r>
            <a:r>
              <a:rPr lang="en-US" dirty="0" smtClean="0"/>
              <a:t>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413415"/>
              </p:ext>
            </p:extLst>
          </p:nvPr>
        </p:nvGraphicFramePr>
        <p:xfrm>
          <a:off x="442089" y="1066801"/>
          <a:ext cx="7886933" cy="502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/>
          <p:cNvSpPr/>
          <p:nvPr/>
        </p:nvSpPr>
        <p:spPr>
          <a:xfrm>
            <a:off x="7543800" y="3361687"/>
            <a:ext cx="1442126" cy="33363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Lock-free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54986" y="5305167"/>
            <a:ext cx="574614" cy="33363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FC 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01976" y="3415796"/>
            <a:ext cx="91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Ops/s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9167" y="609496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Threads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93689" y="3878324"/>
            <a:ext cx="2394082" cy="54516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FC w/ 16 partitions 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10400" y="4343400"/>
            <a:ext cx="2264925" cy="54516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FC w/ 8 partitions 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7562" y="4712631"/>
            <a:ext cx="2390599" cy="54516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FC w/ 4 partitions 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62600" y="2169653"/>
            <a:ext cx="3822736" cy="103074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PIM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/ 8 partitions (expected) 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48203" y="1066800"/>
            <a:ext cx="3692915" cy="103074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PIM w/ 16 partitions (expected) 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2800"/>
          </a:xfrm>
        </p:spPr>
        <p:txBody>
          <a:bodyPr/>
          <a:lstStyle/>
          <a:p>
            <a:r>
              <a:rPr lang="en-US" dirty="0" err="1" smtClean="0"/>
              <a:t>Skiplist</a:t>
            </a:r>
            <a:r>
              <a:rPr lang="en-US" dirty="0" smtClean="0"/>
              <a:t>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455" y="3276600"/>
            <a:ext cx="2382982" cy="812800"/>
          </a:xfrm>
        </p:spPr>
        <p:txBody>
          <a:bodyPr/>
          <a:lstStyle/>
          <a:p>
            <a:r>
              <a:rPr lang="en-US" sz="2800" dirty="0" smtClean="0"/>
              <a:t>CONTENTION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25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17255" y="4343400"/>
            <a:ext cx="6781800" cy="0"/>
          </a:xfrm>
          <a:prstGeom prst="straightConnector1">
            <a:avLst/>
          </a:prstGeom>
          <a:ln w="69850">
            <a:solidFill>
              <a:schemeClr val="bg2"/>
            </a:solidFill>
            <a:miter lim="800000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89508" y="3710790"/>
            <a:ext cx="914400" cy="3886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LOW</a:t>
            </a:r>
            <a:endParaRPr lang="en-US" sz="2400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11621" y="3683000"/>
            <a:ext cx="996142" cy="4352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solidFill>
                  <a:srgbClr val="820024"/>
                </a:solidFill>
              </a:rPr>
              <a:t>HIGH</a:t>
            </a:r>
            <a:endParaRPr lang="en-US" sz="2400" b="0" dirty="0">
              <a:solidFill>
                <a:srgbClr val="820024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12361" y="4604489"/>
            <a:ext cx="1994661" cy="3218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solidFill>
                  <a:srgbClr val="820024"/>
                </a:solidFill>
              </a:rPr>
              <a:t>Cacheable </a:t>
            </a:r>
            <a:endParaRPr lang="en-US" sz="2400" b="0" dirty="0">
              <a:solidFill>
                <a:srgbClr val="82002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9408" y="4529677"/>
            <a:ext cx="2514600" cy="3967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endParaRPr lang="en-US" sz="2400" b="0" dirty="0" smtClean="0">
              <a:solidFill>
                <a:srgbClr val="820024"/>
              </a:solidFill>
            </a:endParaRPr>
          </a:p>
          <a:p>
            <a:r>
              <a:rPr lang="en-US" sz="2400" b="0" dirty="0" smtClean="0"/>
              <a:t>Pointer-chasing</a:t>
            </a:r>
            <a:endParaRPr lang="en-US" sz="2400" b="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Goals: PIM Concurrent Data Structures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72116" y="1339845"/>
            <a:ext cx="7162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1. How do PIM data structures compare to state-of-the-art concurrent data structures?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0045" y="2708823"/>
            <a:ext cx="755249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2. How to design efficient PIM data structures?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366137" y="4912931"/>
            <a:ext cx="2336419" cy="43631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endParaRPr lang="en-US" sz="2400" b="0" dirty="0" smtClean="0"/>
          </a:p>
          <a:p>
            <a:r>
              <a:rPr lang="en-US" sz="2400" b="0" dirty="0" smtClean="0"/>
              <a:t>e.g., </a:t>
            </a:r>
            <a:r>
              <a:rPr lang="en-US" sz="2400" b="0" dirty="0" smtClean="0">
                <a:solidFill>
                  <a:srgbClr val="820024"/>
                </a:solidFill>
              </a:rPr>
              <a:t>FIFO queue</a:t>
            </a:r>
            <a:endParaRPr lang="en-US" sz="2400" b="0" dirty="0">
              <a:solidFill>
                <a:srgbClr val="820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92293" y="2794000"/>
            <a:ext cx="5759414" cy="653750"/>
            <a:chOff x="3109915" y="4451650"/>
            <a:chExt cx="3110028" cy="301630"/>
          </a:xfrm>
        </p:grpSpPr>
        <p:sp>
          <p:nvSpPr>
            <p:cNvPr id="5" name="Oval 4"/>
            <p:cNvSpPr/>
            <p:nvPr/>
          </p:nvSpPr>
          <p:spPr>
            <a:xfrm>
              <a:off x="3109915" y="4453698"/>
              <a:ext cx="277572" cy="295016"/>
            </a:xfrm>
            <a:prstGeom prst="ellipse">
              <a:avLst/>
            </a:prstGeom>
            <a:solidFill>
              <a:srgbClr val="820024"/>
            </a:solidFill>
            <a:ln>
              <a:solidFill>
                <a:srgbClr val="820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20"/>
            </a:p>
          </p:txBody>
        </p:sp>
        <p:sp>
          <p:nvSpPr>
            <p:cNvPr id="6" name="Oval 5"/>
            <p:cNvSpPr/>
            <p:nvPr/>
          </p:nvSpPr>
          <p:spPr>
            <a:xfrm>
              <a:off x="3675836" y="4458264"/>
              <a:ext cx="277572" cy="295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20"/>
            </a:p>
          </p:txBody>
        </p:sp>
        <p:sp>
          <p:nvSpPr>
            <p:cNvPr id="7" name="Oval 6"/>
            <p:cNvSpPr/>
            <p:nvPr/>
          </p:nvSpPr>
          <p:spPr>
            <a:xfrm>
              <a:off x="4845352" y="4456092"/>
              <a:ext cx="277572" cy="295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20"/>
            </a:p>
          </p:txBody>
        </p:sp>
        <p:sp>
          <p:nvSpPr>
            <p:cNvPr id="8" name="Oval 7"/>
            <p:cNvSpPr/>
            <p:nvPr/>
          </p:nvSpPr>
          <p:spPr>
            <a:xfrm>
              <a:off x="5390887" y="4457772"/>
              <a:ext cx="277572" cy="295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20"/>
            </a:p>
          </p:txBody>
        </p:sp>
        <p:sp>
          <p:nvSpPr>
            <p:cNvPr id="9" name="Oval 8"/>
            <p:cNvSpPr/>
            <p:nvPr/>
          </p:nvSpPr>
          <p:spPr>
            <a:xfrm>
              <a:off x="5942371" y="4451650"/>
              <a:ext cx="277572" cy="295016"/>
            </a:xfrm>
            <a:prstGeom prst="ellipse">
              <a:avLst/>
            </a:prstGeom>
            <a:solidFill>
              <a:srgbClr val="820024"/>
            </a:solidFill>
            <a:ln>
              <a:solidFill>
                <a:srgbClr val="820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20"/>
            </a:p>
          </p:txBody>
        </p:sp>
        <p:sp>
          <p:nvSpPr>
            <p:cNvPr id="10" name="Oval 9"/>
            <p:cNvSpPr/>
            <p:nvPr/>
          </p:nvSpPr>
          <p:spPr>
            <a:xfrm>
              <a:off x="4299817" y="4451904"/>
              <a:ext cx="277572" cy="295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2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387487" y="4601206"/>
              <a:ext cx="288349" cy="456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953408" y="4599412"/>
              <a:ext cx="346409" cy="636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5122924" y="4603600"/>
              <a:ext cx="267963" cy="16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668459" y="4599158"/>
              <a:ext cx="273912" cy="612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577389" y="4603978"/>
              <a:ext cx="267963" cy="16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>
          <a:xfrm>
            <a:off x="1368065" y="1981200"/>
            <a:ext cx="1199363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684049" y="2001353"/>
            <a:ext cx="1012151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mtClean="0"/>
              <a:t>TAIL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112507" y="3244850"/>
            <a:ext cx="1713395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mtClean="0"/>
              <a:t>enqueue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537022" y="3244850"/>
            <a:ext cx="1677466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mtClean="0"/>
              <a:t>dequeue</a:t>
            </a:r>
            <a:endParaRPr lang="en-US" dirty="0"/>
          </a:p>
        </p:txBody>
      </p:sp>
      <p:sp>
        <p:nvSpPr>
          <p:cNvPr id="58" name="Title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</a:t>
            </a:r>
            <a:r>
              <a:rPr lang="en-US" dirty="0" smtClean="0"/>
              <a:t>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PIM FIFO Queue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338138" cy="149224"/>
          </a:xfrm>
        </p:spPr>
        <p:txBody>
          <a:bodyPr/>
          <a:lstStyle/>
          <a:p>
            <a:fld id="{6EA6D8CF-3CDE-4807-BCD2-C9F2B831AAA5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13684" y="4649963"/>
            <a:ext cx="695726" cy="418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Tail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236608" y="2255989"/>
            <a:ext cx="760827" cy="40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CPU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073087" y="2255989"/>
            <a:ext cx="771574" cy="410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CPU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3425742" y="5414642"/>
            <a:ext cx="277572" cy="295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/>
          </a:p>
        </p:txBody>
      </p:sp>
      <p:sp>
        <p:nvSpPr>
          <p:cNvPr id="8" name="Oval 7"/>
          <p:cNvSpPr/>
          <p:nvPr/>
        </p:nvSpPr>
        <p:spPr>
          <a:xfrm>
            <a:off x="3971277" y="5416322"/>
            <a:ext cx="277572" cy="295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/>
          </a:p>
        </p:txBody>
      </p:sp>
      <p:sp>
        <p:nvSpPr>
          <p:cNvPr id="9" name="Oval 8"/>
          <p:cNvSpPr/>
          <p:nvPr/>
        </p:nvSpPr>
        <p:spPr>
          <a:xfrm>
            <a:off x="4522761" y="5410200"/>
            <a:ext cx="277572" cy="295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/>
          </a:p>
        </p:txBody>
      </p:sp>
      <p:cxnSp>
        <p:nvCxnSpPr>
          <p:cNvPr id="10" name="Straight Arrow Connector 9"/>
          <p:cNvCxnSpPr>
            <a:stCxn id="19" idx="2"/>
            <a:endCxn id="14" idx="0"/>
          </p:cNvCxnSpPr>
          <p:nvPr/>
        </p:nvCxnSpPr>
        <p:spPr>
          <a:xfrm>
            <a:off x="3612110" y="3093441"/>
            <a:ext cx="1043032" cy="6626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8" idx="2"/>
            <a:endCxn id="14" idx="0"/>
          </p:cNvCxnSpPr>
          <p:nvPr/>
        </p:nvCxnSpPr>
        <p:spPr>
          <a:xfrm flipH="1">
            <a:off x="4655142" y="3110657"/>
            <a:ext cx="767202" cy="6454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9" idx="0"/>
          </p:cNvCxnSpPr>
          <p:nvPr/>
        </p:nvCxnSpPr>
        <p:spPr>
          <a:xfrm>
            <a:off x="4661547" y="5068372"/>
            <a:ext cx="0" cy="3418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95400" y="3422983"/>
            <a:ext cx="7086600" cy="245396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14" name="Rectangle 13"/>
          <p:cNvSpPr/>
          <p:nvPr/>
        </p:nvSpPr>
        <p:spPr>
          <a:xfrm>
            <a:off x="4024505" y="3756110"/>
            <a:ext cx="1261274" cy="397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PIM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core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703314" y="5562150"/>
            <a:ext cx="267963" cy="1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48849" y="5557708"/>
            <a:ext cx="273912" cy="61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2"/>
            <a:endCxn id="4" idx="0"/>
          </p:cNvCxnSpPr>
          <p:nvPr/>
        </p:nvCxnSpPr>
        <p:spPr>
          <a:xfrm>
            <a:off x="4655142" y="4153357"/>
            <a:ext cx="6405" cy="4966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9410" y="271054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/>
              <a:t>Deq</a:t>
            </a:r>
            <a:r>
              <a:rPr lang="en-US" altLang="zh-CN" sz="2000" dirty="0" smtClean="0"/>
              <a:t>()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199176" y="2693331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/>
              <a:t>Deq</a:t>
            </a:r>
            <a:r>
              <a:rPr lang="en-US" altLang="zh-CN" sz="2000" dirty="0" smtClean="0"/>
              <a:t>()</a:t>
            </a:r>
            <a:endParaRPr lang="en-US" sz="2000" dirty="0"/>
          </a:p>
        </p:txBody>
      </p:sp>
      <p:sp>
        <p:nvSpPr>
          <p:cNvPr id="23" name="Oval 22"/>
          <p:cNvSpPr/>
          <p:nvPr/>
        </p:nvSpPr>
        <p:spPr>
          <a:xfrm>
            <a:off x="5516107" y="3756110"/>
            <a:ext cx="258906" cy="2295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26845" y="531489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dequeues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105400" y="5390970"/>
            <a:ext cx="271013" cy="2734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54100" y="3630385"/>
            <a:ext cx="111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retrieves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712459" y="1710787"/>
            <a:ext cx="280098" cy="2756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3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964079" y="1583824"/>
            <a:ext cx="155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sends</a:t>
            </a:r>
            <a:r>
              <a:rPr lang="zh-CN" altLang="en-US" sz="2000" dirty="0"/>
              <a:t> </a:t>
            </a:r>
            <a:r>
              <a:rPr lang="en-US" altLang="zh-CN" sz="2000" dirty="0"/>
              <a:t>back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node</a:t>
            </a:r>
            <a:endParaRPr lang="en-US" sz="2000" dirty="0"/>
          </a:p>
        </p:txBody>
      </p:sp>
      <p:sp>
        <p:nvSpPr>
          <p:cNvPr id="29" name="Oval 28"/>
          <p:cNvSpPr/>
          <p:nvPr/>
        </p:nvSpPr>
        <p:spPr>
          <a:xfrm>
            <a:off x="2583340" y="3739609"/>
            <a:ext cx="271438" cy="232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826755" y="3630387"/>
            <a:ext cx="125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retrieves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3040573"/>
            <a:ext cx="206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PIM Memory Vault</a:t>
            </a:r>
            <a:endParaRPr lang="en-US" sz="1485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28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209800" y="2667001"/>
            <a:ext cx="5208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67000" y="2667001"/>
            <a:ext cx="72751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600200" y="4674279"/>
            <a:ext cx="6117524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67915" y="4911867"/>
            <a:ext cx="10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394513" y="2667001"/>
            <a:ext cx="186328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30563" y="2667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Deq</a:t>
            </a:r>
            <a:r>
              <a:rPr lang="en-US" altLang="zh-CN" dirty="0"/>
              <a:t>()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223753" y="326561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Deq</a:t>
            </a:r>
            <a:r>
              <a:rPr lang="en-US" altLang="zh-CN" dirty="0"/>
              <a:t>()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223752" y="381067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Deq</a:t>
            </a:r>
            <a:r>
              <a:rPr lang="en-US" altLang="zh-CN" dirty="0"/>
              <a:t>()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615887" y="3234470"/>
            <a:ext cx="5208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073087" y="3234470"/>
            <a:ext cx="72751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800600" y="3234470"/>
            <a:ext cx="186328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150836" y="3790429"/>
            <a:ext cx="5208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608036" y="3790429"/>
            <a:ext cx="72751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335549" y="3790429"/>
            <a:ext cx="186328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371667" y="1349771"/>
            <a:ext cx="6130352" cy="4935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Can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ea typeface="Arial" charset="0"/>
                <a:cs typeface="Arial" charset="0"/>
              </a:rPr>
              <a:t>overlap the execution of the next request</a:t>
            </a:r>
            <a:endParaRPr lang="en-US" altLang="zh-CN" sz="1600" dirty="0">
              <a:solidFill>
                <a:schemeClr val="accent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Arial" charset="0"/>
                <a:cs typeface="Arial" charset="0"/>
              </a:rPr>
              <a:t>Parallelize</a:t>
            </a:r>
            <a:r>
              <a:rPr lang="zh-CN" altLang="en-US" dirty="0">
                <a:ea typeface="Arial" charset="0"/>
                <a:cs typeface="Arial" charset="0"/>
              </a:rPr>
              <a:t> </a:t>
            </a:r>
            <a:r>
              <a:rPr lang="en-US" altLang="zh-CN" dirty="0" err="1" smtClean="0">
                <a:ea typeface="Arial" charset="0"/>
                <a:cs typeface="Arial" charset="0"/>
              </a:rPr>
              <a:t>Enqs</a:t>
            </a:r>
            <a:r>
              <a:rPr lang="zh-CN" altLang="en-US" dirty="0" smtClean="0">
                <a:ea typeface="Arial" charset="0"/>
                <a:cs typeface="Arial" charset="0"/>
              </a:rPr>
              <a:t> </a:t>
            </a:r>
            <a:r>
              <a:rPr lang="en-US" altLang="zh-CN" dirty="0">
                <a:ea typeface="Arial" charset="0"/>
                <a:cs typeface="Arial" charset="0"/>
              </a:rPr>
              <a:t>and</a:t>
            </a:r>
            <a:r>
              <a:rPr lang="zh-CN" altLang="en-US" dirty="0">
                <a:ea typeface="Arial" charset="0"/>
                <a:cs typeface="Arial" charset="0"/>
              </a:rPr>
              <a:t> </a:t>
            </a:r>
            <a:r>
              <a:rPr lang="en-US" altLang="zh-CN" dirty="0" err="1" smtClean="0">
                <a:ea typeface="Arial" charset="0"/>
                <a:cs typeface="Arial" charset="0"/>
              </a:rPr>
              <a:t>Deqs</a:t>
            </a:r>
            <a:endParaRPr lang="en-US" altLang="zh-CN" dirty="0"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67790" y="3714123"/>
            <a:ext cx="828376" cy="38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H</a:t>
            </a:r>
            <a:r>
              <a:rPr lang="en-US" altLang="zh-CN" sz="1600" dirty="0" smtClean="0"/>
              <a:t>ead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753680" y="3738702"/>
            <a:ext cx="695726" cy="418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Tail</a:t>
            </a:r>
            <a:endParaRPr lang="en-US" sz="1320" dirty="0"/>
          </a:p>
        </p:txBody>
      </p:sp>
      <p:sp>
        <p:nvSpPr>
          <p:cNvPr id="6" name="Rectangle 5"/>
          <p:cNvSpPr/>
          <p:nvPr/>
        </p:nvSpPr>
        <p:spPr>
          <a:xfrm>
            <a:off x="4357521" y="2051303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320" dirty="0"/>
          </a:p>
        </p:txBody>
      </p:sp>
      <p:sp>
        <p:nvSpPr>
          <p:cNvPr id="7" name="Rectangle 6"/>
          <p:cNvSpPr/>
          <p:nvPr/>
        </p:nvSpPr>
        <p:spPr>
          <a:xfrm>
            <a:off x="2971800" y="2057400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320" dirty="0"/>
          </a:p>
        </p:txBody>
      </p:sp>
      <p:sp>
        <p:nvSpPr>
          <p:cNvPr id="8" name="Rectangle 7"/>
          <p:cNvSpPr/>
          <p:nvPr/>
        </p:nvSpPr>
        <p:spPr>
          <a:xfrm>
            <a:off x="5694693" y="2052384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CPU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3054288" y="4451904"/>
            <a:ext cx="277572" cy="295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/>
          </a:p>
        </p:txBody>
      </p:sp>
      <p:sp>
        <p:nvSpPr>
          <p:cNvPr id="10" name="Oval 9"/>
          <p:cNvSpPr/>
          <p:nvPr/>
        </p:nvSpPr>
        <p:spPr>
          <a:xfrm>
            <a:off x="3620209" y="4456470"/>
            <a:ext cx="277572" cy="295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/>
          </a:p>
        </p:txBody>
      </p:sp>
      <p:sp>
        <p:nvSpPr>
          <p:cNvPr id="11" name="Oval 10"/>
          <p:cNvSpPr/>
          <p:nvPr/>
        </p:nvSpPr>
        <p:spPr>
          <a:xfrm>
            <a:off x="4865738" y="4456346"/>
            <a:ext cx="277572" cy="295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/>
          </a:p>
        </p:txBody>
      </p:sp>
      <p:sp>
        <p:nvSpPr>
          <p:cNvPr id="12" name="Oval 11"/>
          <p:cNvSpPr/>
          <p:nvPr/>
        </p:nvSpPr>
        <p:spPr>
          <a:xfrm>
            <a:off x="5411273" y="4458026"/>
            <a:ext cx="277572" cy="295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/>
          </a:p>
        </p:txBody>
      </p:sp>
      <p:sp>
        <p:nvSpPr>
          <p:cNvPr id="13" name="Oval 12"/>
          <p:cNvSpPr/>
          <p:nvPr/>
        </p:nvSpPr>
        <p:spPr>
          <a:xfrm>
            <a:off x="5962757" y="4451904"/>
            <a:ext cx="277572" cy="295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10713" y="2357444"/>
            <a:ext cx="211809" cy="7973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241889" y="2351347"/>
            <a:ext cx="1466354" cy="7788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22522" y="2357444"/>
            <a:ext cx="2722893" cy="7973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08243" y="2351347"/>
            <a:ext cx="1481436" cy="8034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376401" y="2352428"/>
            <a:ext cx="2669014" cy="7771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45415" y="2352428"/>
            <a:ext cx="235581" cy="8023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93074" y="4157111"/>
            <a:ext cx="4748" cy="2929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0"/>
          </p:cNvCxnSpPr>
          <p:nvPr/>
        </p:nvCxnSpPr>
        <p:spPr>
          <a:xfrm>
            <a:off x="6101543" y="4157111"/>
            <a:ext cx="0" cy="2947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244212" y="4464963"/>
            <a:ext cx="277572" cy="295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0"/>
          </a:p>
        </p:txBody>
      </p:sp>
      <p:sp>
        <p:nvSpPr>
          <p:cNvPr id="23" name="Rectangle 22"/>
          <p:cNvSpPr/>
          <p:nvPr/>
        </p:nvSpPr>
        <p:spPr>
          <a:xfrm>
            <a:off x="1524000" y="3078566"/>
            <a:ext cx="3119005" cy="18016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24" name="TextBox 23"/>
          <p:cNvSpPr txBox="1"/>
          <p:nvPr/>
        </p:nvSpPr>
        <p:spPr>
          <a:xfrm>
            <a:off x="1752600" y="3742970"/>
            <a:ext cx="88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Vault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98142" y="3151998"/>
            <a:ext cx="998024" cy="357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PIM</a:t>
            </a:r>
            <a:r>
              <a:rPr lang="zh-CN" altLang="en-US" sz="1600" dirty="0"/>
              <a:t> </a:t>
            </a:r>
            <a:r>
              <a:rPr lang="en-US" altLang="zh-CN" sz="1600" dirty="0"/>
              <a:t>core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787270" y="3087182"/>
            <a:ext cx="2935506" cy="18016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27" name="TextBox 26"/>
          <p:cNvSpPr txBox="1"/>
          <p:nvPr/>
        </p:nvSpPr>
        <p:spPr>
          <a:xfrm>
            <a:off x="6658045" y="3739038"/>
            <a:ext cx="88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Vault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02531" y="3193947"/>
            <a:ext cx="998024" cy="357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PIM</a:t>
            </a:r>
            <a:r>
              <a:rPr lang="zh-CN" altLang="en-US" sz="1600" dirty="0"/>
              <a:t> </a:t>
            </a:r>
            <a:r>
              <a:rPr lang="en-US" altLang="zh-CN" sz="1600" dirty="0" smtClean="0"/>
              <a:t>core</a:t>
            </a:r>
            <a:endParaRPr lang="en-US" sz="1600" dirty="0"/>
          </a:p>
        </p:txBody>
      </p:sp>
      <p:cxnSp>
        <p:nvCxnSpPr>
          <p:cNvPr id="29" name="Straight Arrow Connector 28"/>
          <p:cNvCxnSpPr>
            <a:stCxn id="13" idx="2"/>
            <a:endCxn id="12" idx="6"/>
          </p:cNvCxnSpPr>
          <p:nvPr/>
        </p:nvCxnSpPr>
        <p:spPr>
          <a:xfrm flipH="1" flipV="1">
            <a:off x="3331860" y="4599412"/>
            <a:ext cx="288349" cy="45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2"/>
            <a:endCxn id="14" idx="6"/>
          </p:cNvCxnSpPr>
          <p:nvPr/>
        </p:nvCxnSpPr>
        <p:spPr>
          <a:xfrm flipH="1" flipV="1">
            <a:off x="5143310" y="4603854"/>
            <a:ext cx="267963" cy="1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2"/>
            <a:endCxn id="15" idx="6"/>
          </p:cNvCxnSpPr>
          <p:nvPr/>
        </p:nvCxnSpPr>
        <p:spPr>
          <a:xfrm flipH="1">
            <a:off x="5688845" y="4599412"/>
            <a:ext cx="273912" cy="61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2" idx="2"/>
            <a:endCxn id="6" idx="0"/>
          </p:cNvCxnSpPr>
          <p:nvPr/>
        </p:nvCxnSpPr>
        <p:spPr>
          <a:xfrm>
            <a:off x="3197154" y="3509895"/>
            <a:ext cx="667" cy="2042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7" idx="0"/>
          </p:cNvCxnSpPr>
          <p:nvPr/>
        </p:nvCxnSpPr>
        <p:spPr>
          <a:xfrm>
            <a:off x="6101543" y="3551844"/>
            <a:ext cx="0" cy="1868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49027" y="269664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enqs</a:t>
            </a:r>
            <a:endParaRPr lang="en-US" sz="1485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89679" y="2698791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deqs</a:t>
            </a:r>
            <a:endParaRPr lang="en-US" sz="1485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22" idx="2"/>
            <a:endCxn id="10" idx="6"/>
          </p:cNvCxnSpPr>
          <p:nvPr/>
        </p:nvCxnSpPr>
        <p:spPr>
          <a:xfrm flipH="1" flipV="1">
            <a:off x="3897781" y="4603978"/>
            <a:ext cx="346431" cy="84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Memory Wall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62930" y="1524000"/>
            <a:ext cx="1225803" cy="369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CPU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24001" y="2055285"/>
            <a:ext cx="1729499" cy="38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L1 cache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43000" y="2642410"/>
            <a:ext cx="2370091" cy="40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L2 cache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2000" y="3272367"/>
            <a:ext cx="3276600" cy="766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L3 cache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4318000"/>
            <a:ext cx="4267200" cy="20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Memory</a:t>
            </a:r>
            <a:endParaRPr lang="en-US" sz="1485" dirty="0"/>
          </a:p>
        </p:txBody>
      </p:sp>
      <p:cxnSp>
        <p:nvCxnSpPr>
          <p:cNvPr id="10" name="Straight Connector 9"/>
          <p:cNvCxnSpPr>
            <a:stCxn id="5" idx="3"/>
          </p:cNvCxnSpPr>
          <p:nvPr/>
        </p:nvCxnSpPr>
        <p:spPr>
          <a:xfrm>
            <a:off x="3253500" y="2246843"/>
            <a:ext cx="5687300" cy="41770"/>
          </a:xfrm>
          <a:prstGeom prst="line">
            <a:avLst/>
          </a:prstGeom>
          <a:ln w="44450">
            <a:solidFill>
              <a:schemeClr val="bg2">
                <a:lumMod val="60000"/>
                <a:lumOff val="4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13091" y="2869937"/>
            <a:ext cx="5173709" cy="0"/>
          </a:xfrm>
          <a:prstGeom prst="line">
            <a:avLst/>
          </a:prstGeom>
          <a:ln w="44450">
            <a:solidFill>
              <a:schemeClr val="bg2">
                <a:lumMod val="60000"/>
                <a:lumOff val="4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38600" y="3652870"/>
            <a:ext cx="4419600" cy="0"/>
          </a:xfrm>
          <a:prstGeom prst="line">
            <a:avLst/>
          </a:prstGeom>
          <a:ln w="44450">
            <a:solidFill>
              <a:schemeClr val="bg2">
                <a:lumMod val="60000"/>
                <a:lumOff val="4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24400" y="5321300"/>
            <a:ext cx="3975860" cy="7970"/>
          </a:xfrm>
          <a:prstGeom prst="line">
            <a:avLst/>
          </a:prstGeom>
          <a:ln w="44450">
            <a:solidFill>
              <a:schemeClr val="bg2">
                <a:lumMod val="60000"/>
                <a:lumOff val="4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988733" y="1734129"/>
            <a:ext cx="5687300" cy="7970"/>
          </a:xfrm>
          <a:prstGeom prst="line">
            <a:avLst/>
          </a:prstGeom>
          <a:ln w="44450">
            <a:solidFill>
              <a:schemeClr val="bg2">
                <a:lumMod val="60000"/>
                <a:lumOff val="4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92600" y="1708974"/>
            <a:ext cx="0" cy="579639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91200" y="1734129"/>
            <a:ext cx="0" cy="1890015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437391" y="1742099"/>
            <a:ext cx="0" cy="3587171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9600" y="1876112"/>
            <a:ext cx="1295400" cy="3805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&lt; 10 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7400" y="2438400"/>
            <a:ext cx="1295400" cy="3805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Tens of 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51692" y="3208412"/>
            <a:ext cx="1516108" cy="1123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accent1">
                    <a:lumMod val="50000"/>
                  </a:schemeClr>
                </a:solidFill>
              </a:rPr>
              <a:t>Hundreds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of 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26832" y="990862"/>
            <a:ext cx="5431367" cy="393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2.2 GHz = 220K cycles during this time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04800" y="1734129"/>
            <a:ext cx="0" cy="3284296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2701" y="949527"/>
            <a:ext cx="1441450" cy="75944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Data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movement</a:t>
            </a:r>
          </a:p>
        </p:txBody>
      </p:sp>
    </p:spTree>
    <p:extLst>
      <p:ext uri="{BB962C8B-B14F-4D97-AF65-F5344CB8AC3E}">
        <p14:creationId xmlns:p14="http://schemas.microsoft.com/office/powerpoint/2010/main" val="13582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595" y="1447800"/>
            <a:ext cx="7971598" cy="4876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PIM is becoming feasible in the near future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We investigate Concurrent Data Structures (CDS) for PIM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Results: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v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Naïve PIM data structures are less efficient than CDS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New PIM algorithms can leverage PIM features </a:t>
            </a:r>
          </a:p>
          <a:p>
            <a:pPr marL="285750" indent="-285750">
              <a:lnSpc>
                <a:spcPct val="90000"/>
              </a:lnSpc>
              <a:buFont typeface="Wingdings" charset="2"/>
              <a:buChar char="v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They outperform efficient CDS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They are simpler to design and implement</a:t>
            </a:r>
          </a:p>
        </p:txBody>
      </p:sp>
    </p:spTree>
    <p:extLst>
      <p:ext uri="{BB962C8B-B14F-4D97-AF65-F5344CB8AC3E}">
        <p14:creationId xmlns:p14="http://schemas.microsoft.com/office/powerpoint/2010/main" val="10476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880" y="1138535"/>
            <a:ext cx="5105400" cy="674653"/>
          </a:xfrm>
          <a:prstGeom prst="rect">
            <a:avLst/>
          </a:prstGeom>
        </p:spPr>
        <p:txBody>
          <a:bodyPr vert="horz" wrap="square" lIns="143440" tIns="89650" rIns="143440" bIns="89650" rtlCol="0" anchor="t">
            <a:noAutofit/>
          </a:bodyPr>
          <a:lstStyle>
            <a:lvl1pPr algn="l" defTabSz="699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49" b="1" kern="1200" cap="none" spc="-76" baseline="0" dirty="0" smtClean="0">
                <a:ln w="3175">
                  <a:noFill/>
                </a:ln>
                <a:solidFill>
                  <a:srgbClr val="185BAA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Thank</a:t>
            </a:r>
            <a:r>
              <a:rPr lang="en-US" sz="3970" dirty="0">
                <a:solidFill>
                  <a:schemeClr val="accent1">
                    <a:lumMod val="50000"/>
                  </a:schemeClr>
                </a:solidFill>
              </a:rPr>
              <a:t> you!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065" y="4491335"/>
            <a:ext cx="422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https://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research.vmware.com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3315" y="2921429"/>
            <a:ext cx="3100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icalciu@vmware.com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2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381000"/>
            <a:ext cx="6629400" cy="109234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Concurrent Data Structures </a:t>
            </a:r>
            <a:r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t>for Near-Memory Computing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73936" y="1752600"/>
            <a:ext cx="4550664" cy="279058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Zhiyu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Liu (Brown)</a:t>
            </a:r>
          </a:p>
          <a:p>
            <a:pPr algn="ctr">
              <a:lnSpc>
                <a:spcPct val="150000"/>
              </a:lnSpc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Irina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Calciu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 (VMware Research)</a:t>
            </a:r>
            <a:endParaRPr lang="en-US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Maurice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Herlihy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(Brown)</a:t>
            </a: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Onur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Mutlu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(ETH)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25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Memory </a:t>
            </a:r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8077200" cy="3276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Also called Processing In Memory (PIM)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Avoid data movement by doing computation in memory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Old idea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New advances in 3D integration and die-stacked memory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Viable in the near future 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Memory Computing: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239375" y="2334551"/>
            <a:ext cx="4137499" cy="37776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Vaults: memory partitions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PIM cores: lightweight</a:t>
            </a:r>
          </a:p>
          <a:p>
            <a:pPr lvl="2"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Fast access to its own vault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Communication</a:t>
            </a:r>
          </a:p>
          <a:p>
            <a:pPr lvl="2"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Between a CPU and a PIM</a:t>
            </a:r>
          </a:p>
          <a:p>
            <a:pPr lvl="2"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Between PIMs</a:t>
            </a:r>
          </a:p>
          <a:p>
            <a:pPr lvl="2"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Via messages sent to buffers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2564" y="2651084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CPU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3390863" y="3634651"/>
            <a:ext cx="3803287" cy="357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Crossbar</a:t>
            </a:r>
            <a:r>
              <a:rPr lang="zh-CN" altLang="en-US" sz="2000" dirty="0"/>
              <a:t> </a:t>
            </a:r>
            <a:r>
              <a:rPr lang="en-US" altLang="zh-CN" sz="2000" dirty="0"/>
              <a:t>Network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877703" y="4565805"/>
            <a:ext cx="701444" cy="310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CPU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9147" y="4721303"/>
            <a:ext cx="559847" cy="762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7256" y="1791829"/>
            <a:ext cx="1073306" cy="39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PIM</a:t>
            </a:r>
            <a:r>
              <a:rPr lang="zh-CN" altLang="en-US" sz="1600" dirty="0"/>
              <a:t> </a:t>
            </a:r>
            <a:r>
              <a:rPr lang="en-US" altLang="zh-CN" sz="1600" dirty="0"/>
              <a:t>core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660384" y="1851766"/>
            <a:ext cx="985637" cy="649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Vault</a:t>
            </a:r>
            <a:endParaRPr lang="en-US" sz="1485" dirty="0"/>
          </a:p>
        </p:txBody>
      </p:sp>
      <p:sp>
        <p:nvSpPr>
          <p:cNvPr id="12" name="Rectangle 11"/>
          <p:cNvSpPr/>
          <p:nvPr/>
        </p:nvSpPr>
        <p:spPr>
          <a:xfrm>
            <a:off x="5715000" y="1653956"/>
            <a:ext cx="3115049" cy="285811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3" name="TextBox 12"/>
          <p:cNvSpPr txBox="1"/>
          <p:nvPr/>
        </p:nvSpPr>
        <p:spPr>
          <a:xfrm>
            <a:off x="7162800" y="1304832"/>
            <a:ext cx="1660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</a:rPr>
              <a:t>PIM memory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257" y="2763696"/>
            <a:ext cx="1077305" cy="37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PIM</a:t>
            </a:r>
            <a:r>
              <a:rPr lang="zh-CN" altLang="en-US" sz="1600" dirty="0"/>
              <a:t> </a:t>
            </a:r>
            <a:r>
              <a:rPr lang="en-US" altLang="zh-CN" sz="1600" dirty="0"/>
              <a:t>core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5946854" y="3718794"/>
            <a:ext cx="1073708" cy="387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PIM</a:t>
            </a:r>
            <a:r>
              <a:rPr lang="zh-CN" altLang="en-US" sz="1600" dirty="0"/>
              <a:t> </a:t>
            </a:r>
            <a:r>
              <a:rPr lang="en-US" altLang="zh-CN" sz="1600" dirty="0"/>
              <a:t>core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3901508" y="3277841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CPU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89820" y="3912372"/>
            <a:ext cx="701444" cy="3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CPU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91264" y="4062394"/>
            <a:ext cx="550586" cy="3342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02952" y="3425566"/>
            <a:ext cx="536041" cy="2297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04008" y="2801103"/>
            <a:ext cx="534985" cy="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77978" y="1985841"/>
            <a:ext cx="469280" cy="439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77979" y="2951596"/>
            <a:ext cx="465279" cy="29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54887" y="3907922"/>
            <a:ext cx="478616" cy="4547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016888" y="1971844"/>
            <a:ext cx="647067" cy="6960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019826" y="2926732"/>
            <a:ext cx="647067" cy="0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016885" y="3902475"/>
            <a:ext cx="650008" cy="0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481910" y="2188652"/>
            <a:ext cx="2000" cy="57504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481912" y="3140085"/>
            <a:ext cx="1799" cy="57870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477978" y="2406310"/>
            <a:ext cx="2188915" cy="1920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477978" y="3314536"/>
            <a:ext cx="2188915" cy="1345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454888" y="4223362"/>
            <a:ext cx="2197803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68964" y="2766166"/>
            <a:ext cx="985637" cy="649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Vault</a:t>
            </a:r>
            <a:endParaRPr lang="en-US" sz="1485" dirty="0"/>
          </a:p>
        </p:txBody>
      </p:sp>
      <p:sp>
        <p:nvSpPr>
          <p:cNvPr id="33" name="Rectangle 32"/>
          <p:cNvSpPr/>
          <p:nvPr/>
        </p:nvSpPr>
        <p:spPr>
          <a:xfrm>
            <a:off x="7673242" y="3680566"/>
            <a:ext cx="985637" cy="649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Vault</a:t>
            </a:r>
            <a:endParaRPr lang="en-US" sz="1485" dirty="0"/>
          </a:p>
        </p:txBody>
      </p:sp>
      <p:sp>
        <p:nvSpPr>
          <p:cNvPr id="41" name="Rectangle 40"/>
          <p:cNvSpPr/>
          <p:nvPr/>
        </p:nvSpPr>
        <p:spPr>
          <a:xfrm>
            <a:off x="5939218" y="4664475"/>
            <a:ext cx="2518982" cy="98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DRAM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469091" y="5121675"/>
            <a:ext cx="474166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8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+ Hardware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86800" cy="3276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Tight integration between algorithmic design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and hardware characteristics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Memory becomes an active component in managing data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Managing data structures in PIM 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Old work: pointer chasing for sequential data structures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Our work: concurrent data structures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455" y="3276600"/>
            <a:ext cx="2382982" cy="812800"/>
          </a:xfrm>
        </p:spPr>
        <p:txBody>
          <a:bodyPr/>
          <a:lstStyle/>
          <a:p>
            <a:r>
              <a:rPr lang="en-US" sz="2800" dirty="0" smtClean="0"/>
              <a:t>CONTENTION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17255" y="4343400"/>
            <a:ext cx="6781800" cy="0"/>
          </a:xfrm>
          <a:prstGeom prst="straightConnector1">
            <a:avLst/>
          </a:prstGeom>
          <a:ln w="69850">
            <a:solidFill>
              <a:schemeClr val="bg2"/>
            </a:solidFill>
            <a:miter lim="800000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89508" y="3710790"/>
            <a:ext cx="914400" cy="3886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LOW</a:t>
            </a:r>
            <a:endParaRPr lang="en-US" sz="2400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11621" y="3683000"/>
            <a:ext cx="996142" cy="4352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HIGH</a:t>
            </a:r>
            <a:endParaRPr lang="en-US" sz="2400" b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12361" y="4604489"/>
            <a:ext cx="1994661" cy="3218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Cacheable </a:t>
            </a:r>
            <a:endParaRPr lang="en-US" sz="24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9408" y="4529677"/>
            <a:ext cx="2514600" cy="3967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endParaRPr lang="en-US" sz="2400" b="0" dirty="0" smtClean="0">
              <a:solidFill>
                <a:srgbClr val="820024"/>
              </a:solidFill>
            </a:endParaRPr>
          </a:p>
          <a:p>
            <a:r>
              <a:rPr lang="en-US" sz="2400" b="0" dirty="0" smtClean="0"/>
              <a:t>Pointer-chasing</a:t>
            </a:r>
            <a:endParaRPr lang="en-US" sz="2400" b="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Goals: PIM Concurrent Data Structures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72116" y="1339845"/>
            <a:ext cx="7162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1. How do PIM data structures compare to state-of-the-art concurrent data structures?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0045" y="2708823"/>
            <a:ext cx="755249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2. How to design efficient PIM data structures?</a:t>
            </a:r>
          </a:p>
        </p:txBody>
      </p:sp>
    </p:spTree>
    <p:extLst>
      <p:ext uri="{BB962C8B-B14F-4D97-AF65-F5344CB8AC3E}">
        <p14:creationId xmlns:p14="http://schemas.microsoft.com/office/powerpoint/2010/main" val="20245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455" y="3276600"/>
            <a:ext cx="2382982" cy="812800"/>
          </a:xfrm>
        </p:spPr>
        <p:txBody>
          <a:bodyPr/>
          <a:lstStyle/>
          <a:p>
            <a:r>
              <a:rPr lang="en-US" sz="2800" dirty="0" smtClean="0"/>
              <a:t>CONTENTION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17255" y="4343400"/>
            <a:ext cx="6781800" cy="0"/>
          </a:xfrm>
          <a:prstGeom prst="straightConnector1">
            <a:avLst/>
          </a:prstGeom>
          <a:ln w="69850">
            <a:solidFill>
              <a:schemeClr val="bg2"/>
            </a:solidFill>
            <a:miter lim="800000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89508" y="3710790"/>
            <a:ext cx="914400" cy="3886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solidFill>
                  <a:srgbClr val="820024"/>
                </a:solidFill>
              </a:rPr>
              <a:t>LOW</a:t>
            </a:r>
            <a:endParaRPr lang="en-US" sz="2400" b="0" dirty="0">
              <a:solidFill>
                <a:srgbClr val="820024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11621" y="3683000"/>
            <a:ext cx="996142" cy="4352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HIGH</a:t>
            </a:r>
            <a:endParaRPr lang="en-US" sz="2400" b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12361" y="4604489"/>
            <a:ext cx="1994661" cy="3218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Cacheable </a:t>
            </a:r>
            <a:endParaRPr lang="en-US" sz="24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9408" y="4529677"/>
            <a:ext cx="2514600" cy="3967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endParaRPr lang="en-US" sz="2400" b="0" dirty="0" smtClean="0">
              <a:solidFill>
                <a:srgbClr val="820024"/>
              </a:solidFill>
            </a:endParaRPr>
          </a:p>
          <a:p>
            <a:r>
              <a:rPr lang="en-US" sz="2400" b="0" dirty="0" smtClean="0">
                <a:solidFill>
                  <a:srgbClr val="820024"/>
                </a:solidFill>
              </a:rPr>
              <a:t>Pointer-chasing</a:t>
            </a:r>
            <a:endParaRPr lang="en-US" sz="2400" b="0" dirty="0">
              <a:solidFill>
                <a:srgbClr val="820024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Goals: PIM Concurrent Data Structures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72116" y="1339845"/>
            <a:ext cx="7162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1. How do PIM data structures compare to state-of-the-art concurrent data structures?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0045" y="2708823"/>
            <a:ext cx="755249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2. How to design efficient PIM data structures?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9408" y="4707435"/>
            <a:ext cx="3725392" cy="9303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defRPr>
            </a:lvl1pPr>
          </a:lstStyle>
          <a:p>
            <a:endParaRPr lang="en-US" sz="2400" b="0" dirty="0" smtClean="0"/>
          </a:p>
          <a:p>
            <a:r>
              <a:rPr lang="en-US" sz="2400" b="0" dirty="0" smtClean="0"/>
              <a:t>e.g., uniform distribution </a:t>
            </a:r>
            <a:r>
              <a:rPr lang="en-US" sz="2400" b="0" dirty="0" err="1" smtClean="0">
                <a:solidFill>
                  <a:srgbClr val="820024"/>
                </a:solidFill>
              </a:rPr>
              <a:t>skiplist</a:t>
            </a:r>
            <a:r>
              <a:rPr lang="en-US" sz="2400" b="0" dirty="0" smtClean="0">
                <a:solidFill>
                  <a:srgbClr val="820024"/>
                </a:solidFill>
              </a:rPr>
              <a:t> </a:t>
            </a:r>
            <a:r>
              <a:rPr lang="en-US" sz="2400" b="0" dirty="0" smtClean="0"/>
              <a:t>&amp; </a:t>
            </a:r>
            <a:r>
              <a:rPr lang="en-US" sz="2400" b="0" dirty="0" err="1" smtClean="0"/>
              <a:t>linkedlist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5618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71900" y="122189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632303" y="3233045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</a:t>
            </a:r>
            <a:endParaRPr lang="en-US" sz="1485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632303" y="2810220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</a:t>
            </a:r>
            <a:endParaRPr lang="en-US" sz="1485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32303" y="3650148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</a:t>
            </a:r>
            <a:endParaRPr lang="en-US" sz="1485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632300" y="4072974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</a:t>
            </a:r>
            <a:endParaRPr lang="en-US" sz="1485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1357268" y="4072916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3</a:t>
            </a:r>
            <a:endParaRPr lang="en-US" sz="1485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2069218" y="4072916"/>
            <a:ext cx="455882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4</a:t>
            </a:r>
            <a:endParaRPr lang="en-US" sz="1485" dirty="0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2790244" y="4072916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6</a:t>
            </a:r>
            <a:endParaRPr lang="en-US" sz="1485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501933" y="4076374"/>
            <a:ext cx="460875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7</a:t>
            </a:r>
            <a:endParaRPr lang="en-US" sz="1485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4215092" y="4069943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8</a:t>
            </a:r>
            <a:endParaRPr lang="en-US" sz="1485" dirty="0"/>
          </a:p>
        </p:txBody>
      </p:sp>
      <p:sp>
        <p:nvSpPr>
          <p:cNvPr id="14" name="Rectangle 13"/>
          <p:cNvSpPr/>
          <p:nvPr/>
        </p:nvSpPr>
        <p:spPr>
          <a:xfrm>
            <a:off x="4986622" y="4072916"/>
            <a:ext cx="526392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10</a:t>
            </a:r>
            <a:endParaRPr lang="en-US" sz="1485" dirty="0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5735913" y="4072916"/>
            <a:ext cx="456454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11</a:t>
            </a:r>
            <a:endParaRPr lang="en-US" sz="1485" dirty="0"/>
          </a:p>
        </p:txBody>
      </p:sp>
      <p:sp>
        <p:nvSpPr>
          <p:cNvPr id="16" name="Rectangle 15"/>
          <p:cNvSpPr/>
          <p:nvPr/>
        </p:nvSpPr>
        <p:spPr>
          <a:xfrm>
            <a:off x="7355474" y="4072916"/>
            <a:ext cx="528066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14</a:t>
            </a:r>
            <a:endParaRPr lang="en-US" sz="1485" dirty="0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2069218" y="3238173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4</a:t>
            </a:r>
            <a:endParaRPr lang="en-US" sz="1485" dirty="0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2069218" y="3655277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4</a:t>
            </a:r>
            <a:endParaRPr lang="en-US" sz="1485" dirty="0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3500995" y="3658028"/>
            <a:ext cx="457554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7</a:t>
            </a:r>
            <a:endParaRPr lang="en-US" sz="1485" dirty="0"/>
          </a:p>
        </p:txBody>
      </p:sp>
      <p:sp>
        <p:nvSpPr>
          <p:cNvPr id="21" name="Rectangle 20"/>
          <p:cNvSpPr/>
          <p:nvPr/>
        </p:nvSpPr>
        <p:spPr>
          <a:xfrm>
            <a:off x="4984948" y="3230013"/>
            <a:ext cx="528066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10</a:t>
            </a:r>
            <a:endParaRPr lang="en-US" sz="1485" dirty="0"/>
          </a:p>
        </p:txBody>
      </p:sp>
      <p:sp>
        <p:nvSpPr>
          <p:cNvPr id="22" name="Rectangle 21"/>
          <p:cNvSpPr/>
          <p:nvPr/>
        </p:nvSpPr>
        <p:spPr>
          <a:xfrm>
            <a:off x="4984948" y="2807189"/>
            <a:ext cx="528066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10</a:t>
            </a:r>
            <a:endParaRPr lang="en-US" sz="1485" dirty="0"/>
          </a:p>
        </p:txBody>
      </p:sp>
      <p:sp>
        <p:nvSpPr>
          <p:cNvPr id="23" name="Rectangle 22"/>
          <p:cNvSpPr/>
          <p:nvPr/>
        </p:nvSpPr>
        <p:spPr>
          <a:xfrm>
            <a:off x="4984948" y="3647117"/>
            <a:ext cx="528066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10</a:t>
            </a:r>
            <a:endParaRPr lang="en-US" sz="1485" dirty="0"/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215092" y="3647117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8</a:t>
            </a:r>
            <a:endParaRPr lang="en-US" sz="1485" dirty="0"/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6512398" y="4063732"/>
            <a:ext cx="526392" cy="432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12</a:t>
            </a:r>
            <a:endParaRPr lang="en-US" sz="1485" dirty="0"/>
          </a:p>
        </p:txBody>
      </p:sp>
      <p:sp>
        <p:nvSpPr>
          <p:cNvPr id="26" name="Rectangle 25"/>
          <p:cNvSpPr/>
          <p:nvPr/>
        </p:nvSpPr>
        <p:spPr>
          <a:xfrm>
            <a:off x="7355479" y="3235202"/>
            <a:ext cx="528066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14</a:t>
            </a:r>
            <a:endParaRPr lang="en-US" sz="1485" dirty="0"/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6510724" y="3659939"/>
            <a:ext cx="528066" cy="410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12</a:t>
            </a:r>
            <a:endParaRPr lang="en-US" sz="1485" dirty="0"/>
          </a:p>
        </p:txBody>
      </p:sp>
      <p:sp>
        <p:nvSpPr>
          <p:cNvPr id="29" name="Rectangle 28"/>
          <p:cNvSpPr/>
          <p:nvPr/>
        </p:nvSpPr>
        <p:spPr>
          <a:xfrm>
            <a:off x="7357148" y="3647117"/>
            <a:ext cx="526392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14</a:t>
            </a:r>
            <a:endParaRPr lang="en-US" sz="1485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088183" y="4284328"/>
            <a:ext cx="269085" cy="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813150" y="4284326"/>
            <a:ext cx="2560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88187" y="3861562"/>
            <a:ext cx="981032" cy="51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088187" y="3444458"/>
            <a:ext cx="981032" cy="51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088187" y="3018602"/>
            <a:ext cx="3896765" cy="3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525101" y="3439825"/>
            <a:ext cx="975897" cy="97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25101" y="3866688"/>
            <a:ext cx="975897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25101" y="4284326"/>
            <a:ext cx="2651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958552" y="4281354"/>
            <a:ext cx="256539" cy="29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46127" y="4284326"/>
            <a:ext cx="2515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958552" y="3858532"/>
            <a:ext cx="256539" cy="81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</p:cNvCxnSpPr>
          <p:nvPr/>
        </p:nvCxnSpPr>
        <p:spPr>
          <a:xfrm>
            <a:off x="4670974" y="4281354"/>
            <a:ext cx="315645" cy="29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70974" y="3858530"/>
            <a:ext cx="3139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513016" y="4284326"/>
            <a:ext cx="22289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513015" y="3858530"/>
            <a:ext cx="997710" cy="6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165753" y="4279735"/>
            <a:ext cx="320034" cy="45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513014" y="3441427"/>
            <a:ext cx="1842465" cy="51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038792" y="4279735"/>
            <a:ext cx="316685" cy="45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038792" y="3858530"/>
            <a:ext cx="318359" cy="6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883543" y="4281357"/>
            <a:ext cx="261339" cy="29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spect="1"/>
          </p:cNvSpPr>
          <p:nvPr/>
        </p:nvSpPr>
        <p:spPr>
          <a:xfrm>
            <a:off x="3500996" y="3228413"/>
            <a:ext cx="457554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/>
              <a:t>7</a:t>
            </a:r>
            <a:endParaRPr lang="en-US" sz="1485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958549" y="3439823"/>
            <a:ext cx="1026399" cy="16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spect="1"/>
          </p:cNvSpPr>
          <p:nvPr/>
        </p:nvSpPr>
        <p:spPr>
          <a:xfrm>
            <a:off x="8153403" y="3223803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 smtClean="0"/>
              <a:t>16</a:t>
            </a:r>
            <a:endParaRPr lang="en-US" sz="1485" dirty="0"/>
          </a:p>
        </p:txBody>
      </p:sp>
      <p:sp>
        <p:nvSpPr>
          <p:cNvPr id="54" name="Rectangle 53"/>
          <p:cNvSpPr>
            <a:spLocks noChangeAspect="1"/>
          </p:cNvSpPr>
          <p:nvPr/>
        </p:nvSpPr>
        <p:spPr>
          <a:xfrm>
            <a:off x="8153403" y="2800978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 smtClean="0"/>
              <a:t>16</a:t>
            </a:r>
            <a:endParaRPr lang="en-US" sz="1485" dirty="0"/>
          </a:p>
        </p:txBody>
      </p:sp>
      <p:sp>
        <p:nvSpPr>
          <p:cNvPr id="55" name="Rectangle 54"/>
          <p:cNvSpPr>
            <a:spLocks noChangeAspect="1"/>
          </p:cNvSpPr>
          <p:nvPr/>
        </p:nvSpPr>
        <p:spPr>
          <a:xfrm>
            <a:off x="8153403" y="3640906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 smtClean="0"/>
              <a:t>16</a:t>
            </a:r>
            <a:endParaRPr lang="en-US" sz="1485" dirty="0"/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8153400" y="4063732"/>
            <a:ext cx="455883" cy="42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5" dirty="0" smtClean="0"/>
              <a:t>16</a:t>
            </a:r>
            <a:endParaRPr lang="en-US" sz="1485" dirty="0"/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7892062" y="3860074"/>
            <a:ext cx="261339" cy="29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7887170" y="3441047"/>
            <a:ext cx="261339" cy="29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3"/>
            <a:endCxn id="54" idx="1"/>
          </p:cNvCxnSpPr>
          <p:nvPr/>
        </p:nvCxnSpPr>
        <p:spPr>
          <a:xfrm flipV="1">
            <a:off x="5513014" y="3012391"/>
            <a:ext cx="2640389" cy="62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itle 1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Chasing Data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Mware_white_4x3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PMS130">
      <a:srgbClr val="FDB813"/>
    </a:custClr>
    <a:custClr name="PMS144">
      <a:srgbClr val="F8981D"/>
    </a:custClr>
    <a:custClr name="PMS180">
      <a:srgbClr val="D9541E"/>
    </a:custClr>
    <a:custClr name="PMS1807">
      <a:srgbClr val="9E3039"/>
    </a:custClr>
    <a:custClr name="PMS195">
      <a:srgbClr val="820024"/>
    </a:custClr>
    <a:custClr name="PMS174">
      <a:srgbClr val="9A3B26"/>
    </a:custClr>
    <a:custClr name="PMS7519">
      <a:srgbClr val="574319"/>
    </a:custClr>
    <a:custClr name="PMS654">
      <a:srgbClr val="003D79"/>
    </a:custClr>
  </a:custClrLst>
</a:theme>
</file>

<file path=ppt/theme/theme2.xml><?xml version="1.0" encoding="utf-8"?>
<a:theme xmlns:a="http://schemas.openxmlformats.org/drawingml/2006/main" name="3-30367_MSR White Template 16x9">
  <a:themeElements>
    <a:clrScheme name="Custom 128">
      <a:dk1>
        <a:srgbClr val="525051"/>
      </a:dk1>
      <a:lt1>
        <a:srgbClr val="FFFFFF"/>
      </a:lt1>
      <a:dk2>
        <a:srgbClr val="00BCF2"/>
      </a:dk2>
      <a:lt2>
        <a:srgbClr val="A1A1A1"/>
      </a:lt2>
      <a:accent1>
        <a:srgbClr val="00B294"/>
      </a:accent1>
      <a:accent2>
        <a:srgbClr val="009E49"/>
      </a:accent2>
      <a:accent3>
        <a:srgbClr val="BAD80A"/>
      </a:accent3>
      <a:accent4>
        <a:srgbClr val="FFF100"/>
      </a:accent4>
      <a:accent5>
        <a:srgbClr val="FF8C00"/>
      </a:accent5>
      <a:accent6>
        <a:srgbClr val="EC008C"/>
      </a:accent6>
      <a:hlink>
        <a:srgbClr val="A1A1A1"/>
      </a:hlink>
      <a:folHlink>
        <a:srgbClr val="00188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R_Template_16x9" id="{09D7E618-0FA4-493D-B290-7A2E6215D746}" vid="{074D2BD1-8FEF-4AE1-A019-47AFC44A1372}"/>
    </a:ext>
  </a:extLst>
</a:theme>
</file>

<file path=ppt/theme/theme3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DE6D30038C94487B4612AC7E08492" ma:contentTypeVersion="5" ma:contentTypeDescription="Create a new document." ma:contentTypeScope="" ma:versionID="f12063be83fbad77db999312c881d94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c3361ea423396e6ca0cf40b94d8c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C8EDE1-1613-4663-BC74-2AED1320B95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DD418D3-2793-4F9C-8C41-06F104CFC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26383D-DED6-4C30-AB39-C62408442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VMware_white_4x3_2015</Template>
  <TotalTime>0</TotalTime>
  <Words>1652</Words>
  <Application>Microsoft Macintosh PowerPoint</Application>
  <PresentationFormat>On-screen Show (4:3)</PresentationFormat>
  <Paragraphs>576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American Typewriter</vt:lpstr>
      <vt:lpstr>Arial</vt:lpstr>
      <vt:lpstr>Brush Script MT</vt:lpstr>
      <vt:lpstr>Calibri</vt:lpstr>
      <vt:lpstr>Segoe UI</vt:lpstr>
      <vt:lpstr>Segoe UI Light</vt:lpstr>
      <vt:lpstr>Wingdings</vt:lpstr>
      <vt:lpstr>黑体</vt:lpstr>
      <vt:lpstr>VMware_white_4x3</vt:lpstr>
      <vt:lpstr>3-30367_MSR White Template 16x9</vt:lpstr>
      <vt:lpstr>Concurrent Data Structures for Near-Memory Computing</vt:lpstr>
      <vt:lpstr>Concurrent Data Structures</vt:lpstr>
      <vt:lpstr>The Memory Wall</vt:lpstr>
      <vt:lpstr>Near Memory Computing</vt:lpstr>
      <vt:lpstr>Near Memory Computing: Architecture</vt:lpstr>
      <vt:lpstr>Data Structures + Hardware </vt:lpstr>
      <vt:lpstr>CONTENTION</vt:lpstr>
      <vt:lpstr>CONTENTION</vt:lpstr>
      <vt:lpstr>Pointer Chasing Data Structures</vt:lpstr>
      <vt:lpstr>CONTENTION</vt:lpstr>
      <vt:lpstr>Naïve PIM Skiplist </vt:lpstr>
      <vt:lpstr>Concurrent Data Structures</vt:lpstr>
      <vt:lpstr>Flat Combining</vt:lpstr>
      <vt:lpstr>Skiplist Throughput</vt:lpstr>
      <vt:lpstr>PIM Performance</vt:lpstr>
      <vt:lpstr>PIM Performance</vt:lpstr>
      <vt:lpstr>PIM Performance</vt:lpstr>
      <vt:lpstr>Skiplist Throughput</vt:lpstr>
      <vt:lpstr>CONTENTION</vt:lpstr>
      <vt:lpstr>New PIM algorithm: Exploit Partitioning</vt:lpstr>
      <vt:lpstr>PIM Skiplist w/ Partitioning</vt:lpstr>
      <vt:lpstr>PIM Performance</vt:lpstr>
      <vt:lpstr>Skiplist Throughput</vt:lpstr>
      <vt:lpstr>Skiplist Throughput</vt:lpstr>
      <vt:lpstr>CONTENTION</vt:lpstr>
      <vt:lpstr>FIFO Queue</vt:lpstr>
      <vt:lpstr>PIM FIFO Queue</vt:lpstr>
      <vt:lpstr>Pipelining</vt:lpstr>
      <vt:lpstr>Parallelize Enqs and Deqs</vt:lpstr>
      <vt:lpstr>Conclusion</vt:lpstr>
      <vt:lpstr>PowerPoint Presentation</vt:lpstr>
      <vt:lpstr>Concurrent Data Structures for Near-Memory Computing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Jessica Escalante</dc:creator>
  <cp:keywords/>
  <dc:description/>
  <cp:lastModifiedBy/>
  <cp:revision>1</cp:revision>
  <dcterms:created xsi:type="dcterms:W3CDTF">2016-04-14T21:06:06Z</dcterms:created>
  <dcterms:modified xsi:type="dcterms:W3CDTF">2017-09-07T19:59:35Z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0x01010035ADE6D30038C94487B4612AC7E08492</vt:lpwstr>
  </property>
</Properties>
</file>