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notesSlides/notesSlide17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notesSlides/notesSlide22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8.xml" ContentType="application/vnd.openxmlformats-officedocument.themeOverride+xml"/>
  <Override PartName="/ppt/notesSlides/notesSlide23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9.xml" ContentType="application/vnd.openxmlformats-officedocument.themeOverride+xml"/>
  <Override PartName="/ppt/notesSlides/notesSlide24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20.xml" ContentType="application/vnd.openxmlformats-officedocument.themeOverride+xml"/>
  <Override PartName="/ppt/notesSlides/notesSlide25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theme/themeOverride21.xml" ContentType="application/vnd.openxmlformats-officedocument.themeOverride+xml"/>
  <Override PartName="/ppt/notesSlides/notesSlide26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24.xml" ContentType="application/vnd.openxmlformats-officedocument.themeOverr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5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theme/themeOverride26.xml" ContentType="application/vnd.openxmlformats-officedocument.themeOverrid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theme/themeOverride27.xml" ContentType="application/vnd.openxmlformats-officedocument.themeOverrid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theme/themeOverride28.xml" ContentType="application/vnd.openxmlformats-officedocument.themeOverr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46"/>
  </p:notesMasterIdLst>
  <p:sldIdLst>
    <p:sldId id="257" r:id="rId2"/>
    <p:sldId id="299" r:id="rId3"/>
    <p:sldId id="300" r:id="rId4"/>
    <p:sldId id="277" r:id="rId5"/>
    <p:sldId id="273" r:id="rId6"/>
    <p:sldId id="306" r:id="rId7"/>
    <p:sldId id="272" r:id="rId8"/>
    <p:sldId id="307" r:id="rId9"/>
    <p:sldId id="271" r:id="rId10"/>
    <p:sldId id="308" r:id="rId11"/>
    <p:sldId id="276" r:id="rId12"/>
    <p:sldId id="309" r:id="rId13"/>
    <p:sldId id="304" r:id="rId14"/>
    <p:sldId id="302" r:id="rId15"/>
    <p:sldId id="280" r:id="rId16"/>
    <p:sldId id="281" r:id="rId17"/>
    <p:sldId id="282" r:id="rId18"/>
    <p:sldId id="310" r:id="rId19"/>
    <p:sldId id="283" r:id="rId20"/>
    <p:sldId id="318" r:id="rId21"/>
    <p:sldId id="284" r:id="rId22"/>
    <p:sldId id="305" r:id="rId23"/>
    <p:sldId id="303" r:id="rId24"/>
    <p:sldId id="285" r:id="rId25"/>
    <p:sldId id="286" r:id="rId26"/>
    <p:sldId id="287" r:id="rId27"/>
    <p:sldId id="288" r:id="rId28"/>
    <p:sldId id="289" r:id="rId29"/>
    <p:sldId id="311" r:id="rId30"/>
    <p:sldId id="291" r:id="rId31"/>
    <p:sldId id="312" r:id="rId32"/>
    <p:sldId id="292" r:id="rId33"/>
    <p:sldId id="313" r:id="rId34"/>
    <p:sldId id="293" r:id="rId35"/>
    <p:sldId id="314" r:id="rId36"/>
    <p:sldId id="294" r:id="rId37"/>
    <p:sldId id="315" r:id="rId38"/>
    <p:sldId id="295" r:id="rId39"/>
    <p:sldId id="316" r:id="rId40"/>
    <p:sldId id="296" r:id="rId41"/>
    <p:sldId id="317" r:id="rId42"/>
    <p:sldId id="297" r:id="rId43"/>
    <p:sldId id="298" r:id="rId44"/>
    <p:sldId id="274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4207"/>
    <a:srgbClr val="E48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242"/>
    <p:restoredTop sz="82967"/>
  </p:normalViewPr>
  <p:slideViewPr>
    <p:cSldViewPr snapToGrid="0" snapToObjects="1">
      <p:cViewPr>
        <p:scale>
          <a:sx n="70" d="100"/>
          <a:sy n="70" d="100"/>
        </p:scale>
        <p:origin x="1000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10.xml"/><Relationship Id="rId2" Type="http://schemas.microsoft.com/office/2011/relationships/chartColorStyle" Target="colors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11.xml"/><Relationship Id="rId2" Type="http://schemas.microsoft.com/office/2011/relationships/chartColorStyle" Target="colors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4" Type="http://schemas.openxmlformats.org/officeDocument/2006/relationships/oleObject" Target="file://localhost/Users/mhashemi/Dropbox/Defense/Spreadsheet%20Source/Last.xlsx" TargetMode="External"/><Relationship Id="rId1" Type="http://schemas.microsoft.com/office/2011/relationships/chartStyle" Target="style12.xml"/><Relationship Id="rId2" Type="http://schemas.microsoft.com/office/2011/relationships/chartColorStyle" Target="colors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4" Type="http://schemas.openxmlformats.org/officeDocument/2006/relationships/oleObject" Target="file://localhost/Users/mhashemi/Dropbox/Defense/Spreadsheet%20Source/Last.xlsx" TargetMode="External"/><Relationship Id="rId1" Type="http://schemas.microsoft.com/office/2011/relationships/chartStyle" Target="style13.xml"/><Relationship Id="rId2" Type="http://schemas.microsoft.com/office/2011/relationships/chartColorStyle" Target="colors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14.xml"/><Relationship Id="rId2" Type="http://schemas.microsoft.com/office/2011/relationships/chartColorStyle" Target="colors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15.xml"/><Relationship Id="rId2" Type="http://schemas.microsoft.com/office/2011/relationships/chartColorStyle" Target="colors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16.xml"/><Relationship Id="rId2" Type="http://schemas.microsoft.com/office/2011/relationships/chartColorStyle" Target="colors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17.xml"/><Relationship Id="rId2" Type="http://schemas.microsoft.com/office/2011/relationships/chartColorStyle" Target="colors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18.xml"/><Relationship Id="rId2" Type="http://schemas.microsoft.com/office/2011/relationships/chartColorStyle" Target="colors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19.xml"/><Relationship Id="rId2" Type="http://schemas.microsoft.com/office/2011/relationships/chartColorStyle" Target="colors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2.xml"/><Relationship Id="rId2" Type="http://schemas.microsoft.com/office/2011/relationships/chartColorStyle" Target="colors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20.xml"/><Relationship Id="rId2" Type="http://schemas.microsoft.com/office/2011/relationships/chartColorStyle" Target="colors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1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21.xml"/><Relationship Id="rId2" Type="http://schemas.microsoft.com/office/2011/relationships/chartColorStyle" Target="colors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22.xml"/><Relationship Id="rId2" Type="http://schemas.microsoft.com/office/2011/relationships/chartColorStyle" Target="colors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3.xml"/><Relationship Id="rId4" Type="http://schemas.openxmlformats.org/officeDocument/2006/relationships/oleObject" Target="file://localhost/Users/mhashemi/Dropbox/Defense/Spreadsheet%20Source/Last.xlsx" TargetMode="External"/><Relationship Id="rId1" Type="http://schemas.microsoft.com/office/2011/relationships/chartStyle" Target="style23.xml"/><Relationship Id="rId2" Type="http://schemas.microsoft.com/office/2011/relationships/chartColorStyle" Target="colors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4.xml"/><Relationship Id="rId4" Type="http://schemas.openxmlformats.org/officeDocument/2006/relationships/oleObject" Target="file://localhost/Users/mhashemi/Dropbox/Defense/Spreadsheet%20Source/Last.xlsx" TargetMode="External"/><Relationship Id="rId1" Type="http://schemas.microsoft.com/office/2011/relationships/chartStyle" Target="style24.xml"/><Relationship Id="rId2" Type="http://schemas.microsoft.com/office/2011/relationships/chartColorStyle" Target="colors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5.xml"/><Relationship Id="rId4" Type="http://schemas.openxmlformats.org/officeDocument/2006/relationships/oleObject" Target="file://localhost/Users/mhashemi/Dropbox/Defense/Spreadsheet%20Source/Last.xlsx" TargetMode="External"/><Relationship Id="rId1" Type="http://schemas.microsoft.com/office/2011/relationships/chartStyle" Target="style25.xml"/><Relationship Id="rId2" Type="http://schemas.microsoft.com/office/2011/relationships/chartColorStyle" Target="colors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6.xml"/><Relationship Id="rId4" Type="http://schemas.openxmlformats.org/officeDocument/2006/relationships/oleObject" Target="file://localhost/Users/mhashemi/Dropbox/Defense/Spreadsheet%20Source/Last.xlsx" TargetMode="External"/><Relationship Id="rId1" Type="http://schemas.microsoft.com/office/2011/relationships/chartStyle" Target="style26.xml"/><Relationship Id="rId2" Type="http://schemas.microsoft.com/office/2011/relationships/chartColorStyle" Target="colors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7.xml"/><Relationship Id="rId4" Type="http://schemas.openxmlformats.org/officeDocument/2006/relationships/oleObject" Target="file://localhost/Users/mhashemi/Dropbox/Defense/Spreadsheet%20Source/Last.xlsx" TargetMode="External"/><Relationship Id="rId1" Type="http://schemas.microsoft.com/office/2011/relationships/chartStyle" Target="style27.xml"/><Relationship Id="rId2" Type="http://schemas.microsoft.com/office/2011/relationships/chartColorStyle" Target="colors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8.xml"/><Relationship Id="rId4" Type="http://schemas.openxmlformats.org/officeDocument/2006/relationships/oleObject" Target="file://localhost/Users/mhashemi/Dropbox/Defense/Spreadsheet%20Source/Last.xlsx" TargetMode="External"/><Relationship Id="rId1" Type="http://schemas.microsoft.com/office/2011/relationships/chartStyle" Target="style28.xml"/><Relationship Id="rId2" Type="http://schemas.microsoft.com/office/2011/relationships/chartColorStyle" Target="colors2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4.xml"/><Relationship Id="rId2" Type="http://schemas.microsoft.com/office/2011/relationships/chartColorStyle" Target="colors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5.xml"/><Relationship Id="rId2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6.xml"/><Relationship Id="rId2" Type="http://schemas.microsoft.com/office/2011/relationships/chartColorStyle" Target="colors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7.xml"/><Relationship Id="rId2" Type="http://schemas.microsoft.com/office/2011/relationships/chartColorStyle" Target="colors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8.xml"/><Relationship Id="rId2" Type="http://schemas.microsoft.com/office/2011/relationships/chartColorStyle" Target="colors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4" Type="http://schemas.openxmlformats.org/officeDocument/2006/relationships/oleObject" Target="file:///\\localhost\Users\mhashemi\Dropbox\Defense\Spreadsheet%20Source\Last.xlsx" TargetMode="External"/><Relationship Id="rId1" Type="http://schemas.microsoft.com/office/2011/relationships/chartStyle" Target="style9.xml"/><Relationship Id="rId2" Type="http://schemas.microsoft.com/office/2011/relationships/chartColorStyle" Target="colors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CRE!$A$2</c:f>
              <c:strCache>
                <c:ptCount val="1"/>
                <c:pt idx="0">
                  <c:v>Runahead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CRE!$B$1:$O$1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CRE!$B$2:$O$2</c:f>
              <c:numCache>
                <c:formatCode>General</c:formatCode>
                <c:ptCount val="14"/>
                <c:pt idx="0">
                  <c:v>0.97</c:v>
                </c:pt>
                <c:pt idx="1">
                  <c:v>0.98</c:v>
                </c:pt>
                <c:pt idx="2">
                  <c:v>0.97</c:v>
                </c:pt>
                <c:pt idx="3">
                  <c:v>0.99</c:v>
                </c:pt>
                <c:pt idx="4">
                  <c:v>0.98</c:v>
                </c:pt>
                <c:pt idx="5">
                  <c:v>0.93</c:v>
                </c:pt>
                <c:pt idx="6">
                  <c:v>0.95</c:v>
                </c:pt>
                <c:pt idx="7">
                  <c:v>0.93</c:v>
                </c:pt>
                <c:pt idx="8">
                  <c:v>0.91</c:v>
                </c:pt>
                <c:pt idx="9">
                  <c:v>0.98</c:v>
                </c:pt>
                <c:pt idx="10">
                  <c:v>0.94</c:v>
                </c:pt>
                <c:pt idx="11">
                  <c:v>0.78</c:v>
                </c:pt>
                <c:pt idx="12">
                  <c:v>0.98</c:v>
                </c:pt>
                <c:pt idx="13">
                  <c:v>0.95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B6-4485-87F3-C1CB94385F73}"/>
            </c:ext>
          </c:extLst>
        </c:ser>
        <c:ser>
          <c:idx val="1"/>
          <c:order val="1"/>
          <c:tx>
            <c:strRef>
              <c:f>CRE!$A$3</c:f>
              <c:strCache>
                <c:ptCount val="1"/>
                <c:pt idx="0">
                  <c:v>GHB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CRE!$B$1:$O$1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CRE!$B$3:$O$3</c:f>
              <c:numCache>
                <c:formatCode>General</c:formatCode>
                <c:ptCount val="14"/>
                <c:pt idx="0">
                  <c:v>0.75</c:v>
                </c:pt>
                <c:pt idx="1">
                  <c:v>0.99</c:v>
                </c:pt>
                <c:pt idx="2">
                  <c:v>0.97</c:v>
                </c:pt>
                <c:pt idx="3">
                  <c:v>0.95</c:v>
                </c:pt>
                <c:pt idx="4">
                  <c:v>0.99</c:v>
                </c:pt>
                <c:pt idx="5">
                  <c:v>0.37</c:v>
                </c:pt>
                <c:pt idx="6">
                  <c:v>0.38</c:v>
                </c:pt>
                <c:pt idx="7">
                  <c:v>0.82</c:v>
                </c:pt>
                <c:pt idx="8">
                  <c:v>0.7</c:v>
                </c:pt>
                <c:pt idx="9">
                  <c:v>0.99</c:v>
                </c:pt>
                <c:pt idx="10">
                  <c:v>0.99</c:v>
                </c:pt>
                <c:pt idx="11">
                  <c:v>0.99</c:v>
                </c:pt>
                <c:pt idx="12">
                  <c:v>0.71</c:v>
                </c:pt>
                <c:pt idx="13">
                  <c:v>0.82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7B6-4485-87F3-C1CB94385F73}"/>
            </c:ext>
          </c:extLst>
        </c:ser>
        <c:ser>
          <c:idx val="2"/>
          <c:order val="2"/>
          <c:tx>
            <c:strRef>
              <c:f>CRE!$A$4</c:f>
              <c:strCache>
                <c:ptCount val="1"/>
                <c:pt idx="0">
                  <c:v>Stream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CRE!$B$1:$O$1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CRE!$B$4:$O$4</c:f>
              <c:numCache>
                <c:formatCode>General</c:formatCode>
                <c:ptCount val="14"/>
                <c:pt idx="0">
                  <c:v>0.71</c:v>
                </c:pt>
                <c:pt idx="1">
                  <c:v>0.91</c:v>
                </c:pt>
                <c:pt idx="2">
                  <c:v>0.97</c:v>
                </c:pt>
                <c:pt idx="3">
                  <c:v>0.94</c:v>
                </c:pt>
                <c:pt idx="4">
                  <c:v>0.99</c:v>
                </c:pt>
                <c:pt idx="5">
                  <c:v>0.13</c:v>
                </c:pt>
                <c:pt idx="6">
                  <c:v>0.33</c:v>
                </c:pt>
                <c:pt idx="7">
                  <c:v>0.76</c:v>
                </c:pt>
                <c:pt idx="8">
                  <c:v>0.62</c:v>
                </c:pt>
                <c:pt idx="9">
                  <c:v>0.99</c:v>
                </c:pt>
                <c:pt idx="10">
                  <c:v>0.99</c:v>
                </c:pt>
                <c:pt idx="11">
                  <c:v>0.93</c:v>
                </c:pt>
                <c:pt idx="12">
                  <c:v>0.62</c:v>
                </c:pt>
                <c:pt idx="13">
                  <c:v>0.76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7B6-4485-87F3-C1CB94385F73}"/>
            </c:ext>
          </c:extLst>
        </c:ser>
        <c:ser>
          <c:idx val="3"/>
          <c:order val="3"/>
          <c:tx>
            <c:strRef>
              <c:f>CRE!$A$5</c:f>
              <c:strCache>
                <c:ptCount val="1"/>
                <c:pt idx="0">
                  <c:v>Markov + Stream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CRE!$B$1:$O$1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CRE!$B$5:$O$5</c:f>
              <c:numCache>
                <c:formatCode>General</c:formatCode>
                <c:ptCount val="14"/>
                <c:pt idx="0">
                  <c:v>0.85</c:v>
                </c:pt>
                <c:pt idx="1">
                  <c:v>0.4</c:v>
                </c:pt>
                <c:pt idx="2">
                  <c:v>0.94</c:v>
                </c:pt>
                <c:pt idx="3">
                  <c:v>0.93</c:v>
                </c:pt>
                <c:pt idx="4">
                  <c:v>0.85</c:v>
                </c:pt>
                <c:pt idx="5">
                  <c:v>0.2</c:v>
                </c:pt>
                <c:pt idx="6">
                  <c:v>0.23</c:v>
                </c:pt>
                <c:pt idx="7">
                  <c:v>0.79</c:v>
                </c:pt>
                <c:pt idx="8">
                  <c:v>0.63</c:v>
                </c:pt>
                <c:pt idx="9">
                  <c:v>0.99</c:v>
                </c:pt>
                <c:pt idx="10">
                  <c:v>0.99</c:v>
                </c:pt>
                <c:pt idx="11">
                  <c:v>0.8</c:v>
                </c:pt>
                <c:pt idx="12">
                  <c:v>0.3</c:v>
                </c:pt>
                <c:pt idx="13">
                  <c:v>0.69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7B6-4485-87F3-C1CB94385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88296048"/>
        <c:axId val="1488301008"/>
      </c:barChart>
      <c:catAx>
        <c:axId val="14882960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301008"/>
        <c:crosses val="autoZero"/>
        <c:auto val="1"/>
        <c:lblAlgn val="ctr"/>
        <c:lblOffset val="100"/>
        <c:noMultiLvlLbl val="0"/>
      </c:catAx>
      <c:valAx>
        <c:axId val="1488301008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Request Accuracy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29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CRE!$A$34</c:f>
              <c:strCache>
                <c:ptCount val="1"/>
                <c:pt idx="0">
                  <c:v>90% of Stalls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CRE!$B$33:$O$33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CRE!$B$34:$O$34</c:f>
              <c:numCache>
                <c:formatCode>General</c:formatCode>
                <c:ptCount val="14"/>
                <c:pt idx="0">
                  <c:v>95.0</c:v>
                </c:pt>
                <c:pt idx="1">
                  <c:v>23.0</c:v>
                </c:pt>
                <c:pt idx="2">
                  <c:v>43.0</c:v>
                </c:pt>
                <c:pt idx="3">
                  <c:v>19.0</c:v>
                </c:pt>
                <c:pt idx="4">
                  <c:v>21.0</c:v>
                </c:pt>
                <c:pt idx="5">
                  <c:v>81.0</c:v>
                </c:pt>
                <c:pt idx="6">
                  <c:v>10.0</c:v>
                </c:pt>
                <c:pt idx="7">
                  <c:v>11.0</c:v>
                </c:pt>
                <c:pt idx="8">
                  <c:v>14.0</c:v>
                </c:pt>
                <c:pt idx="9">
                  <c:v>8.0</c:v>
                </c:pt>
                <c:pt idx="10">
                  <c:v>2.0</c:v>
                </c:pt>
                <c:pt idx="11">
                  <c:v>4.0</c:v>
                </c:pt>
                <c:pt idx="12">
                  <c:v>8.0</c:v>
                </c:pt>
                <c:pt idx="13">
                  <c:v>26.0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D5-4A01-9BFF-977B97665B7D}"/>
            </c:ext>
          </c:extLst>
        </c:ser>
        <c:ser>
          <c:idx val="1"/>
          <c:order val="1"/>
          <c:tx>
            <c:strRef>
              <c:f>CRE!$A$35</c:f>
              <c:strCache>
                <c:ptCount val="1"/>
                <c:pt idx="0">
                  <c:v>All Stalls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CRE!$B$33:$O$33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CRE!$B$35:$O$35</c:f>
              <c:numCache>
                <c:formatCode>General</c:formatCode>
                <c:ptCount val="14"/>
                <c:pt idx="0">
                  <c:v>380.0</c:v>
                </c:pt>
                <c:pt idx="1">
                  <c:v>118.0</c:v>
                </c:pt>
                <c:pt idx="2">
                  <c:v>110.0</c:v>
                </c:pt>
                <c:pt idx="3">
                  <c:v>64.0</c:v>
                </c:pt>
                <c:pt idx="4">
                  <c:v>69.0</c:v>
                </c:pt>
                <c:pt idx="5">
                  <c:v>313.0</c:v>
                </c:pt>
                <c:pt idx="6">
                  <c:v>30.0</c:v>
                </c:pt>
                <c:pt idx="7">
                  <c:v>162.0</c:v>
                </c:pt>
                <c:pt idx="8">
                  <c:v>176.0</c:v>
                </c:pt>
                <c:pt idx="9">
                  <c:v>21.0</c:v>
                </c:pt>
                <c:pt idx="10">
                  <c:v>6.0</c:v>
                </c:pt>
                <c:pt idx="11">
                  <c:v>32.0</c:v>
                </c:pt>
                <c:pt idx="12">
                  <c:v>68.0</c:v>
                </c:pt>
                <c:pt idx="13">
                  <c:v>119.0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DD5-4A01-9BFF-977B97665B7D}"/>
            </c:ext>
          </c:extLst>
        </c:ser>
        <c:ser>
          <c:idx val="3"/>
          <c:order val="2"/>
          <c:tx>
            <c:strRef>
              <c:f>CRE!$A$37</c:f>
              <c:strCache>
                <c:ptCount val="1"/>
                <c:pt idx="0">
                  <c:v>All Misses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CRE!$B$33:$O$33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CRE!$B$37:$O$37</c:f>
              <c:numCache>
                <c:formatCode>General</c:formatCode>
                <c:ptCount val="14"/>
                <c:pt idx="0">
                  <c:v>727.0</c:v>
                </c:pt>
                <c:pt idx="1">
                  <c:v>580.0</c:v>
                </c:pt>
                <c:pt idx="2">
                  <c:v>294.0</c:v>
                </c:pt>
                <c:pt idx="3">
                  <c:v>252.0</c:v>
                </c:pt>
                <c:pt idx="4">
                  <c:v>215.0</c:v>
                </c:pt>
                <c:pt idx="5">
                  <c:v>950.0</c:v>
                </c:pt>
                <c:pt idx="6">
                  <c:v>113.0</c:v>
                </c:pt>
                <c:pt idx="7">
                  <c:v>559.0</c:v>
                </c:pt>
                <c:pt idx="8">
                  <c:v>823.0</c:v>
                </c:pt>
                <c:pt idx="9">
                  <c:v>60.0</c:v>
                </c:pt>
                <c:pt idx="10">
                  <c:v>46.0</c:v>
                </c:pt>
                <c:pt idx="11">
                  <c:v>144.0</c:v>
                </c:pt>
                <c:pt idx="12">
                  <c:v>282.0</c:v>
                </c:pt>
                <c:pt idx="13">
                  <c:v>388.0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DD5-4A01-9BFF-977B97665B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3263744"/>
        <c:axId val="1493274128"/>
      </c:barChart>
      <c:catAx>
        <c:axId val="1493263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3274128"/>
        <c:crosses val="autoZero"/>
        <c:auto val="1"/>
        <c:lblAlgn val="ctr"/>
        <c:lblOffset val="100"/>
        <c:noMultiLvlLbl val="0"/>
      </c:catAx>
      <c:valAx>
        <c:axId val="149327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PCs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326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CRE!$A$34</c:f>
              <c:strCache>
                <c:ptCount val="1"/>
                <c:pt idx="0">
                  <c:v>90% of Stalls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CRE!$B$33:$O$33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CRE!$B$34:$O$34</c:f>
              <c:numCache>
                <c:formatCode>General</c:formatCode>
                <c:ptCount val="14"/>
                <c:pt idx="0">
                  <c:v>95.0</c:v>
                </c:pt>
                <c:pt idx="1">
                  <c:v>23.0</c:v>
                </c:pt>
                <c:pt idx="2">
                  <c:v>43.0</c:v>
                </c:pt>
                <c:pt idx="3">
                  <c:v>19.0</c:v>
                </c:pt>
                <c:pt idx="4">
                  <c:v>21.0</c:v>
                </c:pt>
                <c:pt idx="5">
                  <c:v>81.0</c:v>
                </c:pt>
                <c:pt idx="6">
                  <c:v>10.0</c:v>
                </c:pt>
                <c:pt idx="7">
                  <c:v>11.0</c:v>
                </c:pt>
                <c:pt idx="8">
                  <c:v>14.0</c:v>
                </c:pt>
                <c:pt idx="9">
                  <c:v>8.0</c:v>
                </c:pt>
                <c:pt idx="10">
                  <c:v>2.0</c:v>
                </c:pt>
                <c:pt idx="11">
                  <c:v>4.0</c:v>
                </c:pt>
                <c:pt idx="12">
                  <c:v>8.0</c:v>
                </c:pt>
                <c:pt idx="13">
                  <c:v>26.0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D5-4A01-9BFF-977B97665B7D}"/>
            </c:ext>
          </c:extLst>
        </c:ser>
        <c:ser>
          <c:idx val="1"/>
          <c:order val="1"/>
          <c:tx>
            <c:strRef>
              <c:f>CRE!$A$35</c:f>
              <c:strCache>
                <c:ptCount val="1"/>
                <c:pt idx="0">
                  <c:v>All Stalls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CRE!$B$33:$O$33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CRE!$B$35:$O$35</c:f>
              <c:numCache>
                <c:formatCode>General</c:formatCode>
                <c:ptCount val="14"/>
                <c:pt idx="0">
                  <c:v>380.0</c:v>
                </c:pt>
                <c:pt idx="1">
                  <c:v>118.0</c:v>
                </c:pt>
                <c:pt idx="2">
                  <c:v>110.0</c:v>
                </c:pt>
                <c:pt idx="3">
                  <c:v>64.0</c:v>
                </c:pt>
                <c:pt idx="4">
                  <c:v>69.0</c:v>
                </c:pt>
                <c:pt idx="5">
                  <c:v>313.0</c:v>
                </c:pt>
                <c:pt idx="6">
                  <c:v>30.0</c:v>
                </c:pt>
                <c:pt idx="7">
                  <c:v>162.0</c:v>
                </c:pt>
                <c:pt idx="8">
                  <c:v>176.0</c:v>
                </c:pt>
                <c:pt idx="9">
                  <c:v>21.0</c:v>
                </c:pt>
                <c:pt idx="10">
                  <c:v>6.0</c:v>
                </c:pt>
                <c:pt idx="11">
                  <c:v>32.0</c:v>
                </c:pt>
                <c:pt idx="12">
                  <c:v>68.0</c:v>
                </c:pt>
                <c:pt idx="13">
                  <c:v>119.0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DD5-4A01-9BFF-977B97665B7D}"/>
            </c:ext>
          </c:extLst>
        </c:ser>
        <c:ser>
          <c:idx val="3"/>
          <c:order val="2"/>
          <c:tx>
            <c:strRef>
              <c:f>CRE!$A$37</c:f>
              <c:strCache>
                <c:ptCount val="1"/>
                <c:pt idx="0">
                  <c:v>All Misses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CRE!$B$33:$O$33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CRE!$B$37:$O$37</c:f>
              <c:numCache>
                <c:formatCode>General</c:formatCode>
                <c:ptCount val="14"/>
                <c:pt idx="0">
                  <c:v>727.0</c:v>
                </c:pt>
                <c:pt idx="1">
                  <c:v>580.0</c:v>
                </c:pt>
                <c:pt idx="2">
                  <c:v>294.0</c:v>
                </c:pt>
                <c:pt idx="3">
                  <c:v>252.0</c:v>
                </c:pt>
                <c:pt idx="4">
                  <c:v>215.0</c:v>
                </c:pt>
                <c:pt idx="5">
                  <c:v>950.0</c:v>
                </c:pt>
                <c:pt idx="6">
                  <c:v>113.0</c:v>
                </c:pt>
                <c:pt idx="7">
                  <c:v>559.0</c:v>
                </c:pt>
                <c:pt idx="8">
                  <c:v>823.0</c:v>
                </c:pt>
                <c:pt idx="9">
                  <c:v>60.0</c:v>
                </c:pt>
                <c:pt idx="10">
                  <c:v>46.0</c:v>
                </c:pt>
                <c:pt idx="11">
                  <c:v>144.0</c:v>
                </c:pt>
                <c:pt idx="12">
                  <c:v>282.0</c:v>
                </c:pt>
                <c:pt idx="13">
                  <c:v>388.0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DD5-4A01-9BFF-977B97665B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3376384"/>
        <c:axId val="1493381088"/>
      </c:barChart>
      <c:catAx>
        <c:axId val="1493376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3381088"/>
        <c:crosses val="autoZero"/>
        <c:auto val="1"/>
        <c:lblAlgn val="ctr"/>
        <c:lblOffset val="100"/>
        <c:noMultiLvlLbl val="0"/>
      </c:catAx>
      <c:valAx>
        <c:axId val="149338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PCs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3376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CRE!$A$126</c:f>
              <c:strCache>
                <c:ptCount val="1"/>
                <c:pt idx="0">
                  <c:v>1 Chain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CRE!$B$125:$O$125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CRE!$B$126:$O$126</c:f>
              <c:numCache>
                <c:formatCode>General</c:formatCode>
                <c:ptCount val="14"/>
                <c:pt idx="0">
                  <c:v>0.9258</c:v>
                </c:pt>
                <c:pt idx="1">
                  <c:v>1.0</c:v>
                </c:pt>
                <c:pt idx="2">
                  <c:v>0.9085</c:v>
                </c:pt>
                <c:pt idx="3">
                  <c:v>1.0082</c:v>
                </c:pt>
                <c:pt idx="4">
                  <c:v>1.0</c:v>
                </c:pt>
                <c:pt idx="5">
                  <c:v>0.89</c:v>
                </c:pt>
                <c:pt idx="6">
                  <c:v>0.9988</c:v>
                </c:pt>
                <c:pt idx="7">
                  <c:v>0.917</c:v>
                </c:pt>
                <c:pt idx="8">
                  <c:v>1.0323</c:v>
                </c:pt>
                <c:pt idx="9">
                  <c:v>0.888</c:v>
                </c:pt>
                <c:pt idx="10">
                  <c:v>0.967</c:v>
                </c:pt>
                <c:pt idx="11">
                  <c:v>1.0013</c:v>
                </c:pt>
                <c:pt idx="12">
                  <c:v>0.8671</c:v>
                </c:pt>
                <c:pt idx="13">
                  <c:v>0.954153846153846</c:v>
                </c:pt>
              </c:numCache>
            </c:numRef>
          </c:val>
        </c:ser>
        <c:ser>
          <c:idx val="1"/>
          <c:order val="1"/>
          <c:tx>
            <c:strRef>
              <c:f>CRE!$A$127</c:f>
              <c:strCache>
                <c:ptCount val="1"/>
                <c:pt idx="0">
                  <c:v>2 Chains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CRE!$B$125:$O$125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CRE!$B$127:$O$127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0.909</c:v>
                </c:pt>
                <c:pt idx="3">
                  <c:v>1.0119</c:v>
                </c:pt>
                <c:pt idx="4">
                  <c:v>1.0</c:v>
                </c:pt>
                <c:pt idx="5">
                  <c:v>0.8972</c:v>
                </c:pt>
                <c:pt idx="6">
                  <c:v>0.999</c:v>
                </c:pt>
                <c:pt idx="7">
                  <c:v>0.945</c:v>
                </c:pt>
                <c:pt idx="8">
                  <c:v>1.017</c:v>
                </c:pt>
                <c:pt idx="9">
                  <c:v>0.89</c:v>
                </c:pt>
                <c:pt idx="10">
                  <c:v>0.967</c:v>
                </c:pt>
                <c:pt idx="11">
                  <c:v>1.0</c:v>
                </c:pt>
                <c:pt idx="12">
                  <c:v>0.8758</c:v>
                </c:pt>
                <c:pt idx="13">
                  <c:v>0.962453846153846</c:v>
                </c:pt>
              </c:numCache>
            </c:numRef>
          </c:val>
        </c:ser>
        <c:ser>
          <c:idx val="2"/>
          <c:order val="2"/>
          <c:tx>
            <c:strRef>
              <c:f>CRE!$A$128</c:f>
              <c:strCache>
                <c:ptCount val="1"/>
                <c:pt idx="0">
                  <c:v>4 Chains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CRE!$B$125:$O$125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CRE!$B$128:$O$128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1.0273</c:v>
                </c:pt>
                <c:pt idx="4">
                  <c:v>1.0</c:v>
                </c:pt>
                <c:pt idx="5">
                  <c:v>0.916</c:v>
                </c:pt>
                <c:pt idx="6">
                  <c:v>1.0</c:v>
                </c:pt>
                <c:pt idx="7">
                  <c:v>1.0</c:v>
                </c:pt>
                <c:pt idx="8">
                  <c:v>1.0173</c:v>
                </c:pt>
                <c:pt idx="9">
                  <c:v>0.892</c:v>
                </c:pt>
                <c:pt idx="10">
                  <c:v>1.0</c:v>
                </c:pt>
                <c:pt idx="11">
                  <c:v>1.0</c:v>
                </c:pt>
                <c:pt idx="12">
                  <c:v>0.8921</c:v>
                </c:pt>
                <c:pt idx="13">
                  <c:v>0.980361538461538</c:v>
                </c:pt>
              </c:numCache>
            </c:numRef>
          </c:val>
        </c:ser>
        <c:ser>
          <c:idx val="3"/>
          <c:order val="3"/>
          <c:tx>
            <c:strRef>
              <c:f>CRE!$A$129</c:f>
              <c:strCache>
                <c:ptCount val="1"/>
                <c:pt idx="0">
                  <c:v>8 Chains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CRE!$B$125:$O$125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CRE!$B$129:$O$129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0.9399</c:v>
                </c:pt>
                <c:pt idx="6">
                  <c:v>1.0</c:v>
                </c:pt>
                <c:pt idx="7">
                  <c:v>1.0</c:v>
                </c:pt>
                <c:pt idx="8">
                  <c:v>0.999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0.9953</c:v>
                </c:pt>
              </c:numCache>
            </c:numRef>
          </c:val>
        </c:ser>
        <c:ser>
          <c:idx val="4"/>
          <c:order val="4"/>
          <c:tx>
            <c:strRef>
              <c:f>CRE!$A$130</c:f>
              <c:strCache>
                <c:ptCount val="1"/>
                <c:pt idx="0">
                  <c:v>16 Chains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CRE!$B$125:$O$125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CRE!$B$130:$O$130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0.98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0.998461538461538</c:v>
                </c:pt>
              </c:numCache>
            </c:numRef>
          </c:val>
        </c:ser>
        <c:ser>
          <c:idx val="5"/>
          <c:order val="5"/>
          <c:tx>
            <c:strRef>
              <c:f>CRE!$A$131</c:f>
              <c:strCache>
                <c:ptCount val="1"/>
                <c:pt idx="0">
                  <c:v>32 Chains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CRE!$B$125:$O$125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CRE!$B$131:$O$131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0.982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0.998615384615385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5464208"/>
        <c:axId val="1495637008"/>
      </c:barChart>
      <c:catAx>
        <c:axId val="149546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5637008"/>
        <c:crosses val="autoZero"/>
        <c:auto val="1"/>
        <c:lblAlgn val="ctr"/>
        <c:lblOffset val="100"/>
        <c:noMultiLvlLbl val="0"/>
      </c:catAx>
      <c:valAx>
        <c:axId val="1495637008"/>
        <c:scaling>
          <c:orientation val="minMax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Normalized Performance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5464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CRE!$A$126</c:f>
              <c:strCache>
                <c:ptCount val="1"/>
                <c:pt idx="0">
                  <c:v>1 Chain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CRE!$B$125:$O$125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CRE!$B$126:$O$126</c:f>
              <c:numCache>
                <c:formatCode>General</c:formatCode>
                <c:ptCount val="14"/>
                <c:pt idx="0">
                  <c:v>0.9258</c:v>
                </c:pt>
                <c:pt idx="1">
                  <c:v>1.0</c:v>
                </c:pt>
                <c:pt idx="2">
                  <c:v>0.9085</c:v>
                </c:pt>
                <c:pt idx="3">
                  <c:v>1.0082</c:v>
                </c:pt>
                <c:pt idx="4">
                  <c:v>1.0</c:v>
                </c:pt>
                <c:pt idx="5">
                  <c:v>0.89</c:v>
                </c:pt>
                <c:pt idx="6">
                  <c:v>0.9988</c:v>
                </c:pt>
                <c:pt idx="7">
                  <c:v>0.917</c:v>
                </c:pt>
                <c:pt idx="8">
                  <c:v>1.0323</c:v>
                </c:pt>
                <c:pt idx="9">
                  <c:v>0.888</c:v>
                </c:pt>
                <c:pt idx="10">
                  <c:v>0.967</c:v>
                </c:pt>
                <c:pt idx="11">
                  <c:v>1.0013</c:v>
                </c:pt>
                <c:pt idx="12">
                  <c:v>0.8671</c:v>
                </c:pt>
                <c:pt idx="13">
                  <c:v>0.954153846153846</c:v>
                </c:pt>
              </c:numCache>
            </c:numRef>
          </c:val>
        </c:ser>
        <c:ser>
          <c:idx val="1"/>
          <c:order val="1"/>
          <c:tx>
            <c:strRef>
              <c:f>CRE!$A$127</c:f>
              <c:strCache>
                <c:ptCount val="1"/>
                <c:pt idx="0">
                  <c:v>2 Chains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CRE!$B$125:$O$125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CRE!$B$127:$O$127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0.909</c:v>
                </c:pt>
                <c:pt idx="3">
                  <c:v>1.0119</c:v>
                </c:pt>
                <c:pt idx="4">
                  <c:v>1.0</c:v>
                </c:pt>
                <c:pt idx="5">
                  <c:v>0.8972</c:v>
                </c:pt>
                <c:pt idx="6">
                  <c:v>0.999</c:v>
                </c:pt>
                <c:pt idx="7">
                  <c:v>0.945</c:v>
                </c:pt>
                <c:pt idx="8">
                  <c:v>1.017</c:v>
                </c:pt>
                <c:pt idx="9">
                  <c:v>0.89</c:v>
                </c:pt>
                <c:pt idx="10">
                  <c:v>0.967</c:v>
                </c:pt>
                <c:pt idx="11">
                  <c:v>1.0</c:v>
                </c:pt>
                <c:pt idx="12">
                  <c:v>0.8758</c:v>
                </c:pt>
                <c:pt idx="13">
                  <c:v>0.962453846153846</c:v>
                </c:pt>
              </c:numCache>
            </c:numRef>
          </c:val>
        </c:ser>
        <c:ser>
          <c:idx val="2"/>
          <c:order val="2"/>
          <c:tx>
            <c:strRef>
              <c:f>CRE!$A$128</c:f>
              <c:strCache>
                <c:ptCount val="1"/>
                <c:pt idx="0">
                  <c:v>4 Chains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CRE!$B$125:$O$125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CRE!$B$128:$O$128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1.0273</c:v>
                </c:pt>
                <c:pt idx="4">
                  <c:v>1.0</c:v>
                </c:pt>
                <c:pt idx="5">
                  <c:v>0.916</c:v>
                </c:pt>
                <c:pt idx="6">
                  <c:v>1.0</c:v>
                </c:pt>
                <c:pt idx="7">
                  <c:v>1.0</c:v>
                </c:pt>
                <c:pt idx="8">
                  <c:v>1.0173</c:v>
                </c:pt>
                <c:pt idx="9">
                  <c:v>0.892</c:v>
                </c:pt>
                <c:pt idx="10">
                  <c:v>1.0</c:v>
                </c:pt>
                <c:pt idx="11">
                  <c:v>1.0</c:v>
                </c:pt>
                <c:pt idx="12">
                  <c:v>0.8921</c:v>
                </c:pt>
                <c:pt idx="13">
                  <c:v>0.980361538461538</c:v>
                </c:pt>
              </c:numCache>
            </c:numRef>
          </c:val>
        </c:ser>
        <c:ser>
          <c:idx val="3"/>
          <c:order val="3"/>
          <c:tx>
            <c:strRef>
              <c:f>CRE!$A$129</c:f>
              <c:strCache>
                <c:ptCount val="1"/>
                <c:pt idx="0">
                  <c:v>8 Chains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CRE!$B$125:$O$125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CRE!$B$129:$O$129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0.9399</c:v>
                </c:pt>
                <c:pt idx="6">
                  <c:v>1.0</c:v>
                </c:pt>
                <c:pt idx="7">
                  <c:v>1.0</c:v>
                </c:pt>
                <c:pt idx="8">
                  <c:v>0.999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0.9953</c:v>
                </c:pt>
              </c:numCache>
            </c:numRef>
          </c:val>
        </c:ser>
        <c:ser>
          <c:idx val="4"/>
          <c:order val="4"/>
          <c:tx>
            <c:strRef>
              <c:f>CRE!$A$130</c:f>
              <c:strCache>
                <c:ptCount val="1"/>
                <c:pt idx="0">
                  <c:v>16 Chains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CRE!$B$125:$O$125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CRE!$B$130:$O$130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0.98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0.998461538461538</c:v>
                </c:pt>
              </c:numCache>
            </c:numRef>
          </c:val>
        </c:ser>
        <c:ser>
          <c:idx val="5"/>
          <c:order val="5"/>
          <c:tx>
            <c:strRef>
              <c:f>CRE!$A$131</c:f>
              <c:strCache>
                <c:ptCount val="1"/>
                <c:pt idx="0">
                  <c:v>32 Chains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CRE!$B$125:$O$125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CRE!$B$131:$O$131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0.982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0.998615384615385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3638896"/>
        <c:axId val="1493643520"/>
      </c:barChart>
      <c:catAx>
        <c:axId val="149363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3643520"/>
        <c:crosses val="autoZero"/>
        <c:auto val="1"/>
        <c:lblAlgn val="ctr"/>
        <c:lblOffset val="100"/>
        <c:noMultiLvlLbl val="0"/>
      </c:catAx>
      <c:valAx>
        <c:axId val="1493643520"/>
        <c:scaling>
          <c:orientation val="minMax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Normalized Performance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3638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CRE!$A$52</c:f>
              <c:strCache>
                <c:ptCount val="1"/>
                <c:pt idx="0">
                  <c:v>Continuous Runahead Request Accuracy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CRE!$B$51:$K$51</c:f>
              <c:strCache>
                <c:ptCount val="10"/>
                <c:pt idx="0">
                  <c:v>1k</c:v>
                </c:pt>
                <c:pt idx="1">
                  <c:v>5k</c:v>
                </c:pt>
                <c:pt idx="2">
                  <c:v>10k</c:v>
                </c:pt>
                <c:pt idx="3">
                  <c:v>25k</c:v>
                </c:pt>
                <c:pt idx="4">
                  <c:v>50k</c:v>
                </c:pt>
                <c:pt idx="5">
                  <c:v>100k</c:v>
                </c:pt>
                <c:pt idx="6">
                  <c:v>250k</c:v>
                </c:pt>
                <c:pt idx="7">
                  <c:v>500k</c:v>
                </c:pt>
                <c:pt idx="8">
                  <c:v>1M</c:v>
                </c:pt>
                <c:pt idx="9">
                  <c:v>2M</c:v>
                </c:pt>
              </c:strCache>
            </c:strRef>
          </c:cat>
          <c:val>
            <c:numRef>
              <c:f>CRE!$B$52:$K$52</c:f>
              <c:numCache>
                <c:formatCode>General</c:formatCode>
                <c:ptCount val="10"/>
                <c:pt idx="0">
                  <c:v>0.78</c:v>
                </c:pt>
                <c:pt idx="1">
                  <c:v>0.84</c:v>
                </c:pt>
                <c:pt idx="2">
                  <c:v>0.87</c:v>
                </c:pt>
                <c:pt idx="3">
                  <c:v>0.88</c:v>
                </c:pt>
                <c:pt idx="4">
                  <c:v>0.87</c:v>
                </c:pt>
                <c:pt idx="5">
                  <c:v>0.86</c:v>
                </c:pt>
                <c:pt idx="6">
                  <c:v>0.83</c:v>
                </c:pt>
                <c:pt idx="7">
                  <c:v>0.76</c:v>
                </c:pt>
                <c:pt idx="8">
                  <c:v>0.7</c:v>
                </c:pt>
                <c:pt idx="9">
                  <c:v>0.65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CB0-4640-960A-D480FC0CB847}"/>
            </c:ext>
          </c:extLst>
        </c:ser>
        <c:ser>
          <c:idx val="1"/>
          <c:order val="1"/>
          <c:tx>
            <c:strRef>
              <c:f>CRE!$A$53</c:f>
              <c:strCache>
                <c:ptCount val="1"/>
                <c:pt idx="0">
                  <c:v>GMean Performance Gain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CRE!$B$51:$K$51</c:f>
              <c:strCache>
                <c:ptCount val="10"/>
                <c:pt idx="0">
                  <c:v>1k</c:v>
                </c:pt>
                <c:pt idx="1">
                  <c:v>5k</c:v>
                </c:pt>
                <c:pt idx="2">
                  <c:v>10k</c:v>
                </c:pt>
                <c:pt idx="3">
                  <c:v>25k</c:v>
                </c:pt>
                <c:pt idx="4">
                  <c:v>50k</c:v>
                </c:pt>
                <c:pt idx="5">
                  <c:v>100k</c:v>
                </c:pt>
                <c:pt idx="6">
                  <c:v>250k</c:v>
                </c:pt>
                <c:pt idx="7">
                  <c:v>500k</c:v>
                </c:pt>
                <c:pt idx="8">
                  <c:v>1M</c:v>
                </c:pt>
                <c:pt idx="9">
                  <c:v>2M</c:v>
                </c:pt>
              </c:strCache>
            </c:strRef>
          </c:cat>
          <c:val>
            <c:numRef>
              <c:f>CRE!$B$53:$K$53</c:f>
              <c:numCache>
                <c:formatCode>General</c:formatCode>
                <c:ptCount val="10"/>
                <c:pt idx="0">
                  <c:v>0.3</c:v>
                </c:pt>
                <c:pt idx="1">
                  <c:v>0.365</c:v>
                </c:pt>
                <c:pt idx="2">
                  <c:v>0.368</c:v>
                </c:pt>
                <c:pt idx="3">
                  <c:v>0.365</c:v>
                </c:pt>
                <c:pt idx="4">
                  <c:v>0.355</c:v>
                </c:pt>
                <c:pt idx="5">
                  <c:v>0.354</c:v>
                </c:pt>
                <c:pt idx="6">
                  <c:v>0.351</c:v>
                </c:pt>
                <c:pt idx="7">
                  <c:v>0.29</c:v>
                </c:pt>
                <c:pt idx="8">
                  <c:v>0.28</c:v>
                </c:pt>
                <c:pt idx="9">
                  <c:v>0.25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CB0-4640-960A-D480FC0CB8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4800176"/>
        <c:axId val="1494805696"/>
      </c:barChart>
      <c:catAx>
        <c:axId val="14948001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Update Interval (Instructions Retired)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805696"/>
        <c:crosses val="autoZero"/>
        <c:auto val="1"/>
        <c:lblAlgn val="ctr"/>
        <c:lblOffset val="100"/>
        <c:noMultiLvlLbl val="0"/>
      </c:catAx>
      <c:valAx>
        <c:axId val="149480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800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CRE!$A$58</c:f>
              <c:strCache>
                <c:ptCount val="1"/>
                <c:pt idx="0">
                  <c:v>Runahead Buffer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CRE!$B$58:$O$58</c:f>
              <c:numCache>
                <c:formatCode>General</c:formatCode>
                <c:ptCount val="14"/>
                <c:pt idx="0">
                  <c:v>16.16</c:v>
                </c:pt>
                <c:pt idx="1">
                  <c:v>12.1</c:v>
                </c:pt>
                <c:pt idx="2">
                  <c:v>15.71</c:v>
                </c:pt>
                <c:pt idx="3">
                  <c:v>16.44</c:v>
                </c:pt>
                <c:pt idx="4">
                  <c:v>14.07</c:v>
                </c:pt>
                <c:pt idx="5">
                  <c:v>22.36</c:v>
                </c:pt>
                <c:pt idx="6">
                  <c:v>16.79</c:v>
                </c:pt>
                <c:pt idx="7">
                  <c:v>14.41</c:v>
                </c:pt>
                <c:pt idx="8">
                  <c:v>6.0</c:v>
                </c:pt>
                <c:pt idx="9">
                  <c:v>71.26</c:v>
                </c:pt>
                <c:pt idx="10">
                  <c:v>86.5</c:v>
                </c:pt>
                <c:pt idx="11">
                  <c:v>44.21</c:v>
                </c:pt>
                <c:pt idx="12">
                  <c:v>13.93</c:v>
                </c:pt>
                <c:pt idx="13">
                  <c:v>20.1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01-4B7F-9A52-438F61A6A8DE}"/>
            </c:ext>
          </c:extLst>
        </c:ser>
        <c:ser>
          <c:idx val="1"/>
          <c:order val="1"/>
          <c:tx>
            <c:strRef>
              <c:f>CRE!$A$59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CRE!$B$59:$O$59</c:f>
              <c:numCache>
                <c:formatCode>General</c:formatCode>
                <c:ptCount val="14"/>
                <c:pt idx="0">
                  <c:v>24.97</c:v>
                </c:pt>
                <c:pt idx="1">
                  <c:v>18.21</c:v>
                </c:pt>
                <c:pt idx="2">
                  <c:v>21.19</c:v>
                </c:pt>
                <c:pt idx="3">
                  <c:v>26.34</c:v>
                </c:pt>
                <c:pt idx="4">
                  <c:v>28.35</c:v>
                </c:pt>
                <c:pt idx="5">
                  <c:v>32.27</c:v>
                </c:pt>
                <c:pt idx="6">
                  <c:v>25.12</c:v>
                </c:pt>
                <c:pt idx="7">
                  <c:v>28.25</c:v>
                </c:pt>
                <c:pt idx="8">
                  <c:v>27.42</c:v>
                </c:pt>
                <c:pt idx="9">
                  <c:v>90.11</c:v>
                </c:pt>
                <c:pt idx="10">
                  <c:v>112.69</c:v>
                </c:pt>
                <c:pt idx="11">
                  <c:v>68.9</c:v>
                </c:pt>
                <c:pt idx="12">
                  <c:v>29.51</c:v>
                </c:pt>
                <c:pt idx="13">
                  <c:v>34.3666255450289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01-4B7F-9A52-438F61A6A8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6581552"/>
        <c:axId val="1496553152"/>
      </c:barChart>
      <c:catAx>
        <c:axId val="1496581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6553152"/>
        <c:crosses val="autoZero"/>
        <c:auto val="1"/>
        <c:lblAlgn val="ctr"/>
        <c:lblOffset val="100"/>
        <c:noMultiLvlLbl val="0"/>
      </c:catAx>
      <c:valAx>
        <c:axId val="149655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 IPC Improvement over </a:t>
                </a:r>
              </a:p>
              <a:p>
                <a:pPr>
                  <a:defRPr/>
                </a:pPr>
                <a:r>
                  <a:rPr lang="en-US" dirty="0"/>
                  <a:t>No-Prefetching Baseline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6581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CRE!$A$58</c:f>
              <c:strCache>
                <c:ptCount val="1"/>
                <c:pt idx="0">
                  <c:v>Runahead Buffer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CRE!$B$58:$O$58</c:f>
              <c:numCache>
                <c:formatCode>General</c:formatCode>
                <c:ptCount val="14"/>
                <c:pt idx="0">
                  <c:v>16.16</c:v>
                </c:pt>
                <c:pt idx="1">
                  <c:v>12.1</c:v>
                </c:pt>
                <c:pt idx="2">
                  <c:v>15.71</c:v>
                </c:pt>
                <c:pt idx="3">
                  <c:v>16.44</c:v>
                </c:pt>
                <c:pt idx="4">
                  <c:v>14.07</c:v>
                </c:pt>
                <c:pt idx="5">
                  <c:v>22.36</c:v>
                </c:pt>
                <c:pt idx="6">
                  <c:v>16.79</c:v>
                </c:pt>
                <c:pt idx="7">
                  <c:v>14.41</c:v>
                </c:pt>
                <c:pt idx="8">
                  <c:v>6.0</c:v>
                </c:pt>
                <c:pt idx="9">
                  <c:v>71.26</c:v>
                </c:pt>
                <c:pt idx="10">
                  <c:v>86.5</c:v>
                </c:pt>
                <c:pt idx="11">
                  <c:v>44.21</c:v>
                </c:pt>
                <c:pt idx="12">
                  <c:v>13.93</c:v>
                </c:pt>
                <c:pt idx="13">
                  <c:v>20.1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01-4B7F-9A52-438F61A6A8DE}"/>
            </c:ext>
          </c:extLst>
        </c:ser>
        <c:ser>
          <c:idx val="1"/>
          <c:order val="1"/>
          <c:tx>
            <c:strRef>
              <c:f>CRE!$A$59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CRE!$B$59:$O$59</c:f>
              <c:numCache>
                <c:formatCode>General</c:formatCode>
                <c:ptCount val="14"/>
                <c:pt idx="0">
                  <c:v>24.97</c:v>
                </c:pt>
                <c:pt idx="1">
                  <c:v>18.21</c:v>
                </c:pt>
                <c:pt idx="2">
                  <c:v>21.19</c:v>
                </c:pt>
                <c:pt idx="3">
                  <c:v>26.34</c:v>
                </c:pt>
                <c:pt idx="4">
                  <c:v>28.35</c:v>
                </c:pt>
                <c:pt idx="5">
                  <c:v>32.27</c:v>
                </c:pt>
                <c:pt idx="6">
                  <c:v>25.12</c:v>
                </c:pt>
                <c:pt idx="7">
                  <c:v>28.25</c:v>
                </c:pt>
                <c:pt idx="8">
                  <c:v>27.42</c:v>
                </c:pt>
                <c:pt idx="9">
                  <c:v>90.11</c:v>
                </c:pt>
                <c:pt idx="10">
                  <c:v>112.69</c:v>
                </c:pt>
                <c:pt idx="11">
                  <c:v>68.9</c:v>
                </c:pt>
                <c:pt idx="12">
                  <c:v>29.51</c:v>
                </c:pt>
                <c:pt idx="13">
                  <c:v>34.3666255450289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01-4B7F-9A52-438F61A6A8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6463152"/>
        <c:axId val="1496470208"/>
      </c:barChart>
      <c:catAx>
        <c:axId val="1496463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6470208"/>
        <c:crosses val="autoZero"/>
        <c:auto val="1"/>
        <c:lblAlgn val="ctr"/>
        <c:lblOffset val="100"/>
        <c:noMultiLvlLbl val="0"/>
      </c:catAx>
      <c:valAx>
        <c:axId val="1496470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 IPC Improvement over </a:t>
                </a:r>
              </a:p>
              <a:p>
                <a:pPr>
                  <a:defRPr/>
                </a:pPr>
                <a:r>
                  <a:rPr lang="en-US" dirty="0"/>
                  <a:t>No-Prefetching Baseline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6463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CRE!$A$58</c:f>
              <c:strCache>
                <c:ptCount val="1"/>
                <c:pt idx="0">
                  <c:v>Runahead Buffer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CRE!$B$58:$O$58</c:f>
              <c:numCache>
                <c:formatCode>General</c:formatCode>
                <c:ptCount val="14"/>
                <c:pt idx="0">
                  <c:v>16.16</c:v>
                </c:pt>
                <c:pt idx="1">
                  <c:v>12.1</c:v>
                </c:pt>
                <c:pt idx="2">
                  <c:v>15.71</c:v>
                </c:pt>
                <c:pt idx="3">
                  <c:v>16.44</c:v>
                </c:pt>
                <c:pt idx="4">
                  <c:v>14.07</c:v>
                </c:pt>
                <c:pt idx="5">
                  <c:v>22.36</c:v>
                </c:pt>
                <c:pt idx="6">
                  <c:v>16.79</c:v>
                </c:pt>
                <c:pt idx="7">
                  <c:v>14.41</c:v>
                </c:pt>
                <c:pt idx="8">
                  <c:v>6.0</c:v>
                </c:pt>
                <c:pt idx="9">
                  <c:v>71.26</c:v>
                </c:pt>
                <c:pt idx="10">
                  <c:v>86.5</c:v>
                </c:pt>
                <c:pt idx="11">
                  <c:v>44.21</c:v>
                </c:pt>
                <c:pt idx="12">
                  <c:v>13.93</c:v>
                </c:pt>
                <c:pt idx="13">
                  <c:v>20.1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D9-4B6E-94F7-0AA2E660D8E3}"/>
            </c:ext>
          </c:extLst>
        </c:ser>
        <c:ser>
          <c:idx val="1"/>
          <c:order val="1"/>
          <c:tx>
            <c:strRef>
              <c:f>CRE!$A$59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CRE!$B$59:$O$59</c:f>
              <c:numCache>
                <c:formatCode>General</c:formatCode>
                <c:ptCount val="14"/>
                <c:pt idx="0">
                  <c:v>24.97</c:v>
                </c:pt>
                <c:pt idx="1">
                  <c:v>18.21</c:v>
                </c:pt>
                <c:pt idx="2">
                  <c:v>21.19</c:v>
                </c:pt>
                <c:pt idx="3">
                  <c:v>26.34</c:v>
                </c:pt>
                <c:pt idx="4">
                  <c:v>28.35</c:v>
                </c:pt>
                <c:pt idx="5">
                  <c:v>32.27</c:v>
                </c:pt>
                <c:pt idx="6">
                  <c:v>25.12</c:v>
                </c:pt>
                <c:pt idx="7">
                  <c:v>28.25</c:v>
                </c:pt>
                <c:pt idx="8">
                  <c:v>27.42</c:v>
                </c:pt>
                <c:pt idx="9">
                  <c:v>90.11</c:v>
                </c:pt>
                <c:pt idx="10">
                  <c:v>112.69</c:v>
                </c:pt>
                <c:pt idx="11">
                  <c:v>68.9</c:v>
                </c:pt>
                <c:pt idx="12">
                  <c:v>29.51</c:v>
                </c:pt>
                <c:pt idx="13">
                  <c:v>34.3666255450289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5D9-4B6E-94F7-0AA2E660D8E3}"/>
            </c:ext>
          </c:extLst>
        </c:ser>
        <c:ser>
          <c:idx val="2"/>
          <c:order val="2"/>
          <c:tx>
            <c:strRef>
              <c:f>CRE!$A$60</c:f>
              <c:strCache>
                <c:ptCount val="1"/>
                <c:pt idx="0">
                  <c:v>Stream PF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CRE!$B$60:$O$60</c:f>
              <c:numCache>
                <c:formatCode>General</c:formatCode>
                <c:ptCount val="14"/>
                <c:pt idx="0">
                  <c:v>7.45</c:v>
                </c:pt>
                <c:pt idx="1">
                  <c:v>0.07</c:v>
                </c:pt>
                <c:pt idx="2">
                  <c:v>55.47</c:v>
                </c:pt>
                <c:pt idx="3">
                  <c:v>76.87</c:v>
                </c:pt>
                <c:pt idx="4">
                  <c:v>56.72</c:v>
                </c:pt>
                <c:pt idx="5">
                  <c:v>0.32</c:v>
                </c:pt>
                <c:pt idx="6">
                  <c:v>5.03</c:v>
                </c:pt>
                <c:pt idx="7">
                  <c:v>58.51</c:v>
                </c:pt>
                <c:pt idx="8">
                  <c:v>63.19</c:v>
                </c:pt>
                <c:pt idx="9">
                  <c:v>97.22</c:v>
                </c:pt>
                <c:pt idx="10">
                  <c:v>87.35</c:v>
                </c:pt>
                <c:pt idx="11">
                  <c:v>18.41</c:v>
                </c:pt>
                <c:pt idx="12">
                  <c:v>8.040000000000001</c:v>
                </c:pt>
                <c:pt idx="13">
                  <c:v>14.18738439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5D9-4B6E-94F7-0AA2E660D8E3}"/>
            </c:ext>
          </c:extLst>
        </c:ser>
        <c:ser>
          <c:idx val="3"/>
          <c:order val="3"/>
          <c:tx>
            <c:strRef>
              <c:f>CRE!$A$61</c:f>
              <c:strCache>
                <c:ptCount val="1"/>
                <c:pt idx="0">
                  <c:v>GHB PF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CRE!$B$61:$O$61</c:f>
              <c:numCache>
                <c:formatCode>General</c:formatCode>
                <c:ptCount val="14"/>
                <c:pt idx="0">
                  <c:v>2.73</c:v>
                </c:pt>
                <c:pt idx="1">
                  <c:v>74.6</c:v>
                </c:pt>
                <c:pt idx="2">
                  <c:v>49.2</c:v>
                </c:pt>
                <c:pt idx="3">
                  <c:v>63.54</c:v>
                </c:pt>
                <c:pt idx="4">
                  <c:v>67.37</c:v>
                </c:pt>
                <c:pt idx="5">
                  <c:v>1.38</c:v>
                </c:pt>
                <c:pt idx="6">
                  <c:v>3.69</c:v>
                </c:pt>
                <c:pt idx="7">
                  <c:v>58.19</c:v>
                </c:pt>
                <c:pt idx="8">
                  <c:v>57.95</c:v>
                </c:pt>
                <c:pt idx="9">
                  <c:v>93.94</c:v>
                </c:pt>
                <c:pt idx="10">
                  <c:v>98.29</c:v>
                </c:pt>
                <c:pt idx="11">
                  <c:v>74.22</c:v>
                </c:pt>
                <c:pt idx="12">
                  <c:v>0.72</c:v>
                </c:pt>
                <c:pt idx="13">
                  <c:v>22.42849182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5D9-4B6E-94F7-0AA2E660D8E3}"/>
            </c:ext>
          </c:extLst>
        </c:ser>
        <c:ser>
          <c:idx val="4"/>
          <c:order val="4"/>
          <c:tx>
            <c:strRef>
              <c:f>CRE!$A$62</c:f>
              <c:strCache>
                <c:ptCount val="1"/>
                <c:pt idx="0">
                  <c:v>Continuous Runahead + Stream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CRE!$B$62:$O$62</c:f>
              <c:numCache>
                <c:formatCode>General</c:formatCode>
                <c:ptCount val="14"/>
                <c:pt idx="0">
                  <c:v>27.52</c:v>
                </c:pt>
                <c:pt idx="1">
                  <c:v>15.42</c:v>
                </c:pt>
                <c:pt idx="2">
                  <c:v>60.32</c:v>
                </c:pt>
                <c:pt idx="3">
                  <c:v>83.89</c:v>
                </c:pt>
                <c:pt idx="4">
                  <c:v>57.89</c:v>
                </c:pt>
                <c:pt idx="5">
                  <c:v>16.46</c:v>
                </c:pt>
                <c:pt idx="6">
                  <c:v>17.2</c:v>
                </c:pt>
                <c:pt idx="7">
                  <c:v>63.21</c:v>
                </c:pt>
                <c:pt idx="8">
                  <c:v>67.21</c:v>
                </c:pt>
                <c:pt idx="9">
                  <c:v>116.04</c:v>
                </c:pt>
                <c:pt idx="10">
                  <c:v>121.47</c:v>
                </c:pt>
                <c:pt idx="11">
                  <c:v>89.06</c:v>
                </c:pt>
                <c:pt idx="12">
                  <c:v>37.81</c:v>
                </c:pt>
                <c:pt idx="13">
                  <c:v>47.95268519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5D9-4B6E-94F7-0AA2E660D8E3}"/>
            </c:ext>
          </c:extLst>
        </c:ser>
        <c:ser>
          <c:idx val="5"/>
          <c:order val="5"/>
          <c:tx>
            <c:strRef>
              <c:f>CRE!$A$63</c:f>
              <c:strCache>
                <c:ptCount val="1"/>
                <c:pt idx="0">
                  <c:v>Continuous Runahead + GHB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CRE!$B$63:$O$63</c:f>
              <c:numCache>
                <c:formatCode>General</c:formatCode>
                <c:ptCount val="14"/>
                <c:pt idx="0">
                  <c:v>26.66</c:v>
                </c:pt>
                <c:pt idx="1">
                  <c:v>79.21</c:v>
                </c:pt>
                <c:pt idx="2">
                  <c:v>56.77</c:v>
                </c:pt>
                <c:pt idx="3">
                  <c:v>73.96</c:v>
                </c:pt>
                <c:pt idx="4">
                  <c:v>74.45</c:v>
                </c:pt>
                <c:pt idx="5">
                  <c:v>29.21</c:v>
                </c:pt>
                <c:pt idx="6">
                  <c:v>25.71</c:v>
                </c:pt>
                <c:pt idx="7">
                  <c:v>65.31</c:v>
                </c:pt>
                <c:pt idx="8">
                  <c:v>67.21</c:v>
                </c:pt>
                <c:pt idx="9">
                  <c:v>122.53</c:v>
                </c:pt>
                <c:pt idx="10">
                  <c:v>124.12</c:v>
                </c:pt>
                <c:pt idx="11">
                  <c:v>91.03</c:v>
                </c:pt>
                <c:pt idx="12">
                  <c:v>33.38</c:v>
                </c:pt>
                <c:pt idx="13">
                  <c:v>58.8053920406065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5D9-4B6E-94F7-0AA2E660D8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9142416"/>
        <c:axId val="1499147136"/>
      </c:barChart>
      <c:catAx>
        <c:axId val="1499142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9147136"/>
        <c:crosses val="autoZero"/>
        <c:auto val="1"/>
        <c:lblAlgn val="ctr"/>
        <c:lblOffset val="100"/>
        <c:noMultiLvlLbl val="0"/>
      </c:catAx>
      <c:valAx>
        <c:axId val="1499147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 IPC Improvement over </a:t>
                </a:r>
              </a:p>
              <a:p>
                <a:pPr>
                  <a:defRPr/>
                </a:pPr>
                <a:r>
                  <a:rPr lang="en-US" dirty="0"/>
                  <a:t>No-Prefetching Baseline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914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CRE!$A$58</c:f>
              <c:strCache>
                <c:ptCount val="1"/>
                <c:pt idx="0">
                  <c:v>Runahead Buffer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CRE!$B$58:$O$58</c:f>
              <c:numCache>
                <c:formatCode>General</c:formatCode>
                <c:ptCount val="14"/>
                <c:pt idx="0">
                  <c:v>16.16</c:v>
                </c:pt>
                <c:pt idx="1">
                  <c:v>12.1</c:v>
                </c:pt>
                <c:pt idx="2">
                  <c:v>15.71</c:v>
                </c:pt>
                <c:pt idx="3">
                  <c:v>16.44</c:v>
                </c:pt>
                <c:pt idx="4">
                  <c:v>14.07</c:v>
                </c:pt>
                <c:pt idx="5">
                  <c:v>22.36</c:v>
                </c:pt>
                <c:pt idx="6">
                  <c:v>16.79</c:v>
                </c:pt>
                <c:pt idx="7">
                  <c:v>14.41</c:v>
                </c:pt>
                <c:pt idx="8">
                  <c:v>6.0</c:v>
                </c:pt>
                <c:pt idx="9">
                  <c:v>71.26</c:v>
                </c:pt>
                <c:pt idx="10">
                  <c:v>86.5</c:v>
                </c:pt>
                <c:pt idx="11">
                  <c:v>44.21</c:v>
                </c:pt>
                <c:pt idx="12">
                  <c:v>13.93</c:v>
                </c:pt>
                <c:pt idx="13">
                  <c:v>20.1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D9-4B6E-94F7-0AA2E660D8E3}"/>
            </c:ext>
          </c:extLst>
        </c:ser>
        <c:ser>
          <c:idx val="1"/>
          <c:order val="1"/>
          <c:tx>
            <c:strRef>
              <c:f>CRE!$A$59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CRE!$B$59:$O$59</c:f>
              <c:numCache>
                <c:formatCode>General</c:formatCode>
                <c:ptCount val="14"/>
                <c:pt idx="0">
                  <c:v>24.97</c:v>
                </c:pt>
                <c:pt idx="1">
                  <c:v>18.21</c:v>
                </c:pt>
                <c:pt idx="2">
                  <c:v>21.19</c:v>
                </c:pt>
                <c:pt idx="3">
                  <c:v>26.34</c:v>
                </c:pt>
                <c:pt idx="4">
                  <c:v>28.35</c:v>
                </c:pt>
                <c:pt idx="5">
                  <c:v>32.27</c:v>
                </c:pt>
                <c:pt idx="6">
                  <c:v>25.12</c:v>
                </c:pt>
                <c:pt idx="7">
                  <c:v>28.25</c:v>
                </c:pt>
                <c:pt idx="8">
                  <c:v>27.42</c:v>
                </c:pt>
                <c:pt idx="9">
                  <c:v>90.11</c:v>
                </c:pt>
                <c:pt idx="10">
                  <c:v>112.69</c:v>
                </c:pt>
                <c:pt idx="11">
                  <c:v>68.9</c:v>
                </c:pt>
                <c:pt idx="12">
                  <c:v>29.51</c:v>
                </c:pt>
                <c:pt idx="13">
                  <c:v>34.3666255450289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5D9-4B6E-94F7-0AA2E660D8E3}"/>
            </c:ext>
          </c:extLst>
        </c:ser>
        <c:ser>
          <c:idx val="2"/>
          <c:order val="2"/>
          <c:tx>
            <c:strRef>
              <c:f>CRE!$A$60</c:f>
              <c:strCache>
                <c:ptCount val="1"/>
                <c:pt idx="0">
                  <c:v>Stream PF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CRE!$B$60:$O$60</c:f>
              <c:numCache>
                <c:formatCode>General</c:formatCode>
                <c:ptCount val="14"/>
                <c:pt idx="0">
                  <c:v>7.45</c:v>
                </c:pt>
                <c:pt idx="1">
                  <c:v>0.07</c:v>
                </c:pt>
                <c:pt idx="2">
                  <c:v>55.47</c:v>
                </c:pt>
                <c:pt idx="3">
                  <c:v>76.87</c:v>
                </c:pt>
                <c:pt idx="4">
                  <c:v>56.72</c:v>
                </c:pt>
                <c:pt idx="5">
                  <c:v>0.32</c:v>
                </c:pt>
                <c:pt idx="6">
                  <c:v>5.03</c:v>
                </c:pt>
                <c:pt idx="7">
                  <c:v>58.51</c:v>
                </c:pt>
                <c:pt idx="8">
                  <c:v>63.19</c:v>
                </c:pt>
                <c:pt idx="9">
                  <c:v>97.22</c:v>
                </c:pt>
                <c:pt idx="10">
                  <c:v>87.35</c:v>
                </c:pt>
                <c:pt idx="11">
                  <c:v>18.41</c:v>
                </c:pt>
                <c:pt idx="12">
                  <c:v>8.040000000000001</c:v>
                </c:pt>
                <c:pt idx="13">
                  <c:v>14.18738439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5D9-4B6E-94F7-0AA2E660D8E3}"/>
            </c:ext>
          </c:extLst>
        </c:ser>
        <c:ser>
          <c:idx val="3"/>
          <c:order val="3"/>
          <c:tx>
            <c:strRef>
              <c:f>CRE!$A$61</c:f>
              <c:strCache>
                <c:ptCount val="1"/>
                <c:pt idx="0">
                  <c:v>GHB PF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CRE!$B$61:$O$61</c:f>
              <c:numCache>
                <c:formatCode>General</c:formatCode>
                <c:ptCount val="14"/>
                <c:pt idx="0">
                  <c:v>2.73</c:v>
                </c:pt>
                <c:pt idx="1">
                  <c:v>74.6</c:v>
                </c:pt>
                <c:pt idx="2">
                  <c:v>49.2</c:v>
                </c:pt>
                <c:pt idx="3">
                  <c:v>63.54</c:v>
                </c:pt>
                <c:pt idx="4">
                  <c:v>67.37</c:v>
                </c:pt>
                <c:pt idx="5">
                  <c:v>1.38</c:v>
                </c:pt>
                <c:pt idx="6">
                  <c:v>3.69</c:v>
                </c:pt>
                <c:pt idx="7">
                  <c:v>58.19</c:v>
                </c:pt>
                <c:pt idx="8">
                  <c:v>57.95</c:v>
                </c:pt>
                <c:pt idx="9">
                  <c:v>93.94</c:v>
                </c:pt>
                <c:pt idx="10">
                  <c:v>98.29</c:v>
                </c:pt>
                <c:pt idx="11">
                  <c:v>74.22</c:v>
                </c:pt>
                <c:pt idx="12">
                  <c:v>0.72</c:v>
                </c:pt>
                <c:pt idx="13">
                  <c:v>22.42849182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5D9-4B6E-94F7-0AA2E660D8E3}"/>
            </c:ext>
          </c:extLst>
        </c:ser>
        <c:ser>
          <c:idx val="4"/>
          <c:order val="4"/>
          <c:tx>
            <c:strRef>
              <c:f>CRE!$A$62</c:f>
              <c:strCache>
                <c:ptCount val="1"/>
                <c:pt idx="0">
                  <c:v>Continuous Runahead + Stream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CRE!$B$62:$O$62</c:f>
              <c:numCache>
                <c:formatCode>General</c:formatCode>
                <c:ptCount val="14"/>
                <c:pt idx="0">
                  <c:v>27.52</c:v>
                </c:pt>
                <c:pt idx="1">
                  <c:v>15.42</c:v>
                </c:pt>
                <c:pt idx="2">
                  <c:v>60.32</c:v>
                </c:pt>
                <c:pt idx="3">
                  <c:v>83.89</c:v>
                </c:pt>
                <c:pt idx="4">
                  <c:v>57.89</c:v>
                </c:pt>
                <c:pt idx="5">
                  <c:v>16.46</c:v>
                </c:pt>
                <c:pt idx="6">
                  <c:v>17.2</c:v>
                </c:pt>
                <c:pt idx="7">
                  <c:v>63.21</c:v>
                </c:pt>
                <c:pt idx="8">
                  <c:v>67.21</c:v>
                </c:pt>
                <c:pt idx="9">
                  <c:v>116.04</c:v>
                </c:pt>
                <c:pt idx="10">
                  <c:v>121.47</c:v>
                </c:pt>
                <c:pt idx="11">
                  <c:v>89.06</c:v>
                </c:pt>
                <c:pt idx="12">
                  <c:v>37.81</c:v>
                </c:pt>
                <c:pt idx="13">
                  <c:v>47.95268519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5D9-4B6E-94F7-0AA2E660D8E3}"/>
            </c:ext>
          </c:extLst>
        </c:ser>
        <c:ser>
          <c:idx val="5"/>
          <c:order val="5"/>
          <c:tx>
            <c:strRef>
              <c:f>CRE!$A$63</c:f>
              <c:strCache>
                <c:ptCount val="1"/>
                <c:pt idx="0">
                  <c:v>Continuous Runahead + GHB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CRE!$B$63:$O$63</c:f>
              <c:numCache>
                <c:formatCode>General</c:formatCode>
                <c:ptCount val="14"/>
                <c:pt idx="0">
                  <c:v>26.66</c:v>
                </c:pt>
                <c:pt idx="1">
                  <c:v>79.21</c:v>
                </c:pt>
                <c:pt idx="2">
                  <c:v>56.77</c:v>
                </c:pt>
                <c:pt idx="3">
                  <c:v>73.96</c:v>
                </c:pt>
                <c:pt idx="4">
                  <c:v>74.45</c:v>
                </c:pt>
                <c:pt idx="5">
                  <c:v>29.21</c:v>
                </c:pt>
                <c:pt idx="6">
                  <c:v>25.71</c:v>
                </c:pt>
                <c:pt idx="7">
                  <c:v>65.31</c:v>
                </c:pt>
                <c:pt idx="8">
                  <c:v>67.21</c:v>
                </c:pt>
                <c:pt idx="9">
                  <c:v>122.53</c:v>
                </c:pt>
                <c:pt idx="10">
                  <c:v>124.12</c:v>
                </c:pt>
                <c:pt idx="11">
                  <c:v>91.03</c:v>
                </c:pt>
                <c:pt idx="12">
                  <c:v>33.38</c:v>
                </c:pt>
                <c:pt idx="13">
                  <c:v>58.8053920406065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5D9-4B6E-94F7-0AA2E660D8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9631952"/>
        <c:axId val="1499636656"/>
      </c:barChart>
      <c:catAx>
        <c:axId val="1499631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9636656"/>
        <c:crosses val="autoZero"/>
        <c:auto val="1"/>
        <c:lblAlgn val="ctr"/>
        <c:lblOffset val="100"/>
        <c:noMultiLvlLbl val="0"/>
      </c:catAx>
      <c:valAx>
        <c:axId val="1499636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 IPC Improvement over </a:t>
                </a:r>
              </a:p>
              <a:p>
                <a:pPr>
                  <a:defRPr/>
                </a:pPr>
                <a:r>
                  <a:rPr lang="en-US" dirty="0"/>
                  <a:t>No-Prefetching Baseline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9631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CRE!$B$65:$O$65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CRE!$B$66:$O$66</c:f>
              <c:numCache>
                <c:formatCode>General</c:formatCode>
                <c:ptCount val="14"/>
                <c:pt idx="0">
                  <c:v>0.89</c:v>
                </c:pt>
                <c:pt idx="1">
                  <c:v>0.45</c:v>
                </c:pt>
                <c:pt idx="2">
                  <c:v>0.66</c:v>
                </c:pt>
                <c:pt idx="3">
                  <c:v>0.69</c:v>
                </c:pt>
                <c:pt idx="4">
                  <c:v>0.85</c:v>
                </c:pt>
                <c:pt idx="5">
                  <c:v>0.54</c:v>
                </c:pt>
                <c:pt idx="6">
                  <c:v>0.96</c:v>
                </c:pt>
                <c:pt idx="7">
                  <c:v>0.57</c:v>
                </c:pt>
                <c:pt idx="8">
                  <c:v>0.82</c:v>
                </c:pt>
                <c:pt idx="9">
                  <c:v>0.93</c:v>
                </c:pt>
                <c:pt idx="10">
                  <c:v>0.92</c:v>
                </c:pt>
                <c:pt idx="11">
                  <c:v>0.92</c:v>
                </c:pt>
                <c:pt idx="12">
                  <c:v>0.38</c:v>
                </c:pt>
                <c:pt idx="13">
                  <c:v>0.71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7B-4FFB-A6BE-24207BE3D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501308544"/>
        <c:axId val="1501313008"/>
      </c:barChart>
      <c:catAx>
        <c:axId val="15013085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1313008"/>
        <c:crosses val="autoZero"/>
        <c:auto val="1"/>
        <c:lblAlgn val="ctr"/>
        <c:lblOffset val="100"/>
        <c:noMultiLvlLbl val="0"/>
      </c:catAx>
      <c:valAx>
        <c:axId val="1501313008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Independent Cache Misses Prefetched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130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CRE!$A$2</c:f>
              <c:strCache>
                <c:ptCount val="1"/>
                <c:pt idx="0">
                  <c:v>Runahead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CRE!$B$1:$O$1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CRE!$B$2:$O$2</c:f>
              <c:numCache>
                <c:formatCode>General</c:formatCode>
                <c:ptCount val="14"/>
                <c:pt idx="0">
                  <c:v>0.97</c:v>
                </c:pt>
                <c:pt idx="1">
                  <c:v>0.98</c:v>
                </c:pt>
                <c:pt idx="2">
                  <c:v>0.97</c:v>
                </c:pt>
                <c:pt idx="3">
                  <c:v>0.99</c:v>
                </c:pt>
                <c:pt idx="4">
                  <c:v>0.98</c:v>
                </c:pt>
                <c:pt idx="5">
                  <c:v>0.93</c:v>
                </c:pt>
                <c:pt idx="6">
                  <c:v>0.95</c:v>
                </c:pt>
                <c:pt idx="7">
                  <c:v>0.93</c:v>
                </c:pt>
                <c:pt idx="8">
                  <c:v>0.91</c:v>
                </c:pt>
                <c:pt idx="9">
                  <c:v>0.98</c:v>
                </c:pt>
                <c:pt idx="10">
                  <c:v>0.94</c:v>
                </c:pt>
                <c:pt idx="11">
                  <c:v>0.78</c:v>
                </c:pt>
                <c:pt idx="12">
                  <c:v>0.98</c:v>
                </c:pt>
                <c:pt idx="13">
                  <c:v>0.95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B6-4485-87F3-C1CB94385F73}"/>
            </c:ext>
          </c:extLst>
        </c:ser>
        <c:ser>
          <c:idx val="1"/>
          <c:order val="1"/>
          <c:tx>
            <c:strRef>
              <c:f>CRE!$A$3</c:f>
              <c:strCache>
                <c:ptCount val="1"/>
                <c:pt idx="0">
                  <c:v>GHB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CRE!$B$1:$O$1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CRE!$B$3:$O$3</c:f>
              <c:numCache>
                <c:formatCode>General</c:formatCode>
                <c:ptCount val="14"/>
                <c:pt idx="0">
                  <c:v>0.75</c:v>
                </c:pt>
                <c:pt idx="1">
                  <c:v>0.99</c:v>
                </c:pt>
                <c:pt idx="2">
                  <c:v>0.97</c:v>
                </c:pt>
                <c:pt idx="3">
                  <c:v>0.95</c:v>
                </c:pt>
                <c:pt idx="4">
                  <c:v>0.99</c:v>
                </c:pt>
                <c:pt idx="5">
                  <c:v>0.37</c:v>
                </c:pt>
                <c:pt idx="6">
                  <c:v>0.38</c:v>
                </c:pt>
                <c:pt idx="7">
                  <c:v>0.82</c:v>
                </c:pt>
                <c:pt idx="8">
                  <c:v>0.7</c:v>
                </c:pt>
                <c:pt idx="9">
                  <c:v>0.99</c:v>
                </c:pt>
                <c:pt idx="10">
                  <c:v>0.99</c:v>
                </c:pt>
                <c:pt idx="11">
                  <c:v>0.99</c:v>
                </c:pt>
                <c:pt idx="12">
                  <c:v>0.71</c:v>
                </c:pt>
                <c:pt idx="13">
                  <c:v>0.82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7B6-4485-87F3-C1CB94385F73}"/>
            </c:ext>
          </c:extLst>
        </c:ser>
        <c:ser>
          <c:idx val="2"/>
          <c:order val="2"/>
          <c:tx>
            <c:strRef>
              <c:f>CRE!$A$4</c:f>
              <c:strCache>
                <c:ptCount val="1"/>
                <c:pt idx="0">
                  <c:v>Stream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CRE!$B$1:$O$1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CRE!$B$4:$O$4</c:f>
              <c:numCache>
                <c:formatCode>General</c:formatCode>
                <c:ptCount val="14"/>
                <c:pt idx="0">
                  <c:v>0.71</c:v>
                </c:pt>
                <c:pt idx="1">
                  <c:v>0.91</c:v>
                </c:pt>
                <c:pt idx="2">
                  <c:v>0.97</c:v>
                </c:pt>
                <c:pt idx="3">
                  <c:v>0.94</c:v>
                </c:pt>
                <c:pt idx="4">
                  <c:v>0.99</c:v>
                </c:pt>
                <c:pt idx="5">
                  <c:v>0.13</c:v>
                </c:pt>
                <c:pt idx="6">
                  <c:v>0.33</c:v>
                </c:pt>
                <c:pt idx="7">
                  <c:v>0.76</c:v>
                </c:pt>
                <c:pt idx="8">
                  <c:v>0.62</c:v>
                </c:pt>
                <c:pt idx="9">
                  <c:v>0.99</c:v>
                </c:pt>
                <c:pt idx="10">
                  <c:v>0.99</c:v>
                </c:pt>
                <c:pt idx="11">
                  <c:v>0.93</c:v>
                </c:pt>
                <c:pt idx="12">
                  <c:v>0.62</c:v>
                </c:pt>
                <c:pt idx="13">
                  <c:v>0.76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7B6-4485-87F3-C1CB94385F73}"/>
            </c:ext>
          </c:extLst>
        </c:ser>
        <c:ser>
          <c:idx val="3"/>
          <c:order val="3"/>
          <c:tx>
            <c:strRef>
              <c:f>CRE!$A$5</c:f>
              <c:strCache>
                <c:ptCount val="1"/>
                <c:pt idx="0">
                  <c:v>Markov + Stream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CRE!$B$1:$O$1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CRE!$B$5:$O$5</c:f>
              <c:numCache>
                <c:formatCode>General</c:formatCode>
                <c:ptCount val="14"/>
                <c:pt idx="0">
                  <c:v>0.85</c:v>
                </c:pt>
                <c:pt idx="1">
                  <c:v>0.4</c:v>
                </c:pt>
                <c:pt idx="2">
                  <c:v>0.94</c:v>
                </c:pt>
                <c:pt idx="3">
                  <c:v>0.93</c:v>
                </c:pt>
                <c:pt idx="4">
                  <c:v>0.85</c:v>
                </c:pt>
                <c:pt idx="5">
                  <c:v>0.2</c:v>
                </c:pt>
                <c:pt idx="6">
                  <c:v>0.23</c:v>
                </c:pt>
                <c:pt idx="7">
                  <c:v>0.79</c:v>
                </c:pt>
                <c:pt idx="8">
                  <c:v>0.63</c:v>
                </c:pt>
                <c:pt idx="9">
                  <c:v>0.99</c:v>
                </c:pt>
                <c:pt idx="10">
                  <c:v>0.99</c:v>
                </c:pt>
                <c:pt idx="11">
                  <c:v>0.8</c:v>
                </c:pt>
                <c:pt idx="12">
                  <c:v>0.3</c:v>
                </c:pt>
                <c:pt idx="13">
                  <c:v>0.69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7B6-4485-87F3-C1CB94385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88525408"/>
        <c:axId val="1488530368"/>
      </c:barChart>
      <c:catAx>
        <c:axId val="1488525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530368"/>
        <c:crosses val="autoZero"/>
        <c:auto val="1"/>
        <c:lblAlgn val="ctr"/>
        <c:lblOffset val="100"/>
        <c:noMultiLvlLbl val="0"/>
      </c:catAx>
      <c:valAx>
        <c:axId val="1488530368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Request Accuracy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525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CRE!$B$65:$O$65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CRE!$B$66:$O$66</c:f>
              <c:numCache>
                <c:formatCode>General</c:formatCode>
                <c:ptCount val="14"/>
                <c:pt idx="0">
                  <c:v>0.89</c:v>
                </c:pt>
                <c:pt idx="1">
                  <c:v>0.45</c:v>
                </c:pt>
                <c:pt idx="2">
                  <c:v>0.66</c:v>
                </c:pt>
                <c:pt idx="3">
                  <c:v>0.69</c:v>
                </c:pt>
                <c:pt idx="4">
                  <c:v>0.85</c:v>
                </c:pt>
                <c:pt idx="5">
                  <c:v>0.54</c:v>
                </c:pt>
                <c:pt idx="6">
                  <c:v>0.96</c:v>
                </c:pt>
                <c:pt idx="7">
                  <c:v>0.57</c:v>
                </c:pt>
                <c:pt idx="8">
                  <c:v>0.82</c:v>
                </c:pt>
                <c:pt idx="9">
                  <c:v>0.93</c:v>
                </c:pt>
                <c:pt idx="10">
                  <c:v>0.92</c:v>
                </c:pt>
                <c:pt idx="11">
                  <c:v>0.92</c:v>
                </c:pt>
                <c:pt idx="12">
                  <c:v>0.38</c:v>
                </c:pt>
                <c:pt idx="13">
                  <c:v>0.71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7B-4FFB-A6BE-24207BE3D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9928368"/>
        <c:axId val="1499932960"/>
      </c:barChart>
      <c:catAx>
        <c:axId val="1499928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9932960"/>
        <c:crosses val="autoZero"/>
        <c:auto val="1"/>
        <c:lblAlgn val="ctr"/>
        <c:lblOffset val="100"/>
        <c:noMultiLvlLbl val="0"/>
      </c:catAx>
      <c:valAx>
        <c:axId val="1499932960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Independent Cache Misses Prefetched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992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CRE!$A$69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rgbClr val="BD582C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CRE!$B$68:$O$68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CRE!$B$69:$O$69</c:f>
              <c:numCache>
                <c:formatCode>General</c:formatCode>
                <c:ptCount val="14"/>
                <c:pt idx="0">
                  <c:v>1.0208459071089</c:v>
                </c:pt>
                <c:pt idx="1">
                  <c:v>1.01242784526579</c:v>
                </c:pt>
                <c:pt idx="2">
                  <c:v>1.00246957265335</c:v>
                </c:pt>
                <c:pt idx="3">
                  <c:v>1.00098698075518</c:v>
                </c:pt>
                <c:pt idx="4">
                  <c:v>1.00016200426694</c:v>
                </c:pt>
                <c:pt idx="5">
                  <c:v>1.14630985009879</c:v>
                </c:pt>
                <c:pt idx="6">
                  <c:v>1.33</c:v>
                </c:pt>
                <c:pt idx="7">
                  <c:v>1.0578493198206</c:v>
                </c:pt>
                <c:pt idx="8">
                  <c:v>1.27</c:v>
                </c:pt>
                <c:pt idx="9">
                  <c:v>1.00001993863592</c:v>
                </c:pt>
                <c:pt idx="10">
                  <c:v>1.00001656773132</c:v>
                </c:pt>
                <c:pt idx="11">
                  <c:v>1.00632213443532</c:v>
                </c:pt>
                <c:pt idx="12">
                  <c:v>1.06466803496993</c:v>
                </c:pt>
                <c:pt idx="13">
                  <c:v>1.070159858134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96-4B4C-94AE-48E2FA1C8537}"/>
            </c:ext>
          </c:extLst>
        </c:ser>
        <c:ser>
          <c:idx val="1"/>
          <c:order val="1"/>
          <c:tx>
            <c:strRef>
              <c:f>CRE!$A$70</c:f>
              <c:strCache>
                <c:ptCount val="1"/>
                <c:pt idx="0">
                  <c:v>Stream PF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CRE!$B$68:$O$68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CRE!$B$70:$O$70</c:f>
              <c:numCache>
                <c:formatCode>General</c:formatCode>
                <c:ptCount val="14"/>
                <c:pt idx="0">
                  <c:v>1.08387188650712</c:v>
                </c:pt>
                <c:pt idx="1">
                  <c:v>1.00036615835272</c:v>
                </c:pt>
                <c:pt idx="2">
                  <c:v>1.04106862463233</c:v>
                </c:pt>
                <c:pt idx="3">
                  <c:v>1.06806502030248</c:v>
                </c:pt>
                <c:pt idx="4">
                  <c:v>1.01290052439535</c:v>
                </c:pt>
                <c:pt idx="5">
                  <c:v>1.9121068577718</c:v>
                </c:pt>
                <c:pt idx="6">
                  <c:v>2.024602479255059</c:v>
                </c:pt>
                <c:pt idx="7">
                  <c:v>1.20632263300047</c:v>
                </c:pt>
                <c:pt idx="8">
                  <c:v>1.43336864791732</c:v>
                </c:pt>
                <c:pt idx="9">
                  <c:v>1.00113532938627</c:v>
                </c:pt>
                <c:pt idx="10">
                  <c:v>1.0000730929323</c:v>
                </c:pt>
                <c:pt idx="11">
                  <c:v>1.05256204207791</c:v>
                </c:pt>
                <c:pt idx="12">
                  <c:v>1.04883051507863</c:v>
                </c:pt>
                <c:pt idx="13">
                  <c:v>1.2219441393546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D96-4B4C-94AE-48E2FA1C8537}"/>
            </c:ext>
          </c:extLst>
        </c:ser>
        <c:ser>
          <c:idx val="2"/>
          <c:order val="2"/>
          <c:tx>
            <c:strRef>
              <c:f>CRE!$A$71</c:f>
              <c:strCache>
                <c:ptCount val="1"/>
                <c:pt idx="0">
                  <c:v>GHB PF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CRE!$B$68:$O$68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CRE!$B$71:$O$71</c:f>
              <c:numCache>
                <c:formatCode>General</c:formatCode>
                <c:ptCount val="14"/>
                <c:pt idx="0">
                  <c:v>1.0406067962811</c:v>
                </c:pt>
                <c:pt idx="1">
                  <c:v>1.01417248212286</c:v>
                </c:pt>
                <c:pt idx="2">
                  <c:v>1.03806827815497</c:v>
                </c:pt>
                <c:pt idx="3">
                  <c:v>1.05534946187296</c:v>
                </c:pt>
                <c:pt idx="4">
                  <c:v>1.00916944150898</c:v>
                </c:pt>
                <c:pt idx="5">
                  <c:v>1.5033848332611</c:v>
                </c:pt>
                <c:pt idx="6">
                  <c:v>1.27084974584739</c:v>
                </c:pt>
                <c:pt idx="7">
                  <c:v>1.2745298213445</c:v>
                </c:pt>
                <c:pt idx="8">
                  <c:v>1.32016117986118</c:v>
                </c:pt>
                <c:pt idx="9">
                  <c:v>1.00027327659814</c:v>
                </c:pt>
                <c:pt idx="10">
                  <c:v>1.00007211835987</c:v>
                </c:pt>
                <c:pt idx="11">
                  <c:v>1.00548108266684</c:v>
                </c:pt>
                <c:pt idx="12">
                  <c:v>1.00358026729365</c:v>
                </c:pt>
                <c:pt idx="13">
                  <c:v>1.11813067578258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D96-4B4C-94AE-48E2FA1C85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519490368"/>
        <c:axId val="1519495008"/>
      </c:barChart>
      <c:catAx>
        <c:axId val="1519490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95008"/>
        <c:crosses val="autoZero"/>
        <c:auto val="1"/>
        <c:lblAlgn val="ctr"/>
        <c:lblOffset val="100"/>
        <c:noMultiLvlLbl val="0"/>
      </c:catAx>
      <c:valAx>
        <c:axId val="1519495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Normalized Bandwidth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90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CRE!$A$69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rgbClr val="BD582C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CRE!$B$68:$O$68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CRE!$B$69:$O$69</c:f>
              <c:numCache>
                <c:formatCode>General</c:formatCode>
                <c:ptCount val="14"/>
                <c:pt idx="0">
                  <c:v>1.0208459071089</c:v>
                </c:pt>
                <c:pt idx="1">
                  <c:v>1.01242784526579</c:v>
                </c:pt>
                <c:pt idx="2">
                  <c:v>1.00246957265335</c:v>
                </c:pt>
                <c:pt idx="3">
                  <c:v>1.00098698075518</c:v>
                </c:pt>
                <c:pt idx="4">
                  <c:v>1.00016200426694</c:v>
                </c:pt>
                <c:pt idx="5">
                  <c:v>1.14630985009879</c:v>
                </c:pt>
                <c:pt idx="6">
                  <c:v>1.33</c:v>
                </c:pt>
                <c:pt idx="7">
                  <c:v>1.0578493198206</c:v>
                </c:pt>
                <c:pt idx="8">
                  <c:v>1.27</c:v>
                </c:pt>
                <c:pt idx="9">
                  <c:v>1.00001993863592</c:v>
                </c:pt>
                <c:pt idx="10">
                  <c:v>1.00001656773132</c:v>
                </c:pt>
                <c:pt idx="11">
                  <c:v>1.00632213443532</c:v>
                </c:pt>
                <c:pt idx="12">
                  <c:v>1.06466803496993</c:v>
                </c:pt>
                <c:pt idx="13">
                  <c:v>1.070159858134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96-4B4C-94AE-48E2FA1C8537}"/>
            </c:ext>
          </c:extLst>
        </c:ser>
        <c:ser>
          <c:idx val="1"/>
          <c:order val="1"/>
          <c:tx>
            <c:strRef>
              <c:f>CRE!$A$70</c:f>
              <c:strCache>
                <c:ptCount val="1"/>
                <c:pt idx="0">
                  <c:v>Stream PF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CRE!$B$68:$O$68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CRE!$B$70:$O$70</c:f>
              <c:numCache>
                <c:formatCode>General</c:formatCode>
                <c:ptCount val="14"/>
                <c:pt idx="0">
                  <c:v>1.08387188650712</c:v>
                </c:pt>
                <c:pt idx="1">
                  <c:v>1.00036615835272</c:v>
                </c:pt>
                <c:pt idx="2">
                  <c:v>1.04106862463233</c:v>
                </c:pt>
                <c:pt idx="3">
                  <c:v>1.06806502030248</c:v>
                </c:pt>
                <c:pt idx="4">
                  <c:v>1.01290052439535</c:v>
                </c:pt>
                <c:pt idx="5">
                  <c:v>1.9121068577718</c:v>
                </c:pt>
                <c:pt idx="6">
                  <c:v>2.024602479255059</c:v>
                </c:pt>
                <c:pt idx="7">
                  <c:v>1.20632263300047</c:v>
                </c:pt>
                <c:pt idx="8">
                  <c:v>1.43336864791732</c:v>
                </c:pt>
                <c:pt idx="9">
                  <c:v>1.00113532938627</c:v>
                </c:pt>
                <c:pt idx="10">
                  <c:v>1.0000730929323</c:v>
                </c:pt>
                <c:pt idx="11">
                  <c:v>1.05256204207791</c:v>
                </c:pt>
                <c:pt idx="12">
                  <c:v>1.04883051507863</c:v>
                </c:pt>
                <c:pt idx="13">
                  <c:v>1.2219441393546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D96-4B4C-94AE-48E2FA1C8537}"/>
            </c:ext>
          </c:extLst>
        </c:ser>
        <c:ser>
          <c:idx val="2"/>
          <c:order val="2"/>
          <c:tx>
            <c:strRef>
              <c:f>CRE!$A$71</c:f>
              <c:strCache>
                <c:ptCount val="1"/>
                <c:pt idx="0">
                  <c:v>GHB PF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CRE!$B$68:$O$68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CRE!$B$71:$O$71</c:f>
              <c:numCache>
                <c:formatCode>General</c:formatCode>
                <c:ptCount val="14"/>
                <c:pt idx="0">
                  <c:v>1.0406067962811</c:v>
                </c:pt>
                <c:pt idx="1">
                  <c:v>1.01417248212286</c:v>
                </c:pt>
                <c:pt idx="2">
                  <c:v>1.03806827815497</c:v>
                </c:pt>
                <c:pt idx="3">
                  <c:v>1.05534946187296</c:v>
                </c:pt>
                <c:pt idx="4">
                  <c:v>1.00916944150898</c:v>
                </c:pt>
                <c:pt idx="5">
                  <c:v>1.5033848332611</c:v>
                </c:pt>
                <c:pt idx="6">
                  <c:v>1.27084974584739</c:v>
                </c:pt>
                <c:pt idx="7">
                  <c:v>1.2745298213445</c:v>
                </c:pt>
                <c:pt idx="8">
                  <c:v>1.32016117986118</c:v>
                </c:pt>
                <c:pt idx="9">
                  <c:v>1.00027327659814</c:v>
                </c:pt>
                <c:pt idx="10">
                  <c:v>1.00007211835987</c:v>
                </c:pt>
                <c:pt idx="11">
                  <c:v>1.00548108266684</c:v>
                </c:pt>
                <c:pt idx="12">
                  <c:v>1.00358026729365</c:v>
                </c:pt>
                <c:pt idx="13">
                  <c:v>1.11813067578258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D96-4B4C-94AE-48E2FA1C85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500272160"/>
        <c:axId val="1500277104"/>
      </c:barChart>
      <c:catAx>
        <c:axId val="15002721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0277104"/>
        <c:crosses val="autoZero"/>
        <c:auto val="1"/>
        <c:lblAlgn val="ctr"/>
        <c:lblOffset val="100"/>
        <c:noMultiLvlLbl val="0"/>
      </c:catAx>
      <c:valAx>
        <c:axId val="150027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Normalized Bandwidth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027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CRE!$A$98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CRE!$B$98:$L$98</c:f>
              <c:numCache>
                <c:formatCode>General</c:formatCode>
                <c:ptCount val="11"/>
                <c:pt idx="0">
                  <c:v>48.94</c:v>
                </c:pt>
                <c:pt idx="1">
                  <c:v>51.1</c:v>
                </c:pt>
                <c:pt idx="2">
                  <c:v>41.77</c:v>
                </c:pt>
                <c:pt idx="3">
                  <c:v>44.84</c:v>
                </c:pt>
                <c:pt idx="4">
                  <c:v>55.91</c:v>
                </c:pt>
                <c:pt idx="5">
                  <c:v>49.49</c:v>
                </c:pt>
                <c:pt idx="6">
                  <c:v>49.97</c:v>
                </c:pt>
                <c:pt idx="7">
                  <c:v>34.9</c:v>
                </c:pt>
                <c:pt idx="8">
                  <c:v>29.13</c:v>
                </c:pt>
                <c:pt idx="9">
                  <c:v>35.42</c:v>
                </c:pt>
                <c:pt idx="10">
                  <c:v>43.32</c:v>
                </c:pt>
              </c:numCache>
            </c:numRef>
          </c:val>
        </c:ser>
        <c:ser>
          <c:idx val="1"/>
          <c:order val="1"/>
          <c:tx>
            <c:strRef>
              <c:f>CRE!$A$99</c:f>
              <c:strCache>
                <c:ptCount val="1"/>
                <c:pt idx="0">
                  <c:v>Stream PF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CRE!$B$99:$L$99</c:f>
              <c:numCache>
                <c:formatCode>General</c:formatCode>
                <c:ptCount val="11"/>
                <c:pt idx="0">
                  <c:v>36.4</c:v>
                </c:pt>
                <c:pt idx="1">
                  <c:v>39.3</c:v>
                </c:pt>
                <c:pt idx="2">
                  <c:v>38.2</c:v>
                </c:pt>
                <c:pt idx="3">
                  <c:v>25.58</c:v>
                </c:pt>
                <c:pt idx="4">
                  <c:v>54.96</c:v>
                </c:pt>
                <c:pt idx="5">
                  <c:v>49.75</c:v>
                </c:pt>
                <c:pt idx="6">
                  <c:v>39.63</c:v>
                </c:pt>
                <c:pt idx="7">
                  <c:v>24.63</c:v>
                </c:pt>
                <c:pt idx="8">
                  <c:v>11.08</c:v>
                </c:pt>
                <c:pt idx="9">
                  <c:v>13.22</c:v>
                </c:pt>
                <c:pt idx="10">
                  <c:v>29.76</c:v>
                </c:pt>
              </c:numCache>
            </c:numRef>
          </c:val>
        </c:ser>
        <c:ser>
          <c:idx val="2"/>
          <c:order val="2"/>
          <c:tx>
            <c:strRef>
              <c:f>CRE!$A$100</c:f>
              <c:strCache>
                <c:ptCount val="1"/>
                <c:pt idx="0">
                  <c:v>GHB PF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CRE!$B$100:$L$100</c:f>
              <c:numCache>
                <c:formatCode>General</c:formatCode>
                <c:ptCount val="11"/>
                <c:pt idx="0">
                  <c:v>34.52</c:v>
                </c:pt>
                <c:pt idx="1">
                  <c:v>43.21</c:v>
                </c:pt>
                <c:pt idx="2">
                  <c:v>35.9</c:v>
                </c:pt>
                <c:pt idx="3">
                  <c:v>19.14</c:v>
                </c:pt>
                <c:pt idx="4">
                  <c:v>56.13</c:v>
                </c:pt>
                <c:pt idx="5">
                  <c:v>51.78</c:v>
                </c:pt>
                <c:pt idx="6">
                  <c:v>38.83</c:v>
                </c:pt>
                <c:pt idx="7">
                  <c:v>16.99</c:v>
                </c:pt>
                <c:pt idx="8">
                  <c:v>12.41</c:v>
                </c:pt>
                <c:pt idx="9">
                  <c:v>25.12</c:v>
                </c:pt>
                <c:pt idx="10">
                  <c:v>30.11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519998624"/>
        <c:axId val="1520003152"/>
      </c:barChart>
      <c:catAx>
        <c:axId val="151999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0003152"/>
        <c:crosses val="autoZero"/>
        <c:auto val="1"/>
        <c:lblAlgn val="ctr"/>
        <c:lblOffset val="100"/>
        <c:noMultiLvlLbl val="0"/>
      </c:catAx>
      <c:valAx>
        <c:axId val="152000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800" b="0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 dirty="0" smtClean="0">
                    <a:effectLst/>
                  </a:rPr>
                  <a:t>% Weighted Speedup Improvement</a:t>
                </a:r>
                <a:endParaRPr lang="en-US" dirty="0" smtClean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998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CRE!$A$98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CRE!$B$98:$L$98</c:f>
              <c:numCache>
                <c:formatCode>General</c:formatCode>
                <c:ptCount val="11"/>
                <c:pt idx="0">
                  <c:v>48.94</c:v>
                </c:pt>
                <c:pt idx="1">
                  <c:v>51.1</c:v>
                </c:pt>
                <c:pt idx="2">
                  <c:v>41.77</c:v>
                </c:pt>
                <c:pt idx="3">
                  <c:v>44.84</c:v>
                </c:pt>
                <c:pt idx="4">
                  <c:v>55.91</c:v>
                </c:pt>
                <c:pt idx="5">
                  <c:v>49.49</c:v>
                </c:pt>
                <c:pt idx="6">
                  <c:v>49.97</c:v>
                </c:pt>
                <c:pt idx="7">
                  <c:v>34.9</c:v>
                </c:pt>
                <c:pt idx="8">
                  <c:v>29.13</c:v>
                </c:pt>
                <c:pt idx="9">
                  <c:v>35.42</c:v>
                </c:pt>
                <c:pt idx="10">
                  <c:v>43.32</c:v>
                </c:pt>
              </c:numCache>
            </c:numRef>
          </c:val>
        </c:ser>
        <c:ser>
          <c:idx val="1"/>
          <c:order val="1"/>
          <c:tx>
            <c:strRef>
              <c:f>CRE!$A$99</c:f>
              <c:strCache>
                <c:ptCount val="1"/>
                <c:pt idx="0">
                  <c:v>Stream PF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CRE!$B$99:$L$99</c:f>
              <c:numCache>
                <c:formatCode>General</c:formatCode>
                <c:ptCount val="11"/>
                <c:pt idx="0">
                  <c:v>36.4</c:v>
                </c:pt>
                <c:pt idx="1">
                  <c:v>39.3</c:v>
                </c:pt>
                <c:pt idx="2">
                  <c:v>38.2</c:v>
                </c:pt>
                <c:pt idx="3">
                  <c:v>25.58</c:v>
                </c:pt>
                <c:pt idx="4">
                  <c:v>54.96</c:v>
                </c:pt>
                <c:pt idx="5">
                  <c:v>49.75</c:v>
                </c:pt>
                <c:pt idx="6">
                  <c:v>39.63</c:v>
                </c:pt>
                <c:pt idx="7">
                  <c:v>24.63</c:v>
                </c:pt>
                <c:pt idx="8">
                  <c:v>11.08</c:v>
                </c:pt>
                <c:pt idx="9">
                  <c:v>13.22</c:v>
                </c:pt>
                <c:pt idx="10">
                  <c:v>29.76</c:v>
                </c:pt>
              </c:numCache>
            </c:numRef>
          </c:val>
        </c:ser>
        <c:ser>
          <c:idx val="2"/>
          <c:order val="2"/>
          <c:tx>
            <c:strRef>
              <c:f>CRE!$A$100</c:f>
              <c:strCache>
                <c:ptCount val="1"/>
                <c:pt idx="0">
                  <c:v>GHB PF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CRE!$B$100:$L$100</c:f>
              <c:numCache>
                <c:formatCode>General</c:formatCode>
                <c:ptCount val="11"/>
                <c:pt idx="0">
                  <c:v>34.52</c:v>
                </c:pt>
                <c:pt idx="1">
                  <c:v>43.21</c:v>
                </c:pt>
                <c:pt idx="2">
                  <c:v>35.9</c:v>
                </c:pt>
                <c:pt idx="3">
                  <c:v>19.14</c:v>
                </c:pt>
                <c:pt idx="4">
                  <c:v>56.13</c:v>
                </c:pt>
                <c:pt idx="5">
                  <c:v>51.78</c:v>
                </c:pt>
                <c:pt idx="6">
                  <c:v>38.83</c:v>
                </c:pt>
                <c:pt idx="7">
                  <c:v>16.99</c:v>
                </c:pt>
                <c:pt idx="8">
                  <c:v>12.41</c:v>
                </c:pt>
                <c:pt idx="9">
                  <c:v>25.12</c:v>
                </c:pt>
                <c:pt idx="10">
                  <c:v>30.11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520539472"/>
        <c:axId val="1520544384"/>
      </c:barChart>
      <c:catAx>
        <c:axId val="152053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0544384"/>
        <c:crosses val="autoZero"/>
        <c:auto val="1"/>
        <c:lblAlgn val="ctr"/>
        <c:lblOffset val="100"/>
        <c:noMultiLvlLbl val="0"/>
      </c:catAx>
      <c:valAx>
        <c:axId val="1520544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800" b="0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 dirty="0" smtClean="0">
                    <a:effectLst/>
                  </a:rPr>
                  <a:t>% Weighted Speedup Improvement</a:t>
                </a:r>
                <a:endParaRPr lang="en-US" dirty="0" smtClean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053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CRE!$A$98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CRE!$B$98:$L$98</c:f>
              <c:numCache>
                <c:formatCode>General</c:formatCode>
                <c:ptCount val="11"/>
                <c:pt idx="0">
                  <c:v>48.94</c:v>
                </c:pt>
                <c:pt idx="1">
                  <c:v>51.1</c:v>
                </c:pt>
                <c:pt idx="2">
                  <c:v>41.77</c:v>
                </c:pt>
                <c:pt idx="3">
                  <c:v>44.84</c:v>
                </c:pt>
                <c:pt idx="4">
                  <c:v>55.91</c:v>
                </c:pt>
                <c:pt idx="5">
                  <c:v>49.49</c:v>
                </c:pt>
                <c:pt idx="6">
                  <c:v>49.97</c:v>
                </c:pt>
                <c:pt idx="7">
                  <c:v>34.9</c:v>
                </c:pt>
                <c:pt idx="8">
                  <c:v>29.13</c:v>
                </c:pt>
                <c:pt idx="9">
                  <c:v>35.42</c:v>
                </c:pt>
                <c:pt idx="10">
                  <c:v>43.32</c:v>
                </c:pt>
              </c:numCache>
            </c:numRef>
          </c:val>
        </c:ser>
        <c:ser>
          <c:idx val="1"/>
          <c:order val="1"/>
          <c:tx>
            <c:strRef>
              <c:f>CRE!$A$99</c:f>
              <c:strCache>
                <c:ptCount val="1"/>
                <c:pt idx="0">
                  <c:v>Stream PF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CRE!$B$99:$L$99</c:f>
              <c:numCache>
                <c:formatCode>General</c:formatCode>
                <c:ptCount val="11"/>
                <c:pt idx="0">
                  <c:v>36.4</c:v>
                </c:pt>
                <c:pt idx="1">
                  <c:v>39.3</c:v>
                </c:pt>
                <c:pt idx="2">
                  <c:v>38.2</c:v>
                </c:pt>
                <c:pt idx="3">
                  <c:v>25.58</c:v>
                </c:pt>
                <c:pt idx="4">
                  <c:v>54.96</c:v>
                </c:pt>
                <c:pt idx="5">
                  <c:v>49.75</c:v>
                </c:pt>
                <c:pt idx="6">
                  <c:v>39.63</c:v>
                </c:pt>
                <c:pt idx="7">
                  <c:v>24.63</c:v>
                </c:pt>
                <c:pt idx="8">
                  <c:v>11.08</c:v>
                </c:pt>
                <c:pt idx="9">
                  <c:v>13.22</c:v>
                </c:pt>
                <c:pt idx="10">
                  <c:v>29.76</c:v>
                </c:pt>
              </c:numCache>
            </c:numRef>
          </c:val>
        </c:ser>
        <c:ser>
          <c:idx val="2"/>
          <c:order val="2"/>
          <c:tx>
            <c:strRef>
              <c:f>CRE!$A$100</c:f>
              <c:strCache>
                <c:ptCount val="1"/>
                <c:pt idx="0">
                  <c:v>GHB PF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CRE!$B$100:$L$100</c:f>
              <c:numCache>
                <c:formatCode>General</c:formatCode>
                <c:ptCount val="11"/>
                <c:pt idx="0">
                  <c:v>34.52</c:v>
                </c:pt>
                <c:pt idx="1">
                  <c:v>43.21</c:v>
                </c:pt>
                <c:pt idx="2">
                  <c:v>35.9</c:v>
                </c:pt>
                <c:pt idx="3">
                  <c:v>19.14</c:v>
                </c:pt>
                <c:pt idx="4">
                  <c:v>56.13</c:v>
                </c:pt>
                <c:pt idx="5">
                  <c:v>51.78</c:v>
                </c:pt>
                <c:pt idx="6">
                  <c:v>38.83</c:v>
                </c:pt>
                <c:pt idx="7">
                  <c:v>16.99</c:v>
                </c:pt>
                <c:pt idx="8">
                  <c:v>12.41</c:v>
                </c:pt>
                <c:pt idx="9">
                  <c:v>25.12</c:v>
                </c:pt>
                <c:pt idx="10">
                  <c:v>30.11</c:v>
                </c:pt>
              </c:numCache>
            </c:numRef>
          </c:val>
        </c:ser>
        <c:ser>
          <c:idx val="3"/>
          <c:order val="3"/>
          <c:tx>
            <c:strRef>
              <c:f>CRE!$A$101</c:f>
              <c:strCache>
                <c:ptCount val="1"/>
                <c:pt idx="0">
                  <c:v>Continuous Runahead + Stream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CRE!$B$101:$L$101</c:f>
              <c:numCache>
                <c:formatCode>General</c:formatCode>
                <c:ptCount val="11"/>
                <c:pt idx="0">
                  <c:v>66.3</c:v>
                </c:pt>
                <c:pt idx="1">
                  <c:v>65.16</c:v>
                </c:pt>
                <c:pt idx="2">
                  <c:v>58.51</c:v>
                </c:pt>
                <c:pt idx="3">
                  <c:v>55.9</c:v>
                </c:pt>
                <c:pt idx="4">
                  <c:v>76.04</c:v>
                </c:pt>
                <c:pt idx="5">
                  <c:v>66.91</c:v>
                </c:pt>
                <c:pt idx="6">
                  <c:v>66.16999999999998</c:v>
                </c:pt>
                <c:pt idx="7">
                  <c:v>44.56</c:v>
                </c:pt>
                <c:pt idx="8">
                  <c:v>37.57</c:v>
                </c:pt>
                <c:pt idx="9">
                  <c:v>47.45</c:v>
                </c:pt>
                <c:pt idx="10">
                  <c:v>57.24</c:v>
                </c:pt>
              </c:numCache>
            </c:numRef>
          </c:val>
        </c:ser>
        <c:ser>
          <c:idx val="4"/>
          <c:order val="4"/>
          <c:tx>
            <c:strRef>
              <c:f>CRE!$A$102</c:f>
              <c:strCache>
                <c:ptCount val="1"/>
                <c:pt idx="0">
                  <c:v>Continuous Runahead + GHB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CRE!$B$102:$L$102</c:f>
              <c:numCache>
                <c:formatCode>General</c:formatCode>
                <c:ptCount val="11"/>
                <c:pt idx="0">
                  <c:v>67.61</c:v>
                </c:pt>
                <c:pt idx="1">
                  <c:v>66.39</c:v>
                </c:pt>
                <c:pt idx="2">
                  <c:v>67.29</c:v>
                </c:pt>
                <c:pt idx="3">
                  <c:v>64.07</c:v>
                </c:pt>
                <c:pt idx="4">
                  <c:v>80.81</c:v>
                </c:pt>
                <c:pt idx="5">
                  <c:v>73.12</c:v>
                </c:pt>
                <c:pt idx="6">
                  <c:v>76.23</c:v>
                </c:pt>
                <c:pt idx="7">
                  <c:v>56.99</c:v>
                </c:pt>
                <c:pt idx="8">
                  <c:v>44.7</c:v>
                </c:pt>
                <c:pt idx="9">
                  <c:v>51.46</c:v>
                </c:pt>
                <c:pt idx="10">
                  <c:v>63.94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520691936"/>
        <c:axId val="1520696736"/>
      </c:barChart>
      <c:catAx>
        <c:axId val="152069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0696736"/>
        <c:crosses val="autoZero"/>
        <c:auto val="1"/>
        <c:lblAlgn val="ctr"/>
        <c:lblOffset val="100"/>
        <c:noMultiLvlLbl val="0"/>
      </c:catAx>
      <c:valAx>
        <c:axId val="152069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 dirty="0" smtClean="0">
                    <a:effectLst/>
                  </a:rPr>
                  <a:t>% Weighted Speedup Improvement</a:t>
                </a:r>
                <a:endParaRPr lang="en-US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0691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CRE!$A$98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CRE!$B$98:$L$98</c:f>
              <c:numCache>
                <c:formatCode>General</c:formatCode>
                <c:ptCount val="11"/>
                <c:pt idx="0">
                  <c:v>48.94</c:v>
                </c:pt>
                <c:pt idx="1">
                  <c:v>51.1</c:v>
                </c:pt>
                <c:pt idx="2">
                  <c:v>41.77</c:v>
                </c:pt>
                <c:pt idx="3">
                  <c:v>44.84</c:v>
                </c:pt>
                <c:pt idx="4">
                  <c:v>55.91</c:v>
                </c:pt>
                <c:pt idx="5">
                  <c:v>49.49</c:v>
                </c:pt>
                <c:pt idx="6">
                  <c:v>49.97</c:v>
                </c:pt>
                <c:pt idx="7">
                  <c:v>34.9</c:v>
                </c:pt>
                <c:pt idx="8">
                  <c:v>29.13</c:v>
                </c:pt>
                <c:pt idx="9">
                  <c:v>35.42</c:v>
                </c:pt>
                <c:pt idx="10">
                  <c:v>43.32</c:v>
                </c:pt>
              </c:numCache>
            </c:numRef>
          </c:val>
        </c:ser>
        <c:ser>
          <c:idx val="1"/>
          <c:order val="1"/>
          <c:tx>
            <c:strRef>
              <c:f>CRE!$A$99</c:f>
              <c:strCache>
                <c:ptCount val="1"/>
                <c:pt idx="0">
                  <c:v>Stream PF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CRE!$B$99:$L$99</c:f>
              <c:numCache>
                <c:formatCode>General</c:formatCode>
                <c:ptCount val="11"/>
                <c:pt idx="0">
                  <c:v>36.4</c:v>
                </c:pt>
                <c:pt idx="1">
                  <c:v>39.3</c:v>
                </c:pt>
                <c:pt idx="2">
                  <c:v>38.2</c:v>
                </c:pt>
                <c:pt idx="3">
                  <c:v>25.58</c:v>
                </c:pt>
                <c:pt idx="4">
                  <c:v>54.96</c:v>
                </c:pt>
                <c:pt idx="5">
                  <c:v>49.75</c:v>
                </c:pt>
                <c:pt idx="6">
                  <c:v>39.63</c:v>
                </c:pt>
                <c:pt idx="7">
                  <c:v>24.63</c:v>
                </c:pt>
                <c:pt idx="8">
                  <c:v>11.08</c:v>
                </c:pt>
                <c:pt idx="9">
                  <c:v>13.22</c:v>
                </c:pt>
                <c:pt idx="10">
                  <c:v>29.76</c:v>
                </c:pt>
              </c:numCache>
            </c:numRef>
          </c:val>
        </c:ser>
        <c:ser>
          <c:idx val="2"/>
          <c:order val="2"/>
          <c:tx>
            <c:strRef>
              <c:f>CRE!$A$100</c:f>
              <c:strCache>
                <c:ptCount val="1"/>
                <c:pt idx="0">
                  <c:v>GHB PF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CRE!$B$100:$L$100</c:f>
              <c:numCache>
                <c:formatCode>General</c:formatCode>
                <c:ptCount val="11"/>
                <c:pt idx="0">
                  <c:v>34.52</c:v>
                </c:pt>
                <c:pt idx="1">
                  <c:v>43.21</c:v>
                </c:pt>
                <c:pt idx="2">
                  <c:v>35.9</c:v>
                </c:pt>
                <c:pt idx="3">
                  <c:v>19.14</c:v>
                </c:pt>
                <c:pt idx="4">
                  <c:v>56.13</c:v>
                </c:pt>
                <c:pt idx="5">
                  <c:v>51.78</c:v>
                </c:pt>
                <c:pt idx="6">
                  <c:v>38.83</c:v>
                </c:pt>
                <c:pt idx="7">
                  <c:v>16.99</c:v>
                </c:pt>
                <c:pt idx="8">
                  <c:v>12.41</c:v>
                </c:pt>
                <c:pt idx="9">
                  <c:v>25.12</c:v>
                </c:pt>
                <c:pt idx="10">
                  <c:v>30.11</c:v>
                </c:pt>
              </c:numCache>
            </c:numRef>
          </c:val>
        </c:ser>
        <c:ser>
          <c:idx val="3"/>
          <c:order val="3"/>
          <c:tx>
            <c:strRef>
              <c:f>CRE!$A$101</c:f>
              <c:strCache>
                <c:ptCount val="1"/>
                <c:pt idx="0">
                  <c:v>Continuous Runahead + Stream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CRE!$B$101:$L$101</c:f>
              <c:numCache>
                <c:formatCode>General</c:formatCode>
                <c:ptCount val="11"/>
                <c:pt idx="0">
                  <c:v>66.3</c:v>
                </c:pt>
                <c:pt idx="1">
                  <c:v>65.16</c:v>
                </c:pt>
                <c:pt idx="2">
                  <c:v>58.51</c:v>
                </c:pt>
                <c:pt idx="3">
                  <c:v>55.9</c:v>
                </c:pt>
                <c:pt idx="4">
                  <c:v>76.04</c:v>
                </c:pt>
                <c:pt idx="5">
                  <c:v>66.91</c:v>
                </c:pt>
                <c:pt idx="6">
                  <c:v>66.16999999999998</c:v>
                </c:pt>
                <c:pt idx="7">
                  <c:v>44.56</c:v>
                </c:pt>
                <c:pt idx="8">
                  <c:v>37.57</c:v>
                </c:pt>
                <c:pt idx="9">
                  <c:v>47.45</c:v>
                </c:pt>
                <c:pt idx="10">
                  <c:v>57.24</c:v>
                </c:pt>
              </c:numCache>
            </c:numRef>
          </c:val>
        </c:ser>
        <c:ser>
          <c:idx val="4"/>
          <c:order val="4"/>
          <c:tx>
            <c:strRef>
              <c:f>CRE!$A$102</c:f>
              <c:strCache>
                <c:ptCount val="1"/>
                <c:pt idx="0">
                  <c:v>Continuous Runahead + GHB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CRE!$B$97:$L$97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GMean</c:v>
                </c:pt>
              </c:strCache>
            </c:strRef>
          </c:cat>
          <c:val>
            <c:numRef>
              <c:f>CRE!$B$102:$L$102</c:f>
              <c:numCache>
                <c:formatCode>General</c:formatCode>
                <c:ptCount val="11"/>
                <c:pt idx="0">
                  <c:v>67.61</c:v>
                </c:pt>
                <c:pt idx="1">
                  <c:v>66.39</c:v>
                </c:pt>
                <c:pt idx="2">
                  <c:v>67.29</c:v>
                </c:pt>
                <c:pt idx="3">
                  <c:v>64.07</c:v>
                </c:pt>
                <c:pt idx="4">
                  <c:v>80.81</c:v>
                </c:pt>
                <c:pt idx="5">
                  <c:v>73.12</c:v>
                </c:pt>
                <c:pt idx="6">
                  <c:v>76.23</c:v>
                </c:pt>
                <c:pt idx="7">
                  <c:v>56.99</c:v>
                </c:pt>
                <c:pt idx="8">
                  <c:v>44.7</c:v>
                </c:pt>
                <c:pt idx="9">
                  <c:v>51.46</c:v>
                </c:pt>
                <c:pt idx="10">
                  <c:v>63.94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1816944"/>
        <c:axId val="1498167712"/>
      </c:barChart>
      <c:catAx>
        <c:axId val="149181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8167712"/>
        <c:crosses val="autoZero"/>
        <c:auto val="1"/>
        <c:lblAlgn val="ctr"/>
        <c:lblOffset val="100"/>
        <c:noMultiLvlLbl val="0"/>
      </c:catAx>
      <c:valAx>
        <c:axId val="149816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 dirty="0" smtClean="0">
                    <a:effectLst/>
                  </a:rPr>
                  <a:t>% Weighted Speedup Improvement</a:t>
                </a:r>
                <a:endParaRPr lang="en-US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181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CRE!$A$110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CRE!$B$109:$L$109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CRE!$B$110:$L$110</c:f>
              <c:numCache>
                <c:formatCode>General</c:formatCode>
                <c:ptCount val="11"/>
                <c:pt idx="0">
                  <c:v>0.6501</c:v>
                </c:pt>
                <c:pt idx="1">
                  <c:v>0.6248</c:v>
                </c:pt>
                <c:pt idx="2">
                  <c:v>0.7019</c:v>
                </c:pt>
                <c:pt idx="3">
                  <c:v>0.6929</c:v>
                </c:pt>
                <c:pt idx="4">
                  <c:v>0.6319</c:v>
                </c:pt>
                <c:pt idx="5">
                  <c:v>0.663</c:v>
                </c:pt>
                <c:pt idx="6">
                  <c:v>0.6424</c:v>
                </c:pt>
                <c:pt idx="7">
                  <c:v>0.7613</c:v>
                </c:pt>
                <c:pt idx="8">
                  <c:v>0.7644</c:v>
                </c:pt>
                <c:pt idx="9">
                  <c:v>0.7981</c:v>
                </c:pt>
                <c:pt idx="10">
                  <c:v>0.690648101875676</c:v>
                </c:pt>
              </c:numCache>
            </c:numRef>
          </c:val>
        </c:ser>
        <c:ser>
          <c:idx val="1"/>
          <c:order val="1"/>
          <c:tx>
            <c:strRef>
              <c:f>CRE!$A$111</c:f>
              <c:strCache>
                <c:ptCount val="1"/>
                <c:pt idx="0">
                  <c:v>Stream PF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CRE!$B$109:$L$109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CRE!$B$111:$L$111</c:f>
              <c:numCache>
                <c:formatCode>General</c:formatCode>
                <c:ptCount val="11"/>
                <c:pt idx="0">
                  <c:v>0.7508</c:v>
                </c:pt>
                <c:pt idx="1">
                  <c:v>0.7708</c:v>
                </c:pt>
                <c:pt idx="2">
                  <c:v>0.8035</c:v>
                </c:pt>
                <c:pt idx="3">
                  <c:v>0.8548</c:v>
                </c:pt>
                <c:pt idx="4">
                  <c:v>0.7094</c:v>
                </c:pt>
                <c:pt idx="5">
                  <c:v>0.7701</c:v>
                </c:pt>
                <c:pt idx="6">
                  <c:v>0.7868</c:v>
                </c:pt>
                <c:pt idx="7">
                  <c:v>0.8886</c:v>
                </c:pt>
                <c:pt idx="8">
                  <c:v>0.9222</c:v>
                </c:pt>
                <c:pt idx="9">
                  <c:v>0.9449</c:v>
                </c:pt>
                <c:pt idx="10">
                  <c:v>0.816871285151173</c:v>
                </c:pt>
              </c:numCache>
            </c:numRef>
          </c:val>
        </c:ser>
        <c:ser>
          <c:idx val="2"/>
          <c:order val="2"/>
          <c:tx>
            <c:strRef>
              <c:f>CRE!$A$112</c:f>
              <c:strCache>
                <c:ptCount val="1"/>
                <c:pt idx="0">
                  <c:v>GHB PF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CRE!$B$109:$L$109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CRE!$B$112:$L$112</c:f>
              <c:numCache>
                <c:formatCode>General</c:formatCode>
                <c:ptCount val="11"/>
                <c:pt idx="0">
                  <c:v>0.6787</c:v>
                </c:pt>
                <c:pt idx="1">
                  <c:v>0.683</c:v>
                </c:pt>
                <c:pt idx="2">
                  <c:v>0.6944</c:v>
                </c:pt>
                <c:pt idx="3">
                  <c:v>0.8485</c:v>
                </c:pt>
                <c:pt idx="4">
                  <c:v>0.6534</c:v>
                </c:pt>
                <c:pt idx="5">
                  <c:v>0.6369</c:v>
                </c:pt>
                <c:pt idx="6">
                  <c:v>0.6879</c:v>
                </c:pt>
                <c:pt idx="7">
                  <c:v>0.8949</c:v>
                </c:pt>
                <c:pt idx="8">
                  <c:v>0.9439</c:v>
                </c:pt>
                <c:pt idx="9">
                  <c:v>0.8079</c:v>
                </c:pt>
                <c:pt idx="10">
                  <c:v>0.745966612871474</c:v>
                </c:pt>
              </c:numCache>
            </c:numRef>
          </c:val>
        </c:ser>
        <c:ser>
          <c:idx val="3"/>
          <c:order val="3"/>
          <c:tx>
            <c:strRef>
              <c:f>CRE!$A$113</c:f>
              <c:strCache>
                <c:ptCount val="1"/>
                <c:pt idx="0">
                  <c:v>Continuous Runahead + Stream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CRE!$B$109:$L$109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CRE!$B$113:$L$113</c:f>
              <c:numCache>
                <c:formatCode>General</c:formatCode>
                <c:ptCount val="11"/>
                <c:pt idx="0">
                  <c:v>0.5007</c:v>
                </c:pt>
                <c:pt idx="1">
                  <c:v>0.4728</c:v>
                </c:pt>
                <c:pt idx="2">
                  <c:v>0.6616</c:v>
                </c:pt>
                <c:pt idx="3">
                  <c:v>0.6667</c:v>
                </c:pt>
                <c:pt idx="4">
                  <c:v>0.5589</c:v>
                </c:pt>
                <c:pt idx="5">
                  <c:v>0.5232</c:v>
                </c:pt>
                <c:pt idx="6">
                  <c:v>0.467</c:v>
                </c:pt>
                <c:pt idx="7">
                  <c:v>0.5965</c:v>
                </c:pt>
                <c:pt idx="8">
                  <c:v>0.729</c:v>
                </c:pt>
                <c:pt idx="9">
                  <c:v>0.6965</c:v>
                </c:pt>
                <c:pt idx="10">
                  <c:v>0.580144104643106</c:v>
                </c:pt>
              </c:numCache>
            </c:numRef>
          </c:val>
        </c:ser>
        <c:ser>
          <c:idx val="4"/>
          <c:order val="4"/>
          <c:tx>
            <c:strRef>
              <c:f>CRE!$A$114</c:f>
              <c:strCache>
                <c:ptCount val="1"/>
                <c:pt idx="0">
                  <c:v>Continuous Runahead + GHB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CRE!$B$109:$L$109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CRE!$B$114:$L$114</c:f>
              <c:numCache>
                <c:formatCode>General</c:formatCode>
                <c:ptCount val="11"/>
                <c:pt idx="0">
                  <c:v>0.4914</c:v>
                </c:pt>
                <c:pt idx="1">
                  <c:v>0.4701</c:v>
                </c:pt>
                <c:pt idx="2">
                  <c:v>0.5813</c:v>
                </c:pt>
                <c:pt idx="3">
                  <c:v>0.6039</c:v>
                </c:pt>
                <c:pt idx="4">
                  <c:v>0.5177</c:v>
                </c:pt>
                <c:pt idx="5">
                  <c:v>0.5315</c:v>
                </c:pt>
                <c:pt idx="6">
                  <c:v>0.5252</c:v>
                </c:pt>
                <c:pt idx="7">
                  <c:v>0.6234</c:v>
                </c:pt>
                <c:pt idx="8">
                  <c:v>0.7397</c:v>
                </c:pt>
                <c:pt idx="9">
                  <c:v>0.7523</c:v>
                </c:pt>
                <c:pt idx="10">
                  <c:v>0.576648329910452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8056160"/>
        <c:axId val="1520115184"/>
      </c:barChart>
      <c:catAx>
        <c:axId val="149805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0115184"/>
        <c:crosses val="autoZero"/>
        <c:auto val="1"/>
        <c:lblAlgn val="ctr"/>
        <c:lblOffset val="100"/>
        <c:noMultiLvlLbl val="0"/>
      </c:catAx>
      <c:valAx>
        <c:axId val="152011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Energy</a:t>
                </a:r>
                <a:r>
                  <a:rPr lang="en-US" baseline="0" dirty="0" smtClean="0"/>
                  <a:t> Normalized to </a:t>
                </a:r>
              </a:p>
              <a:p>
                <a:pPr>
                  <a:defRPr/>
                </a:pPr>
                <a:r>
                  <a:rPr lang="en-US" baseline="0" dirty="0" smtClean="0"/>
                  <a:t>No-Prefetching Baseline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805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CRE!$A$110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CRE!$B$109:$L$109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CRE!$B$110:$L$110</c:f>
              <c:numCache>
                <c:formatCode>General</c:formatCode>
                <c:ptCount val="11"/>
                <c:pt idx="0">
                  <c:v>0.6501</c:v>
                </c:pt>
                <c:pt idx="1">
                  <c:v>0.6248</c:v>
                </c:pt>
                <c:pt idx="2">
                  <c:v>0.7019</c:v>
                </c:pt>
                <c:pt idx="3">
                  <c:v>0.6929</c:v>
                </c:pt>
                <c:pt idx="4">
                  <c:v>0.6319</c:v>
                </c:pt>
                <c:pt idx="5">
                  <c:v>0.663</c:v>
                </c:pt>
                <c:pt idx="6">
                  <c:v>0.6424</c:v>
                </c:pt>
                <c:pt idx="7">
                  <c:v>0.7613</c:v>
                </c:pt>
                <c:pt idx="8">
                  <c:v>0.7644</c:v>
                </c:pt>
                <c:pt idx="9">
                  <c:v>0.7981</c:v>
                </c:pt>
                <c:pt idx="10">
                  <c:v>0.690648101875676</c:v>
                </c:pt>
              </c:numCache>
            </c:numRef>
          </c:val>
        </c:ser>
        <c:ser>
          <c:idx val="1"/>
          <c:order val="1"/>
          <c:tx>
            <c:strRef>
              <c:f>CRE!$A$111</c:f>
              <c:strCache>
                <c:ptCount val="1"/>
                <c:pt idx="0">
                  <c:v>Stream PF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CRE!$B$109:$L$109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CRE!$B$111:$L$111</c:f>
              <c:numCache>
                <c:formatCode>General</c:formatCode>
                <c:ptCount val="11"/>
                <c:pt idx="0">
                  <c:v>0.7508</c:v>
                </c:pt>
                <c:pt idx="1">
                  <c:v>0.7708</c:v>
                </c:pt>
                <c:pt idx="2">
                  <c:v>0.8035</c:v>
                </c:pt>
                <c:pt idx="3">
                  <c:v>0.8548</c:v>
                </c:pt>
                <c:pt idx="4">
                  <c:v>0.7094</c:v>
                </c:pt>
                <c:pt idx="5">
                  <c:v>0.7701</c:v>
                </c:pt>
                <c:pt idx="6">
                  <c:v>0.7868</c:v>
                </c:pt>
                <c:pt idx="7">
                  <c:v>0.8886</c:v>
                </c:pt>
                <c:pt idx="8">
                  <c:v>0.9222</c:v>
                </c:pt>
                <c:pt idx="9">
                  <c:v>0.9449</c:v>
                </c:pt>
                <c:pt idx="10">
                  <c:v>0.816871285151173</c:v>
                </c:pt>
              </c:numCache>
            </c:numRef>
          </c:val>
        </c:ser>
        <c:ser>
          <c:idx val="2"/>
          <c:order val="2"/>
          <c:tx>
            <c:strRef>
              <c:f>CRE!$A$112</c:f>
              <c:strCache>
                <c:ptCount val="1"/>
                <c:pt idx="0">
                  <c:v>GHB PF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CRE!$B$109:$L$109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CRE!$B$112:$L$112</c:f>
              <c:numCache>
                <c:formatCode>General</c:formatCode>
                <c:ptCount val="11"/>
                <c:pt idx="0">
                  <c:v>0.6787</c:v>
                </c:pt>
                <c:pt idx="1">
                  <c:v>0.683</c:v>
                </c:pt>
                <c:pt idx="2">
                  <c:v>0.6944</c:v>
                </c:pt>
                <c:pt idx="3">
                  <c:v>0.8485</c:v>
                </c:pt>
                <c:pt idx="4">
                  <c:v>0.6534</c:v>
                </c:pt>
                <c:pt idx="5">
                  <c:v>0.6369</c:v>
                </c:pt>
                <c:pt idx="6">
                  <c:v>0.6879</c:v>
                </c:pt>
                <c:pt idx="7">
                  <c:v>0.8949</c:v>
                </c:pt>
                <c:pt idx="8">
                  <c:v>0.9439</c:v>
                </c:pt>
                <c:pt idx="9">
                  <c:v>0.8079</c:v>
                </c:pt>
                <c:pt idx="10">
                  <c:v>0.745966612871474</c:v>
                </c:pt>
              </c:numCache>
            </c:numRef>
          </c:val>
        </c:ser>
        <c:ser>
          <c:idx val="3"/>
          <c:order val="3"/>
          <c:tx>
            <c:strRef>
              <c:f>CRE!$A$113</c:f>
              <c:strCache>
                <c:ptCount val="1"/>
                <c:pt idx="0">
                  <c:v>Continuous Runahead + Stream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CRE!$B$109:$L$109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CRE!$B$113:$L$113</c:f>
              <c:numCache>
                <c:formatCode>General</c:formatCode>
                <c:ptCount val="11"/>
                <c:pt idx="0">
                  <c:v>0.5007</c:v>
                </c:pt>
                <c:pt idx="1">
                  <c:v>0.4728</c:v>
                </c:pt>
                <c:pt idx="2">
                  <c:v>0.6616</c:v>
                </c:pt>
                <c:pt idx="3">
                  <c:v>0.6667</c:v>
                </c:pt>
                <c:pt idx="4">
                  <c:v>0.5589</c:v>
                </c:pt>
                <c:pt idx="5">
                  <c:v>0.5232</c:v>
                </c:pt>
                <c:pt idx="6">
                  <c:v>0.467</c:v>
                </c:pt>
                <c:pt idx="7">
                  <c:v>0.5965</c:v>
                </c:pt>
                <c:pt idx="8">
                  <c:v>0.729</c:v>
                </c:pt>
                <c:pt idx="9">
                  <c:v>0.6965</c:v>
                </c:pt>
                <c:pt idx="10">
                  <c:v>0.580144104643106</c:v>
                </c:pt>
              </c:numCache>
            </c:numRef>
          </c:val>
        </c:ser>
        <c:ser>
          <c:idx val="4"/>
          <c:order val="4"/>
          <c:tx>
            <c:strRef>
              <c:f>CRE!$A$114</c:f>
              <c:strCache>
                <c:ptCount val="1"/>
                <c:pt idx="0">
                  <c:v>Continuous Runahead + GHB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CRE!$B$109:$L$109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CRE!$B$114:$L$114</c:f>
              <c:numCache>
                <c:formatCode>General</c:formatCode>
                <c:ptCount val="11"/>
                <c:pt idx="0">
                  <c:v>0.4914</c:v>
                </c:pt>
                <c:pt idx="1">
                  <c:v>0.4701</c:v>
                </c:pt>
                <c:pt idx="2">
                  <c:v>0.5813</c:v>
                </c:pt>
                <c:pt idx="3">
                  <c:v>0.6039</c:v>
                </c:pt>
                <c:pt idx="4">
                  <c:v>0.5177</c:v>
                </c:pt>
                <c:pt idx="5">
                  <c:v>0.5315</c:v>
                </c:pt>
                <c:pt idx="6">
                  <c:v>0.5252</c:v>
                </c:pt>
                <c:pt idx="7">
                  <c:v>0.6234</c:v>
                </c:pt>
                <c:pt idx="8">
                  <c:v>0.7397</c:v>
                </c:pt>
                <c:pt idx="9">
                  <c:v>0.7523</c:v>
                </c:pt>
                <c:pt idx="10">
                  <c:v>0.576648329910452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4398128"/>
        <c:axId val="1500442528"/>
      </c:barChart>
      <c:catAx>
        <c:axId val="149439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0442528"/>
        <c:crosses val="autoZero"/>
        <c:auto val="1"/>
        <c:lblAlgn val="ctr"/>
        <c:lblOffset val="100"/>
        <c:noMultiLvlLbl val="0"/>
      </c:catAx>
      <c:valAx>
        <c:axId val="1500442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Energy</a:t>
                </a:r>
                <a:r>
                  <a:rPr lang="en-US" baseline="0" dirty="0" smtClean="0"/>
                  <a:t> Normalized to </a:t>
                </a:r>
              </a:p>
              <a:p>
                <a:pPr>
                  <a:defRPr/>
                </a:pPr>
                <a:r>
                  <a:rPr lang="en-US" baseline="0" dirty="0" smtClean="0"/>
                  <a:t>No-Prefetching Baseline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398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CRE!$A$8</c:f>
              <c:strCache>
                <c:ptCount val="1"/>
                <c:pt idx="0">
                  <c:v>% Independent Misses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CRE!$B$7:$O$7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CRE!$B$8:$O$8</c:f>
              <c:numCache>
                <c:formatCode>General</c:formatCode>
                <c:ptCount val="14"/>
                <c:pt idx="0">
                  <c:v>0.09</c:v>
                </c:pt>
                <c:pt idx="1">
                  <c:v>0.1</c:v>
                </c:pt>
                <c:pt idx="2">
                  <c:v>0.09</c:v>
                </c:pt>
                <c:pt idx="3">
                  <c:v>0.08</c:v>
                </c:pt>
                <c:pt idx="4">
                  <c:v>0.09</c:v>
                </c:pt>
                <c:pt idx="5">
                  <c:v>0.09</c:v>
                </c:pt>
                <c:pt idx="6">
                  <c:v>0.19</c:v>
                </c:pt>
                <c:pt idx="7">
                  <c:v>0.07</c:v>
                </c:pt>
                <c:pt idx="8">
                  <c:v>0.18</c:v>
                </c:pt>
                <c:pt idx="9">
                  <c:v>0.18</c:v>
                </c:pt>
                <c:pt idx="10">
                  <c:v>0.28</c:v>
                </c:pt>
                <c:pt idx="11">
                  <c:v>0.1</c:v>
                </c:pt>
                <c:pt idx="12">
                  <c:v>0.1</c:v>
                </c:pt>
                <c:pt idx="13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02-411E-8451-881A401551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88641280"/>
        <c:axId val="1488645968"/>
      </c:barChart>
      <c:catAx>
        <c:axId val="14886412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645968"/>
        <c:crosses val="autoZero"/>
        <c:auto val="1"/>
        <c:lblAlgn val="ctr"/>
        <c:lblOffset val="100"/>
        <c:noMultiLvlLbl val="0"/>
      </c:catAx>
      <c:valAx>
        <c:axId val="1488645968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Independent Cache Misses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641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CRE!$A$8</c:f>
              <c:strCache>
                <c:ptCount val="1"/>
                <c:pt idx="0">
                  <c:v>% Independent Misses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CRE!$B$7:$O$7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CRE!$B$8:$O$8</c:f>
              <c:numCache>
                <c:formatCode>General</c:formatCode>
                <c:ptCount val="14"/>
                <c:pt idx="0">
                  <c:v>0.09</c:v>
                </c:pt>
                <c:pt idx="1">
                  <c:v>0.1</c:v>
                </c:pt>
                <c:pt idx="2">
                  <c:v>0.09</c:v>
                </c:pt>
                <c:pt idx="3">
                  <c:v>0.08</c:v>
                </c:pt>
                <c:pt idx="4">
                  <c:v>0.09</c:v>
                </c:pt>
                <c:pt idx="5">
                  <c:v>0.09</c:v>
                </c:pt>
                <c:pt idx="6">
                  <c:v>0.19</c:v>
                </c:pt>
                <c:pt idx="7">
                  <c:v>0.07</c:v>
                </c:pt>
                <c:pt idx="8">
                  <c:v>0.18</c:v>
                </c:pt>
                <c:pt idx="9">
                  <c:v>0.18</c:v>
                </c:pt>
                <c:pt idx="10">
                  <c:v>0.28</c:v>
                </c:pt>
                <c:pt idx="11">
                  <c:v>0.1</c:v>
                </c:pt>
                <c:pt idx="12">
                  <c:v>0.1</c:v>
                </c:pt>
                <c:pt idx="13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02-411E-8451-881A401551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88721696"/>
        <c:axId val="1488726384"/>
      </c:barChart>
      <c:catAx>
        <c:axId val="1488721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726384"/>
        <c:crosses val="autoZero"/>
        <c:auto val="1"/>
        <c:lblAlgn val="ctr"/>
        <c:lblOffset val="100"/>
        <c:noMultiLvlLbl val="0"/>
      </c:catAx>
      <c:valAx>
        <c:axId val="1488726384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Independent Cache Misses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721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CRE!$A$9</c:f>
              <c:strCache>
                <c:ptCount val="1"/>
                <c:pt idx="0">
                  <c:v>Runahead Performance Gain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CRE!$B$7:$O$7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CRE!$B$9:$O$9</c:f>
              <c:numCache>
                <c:formatCode>General</c:formatCode>
                <c:ptCount val="14"/>
                <c:pt idx="0">
                  <c:v>0.1</c:v>
                </c:pt>
                <c:pt idx="1">
                  <c:v>0.13</c:v>
                </c:pt>
                <c:pt idx="2">
                  <c:v>0.09</c:v>
                </c:pt>
                <c:pt idx="3">
                  <c:v>0.07</c:v>
                </c:pt>
                <c:pt idx="4">
                  <c:v>0.08</c:v>
                </c:pt>
                <c:pt idx="5">
                  <c:v>0.11</c:v>
                </c:pt>
                <c:pt idx="6">
                  <c:v>0.15</c:v>
                </c:pt>
                <c:pt idx="7">
                  <c:v>0.11</c:v>
                </c:pt>
                <c:pt idx="8">
                  <c:v>0.14</c:v>
                </c:pt>
                <c:pt idx="9">
                  <c:v>0.18</c:v>
                </c:pt>
                <c:pt idx="10">
                  <c:v>0.28</c:v>
                </c:pt>
                <c:pt idx="11">
                  <c:v>0.03</c:v>
                </c:pt>
                <c:pt idx="12">
                  <c:v>0.1</c:v>
                </c:pt>
                <c:pt idx="13">
                  <c:v>0.12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24-4BF8-89FE-5B86A6F1A4F0}"/>
            </c:ext>
          </c:extLst>
        </c:ser>
        <c:ser>
          <c:idx val="1"/>
          <c:order val="1"/>
          <c:tx>
            <c:strRef>
              <c:f>CRE!$A$10</c:f>
              <c:strCache>
                <c:ptCount val="1"/>
                <c:pt idx="0">
                  <c:v>Oracle Performance Gain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CRE!$B$7:$O$7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CRE!$B$10:$O$10</c:f>
              <c:numCache>
                <c:formatCode>General</c:formatCode>
                <c:ptCount val="14"/>
                <c:pt idx="0">
                  <c:v>0.34</c:v>
                </c:pt>
                <c:pt idx="1">
                  <c:v>0.44</c:v>
                </c:pt>
                <c:pt idx="2">
                  <c:v>0.3</c:v>
                </c:pt>
                <c:pt idx="3">
                  <c:v>0.46</c:v>
                </c:pt>
                <c:pt idx="4">
                  <c:v>0.48</c:v>
                </c:pt>
                <c:pt idx="5">
                  <c:v>0.39</c:v>
                </c:pt>
                <c:pt idx="6">
                  <c:v>0.96</c:v>
                </c:pt>
                <c:pt idx="7">
                  <c:v>0.49</c:v>
                </c:pt>
                <c:pt idx="8">
                  <c:v>0.67</c:v>
                </c:pt>
                <c:pt idx="9">
                  <c:v>1.01</c:v>
                </c:pt>
                <c:pt idx="10">
                  <c:v>3.1</c:v>
                </c:pt>
                <c:pt idx="11">
                  <c:v>1.1</c:v>
                </c:pt>
                <c:pt idx="12">
                  <c:v>1.25</c:v>
                </c:pt>
                <c:pt idx="13">
                  <c:v>0.85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F24-4BF8-89FE-5B86A6F1A4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88859760"/>
        <c:axId val="1488864464"/>
      </c:barChart>
      <c:catAx>
        <c:axId val="1488859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864464"/>
        <c:crosses val="autoZero"/>
        <c:auto val="1"/>
        <c:lblAlgn val="ctr"/>
        <c:lblOffset val="100"/>
        <c:noMultiLvlLbl val="0"/>
      </c:catAx>
      <c:valAx>
        <c:axId val="1488864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IPC Improvement over </a:t>
                </a:r>
              </a:p>
              <a:p>
                <a:pPr>
                  <a:defRPr/>
                </a:pPr>
                <a:r>
                  <a:rPr lang="en-US"/>
                  <a:t>No-Prefetching Baseline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859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CRE!$A$9</c:f>
              <c:strCache>
                <c:ptCount val="1"/>
                <c:pt idx="0">
                  <c:v>Runahead Performance Gain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CRE!$B$7:$O$7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CRE!$B$9:$O$9</c:f>
              <c:numCache>
                <c:formatCode>General</c:formatCode>
                <c:ptCount val="14"/>
                <c:pt idx="0">
                  <c:v>0.1</c:v>
                </c:pt>
                <c:pt idx="1">
                  <c:v>0.13</c:v>
                </c:pt>
                <c:pt idx="2">
                  <c:v>0.09</c:v>
                </c:pt>
                <c:pt idx="3">
                  <c:v>0.07</c:v>
                </c:pt>
                <c:pt idx="4">
                  <c:v>0.08</c:v>
                </c:pt>
                <c:pt idx="5">
                  <c:v>0.11</c:v>
                </c:pt>
                <c:pt idx="6">
                  <c:v>0.15</c:v>
                </c:pt>
                <c:pt idx="7">
                  <c:v>0.11</c:v>
                </c:pt>
                <c:pt idx="8">
                  <c:v>0.14</c:v>
                </c:pt>
                <c:pt idx="9">
                  <c:v>0.18</c:v>
                </c:pt>
                <c:pt idx="10">
                  <c:v>0.28</c:v>
                </c:pt>
                <c:pt idx="11">
                  <c:v>0.03</c:v>
                </c:pt>
                <c:pt idx="12">
                  <c:v>0.1</c:v>
                </c:pt>
                <c:pt idx="13">
                  <c:v>0.12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24-4BF8-89FE-5B86A6F1A4F0}"/>
            </c:ext>
          </c:extLst>
        </c:ser>
        <c:ser>
          <c:idx val="1"/>
          <c:order val="1"/>
          <c:tx>
            <c:strRef>
              <c:f>CRE!$A$10</c:f>
              <c:strCache>
                <c:ptCount val="1"/>
                <c:pt idx="0">
                  <c:v>Oracle Performance Gain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CRE!$B$7:$O$7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CRE!$B$10:$O$10</c:f>
              <c:numCache>
                <c:formatCode>General</c:formatCode>
                <c:ptCount val="14"/>
                <c:pt idx="0">
                  <c:v>0.34</c:v>
                </c:pt>
                <c:pt idx="1">
                  <c:v>0.44</c:v>
                </c:pt>
                <c:pt idx="2">
                  <c:v>0.3</c:v>
                </c:pt>
                <c:pt idx="3">
                  <c:v>0.46</c:v>
                </c:pt>
                <c:pt idx="4">
                  <c:v>0.48</c:v>
                </c:pt>
                <c:pt idx="5">
                  <c:v>0.39</c:v>
                </c:pt>
                <c:pt idx="6">
                  <c:v>0.96</c:v>
                </c:pt>
                <c:pt idx="7">
                  <c:v>0.49</c:v>
                </c:pt>
                <c:pt idx="8">
                  <c:v>0.67</c:v>
                </c:pt>
                <c:pt idx="9">
                  <c:v>1.01</c:v>
                </c:pt>
                <c:pt idx="10">
                  <c:v>3.1</c:v>
                </c:pt>
                <c:pt idx="11">
                  <c:v>1.1</c:v>
                </c:pt>
                <c:pt idx="12">
                  <c:v>1.25</c:v>
                </c:pt>
                <c:pt idx="13">
                  <c:v>0.85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F24-4BF8-89FE-5B86A6F1A4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4893056"/>
        <c:axId val="1494962064"/>
      </c:barChart>
      <c:catAx>
        <c:axId val="14948930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962064"/>
        <c:crosses val="autoZero"/>
        <c:auto val="1"/>
        <c:lblAlgn val="ctr"/>
        <c:lblOffset val="100"/>
        <c:noMultiLvlLbl val="0"/>
      </c:catAx>
      <c:valAx>
        <c:axId val="1494962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IPC Improvement over </a:t>
                </a:r>
              </a:p>
              <a:p>
                <a:pPr>
                  <a:defRPr/>
                </a:pPr>
                <a:r>
                  <a:rPr lang="en-US"/>
                  <a:t>No-Prefetching Baseline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893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CRE!$A$13</c:f>
              <c:strCache>
                <c:ptCount val="1"/>
                <c:pt idx="0">
                  <c:v>128 ROB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CRE!$B$12:$O$12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CRE!$B$13:$O$13</c:f>
              <c:numCache>
                <c:formatCode>General</c:formatCode>
                <c:ptCount val="14"/>
                <c:pt idx="0">
                  <c:v>36.86</c:v>
                </c:pt>
                <c:pt idx="1">
                  <c:v>111.26</c:v>
                </c:pt>
                <c:pt idx="2">
                  <c:v>48.2</c:v>
                </c:pt>
                <c:pt idx="3">
                  <c:v>25.31</c:v>
                </c:pt>
                <c:pt idx="4">
                  <c:v>46.31</c:v>
                </c:pt>
                <c:pt idx="5">
                  <c:v>96.83</c:v>
                </c:pt>
                <c:pt idx="6">
                  <c:v>34.02</c:v>
                </c:pt>
                <c:pt idx="7">
                  <c:v>71.25</c:v>
                </c:pt>
                <c:pt idx="8">
                  <c:v>82.15</c:v>
                </c:pt>
                <c:pt idx="9">
                  <c:v>29.42</c:v>
                </c:pt>
                <c:pt idx="10">
                  <c:v>112.6</c:v>
                </c:pt>
                <c:pt idx="11">
                  <c:v>70.57</c:v>
                </c:pt>
                <c:pt idx="12">
                  <c:v>116.64</c:v>
                </c:pt>
                <c:pt idx="13">
                  <c:v>67.8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33-41DE-A7DC-4157BAC4E3F9}"/>
            </c:ext>
          </c:extLst>
        </c:ser>
        <c:ser>
          <c:idx val="1"/>
          <c:order val="1"/>
          <c:tx>
            <c:strRef>
              <c:f>CRE!$A$14</c:f>
              <c:strCache>
                <c:ptCount val="1"/>
                <c:pt idx="0">
                  <c:v>256 ROB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CRE!$B$12:$O$12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CRE!$B$14:$O$14</c:f>
              <c:numCache>
                <c:formatCode>General</c:formatCode>
                <c:ptCount val="14"/>
                <c:pt idx="0">
                  <c:v>32.12</c:v>
                </c:pt>
                <c:pt idx="1">
                  <c:v>91.06</c:v>
                </c:pt>
                <c:pt idx="2">
                  <c:v>47.56</c:v>
                </c:pt>
                <c:pt idx="3">
                  <c:v>18.63</c:v>
                </c:pt>
                <c:pt idx="4">
                  <c:v>41.54</c:v>
                </c:pt>
                <c:pt idx="5">
                  <c:v>91.71</c:v>
                </c:pt>
                <c:pt idx="6">
                  <c:v>32.83</c:v>
                </c:pt>
                <c:pt idx="7">
                  <c:v>66.13</c:v>
                </c:pt>
                <c:pt idx="8">
                  <c:v>78.38</c:v>
                </c:pt>
                <c:pt idx="9">
                  <c:v>21.54</c:v>
                </c:pt>
                <c:pt idx="10">
                  <c:v>60.06</c:v>
                </c:pt>
                <c:pt idx="11">
                  <c:v>70.64</c:v>
                </c:pt>
                <c:pt idx="12">
                  <c:v>101.93</c:v>
                </c:pt>
                <c:pt idx="13">
                  <c:v>57.93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F33-41DE-A7DC-4157BAC4E3F9}"/>
            </c:ext>
          </c:extLst>
        </c:ser>
        <c:ser>
          <c:idx val="2"/>
          <c:order val="2"/>
          <c:tx>
            <c:strRef>
              <c:f>CRE!$A$15</c:f>
              <c:strCache>
                <c:ptCount val="1"/>
                <c:pt idx="0">
                  <c:v>512 ROB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CRE!$B$12:$O$12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CRE!$B$15:$O$15</c:f>
              <c:numCache>
                <c:formatCode>General</c:formatCode>
                <c:ptCount val="14"/>
                <c:pt idx="0">
                  <c:v>28.23</c:v>
                </c:pt>
                <c:pt idx="1">
                  <c:v>80.45</c:v>
                </c:pt>
                <c:pt idx="2">
                  <c:v>45.99</c:v>
                </c:pt>
                <c:pt idx="3">
                  <c:v>17.56</c:v>
                </c:pt>
                <c:pt idx="4">
                  <c:v>40.35</c:v>
                </c:pt>
                <c:pt idx="5">
                  <c:v>87.97</c:v>
                </c:pt>
                <c:pt idx="6">
                  <c:v>30.8</c:v>
                </c:pt>
                <c:pt idx="7">
                  <c:v>51.75</c:v>
                </c:pt>
                <c:pt idx="8">
                  <c:v>66.02</c:v>
                </c:pt>
                <c:pt idx="9">
                  <c:v>18.78</c:v>
                </c:pt>
                <c:pt idx="10">
                  <c:v>32.94</c:v>
                </c:pt>
                <c:pt idx="11">
                  <c:v>67.59</c:v>
                </c:pt>
                <c:pt idx="12">
                  <c:v>100.73</c:v>
                </c:pt>
                <c:pt idx="13">
                  <c:v>51.55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F33-41DE-A7DC-4157BAC4E3F9}"/>
            </c:ext>
          </c:extLst>
        </c:ser>
        <c:ser>
          <c:idx val="3"/>
          <c:order val="3"/>
          <c:tx>
            <c:strRef>
              <c:f>CRE!$A$16</c:f>
              <c:strCache>
                <c:ptCount val="1"/>
                <c:pt idx="0">
                  <c:v>1024 ROB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CRE!$B$12:$O$12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CRE!$B$16:$O$16</c:f>
              <c:numCache>
                <c:formatCode>General</c:formatCode>
                <c:ptCount val="14"/>
                <c:pt idx="0">
                  <c:v>26.9</c:v>
                </c:pt>
                <c:pt idx="1">
                  <c:v>69.67999999999998</c:v>
                </c:pt>
                <c:pt idx="2">
                  <c:v>37.55</c:v>
                </c:pt>
                <c:pt idx="3">
                  <c:v>15.51</c:v>
                </c:pt>
                <c:pt idx="4">
                  <c:v>30.41</c:v>
                </c:pt>
                <c:pt idx="5">
                  <c:v>83.27</c:v>
                </c:pt>
                <c:pt idx="6">
                  <c:v>30.57</c:v>
                </c:pt>
                <c:pt idx="7">
                  <c:v>53.95</c:v>
                </c:pt>
                <c:pt idx="8">
                  <c:v>64.72</c:v>
                </c:pt>
                <c:pt idx="9">
                  <c:v>11.01</c:v>
                </c:pt>
                <c:pt idx="10">
                  <c:v>30.01</c:v>
                </c:pt>
                <c:pt idx="11">
                  <c:v>62.48</c:v>
                </c:pt>
                <c:pt idx="12">
                  <c:v>88.66999999999997</c:v>
                </c:pt>
                <c:pt idx="13">
                  <c:v>46.52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F33-41DE-A7DC-4157BAC4E3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5039680"/>
        <c:axId val="1497139184"/>
      </c:barChart>
      <c:catAx>
        <c:axId val="1495039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7139184"/>
        <c:crosses val="autoZero"/>
        <c:auto val="1"/>
        <c:lblAlgn val="ctr"/>
        <c:lblOffset val="100"/>
        <c:noMultiLvlLbl val="0"/>
      </c:catAx>
      <c:valAx>
        <c:axId val="1497139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Cycles Per Runahead Interval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503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CRE!$A$13</c:f>
              <c:strCache>
                <c:ptCount val="1"/>
                <c:pt idx="0">
                  <c:v>128 ROB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CRE!$B$12:$O$12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CRE!$B$13:$O$13</c:f>
              <c:numCache>
                <c:formatCode>General</c:formatCode>
                <c:ptCount val="14"/>
                <c:pt idx="0">
                  <c:v>36.86</c:v>
                </c:pt>
                <c:pt idx="1">
                  <c:v>111.26</c:v>
                </c:pt>
                <c:pt idx="2">
                  <c:v>48.2</c:v>
                </c:pt>
                <c:pt idx="3">
                  <c:v>25.31</c:v>
                </c:pt>
                <c:pt idx="4">
                  <c:v>46.31</c:v>
                </c:pt>
                <c:pt idx="5">
                  <c:v>96.83</c:v>
                </c:pt>
                <c:pt idx="6">
                  <c:v>34.02</c:v>
                </c:pt>
                <c:pt idx="7">
                  <c:v>71.25</c:v>
                </c:pt>
                <c:pt idx="8">
                  <c:v>82.15</c:v>
                </c:pt>
                <c:pt idx="9">
                  <c:v>29.42</c:v>
                </c:pt>
                <c:pt idx="10">
                  <c:v>112.6</c:v>
                </c:pt>
                <c:pt idx="11">
                  <c:v>70.57</c:v>
                </c:pt>
                <c:pt idx="12">
                  <c:v>116.64</c:v>
                </c:pt>
                <c:pt idx="13">
                  <c:v>67.8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33-41DE-A7DC-4157BAC4E3F9}"/>
            </c:ext>
          </c:extLst>
        </c:ser>
        <c:ser>
          <c:idx val="1"/>
          <c:order val="1"/>
          <c:tx>
            <c:strRef>
              <c:f>CRE!$A$14</c:f>
              <c:strCache>
                <c:ptCount val="1"/>
                <c:pt idx="0">
                  <c:v>256 ROB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CRE!$B$12:$O$12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CRE!$B$14:$O$14</c:f>
              <c:numCache>
                <c:formatCode>General</c:formatCode>
                <c:ptCount val="14"/>
                <c:pt idx="0">
                  <c:v>32.12</c:v>
                </c:pt>
                <c:pt idx="1">
                  <c:v>91.06</c:v>
                </c:pt>
                <c:pt idx="2">
                  <c:v>47.56</c:v>
                </c:pt>
                <c:pt idx="3">
                  <c:v>18.63</c:v>
                </c:pt>
                <c:pt idx="4">
                  <c:v>41.54</c:v>
                </c:pt>
                <c:pt idx="5">
                  <c:v>91.71</c:v>
                </c:pt>
                <c:pt idx="6">
                  <c:v>32.83</c:v>
                </c:pt>
                <c:pt idx="7">
                  <c:v>66.13</c:v>
                </c:pt>
                <c:pt idx="8">
                  <c:v>78.38</c:v>
                </c:pt>
                <c:pt idx="9">
                  <c:v>21.54</c:v>
                </c:pt>
                <c:pt idx="10">
                  <c:v>60.06</c:v>
                </c:pt>
                <c:pt idx="11">
                  <c:v>70.64</c:v>
                </c:pt>
                <c:pt idx="12">
                  <c:v>101.93</c:v>
                </c:pt>
                <c:pt idx="13">
                  <c:v>57.93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F33-41DE-A7DC-4157BAC4E3F9}"/>
            </c:ext>
          </c:extLst>
        </c:ser>
        <c:ser>
          <c:idx val="2"/>
          <c:order val="2"/>
          <c:tx>
            <c:strRef>
              <c:f>CRE!$A$15</c:f>
              <c:strCache>
                <c:ptCount val="1"/>
                <c:pt idx="0">
                  <c:v>512 ROB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CRE!$B$12:$O$12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CRE!$B$15:$O$15</c:f>
              <c:numCache>
                <c:formatCode>General</c:formatCode>
                <c:ptCount val="14"/>
                <c:pt idx="0">
                  <c:v>28.23</c:v>
                </c:pt>
                <c:pt idx="1">
                  <c:v>80.45</c:v>
                </c:pt>
                <c:pt idx="2">
                  <c:v>45.99</c:v>
                </c:pt>
                <c:pt idx="3">
                  <c:v>17.56</c:v>
                </c:pt>
                <c:pt idx="4">
                  <c:v>40.35</c:v>
                </c:pt>
                <c:pt idx="5">
                  <c:v>87.97</c:v>
                </c:pt>
                <c:pt idx="6">
                  <c:v>30.8</c:v>
                </c:pt>
                <c:pt idx="7">
                  <c:v>51.75</c:v>
                </c:pt>
                <c:pt idx="8">
                  <c:v>66.02</c:v>
                </c:pt>
                <c:pt idx="9">
                  <c:v>18.78</c:v>
                </c:pt>
                <c:pt idx="10">
                  <c:v>32.94</c:v>
                </c:pt>
                <c:pt idx="11">
                  <c:v>67.59</c:v>
                </c:pt>
                <c:pt idx="12">
                  <c:v>100.73</c:v>
                </c:pt>
                <c:pt idx="13">
                  <c:v>51.55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F33-41DE-A7DC-4157BAC4E3F9}"/>
            </c:ext>
          </c:extLst>
        </c:ser>
        <c:ser>
          <c:idx val="3"/>
          <c:order val="3"/>
          <c:tx>
            <c:strRef>
              <c:f>CRE!$A$16</c:f>
              <c:strCache>
                <c:ptCount val="1"/>
                <c:pt idx="0">
                  <c:v>1024 ROB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CRE!$B$12:$O$12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CRE!$B$16:$O$16</c:f>
              <c:numCache>
                <c:formatCode>General</c:formatCode>
                <c:ptCount val="14"/>
                <c:pt idx="0">
                  <c:v>26.9</c:v>
                </c:pt>
                <c:pt idx="1">
                  <c:v>69.67999999999998</c:v>
                </c:pt>
                <c:pt idx="2">
                  <c:v>37.55</c:v>
                </c:pt>
                <c:pt idx="3">
                  <c:v>15.51</c:v>
                </c:pt>
                <c:pt idx="4">
                  <c:v>30.41</c:v>
                </c:pt>
                <c:pt idx="5">
                  <c:v>83.27</c:v>
                </c:pt>
                <c:pt idx="6">
                  <c:v>30.57</c:v>
                </c:pt>
                <c:pt idx="7">
                  <c:v>53.95</c:v>
                </c:pt>
                <c:pt idx="8">
                  <c:v>64.72</c:v>
                </c:pt>
                <c:pt idx="9">
                  <c:v>11.01</c:v>
                </c:pt>
                <c:pt idx="10">
                  <c:v>30.01</c:v>
                </c:pt>
                <c:pt idx="11">
                  <c:v>62.48</c:v>
                </c:pt>
                <c:pt idx="12">
                  <c:v>88.66999999999997</c:v>
                </c:pt>
                <c:pt idx="13">
                  <c:v>46.52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F33-41DE-A7DC-4157BAC4E3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8684704"/>
        <c:axId val="1488948448"/>
      </c:barChart>
      <c:catAx>
        <c:axId val="1498684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948448"/>
        <c:crosses val="autoZero"/>
        <c:auto val="1"/>
        <c:lblAlgn val="ctr"/>
        <c:lblOffset val="100"/>
        <c:noMultiLvlLbl val="0"/>
      </c:catAx>
      <c:valAx>
        <c:axId val="1488948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Cycles Per Runahead Interval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868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CRE!$A$28</c:f>
              <c:strCache>
                <c:ptCount val="1"/>
                <c:pt idx="0">
                  <c:v>Runahead Buffer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CRE!$B$27:$O$27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CRE!$B$28:$O$28</c:f>
              <c:numCache>
                <c:formatCode>General</c:formatCode>
                <c:ptCount val="14"/>
                <c:pt idx="0">
                  <c:v>11.5</c:v>
                </c:pt>
                <c:pt idx="1">
                  <c:v>12.1</c:v>
                </c:pt>
                <c:pt idx="2">
                  <c:v>12.29</c:v>
                </c:pt>
                <c:pt idx="3">
                  <c:v>13.8</c:v>
                </c:pt>
                <c:pt idx="4">
                  <c:v>8.460000000000002</c:v>
                </c:pt>
                <c:pt idx="5">
                  <c:v>0.6</c:v>
                </c:pt>
                <c:pt idx="6">
                  <c:v>13.17</c:v>
                </c:pt>
                <c:pt idx="7">
                  <c:v>13.44</c:v>
                </c:pt>
                <c:pt idx="8">
                  <c:v>9.26</c:v>
                </c:pt>
                <c:pt idx="9">
                  <c:v>16.28</c:v>
                </c:pt>
                <c:pt idx="10">
                  <c:v>29.35</c:v>
                </c:pt>
                <c:pt idx="11">
                  <c:v>12.82</c:v>
                </c:pt>
                <c:pt idx="12">
                  <c:v>12.19</c:v>
                </c:pt>
                <c:pt idx="13">
                  <c:v>12.56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27-4D3A-883E-EDF23F6560CF}"/>
            </c:ext>
          </c:extLst>
        </c:ser>
        <c:ser>
          <c:idx val="1"/>
          <c:order val="1"/>
          <c:tx>
            <c:strRef>
              <c:f>CRE!$A$29</c:f>
              <c:strCache>
                <c:ptCount val="1"/>
                <c:pt idx="0">
                  <c:v>PC-Policy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CRE!$B$27:$O$27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CRE!$B$29:$O$29</c:f>
              <c:numCache>
                <c:formatCode>General</c:formatCode>
                <c:ptCount val="14"/>
                <c:pt idx="0">
                  <c:v>12.5</c:v>
                </c:pt>
                <c:pt idx="1">
                  <c:v>14.4</c:v>
                </c:pt>
                <c:pt idx="2">
                  <c:v>13.0</c:v>
                </c:pt>
                <c:pt idx="3">
                  <c:v>6.59</c:v>
                </c:pt>
                <c:pt idx="4">
                  <c:v>-8.52</c:v>
                </c:pt>
                <c:pt idx="5">
                  <c:v>-3.45</c:v>
                </c:pt>
                <c:pt idx="6">
                  <c:v>28.29</c:v>
                </c:pt>
                <c:pt idx="7">
                  <c:v>16.31</c:v>
                </c:pt>
                <c:pt idx="8">
                  <c:v>-10.02</c:v>
                </c:pt>
                <c:pt idx="9">
                  <c:v>69.54</c:v>
                </c:pt>
                <c:pt idx="10">
                  <c:v>89.95</c:v>
                </c:pt>
                <c:pt idx="11">
                  <c:v>38.84</c:v>
                </c:pt>
                <c:pt idx="12">
                  <c:v>10.11</c:v>
                </c:pt>
                <c:pt idx="13">
                  <c:v>18.46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F27-4D3A-883E-EDF23F6560CF}"/>
            </c:ext>
          </c:extLst>
        </c:ser>
        <c:ser>
          <c:idx val="2"/>
          <c:order val="2"/>
          <c:tx>
            <c:strRef>
              <c:f>CRE!$A$30</c:f>
              <c:strCache>
                <c:ptCount val="1"/>
                <c:pt idx="0">
                  <c:v>Maximum-Misses Policy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CRE!$B$27:$O$27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CRE!$B$30:$O$30</c:f>
              <c:numCache>
                <c:formatCode>General</c:formatCode>
                <c:ptCount val="14"/>
                <c:pt idx="0">
                  <c:v>15.0</c:v>
                </c:pt>
                <c:pt idx="1">
                  <c:v>16.0</c:v>
                </c:pt>
                <c:pt idx="2">
                  <c:v>14.5</c:v>
                </c:pt>
                <c:pt idx="3">
                  <c:v>16.93</c:v>
                </c:pt>
                <c:pt idx="4">
                  <c:v>14.97</c:v>
                </c:pt>
                <c:pt idx="5">
                  <c:v>23.23</c:v>
                </c:pt>
                <c:pt idx="6">
                  <c:v>16.79</c:v>
                </c:pt>
                <c:pt idx="7">
                  <c:v>16.57</c:v>
                </c:pt>
                <c:pt idx="8">
                  <c:v>-7.25</c:v>
                </c:pt>
                <c:pt idx="9">
                  <c:v>74.0</c:v>
                </c:pt>
                <c:pt idx="10">
                  <c:v>89.64</c:v>
                </c:pt>
                <c:pt idx="11">
                  <c:v>55.47</c:v>
                </c:pt>
                <c:pt idx="12">
                  <c:v>8.3</c:v>
                </c:pt>
                <c:pt idx="13">
                  <c:v>24.77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F27-4D3A-883E-EDF23F6560CF}"/>
            </c:ext>
          </c:extLst>
        </c:ser>
        <c:ser>
          <c:idx val="3"/>
          <c:order val="3"/>
          <c:tx>
            <c:strRef>
              <c:f>CRE!$A$31</c:f>
              <c:strCache>
                <c:ptCount val="1"/>
                <c:pt idx="0">
                  <c:v>Stall Policy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CRE!$B$27:$O$27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CRE!$B$31:$O$31</c:f>
              <c:numCache>
                <c:formatCode>General</c:formatCode>
                <c:ptCount val="14"/>
                <c:pt idx="0">
                  <c:v>18.0</c:v>
                </c:pt>
                <c:pt idx="1">
                  <c:v>17.0</c:v>
                </c:pt>
                <c:pt idx="2">
                  <c:v>16.5</c:v>
                </c:pt>
                <c:pt idx="3">
                  <c:v>19.23</c:v>
                </c:pt>
                <c:pt idx="4">
                  <c:v>15.87</c:v>
                </c:pt>
                <c:pt idx="5">
                  <c:v>24.23</c:v>
                </c:pt>
                <c:pt idx="6">
                  <c:v>22.22</c:v>
                </c:pt>
                <c:pt idx="7">
                  <c:v>17.31</c:v>
                </c:pt>
                <c:pt idx="8">
                  <c:v>15.31</c:v>
                </c:pt>
                <c:pt idx="9">
                  <c:v>72.27</c:v>
                </c:pt>
                <c:pt idx="10">
                  <c:v>89.6</c:v>
                </c:pt>
                <c:pt idx="11">
                  <c:v>49.0</c:v>
                </c:pt>
                <c:pt idx="12">
                  <c:v>15.3</c:v>
                </c:pt>
                <c:pt idx="13">
                  <c:v>28.33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F27-4D3A-883E-EDF23F656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1491442672"/>
        <c:axId val="1491482160"/>
      </c:barChart>
      <c:catAx>
        <c:axId val="1491442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1482160"/>
        <c:crosses val="autoZero"/>
        <c:auto val="1"/>
        <c:lblAlgn val="ctr"/>
        <c:lblOffset val="100"/>
        <c:noMultiLvlLbl val="0"/>
      </c:catAx>
      <c:valAx>
        <c:axId val="1491482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IPC Improvement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144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C2882-710E-9C4D-A602-28412E52E942}" type="datetimeFigureOut">
              <a:rPr lang="en-US" smtClean="0"/>
              <a:t>11/8/16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33A80-59C2-F74C-8E45-E57115C7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96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74494-C558-764B-9BDC-1F50A730A8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470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35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1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88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90770-FF9E-4547-8F56-866BE7912B9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61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914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90770-FF9E-4547-8F56-866BE7912B9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770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33A80-59C2-F74C-8E45-E57115C79E4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8926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33A80-59C2-F74C-8E45-E57115C79E4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4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90770-FF9E-4547-8F56-866BE7912B9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59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39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56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936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307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902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890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535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639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537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90770-FF9E-4547-8F56-866BE7912B9B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78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90770-FF9E-4547-8F56-866BE7912B9B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09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74494-C558-764B-9BDC-1F50A730A89B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54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20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77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98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73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86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71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9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1BA57-B8A3-1543-A9E6-55341C333585}" type="datetime1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5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F70C-14F3-204A-9B7C-6FE33E92D961}" type="datetime1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5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C1FD-98F0-6747-9C77-1168BA6E4C57}" type="datetime1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3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1B07-7033-6B4A-AA55-2C5DD5EF51E4}" type="datetime1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7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2FB48-A2C9-F644-B054-A0B6B9777EF7}" type="datetime1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6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95CAB-F0DF-0A47-A85A-037DA5BC6D17}" type="datetime1">
              <a:rPr lang="en-US" smtClean="0"/>
              <a:t>11/8/16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A716-0C2C-D444-AB21-40022D68EF7B}" type="datetime1">
              <a:rPr lang="en-US" smtClean="0"/>
              <a:t>11/8/16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5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97EC-AF56-694B-8ECE-151D66746E13}" type="datetime1">
              <a:rPr lang="en-US" smtClean="0"/>
              <a:t>11/8/16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1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163-33FF-1F4D-BDCD-89127D88E0FF}" type="datetime1">
              <a:rPr lang="en-US" smtClean="0"/>
              <a:t>11/8/16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1433-3653-834E-BDA4-0437592678B0}" type="datetime1">
              <a:rPr lang="en-US" smtClean="0"/>
              <a:t>11/8/16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A12E-3552-CF4B-9E8B-40CD1424E9B6}" type="datetime1">
              <a:rPr lang="en-US" smtClean="0"/>
              <a:t>11/8/16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41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FCCEA-646F-8E45-A2EE-3BA5206B6036}" type="datetime1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Relationship Id="rId3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Relationship Id="rId3" Type="http://schemas.openxmlformats.org/officeDocument/2006/relationships/image" Target="../media/image1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Relationship Id="rId3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1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Relationship Id="rId3" Type="http://schemas.openxmlformats.org/officeDocument/2006/relationships/image" Target="../media/image1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Relationship Id="rId3" Type="http://schemas.openxmlformats.org/officeDocument/2006/relationships/image" Target="../media/image1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6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Relationship Id="rId3" Type="http://schemas.openxmlformats.org/officeDocument/2006/relationships/image" Target="../media/image1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Relationship Id="rId3" Type="http://schemas.openxmlformats.org/officeDocument/2006/relationships/image" Target="../media/image1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3.xml"/><Relationship Id="rId3" Type="http://schemas.openxmlformats.org/officeDocument/2006/relationships/image" Target="../media/image1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4.xml"/><Relationship Id="rId3" Type="http://schemas.openxmlformats.org/officeDocument/2006/relationships/image" Target="../media/image1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5.xml"/><Relationship Id="rId3" Type="http://schemas.openxmlformats.org/officeDocument/2006/relationships/image" Target="../media/image1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6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7.xml"/><Relationship Id="rId3" Type="http://schemas.openxmlformats.org/officeDocument/2006/relationships/image" Target="../media/image1.e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8.xml"/><Relationship Id="rId3" Type="http://schemas.openxmlformats.org/officeDocument/2006/relationships/image" Target="../media/image1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e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e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7" name="Title 1"/>
          <p:cNvSpPr>
            <a:spLocks noGrp="1"/>
          </p:cNvSpPr>
          <p:nvPr>
            <p:ph type="ctrTitle"/>
          </p:nvPr>
        </p:nvSpPr>
        <p:spPr bwMode="auto">
          <a:xfrm>
            <a:off x="571500" y="2260834"/>
            <a:ext cx="10803971" cy="19546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4800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Continuous Runahead: </a:t>
            </a:r>
            <a:br>
              <a:rPr lang="en-US" sz="4800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4800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Transparent Hardware Acceleration for Memory Intensive Workloads</a:t>
            </a:r>
            <a:endParaRPr lang="en-US" sz="4800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auto">
          <a:xfrm>
            <a:off x="2094271" y="4685880"/>
            <a:ext cx="9281201" cy="12418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Milad Hashemi,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Onur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Mutlu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Yale N.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Patt</a:t>
            </a: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r"/>
            <a:r>
              <a:rPr lang="en-US" sz="2000" dirty="0" smtClean="0">
                <a:latin typeface="Helvetica" charset="0"/>
                <a:ea typeface="Helvetica" charset="0"/>
                <a:cs typeface="Helvetica" charset="0"/>
              </a:rPr>
              <a:t>UT Austin/Google, ETH Zürich, UT Austin</a:t>
            </a:r>
          </a:p>
          <a:p>
            <a:pPr algn="r"/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October 19</a:t>
            </a:r>
            <a:r>
              <a:rPr lang="en-US" sz="2000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</a:t>
            </a: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2016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71500" y="4443176"/>
            <a:ext cx="10803972" cy="1452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51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Traditional Runahead Performance Gain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aphicFrame>
        <p:nvGraphicFramePr>
          <p:cNvPr id="14" name="Chart 13"/>
          <p:cNvGraphicFramePr>
            <a:graphicFrameLocks noChangeAspect="1"/>
          </p:cNvGraphicFramePr>
          <p:nvPr>
            <p:extLst/>
          </p:nvPr>
        </p:nvGraphicFramePr>
        <p:xfrm>
          <a:off x="3048" y="2072838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49EF03B-268C-1948-B253-A567E1D07B09}" type="slidenum">
              <a:rPr lang="en-US" sz="1800" smtClean="0">
                <a:solidFill>
                  <a:schemeClr val="bg1"/>
                </a:solidFill>
              </a:rPr>
              <a:t>10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43584" y="3246652"/>
            <a:ext cx="10387584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Runahead has a 12% Performance Gain </a:t>
            </a: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Runahead Oracle has an 85% Performance Gain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1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Traditional Runahead Interval Length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4550406"/>
              </p:ext>
            </p:extLst>
          </p:nvPr>
        </p:nvGraphicFramePr>
        <p:xfrm>
          <a:off x="0" y="1867395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57F2FD-C4A6-614B-936A-128D32E830DC}" type="slidenum">
              <a:rPr lang="en-US" sz="1800" smtClean="0">
                <a:solidFill>
                  <a:schemeClr val="bg1"/>
                </a:solidFill>
              </a:rPr>
              <a:t>11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Traditional Runahead Interval Length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0" y="1867395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57F2FD-C4A6-614B-936A-128D32E830DC}" type="slidenum">
              <a:rPr lang="en-US" sz="1800" smtClean="0">
                <a:solidFill>
                  <a:schemeClr val="bg1"/>
                </a:solidFill>
              </a:rPr>
              <a:t>12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8496" y="3397420"/>
            <a:ext cx="11838432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Runahead Intervals are Short       Low Performance Gain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6487982" y="3600584"/>
            <a:ext cx="443170" cy="361114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6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51116"/>
            <a:ext cx="10515600" cy="4351338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Which instructions to use during Continuous Runahead?</a:t>
            </a:r>
          </a:p>
          <a:p>
            <a:pPr lvl="1">
              <a:buFont typeface="Arial" charset="0"/>
              <a:buChar char="•"/>
            </a:pPr>
            <a:r>
              <a:rPr lang="en-US" sz="2600" dirty="0" smtClean="0"/>
              <a:t>Dynamically target the dependence chains</a:t>
            </a:r>
            <a:r>
              <a:rPr lang="en-US" sz="2600" dirty="0" smtClean="0">
                <a:solidFill>
                  <a:schemeClr val="tx1"/>
                </a:solidFill>
              </a:rPr>
              <a:t> that lead to critical cache misses</a:t>
            </a:r>
          </a:p>
          <a:p>
            <a:pPr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What hardware to use for Continuous Runahead?</a:t>
            </a:r>
          </a:p>
          <a:p>
            <a:pPr marL="228600" lvl="1">
              <a:spcBef>
                <a:spcPts val="1000"/>
              </a:spcBef>
              <a:buFont typeface="Arial" charset="0"/>
              <a:buChar char="•"/>
            </a:pPr>
            <a:r>
              <a:rPr lang="en-US" sz="3000" dirty="0"/>
              <a:t>How </a:t>
            </a:r>
            <a:r>
              <a:rPr lang="en-US" sz="3000" dirty="0" smtClean="0"/>
              <a:t>long should chains pre-execute for?</a:t>
            </a:r>
            <a:endParaRPr lang="en-US" sz="3000" dirty="0">
              <a:solidFill>
                <a:schemeClr val="tx1"/>
              </a:solidFill>
            </a:endParaRPr>
          </a:p>
          <a:p>
            <a:endParaRPr lang="en-US" sz="300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7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Continuous Runahead Challenges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D80F7ED-CB47-7C4B-AF97-D4018DF27521}" type="slidenum">
              <a:rPr lang="en-US" sz="1800" smtClean="0">
                <a:solidFill>
                  <a:schemeClr val="bg1"/>
                </a:solidFill>
              </a:rPr>
              <a:t>13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40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Dependence Chains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4727362" y="5468800"/>
            <a:ext cx="1714500" cy="622300"/>
            <a:chOff x="4800600" y="5054600"/>
            <a:chExt cx="1714500" cy="622300"/>
          </a:xfrm>
        </p:grpSpPr>
        <p:sp>
          <p:nvSpPr>
            <p:cNvPr id="10" name="Rectangle 9"/>
            <p:cNvSpPr/>
            <p:nvPr/>
          </p:nvSpPr>
          <p:spPr>
            <a:xfrm>
              <a:off x="4800600" y="5054600"/>
              <a:ext cx="1714500" cy="6223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89500" y="5181084"/>
              <a:ext cx="1625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 LD [R6] -&gt; R8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727362" y="4280734"/>
            <a:ext cx="1930400" cy="622300"/>
            <a:chOff x="4800600" y="5054600"/>
            <a:chExt cx="1930400" cy="622300"/>
          </a:xfrm>
        </p:grpSpPr>
        <p:sp>
          <p:nvSpPr>
            <p:cNvPr id="13" name="Rectangle 12"/>
            <p:cNvSpPr/>
            <p:nvPr/>
          </p:nvSpPr>
          <p:spPr>
            <a:xfrm>
              <a:off x="4800600" y="5054600"/>
              <a:ext cx="1714500" cy="622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00600" y="5181084"/>
              <a:ext cx="193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 R9, R1 -&gt; R6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727362" y="3092668"/>
            <a:ext cx="1930400" cy="622300"/>
            <a:chOff x="4800600" y="5054600"/>
            <a:chExt cx="1930400" cy="622300"/>
          </a:xfrm>
        </p:grpSpPr>
        <p:sp>
          <p:nvSpPr>
            <p:cNvPr id="16" name="Rectangle 15"/>
            <p:cNvSpPr/>
            <p:nvPr/>
          </p:nvSpPr>
          <p:spPr>
            <a:xfrm>
              <a:off x="4800600" y="5054600"/>
              <a:ext cx="1714500" cy="622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00600" y="5181084"/>
              <a:ext cx="193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 R4, R5 -&gt; R9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27362" y="1885132"/>
            <a:ext cx="1950725" cy="622300"/>
            <a:chOff x="4780275" y="5021010"/>
            <a:chExt cx="1950725" cy="622300"/>
          </a:xfrm>
        </p:grpSpPr>
        <p:sp>
          <p:nvSpPr>
            <p:cNvPr id="19" name="Rectangle 18"/>
            <p:cNvSpPr/>
            <p:nvPr/>
          </p:nvSpPr>
          <p:spPr>
            <a:xfrm>
              <a:off x="4780275" y="5021010"/>
              <a:ext cx="1714500" cy="6223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800600" y="5181084"/>
              <a:ext cx="193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   LD [R3] -&gt; R5</a:t>
              </a:r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 flipH="1" flipV="1">
            <a:off x="5564287" y="5026052"/>
            <a:ext cx="2" cy="395340"/>
          </a:xfrm>
          <a:prstGeom prst="straightConnector1">
            <a:avLst/>
          </a:prstGeom>
          <a:ln w="762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5584612" y="3815309"/>
            <a:ext cx="2" cy="395340"/>
          </a:xfrm>
          <a:prstGeom prst="straightConnector1">
            <a:avLst/>
          </a:prstGeom>
          <a:ln w="762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5584610" y="2630450"/>
            <a:ext cx="2" cy="395340"/>
          </a:xfrm>
          <a:prstGeom prst="straightConnector1">
            <a:avLst/>
          </a:prstGeom>
          <a:ln w="762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6908800" y="5001251"/>
            <a:ext cx="1608667" cy="1557398"/>
            <a:chOff x="7823200" y="4407218"/>
            <a:chExt cx="1608667" cy="1557398"/>
          </a:xfrm>
        </p:grpSpPr>
        <p:sp>
          <p:nvSpPr>
            <p:cNvPr id="25" name="Explosion 1 24"/>
            <p:cNvSpPr/>
            <p:nvPr/>
          </p:nvSpPr>
          <p:spPr>
            <a:xfrm>
              <a:off x="7823200" y="4407218"/>
              <a:ext cx="1608667" cy="1557398"/>
            </a:xfrm>
            <a:prstGeom prst="irregularSeal1">
              <a:avLst/>
            </a:prstGeom>
            <a:solidFill>
              <a:srgbClr val="FF663C">
                <a:alpha val="6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212666" y="4822469"/>
              <a:ext cx="8297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Cache Miss</a:t>
              </a:r>
            </a:p>
          </p:txBody>
        </p:sp>
      </p:grpSp>
      <p:sp>
        <p:nvSpPr>
          <p:cNvPr id="27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9FAC8-A7F1-7D48-B16A-895CC3379108}" type="slidenum">
              <a:rPr lang="en-US" sz="1800" smtClean="0">
                <a:solidFill>
                  <a:schemeClr val="bg1"/>
                </a:solidFill>
              </a:rPr>
              <a:t>14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55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51116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tx1"/>
                </a:solidFill>
              </a:rPr>
              <a:t>Experiment with 3 policies </a:t>
            </a:r>
            <a:r>
              <a:rPr lang="en-US" sz="3000" dirty="0" smtClean="0">
                <a:solidFill>
                  <a:schemeClr val="tx1"/>
                </a:solidFill>
              </a:rPr>
              <a:t>to determine the best policy to use for Continuous Runahead:</a:t>
            </a:r>
            <a:endParaRPr lang="en-US" sz="3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 PC-Based Policy</a:t>
            </a:r>
          </a:p>
          <a:p>
            <a:pPr lvl="1"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Use the dependence chain that has caused the most misses </a:t>
            </a:r>
            <a:r>
              <a:rPr lang="en-US" sz="2800" dirty="0">
                <a:solidFill>
                  <a:srgbClr val="0070C0"/>
                </a:solidFill>
              </a:rPr>
              <a:t>for the PC that is blocking retirement</a:t>
            </a:r>
          </a:p>
          <a:p>
            <a:pPr>
              <a:buFont typeface="Arial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 Maximum Misses Policy</a:t>
            </a:r>
          </a:p>
          <a:p>
            <a:pPr lvl="1"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Use a dependence chain </a:t>
            </a:r>
            <a:r>
              <a:rPr lang="en-US" sz="2800" dirty="0">
                <a:solidFill>
                  <a:srgbClr val="0070C0"/>
                </a:solidFill>
              </a:rPr>
              <a:t>from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the PC that has generated the most </a:t>
            </a:r>
            <a:r>
              <a:rPr lang="en-US" sz="2800" dirty="0" smtClean="0">
                <a:solidFill>
                  <a:srgbClr val="0070C0"/>
                </a:solidFill>
              </a:rPr>
              <a:t>misses</a:t>
            </a:r>
            <a:r>
              <a:rPr lang="en-US" sz="2800" dirty="0" smtClean="0"/>
              <a:t> </a:t>
            </a:r>
            <a:r>
              <a:rPr lang="en-US" sz="2800" dirty="0"/>
              <a:t>for the application</a:t>
            </a:r>
          </a:p>
          <a:p>
            <a:pPr>
              <a:buFont typeface="Arial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 Stall Policy</a:t>
            </a:r>
          </a:p>
          <a:p>
            <a:pPr lvl="1"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Use a dependence chain </a:t>
            </a:r>
            <a:r>
              <a:rPr lang="en-US" sz="2800" dirty="0">
                <a:solidFill>
                  <a:srgbClr val="0070C0"/>
                </a:solidFill>
              </a:rPr>
              <a:t>from the PC that has caused the most full-window stalls</a:t>
            </a:r>
            <a:r>
              <a:rPr lang="en-US" sz="2800" dirty="0">
                <a:solidFill>
                  <a:schemeClr val="tx1"/>
                </a:solidFill>
              </a:rPr>
              <a:t> for the application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7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Dependence Chain Selection Policies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BD61C4-BFA5-6B4C-AFE4-39AD9D83D205}" type="slidenum">
              <a:rPr lang="en-US" sz="1800" smtClean="0">
                <a:solidFill>
                  <a:schemeClr val="bg1"/>
                </a:solidFill>
              </a:rPr>
              <a:t>15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06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354510"/>
              </p:ext>
            </p:extLst>
          </p:nvPr>
        </p:nvGraphicFramePr>
        <p:xfrm>
          <a:off x="95504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Dependence Chain Selection Policies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2F58E4-87FD-7645-922A-F284B9BCA107}" type="slidenum">
              <a:rPr lang="en-US" sz="1800" smtClean="0">
                <a:solidFill>
                  <a:schemeClr val="bg1"/>
                </a:solidFill>
              </a:rPr>
              <a:t>16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20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071585"/>
              </p:ext>
            </p:extLst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9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Why does Stall Policy Work?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D282F39-B68F-CE45-BC8F-3C491E2BB86C}" type="slidenum">
              <a:rPr lang="en-US" sz="1800" smtClean="0">
                <a:solidFill>
                  <a:schemeClr val="bg1"/>
                </a:solidFill>
              </a:rPr>
              <a:t>17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50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9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Why does Stall Policy Work?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D282F39-B68F-CE45-BC8F-3C491E2BB86C}" type="slidenum">
              <a:rPr lang="en-US" sz="1800" smtClean="0">
                <a:solidFill>
                  <a:schemeClr val="bg1"/>
                </a:solidFill>
              </a:rPr>
              <a:t>18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14576" y="3595847"/>
            <a:ext cx="85598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19 PCs cover 90% of all Stalls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71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572784"/>
              </p:ext>
            </p:extLst>
          </p:nvPr>
        </p:nvGraphicFramePr>
        <p:xfrm>
          <a:off x="0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Constrained Dependence Chain Storage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82C211-15F4-C949-80E0-833C59D2D4C8}" type="slidenum">
              <a:rPr lang="en-US" sz="1800" smtClean="0">
                <a:solidFill>
                  <a:schemeClr val="bg1"/>
                </a:solidFill>
              </a:rPr>
              <a:t>19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9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Continuous Runahead Outline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398" y="2251116"/>
            <a:ext cx="10645437" cy="450426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3200" dirty="0" smtClean="0"/>
              <a:t> Overview of Runahead 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 Runahead </a:t>
            </a:r>
            <a:r>
              <a:rPr lang="en-US" sz="3200" dirty="0"/>
              <a:t>Limitations 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 Continuous </a:t>
            </a:r>
            <a:r>
              <a:rPr lang="en-US" sz="3200" dirty="0"/>
              <a:t>Runahead Dependence </a:t>
            </a:r>
            <a:r>
              <a:rPr lang="en-US" sz="3200" dirty="0" smtClean="0"/>
              <a:t>Chains</a:t>
            </a:r>
          </a:p>
          <a:p>
            <a:pPr>
              <a:buFont typeface="Arial" charset="0"/>
              <a:buChar char="•"/>
            </a:pPr>
            <a:r>
              <a:rPr lang="en-US" sz="3200" dirty="0"/>
              <a:t> Continuous Runahead </a:t>
            </a:r>
            <a:r>
              <a:rPr lang="en-US" sz="3200" dirty="0" smtClean="0"/>
              <a:t>Engine</a:t>
            </a:r>
            <a:endParaRPr lang="en-US" sz="3200" dirty="0"/>
          </a:p>
          <a:p>
            <a:pPr>
              <a:buFont typeface="Arial" charset="0"/>
              <a:buChar char="•"/>
            </a:pPr>
            <a:r>
              <a:rPr lang="en-US" sz="3200" dirty="0"/>
              <a:t> Continuous Runahead Evaluation</a:t>
            </a:r>
          </a:p>
          <a:p>
            <a:pPr>
              <a:buFont typeface="Arial" charset="0"/>
              <a:buChar char="•"/>
            </a:pPr>
            <a:r>
              <a:rPr lang="en-US" sz="3200" dirty="0"/>
              <a:t> Conclusions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A43FE1-44E9-9A49-B1C2-5E2377631068}" type="slidenum">
              <a:rPr lang="en-US" sz="1800">
                <a:solidFill>
                  <a:schemeClr val="bg1"/>
                </a:solidFill>
              </a:rPr>
              <a:t>2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0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Constrained Dependence Chain Storage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82C211-15F4-C949-80E0-833C59D2D4C8}" type="slidenum">
              <a:rPr lang="en-US" sz="1800" smtClean="0">
                <a:solidFill>
                  <a:schemeClr val="bg1"/>
                </a:solidFill>
              </a:rPr>
              <a:t>20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14576" y="3595847"/>
            <a:ext cx="855980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Storing 1 Chain provides 95% </a:t>
            </a: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of the Performance</a:t>
            </a:r>
          </a:p>
        </p:txBody>
      </p:sp>
    </p:spTree>
    <p:extLst>
      <p:ext uri="{BB962C8B-B14F-4D97-AF65-F5344CB8AC3E}">
        <p14:creationId xmlns:p14="http://schemas.microsoft.com/office/powerpoint/2010/main" val="5362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5111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tx1"/>
                </a:solidFill>
              </a:rPr>
              <a:t> Maintain two structures:</a:t>
            </a: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32-entry cache of PCs to track the operations that cause the pipeline to frequently stall</a:t>
            </a: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 last dependence chain for the PC that has caused the most full-window stalls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tx1"/>
                </a:solidFill>
              </a:rPr>
              <a:t> At every full window stall:</a:t>
            </a: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Increment the counter of the PC that caused the stall</a:t>
            </a: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Generate a dependence chain for the PC that has caused the most stalls</a:t>
            </a:r>
          </a:p>
          <a:p>
            <a:pPr>
              <a:buFont typeface="Arial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sz="300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7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Continuous Runahead Chain Generation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3D94F8-CE49-F448-BA8C-5419687DF5B0}" type="slidenum">
              <a:rPr lang="en-US" sz="1800" smtClean="0">
                <a:solidFill>
                  <a:schemeClr val="bg1"/>
                </a:solidFill>
              </a:rPr>
              <a:t>21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0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Runahead for Longer Intervals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713" y="2336544"/>
            <a:ext cx="5150934" cy="3922527"/>
          </a:xfrm>
          <a:prstGeom prst="rect">
            <a:avLst/>
          </a:prstGeom>
        </p:spPr>
      </p:pic>
      <p:sp>
        <p:nvSpPr>
          <p:cNvPr id="8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D50B931-6CFF-1741-AC63-930794E50D21}" type="slidenum">
              <a:rPr lang="en-US" sz="1800" smtClean="0">
                <a:solidFill>
                  <a:schemeClr val="bg1"/>
                </a:solidFill>
              </a:rPr>
              <a:t>22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0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04842" y="2906704"/>
            <a:ext cx="4983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No Front-End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No Register Renaming Hardware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32 Physical Registers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2-Wide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No Floating Point or Vector Pipeline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4kB Data Cache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80" y="2251116"/>
            <a:ext cx="5743003" cy="391269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9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CRE Microarchitecture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FBFD96C-7359-6745-839F-49BAF9B52D96}" type="slidenum">
              <a:rPr lang="en-US" sz="1800" smtClean="0">
                <a:solidFill>
                  <a:schemeClr val="bg1"/>
                </a:solidFill>
              </a:rPr>
              <a:t>23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41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6055486" y="4597709"/>
            <a:ext cx="3173709" cy="521440"/>
          </a:xfrm>
          <a:prstGeom prst="rect">
            <a:avLst/>
          </a:prstGeom>
          <a:solidFill>
            <a:schemeClr val="accent1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055486" y="5105041"/>
            <a:ext cx="3173709" cy="493579"/>
          </a:xfrm>
          <a:prstGeom prst="rect">
            <a:avLst/>
          </a:prstGeom>
          <a:solidFill>
            <a:schemeClr val="accent1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052528" y="3053186"/>
            <a:ext cx="3173709" cy="503779"/>
          </a:xfrm>
          <a:prstGeom prst="rect">
            <a:avLst/>
          </a:prstGeom>
          <a:solidFill>
            <a:schemeClr val="accent1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75" name="Rectangle 74"/>
          <p:cNvSpPr/>
          <p:nvPr/>
        </p:nvSpPr>
        <p:spPr>
          <a:xfrm>
            <a:off x="6055486" y="3553892"/>
            <a:ext cx="3173709" cy="574427"/>
          </a:xfrm>
          <a:prstGeom prst="rect">
            <a:avLst/>
          </a:prstGeom>
          <a:solidFill>
            <a:schemeClr val="accent1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043740" y="2147479"/>
            <a:ext cx="3173709" cy="427220"/>
          </a:xfrm>
          <a:prstGeom prst="rect">
            <a:avLst/>
          </a:prstGeom>
          <a:solidFill>
            <a:schemeClr val="accent1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70859" y="3064164"/>
            <a:ext cx="2557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SHIFT P1 -&gt; P9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70859" y="2136489"/>
            <a:ext cx="2833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ADD P7 + 1 -&gt; P1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70859" y="3627104"/>
            <a:ext cx="22871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ADD P9 + P1 -&gt; P3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70859" y="4641131"/>
            <a:ext cx="2341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SHIFT P3 -&gt; P2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70859" y="5135861"/>
            <a:ext cx="1770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LD [P2] -&gt; P8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055488" y="2563424"/>
            <a:ext cx="3167792" cy="480663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55487" y="4106776"/>
            <a:ext cx="3167793" cy="480663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49497" y="1977751"/>
            <a:ext cx="135130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Cycle: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25600" y="1998813"/>
            <a:ext cx="454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25600" y="1990438"/>
            <a:ext cx="454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644461" y="1998812"/>
            <a:ext cx="454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56468" y="1998812"/>
            <a:ext cx="454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34299" y="1999612"/>
            <a:ext cx="454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653082" y="1988282"/>
            <a:ext cx="454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7403" y="3451294"/>
            <a:ext cx="511545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Register Remapping Table: 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043740" y="2129206"/>
            <a:ext cx="3179540" cy="397970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0118109" y="2194802"/>
            <a:ext cx="1937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ADD E5 + 1 -&gt; E3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10118109" y="3044087"/>
            <a:ext cx="1770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SHIFT E3 -&gt; E4</a:t>
            </a:r>
            <a:endParaRPr lang="en-US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10118109" y="3666557"/>
            <a:ext cx="2073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ADD E4 + E3 -&gt; E2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118109" y="4666039"/>
            <a:ext cx="1937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SHIFT E2 -&gt; E1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6031040" y="3560675"/>
            <a:ext cx="31795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043740" y="5104741"/>
            <a:ext cx="31795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0118109" y="5166708"/>
            <a:ext cx="1770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LD [E1] -&gt; E0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9388379" y="2366587"/>
            <a:ext cx="558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9401079" y="3264219"/>
            <a:ext cx="558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9401079" y="3879312"/>
            <a:ext cx="558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9413779" y="4866094"/>
            <a:ext cx="558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9426479" y="5400374"/>
            <a:ext cx="558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9020" y="4375786"/>
            <a:ext cx="2053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/>
              <a:t>Core Physical</a:t>
            </a:r>
          </a:p>
          <a:p>
            <a:pPr algn="ctr"/>
            <a:r>
              <a:rPr lang="en-US" sz="1900" dirty="0"/>
              <a:t>Register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020" y="5048030"/>
            <a:ext cx="2053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 smtClean="0"/>
              <a:t>CRE Physical</a:t>
            </a:r>
            <a:endParaRPr lang="en-US" sz="1900" dirty="0"/>
          </a:p>
          <a:p>
            <a:pPr algn="ctr"/>
            <a:r>
              <a:rPr lang="en-US" sz="1900" dirty="0"/>
              <a:t>Register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49497" y="2707902"/>
            <a:ext cx="511545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Search List:</a:t>
            </a:r>
          </a:p>
        </p:txBody>
      </p:sp>
      <p:sp>
        <p:nvSpPr>
          <p:cNvPr id="3" name="Rectangle 2"/>
          <p:cNvSpPr/>
          <p:nvPr/>
        </p:nvSpPr>
        <p:spPr>
          <a:xfrm>
            <a:off x="3160753" y="2754851"/>
            <a:ext cx="553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P2</a:t>
            </a:r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0" y="5742618"/>
            <a:ext cx="21731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/>
              <a:t>First </a:t>
            </a:r>
            <a:r>
              <a:rPr lang="en-US" sz="1900" dirty="0" smtClean="0"/>
              <a:t>CRE Physical</a:t>
            </a:r>
            <a:endParaRPr lang="en-US" sz="1900" dirty="0"/>
          </a:p>
          <a:p>
            <a:pPr algn="ctr"/>
            <a:r>
              <a:rPr lang="en-US" sz="1900" dirty="0"/>
              <a:t>Register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769469"/>
              </p:ext>
            </p:extLst>
          </p:nvPr>
        </p:nvGraphicFramePr>
        <p:xfrm>
          <a:off x="2130807" y="4428164"/>
          <a:ext cx="3490578" cy="19915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35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35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35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638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385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38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0" name="TextBox 69"/>
          <p:cNvSpPr txBox="1"/>
          <p:nvPr/>
        </p:nvSpPr>
        <p:spPr>
          <a:xfrm>
            <a:off x="2313138" y="3954631"/>
            <a:ext cx="760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EAX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533906" y="3954631"/>
            <a:ext cx="760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EBX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627622" y="3954631"/>
            <a:ext cx="760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ECX</a:t>
            </a:r>
          </a:p>
        </p:txBody>
      </p:sp>
      <p:sp>
        <p:nvSpPr>
          <p:cNvPr id="91" name="Rectangle 90"/>
          <p:cNvSpPr/>
          <p:nvPr/>
        </p:nvSpPr>
        <p:spPr>
          <a:xfrm>
            <a:off x="6055067" y="5601507"/>
            <a:ext cx="3167793" cy="480663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3589349" y="4404429"/>
            <a:ext cx="553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P8</a:t>
            </a:r>
            <a:endParaRPr lang="en-US" sz="2000" dirty="0"/>
          </a:p>
        </p:txBody>
      </p:sp>
      <p:sp>
        <p:nvSpPr>
          <p:cNvPr id="93" name="Rectangle 92"/>
          <p:cNvSpPr/>
          <p:nvPr/>
        </p:nvSpPr>
        <p:spPr>
          <a:xfrm>
            <a:off x="3594958" y="5114385"/>
            <a:ext cx="542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E0</a:t>
            </a:r>
            <a:endParaRPr lang="en-US" sz="2000" dirty="0"/>
          </a:p>
        </p:txBody>
      </p:sp>
      <p:sp>
        <p:nvSpPr>
          <p:cNvPr id="94" name="Rectangle 93"/>
          <p:cNvSpPr/>
          <p:nvPr/>
        </p:nvSpPr>
        <p:spPr>
          <a:xfrm>
            <a:off x="3594958" y="5772399"/>
            <a:ext cx="542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E0</a:t>
            </a:r>
            <a:endParaRPr lang="en-US" sz="2000" dirty="0"/>
          </a:p>
        </p:txBody>
      </p:sp>
      <p:sp>
        <p:nvSpPr>
          <p:cNvPr id="95" name="Rectangle 94"/>
          <p:cNvSpPr/>
          <p:nvPr/>
        </p:nvSpPr>
        <p:spPr>
          <a:xfrm>
            <a:off x="4685021" y="4404429"/>
            <a:ext cx="553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P2</a:t>
            </a:r>
            <a:endParaRPr lang="en-US" sz="2000" dirty="0"/>
          </a:p>
        </p:txBody>
      </p:sp>
      <p:sp>
        <p:nvSpPr>
          <p:cNvPr id="96" name="Rectangle 95"/>
          <p:cNvSpPr/>
          <p:nvPr/>
        </p:nvSpPr>
        <p:spPr>
          <a:xfrm>
            <a:off x="4690630" y="5114385"/>
            <a:ext cx="542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E1</a:t>
            </a:r>
            <a:endParaRPr lang="en-US" sz="2000" dirty="0"/>
          </a:p>
        </p:txBody>
      </p:sp>
      <p:sp>
        <p:nvSpPr>
          <p:cNvPr id="97" name="Rectangle 96"/>
          <p:cNvSpPr/>
          <p:nvPr/>
        </p:nvSpPr>
        <p:spPr>
          <a:xfrm>
            <a:off x="4690630" y="5772399"/>
            <a:ext cx="542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E1</a:t>
            </a:r>
            <a:endParaRPr lang="en-US" sz="2000" dirty="0"/>
          </a:p>
        </p:txBody>
      </p:sp>
      <p:sp>
        <p:nvSpPr>
          <p:cNvPr id="98" name="Rectangle 97"/>
          <p:cNvSpPr/>
          <p:nvPr/>
        </p:nvSpPr>
        <p:spPr>
          <a:xfrm>
            <a:off x="4680887" y="4404429"/>
            <a:ext cx="553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P3</a:t>
            </a:r>
            <a:endParaRPr lang="en-US" sz="2000" dirty="0"/>
          </a:p>
        </p:txBody>
      </p:sp>
      <p:sp>
        <p:nvSpPr>
          <p:cNvPr id="99" name="Rectangle 98"/>
          <p:cNvSpPr/>
          <p:nvPr/>
        </p:nvSpPr>
        <p:spPr>
          <a:xfrm>
            <a:off x="4686496" y="5114385"/>
            <a:ext cx="542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E2</a:t>
            </a:r>
            <a:endParaRPr lang="en-US" sz="2000" dirty="0"/>
          </a:p>
        </p:txBody>
      </p:sp>
      <p:sp>
        <p:nvSpPr>
          <p:cNvPr id="100" name="Rectangle 99"/>
          <p:cNvSpPr/>
          <p:nvPr/>
        </p:nvSpPr>
        <p:spPr>
          <a:xfrm>
            <a:off x="3154838" y="2754851"/>
            <a:ext cx="553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/>
              <a:t>P3</a:t>
            </a:r>
            <a:endParaRPr lang="en-US" sz="2000" dirty="0"/>
          </a:p>
        </p:txBody>
      </p:sp>
      <p:sp>
        <p:nvSpPr>
          <p:cNvPr id="101" name="Rectangle 100"/>
          <p:cNvSpPr/>
          <p:nvPr/>
        </p:nvSpPr>
        <p:spPr>
          <a:xfrm>
            <a:off x="2394743" y="4404429"/>
            <a:ext cx="553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P1</a:t>
            </a:r>
            <a:endParaRPr lang="en-US" sz="2000" dirty="0"/>
          </a:p>
        </p:txBody>
      </p:sp>
      <p:sp>
        <p:nvSpPr>
          <p:cNvPr id="102" name="Rectangle 101"/>
          <p:cNvSpPr/>
          <p:nvPr/>
        </p:nvSpPr>
        <p:spPr>
          <a:xfrm>
            <a:off x="2400352" y="5114385"/>
            <a:ext cx="542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E3</a:t>
            </a:r>
            <a:endParaRPr lang="en-US" sz="2000" dirty="0"/>
          </a:p>
        </p:txBody>
      </p:sp>
      <p:sp>
        <p:nvSpPr>
          <p:cNvPr id="103" name="Rectangle 102"/>
          <p:cNvSpPr/>
          <p:nvPr/>
        </p:nvSpPr>
        <p:spPr>
          <a:xfrm>
            <a:off x="2400352" y="5772399"/>
            <a:ext cx="542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E3</a:t>
            </a:r>
            <a:endParaRPr lang="en-US" sz="2000" dirty="0"/>
          </a:p>
        </p:txBody>
      </p:sp>
      <p:sp>
        <p:nvSpPr>
          <p:cNvPr id="104" name="Rectangle 103"/>
          <p:cNvSpPr/>
          <p:nvPr/>
        </p:nvSpPr>
        <p:spPr>
          <a:xfrm>
            <a:off x="4693808" y="4404429"/>
            <a:ext cx="553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P9</a:t>
            </a:r>
            <a:endParaRPr lang="en-US" sz="2000" dirty="0"/>
          </a:p>
        </p:txBody>
      </p:sp>
      <p:sp>
        <p:nvSpPr>
          <p:cNvPr id="105" name="Rectangle 104"/>
          <p:cNvSpPr/>
          <p:nvPr/>
        </p:nvSpPr>
        <p:spPr>
          <a:xfrm>
            <a:off x="4699417" y="5114385"/>
            <a:ext cx="542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E4</a:t>
            </a:r>
            <a:endParaRPr lang="en-US" sz="2000" dirty="0"/>
          </a:p>
        </p:txBody>
      </p:sp>
      <p:sp>
        <p:nvSpPr>
          <p:cNvPr id="106" name="Rectangle 105"/>
          <p:cNvSpPr/>
          <p:nvPr/>
        </p:nvSpPr>
        <p:spPr>
          <a:xfrm>
            <a:off x="2770092" y="2754068"/>
            <a:ext cx="18762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P9, P1</a:t>
            </a:r>
            <a:endParaRPr lang="en-US" sz="2000" dirty="0"/>
          </a:p>
        </p:txBody>
      </p:sp>
      <p:sp>
        <p:nvSpPr>
          <p:cNvPr id="107" name="Rectangle 106"/>
          <p:cNvSpPr/>
          <p:nvPr/>
        </p:nvSpPr>
        <p:spPr>
          <a:xfrm>
            <a:off x="2493413" y="2756892"/>
            <a:ext cx="18762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P1</a:t>
            </a:r>
            <a:endParaRPr lang="en-US" sz="2000" dirty="0"/>
          </a:p>
        </p:txBody>
      </p:sp>
      <p:sp>
        <p:nvSpPr>
          <p:cNvPr id="108" name="Rectangle 107"/>
          <p:cNvSpPr/>
          <p:nvPr/>
        </p:nvSpPr>
        <p:spPr>
          <a:xfrm>
            <a:off x="2493412" y="2748022"/>
            <a:ext cx="18762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P7</a:t>
            </a:r>
            <a:endParaRPr lang="en-US" sz="2000" dirty="0"/>
          </a:p>
        </p:txBody>
      </p:sp>
      <p:sp>
        <p:nvSpPr>
          <p:cNvPr id="109" name="Rectangle 108"/>
          <p:cNvSpPr/>
          <p:nvPr/>
        </p:nvSpPr>
        <p:spPr>
          <a:xfrm>
            <a:off x="2403530" y="4416297"/>
            <a:ext cx="553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P7</a:t>
            </a:r>
            <a:endParaRPr lang="en-US" sz="2000" dirty="0"/>
          </a:p>
        </p:txBody>
      </p:sp>
      <p:sp>
        <p:nvSpPr>
          <p:cNvPr id="110" name="Rectangle 109"/>
          <p:cNvSpPr/>
          <p:nvPr/>
        </p:nvSpPr>
        <p:spPr>
          <a:xfrm>
            <a:off x="2400352" y="5114385"/>
            <a:ext cx="542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/>
              <a:t>E5</a:t>
            </a:r>
            <a:endParaRPr lang="en-US" sz="2000" dirty="0"/>
          </a:p>
        </p:txBody>
      </p:sp>
      <p:sp>
        <p:nvSpPr>
          <p:cNvPr id="111" name="TextBox 110"/>
          <p:cNvSpPr txBox="1"/>
          <p:nvPr/>
        </p:nvSpPr>
        <p:spPr>
          <a:xfrm>
            <a:off x="10118109" y="5665521"/>
            <a:ext cx="1937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MAP E3 -&gt; E5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79" name="Rectangle 78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1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Dependence Chain Generation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2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72FF05-B207-B34D-8E51-295A2470F90A}" type="slidenum">
              <a:rPr lang="en-US" sz="1800" smtClean="0">
                <a:solidFill>
                  <a:schemeClr val="bg1"/>
                </a:solidFill>
              </a:rPr>
              <a:t>24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97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4" grpId="0" animBg="1"/>
      <p:bldP spid="75" grpId="0" animBg="1"/>
      <p:bldP spid="73" grpId="0" animBg="1"/>
      <p:bldP spid="29" grpId="0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48" grpId="0"/>
      <p:bldP spid="49" grpId="0"/>
      <p:bldP spid="50" grpId="0"/>
      <p:bldP spid="51" grpId="0"/>
      <p:bldP spid="62" grpId="0"/>
      <p:bldP spid="3" grpId="0"/>
      <p:bldP spid="3" grpId="1"/>
      <p:bldP spid="92" grpId="0"/>
      <p:bldP spid="93" grpId="0"/>
      <p:bldP spid="94" grpId="0"/>
      <p:bldP spid="95" grpId="0"/>
      <p:bldP spid="95" grpId="1"/>
      <p:bldP spid="96" grpId="0"/>
      <p:bldP spid="96" grpId="1"/>
      <p:bldP spid="97" grpId="0"/>
      <p:bldP spid="98" grpId="0"/>
      <p:bldP spid="98" grpId="1"/>
      <p:bldP spid="99" grpId="0"/>
      <p:bldP spid="99" grpId="1"/>
      <p:bldP spid="100" grpId="0"/>
      <p:bldP spid="100" grpId="1"/>
      <p:bldP spid="101" grpId="0"/>
      <p:bldP spid="101" grpId="1"/>
      <p:bldP spid="102" grpId="0"/>
      <p:bldP spid="102" grpId="1"/>
      <p:bldP spid="103" grpId="0"/>
      <p:bldP spid="104" grpId="0"/>
      <p:bldP spid="105" grpId="0"/>
      <p:bldP spid="106" grpId="0"/>
      <p:bldP spid="106" grpId="1"/>
      <p:bldP spid="107" grpId="0"/>
      <p:bldP spid="107" grpId="1"/>
      <p:bldP spid="108" grpId="0"/>
      <p:bldP spid="108" grpId="1"/>
      <p:bldP spid="109" grpId="0"/>
      <p:bldP spid="110" grpId="0"/>
      <p:bldP spid="1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300" y="2133600"/>
            <a:ext cx="5181600" cy="441960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7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Dependence Chain Generation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714F53A-303A-7D4B-BFC4-40D600AFF550}" type="slidenum">
              <a:rPr lang="en-US" sz="1800" smtClean="0">
                <a:solidFill>
                  <a:schemeClr val="bg1"/>
                </a:solidFill>
              </a:rPr>
              <a:t>25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92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0307667"/>
              </p:ext>
            </p:extLst>
          </p:nvPr>
        </p:nvGraphicFramePr>
        <p:xfrm>
          <a:off x="3048" y="1970384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Interval Length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1A588-E066-0242-958A-AAB98AD43AE2}" type="slidenum">
              <a:rPr lang="en-US" sz="1800" smtClean="0">
                <a:solidFill>
                  <a:schemeClr val="bg1"/>
                </a:solidFill>
              </a:rPr>
              <a:t>26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42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8992" y="1983779"/>
            <a:ext cx="5354320" cy="4440766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 Single-Core/Quad-Core</a:t>
            </a:r>
          </a:p>
          <a:p>
            <a:pPr lvl="1">
              <a:buFont typeface="Arial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4-wide Issue</a:t>
            </a:r>
          </a:p>
          <a:p>
            <a:pPr lvl="1">
              <a:buFont typeface="Arial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256 Entry Reorder Buffer</a:t>
            </a:r>
          </a:p>
          <a:p>
            <a:pPr lvl="1">
              <a:buFont typeface="Arial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92 Entry Reservation Station</a:t>
            </a:r>
          </a:p>
          <a:p>
            <a:pPr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Caches</a:t>
            </a:r>
          </a:p>
          <a:p>
            <a:pPr lvl="1">
              <a:buFont typeface="Arial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32 KB 8-Way Set Associative L1 I/D-Cache</a:t>
            </a:r>
          </a:p>
          <a:p>
            <a:pPr lvl="1">
              <a:buFont typeface="Arial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1MB 8-Way Set Associative Shared Last Level Cache per Core</a:t>
            </a:r>
          </a:p>
          <a:p>
            <a:pPr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 Non-Uniform Memory Access Latency DDR3 System</a:t>
            </a:r>
          </a:p>
          <a:p>
            <a:pPr lvl="1">
              <a:buFont typeface="Arial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256-Entry Memory Queue</a:t>
            </a:r>
          </a:p>
          <a:p>
            <a:pPr lvl="1">
              <a:buFont typeface="Arial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Batch Scheduling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33312" y="1983779"/>
            <a:ext cx="4927600" cy="444076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Prefetchers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Stream, Global History Buffer</a:t>
            </a: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Feedback Directed Prefetching: Dynamic Degree 1-32</a:t>
            </a:r>
          </a:p>
          <a:p>
            <a:pPr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CRE Compute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2-wide issue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1 </a:t>
            </a:r>
            <a:r>
              <a:rPr lang="en-US" sz="2400" dirty="0">
                <a:solidFill>
                  <a:schemeClr val="tx1"/>
                </a:solidFill>
              </a:rPr>
              <a:t>Continuous Runahead issue context with a 32-entry buffer and 32-entry physical register file</a:t>
            </a: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4 kB </a:t>
            </a:r>
            <a:r>
              <a:rPr lang="en-US" sz="2400" dirty="0" smtClean="0">
                <a:solidFill>
                  <a:schemeClr val="tx1"/>
                </a:solidFill>
              </a:rPr>
              <a:t>Data </a:t>
            </a:r>
            <a:r>
              <a:rPr lang="en-US" sz="2400" dirty="0">
                <a:solidFill>
                  <a:schemeClr val="tx1"/>
                </a:solidFill>
              </a:rPr>
              <a:t>Cache 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Arial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System Configuration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A2CA14-4616-0C48-AB0D-4CA6DF80156A}" type="slidenum">
              <a:rPr lang="en-US" sz="1800" smtClean="0">
                <a:solidFill>
                  <a:schemeClr val="bg1"/>
                </a:solidFill>
              </a:rPr>
              <a:t>27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29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73565"/>
              </p:ext>
            </p:extLst>
          </p:nvPr>
        </p:nvGraphicFramePr>
        <p:xfrm>
          <a:off x="10972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Single-Core Performance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7EF70E-5DBE-F14D-883F-722C9361111A}" type="slidenum">
              <a:rPr lang="en-US" sz="1800" smtClean="0">
                <a:solidFill>
                  <a:schemeClr val="bg1"/>
                </a:solidFill>
              </a:rPr>
              <a:t>28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10972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Single-Core Performance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7EF70E-5DBE-F14D-883F-722C9361111A}" type="slidenum">
              <a:rPr lang="en-US" sz="1800" smtClean="0">
                <a:solidFill>
                  <a:schemeClr val="bg1"/>
                </a:solidFill>
              </a:rPr>
              <a:t>29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4576" y="3595847"/>
            <a:ext cx="855980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21% Single Core Performance Increase over prior State of the Art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7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Continuous Runahead Outline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398" y="2251116"/>
            <a:ext cx="10645437" cy="450426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3200" dirty="0" smtClean="0">
                <a:solidFill>
                  <a:srgbClr val="B04207"/>
                </a:solidFill>
              </a:rPr>
              <a:t> Overview of Runahead 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 Runahead </a:t>
            </a:r>
            <a:r>
              <a:rPr lang="en-US" sz="3200" dirty="0"/>
              <a:t>Limitations </a:t>
            </a:r>
          </a:p>
          <a:p>
            <a:pPr>
              <a:buFont typeface="Arial" charset="0"/>
              <a:buChar char="•"/>
            </a:pPr>
            <a:r>
              <a:rPr lang="en-US" sz="3200" dirty="0"/>
              <a:t> Continuous Runahead Dependence </a:t>
            </a:r>
            <a:r>
              <a:rPr lang="en-US" sz="3200" dirty="0" smtClean="0"/>
              <a:t>Chains</a:t>
            </a:r>
            <a:endParaRPr lang="en-US" sz="3200" dirty="0"/>
          </a:p>
          <a:p>
            <a:pPr>
              <a:buFont typeface="Arial" charset="0"/>
              <a:buChar char="•"/>
            </a:pPr>
            <a:r>
              <a:rPr lang="en-US" sz="3200" dirty="0"/>
              <a:t> Continuous Runahead Engine</a:t>
            </a:r>
          </a:p>
          <a:p>
            <a:pPr>
              <a:buFont typeface="Arial" charset="0"/>
              <a:buChar char="•"/>
            </a:pPr>
            <a:r>
              <a:rPr lang="en-US" sz="3200" dirty="0"/>
              <a:t> Continuous Runahead Evaluation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 </a:t>
            </a:r>
            <a:r>
              <a:rPr lang="en-US" sz="3200" dirty="0"/>
              <a:t>Conclusions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9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B9B765D-0169-4341-9027-37047CEA4ED5}" type="slidenum">
              <a:rPr lang="en-US" sz="1800" smtClean="0">
                <a:solidFill>
                  <a:schemeClr val="bg1"/>
                </a:solidFill>
              </a:rPr>
              <a:t>3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44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239724"/>
              </p:ext>
            </p:extLst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Single-Core Performance + Prefetching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AA263A-AD84-DF4A-B893-2D913A21EA9C}" type="slidenum">
              <a:rPr lang="en-US" sz="1800" smtClean="0">
                <a:solidFill>
                  <a:schemeClr val="bg1"/>
                </a:solidFill>
              </a:rPr>
              <a:t>30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32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Single-Core Performance + Prefetching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AA263A-AD84-DF4A-B893-2D913A21EA9C}" type="slidenum">
              <a:rPr lang="en-US" sz="1800" smtClean="0">
                <a:solidFill>
                  <a:schemeClr val="bg1"/>
                </a:solidFill>
              </a:rPr>
              <a:t>31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4576" y="3595847"/>
            <a:ext cx="855980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Increases Performance over and </a:t>
            </a:r>
          </a:p>
          <a:p>
            <a:pPr algn="ctr"/>
            <a:r>
              <a:rPr lang="en-US" sz="4000" dirty="0">
                <a:solidFill>
                  <a:srgbClr val="0070C0"/>
                </a:solidFill>
              </a:rPr>
              <a:t>I</a:t>
            </a:r>
            <a:r>
              <a:rPr lang="en-US" sz="4000" dirty="0" smtClean="0">
                <a:solidFill>
                  <a:srgbClr val="0070C0"/>
                </a:solidFill>
              </a:rPr>
              <a:t>n-Conjunction with Prefetching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34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2186145"/>
              </p:ext>
            </p:extLst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Independent Miss Coverage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4924B9-3F58-E348-996F-1BEA49487631}" type="slidenum">
              <a:rPr lang="en-US" sz="1800" smtClean="0">
                <a:solidFill>
                  <a:schemeClr val="bg1"/>
                </a:solidFill>
              </a:rPr>
              <a:t>32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16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Independent Miss Coverage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4924B9-3F58-E348-996F-1BEA49487631}" type="slidenum">
              <a:rPr lang="en-US" sz="1800" smtClean="0">
                <a:solidFill>
                  <a:schemeClr val="bg1"/>
                </a:solidFill>
              </a:rPr>
              <a:t>33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4576" y="3595847"/>
            <a:ext cx="85598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70% </a:t>
            </a:r>
            <a:r>
              <a:rPr lang="en-US" sz="4000" dirty="0" err="1" smtClean="0">
                <a:solidFill>
                  <a:srgbClr val="0070C0"/>
                </a:solidFill>
              </a:rPr>
              <a:t>Prefetch</a:t>
            </a:r>
            <a:r>
              <a:rPr lang="en-US" sz="4000" dirty="0" smtClean="0">
                <a:solidFill>
                  <a:srgbClr val="0070C0"/>
                </a:solidFill>
              </a:rPr>
              <a:t> Coverage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47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2483960"/>
              </p:ext>
            </p:extLst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Bandwidth Overhead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B119C2-591F-9A4C-902C-3E1EFB15B05D}" type="slidenum">
              <a:rPr lang="en-US" sz="1800" smtClean="0">
                <a:solidFill>
                  <a:schemeClr val="bg1"/>
                </a:solidFill>
              </a:rPr>
              <a:t>34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15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Bandwidth Overhead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B119C2-591F-9A4C-902C-3E1EFB15B05D}" type="slidenum">
              <a:rPr lang="en-US" sz="1800" smtClean="0">
                <a:solidFill>
                  <a:schemeClr val="bg1"/>
                </a:solidFill>
              </a:rPr>
              <a:t>35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4576" y="3595847"/>
            <a:ext cx="85598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Low Bandwidth Overhead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90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7706796"/>
              </p:ext>
            </p:extLst>
          </p:nvPr>
        </p:nvGraphicFramePr>
        <p:xfrm>
          <a:off x="0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Multi-Core Performance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8525D0-8B98-4B49-ABD8-737D4C2D81EC}" type="slidenum">
              <a:rPr lang="en-US" sz="1800" smtClean="0">
                <a:solidFill>
                  <a:schemeClr val="bg1"/>
                </a:solidFill>
              </a:rPr>
              <a:t>36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7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0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Multi-Core Performance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8525D0-8B98-4B49-ABD8-737D4C2D81EC}" type="slidenum">
              <a:rPr lang="en-US" sz="1800" smtClean="0">
                <a:solidFill>
                  <a:schemeClr val="bg1"/>
                </a:solidFill>
              </a:rPr>
              <a:t>37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4576" y="3595847"/>
            <a:ext cx="85598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43% Weighted Speedup Increase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3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3130398"/>
              </p:ext>
            </p:extLst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Multi-Core Performance + Prefetching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2F8A3C0-AC78-CA41-A939-751421D1E5BF}" type="slidenum">
              <a:rPr lang="en-US" sz="1800" smtClean="0">
                <a:solidFill>
                  <a:schemeClr val="bg1"/>
                </a:solidFill>
              </a:rPr>
              <a:t>38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59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Multi-Core Performance + Prefetching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2F8A3C0-AC78-CA41-A939-751421D1E5BF}" type="slidenum">
              <a:rPr lang="en-US" sz="1800" smtClean="0">
                <a:solidFill>
                  <a:schemeClr val="bg1"/>
                </a:solidFill>
              </a:rPr>
              <a:t>39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4576" y="3595847"/>
            <a:ext cx="855980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13% Weighted Speedup Gain over </a:t>
            </a: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GHB Prefetching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4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Runahead Execution Overview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398" y="2251116"/>
            <a:ext cx="10645437" cy="450426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Runahead </a:t>
            </a: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dynamically expands the instruction window when the </a:t>
            </a:r>
            <a:r>
              <a:rPr lang="en-US" sz="32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pipeline is </a:t>
            </a: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stalled </a:t>
            </a:r>
            <a:r>
              <a:rPr lang="en-US" sz="32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[</a:t>
            </a:r>
            <a:r>
              <a:rPr lang="en-US" sz="32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Mutlu</a:t>
            </a:r>
            <a:r>
              <a:rPr lang="en-US" sz="32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et al., </a:t>
            </a:r>
            <a:r>
              <a:rPr lang="en-US" sz="32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2003]</a:t>
            </a:r>
            <a:endParaRPr lang="en-US" sz="3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The core checkpoints architectural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The result of the memory operation that caused the stall is marked as poisoned in the physical register file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The core continues to fetch and execute </a:t>
            </a:r>
            <a:r>
              <a:rPr lang="en-US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instructions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Operations are discarded instead of retired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 goal is to generate new independent cache misses</a:t>
            </a:r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buFont typeface="Arial" charset="0"/>
              <a:buChar char="•"/>
            </a:pP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B3AC7B3-E50F-3444-9949-0B404DE86D63}" type="slidenum">
              <a:rPr lang="en-US" sz="1800" smtClean="0">
                <a:solidFill>
                  <a:schemeClr val="bg1"/>
                </a:solidFill>
              </a:rPr>
              <a:t>4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79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705619"/>
              </p:ext>
            </p:extLst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Multi-Core Energy Evaluation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FD1591C-7919-FF4E-9096-F8CEB624F1F7}" type="slidenum">
              <a:rPr lang="en-US" sz="1800" smtClean="0">
                <a:solidFill>
                  <a:schemeClr val="bg1"/>
                </a:solidFill>
              </a:rPr>
              <a:t>40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81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Multi-Core Energy Evaluation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FD1591C-7919-FF4E-9096-F8CEB624F1F7}" type="slidenum">
              <a:rPr lang="en-US" sz="1800" smtClean="0">
                <a:solidFill>
                  <a:schemeClr val="bg1"/>
                </a:solidFill>
              </a:rPr>
              <a:t>41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4576" y="3595847"/>
            <a:ext cx="85598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22% Energy Reduction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7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51116"/>
            <a:ext cx="10515600" cy="4351338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Runahead </a:t>
            </a:r>
            <a:r>
              <a:rPr lang="en-US" sz="3000" dirty="0" err="1">
                <a:solidFill>
                  <a:schemeClr val="tx1"/>
                </a:solidFill>
              </a:rPr>
              <a:t>prefetch</a:t>
            </a:r>
            <a:r>
              <a:rPr lang="en-US" sz="3000" dirty="0">
                <a:solidFill>
                  <a:schemeClr val="tx1"/>
                </a:solidFill>
              </a:rPr>
              <a:t> coverage is limited by the duration of each runahead interval</a:t>
            </a:r>
          </a:p>
          <a:p>
            <a:pPr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To </a:t>
            </a:r>
            <a:r>
              <a:rPr lang="en-US" sz="3000" dirty="0">
                <a:solidFill>
                  <a:schemeClr val="tx1"/>
                </a:solidFill>
              </a:rPr>
              <a:t>remove this constraint, we introduce the notion of </a:t>
            </a:r>
            <a:r>
              <a:rPr lang="en-US" sz="3000" dirty="0" smtClean="0">
                <a:solidFill>
                  <a:schemeClr val="tx1"/>
                </a:solidFill>
              </a:rPr>
              <a:t>Continuous </a:t>
            </a:r>
            <a:r>
              <a:rPr lang="en-US" sz="3000" dirty="0">
                <a:solidFill>
                  <a:schemeClr val="tx1"/>
                </a:solidFill>
              </a:rPr>
              <a:t>Runahead </a:t>
            </a:r>
          </a:p>
          <a:p>
            <a:pPr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We can dynamically identify the </a:t>
            </a:r>
            <a:r>
              <a:rPr lang="en-US" sz="3000" dirty="0">
                <a:solidFill>
                  <a:schemeClr val="tx1"/>
                </a:solidFill>
              </a:rPr>
              <a:t>most critical LLC misses to target with Continuous Runahead </a:t>
            </a:r>
            <a:r>
              <a:rPr lang="en-US" sz="3000" dirty="0" smtClean="0">
                <a:solidFill>
                  <a:schemeClr val="tx1"/>
                </a:solidFill>
              </a:rPr>
              <a:t>by </a:t>
            </a:r>
            <a:r>
              <a:rPr lang="en-US" sz="3000" dirty="0">
                <a:solidFill>
                  <a:schemeClr val="tx1"/>
                </a:solidFill>
              </a:rPr>
              <a:t>tracking the operations that cause the pipeline to frequently stall </a:t>
            </a:r>
          </a:p>
          <a:p>
            <a:pPr>
              <a:buFont typeface="Arial" charset="0"/>
              <a:buChar char="•"/>
            </a:pPr>
            <a:r>
              <a:rPr lang="en-US" sz="3000" dirty="0" smtClean="0"/>
              <a:t>We migrate t</a:t>
            </a:r>
            <a:r>
              <a:rPr lang="en-US" sz="3000" dirty="0" smtClean="0">
                <a:solidFill>
                  <a:schemeClr val="tx1"/>
                </a:solidFill>
              </a:rPr>
              <a:t>hese </a:t>
            </a:r>
            <a:r>
              <a:rPr lang="en-US" sz="3000" dirty="0">
                <a:solidFill>
                  <a:schemeClr val="tx1"/>
                </a:solidFill>
              </a:rPr>
              <a:t>dependence chains </a:t>
            </a:r>
            <a:r>
              <a:rPr lang="en-US" sz="3000" dirty="0" smtClean="0">
                <a:solidFill>
                  <a:schemeClr val="tx1"/>
                </a:solidFill>
              </a:rPr>
              <a:t>to </a:t>
            </a:r>
            <a:r>
              <a:rPr lang="en-US" sz="3000" dirty="0">
                <a:solidFill>
                  <a:schemeClr val="tx1"/>
                </a:solidFill>
              </a:rPr>
              <a:t>the </a:t>
            </a:r>
            <a:r>
              <a:rPr lang="en-US" sz="3000" dirty="0" smtClean="0">
                <a:solidFill>
                  <a:schemeClr val="tx1"/>
                </a:solidFill>
              </a:rPr>
              <a:t>CRE where </a:t>
            </a:r>
            <a:r>
              <a:rPr lang="en-US" sz="3000" dirty="0">
                <a:solidFill>
                  <a:schemeClr val="tx1"/>
                </a:solidFill>
              </a:rPr>
              <a:t>they are executed continuously in a loop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7" name="Title 1"/>
          <p:cNvSpPr txBox="1">
            <a:spLocks/>
          </p:cNvSpPr>
          <p:nvPr/>
        </p:nvSpPr>
        <p:spPr>
          <a:xfrm>
            <a:off x="0" y="1078992"/>
            <a:ext cx="10515600" cy="1172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Conclusions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94F884-5318-FB41-BCB4-C6DB72BFBE30}" type="slidenum">
              <a:rPr lang="en-US" sz="1800" smtClean="0">
                <a:solidFill>
                  <a:schemeClr val="bg1"/>
                </a:solidFill>
              </a:rPr>
              <a:t>42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13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51116"/>
            <a:ext cx="10515600" cy="4351338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Continuous </a:t>
            </a:r>
            <a:r>
              <a:rPr lang="en-US" sz="3000" dirty="0">
                <a:solidFill>
                  <a:schemeClr val="tx1"/>
                </a:solidFill>
              </a:rPr>
              <a:t>Runahead </a:t>
            </a:r>
            <a:r>
              <a:rPr lang="en-US" sz="3000" dirty="0" smtClean="0">
                <a:solidFill>
                  <a:schemeClr val="tx1"/>
                </a:solidFill>
              </a:rPr>
              <a:t>greatly increases </a:t>
            </a:r>
            <a:r>
              <a:rPr lang="en-US" sz="3000" dirty="0" err="1" smtClean="0">
                <a:solidFill>
                  <a:schemeClr val="tx1"/>
                </a:solidFill>
              </a:rPr>
              <a:t>prefetch</a:t>
            </a:r>
            <a:r>
              <a:rPr lang="en-US" sz="3000" dirty="0" smtClean="0">
                <a:solidFill>
                  <a:schemeClr val="tx1"/>
                </a:solidFill>
              </a:rPr>
              <a:t> coverage</a:t>
            </a:r>
          </a:p>
          <a:p>
            <a:pPr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Increases </a:t>
            </a:r>
            <a:r>
              <a:rPr lang="en-US" sz="3000" dirty="0">
                <a:solidFill>
                  <a:schemeClr val="tx1"/>
                </a:solidFill>
              </a:rPr>
              <a:t>single-core performance by 34.4%</a:t>
            </a:r>
          </a:p>
          <a:p>
            <a:pPr>
              <a:buFont typeface="Arial" charset="0"/>
              <a:buChar char="•"/>
            </a:pPr>
            <a:r>
              <a:rPr lang="en-US" sz="3000" dirty="0" smtClean="0"/>
              <a:t>Increases multi-core performance by </a:t>
            </a:r>
            <a:r>
              <a:rPr lang="en-US" sz="3000" dirty="0" smtClean="0">
                <a:solidFill>
                  <a:schemeClr val="tx1"/>
                </a:solidFill>
              </a:rPr>
              <a:t>43.3</a:t>
            </a:r>
            <a:r>
              <a:rPr lang="en-US" sz="3000" dirty="0">
                <a:solidFill>
                  <a:schemeClr val="tx1"/>
                </a:solidFill>
              </a:rPr>
              <a:t>% </a:t>
            </a:r>
            <a:endParaRPr lang="en-US" sz="3000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Synergistic with various types of prefetching</a:t>
            </a:r>
            <a:endParaRPr lang="en-US" sz="300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7" name="Title 1"/>
          <p:cNvSpPr txBox="1">
            <a:spLocks/>
          </p:cNvSpPr>
          <p:nvPr/>
        </p:nvSpPr>
        <p:spPr>
          <a:xfrm>
            <a:off x="0" y="1078992"/>
            <a:ext cx="10515600" cy="1172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Conclusions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B359F28-2DF0-BD41-B7F1-ABFC1C7966E6}" type="slidenum">
              <a:rPr lang="en-US" sz="1800" smtClean="0">
                <a:solidFill>
                  <a:schemeClr val="bg1"/>
                </a:solidFill>
              </a:rPr>
              <a:t>43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4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7" name="Title 1"/>
          <p:cNvSpPr>
            <a:spLocks noGrp="1"/>
          </p:cNvSpPr>
          <p:nvPr>
            <p:ph type="ctrTitle"/>
          </p:nvPr>
        </p:nvSpPr>
        <p:spPr bwMode="auto">
          <a:xfrm>
            <a:off x="571500" y="2260834"/>
            <a:ext cx="10803971" cy="19546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4800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Continuous Runahead: </a:t>
            </a:r>
            <a:br>
              <a:rPr lang="en-US" sz="4800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4800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Transparent Hardware Acceleration for Memory Intensive Workloads</a:t>
            </a:r>
            <a:endParaRPr lang="en-US" sz="4800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auto">
          <a:xfrm>
            <a:off x="2094271" y="4685880"/>
            <a:ext cx="9281201" cy="12418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Milad Hashemi,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Onur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Mutlu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Yale N.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Patt</a:t>
            </a: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r"/>
            <a:r>
              <a:rPr lang="en-US" sz="2000" dirty="0">
                <a:latin typeface="Helvetica" charset="0"/>
                <a:ea typeface="Helvetica" charset="0"/>
                <a:cs typeface="Helvetica" charset="0"/>
              </a:rPr>
              <a:t>UT Austin/Google, ETH Zürich, UT Austin</a:t>
            </a:r>
          </a:p>
          <a:p>
            <a:pPr algn="r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October 19</a:t>
            </a:r>
            <a:r>
              <a:rPr lang="en-US" sz="20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th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, 2016</a:t>
            </a:r>
          </a:p>
          <a:p>
            <a:pPr algn="r"/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71500" y="4443176"/>
            <a:ext cx="10803972" cy="1452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6"/>
          <p:cNvSpPr txBox="1">
            <a:spLocks/>
          </p:cNvSpPr>
          <p:nvPr/>
        </p:nvSpPr>
        <p:spPr>
          <a:xfrm>
            <a:off x="8543635" y="29850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F5F7CC-3920-094B-9C9B-D49349EFFA0B}" type="slidenum">
              <a:rPr lang="en-US" sz="1800" smtClean="0">
                <a:solidFill>
                  <a:schemeClr val="bg1"/>
                </a:solidFill>
              </a:rPr>
              <a:t>44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90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Traditional Runahead Accuracy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22173"/>
              </p:ext>
            </p:extLst>
          </p:nvPr>
        </p:nvGraphicFramePr>
        <p:xfrm>
          <a:off x="0" y="2135744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BD3B533-8B34-AE4E-8CC8-94006FBCBD44}" type="slidenum">
              <a:rPr lang="en-US" sz="1800" smtClean="0">
                <a:solidFill>
                  <a:schemeClr val="bg1"/>
                </a:solidFill>
              </a:rPr>
              <a:t>5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18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Traditional Runahead Accuracy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aphicFrame>
        <p:nvGraphicFramePr>
          <p:cNvPr id="14" name="Chart 13"/>
          <p:cNvGraphicFramePr>
            <a:graphicFrameLocks/>
          </p:cNvGraphicFramePr>
          <p:nvPr>
            <p:extLst/>
          </p:nvPr>
        </p:nvGraphicFramePr>
        <p:xfrm>
          <a:off x="0" y="2135744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BD3B533-8B34-AE4E-8CC8-94006FBCBD44}" type="slidenum">
              <a:rPr lang="en-US" sz="1800" smtClean="0">
                <a:solidFill>
                  <a:schemeClr val="bg1"/>
                </a:solidFill>
              </a:rPr>
              <a:t>6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4576" y="3595847"/>
            <a:ext cx="85598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Runahead is 95% Accurate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8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Traditional Runahead </a:t>
            </a:r>
            <a:r>
              <a:rPr lang="en-US" dirty="0" err="1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Prefetch</a:t>
            </a:r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Coverage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82555"/>
              </p:ext>
            </p:extLst>
          </p:nvPr>
        </p:nvGraphicFramePr>
        <p:xfrm>
          <a:off x="0" y="2042722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9C23DA0-3549-1A4A-9009-431BA70F4D92}" type="slidenum">
              <a:rPr lang="en-US" sz="1800">
                <a:solidFill>
                  <a:schemeClr val="bg1"/>
                </a:solidFill>
              </a:rPr>
              <a:t>7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Traditional Runahead </a:t>
            </a:r>
            <a:r>
              <a:rPr lang="en-US" dirty="0" err="1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Prefetch</a:t>
            </a:r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Coverage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aphicFrame>
        <p:nvGraphicFramePr>
          <p:cNvPr id="14" name="Chart 13"/>
          <p:cNvGraphicFramePr>
            <a:graphicFrameLocks/>
          </p:cNvGraphicFramePr>
          <p:nvPr>
            <p:extLst/>
          </p:nvPr>
        </p:nvGraphicFramePr>
        <p:xfrm>
          <a:off x="0" y="2042722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9C23DA0-3549-1A4A-9009-431BA70F4D92}" type="slidenum">
              <a:rPr lang="en-US" sz="1800">
                <a:solidFill>
                  <a:schemeClr val="bg1"/>
                </a:solidFill>
              </a:rPr>
              <a:t>8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52144" y="3595847"/>
            <a:ext cx="1020165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Runahead has only 13% </a:t>
            </a:r>
            <a:r>
              <a:rPr lang="en-US" sz="4000" dirty="0" err="1" smtClean="0">
                <a:solidFill>
                  <a:srgbClr val="C00000"/>
                </a:solidFill>
              </a:rPr>
              <a:t>Prefetch</a:t>
            </a:r>
            <a:r>
              <a:rPr lang="en-US" sz="4000" dirty="0" smtClean="0">
                <a:solidFill>
                  <a:srgbClr val="C00000"/>
                </a:solidFill>
              </a:rPr>
              <a:t> Coverage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26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Traditional Runahead Performance Gain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aphicFrame>
        <p:nvGraphicFramePr>
          <p:cNvPr id="14" name="Char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061518"/>
              </p:ext>
            </p:extLst>
          </p:nvPr>
        </p:nvGraphicFramePr>
        <p:xfrm>
          <a:off x="3048" y="2072838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lide Number Placeholder 6"/>
          <p:cNvSpPr txBox="1">
            <a:spLocks/>
          </p:cNvSpPr>
          <p:nvPr/>
        </p:nvSpPr>
        <p:spPr>
          <a:xfrm>
            <a:off x="8543635" y="2802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49EF03B-268C-1948-B253-A567E1D07B09}" type="slidenum">
              <a:rPr lang="en-US" sz="1800" smtClean="0">
                <a:solidFill>
                  <a:schemeClr val="bg1"/>
                </a:solidFill>
              </a:rPr>
              <a:t>9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8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21560</TotalTime>
  <Words>1073</Words>
  <Application>Microsoft Macintosh PowerPoint</Application>
  <PresentationFormat>Widescreen</PresentationFormat>
  <Paragraphs>300</Paragraphs>
  <Slides>44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Helvetica</vt:lpstr>
      <vt:lpstr>Office Theme</vt:lpstr>
      <vt:lpstr>Continuous Runahead:  Transparent Hardware Acceleration for Memory Intensive Workloads</vt:lpstr>
      <vt:lpstr>Continuous Runahead Outline</vt:lpstr>
      <vt:lpstr>Continuous Runahead Outline</vt:lpstr>
      <vt:lpstr>Runahead Execution Overview</vt:lpstr>
      <vt:lpstr>Traditional Runahead Accuracy</vt:lpstr>
      <vt:lpstr>Traditional Runahead Accuracy</vt:lpstr>
      <vt:lpstr>Traditional Runahead Prefetch Coverage</vt:lpstr>
      <vt:lpstr>Traditional Runahead Prefetch Coverage</vt:lpstr>
      <vt:lpstr>Traditional Runahead Performance Gain</vt:lpstr>
      <vt:lpstr>Traditional Runahead Performance Gain</vt:lpstr>
      <vt:lpstr>Traditional Runahead Interval Length</vt:lpstr>
      <vt:lpstr>Traditional Runahead Interval Length</vt:lpstr>
      <vt:lpstr>PowerPoint Presentation</vt:lpstr>
      <vt:lpstr>Dependence Chains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Runahead for Longer Intervals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Continuous Runahead:  Transparent Hardware Acceleration for Memory Intensive Workloads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Accelerating Dependent Cache Misses with an Enhanced Memory Controller</dc:title>
  <dc:creator>Milad Hashemi</dc:creator>
  <cp:lastModifiedBy>Milad Hashemi</cp:lastModifiedBy>
  <cp:revision>58</cp:revision>
  <dcterms:created xsi:type="dcterms:W3CDTF">2016-06-05T21:12:59Z</dcterms:created>
  <dcterms:modified xsi:type="dcterms:W3CDTF">2016-11-09T03:43:57Z</dcterms:modified>
</cp:coreProperties>
</file>