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4" r:id="rId3"/>
  </p:sldMasterIdLst>
  <p:notesMasterIdLst>
    <p:notesMasterId r:id="rId31"/>
  </p:notesMasterIdLst>
  <p:handoutMasterIdLst>
    <p:handoutMasterId r:id="rId32"/>
  </p:handoutMasterIdLst>
  <p:sldIdLst>
    <p:sldId id="256" r:id="rId4"/>
    <p:sldId id="257" r:id="rId5"/>
    <p:sldId id="309" r:id="rId6"/>
    <p:sldId id="258" r:id="rId7"/>
    <p:sldId id="259" r:id="rId8"/>
    <p:sldId id="269" r:id="rId9"/>
    <p:sldId id="312" r:id="rId10"/>
    <p:sldId id="260" r:id="rId11"/>
    <p:sldId id="271" r:id="rId12"/>
    <p:sldId id="310" r:id="rId13"/>
    <p:sldId id="261" r:id="rId14"/>
    <p:sldId id="272" r:id="rId15"/>
    <p:sldId id="318" r:id="rId16"/>
    <p:sldId id="278" r:id="rId17"/>
    <p:sldId id="280" r:id="rId18"/>
    <p:sldId id="279" r:id="rId19"/>
    <p:sldId id="283" r:id="rId20"/>
    <p:sldId id="311" r:id="rId21"/>
    <p:sldId id="322" r:id="rId22"/>
    <p:sldId id="293" r:id="rId23"/>
    <p:sldId id="300" r:id="rId24"/>
    <p:sldId id="313" r:id="rId25"/>
    <p:sldId id="315" r:id="rId26"/>
    <p:sldId id="296" r:id="rId27"/>
    <p:sldId id="317" r:id="rId28"/>
    <p:sldId id="292" r:id="rId29"/>
    <p:sldId id="321"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536" autoAdjust="0"/>
  </p:normalViewPr>
  <p:slideViewPr>
    <p:cSldViewPr snapToGrid="0" snapToObjects="1">
      <p:cViewPr varScale="1">
        <p:scale>
          <a:sx n="74" d="100"/>
          <a:sy n="74" d="100"/>
        </p:scale>
        <p:origin x="-162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4" d="100"/>
          <a:sy n="74" d="100"/>
        </p:scale>
        <p:origin x="-289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notesMaster" Target="notesMasters/notesMaster1.xml"/><Relationship Id="rId32" Type="http://schemas.openxmlformats.org/officeDocument/2006/relationships/handoutMaster" Target="handoutMasters/handoutMaster1.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reetuparnadas:Projects:PSU-Intel:par:a2c:isca11:FormattedResultsB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reetuparnadas:Projects:PSU-Intel:par:a2c:isca11:FormattedResultsBL.xlsx" TargetMode="External"/><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reetuparnadas:Projects:PSU-Intel:par:a2c:isca11:FormattedResultsClustering.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reetuparnadas:Projects:PSU-Intel:par:a2c:isca11:FormattedResultsCluster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9787182852144"/>
          <c:y val="0.0406942257217848"/>
          <c:w val="0.852284120734908"/>
          <c:h val="0.811992563429574"/>
        </c:manualLayout>
      </c:layout>
      <c:barChart>
        <c:barDir val="col"/>
        <c:grouping val="clustered"/>
        <c:varyColors val="0"/>
        <c:ser>
          <c:idx val="0"/>
          <c:order val="0"/>
          <c:tx>
            <c:strRef>
              <c:f>STC!$B$142</c:f>
              <c:strCache>
                <c:ptCount val="1"/>
                <c:pt idx="0">
                  <c:v>BASE</c:v>
                </c:pt>
              </c:strCache>
            </c:strRef>
          </c:tx>
          <c:invertIfNegative val="0"/>
          <c:cat>
            <c:strRef>
              <c:f>STC!$A$143:$A$147</c:f>
              <c:strCache>
                <c:ptCount val="5"/>
                <c:pt idx="0">
                  <c:v>MPKI500</c:v>
                </c:pt>
                <c:pt idx="1">
                  <c:v>MPKI1000</c:v>
                </c:pt>
                <c:pt idx="2">
                  <c:v>MPKI1500</c:v>
                </c:pt>
                <c:pt idx="3">
                  <c:v>MPKI2000</c:v>
                </c:pt>
                <c:pt idx="4">
                  <c:v>Avg</c:v>
                </c:pt>
              </c:strCache>
            </c:strRef>
          </c:cat>
          <c:val>
            <c:numRef>
              <c:f>STC!$B$143:$B$147</c:f>
              <c:numCache>
                <c:formatCode>General</c:formatCode>
                <c:ptCount val="5"/>
                <c:pt idx="0">
                  <c:v>1.0</c:v>
                </c:pt>
                <c:pt idx="1">
                  <c:v>1.0</c:v>
                </c:pt>
                <c:pt idx="2">
                  <c:v>1.0</c:v>
                </c:pt>
                <c:pt idx="3">
                  <c:v>1.0</c:v>
                </c:pt>
                <c:pt idx="4">
                  <c:v>1.0</c:v>
                </c:pt>
              </c:numCache>
            </c:numRef>
          </c:val>
        </c:ser>
        <c:ser>
          <c:idx val="2"/>
          <c:order val="1"/>
          <c:tx>
            <c:strRef>
              <c:f>STC!$C$142</c:f>
              <c:strCache>
                <c:ptCount val="1"/>
                <c:pt idx="0">
                  <c:v>BASE+CLS</c:v>
                </c:pt>
              </c:strCache>
            </c:strRef>
          </c:tx>
          <c:spPr>
            <a:solidFill>
              <a:srgbClr val="7F7F7F"/>
            </a:solidFill>
          </c:spPr>
          <c:invertIfNegative val="0"/>
          <c:cat>
            <c:strRef>
              <c:f>STC!$A$143:$A$147</c:f>
              <c:strCache>
                <c:ptCount val="5"/>
                <c:pt idx="0">
                  <c:v>MPKI500</c:v>
                </c:pt>
                <c:pt idx="1">
                  <c:v>MPKI1000</c:v>
                </c:pt>
                <c:pt idx="2">
                  <c:v>MPKI1500</c:v>
                </c:pt>
                <c:pt idx="3">
                  <c:v>MPKI2000</c:v>
                </c:pt>
                <c:pt idx="4">
                  <c:v>Avg</c:v>
                </c:pt>
              </c:strCache>
            </c:strRef>
          </c:cat>
          <c:val>
            <c:numRef>
              <c:f>STC!$C$143:$C$147</c:f>
              <c:numCache>
                <c:formatCode>General</c:formatCode>
                <c:ptCount val="5"/>
                <c:pt idx="0">
                  <c:v>1.037159047074865</c:v>
                </c:pt>
                <c:pt idx="1">
                  <c:v>1.118369919126142</c:v>
                </c:pt>
                <c:pt idx="2">
                  <c:v>1.111405312086502</c:v>
                </c:pt>
                <c:pt idx="3">
                  <c:v>1.130656116350477</c:v>
                </c:pt>
                <c:pt idx="4">
                  <c:v>1.093511120357308</c:v>
                </c:pt>
              </c:numCache>
            </c:numRef>
          </c:val>
        </c:ser>
        <c:ser>
          <c:idx val="4"/>
          <c:order val="2"/>
          <c:tx>
            <c:strRef>
              <c:f>STC!$D$142</c:f>
              <c:strCache>
                <c:ptCount val="1"/>
                <c:pt idx="0">
                  <c:v>A2C</c:v>
                </c:pt>
              </c:strCache>
            </c:strRef>
          </c:tx>
          <c:invertIfNegative val="0"/>
          <c:cat>
            <c:strRef>
              <c:f>STC!$A$143:$A$147</c:f>
              <c:strCache>
                <c:ptCount val="5"/>
                <c:pt idx="0">
                  <c:v>MPKI500</c:v>
                </c:pt>
                <c:pt idx="1">
                  <c:v>MPKI1000</c:v>
                </c:pt>
                <c:pt idx="2">
                  <c:v>MPKI1500</c:v>
                </c:pt>
                <c:pt idx="3">
                  <c:v>MPKI2000</c:v>
                </c:pt>
                <c:pt idx="4">
                  <c:v>Avg</c:v>
                </c:pt>
              </c:strCache>
            </c:strRef>
          </c:cat>
          <c:val>
            <c:numRef>
              <c:f>STC!$D$143:$D$147</c:f>
              <c:numCache>
                <c:formatCode>General</c:formatCode>
                <c:ptCount val="5"/>
                <c:pt idx="0">
                  <c:v>1.065460486281434</c:v>
                </c:pt>
                <c:pt idx="1">
                  <c:v>1.201573999213489</c:v>
                </c:pt>
                <c:pt idx="2">
                  <c:v>1.215357006968067</c:v>
                </c:pt>
                <c:pt idx="3">
                  <c:v>1.22989088715868</c:v>
                </c:pt>
                <c:pt idx="4">
                  <c:v>1.167203235013035</c:v>
                </c:pt>
              </c:numCache>
            </c:numRef>
          </c:val>
        </c:ser>
        <c:dLbls>
          <c:showLegendKey val="0"/>
          <c:showVal val="0"/>
          <c:showCatName val="0"/>
          <c:showSerName val="0"/>
          <c:showPercent val="0"/>
          <c:showBubbleSize val="0"/>
        </c:dLbls>
        <c:gapWidth val="150"/>
        <c:axId val="-2059794584"/>
        <c:axId val="-2060298856"/>
      </c:barChart>
      <c:catAx>
        <c:axId val="-2059794584"/>
        <c:scaling>
          <c:orientation val="minMax"/>
        </c:scaling>
        <c:delete val="0"/>
        <c:axPos val="b"/>
        <c:majorTickMark val="out"/>
        <c:minorTickMark val="none"/>
        <c:tickLblPos val="nextTo"/>
        <c:crossAx val="-2060298856"/>
        <c:crosses val="autoZero"/>
        <c:auto val="1"/>
        <c:lblAlgn val="ctr"/>
        <c:lblOffset val="100"/>
        <c:noMultiLvlLbl val="0"/>
      </c:catAx>
      <c:valAx>
        <c:axId val="-2060298856"/>
        <c:scaling>
          <c:orientation val="minMax"/>
          <c:min val="0.8"/>
        </c:scaling>
        <c:delete val="0"/>
        <c:axPos val="l"/>
        <c:majorGridlines/>
        <c:title>
          <c:tx>
            <c:rich>
              <a:bodyPr rot="-5400000" vert="horz"/>
              <a:lstStyle/>
              <a:p>
                <a:pPr>
                  <a:defRPr/>
                </a:pPr>
                <a:r>
                  <a:rPr lang="en-US" dirty="0" smtClean="0"/>
                  <a:t>Normalized </a:t>
                </a:r>
                <a:r>
                  <a:rPr lang="en-US" dirty="0"/>
                  <a:t>W</a:t>
                </a:r>
                <a:r>
                  <a:rPr lang="en-US" dirty="0" smtClean="0"/>
                  <a:t>eighted </a:t>
                </a:r>
                <a:r>
                  <a:rPr lang="en-US" dirty="0"/>
                  <a:t>S</a:t>
                </a:r>
                <a:r>
                  <a:rPr lang="en-US" dirty="0" smtClean="0"/>
                  <a:t>peedup</a:t>
                </a:r>
                <a:endParaRPr lang="en-US" dirty="0"/>
              </a:p>
            </c:rich>
          </c:tx>
          <c:layout>
            <c:manualLayout>
              <c:xMode val="edge"/>
              <c:yMode val="edge"/>
              <c:x val="0.00142840583497506"/>
              <c:y val="0.252000562844336"/>
            </c:manualLayout>
          </c:layout>
          <c:overlay val="0"/>
        </c:title>
        <c:numFmt formatCode="0.0" sourceLinked="0"/>
        <c:majorTickMark val="out"/>
        <c:minorTickMark val="none"/>
        <c:tickLblPos val="nextTo"/>
        <c:crossAx val="-2059794584"/>
        <c:crosses val="autoZero"/>
        <c:crossBetween val="between"/>
        <c:majorUnit val="0.1"/>
      </c:valAx>
    </c:plotArea>
    <c:legend>
      <c:legendPos val="t"/>
      <c:layout>
        <c:manualLayout>
          <c:xMode val="edge"/>
          <c:yMode val="edge"/>
          <c:x val="0.129903543307087"/>
          <c:y val="0.0477777777777778"/>
          <c:w val="0.706207567804024"/>
          <c:h val="0.085161417322834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6565123246766"/>
          <c:y val="0.0406834645669291"/>
          <c:w val="0.86247935563153"/>
          <c:h val="0.811992563429574"/>
        </c:manualLayout>
      </c:layout>
      <c:barChart>
        <c:barDir val="col"/>
        <c:grouping val="clustered"/>
        <c:varyColors val="0"/>
        <c:ser>
          <c:idx val="0"/>
          <c:order val="0"/>
          <c:tx>
            <c:strRef>
              <c:f>STC!$R$142</c:f>
              <c:strCache>
                <c:ptCount val="1"/>
                <c:pt idx="0">
                  <c:v>BASE</c:v>
                </c:pt>
              </c:strCache>
            </c:strRef>
          </c:tx>
          <c:invertIfNegative val="0"/>
          <c:cat>
            <c:strRef>
              <c:f>STC!$Q$143:$Q$147</c:f>
              <c:strCache>
                <c:ptCount val="5"/>
                <c:pt idx="0">
                  <c:v>MPKI500</c:v>
                </c:pt>
                <c:pt idx="1">
                  <c:v>MPKI1000</c:v>
                </c:pt>
                <c:pt idx="2">
                  <c:v>MPKI1500</c:v>
                </c:pt>
                <c:pt idx="3">
                  <c:v>MPKI2000</c:v>
                </c:pt>
                <c:pt idx="4">
                  <c:v>Avg</c:v>
                </c:pt>
              </c:strCache>
            </c:strRef>
          </c:cat>
          <c:val>
            <c:numRef>
              <c:f>STC!$R$143:$R$147</c:f>
              <c:numCache>
                <c:formatCode>General</c:formatCode>
                <c:ptCount val="5"/>
                <c:pt idx="0">
                  <c:v>1.0</c:v>
                </c:pt>
                <c:pt idx="1">
                  <c:v>1.0</c:v>
                </c:pt>
                <c:pt idx="2">
                  <c:v>1.0</c:v>
                </c:pt>
                <c:pt idx="3">
                  <c:v>1.0</c:v>
                </c:pt>
                <c:pt idx="4">
                  <c:v>1.0</c:v>
                </c:pt>
              </c:numCache>
            </c:numRef>
          </c:val>
        </c:ser>
        <c:ser>
          <c:idx val="2"/>
          <c:order val="1"/>
          <c:tx>
            <c:strRef>
              <c:f>STC!$S$142</c:f>
              <c:strCache>
                <c:ptCount val="1"/>
                <c:pt idx="0">
                  <c:v>BASE+CLS</c:v>
                </c:pt>
              </c:strCache>
            </c:strRef>
          </c:tx>
          <c:spPr>
            <a:solidFill>
              <a:schemeClr val="bg2">
                <a:lumMod val="60000"/>
                <a:lumOff val="40000"/>
              </a:schemeClr>
            </a:solidFill>
          </c:spPr>
          <c:invertIfNegative val="0"/>
          <c:cat>
            <c:strRef>
              <c:f>STC!$Q$143:$Q$147</c:f>
              <c:strCache>
                <c:ptCount val="5"/>
                <c:pt idx="0">
                  <c:v>MPKI500</c:v>
                </c:pt>
                <c:pt idx="1">
                  <c:v>MPKI1000</c:v>
                </c:pt>
                <c:pt idx="2">
                  <c:v>MPKI1500</c:v>
                </c:pt>
                <c:pt idx="3">
                  <c:v>MPKI2000</c:v>
                </c:pt>
                <c:pt idx="4">
                  <c:v>Avg</c:v>
                </c:pt>
              </c:strCache>
            </c:strRef>
          </c:cat>
          <c:val>
            <c:numRef>
              <c:f>STC!$S$143:$S$147</c:f>
              <c:numCache>
                <c:formatCode>General</c:formatCode>
                <c:ptCount val="5"/>
                <c:pt idx="0">
                  <c:v>0.712968562827875</c:v>
                </c:pt>
                <c:pt idx="1">
                  <c:v>0.707621955318939</c:v>
                </c:pt>
                <c:pt idx="2">
                  <c:v>0.683330218026646</c:v>
                </c:pt>
                <c:pt idx="3">
                  <c:v>0.687110867182295</c:v>
                </c:pt>
                <c:pt idx="4">
                  <c:v>0.691104965674791</c:v>
                </c:pt>
              </c:numCache>
            </c:numRef>
          </c:val>
        </c:ser>
        <c:ser>
          <c:idx val="4"/>
          <c:order val="2"/>
          <c:tx>
            <c:strRef>
              <c:f>STC!$T$142</c:f>
              <c:strCache>
                <c:ptCount val="1"/>
                <c:pt idx="0">
                  <c:v>A2C</c:v>
                </c:pt>
              </c:strCache>
            </c:strRef>
          </c:tx>
          <c:invertIfNegative val="0"/>
          <c:cat>
            <c:strRef>
              <c:f>STC!$Q$143:$Q$147</c:f>
              <c:strCache>
                <c:ptCount val="5"/>
                <c:pt idx="0">
                  <c:v>MPKI500</c:v>
                </c:pt>
                <c:pt idx="1">
                  <c:v>MPKI1000</c:v>
                </c:pt>
                <c:pt idx="2">
                  <c:v>MPKI1500</c:v>
                </c:pt>
                <c:pt idx="3">
                  <c:v>MPKI2000</c:v>
                </c:pt>
                <c:pt idx="4">
                  <c:v>Avg</c:v>
                </c:pt>
              </c:strCache>
            </c:strRef>
          </c:cat>
          <c:val>
            <c:numRef>
              <c:f>STC!$T$143:$T$147</c:f>
              <c:numCache>
                <c:formatCode>General</c:formatCode>
                <c:ptCount val="5"/>
                <c:pt idx="0">
                  <c:v>0.396191447240266</c:v>
                </c:pt>
                <c:pt idx="1">
                  <c:v>0.50039349326027</c:v>
                </c:pt>
                <c:pt idx="2">
                  <c:v>0.493356471201431</c:v>
                </c:pt>
                <c:pt idx="3">
                  <c:v>0.495616173292478</c:v>
                </c:pt>
                <c:pt idx="4">
                  <c:v>0.476108076475089</c:v>
                </c:pt>
              </c:numCache>
            </c:numRef>
          </c:val>
        </c:ser>
        <c:dLbls>
          <c:showLegendKey val="0"/>
          <c:showVal val="0"/>
          <c:showCatName val="0"/>
          <c:showSerName val="0"/>
          <c:showPercent val="0"/>
          <c:showBubbleSize val="0"/>
        </c:dLbls>
        <c:gapWidth val="150"/>
        <c:axId val="-2059942664"/>
        <c:axId val="-2121589512"/>
      </c:barChart>
      <c:catAx>
        <c:axId val="-2059942664"/>
        <c:scaling>
          <c:orientation val="minMax"/>
        </c:scaling>
        <c:delete val="0"/>
        <c:axPos val="b"/>
        <c:numFmt formatCode="0.00" sourceLinked="1"/>
        <c:majorTickMark val="out"/>
        <c:minorTickMark val="none"/>
        <c:tickLblPos val="nextTo"/>
        <c:crossAx val="-2121589512"/>
        <c:crosses val="autoZero"/>
        <c:auto val="1"/>
        <c:lblAlgn val="ctr"/>
        <c:lblOffset val="100"/>
        <c:noMultiLvlLbl val="0"/>
      </c:catAx>
      <c:valAx>
        <c:axId val="-2121589512"/>
        <c:scaling>
          <c:orientation val="minMax"/>
        </c:scaling>
        <c:delete val="0"/>
        <c:axPos val="l"/>
        <c:majorGridlines/>
        <c:title>
          <c:tx>
            <c:rich>
              <a:bodyPr rot="-5400000" vert="horz"/>
              <a:lstStyle/>
              <a:p>
                <a:pPr>
                  <a:defRPr/>
                </a:pPr>
                <a:r>
                  <a:rPr lang="en-US"/>
                  <a:t>Normalized NoC  Power</a:t>
                </a:r>
              </a:p>
            </c:rich>
          </c:tx>
          <c:layout>
            <c:manualLayout>
              <c:xMode val="edge"/>
              <c:yMode val="edge"/>
              <c:x val="0.0026469816272966"/>
              <c:y val="0.14984864391951"/>
            </c:manualLayout>
          </c:layout>
          <c:overlay val="0"/>
        </c:title>
        <c:numFmt formatCode="0.0" sourceLinked="0"/>
        <c:majorTickMark val="out"/>
        <c:minorTickMark val="none"/>
        <c:tickLblPos val="nextTo"/>
        <c:crossAx val="-2059942664"/>
        <c:crosses val="autoZero"/>
        <c:crossBetween val="between"/>
      </c:valAx>
    </c:plotArea>
    <c:legend>
      <c:legendPos val="t"/>
      <c:layout>
        <c:manualLayout>
          <c:xMode val="edge"/>
          <c:yMode val="edge"/>
          <c:x val="0.0743480012798099"/>
          <c:y val="0.0311111111111112"/>
          <c:w val="0.925651998720192"/>
          <c:h val="0.112939195100612"/>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4229112646341"/>
          <c:y val="0.0339028871391076"/>
          <c:w val="0.711159875888879"/>
          <c:h val="0.73817523228909"/>
        </c:manualLayout>
      </c:layout>
      <c:scatterChart>
        <c:scatterStyle val="lineMarker"/>
        <c:varyColors val="0"/>
        <c:ser>
          <c:idx val="0"/>
          <c:order val="0"/>
          <c:tx>
            <c:strRef>
              <c:f>Clustering!$X$1</c:f>
              <c:strCache>
                <c:ptCount val="1"/>
                <c:pt idx="0">
                  <c:v>CLOCK</c:v>
                </c:pt>
              </c:strCache>
            </c:strRef>
          </c:tx>
          <c:spPr>
            <a:ln w="28575">
              <a:noFill/>
            </a:ln>
          </c:spPr>
          <c:xVal>
            <c:numRef>
              <c:f>Clustering!$O$2:$O$129</c:f>
              <c:numCache>
                <c:formatCode>0.00</c:formatCode>
                <c:ptCount val="128"/>
                <c:pt idx="0">
                  <c:v>2.98759765625</c:v>
                </c:pt>
                <c:pt idx="1">
                  <c:v>1.486240234375</c:v>
                </c:pt>
                <c:pt idx="2">
                  <c:v>3.170322265625</c:v>
                </c:pt>
                <c:pt idx="3">
                  <c:v>5.832939453124998</c:v>
                </c:pt>
                <c:pt idx="4">
                  <c:v>2.7475</c:v>
                </c:pt>
                <c:pt idx="5">
                  <c:v>2.303271484375</c:v>
                </c:pt>
                <c:pt idx="6">
                  <c:v>0.9877734375</c:v>
                </c:pt>
                <c:pt idx="7">
                  <c:v>0.426787109375</c:v>
                </c:pt>
                <c:pt idx="8">
                  <c:v>5.579833984375</c:v>
                </c:pt>
                <c:pt idx="9">
                  <c:v>2.222021484375</c:v>
                </c:pt>
                <c:pt idx="10">
                  <c:v>2.026025390625</c:v>
                </c:pt>
                <c:pt idx="11">
                  <c:v>0.71048828125</c:v>
                </c:pt>
                <c:pt idx="12">
                  <c:v>0.4559375</c:v>
                </c:pt>
                <c:pt idx="13">
                  <c:v>0.702744140625</c:v>
                </c:pt>
                <c:pt idx="14">
                  <c:v>1.44046875</c:v>
                </c:pt>
                <c:pt idx="15">
                  <c:v>0.670888671875</c:v>
                </c:pt>
                <c:pt idx="16">
                  <c:v>3.491552734374999</c:v>
                </c:pt>
                <c:pt idx="17">
                  <c:v>1.215478515625</c:v>
                </c:pt>
                <c:pt idx="18">
                  <c:v>1.16294921875</c:v>
                </c:pt>
                <c:pt idx="19">
                  <c:v>3.882861328125</c:v>
                </c:pt>
                <c:pt idx="20">
                  <c:v>3.022041015625</c:v>
                </c:pt>
                <c:pt idx="21">
                  <c:v>3.880390625</c:v>
                </c:pt>
                <c:pt idx="22">
                  <c:v>4.647832031249985</c:v>
                </c:pt>
                <c:pt idx="23">
                  <c:v>3.446123046875</c:v>
                </c:pt>
                <c:pt idx="24">
                  <c:v>0.382763671875</c:v>
                </c:pt>
                <c:pt idx="25">
                  <c:v>1.340830078125</c:v>
                </c:pt>
                <c:pt idx="26">
                  <c:v>2.305683593749999</c:v>
                </c:pt>
                <c:pt idx="27">
                  <c:v>1.3052734375</c:v>
                </c:pt>
                <c:pt idx="28">
                  <c:v>1.205751953125</c:v>
                </c:pt>
                <c:pt idx="29">
                  <c:v>3.884853515625</c:v>
                </c:pt>
                <c:pt idx="30">
                  <c:v>1.2728125</c:v>
                </c:pt>
                <c:pt idx="31">
                  <c:v>0.605771484375</c:v>
                </c:pt>
                <c:pt idx="32">
                  <c:v>2.501796875</c:v>
                </c:pt>
                <c:pt idx="33">
                  <c:v>2.55306640625</c:v>
                </c:pt>
                <c:pt idx="34">
                  <c:v>1.01333984375</c:v>
                </c:pt>
                <c:pt idx="35">
                  <c:v>4.595302734375</c:v>
                </c:pt>
                <c:pt idx="36">
                  <c:v>1.52095703125</c:v>
                </c:pt>
                <c:pt idx="37">
                  <c:v>3.29517578125</c:v>
                </c:pt>
                <c:pt idx="38">
                  <c:v>3.9274609375</c:v>
                </c:pt>
                <c:pt idx="39">
                  <c:v>5.285986328124987</c:v>
                </c:pt>
                <c:pt idx="40">
                  <c:v>5.45333984375</c:v>
                </c:pt>
                <c:pt idx="41">
                  <c:v>4.778056640624999</c:v>
                </c:pt>
                <c:pt idx="42">
                  <c:v>1.08951171875</c:v>
                </c:pt>
                <c:pt idx="43">
                  <c:v>1.576611328125</c:v>
                </c:pt>
                <c:pt idx="44">
                  <c:v>1.974453125</c:v>
                </c:pt>
                <c:pt idx="45">
                  <c:v>0.818974609375</c:v>
                </c:pt>
                <c:pt idx="46">
                  <c:v>2.34306640625</c:v>
                </c:pt>
                <c:pt idx="47">
                  <c:v>3.59203125</c:v>
                </c:pt>
                <c:pt idx="48">
                  <c:v>1.50474609375</c:v>
                </c:pt>
                <c:pt idx="49">
                  <c:v>6.063310546874983</c:v>
                </c:pt>
                <c:pt idx="50">
                  <c:v>2.7344140625</c:v>
                </c:pt>
                <c:pt idx="51">
                  <c:v>1.455498046875</c:v>
                </c:pt>
                <c:pt idx="52">
                  <c:v>4.546474609374997</c:v>
                </c:pt>
                <c:pt idx="53">
                  <c:v>3.191298828125</c:v>
                </c:pt>
                <c:pt idx="54">
                  <c:v>4.974287109375</c:v>
                </c:pt>
                <c:pt idx="55">
                  <c:v>2.06634765625</c:v>
                </c:pt>
                <c:pt idx="56">
                  <c:v>4.819677734375</c:v>
                </c:pt>
                <c:pt idx="57">
                  <c:v>1.2793359375</c:v>
                </c:pt>
                <c:pt idx="58">
                  <c:v>4.99931640625</c:v>
                </c:pt>
                <c:pt idx="59">
                  <c:v>4.814453125</c:v>
                </c:pt>
                <c:pt idx="60">
                  <c:v>2.65228515625</c:v>
                </c:pt>
                <c:pt idx="61">
                  <c:v>5.13</c:v>
                </c:pt>
                <c:pt idx="62">
                  <c:v>2.140771484375</c:v>
                </c:pt>
                <c:pt idx="63">
                  <c:v>3.70421875</c:v>
                </c:pt>
                <c:pt idx="64">
                  <c:v>4.134101562499979</c:v>
                </c:pt>
                <c:pt idx="65">
                  <c:v>3.46107421875</c:v>
                </c:pt>
                <c:pt idx="66">
                  <c:v>3.238486328125</c:v>
                </c:pt>
                <c:pt idx="67">
                  <c:v>1.901474609375</c:v>
                </c:pt>
                <c:pt idx="68">
                  <c:v>3.59474609375</c:v>
                </c:pt>
                <c:pt idx="69">
                  <c:v>5.071298828125</c:v>
                </c:pt>
                <c:pt idx="70">
                  <c:v>3.9826171875</c:v>
                </c:pt>
                <c:pt idx="71">
                  <c:v>2.381591796875</c:v>
                </c:pt>
                <c:pt idx="72">
                  <c:v>3.3933984375</c:v>
                </c:pt>
                <c:pt idx="73">
                  <c:v>6.48365234375</c:v>
                </c:pt>
                <c:pt idx="74">
                  <c:v>6.73240234375</c:v>
                </c:pt>
                <c:pt idx="75">
                  <c:v>1.966015625</c:v>
                </c:pt>
                <c:pt idx="76">
                  <c:v>3.761904296875</c:v>
                </c:pt>
                <c:pt idx="77">
                  <c:v>2.5748046875</c:v>
                </c:pt>
                <c:pt idx="78">
                  <c:v>5.524638671874988</c:v>
                </c:pt>
                <c:pt idx="79">
                  <c:v>1.7903515625</c:v>
                </c:pt>
                <c:pt idx="80">
                  <c:v>3.816494140625</c:v>
                </c:pt>
                <c:pt idx="81">
                  <c:v>3.027080078125</c:v>
                </c:pt>
                <c:pt idx="82">
                  <c:v>1.430166015625</c:v>
                </c:pt>
                <c:pt idx="83">
                  <c:v>3.45927734375</c:v>
                </c:pt>
                <c:pt idx="84">
                  <c:v>2.950283203125</c:v>
                </c:pt>
                <c:pt idx="85">
                  <c:v>6.273271484375</c:v>
                </c:pt>
                <c:pt idx="86">
                  <c:v>0.8122265625</c:v>
                </c:pt>
                <c:pt idx="87">
                  <c:v>3.231123046875</c:v>
                </c:pt>
                <c:pt idx="88">
                  <c:v>2.2540625</c:v>
                </c:pt>
                <c:pt idx="89">
                  <c:v>2.013740234375</c:v>
                </c:pt>
                <c:pt idx="90">
                  <c:v>1.628994140625</c:v>
                </c:pt>
                <c:pt idx="91">
                  <c:v>2.002255859375</c:v>
                </c:pt>
                <c:pt idx="92">
                  <c:v>2.818867187499999</c:v>
                </c:pt>
                <c:pt idx="93">
                  <c:v>3.022763671875</c:v>
                </c:pt>
                <c:pt idx="94">
                  <c:v>6.39240234375</c:v>
                </c:pt>
                <c:pt idx="95">
                  <c:v>4.21638671875</c:v>
                </c:pt>
                <c:pt idx="96">
                  <c:v>1.495400390625</c:v>
                </c:pt>
                <c:pt idx="97">
                  <c:v>2.916142578125</c:v>
                </c:pt>
                <c:pt idx="98">
                  <c:v>2.106396484375</c:v>
                </c:pt>
                <c:pt idx="99">
                  <c:v>1.216396484375</c:v>
                </c:pt>
                <c:pt idx="100">
                  <c:v>4.24416015625</c:v>
                </c:pt>
                <c:pt idx="101">
                  <c:v>1.269375</c:v>
                </c:pt>
                <c:pt idx="102">
                  <c:v>5.371552734375</c:v>
                </c:pt>
                <c:pt idx="103">
                  <c:v>4.4516796875</c:v>
                </c:pt>
                <c:pt idx="104">
                  <c:v>4.39869140625</c:v>
                </c:pt>
                <c:pt idx="105">
                  <c:v>4.027138671874984</c:v>
                </c:pt>
                <c:pt idx="106">
                  <c:v>4.451259765625</c:v>
                </c:pt>
                <c:pt idx="107">
                  <c:v>5.367587890624981</c:v>
                </c:pt>
                <c:pt idx="108">
                  <c:v>4.25556640625</c:v>
                </c:pt>
                <c:pt idx="109">
                  <c:v>1.51451171875</c:v>
                </c:pt>
                <c:pt idx="110">
                  <c:v>4.511416015625</c:v>
                </c:pt>
                <c:pt idx="111">
                  <c:v>3.781015625</c:v>
                </c:pt>
                <c:pt idx="112">
                  <c:v>4.447099609375</c:v>
                </c:pt>
                <c:pt idx="113">
                  <c:v>5.1450390625</c:v>
                </c:pt>
                <c:pt idx="114">
                  <c:v>2.22392578125</c:v>
                </c:pt>
                <c:pt idx="115">
                  <c:v>1.901357421875</c:v>
                </c:pt>
                <c:pt idx="116">
                  <c:v>5.005302734375</c:v>
                </c:pt>
                <c:pt idx="117">
                  <c:v>1.65119140625</c:v>
                </c:pt>
                <c:pt idx="118">
                  <c:v>3.756904296875</c:v>
                </c:pt>
                <c:pt idx="119">
                  <c:v>1.645625</c:v>
                </c:pt>
                <c:pt idx="120">
                  <c:v>2.942392578125</c:v>
                </c:pt>
                <c:pt idx="121">
                  <c:v>6.268847656249985</c:v>
                </c:pt>
                <c:pt idx="122">
                  <c:v>1.594736328125</c:v>
                </c:pt>
                <c:pt idx="123">
                  <c:v>1.436123046875</c:v>
                </c:pt>
                <c:pt idx="124">
                  <c:v>2.003369140625</c:v>
                </c:pt>
                <c:pt idx="125">
                  <c:v>5.319443359375</c:v>
                </c:pt>
                <c:pt idx="126">
                  <c:v>5.200917968749983</c:v>
                </c:pt>
                <c:pt idx="127">
                  <c:v>3.67203125</c:v>
                </c:pt>
              </c:numCache>
            </c:numRef>
          </c:xVal>
          <c:yVal>
            <c:numRef>
              <c:f>Clustering!$X$2:$X$129</c:f>
              <c:numCache>
                <c:formatCode>General</c:formatCode>
                <c:ptCount val="128"/>
                <c:pt idx="0">
                  <c:v>26.99</c:v>
                </c:pt>
                <c:pt idx="1">
                  <c:v>26.57</c:v>
                </c:pt>
                <c:pt idx="2">
                  <c:v>29.99</c:v>
                </c:pt>
                <c:pt idx="3">
                  <c:v>24.62</c:v>
                </c:pt>
                <c:pt idx="4">
                  <c:v>25.07</c:v>
                </c:pt>
                <c:pt idx="5">
                  <c:v>25.23</c:v>
                </c:pt>
                <c:pt idx="6">
                  <c:v>29.9</c:v>
                </c:pt>
                <c:pt idx="7">
                  <c:v>23.34</c:v>
                </c:pt>
                <c:pt idx="8">
                  <c:v>25.9</c:v>
                </c:pt>
                <c:pt idx="9">
                  <c:v>27.42</c:v>
                </c:pt>
                <c:pt idx="10">
                  <c:v>24.83</c:v>
                </c:pt>
                <c:pt idx="11">
                  <c:v>23.13</c:v>
                </c:pt>
                <c:pt idx="12">
                  <c:v>29.68</c:v>
                </c:pt>
                <c:pt idx="13">
                  <c:v>23.31</c:v>
                </c:pt>
                <c:pt idx="14">
                  <c:v>25.09</c:v>
                </c:pt>
                <c:pt idx="15">
                  <c:v>28.4</c:v>
                </c:pt>
                <c:pt idx="16">
                  <c:v>26.66</c:v>
                </c:pt>
                <c:pt idx="17">
                  <c:v>20.38</c:v>
                </c:pt>
                <c:pt idx="18">
                  <c:v>28.29</c:v>
                </c:pt>
                <c:pt idx="19">
                  <c:v>25.13</c:v>
                </c:pt>
                <c:pt idx="20">
                  <c:v>24.87</c:v>
                </c:pt>
                <c:pt idx="21">
                  <c:v>28.46</c:v>
                </c:pt>
                <c:pt idx="22">
                  <c:v>27.62</c:v>
                </c:pt>
                <c:pt idx="23">
                  <c:v>26.65</c:v>
                </c:pt>
                <c:pt idx="24">
                  <c:v>26.76</c:v>
                </c:pt>
                <c:pt idx="25">
                  <c:v>19.95</c:v>
                </c:pt>
                <c:pt idx="26">
                  <c:v>28.31</c:v>
                </c:pt>
                <c:pt idx="27">
                  <c:v>28.32</c:v>
                </c:pt>
                <c:pt idx="28">
                  <c:v>25.22</c:v>
                </c:pt>
                <c:pt idx="29">
                  <c:v>25.09</c:v>
                </c:pt>
                <c:pt idx="30">
                  <c:v>28.64</c:v>
                </c:pt>
                <c:pt idx="31">
                  <c:v>31.64</c:v>
                </c:pt>
                <c:pt idx="32">
                  <c:v>26.58</c:v>
                </c:pt>
                <c:pt idx="33">
                  <c:v>23.13</c:v>
                </c:pt>
                <c:pt idx="34">
                  <c:v>31.6</c:v>
                </c:pt>
                <c:pt idx="35">
                  <c:v>24.56</c:v>
                </c:pt>
                <c:pt idx="36">
                  <c:v>24.95</c:v>
                </c:pt>
                <c:pt idx="37">
                  <c:v>23.72</c:v>
                </c:pt>
                <c:pt idx="38">
                  <c:v>25.0</c:v>
                </c:pt>
                <c:pt idx="39">
                  <c:v>21.22</c:v>
                </c:pt>
                <c:pt idx="40">
                  <c:v>27.59</c:v>
                </c:pt>
                <c:pt idx="41">
                  <c:v>25.44</c:v>
                </c:pt>
                <c:pt idx="42">
                  <c:v>24.89</c:v>
                </c:pt>
                <c:pt idx="43">
                  <c:v>21.47</c:v>
                </c:pt>
                <c:pt idx="44">
                  <c:v>26.69</c:v>
                </c:pt>
                <c:pt idx="45">
                  <c:v>24.6</c:v>
                </c:pt>
                <c:pt idx="46">
                  <c:v>25.0</c:v>
                </c:pt>
                <c:pt idx="47">
                  <c:v>23.25</c:v>
                </c:pt>
                <c:pt idx="48">
                  <c:v>26.57</c:v>
                </c:pt>
                <c:pt idx="49">
                  <c:v>25.06</c:v>
                </c:pt>
                <c:pt idx="50">
                  <c:v>23.52</c:v>
                </c:pt>
                <c:pt idx="51">
                  <c:v>28.29</c:v>
                </c:pt>
                <c:pt idx="52">
                  <c:v>26.6</c:v>
                </c:pt>
                <c:pt idx="53">
                  <c:v>29.54</c:v>
                </c:pt>
                <c:pt idx="54">
                  <c:v>29.87</c:v>
                </c:pt>
                <c:pt idx="55">
                  <c:v>20.07</c:v>
                </c:pt>
                <c:pt idx="56">
                  <c:v>25.88</c:v>
                </c:pt>
                <c:pt idx="57">
                  <c:v>31.72</c:v>
                </c:pt>
                <c:pt idx="58">
                  <c:v>25.62</c:v>
                </c:pt>
                <c:pt idx="59">
                  <c:v>25.75</c:v>
                </c:pt>
                <c:pt idx="60">
                  <c:v>28.31</c:v>
                </c:pt>
                <c:pt idx="61">
                  <c:v>27.31</c:v>
                </c:pt>
                <c:pt idx="62">
                  <c:v>23.34</c:v>
                </c:pt>
                <c:pt idx="63">
                  <c:v>23.5</c:v>
                </c:pt>
                <c:pt idx="64">
                  <c:v>26.57</c:v>
                </c:pt>
                <c:pt idx="65">
                  <c:v>25.02</c:v>
                </c:pt>
                <c:pt idx="66">
                  <c:v>28.35</c:v>
                </c:pt>
                <c:pt idx="67">
                  <c:v>25.06</c:v>
                </c:pt>
                <c:pt idx="68">
                  <c:v>31.3</c:v>
                </c:pt>
                <c:pt idx="69">
                  <c:v>26.61</c:v>
                </c:pt>
                <c:pt idx="70">
                  <c:v>30.04</c:v>
                </c:pt>
                <c:pt idx="71">
                  <c:v>23.32</c:v>
                </c:pt>
                <c:pt idx="72">
                  <c:v>26.45</c:v>
                </c:pt>
                <c:pt idx="73">
                  <c:v>26.15</c:v>
                </c:pt>
                <c:pt idx="74">
                  <c:v>26.15</c:v>
                </c:pt>
                <c:pt idx="75">
                  <c:v>27.81</c:v>
                </c:pt>
                <c:pt idx="76">
                  <c:v>26.68</c:v>
                </c:pt>
                <c:pt idx="77">
                  <c:v>28.33</c:v>
                </c:pt>
                <c:pt idx="78">
                  <c:v>26.3</c:v>
                </c:pt>
                <c:pt idx="79">
                  <c:v>28.39</c:v>
                </c:pt>
                <c:pt idx="80">
                  <c:v>26.81</c:v>
                </c:pt>
                <c:pt idx="81">
                  <c:v>24.92</c:v>
                </c:pt>
                <c:pt idx="82">
                  <c:v>23.33</c:v>
                </c:pt>
                <c:pt idx="83">
                  <c:v>21.73</c:v>
                </c:pt>
                <c:pt idx="84">
                  <c:v>26.65</c:v>
                </c:pt>
                <c:pt idx="85">
                  <c:v>26.82</c:v>
                </c:pt>
                <c:pt idx="86">
                  <c:v>23.32</c:v>
                </c:pt>
                <c:pt idx="87">
                  <c:v>24.94</c:v>
                </c:pt>
                <c:pt idx="88">
                  <c:v>23.52</c:v>
                </c:pt>
                <c:pt idx="89">
                  <c:v>26.83</c:v>
                </c:pt>
                <c:pt idx="90">
                  <c:v>25.29</c:v>
                </c:pt>
                <c:pt idx="91">
                  <c:v>25.06</c:v>
                </c:pt>
                <c:pt idx="92">
                  <c:v>25.01</c:v>
                </c:pt>
                <c:pt idx="93">
                  <c:v>29.84</c:v>
                </c:pt>
                <c:pt idx="94">
                  <c:v>24.66</c:v>
                </c:pt>
                <c:pt idx="95">
                  <c:v>27.5</c:v>
                </c:pt>
                <c:pt idx="96">
                  <c:v>28.41</c:v>
                </c:pt>
                <c:pt idx="97">
                  <c:v>26.64</c:v>
                </c:pt>
                <c:pt idx="98">
                  <c:v>24.99</c:v>
                </c:pt>
                <c:pt idx="99">
                  <c:v>29.87</c:v>
                </c:pt>
                <c:pt idx="100">
                  <c:v>27.31</c:v>
                </c:pt>
                <c:pt idx="101">
                  <c:v>22.17</c:v>
                </c:pt>
                <c:pt idx="102">
                  <c:v>25.91</c:v>
                </c:pt>
                <c:pt idx="103">
                  <c:v>27.34</c:v>
                </c:pt>
                <c:pt idx="104">
                  <c:v>26.41</c:v>
                </c:pt>
                <c:pt idx="105">
                  <c:v>26.68</c:v>
                </c:pt>
                <c:pt idx="106">
                  <c:v>29.25</c:v>
                </c:pt>
                <c:pt idx="107">
                  <c:v>28.17</c:v>
                </c:pt>
                <c:pt idx="108">
                  <c:v>30.41</c:v>
                </c:pt>
                <c:pt idx="109">
                  <c:v>26.61</c:v>
                </c:pt>
                <c:pt idx="110">
                  <c:v>24.84</c:v>
                </c:pt>
                <c:pt idx="111">
                  <c:v>25.07</c:v>
                </c:pt>
                <c:pt idx="112">
                  <c:v>25.3</c:v>
                </c:pt>
                <c:pt idx="113">
                  <c:v>22.66</c:v>
                </c:pt>
                <c:pt idx="114">
                  <c:v>23.43</c:v>
                </c:pt>
                <c:pt idx="115">
                  <c:v>26.43</c:v>
                </c:pt>
                <c:pt idx="116">
                  <c:v>24.59</c:v>
                </c:pt>
                <c:pt idx="117">
                  <c:v>29.95</c:v>
                </c:pt>
                <c:pt idx="118">
                  <c:v>26.58</c:v>
                </c:pt>
                <c:pt idx="119">
                  <c:v>19.96</c:v>
                </c:pt>
                <c:pt idx="120">
                  <c:v>28.25</c:v>
                </c:pt>
                <c:pt idx="121">
                  <c:v>24.52</c:v>
                </c:pt>
                <c:pt idx="122">
                  <c:v>24.96</c:v>
                </c:pt>
                <c:pt idx="123">
                  <c:v>18.43</c:v>
                </c:pt>
                <c:pt idx="124">
                  <c:v>31.52</c:v>
                </c:pt>
                <c:pt idx="125">
                  <c:v>23.34</c:v>
                </c:pt>
                <c:pt idx="126">
                  <c:v>24.95</c:v>
                </c:pt>
                <c:pt idx="127">
                  <c:v>26.58</c:v>
                </c:pt>
              </c:numCache>
            </c:numRef>
          </c:yVal>
          <c:smooth val="0"/>
        </c:ser>
        <c:ser>
          <c:idx val="1"/>
          <c:order val="1"/>
          <c:tx>
            <c:strRef>
              <c:f>Clustering!$Y$1</c:f>
              <c:strCache>
                <c:ptCount val="1"/>
                <c:pt idx="0">
                  <c:v>cluster-CLOCK</c:v>
                </c:pt>
              </c:strCache>
            </c:strRef>
          </c:tx>
          <c:spPr>
            <a:ln w="28575">
              <a:noFill/>
            </a:ln>
          </c:spPr>
          <c:xVal>
            <c:numRef>
              <c:f>Clustering!$O$2:$O$129</c:f>
              <c:numCache>
                <c:formatCode>0.00</c:formatCode>
                <c:ptCount val="128"/>
                <c:pt idx="0">
                  <c:v>2.98759765625</c:v>
                </c:pt>
                <c:pt idx="1">
                  <c:v>1.486240234375</c:v>
                </c:pt>
                <c:pt idx="2">
                  <c:v>3.170322265625</c:v>
                </c:pt>
                <c:pt idx="3">
                  <c:v>5.832939453124998</c:v>
                </c:pt>
                <c:pt idx="4">
                  <c:v>2.7475</c:v>
                </c:pt>
                <c:pt idx="5">
                  <c:v>2.303271484375</c:v>
                </c:pt>
                <c:pt idx="6">
                  <c:v>0.9877734375</c:v>
                </c:pt>
                <c:pt idx="7">
                  <c:v>0.426787109375</c:v>
                </c:pt>
                <c:pt idx="8">
                  <c:v>5.579833984375</c:v>
                </c:pt>
                <c:pt idx="9">
                  <c:v>2.222021484375</c:v>
                </c:pt>
                <c:pt idx="10">
                  <c:v>2.026025390625</c:v>
                </c:pt>
                <c:pt idx="11">
                  <c:v>0.71048828125</c:v>
                </c:pt>
                <c:pt idx="12">
                  <c:v>0.4559375</c:v>
                </c:pt>
                <c:pt idx="13">
                  <c:v>0.702744140625</c:v>
                </c:pt>
                <c:pt idx="14">
                  <c:v>1.44046875</c:v>
                </c:pt>
                <c:pt idx="15">
                  <c:v>0.670888671875</c:v>
                </c:pt>
                <c:pt idx="16">
                  <c:v>3.491552734374999</c:v>
                </c:pt>
                <c:pt idx="17">
                  <c:v>1.215478515625</c:v>
                </c:pt>
                <c:pt idx="18">
                  <c:v>1.16294921875</c:v>
                </c:pt>
                <c:pt idx="19">
                  <c:v>3.882861328125</c:v>
                </c:pt>
                <c:pt idx="20">
                  <c:v>3.022041015625</c:v>
                </c:pt>
                <c:pt idx="21">
                  <c:v>3.880390625</c:v>
                </c:pt>
                <c:pt idx="22">
                  <c:v>4.647832031249985</c:v>
                </c:pt>
                <c:pt idx="23">
                  <c:v>3.446123046875</c:v>
                </c:pt>
                <c:pt idx="24">
                  <c:v>0.382763671875</c:v>
                </c:pt>
                <c:pt idx="25">
                  <c:v>1.340830078125</c:v>
                </c:pt>
                <c:pt idx="26">
                  <c:v>2.305683593749999</c:v>
                </c:pt>
                <c:pt idx="27">
                  <c:v>1.3052734375</c:v>
                </c:pt>
                <c:pt idx="28">
                  <c:v>1.205751953125</c:v>
                </c:pt>
                <c:pt idx="29">
                  <c:v>3.884853515625</c:v>
                </c:pt>
                <c:pt idx="30">
                  <c:v>1.2728125</c:v>
                </c:pt>
                <c:pt idx="31">
                  <c:v>0.605771484375</c:v>
                </c:pt>
                <c:pt idx="32">
                  <c:v>2.501796875</c:v>
                </c:pt>
                <c:pt idx="33">
                  <c:v>2.55306640625</c:v>
                </c:pt>
                <c:pt idx="34">
                  <c:v>1.01333984375</c:v>
                </c:pt>
                <c:pt idx="35">
                  <c:v>4.595302734375</c:v>
                </c:pt>
                <c:pt idx="36">
                  <c:v>1.52095703125</c:v>
                </c:pt>
                <c:pt idx="37">
                  <c:v>3.29517578125</c:v>
                </c:pt>
                <c:pt idx="38">
                  <c:v>3.9274609375</c:v>
                </c:pt>
                <c:pt idx="39">
                  <c:v>5.285986328124987</c:v>
                </c:pt>
                <c:pt idx="40">
                  <c:v>5.45333984375</c:v>
                </c:pt>
                <c:pt idx="41">
                  <c:v>4.778056640624999</c:v>
                </c:pt>
                <c:pt idx="42">
                  <c:v>1.08951171875</c:v>
                </c:pt>
                <c:pt idx="43">
                  <c:v>1.576611328125</c:v>
                </c:pt>
                <c:pt idx="44">
                  <c:v>1.974453125</c:v>
                </c:pt>
                <c:pt idx="45">
                  <c:v>0.818974609375</c:v>
                </c:pt>
                <c:pt idx="46">
                  <c:v>2.34306640625</c:v>
                </c:pt>
                <c:pt idx="47">
                  <c:v>3.59203125</c:v>
                </c:pt>
                <c:pt idx="48">
                  <c:v>1.50474609375</c:v>
                </c:pt>
                <c:pt idx="49">
                  <c:v>6.063310546874983</c:v>
                </c:pt>
                <c:pt idx="50">
                  <c:v>2.7344140625</c:v>
                </c:pt>
                <c:pt idx="51">
                  <c:v>1.455498046875</c:v>
                </c:pt>
                <c:pt idx="52">
                  <c:v>4.546474609374997</c:v>
                </c:pt>
                <c:pt idx="53">
                  <c:v>3.191298828125</c:v>
                </c:pt>
                <c:pt idx="54">
                  <c:v>4.974287109375</c:v>
                </c:pt>
                <c:pt idx="55">
                  <c:v>2.06634765625</c:v>
                </c:pt>
                <c:pt idx="56">
                  <c:v>4.819677734375</c:v>
                </c:pt>
                <c:pt idx="57">
                  <c:v>1.2793359375</c:v>
                </c:pt>
                <c:pt idx="58">
                  <c:v>4.99931640625</c:v>
                </c:pt>
                <c:pt idx="59">
                  <c:v>4.814453125</c:v>
                </c:pt>
                <c:pt idx="60">
                  <c:v>2.65228515625</c:v>
                </c:pt>
                <c:pt idx="61">
                  <c:v>5.13</c:v>
                </c:pt>
                <c:pt idx="62">
                  <c:v>2.140771484375</c:v>
                </c:pt>
                <c:pt idx="63">
                  <c:v>3.70421875</c:v>
                </c:pt>
                <c:pt idx="64">
                  <c:v>4.134101562499979</c:v>
                </c:pt>
                <c:pt idx="65">
                  <c:v>3.46107421875</c:v>
                </c:pt>
                <c:pt idx="66">
                  <c:v>3.238486328125</c:v>
                </c:pt>
                <c:pt idx="67">
                  <c:v>1.901474609375</c:v>
                </c:pt>
                <c:pt idx="68">
                  <c:v>3.59474609375</c:v>
                </c:pt>
                <c:pt idx="69">
                  <c:v>5.071298828125</c:v>
                </c:pt>
                <c:pt idx="70">
                  <c:v>3.9826171875</c:v>
                </c:pt>
                <c:pt idx="71">
                  <c:v>2.381591796875</c:v>
                </c:pt>
                <c:pt idx="72">
                  <c:v>3.3933984375</c:v>
                </c:pt>
                <c:pt idx="73">
                  <c:v>6.48365234375</c:v>
                </c:pt>
                <c:pt idx="74">
                  <c:v>6.73240234375</c:v>
                </c:pt>
                <c:pt idx="75">
                  <c:v>1.966015625</c:v>
                </c:pt>
                <c:pt idx="76">
                  <c:v>3.761904296875</c:v>
                </c:pt>
                <c:pt idx="77">
                  <c:v>2.5748046875</c:v>
                </c:pt>
                <c:pt idx="78">
                  <c:v>5.524638671874988</c:v>
                </c:pt>
                <c:pt idx="79">
                  <c:v>1.7903515625</c:v>
                </c:pt>
                <c:pt idx="80">
                  <c:v>3.816494140625</c:v>
                </c:pt>
                <c:pt idx="81">
                  <c:v>3.027080078125</c:v>
                </c:pt>
                <c:pt idx="82">
                  <c:v>1.430166015625</c:v>
                </c:pt>
                <c:pt idx="83">
                  <c:v>3.45927734375</c:v>
                </c:pt>
                <c:pt idx="84">
                  <c:v>2.950283203125</c:v>
                </c:pt>
                <c:pt idx="85">
                  <c:v>6.273271484375</c:v>
                </c:pt>
                <c:pt idx="86">
                  <c:v>0.8122265625</c:v>
                </c:pt>
                <c:pt idx="87">
                  <c:v>3.231123046875</c:v>
                </c:pt>
                <c:pt idx="88">
                  <c:v>2.2540625</c:v>
                </c:pt>
                <c:pt idx="89">
                  <c:v>2.013740234375</c:v>
                </c:pt>
                <c:pt idx="90">
                  <c:v>1.628994140625</c:v>
                </c:pt>
                <c:pt idx="91">
                  <c:v>2.002255859375</c:v>
                </c:pt>
                <c:pt idx="92">
                  <c:v>2.818867187499999</c:v>
                </c:pt>
                <c:pt idx="93">
                  <c:v>3.022763671875</c:v>
                </c:pt>
                <c:pt idx="94">
                  <c:v>6.39240234375</c:v>
                </c:pt>
                <c:pt idx="95">
                  <c:v>4.21638671875</c:v>
                </c:pt>
                <c:pt idx="96">
                  <c:v>1.495400390625</c:v>
                </c:pt>
                <c:pt idx="97">
                  <c:v>2.916142578125</c:v>
                </c:pt>
                <c:pt idx="98">
                  <c:v>2.106396484375</c:v>
                </c:pt>
                <c:pt idx="99">
                  <c:v>1.216396484375</c:v>
                </c:pt>
                <c:pt idx="100">
                  <c:v>4.24416015625</c:v>
                </c:pt>
                <c:pt idx="101">
                  <c:v>1.269375</c:v>
                </c:pt>
                <c:pt idx="102">
                  <c:v>5.371552734375</c:v>
                </c:pt>
                <c:pt idx="103">
                  <c:v>4.4516796875</c:v>
                </c:pt>
                <c:pt idx="104">
                  <c:v>4.39869140625</c:v>
                </c:pt>
                <c:pt idx="105">
                  <c:v>4.027138671874984</c:v>
                </c:pt>
                <c:pt idx="106">
                  <c:v>4.451259765625</c:v>
                </c:pt>
                <c:pt idx="107">
                  <c:v>5.367587890624981</c:v>
                </c:pt>
                <c:pt idx="108">
                  <c:v>4.25556640625</c:v>
                </c:pt>
                <c:pt idx="109">
                  <c:v>1.51451171875</c:v>
                </c:pt>
                <c:pt idx="110">
                  <c:v>4.511416015625</c:v>
                </c:pt>
                <c:pt idx="111">
                  <c:v>3.781015625</c:v>
                </c:pt>
                <c:pt idx="112">
                  <c:v>4.447099609375</c:v>
                </c:pt>
                <c:pt idx="113">
                  <c:v>5.1450390625</c:v>
                </c:pt>
                <c:pt idx="114">
                  <c:v>2.22392578125</c:v>
                </c:pt>
                <c:pt idx="115">
                  <c:v>1.901357421875</c:v>
                </c:pt>
                <c:pt idx="116">
                  <c:v>5.005302734375</c:v>
                </c:pt>
                <c:pt idx="117">
                  <c:v>1.65119140625</c:v>
                </c:pt>
                <c:pt idx="118">
                  <c:v>3.756904296875</c:v>
                </c:pt>
                <c:pt idx="119">
                  <c:v>1.645625</c:v>
                </c:pt>
                <c:pt idx="120">
                  <c:v>2.942392578125</c:v>
                </c:pt>
                <c:pt idx="121">
                  <c:v>6.268847656249985</c:v>
                </c:pt>
                <c:pt idx="122">
                  <c:v>1.594736328125</c:v>
                </c:pt>
                <c:pt idx="123">
                  <c:v>1.436123046875</c:v>
                </c:pt>
                <c:pt idx="124">
                  <c:v>2.003369140625</c:v>
                </c:pt>
                <c:pt idx="125">
                  <c:v>5.319443359375</c:v>
                </c:pt>
                <c:pt idx="126">
                  <c:v>5.200917968749983</c:v>
                </c:pt>
                <c:pt idx="127">
                  <c:v>3.67203125</c:v>
                </c:pt>
              </c:numCache>
            </c:numRef>
          </c:xVal>
          <c:yVal>
            <c:numRef>
              <c:f>Clustering!$Y$2:$Y$129</c:f>
              <c:numCache>
                <c:formatCode>General</c:formatCode>
                <c:ptCount val="128"/>
                <c:pt idx="0">
                  <c:v>100.0</c:v>
                </c:pt>
                <c:pt idx="1">
                  <c:v>100.0</c:v>
                </c:pt>
                <c:pt idx="2">
                  <c:v>98.46</c:v>
                </c:pt>
                <c:pt idx="3">
                  <c:v>89.01</c:v>
                </c:pt>
                <c:pt idx="4">
                  <c:v>98.46</c:v>
                </c:pt>
                <c:pt idx="5">
                  <c:v>99.66</c:v>
                </c:pt>
                <c:pt idx="6">
                  <c:v>100.0</c:v>
                </c:pt>
                <c:pt idx="7">
                  <c:v>100.0</c:v>
                </c:pt>
                <c:pt idx="8">
                  <c:v>88.71</c:v>
                </c:pt>
                <c:pt idx="9">
                  <c:v>100.0</c:v>
                </c:pt>
                <c:pt idx="10">
                  <c:v>100.0</c:v>
                </c:pt>
                <c:pt idx="11">
                  <c:v>100.0</c:v>
                </c:pt>
                <c:pt idx="12">
                  <c:v>100.0</c:v>
                </c:pt>
                <c:pt idx="13">
                  <c:v>100.0</c:v>
                </c:pt>
                <c:pt idx="14">
                  <c:v>100.0</c:v>
                </c:pt>
                <c:pt idx="15">
                  <c:v>100.0</c:v>
                </c:pt>
                <c:pt idx="16">
                  <c:v>89.22</c:v>
                </c:pt>
                <c:pt idx="17">
                  <c:v>100.0</c:v>
                </c:pt>
                <c:pt idx="18">
                  <c:v>100.0</c:v>
                </c:pt>
                <c:pt idx="19">
                  <c:v>93.24</c:v>
                </c:pt>
                <c:pt idx="20">
                  <c:v>95.01</c:v>
                </c:pt>
                <c:pt idx="21">
                  <c:v>95.0</c:v>
                </c:pt>
                <c:pt idx="22">
                  <c:v>92.21</c:v>
                </c:pt>
                <c:pt idx="23">
                  <c:v>95.47</c:v>
                </c:pt>
                <c:pt idx="24">
                  <c:v>100.0</c:v>
                </c:pt>
                <c:pt idx="25">
                  <c:v>100.0</c:v>
                </c:pt>
                <c:pt idx="26">
                  <c:v>100.0</c:v>
                </c:pt>
                <c:pt idx="27">
                  <c:v>100.0</c:v>
                </c:pt>
                <c:pt idx="28">
                  <c:v>100.0</c:v>
                </c:pt>
                <c:pt idx="29">
                  <c:v>91.99</c:v>
                </c:pt>
                <c:pt idx="30">
                  <c:v>100.0</c:v>
                </c:pt>
                <c:pt idx="31">
                  <c:v>100.0</c:v>
                </c:pt>
                <c:pt idx="32">
                  <c:v>100.0</c:v>
                </c:pt>
                <c:pt idx="33">
                  <c:v>100.0</c:v>
                </c:pt>
                <c:pt idx="34">
                  <c:v>100.0</c:v>
                </c:pt>
                <c:pt idx="35">
                  <c:v>94.18000000000001</c:v>
                </c:pt>
                <c:pt idx="36">
                  <c:v>100.0</c:v>
                </c:pt>
                <c:pt idx="37">
                  <c:v>97.0</c:v>
                </c:pt>
                <c:pt idx="38">
                  <c:v>94.06</c:v>
                </c:pt>
                <c:pt idx="39">
                  <c:v>94.74</c:v>
                </c:pt>
                <c:pt idx="40">
                  <c:v>96.15000000000001</c:v>
                </c:pt>
                <c:pt idx="41">
                  <c:v>95.63</c:v>
                </c:pt>
                <c:pt idx="42">
                  <c:v>100.0</c:v>
                </c:pt>
                <c:pt idx="43">
                  <c:v>100.0</c:v>
                </c:pt>
                <c:pt idx="44">
                  <c:v>100.0</c:v>
                </c:pt>
                <c:pt idx="45">
                  <c:v>100.0</c:v>
                </c:pt>
                <c:pt idx="46">
                  <c:v>100.0</c:v>
                </c:pt>
                <c:pt idx="47">
                  <c:v>98.79</c:v>
                </c:pt>
                <c:pt idx="48">
                  <c:v>100.0</c:v>
                </c:pt>
                <c:pt idx="49">
                  <c:v>90.69</c:v>
                </c:pt>
                <c:pt idx="50">
                  <c:v>100.0</c:v>
                </c:pt>
                <c:pt idx="51">
                  <c:v>100.0</c:v>
                </c:pt>
                <c:pt idx="52">
                  <c:v>96.61</c:v>
                </c:pt>
                <c:pt idx="53">
                  <c:v>100.0</c:v>
                </c:pt>
                <c:pt idx="54">
                  <c:v>95.95</c:v>
                </c:pt>
                <c:pt idx="55">
                  <c:v>100.0</c:v>
                </c:pt>
                <c:pt idx="56">
                  <c:v>91.36</c:v>
                </c:pt>
                <c:pt idx="57">
                  <c:v>100.0</c:v>
                </c:pt>
                <c:pt idx="58">
                  <c:v>91.39</c:v>
                </c:pt>
                <c:pt idx="59">
                  <c:v>93.23</c:v>
                </c:pt>
                <c:pt idx="60">
                  <c:v>100.0</c:v>
                </c:pt>
                <c:pt idx="61">
                  <c:v>96.61</c:v>
                </c:pt>
                <c:pt idx="62">
                  <c:v>100.0</c:v>
                </c:pt>
                <c:pt idx="63">
                  <c:v>98.11</c:v>
                </c:pt>
                <c:pt idx="64">
                  <c:v>96.44</c:v>
                </c:pt>
                <c:pt idx="65">
                  <c:v>96.86</c:v>
                </c:pt>
                <c:pt idx="66">
                  <c:v>100.0</c:v>
                </c:pt>
                <c:pt idx="67">
                  <c:v>100.0</c:v>
                </c:pt>
                <c:pt idx="68">
                  <c:v>97.58</c:v>
                </c:pt>
                <c:pt idx="69">
                  <c:v>91.7</c:v>
                </c:pt>
                <c:pt idx="70">
                  <c:v>87.6</c:v>
                </c:pt>
                <c:pt idx="71">
                  <c:v>100.0</c:v>
                </c:pt>
                <c:pt idx="72">
                  <c:v>98.42</c:v>
                </c:pt>
                <c:pt idx="73">
                  <c:v>82.08</c:v>
                </c:pt>
                <c:pt idx="74">
                  <c:v>90.8</c:v>
                </c:pt>
                <c:pt idx="75">
                  <c:v>100.0</c:v>
                </c:pt>
                <c:pt idx="76">
                  <c:v>99.33</c:v>
                </c:pt>
                <c:pt idx="77">
                  <c:v>100.0</c:v>
                </c:pt>
                <c:pt idx="78">
                  <c:v>90.66999999999998</c:v>
                </c:pt>
                <c:pt idx="79">
                  <c:v>100.0</c:v>
                </c:pt>
                <c:pt idx="80">
                  <c:v>96.64</c:v>
                </c:pt>
                <c:pt idx="81">
                  <c:v>100.0</c:v>
                </c:pt>
                <c:pt idx="82">
                  <c:v>100.0</c:v>
                </c:pt>
                <c:pt idx="83">
                  <c:v>100.0</c:v>
                </c:pt>
                <c:pt idx="84">
                  <c:v>98.95</c:v>
                </c:pt>
                <c:pt idx="85">
                  <c:v>90.35</c:v>
                </c:pt>
                <c:pt idx="86">
                  <c:v>100.0</c:v>
                </c:pt>
                <c:pt idx="87">
                  <c:v>98.62</c:v>
                </c:pt>
                <c:pt idx="88">
                  <c:v>100.0</c:v>
                </c:pt>
                <c:pt idx="89">
                  <c:v>100.0</c:v>
                </c:pt>
                <c:pt idx="90">
                  <c:v>100.0</c:v>
                </c:pt>
                <c:pt idx="91">
                  <c:v>100.0</c:v>
                </c:pt>
                <c:pt idx="92">
                  <c:v>100.0</c:v>
                </c:pt>
                <c:pt idx="93">
                  <c:v>100.0</c:v>
                </c:pt>
                <c:pt idx="94">
                  <c:v>94.41</c:v>
                </c:pt>
                <c:pt idx="95">
                  <c:v>96.41</c:v>
                </c:pt>
                <c:pt idx="96">
                  <c:v>100.0</c:v>
                </c:pt>
                <c:pt idx="97">
                  <c:v>100.0</c:v>
                </c:pt>
                <c:pt idx="98">
                  <c:v>100.0</c:v>
                </c:pt>
                <c:pt idx="99">
                  <c:v>100.0</c:v>
                </c:pt>
                <c:pt idx="100">
                  <c:v>97.37</c:v>
                </c:pt>
                <c:pt idx="101">
                  <c:v>100.0</c:v>
                </c:pt>
                <c:pt idx="102">
                  <c:v>92.98</c:v>
                </c:pt>
                <c:pt idx="103">
                  <c:v>95.94</c:v>
                </c:pt>
                <c:pt idx="104">
                  <c:v>98.45</c:v>
                </c:pt>
                <c:pt idx="105">
                  <c:v>96.93</c:v>
                </c:pt>
                <c:pt idx="106">
                  <c:v>96.55</c:v>
                </c:pt>
                <c:pt idx="107">
                  <c:v>96.83</c:v>
                </c:pt>
                <c:pt idx="108">
                  <c:v>94.78</c:v>
                </c:pt>
                <c:pt idx="109">
                  <c:v>100.0</c:v>
                </c:pt>
                <c:pt idx="110">
                  <c:v>95.7</c:v>
                </c:pt>
                <c:pt idx="111">
                  <c:v>97.96</c:v>
                </c:pt>
                <c:pt idx="112">
                  <c:v>95.05</c:v>
                </c:pt>
                <c:pt idx="113">
                  <c:v>90.83</c:v>
                </c:pt>
                <c:pt idx="114">
                  <c:v>100.0</c:v>
                </c:pt>
                <c:pt idx="115">
                  <c:v>100.0</c:v>
                </c:pt>
                <c:pt idx="116">
                  <c:v>95.23</c:v>
                </c:pt>
                <c:pt idx="117">
                  <c:v>100.0</c:v>
                </c:pt>
                <c:pt idx="118">
                  <c:v>97.16</c:v>
                </c:pt>
                <c:pt idx="119">
                  <c:v>100.0</c:v>
                </c:pt>
                <c:pt idx="120">
                  <c:v>100.0</c:v>
                </c:pt>
                <c:pt idx="121">
                  <c:v>88.62</c:v>
                </c:pt>
                <c:pt idx="122">
                  <c:v>100.0</c:v>
                </c:pt>
                <c:pt idx="123">
                  <c:v>100.0</c:v>
                </c:pt>
                <c:pt idx="124">
                  <c:v>100.0</c:v>
                </c:pt>
                <c:pt idx="125">
                  <c:v>94.48</c:v>
                </c:pt>
                <c:pt idx="126">
                  <c:v>96.93</c:v>
                </c:pt>
                <c:pt idx="127">
                  <c:v>99.14</c:v>
                </c:pt>
              </c:numCache>
            </c:numRef>
          </c:yVal>
          <c:smooth val="0"/>
        </c:ser>
        <c:dLbls>
          <c:showLegendKey val="0"/>
          <c:showVal val="0"/>
          <c:showCatName val="0"/>
          <c:showSerName val="0"/>
          <c:showPercent val="0"/>
          <c:showBubbleSize val="0"/>
        </c:dLbls>
        <c:axId val="-2060566248"/>
        <c:axId val="-2121683384"/>
      </c:scatterChart>
      <c:valAx>
        <c:axId val="-2060566248"/>
        <c:scaling>
          <c:orientation val="minMax"/>
        </c:scaling>
        <c:delete val="0"/>
        <c:axPos val="b"/>
        <c:majorGridlines/>
        <c:title>
          <c:tx>
            <c:rich>
              <a:bodyPr/>
              <a:lstStyle/>
              <a:p>
                <a:pPr>
                  <a:defRPr sz="1600"/>
                </a:pPr>
                <a:r>
                  <a:rPr lang="en-US" sz="1600"/>
                  <a:t>memory footprint of workload (GB)</a:t>
                </a:r>
              </a:p>
            </c:rich>
          </c:tx>
          <c:layout>
            <c:manualLayout>
              <c:xMode val="edge"/>
              <c:yMode val="edge"/>
              <c:x val="0.157778949158759"/>
              <c:y val="0.887010410952975"/>
            </c:manualLayout>
          </c:layout>
          <c:overlay val="0"/>
        </c:title>
        <c:numFmt formatCode="0" sourceLinked="0"/>
        <c:majorTickMark val="out"/>
        <c:minorTickMark val="none"/>
        <c:tickLblPos val="nextTo"/>
        <c:txPr>
          <a:bodyPr/>
          <a:lstStyle/>
          <a:p>
            <a:pPr>
              <a:defRPr sz="1600"/>
            </a:pPr>
            <a:endParaRPr lang="en-US"/>
          </a:p>
        </c:txPr>
        <c:crossAx val="-2121683384"/>
        <c:crosses val="autoZero"/>
        <c:crossBetween val="midCat"/>
      </c:valAx>
      <c:valAx>
        <c:axId val="-2121683384"/>
        <c:scaling>
          <c:orientation val="minMax"/>
        </c:scaling>
        <c:delete val="0"/>
        <c:axPos val="l"/>
        <c:majorGridlines/>
        <c:title>
          <c:tx>
            <c:rich>
              <a:bodyPr/>
              <a:lstStyle/>
              <a:p>
                <a:pPr>
                  <a:defRPr/>
                </a:pPr>
                <a:r>
                  <a:rPr lang="en-US" dirty="0"/>
                  <a:t> % </a:t>
                </a:r>
                <a:r>
                  <a:rPr lang="en-US" dirty="0" smtClean="0"/>
                  <a:t>Accesses </a:t>
                </a:r>
                <a:r>
                  <a:rPr lang="en-US" dirty="0"/>
                  <a:t>within </a:t>
                </a:r>
                <a:r>
                  <a:rPr lang="en-US" dirty="0" smtClean="0"/>
                  <a:t>Cluster</a:t>
                </a:r>
                <a:endParaRPr lang="en-US" dirty="0"/>
              </a:p>
            </c:rich>
          </c:tx>
          <c:layout>
            <c:manualLayout>
              <c:xMode val="edge"/>
              <c:yMode val="edge"/>
              <c:x val="0.00773266622922136"/>
              <c:y val="0.0869851268591426"/>
            </c:manualLayout>
          </c:layout>
          <c:overlay val="0"/>
        </c:title>
        <c:numFmt formatCode="0" sourceLinked="0"/>
        <c:majorTickMark val="out"/>
        <c:minorTickMark val="none"/>
        <c:tickLblPos val="nextTo"/>
        <c:txPr>
          <a:bodyPr/>
          <a:lstStyle/>
          <a:p>
            <a:pPr>
              <a:defRPr sz="1600"/>
            </a:pPr>
            <a:endParaRPr lang="en-US"/>
          </a:p>
        </c:txPr>
        <c:crossAx val="-2060566248"/>
        <c:crosses val="autoZero"/>
        <c:crossBetween val="midCat"/>
      </c:valAx>
    </c:plotArea>
    <c:legend>
      <c:legendPos val="t"/>
      <c:layout>
        <c:manualLayout>
          <c:xMode val="edge"/>
          <c:yMode val="edge"/>
          <c:x val="0.153069772528434"/>
          <c:y val="0.289351706036745"/>
          <c:w val="0.78883091539882"/>
          <c:h val="0.094189268008165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144541670846"/>
          <c:y val="0.0444444444444445"/>
          <c:w val="0.691629582132932"/>
          <c:h val="0.722972003499563"/>
        </c:manualLayout>
      </c:layout>
      <c:scatterChart>
        <c:scatterStyle val="lineMarker"/>
        <c:varyColors val="0"/>
        <c:ser>
          <c:idx val="0"/>
          <c:order val="0"/>
          <c:spPr>
            <a:ln w="28575">
              <a:noFill/>
            </a:ln>
          </c:spPr>
          <c:marker>
            <c:symbol val="square"/>
            <c:size val="7"/>
            <c:spPr>
              <a:solidFill>
                <a:schemeClr val="accent2"/>
              </a:solidFill>
              <a:ln>
                <a:solidFill>
                  <a:schemeClr val="accent2"/>
                </a:solidFill>
              </a:ln>
            </c:spPr>
          </c:marker>
          <c:xVal>
            <c:numRef>
              <c:f>Clustering!$O$2:$O$129</c:f>
              <c:numCache>
                <c:formatCode>0.00</c:formatCode>
                <c:ptCount val="128"/>
                <c:pt idx="0">
                  <c:v>2.98759765625</c:v>
                </c:pt>
                <c:pt idx="1">
                  <c:v>1.486240234375</c:v>
                </c:pt>
                <c:pt idx="2">
                  <c:v>3.170322265625</c:v>
                </c:pt>
                <c:pt idx="3">
                  <c:v>5.832939453124998</c:v>
                </c:pt>
                <c:pt idx="4">
                  <c:v>2.7475</c:v>
                </c:pt>
                <c:pt idx="5">
                  <c:v>2.303271484375</c:v>
                </c:pt>
                <c:pt idx="6">
                  <c:v>0.9877734375</c:v>
                </c:pt>
                <c:pt idx="7">
                  <c:v>0.426787109375</c:v>
                </c:pt>
                <c:pt idx="8">
                  <c:v>5.579833984375</c:v>
                </c:pt>
                <c:pt idx="9">
                  <c:v>2.222021484375</c:v>
                </c:pt>
                <c:pt idx="10">
                  <c:v>2.026025390625</c:v>
                </c:pt>
                <c:pt idx="11">
                  <c:v>0.71048828125</c:v>
                </c:pt>
                <c:pt idx="12">
                  <c:v>0.4559375</c:v>
                </c:pt>
                <c:pt idx="13">
                  <c:v>0.702744140625</c:v>
                </c:pt>
                <c:pt idx="14">
                  <c:v>1.44046875</c:v>
                </c:pt>
                <c:pt idx="15">
                  <c:v>0.670888671875</c:v>
                </c:pt>
                <c:pt idx="16">
                  <c:v>3.491552734374999</c:v>
                </c:pt>
                <c:pt idx="17">
                  <c:v>1.215478515625</c:v>
                </c:pt>
                <c:pt idx="18">
                  <c:v>1.16294921875</c:v>
                </c:pt>
                <c:pt idx="19">
                  <c:v>3.882861328125</c:v>
                </c:pt>
                <c:pt idx="20">
                  <c:v>3.022041015625</c:v>
                </c:pt>
                <c:pt idx="21">
                  <c:v>3.880390625</c:v>
                </c:pt>
                <c:pt idx="22">
                  <c:v>4.647832031249985</c:v>
                </c:pt>
                <c:pt idx="23">
                  <c:v>3.446123046875</c:v>
                </c:pt>
                <c:pt idx="24">
                  <c:v>0.382763671875</c:v>
                </c:pt>
                <c:pt idx="25">
                  <c:v>1.340830078125</c:v>
                </c:pt>
                <c:pt idx="26">
                  <c:v>2.305683593749999</c:v>
                </c:pt>
                <c:pt idx="27">
                  <c:v>1.3052734375</c:v>
                </c:pt>
                <c:pt idx="28">
                  <c:v>1.205751953125</c:v>
                </c:pt>
                <c:pt idx="29">
                  <c:v>3.884853515625</c:v>
                </c:pt>
                <c:pt idx="30">
                  <c:v>1.2728125</c:v>
                </c:pt>
                <c:pt idx="31">
                  <c:v>0.605771484375</c:v>
                </c:pt>
                <c:pt idx="32">
                  <c:v>2.501796875</c:v>
                </c:pt>
                <c:pt idx="33">
                  <c:v>2.55306640625</c:v>
                </c:pt>
                <c:pt idx="34">
                  <c:v>1.01333984375</c:v>
                </c:pt>
                <c:pt idx="35">
                  <c:v>4.595302734375</c:v>
                </c:pt>
                <c:pt idx="36">
                  <c:v>1.52095703125</c:v>
                </c:pt>
                <c:pt idx="37">
                  <c:v>3.29517578125</c:v>
                </c:pt>
                <c:pt idx="38">
                  <c:v>3.9274609375</c:v>
                </c:pt>
                <c:pt idx="39">
                  <c:v>5.285986328124987</c:v>
                </c:pt>
                <c:pt idx="40">
                  <c:v>5.45333984375</c:v>
                </c:pt>
                <c:pt idx="41">
                  <c:v>4.778056640624999</c:v>
                </c:pt>
                <c:pt idx="42">
                  <c:v>1.08951171875</c:v>
                </c:pt>
                <c:pt idx="43">
                  <c:v>1.576611328125</c:v>
                </c:pt>
                <c:pt idx="44">
                  <c:v>1.974453125</c:v>
                </c:pt>
                <c:pt idx="45">
                  <c:v>0.818974609375</c:v>
                </c:pt>
                <c:pt idx="46">
                  <c:v>2.34306640625</c:v>
                </c:pt>
                <c:pt idx="47">
                  <c:v>3.59203125</c:v>
                </c:pt>
                <c:pt idx="48">
                  <c:v>1.50474609375</c:v>
                </c:pt>
                <c:pt idx="49">
                  <c:v>6.063310546874983</c:v>
                </c:pt>
                <c:pt idx="50">
                  <c:v>2.7344140625</c:v>
                </c:pt>
                <c:pt idx="51">
                  <c:v>1.455498046875</c:v>
                </c:pt>
                <c:pt idx="52">
                  <c:v>4.546474609374997</c:v>
                </c:pt>
                <c:pt idx="53">
                  <c:v>3.191298828125</c:v>
                </c:pt>
                <c:pt idx="54">
                  <c:v>4.974287109375</c:v>
                </c:pt>
                <c:pt idx="55">
                  <c:v>2.06634765625</c:v>
                </c:pt>
                <c:pt idx="56">
                  <c:v>4.819677734375</c:v>
                </c:pt>
                <c:pt idx="57">
                  <c:v>1.2793359375</c:v>
                </c:pt>
                <c:pt idx="58">
                  <c:v>4.99931640625</c:v>
                </c:pt>
                <c:pt idx="59">
                  <c:v>4.814453125</c:v>
                </c:pt>
                <c:pt idx="60">
                  <c:v>2.65228515625</c:v>
                </c:pt>
                <c:pt idx="61">
                  <c:v>5.13</c:v>
                </c:pt>
                <c:pt idx="62">
                  <c:v>2.140771484375</c:v>
                </c:pt>
                <c:pt idx="63">
                  <c:v>3.70421875</c:v>
                </c:pt>
                <c:pt idx="64">
                  <c:v>4.134101562499979</c:v>
                </c:pt>
                <c:pt idx="65">
                  <c:v>3.46107421875</c:v>
                </c:pt>
                <c:pt idx="66">
                  <c:v>3.238486328125</c:v>
                </c:pt>
                <c:pt idx="67">
                  <c:v>1.901474609375</c:v>
                </c:pt>
                <c:pt idx="68">
                  <c:v>3.59474609375</c:v>
                </c:pt>
                <c:pt idx="69">
                  <c:v>5.071298828125</c:v>
                </c:pt>
                <c:pt idx="70">
                  <c:v>3.9826171875</c:v>
                </c:pt>
                <c:pt idx="71">
                  <c:v>2.381591796875</c:v>
                </c:pt>
                <c:pt idx="72">
                  <c:v>3.3933984375</c:v>
                </c:pt>
                <c:pt idx="73">
                  <c:v>6.48365234375</c:v>
                </c:pt>
                <c:pt idx="74">
                  <c:v>6.73240234375</c:v>
                </c:pt>
                <c:pt idx="75">
                  <c:v>1.966015625</c:v>
                </c:pt>
                <c:pt idx="76">
                  <c:v>3.761904296875</c:v>
                </c:pt>
                <c:pt idx="77">
                  <c:v>2.5748046875</c:v>
                </c:pt>
                <c:pt idx="78">
                  <c:v>5.524638671874988</c:v>
                </c:pt>
                <c:pt idx="79">
                  <c:v>1.7903515625</c:v>
                </c:pt>
                <c:pt idx="80">
                  <c:v>3.816494140625</c:v>
                </c:pt>
                <c:pt idx="81">
                  <c:v>3.027080078125</c:v>
                </c:pt>
                <c:pt idx="82">
                  <c:v>1.430166015625</c:v>
                </c:pt>
                <c:pt idx="83">
                  <c:v>3.45927734375</c:v>
                </c:pt>
                <c:pt idx="84">
                  <c:v>2.950283203125</c:v>
                </c:pt>
                <c:pt idx="85">
                  <c:v>6.273271484375</c:v>
                </c:pt>
                <c:pt idx="86">
                  <c:v>0.8122265625</c:v>
                </c:pt>
                <c:pt idx="87">
                  <c:v>3.231123046875</c:v>
                </c:pt>
                <c:pt idx="88">
                  <c:v>2.2540625</c:v>
                </c:pt>
                <c:pt idx="89">
                  <c:v>2.013740234375</c:v>
                </c:pt>
                <c:pt idx="90">
                  <c:v>1.628994140625</c:v>
                </c:pt>
                <c:pt idx="91">
                  <c:v>2.002255859375</c:v>
                </c:pt>
                <c:pt idx="92">
                  <c:v>2.818867187499999</c:v>
                </c:pt>
                <c:pt idx="93">
                  <c:v>3.022763671875</c:v>
                </c:pt>
                <c:pt idx="94">
                  <c:v>6.39240234375</c:v>
                </c:pt>
                <c:pt idx="95">
                  <c:v>4.21638671875</c:v>
                </c:pt>
                <c:pt idx="96">
                  <c:v>1.495400390625</c:v>
                </c:pt>
                <c:pt idx="97">
                  <c:v>2.916142578125</c:v>
                </c:pt>
                <c:pt idx="98">
                  <c:v>2.106396484375</c:v>
                </c:pt>
                <c:pt idx="99">
                  <c:v>1.216396484375</c:v>
                </c:pt>
                <c:pt idx="100">
                  <c:v>4.24416015625</c:v>
                </c:pt>
                <c:pt idx="101">
                  <c:v>1.269375</c:v>
                </c:pt>
                <c:pt idx="102">
                  <c:v>5.371552734375</c:v>
                </c:pt>
                <c:pt idx="103">
                  <c:v>4.4516796875</c:v>
                </c:pt>
                <c:pt idx="104">
                  <c:v>4.39869140625</c:v>
                </c:pt>
                <c:pt idx="105">
                  <c:v>4.027138671874984</c:v>
                </c:pt>
                <c:pt idx="106">
                  <c:v>4.451259765625</c:v>
                </c:pt>
                <c:pt idx="107">
                  <c:v>5.367587890624981</c:v>
                </c:pt>
                <c:pt idx="108">
                  <c:v>4.25556640625</c:v>
                </c:pt>
                <c:pt idx="109">
                  <c:v>1.51451171875</c:v>
                </c:pt>
                <c:pt idx="110">
                  <c:v>4.511416015625</c:v>
                </c:pt>
                <c:pt idx="111">
                  <c:v>3.781015625</c:v>
                </c:pt>
                <c:pt idx="112">
                  <c:v>4.447099609375</c:v>
                </c:pt>
                <c:pt idx="113">
                  <c:v>5.1450390625</c:v>
                </c:pt>
                <c:pt idx="114">
                  <c:v>2.22392578125</c:v>
                </c:pt>
                <c:pt idx="115">
                  <c:v>1.901357421875</c:v>
                </c:pt>
                <c:pt idx="116">
                  <c:v>5.005302734375</c:v>
                </c:pt>
                <c:pt idx="117">
                  <c:v>1.65119140625</c:v>
                </c:pt>
                <c:pt idx="118">
                  <c:v>3.756904296875</c:v>
                </c:pt>
                <c:pt idx="119">
                  <c:v>1.645625</c:v>
                </c:pt>
                <c:pt idx="120">
                  <c:v>2.942392578125</c:v>
                </c:pt>
                <c:pt idx="121">
                  <c:v>6.268847656249985</c:v>
                </c:pt>
                <c:pt idx="122">
                  <c:v>1.594736328125</c:v>
                </c:pt>
                <c:pt idx="123">
                  <c:v>1.436123046875</c:v>
                </c:pt>
                <c:pt idx="124">
                  <c:v>2.003369140625</c:v>
                </c:pt>
                <c:pt idx="125">
                  <c:v>5.319443359375</c:v>
                </c:pt>
                <c:pt idx="126">
                  <c:v>5.200917968749983</c:v>
                </c:pt>
                <c:pt idx="127">
                  <c:v>3.67203125</c:v>
                </c:pt>
              </c:numCache>
            </c:numRef>
          </c:xVal>
          <c:yVal>
            <c:numRef>
              <c:f>Clustering!$U$2:$U$129</c:f>
              <c:numCache>
                <c:formatCode>0.00</c:formatCode>
                <c:ptCount val="128"/>
                <c:pt idx="0">
                  <c:v>1.0</c:v>
                </c:pt>
                <c:pt idx="1">
                  <c:v>1.0</c:v>
                </c:pt>
                <c:pt idx="2">
                  <c:v>1.0</c:v>
                </c:pt>
                <c:pt idx="3">
                  <c:v>0.928571428571428</c:v>
                </c:pt>
                <c:pt idx="4">
                  <c:v>1.0</c:v>
                </c:pt>
                <c:pt idx="5">
                  <c:v>1.0</c:v>
                </c:pt>
                <c:pt idx="6">
                  <c:v>1.0</c:v>
                </c:pt>
                <c:pt idx="7">
                  <c:v>1.0</c:v>
                </c:pt>
                <c:pt idx="8">
                  <c:v>0.94392523364486</c:v>
                </c:pt>
                <c:pt idx="9">
                  <c:v>1.0</c:v>
                </c:pt>
                <c:pt idx="10">
                  <c:v>1.0</c:v>
                </c:pt>
                <c:pt idx="11">
                  <c:v>1.0</c:v>
                </c:pt>
                <c:pt idx="12">
                  <c:v>1.0</c:v>
                </c:pt>
                <c:pt idx="13">
                  <c:v>1.0</c:v>
                </c:pt>
                <c:pt idx="14">
                  <c:v>1.0</c:v>
                </c:pt>
                <c:pt idx="15">
                  <c:v>1.0</c:v>
                </c:pt>
                <c:pt idx="16">
                  <c:v>1.0</c:v>
                </c:pt>
                <c:pt idx="17">
                  <c:v>1.0</c:v>
                </c:pt>
                <c:pt idx="18">
                  <c:v>1.0</c:v>
                </c:pt>
                <c:pt idx="19">
                  <c:v>1.0</c:v>
                </c:pt>
                <c:pt idx="20">
                  <c:v>1.0</c:v>
                </c:pt>
                <c:pt idx="21">
                  <c:v>1.0</c:v>
                </c:pt>
                <c:pt idx="22">
                  <c:v>0.954545454545454</c:v>
                </c:pt>
                <c:pt idx="23">
                  <c:v>1.0</c:v>
                </c:pt>
                <c:pt idx="24">
                  <c:v>1.0</c:v>
                </c:pt>
                <c:pt idx="25">
                  <c:v>1.0</c:v>
                </c:pt>
                <c:pt idx="26">
                  <c:v>1.0</c:v>
                </c:pt>
                <c:pt idx="27">
                  <c:v>1.0</c:v>
                </c:pt>
                <c:pt idx="28">
                  <c:v>1.0</c:v>
                </c:pt>
                <c:pt idx="29">
                  <c:v>1.0</c:v>
                </c:pt>
                <c:pt idx="30">
                  <c:v>1.0</c:v>
                </c:pt>
                <c:pt idx="31">
                  <c:v>1.0</c:v>
                </c:pt>
                <c:pt idx="32">
                  <c:v>1.0</c:v>
                </c:pt>
                <c:pt idx="33">
                  <c:v>1.0</c:v>
                </c:pt>
                <c:pt idx="34">
                  <c:v>1.0</c:v>
                </c:pt>
                <c:pt idx="35">
                  <c:v>0.885245901639344</c:v>
                </c:pt>
                <c:pt idx="36">
                  <c:v>1.0</c:v>
                </c:pt>
                <c:pt idx="37">
                  <c:v>1.0</c:v>
                </c:pt>
                <c:pt idx="38">
                  <c:v>1.0</c:v>
                </c:pt>
                <c:pt idx="39">
                  <c:v>0.92436974789916</c:v>
                </c:pt>
                <c:pt idx="40">
                  <c:v>0.980582524271845</c:v>
                </c:pt>
                <c:pt idx="41">
                  <c:v>0.920353982300885</c:v>
                </c:pt>
                <c:pt idx="42">
                  <c:v>1.0</c:v>
                </c:pt>
                <c:pt idx="43">
                  <c:v>1.0</c:v>
                </c:pt>
                <c:pt idx="44">
                  <c:v>1.0</c:v>
                </c:pt>
                <c:pt idx="45">
                  <c:v>1.0</c:v>
                </c:pt>
                <c:pt idx="46">
                  <c:v>1.0</c:v>
                </c:pt>
                <c:pt idx="47">
                  <c:v>1.0</c:v>
                </c:pt>
                <c:pt idx="48">
                  <c:v>1.0</c:v>
                </c:pt>
                <c:pt idx="49">
                  <c:v>0.868217054263566</c:v>
                </c:pt>
                <c:pt idx="50">
                  <c:v>1.0</c:v>
                </c:pt>
                <c:pt idx="51">
                  <c:v>1.0</c:v>
                </c:pt>
                <c:pt idx="52">
                  <c:v>0.9375</c:v>
                </c:pt>
                <c:pt idx="53">
                  <c:v>1.0</c:v>
                </c:pt>
                <c:pt idx="54">
                  <c:v>0.904347826086957</c:v>
                </c:pt>
                <c:pt idx="55">
                  <c:v>1.0</c:v>
                </c:pt>
                <c:pt idx="56">
                  <c:v>1.116279069767442</c:v>
                </c:pt>
                <c:pt idx="57">
                  <c:v>1.0</c:v>
                </c:pt>
                <c:pt idx="58">
                  <c:v>1.023391812865497</c:v>
                </c:pt>
                <c:pt idx="59">
                  <c:v>0.796296296296296</c:v>
                </c:pt>
                <c:pt idx="60">
                  <c:v>1.0</c:v>
                </c:pt>
                <c:pt idx="61">
                  <c:v>0.872</c:v>
                </c:pt>
                <c:pt idx="62">
                  <c:v>1.0</c:v>
                </c:pt>
                <c:pt idx="63">
                  <c:v>1.0</c:v>
                </c:pt>
                <c:pt idx="64">
                  <c:v>0.980582524271845</c:v>
                </c:pt>
                <c:pt idx="65">
                  <c:v>1.0</c:v>
                </c:pt>
                <c:pt idx="66">
                  <c:v>1.0</c:v>
                </c:pt>
                <c:pt idx="67">
                  <c:v>1.0</c:v>
                </c:pt>
                <c:pt idx="68">
                  <c:v>1.0</c:v>
                </c:pt>
                <c:pt idx="69">
                  <c:v>0.813793103448276</c:v>
                </c:pt>
                <c:pt idx="70">
                  <c:v>1.0</c:v>
                </c:pt>
                <c:pt idx="71">
                  <c:v>1.0</c:v>
                </c:pt>
                <c:pt idx="72">
                  <c:v>1.0</c:v>
                </c:pt>
                <c:pt idx="73">
                  <c:v>0.737623762376238</c:v>
                </c:pt>
                <c:pt idx="74">
                  <c:v>0.738461538461538</c:v>
                </c:pt>
                <c:pt idx="75">
                  <c:v>1.0</c:v>
                </c:pt>
                <c:pt idx="76">
                  <c:v>1.0</c:v>
                </c:pt>
                <c:pt idx="77">
                  <c:v>1.0</c:v>
                </c:pt>
                <c:pt idx="78">
                  <c:v>0.905172413793104</c:v>
                </c:pt>
                <c:pt idx="79">
                  <c:v>1.0</c:v>
                </c:pt>
                <c:pt idx="80">
                  <c:v>1.0</c:v>
                </c:pt>
                <c:pt idx="81">
                  <c:v>1.0</c:v>
                </c:pt>
                <c:pt idx="82">
                  <c:v>1.0</c:v>
                </c:pt>
                <c:pt idx="83">
                  <c:v>1.0</c:v>
                </c:pt>
                <c:pt idx="84">
                  <c:v>1.0</c:v>
                </c:pt>
                <c:pt idx="85">
                  <c:v>0.83969465648855</c:v>
                </c:pt>
                <c:pt idx="86">
                  <c:v>1.0</c:v>
                </c:pt>
                <c:pt idx="87">
                  <c:v>1.0</c:v>
                </c:pt>
                <c:pt idx="88">
                  <c:v>1.0</c:v>
                </c:pt>
                <c:pt idx="89">
                  <c:v>1.0</c:v>
                </c:pt>
                <c:pt idx="90">
                  <c:v>1.0</c:v>
                </c:pt>
                <c:pt idx="91">
                  <c:v>1.0</c:v>
                </c:pt>
                <c:pt idx="92">
                  <c:v>1.0</c:v>
                </c:pt>
                <c:pt idx="93">
                  <c:v>1.0</c:v>
                </c:pt>
                <c:pt idx="94">
                  <c:v>0.914529914529915</c:v>
                </c:pt>
                <c:pt idx="95">
                  <c:v>0.971698113207547</c:v>
                </c:pt>
                <c:pt idx="96">
                  <c:v>1.0</c:v>
                </c:pt>
                <c:pt idx="97">
                  <c:v>1.0</c:v>
                </c:pt>
                <c:pt idx="98">
                  <c:v>1.0</c:v>
                </c:pt>
                <c:pt idx="99">
                  <c:v>1.0</c:v>
                </c:pt>
                <c:pt idx="100">
                  <c:v>1.046875</c:v>
                </c:pt>
                <c:pt idx="101">
                  <c:v>1.0</c:v>
                </c:pt>
                <c:pt idx="102">
                  <c:v>0.862903225806452</c:v>
                </c:pt>
                <c:pt idx="103">
                  <c:v>0.87603305785124</c:v>
                </c:pt>
                <c:pt idx="104">
                  <c:v>0.817518248175182</c:v>
                </c:pt>
                <c:pt idx="105">
                  <c:v>0.962616822429907</c:v>
                </c:pt>
                <c:pt idx="106">
                  <c:v>0.837209302325581</c:v>
                </c:pt>
                <c:pt idx="107">
                  <c:v>0.88</c:v>
                </c:pt>
                <c:pt idx="108">
                  <c:v>0.859375</c:v>
                </c:pt>
                <c:pt idx="109">
                  <c:v>1.0</c:v>
                </c:pt>
                <c:pt idx="110">
                  <c:v>0.765060240963855</c:v>
                </c:pt>
                <c:pt idx="111">
                  <c:v>1.0</c:v>
                </c:pt>
                <c:pt idx="112">
                  <c:v>0.8359375</c:v>
                </c:pt>
                <c:pt idx="113">
                  <c:v>0.801418439716312</c:v>
                </c:pt>
                <c:pt idx="114">
                  <c:v>1.0</c:v>
                </c:pt>
                <c:pt idx="115">
                  <c:v>1.0</c:v>
                </c:pt>
                <c:pt idx="116">
                  <c:v>1.05586592178771</c:v>
                </c:pt>
                <c:pt idx="117">
                  <c:v>1.0</c:v>
                </c:pt>
                <c:pt idx="118">
                  <c:v>1.0</c:v>
                </c:pt>
                <c:pt idx="119">
                  <c:v>1.0</c:v>
                </c:pt>
                <c:pt idx="120">
                  <c:v>1.0</c:v>
                </c:pt>
                <c:pt idx="121">
                  <c:v>0.856</c:v>
                </c:pt>
                <c:pt idx="122">
                  <c:v>1.0</c:v>
                </c:pt>
                <c:pt idx="123">
                  <c:v>1.0</c:v>
                </c:pt>
                <c:pt idx="124">
                  <c:v>1.0</c:v>
                </c:pt>
                <c:pt idx="125">
                  <c:v>0.865079365079365</c:v>
                </c:pt>
                <c:pt idx="126">
                  <c:v>0.746666666666667</c:v>
                </c:pt>
                <c:pt idx="127">
                  <c:v>1.0</c:v>
                </c:pt>
              </c:numCache>
            </c:numRef>
          </c:yVal>
          <c:smooth val="0"/>
        </c:ser>
        <c:dLbls>
          <c:showLegendKey val="0"/>
          <c:showVal val="0"/>
          <c:showCatName val="0"/>
          <c:showSerName val="0"/>
          <c:showPercent val="0"/>
          <c:showBubbleSize val="0"/>
        </c:dLbls>
        <c:axId val="-2095017976"/>
        <c:axId val="-2121605944"/>
      </c:scatterChart>
      <c:valAx>
        <c:axId val="-2095017976"/>
        <c:scaling>
          <c:orientation val="minMax"/>
        </c:scaling>
        <c:delete val="0"/>
        <c:axPos val="b"/>
        <c:majorGridlines/>
        <c:title>
          <c:tx>
            <c:rich>
              <a:bodyPr/>
              <a:lstStyle/>
              <a:p>
                <a:pPr>
                  <a:defRPr sz="1600"/>
                </a:pPr>
                <a:r>
                  <a:rPr lang="en-US" sz="1600"/>
                  <a:t>memory footprint of workload (GB)</a:t>
                </a:r>
              </a:p>
            </c:rich>
          </c:tx>
          <c:layout>
            <c:manualLayout>
              <c:xMode val="edge"/>
              <c:yMode val="edge"/>
              <c:x val="0.168015185276165"/>
              <c:y val="0.873979264660909"/>
            </c:manualLayout>
          </c:layout>
          <c:overlay val="0"/>
        </c:title>
        <c:numFmt formatCode="0" sourceLinked="0"/>
        <c:majorTickMark val="out"/>
        <c:minorTickMark val="none"/>
        <c:tickLblPos val="nextTo"/>
        <c:txPr>
          <a:bodyPr/>
          <a:lstStyle/>
          <a:p>
            <a:pPr>
              <a:defRPr sz="1600"/>
            </a:pPr>
            <a:endParaRPr lang="en-US"/>
          </a:p>
        </c:txPr>
        <c:crossAx val="-2121605944"/>
        <c:crosses val="autoZero"/>
        <c:crossBetween val="midCat"/>
      </c:valAx>
      <c:valAx>
        <c:axId val="-2121605944"/>
        <c:scaling>
          <c:orientation val="minMax"/>
        </c:scaling>
        <c:delete val="0"/>
        <c:axPos val="l"/>
        <c:majorGridlines/>
        <c:title>
          <c:tx>
            <c:rich>
              <a:bodyPr/>
              <a:lstStyle/>
              <a:p>
                <a:pPr>
                  <a:defRPr/>
                </a:pPr>
                <a:r>
                  <a:rPr lang="en-US" dirty="0"/>
                  <a:t> </a:t>
                </a:r>
                <a:r>
                  <a:rPr lang="en-US" dirty="0" smtClean="0"/>
                  <a:t>Normalized Page Faults</a:t>
                </a:r>
                <a:endParaRPr lang="en-US" dirty="0"/>
              </a:p>
            </c:rich>
          </c:tx>
          <c:layout>
            <c:manualLayout>
              <c:xMode val="edge"/>
              <c:yMode val="edge"/>
              <c:x val="0.00146298118985127"/>
              <c:y val="0.0595279965004375"/>
            </c:manualLayout>
          </c:layout>
          <c:overlay val="0"/>
        </c:title>
        <c:numFmt formatCode="0.0" sourceLinked="0"/>
        <c:majorTickMark val="out"/>
        <c:minorTickMark val="none"/>
        <c:tickLblPos val="nextTo"/>
        <c:txPr>
          <a:bodyPr/>
          <a:lstStyle/>
          <a:p>
            <a:pPr>
              <a:defRPr sz="1600"/>
            </a:pPr>
            <a:endParaRPr lang="en-US"/>
          </a:p>
        </c:txPr>
        <c:crossAx val="-2095017976"/>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86EAD0-52AF-4143-9D31-085844CB9215}" type="doc">
      <dgm:prSet loTypeId="urn:microsoft.com/office/officeart/2005/8/layout/hProcess4" loCatId="" qsTypeId="urn:microsoft.com/office/officeart/2005/8/quickstyle/3D1" qsCatId="3D" csTypeId="urn:microsoft.com/office/officeart/2005/8/colors/accent2_2" csCatId="accent2" phldr="1"/>
      <dgm:spPr/>
    </dgm:pt>
    <dgm:pt modelId="{394AEF04-C35A-0640-B03A-44255EE48A2C}">
      <dgm:prSet phldrT="[Text]" custT="1"/>
      <dgm:spPr/>
      <dgm:t>
        <a:bodyPr/>
        <a:lstStyle/>
        <a:p>
          <a:r>
            <a:rPr lang="en-US" sz="2000" dirty="0" smtClean="0"/>
            <a:t>Balancing</a:t>
          </a:r>
          <a:endParaRPr lang="en-US" sz="2000" dirty="0"/>
        </a:p>
      </dgm:t>
    </dgm:pt>
    <dgm:pt modelId="{68A6424F-C927-3549-A00B-85216C0527D0}" type="parTrans" cxnId="{C2AC3198-9DB6-2A49-BEF7-9C50408B83F6}">
      <dgm:prSet/>
      <dgm:spPr/>
      <dgm:t>
        <a:bodyPr/>
        <a:lstStyle/>
        <a:p>
          <a:endParaRPr lang="en-US"/>
        </a:p>
      </dgm:t>
    </dgm:pt>
    <dgm:pt modelId="{4854CCD3-AE6D-F047-878B-665C6C528D20}" type="sibTrans" cxnId="{C2AC3198-9DB6-2A49-BEF7-9C50408B83F6}">
      <dgm:prSet/>
      <dgm:spPr/>
      <dgm:t>
        <a:bodyPr/>
        <a:lstStyle/>
        <a:p>
          <a:endParaRPr lang="en-US"/>
        </a:p>
      </dgm:t>
    </dgm:pt>
    <dgm:pt modelId="{9C10DC5E-F1D4-7E40-ADD1-14E8A19B213A}">
      <dgm:prSet phldrT="[Text]" custT="1"/>
      <dgm:spPr/>
      <dgm:t>
        <a:bodyPr/>
        <a:lstStyle/>
        <a:p>
          <a:r>
            <a:rPr lang="en-US" sz="2000" dirty="0" smtClean="0"/>
            <a:t>Isolation</a:t>
          </a:r>
          <a:endParaRPr lang="en-US" sz="2000" dirty="0"/>
        </a:p>
      </dgm:t>
    </dgm:pt>
    <dgm:pt modelId="{D5B0251C-08C7-6F49-B10E-1D2DAAE739FF}" type="parTrans" cxnId="{6917217E-45BA-8947-A0AD-AF0167A47491}">
      <dgm:prSet/>
      <dgm:spPr/>
      <dgm:t>
        <a:bodyPr/>
        <a:lstStyle/>
        <a:p>
          <a:endParaRPr lang="en-US"/>
        </a:p>
      </dgm:t>
    </dgm:pt>
    <dgm:pt modelId="{C4AAC808-8412-654B-9058-E65C9AE5C389}" type="sibTrans" cxnId="{6917217E-45BA-8947-A0AD-AF0167A47491}">
      <dgm:prSet/>
      <dgm:spPr/>
      <dgm:t>
        <a:bodyPr/>
        <a:lstStyle/>
        <a:p>
          <a:endParaRPr lang="en-US"/>
        </a:p>
      </dgm:t>
    </dgm:pt>
    <dgm:pt modelId="{2359B819-444C-4146-A604-DC8B9B4241F3}">
      <dgm:prSet phldrT="[Text]" custT="1"/>
      <dgm:spPr/>
      <dgm:t>
        <a:bodyPr/>
        <a:lstStyle/>
        <a:p>
          <a:r>
            <a:rPr lang="en-US" sz="2000" dirty="0" smtClean="0"/>
            <a:t>Radial Mapping</a:t>
          </a:r>
          <a:endParaRPr lang="en-US" sz="2000" dirty="0"/>
        </a:p>
      </dgm:t>
    </dgm:pt>
    <dgm:pt modelId="{2E892E34-57AE-6F4B-BA58-8F5C9D8CF6A8}" type="parTrans" cxnId="{81A5DC7B-2173-9149-AC29-0ADDF8002FCC}">
      <dgm:prSet/>
      <dgm:spPr/>
      <dgm:t>
        <a:bodyPr/>
        <a:lstStyle/>
        <a:p>
          <a:endParaRPr lang="en-US"/>
        </a:p>
      </dgm:t>
    </dgm:pt>
    <dgm:pt modelId="{6B59603A-9349-0149-8F73-047686744EDD}" type="sibTrans" cxnId="{81A5DC7B-2173-9149-AC29-0ADDF8002FCC}">
      <dgm:prSet/>
      <dgm:spPr/>
      <dgm:t>
        <a:bodyPr/>
        <a:lstStyle/>
        <a:p>
          <a:endParaRPr lang="en-US"/>
        </a:p>
      </dgm:t>
    </dgm:pt>
    <dgm:pt modelId="{7BD1E861-15C8-514D-869F-8A86E753AD52}">
      <dgm:prSet phldrT="[Text]" custT="1"/>
      <dgm:spPr/>
      <dgm:t>
        <a:bodyPr/>
        <a:lstStyle/>
        <a:p>
          <a:r>
            <a:rPr lang="en-US" sz="2000" dirty="0" smtClean="0"/>
            <a:t>Clustering</a:t>
          </a:r>
          <a:endParaRPr lang="en-US" sz="2000" dirty="0"/>
        </a:p>
      </dgm:t>
    </dgm:pt>
    <dgm:pt modelId="{80795ABA-68B8-DE49-9F63-6E4110D58E3C}" type="sibTrans" cxnId="{853BED16-BC8B-2942-A475-CD3D019684C9}">
      <dgm:prSet/>
      <dgm:spPr/>
      <dgm:t>
        <a:bodyPr/>
        <a:lstStyle/>
        <a:p>
          <a:endParaRPr lang="en-US"/>
        </a:p>
      </dgm:t>
    </dgm:pt>
    <dgm:pt modelId="{4AE9CEF5-07DF-B346-B354-70E6817B0D8D}" type="parTrans" cxnId="{853BED16-BC8B-2942-A475-CD3D019684C9}">
      <dgm:prSet/>
      <dgm:spPr/>
      <dgm:t>
        <a:bodyPr/>
        <a:lstStyle/>
        <a:p>
          <a:endParaRPr lang="en-US"/>
        </a:p>
      </dgm:t>
    </dgm:pt>
    <dgm:pt modelId="{18B2B82F-FE54-C045-A2BA-7016109281CF}" type="pres">
      <dgm:prSet presAssocID="{C686EAD0-52AF-4143-9D31-085844CB9215}" presName="Name0" presStyleCnt="0">
        <dgm:presLayoutVars>
          <dgm:dir/>
          <dgm:animLvl val="lvl"/>
          <dgm:resizeHandles val="exact"/>
        </dgm:presLayoutVars>
      </dgm:prSet>
      <dgm:spPr/>
    </dgm:pt>
    <dgm:pt modelId="{48B92E7E-05E0-764D-A31E-2DFAAC8E71A9}" type="pres">
      <dgm:prSet presAssocID="{C686EAD0-52AF-4143-9D31-085844CB9215}" presName="tSp" presStyleCnt="0"/>
      <dgm:spPr/>
    </dgm:pt>
    <dgm:pt modelId="{98DE6D80-9BB5-3841-BC4E-9ECBA65A4E0B}" type="pres">
      <dgm:prSet presAssocID="{C686EAD0-52AF-4143-9D31-085844CB9215}" presName="bSp" presStyleCnt="0"/>
      <dgm:spPr/>
    </dgm:pt>
    <dgm:pt modelId="{DA54D1BC-CE40-DC46-9EC6-4C9F6BEA9998}" type="pres">
      <dgm:prSet presAssocID="{C686EAD0-52AF-4143-9D31-085844CB9215}" presName="process" presStyleCnt="0"/>
      <dgm:spPr/>
    </dgm:pt>
    <dgm:pt modelId="{1DD91DBA-FB73-604B-8BAE-DA4358AFB089}" type="pres">
      <dgm:prSet presAssocID="{7BD1E861-15C8-514D-869F-8A86E753AD52}" presName="composite1" presStyleCnt="0"/>
      <dgm:spPr/>
    </dgm:pt>
    <dgm:pt modelId="{8D7F48E1-B980-1B49-A50F-E21E6302D6FA}" type="pres">
      <dgm:prSet presAssocID="{7BD1E861-15C8-514D-869F-8A86E753AD52}" presName="dummyNode1" presStyleLbl="node1" presStyleIdx="0" presStyleCnt="4"/>
      <dgm:spPr/>
    </dgm:pt>
    <dgm:pt modelId="{68A4A178-B912-8B43-905C-732D6AE534FB}" type="pres">
      <dgm:prSet presAssocID="{7BD1E861-15C8-514D-869F-8A86E753AD52}" presName="childNode1" presStyleLbl="bgAcc1" presStyleIdx="0" presStyleCnt="4" custLinFactNeighborX="-1109">
        <dgm:presLayoutVars>
          <dgm:bulletEnabled val="1"/>
        </dgm:presLayoutVars>
      </dgm:prSet>
      <dgm:spPr/>
    </dgm:pt>
    <dgm:pt modelId="{5A6C1798-E994-B741-B9D7-F121748DA3BD}" type="pres">
      <dgm:prSet presAssocID="{7BD1E861-15C8-514D-869F-8A86E753AD52}" presName="childNode1tx" presStyleLbl="bgAcc1" presStyleIdx="0" presStyleCnt="4">
        <dgm:presLayoutVars>
          <dgm:bulletEnabled val="1"/>
        </dgm:presLayoutVars>
      </dgm:prSet>
      <dgm:spPr/>
    </dgm:pt>
    <dgm:pt modelId="{5A976D69-BE97-A84D-8734-3AE373D683FA}" type="pres">
      <dgm:prSet presAssocID="{7BD1E861-15C8-514D-869F-8A86E753AD52}" presName="parentNode1" presStyleLbl="node1" presStyleIdx="0" presStyleCnt="4" custLinFactNeighborX="-9459" custLinFactNeighborY="81094">
        <dgm:presLayoutVars>
          <dgm:chMax val="1"/>
          <dgm:bulletEnabled val="1"/>
        </dgm:presLayoutVars>
      </dgm:prSet>
      <dgm:spPr/>
      <dgm:t>
        <a:bodyPr/>
        <a:lstStyle/>
        <a:p>
          <a:endParaRPr lang="en-US"/>
        </a:p>
      </dgm:t>
    </dgm:pt>
    <dgm:pt modelId="{0459927E-6432-F04B-8C56-101236111CE6}" type="pres">
      <dgm:prSet presAssocID="{7BD1E861-15C8-514D-869F-8A86E753AD52}" presName="connSite1" presStyleCnt="0"/>
      <dgm:spPr/>
    </dgm:pt>
    <dgm:pt modelId="{E4F0EC22-92EC-724D-B4E9-0789494FA429}" type="pres">
      <dgm:prSet presAssocID="{80795ABA-68B8-DE49-9F63-6E4110D58E3C}" presName="Name9" presStyleLbl="sibTrans2D1" presStyleIdx="0" presStyleCnt="3"/>
      <dgm:spPr/>
      <dgm:t>
        <a:bodyPr/>
        <a:lstStyle/>
        <a:p>
          <a:endParaRPr lang="en-US"/>
        </a:p>
      </dgm:t>
    </dgm:pt>
    <dgm:pt modelId="{37D9B513-4662-C841-AB8E-8A8FFCB55011}" type="pres">
      <dgm:prSet presAssocID="{394AEF04-C35A-0640-B03A-44255EE48A2C}" presName="composite2" presStyleCnt="0"/>
      <dgm:spPr/>
    </dgm:pt>
    <dgm:pt modelId="{22D0D83D-4A70-4846-8D5E-62EC48D2B1F9}" type="pres">
      <dgm:prSet presAssocID="{394AEF04-C35A-0640-B03A-44255EE48A2C}" presName="dummyNode2" presStyleLbl="node1" presStyleIdx="0" presStyleCnt="4"/>
      <dgm:spPr/>
    </dgm:pt>
    <dgm:pt modelId="{7E7E3702-C5DF-8B40-A318-9EC88E64D14D}" type="pres">
      <dgm:prSet presAssocID="{394AEF04-C35A-0640-B03A-44255EE48A2C}" presName="childNode2" presStyleLbl="bgAcc1" presStyleIdx="1" presStyleCnt="4">
        <dgm:presLayoutVars>
          <dgm:bulletEnabled val="1"/>
        </dgm:presLayoutVars>
      </dgm:prSet>
      <dgm:spPr/>
    </dgm:pt>
    <dgm:pt modelId="{A8C688FD-C97C-2641-B0DC-0232B5C2B0C3}" type="pres">
      <dgm:prSet presAssocID="{394AEF04-C35A-0640-B03A-44255EE48A2C}" presName="childNode2tx" presStyleLbl="bgAcc1" presStyleIdx="1" presStyleCnt="4">
        <dgm:presLayoutVars>
          <dgm:bulletEnabled val="1"/>
        </dgm:presLayoutVars>
      </dgm:prSet>
      <dgm:spPr/>
    </dgm:pt>
    <dgm:pt modelId="{1111F2CA-2BF7-3447-9293-71E8266752EA}" type="pres">
      <dgm:prSet presAssocID="{394AEF04-C35A-0640-B03A-44255EE48A2C}" presName="parentNode2" presStyleLbl="node1" presStyleIdx="1" presStyleCnt="4" custLinFactNeighborX="-4142" custLinFactNeighborY="-96366">
        <dgm:presLayoutVars>
          <dgm:chMax val="0"/>
          <dgm:bulletEnabled val="1"/>
        </dgm:presLayoutVars>
      </dgm:prSet>
      <dgm:spPr/>
      <dgm:t>
        <a:bodyPr/>
        <a:lstStyle/>
        <a:p>
          <a:endParaRPr lang="en-US"/>
        </a:p>
      </dgm:t>
    </dgm:pt>
    <dgm:pt modelId="{C9677AB3-6C1C-5444-BCDC-480CCE91C736}" type="pres">
      <dgm:prSet presAssocID="{394AEF04-C35A-0640-B03A-44255EE48A2C}" presName="connSite2" presStyleCnt="0"/>
      <dgm:spPr/>
    </dgm:pt>
    <dgm:pt modelId="{3D7E1B36-DAF3-E742-8678-CEE6D9A67F93}" type="pres">
      <dgm:prSet presAssocID="{4854CCD3-AE6D-F047-878B-665C6C528D20}" presName="Name18" presStyleLbl="sibTrans2D1" presStyleIdx="1" presStyleCnt="3"/>
      <dgm:spPr/>
      <dgm:t>
        <a:bodyPr/>
        <a:lstStyle/>
        <a:p>
          <a:endParaRPr lang="en-US"/>
        </a:p>
      </dgm:t>
    </dgm:pt>
    <dgm:pt modelId="{2F26E079-D835-EA4E-AFAD-9EE41587B1D2}" type="pres">
      <dgm:prSet presAssocID="{9C10DC5E-F1D4-7E40-ADD1-14E8A19B213A}" presName="composite1" presStyleCnt="0"/>
      <dgm:spPr/>
    </dgm:pt>
    <dgm:pt modelId="{411DD405-A095-0E48-8E45-07054F816402}" type="pres">
      <dgm:prSet presAssocID="{9C10DC5E-F1D4-7E40-ADD1-14E8A19B213A}" presName="dummyNode1" presStyleLbl="node1" presStyleIdx="1" presStyleCnt="4"/>
      <dgm:spPr/>
    </dgm:pt>
    <dgm:pt modelId="{82BA9200-411A-4341-ADE7-018330ED0F1B}" type="pres">
      <dgm:prSet presAssocID="{9C10DC5E-F1D4-7E40-ADD1-14E8A19B213A}" presName="childNode1" presStyleLbl="bgAcc1" presStyleIdx="2" presStyleCnt="4" custLinFactNeighborY="-3447">
        <dgm:presLayoutVars>
          <dgm:bulletEnabled val="1"/>
        </dgm:presLayoutVars>
      </dgm:prSet>
      <dgm:spPr/>
    </dgm:pt>
    <dgm:pt modelId="{15AA96B6-8F7C-0F47-8C38-4021EFCED86B}" type="pres">
      <dgm:prSet presAssocID="{9C10DC5E-F1D4-7E40-ADD1-14E8A19B213A}" presName="childNode1tx" presStyleLbl="bgAcc1" presStyleIdx="2" presStyleCnt="4">
        <dgm:presLayoutVars>
          <dgm:bulletEnabled val="1"/>
        </dgm:presLayoutVars>
      </dgm:prSet>
      <dgm:spPr/>
    </dgm:pt>
    <dgm:pt modelId="{09F3A4AD-65B5-5A42-9535-E3A9C48D3B3B}" type="pres">
      <dgm:prSet presAssocID="{9C10DC5E-F1D4-7E40-ADD1-14E8A19B213A}" presName="parentNode1" presStyleLbl="node1" presStyleIdx="2" presStyleCnt="4" custScaleX="118028" custScaleY="112168" custLinFactNeighborX="-8126" custLinFactNeighborY="72358">
        <dgm:presLayoutVars>
          <dgm:chMax val="1"/>
          <dgm:bulletEnabled val="1"/>
        </dgm:presLayoutVars>
      </dgm:prSet>
      <dgm:spPr/>
      <dgm:t>
        <a:bodyPr/>
        <a:lstStyle/>
        <a:p>
          <a:endParaRPr lang="en-US"/>
        </a:p>
      </dgm:t>
    </dgm:pt>
    <dgm:pt modelId="{ADD91586-D461-BD40-8F63-82992721A63C}" type="pres">
      <dgm:prSet presAssocID="{9C10DC5E-F1D4-7E40-ADD1-14E8A19B213A}" presName="connSite1" presStyleCnt="0"/>
      <dgm:spPr/>
    </dgm:pt>
    <dgm:pt modelId="{F458EE6F-EEFB-1444-A583-C59B1072D79F}" type="pres">
      <dgm:prSet presAssocID="{C4AAC808-8412-654B-9058-E65C9AE5C389}" presName="Name9" presStyleLbl="sibTrans2D1" presStyleIdx="2" presStyleCnt="3" custLinFactNeighborY="3096"/>
      <dgm:spPr/>
      <dgm:t>
        <a:bodyPr/>
        <a:lstStyle/>
        <a:p>
          <a:endParaRPr lang="en-US"/>
        </a:p>
      </dgm:t>
    </dgm:pt>
    <dgm:pt modelId="{52804CC9-221A-6A49-B330-8F893FAD8625}" type="pres">
      <dgm:prSet presAssocID="{2359B819-444C-4146-A604-DC8B9B4241F3}" presName="composite2" presStyleCnt="0"/>
      <dgm:spPr/>
    </dgm:pt>
    <dgm:pt modelId="{0EC83E1B-8614-5344-9A82-AF088D6163DC}" type="pres">
      <dgm:prSet presAssocID="{2359B819-444C-4146-A604-DC8B9B4241F3}" presName="dummyNode2" presStyleLbl="node1" presStyleIdx="2" presStyleCnt="4"/>
      <dgm:spPr/>
    </dgm:pt>
    <dgm:pt modelId="{419A896E-5801-2547-9ABC-02147E8D3A43}" type="pres">
      <dgm:prSet presAssocID="{2359B819-444C-4146-A604-DC8B9B4241F3}" presName="childNode2" presStyleLbl="bgAcc1" presStyleIdx="3" presStyleCnt="4">
        <dgm:presLayoutVars>
          <dgm:bulletEnabled val="1"/>
        </dgm:presLayoutVars>
      </dgm:prSet>
      <dgm:spPr/>
    </dgm:pt>
    <dgm:pt modelId="{08DDBA7C-5FBE-2149-ACDE-EF7A9213C118}" type="pres">
      <dgm:prSet presAssocID="{2359B819-444C-4146-A604-DC8B9B4241F3}" presName="childNode2tx" presStyleLbl="bgAcc1" presStyleIdx="3" presStyleCnt="4">
        <dgm:presLayoutVars>
          <dgm:bulletEnabled val="1"/>
        </dgm:presLayoutVars>
      </dgm:prSet>
      <dgm:spPr/>
    </dgm:pt>
    <dgm:pt modelId="{55F2E2FF-DFE3-C540-B0A4-43EBD36D3FB1}" type="pres">
      <dgm:prSet presAssocID="{2359B819-444C-4146-A604-DC8B9B4241F3}" presName="parentNode2" presStyleLbl="node1" presStyleIdx="3" presStyleCnt="4" custLinFactNeighborX="-19193" custLinFactNeighborY="-96129">
        <dgm:presLayoutVars>
          <dgm:chMax val="0"/>
          <dgm:bulletEnabled val="1"/>
        </dgm:presLayoutVars>
      </dgm:prSet>
      <dgm:spPr/>
      <dgm:t>
        <a:bodyPr/>
        <a:lstStyle/>
        <a:p>
          <a:endParaRPr lang="en-US"/>
        </a:p>
      </dgm:t>
    </dgm:pt>
    <dgm:pt modelId="{FD73743E-F1AA-B048-9A43-ADC0097EA654}" type="pres">
      <dgm:prSet presAssocID="{2359B819-444C-4146-A604-DC8B9B4241F3}" presName="connSite2" presStyleCnt="0"/>
      <dgm:spPr/>
    </dgm:pt>
  </dgm:ptLst>
  <dgm:cxnLst>
    <dgm:cxn modelId="{4BF6BC7E-EC63-3341-B492-DC64F95BA758}" type="presOf" srcId="{2359B819-444C-4146-A604-DC8B9B4241F3}" destId="{55F2E2FF-DFE3-C540-B0A4-43EBD36D3FB1}" srcOrd="0" destOrd="0" presId="urn:microsoft.com/office/officeart/2005/8/layout/hProcess4"/>
    <dgm:cxn modelId="{81A5DC7B-2173-9149-AC29-0ADDF8002FCC}" srcId="{C686EAD0-52AF-4143-9D31-085844CB9215}" destId="{2359B819-444C-4146-A604-DC8B9B4241F3}" srcOrd="3" destOrd="0" parTransId="{2E892E34-57AE-6F4B-BA58-8F5C9D8CF6A8}" sibTransId="{6B59603A-9349-0149-8F73-047686744EDD}"/>
    <dgm:cxn modelId="{0A8DFF38-AA56-0545-8650-DA5B3A238ACF}" type="presOf" srcId="{4854CCD3-AE6D-F047-878B-665C6C528D20}" destId="{3D7E1B36-DAF3-E742-8678-CEE6D9A67F93}" srcOrd="0" destOrd="0" presId="urn:microsoft.com/office/officeart/2005/8/layout/hProcess4"/>
    <dgm:cxn modelId="{2E8C1FDE-5FD6-3549-BFCA-A1C4A57A0B44}" type="presOf" srcId="{80795ABA-68B8-DE49-9F63-6E4110D58E3C}" destId="{E4F0EC22-92EC-724D-B4E9-0789494FA429}" srcOrd="0" destOrd="0" presId="urn:microsoft.com/office/officeart/2005/8/layout/hProcess4"/>
    <dgm:cxn modelId="{05713215-19F7-BB40-A34E-7ED9034CDA0F}" type="presOf" srcId="{C4AAC808-8412-654B-9058-E65C9AE5C389}" destId="{F458EE6F-EEFB-1444-A583-C59B1072D79F}" srcOrd="0" destOrd="0" presId="urn:microsoft.com/office/officeart/2005/8/layout/hProcess4"/>
    <dgm:cxn modelId="{4FAEDDC4-ECA3-7749-AC1E-B8A764321E33}" type="presOf" srcId="{C686EAD0-52AF-4143-9D31-085844CB9215}" destId="{18B2B82F-FE54-C045-A2BA-7016109281CF}" srcOrd="0" destOrd="0" presId="urn:microsoft.com/office/officeart/2005/8/layout/hProcess4"/>
    <dgm:cxn modelId="{6917217E-45BA-8947-A0AD-AF0167A47491}" srcId="{C686EAD0-52AF-4143-9D31-085844CB9215}" destId="{9C10DC5E-F1D4-7E40-ADD1-14E8A19B213A}" srcOrd="2" destOrd="0" parTransId="{D5B0251C-08C7-6F49-B10E-1D2DAAE739FF}" sibTransId="{C4AAC808-8412-654B-9058-E65C9AE5C389}"/>
    <dgm:cxn modelId="{5988C88A-A492-3747-9C2F-E90BD3234358}" type="presOf" srcId="{394AEF04-C35A-0640-B03A-44255EE48A2C}" destId="{1111F2CA-2BF7-3447-9293-71E8266752EA}" srcOrd="0" destOrd="0" presId="urn:microsoft.com/office/officeart/2005/8/layout/hProcess4"/>
    <dgm:cxn modelId="{C2AC3198-9DB6-2A49-BEF7-9C50408B83F6}" srcId="{C686EAD0-52AF-4143-9D31-085844CB9215}" destId="{394AEF04-C35A-0640-B03A-44255EE48A2C}" srcOrd="1" destOrd="0" parTransId="{68A6424F-C927-3549-A00B-85216C0527D0}" sibTransId="{4854CCD3-AE6D-F047-878B-665C6C528D20}"/>
    <dgm:cxn modelId="{88ED2479-AD22-024B-8416-93004F194BFE}" type="presOf" srcId="{7BD1E861-15C8-514D-869F-8A86E753AD52}" destId="{5A976D69-BE97-A84D-8734-3AE373D683FA}" srcOrd="0" destOrd="0" presId="urn:microsoft.com/office/officeart/2005/8/layout/hProcess4"/>
    <dgm:cxn modelId="{B56DF66B-2618-7041-AC14-A3EDF35D9068}" type="presOf" srcId="{9C10DC5E-F1D4-7E40-ADD1-14E8A19B213A}" destId="{09F3A4AD-65B5-5A42-9535-E3A9C48D3B3B}" srcOrd="0" destOrd="0" presId="urn:microsoft.com/office/officeart/2005/8/layout/hProcess4"/>
    <dgm:cxn modelId="{853BED16-BC8B-2942-A475-CD3D019684C9}" srcId="{C686EAD0-52AF-4143-9D31-085844CB9215}" destId="{7BD1E861-15C8-514D-869F-8A86E753AD52}" srcOrd="0" destOrd="0" parTransId="{4AE9CEF5-07DF-B346-B354-70E6817B0D8D}" sibTransId="{80795ABA-68B8-DE49-9F63-6E4110D58E3C}"/>
    <dgm:cxn modelId="{FD32BB60-5847-8248-A9C3-0A7C3261B737}" type="presParOf" srcId="{18B2B82F-FE54-C045-A2BA-7016109281CF}" destId="{48B92E7E-05E0-764D-A31E-2DFAAC8E71A9}" srcOrd="0" destOrd="0" presId="urn:microsoft.com/office/officeart/2005/8/layout/hProcess4"/>
    <dgm:cxn modelId="{FACD89FA-E2AF-314F-8824-94CFE6B93913}" type="presParOf" srcId="{18B2B82F-FE54-C045-A2BA-7016109281CF}" destId="{98DE6D80-9BB5-3841-BC4E-9ECBA65A4E0B}" srcOrd="1" destOrd="0" presId="urn:microsoft.com/office/officeart/2005/8/layout/hProcess4"/>
    <dgm:cxn modelId="{394218B0-8C4D-F742-A63D-F91CCAB871B2}" type="presParOf" srcId="{18B2B82F-FE54-C045-A2BA-7016109281CF}" destId="{DA54D1BC-CE40-DC46-9EC6-4C9F6BEA9998}" srcOrd="2" destOrd="0" presId="urn:microsoft.com/office/officeart/2005/8/layout/hProcess4"/>
    <dgm:cxn modelId="{3FEE9CAC-9BE0-5C45-A37F-99F504CDB054}" type="presParOf" srcId="{DA54D1BC-CE40-DC46-9EC6-4C9F6BEA9998}" destId="{1DD91DBA-FB73-604B-8BAE-DA4358AFB089}" srcOrd="0" destOrd="0" presId="urn:microsoft.com/office/officeart/2005/8/layout/hProcess4"/>
    <dgm:cxn modelId="{DCBCC571-BD9A-7449-AEB1-2F53E605CB97}" type="presParOf" srcId="{1DD91DBA-FB73-604B-8BAE-DA4358AFB089}" destId="{8D7F48E1-B980-1B49-A50F-E21E6302D6FA}" srcOrd="0" destOrd="0" presId="urn:microsoft.com/office/officeart/2005/8/layout/hProcess4"/>
    <dgm:cxn modelId="{8230E561-72AA-9646-865F-249B429D088C}" type="presParOf" srcId="{1DD91DBA-FB73-604B-8BAE-DA4358AFB089}" destId="{68A4A178-B912-8B43-905C-732D6AE534FB}" srcOrd="1" destOrd="0" presId="urn:microsoft.com/office/officeart/2005/8/layout/hProcess4"/>
    <dgm:cxn modelId="{18177900-29F7-EE4D-9E57-C6D37A9875B4}" type="presParOf" srcId="{1DD91DBA-FB73-604B-8BAE-DA4358AFB089}" destId="{5A6C1798-E994-B741-B9D7-F121748DA3BD}" srcOrd="2" destOrd="0" presId="urn:microsoft.com/office/officeart/2005/8/layout/hProcess4"/>
    <dgm:cxn modelId="{D8698B5A-522B-C945-B5DC-34603186667D}" type="presParOf" srcId="{1DD91DBA-FB73-604B-8BAE-DA4358AFB089}" destId="{5A976D69-BE97-A84D-8734-3AE373D683FA}" srcOrd="3" destOrd="0" presId="urn:microsoft.com/office/officeart/2005/8/layout/hProcess4"/>
    <dgm:cxn modelId="{CF6550D5-56BC-D54F-B197-FD0C64409ADE}" type="presParOf" srcId="{1DD91DBA-FB73-604B-8BAE-DA4358AFB089}" destId="{0459927E-6432-F04B-8C56-101236111CE6}" srcOrd="4" destOrd="0" presId="urn:microsoft.com/office/officeart/2005/8/layout/hProcess4"/>
    <dgm:cxn modelId="{C743CA08-B722-3841-A262-8E8B61C75E5D}" type="presParOf" srcId="{DA54D1BC-CE40-DC46-9EC6-4C9F6BEA9998}" destId="{E4F0EC22-92EC-724D-B4E9-0789494FA429}" srcOrd="1" destOrd="0" presId="urn:microsoft.com/office/officeart/2005/8/layout/hProcess4"/>
    <dgm:cxn modelId="{0FFA4D89-2EFA-EF47-A8C1-30732598D176}" type="presParOf" srcId="{DA54D1BC-CE40-DC46-9EC6-4C9F6BEA9998}" destId="{37D9B513-4662-C841-AB8E-8A8FFCB55011}" srcOrd="2" destOrd="0" presId="urn:microsoft.com/office/officeart/2005/8/layout/hProcess4"/>
    <dgm:cxn modelId="{291B5B95-0971-044B-917D-072B211E9511}" type="presParOf" srcId="{37D9B513-4662-C841-AB8E-8A8FFCB55011}" destId="{22D0D83D-4A70-4846-8D5E-62EC48D2B1F9}" srcOrd="0" destOrd="0" presId="urn:microsoft.com/office/officeart/2005/8/layout/hProcess4"/>
    <dgm:cxn modelId="{6A799812-5473-E343-9345-888A0F78F4A0}" type="presParOf" srcId="{37D9B513-4662-C841-AB8E-8A8FFCB55011}" destId="{7E7E3702-C5DF-8B40-A318-9EC88E64D14D}" srcOrd="1" destOrd="0" presId="urn:microsoft.com/office/officeart/2005/8/layout/hProcess4"/>
    <dgm:cxn modelId="{329B7776-666A-5648-8BCB-71D6B6720D40}" type="presParOf" srcId="{37D9B513-4662-C841-AB8E-8A8FFCB55011}" destId="{A8C688FD-C97C-2641-B0DC-0232B5C2B0C3}" srcOrd="2" destOrd="0" presId="urn:microsoft.com/office/officeart/2005/8/layout/hProcess4"/>
    <dgm:cxn modelId="{B3C9B281-B682-6F42-AE06-9F95E0BA67C7}" type="presParOf" srcId="{37D9B513-4662-C841-AB8E-8A8FFCB55011}" destId="{1111F2CA-2BF7-3447-9293-71E8266752EA}" srcOrd="3" destOrd="0" presId="urn:microsoft.com/office/officeart/2005/8/layout/hProcess4"/>
    <dgm:cxn modelId="{25BF4408-D68F-5B4C-98F3-A0A36C2A51A5}" type="presParOf" srcId="{37D9B513-4662-C841-AB8E-8A8FFCB55011}" destId="{C9677AB3-6C1C-5444-BCDC-480CCE91C736}" srcOrd="4" destOrd="0" presId="urn:microsoft.com/office/officeart/2005/8/layout/hProcess4"/>
    <dgm:cxn modelId="{F7FA1B5C-E45E-224B-B83B-A169B11A2B84}" type="presParOf" srcId="{DA54D1BC-CE40-DC46-9EC6-4C9F6BEA9998}" destId="{3D7E1B36-DAF3-E742-8678-CEE6D9A67F93}" srcOrd="3" destOrd="0" presId="urn:microsoft.com/office/officeart/2005/8/layout/hProcess4"/>
    <dgm:cxn modelId="{2E2F77D0-E71E-FA4A-9889-0F6B00B19EED}" type="presParOf" srcId="{DA54D1BC-CE40-DC46-9EC6-4C9F6BEA9998}" destId="{2F26E079-D835-EA4E-AFAD-9EE41587B1D2}" srcOrd="4" destOrd="0" presId="urn:microsoft.com/office/officeart/2005/8/layout/hProcess4"/>
    <dgm:cxn modelId="{3158A07F-4D91-6A47-8A6E-46B0154162C4}" type="presParOf" srcId="{2F26E079-D835-EA4E-AFAD-9EE41587B1D2}" destId="{411DD405-A095-0E48-8E45-07054F816402}" srcOrd="0" destOrd="0" presId="urn:microsoft.com/office/officeart/2005/8/layout/hProcess4"/>
    <dgm:cxn modelId="{F9D8CE28-AE61-BB4D-9292-3DC0A4795023}" type="presParOf" srcId="{2F26E079-D835-EA4E-AFAD-9EE41587B1D2}" destId="{82BA9200-411A-4341-ADE7-018330ED0F1B}" srcOrd="1" destOrd="0" presId="urn:microsoft.com/office/officeart/2005/8/layout/hProcess4"/>
    <dgm:cxn modelId="{D59AB149-3CB9-4544-ACA0-2ACF983C644E}" type="presParOf" srcId="{2F26E079-D835-EA4E-AFAD-9EE41587B1D2}" destId="{15AA96B6-8F7C-0F47-8C38-4021EFCED86B}" srcOrd="2" destOrd="0" presId="urn:microsoft.com/office/officeart/2005/8/layout/hProcess4"/>
    <dgm:cxn modelId="{E5D015CF-38F2-FF4D-A4F9-BDDCBA65854A}" type="presParOf" srcId="{2F26E079-D835-EA4E-AFAD-9EE41587B1D2}" destId="{09F3A4AD-65B5-5A42-9535-E3A9C48D3B3B}" srcOrd="3" destOrd="0" presId="urn:microsoft.com/office/officeart/2005/8/layout/hProcess4"/>
    <dgm:cxn modelId="{C767C926-6E31-F748-B161-2563F63748BF}" type="presParOf" srcId="{2F26E079-D835-EA4E-AFAD-9EE41587B1D2}" destId="{ADD91586-D461-BD40-8F63-82992721A63C}" srcOrd="4" destOrd="0" presId="urn:microsoft.com/office/officeart/2005/8/layout/hProcess4"/>
    <dgm:cxn modelId="{D054CA80-8700-4E44-BFAD-68D6D805CC06}" type="presParOf" srcId="{DA54D1BC-CE40-DC46-9EC6-4C9F6BEA9998}" destId="{F458EE6F-EEFB-1444-A583-C59B1072D79F}" srcOrd="5" destOrd="0" presId="urn:microsoft.com/office/officeart/2005/8/layout/hProcess4"/>
    <dgm:cxn modelId="{EC07BF71-FF07-B748-A8B6-8C6A7AC52A8B}" type="presParOf" srcId="{DA54D1BC-CE40-DC46-9EC6-4C9F6BEA9998}" destId="{52804CC9-221A-6A49-B330-8F893FAD8625}" srcOrd="6" destOrd="0" presId="urn:microsoft.com/office/officeart/2005/8/layout/hProcess4"/>
    <dgm:cxn modelId="{890A3D5C-53A5-524D-92FA-19D2A9D8AE73}" type="presParOf" srcId="{52804CC9-221A-6A49-B330-8F893FAD8625}" destId="{0EC83E1B-8614-5344-9A82-AF088D6163DC}" srcOrd="0" destOrd="0" presId="urn:microsoft.com/office/officeart/2005/8/layout/hProcess4"/>
    <dgm:cxn modelId="{C7FC2267-154A-6646-AC34-867192EAB481}" type="presParOf" srcId="{52804CC9-221A-6A49-B330-8F893FAD8625}" destId="{419A896E-5801-2547-9ABC-02147E8D3A43}" srcOrd="1" destOrd="0" presId="urn:microsoft.com/office/officeart/2005/8/layout/hProcess4"/>
    <dgm:cxn modelId="{F3102031-A107-324E-89C8-E3ED876ECC4D}" type="presParOf" srcId="{52804CC9-221A-6A49-B330-8F893FAD8625}" destId="{08DDBA7C-5FBE-2149-ACDE-EF7A9213C118}" srcOrd="2" destOrd="0" presId="urn:microsoft.com/office/officeart/2005/8/layout/hProcess4"/>
    <dgm:cxn modelId="{A19C7CA5-DB67-E849-B682-3C7864700B1C}" type="presParOf" srcId="{52804CC9-221A-6A49-B330-8F893FAD8625}" destId="{55F2E2FF-DFE3-C540-B0A4-43EBD36D3FB1}" srcOrd="3" destOrd="0" presId="urn:microsoft.com/office/officeart/2005/8/layout/hProcess4"/>
    <dgm:cxn modelId="{685CFBB4-DCE6-5946-961F-F4D0BAFBFC53}" type="presParOf" srcId="{52804CC9-221A-6A49-B330-8F893FAD8625}" destId="{FD73743E-F1AA-B048-9A43-ADC0097EA65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A4A178-B912-8B43-905C-732D6AE534FB}">
      <dsp:nvSpPr>
        <dsp:cNvPr id="0" name=""/>
        <dsp:cNvSpPr/>
      </dsp:nvSpPr>
      <dsp:spPr>
        <a:xfrm>
          <a:off x="0" y="1644817"/>
          <a:ext cx="1580141" cy="13032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4F0EC22-92EC-724D-B4E9-0789494FA429}">
      <dsp:nvSpPr>
        <dsp:cNvPr id="0" name=""/>
        <dsp:cNvSpPr/>
      </dsp:nvSpPr>
      <dsp:spPr>
        <a:xfrm>
          <a:off x="589280" y="2067397"/>
          <a:ext cx="1915640" cy="1915640"/>
        </a:xfrm>
        <a:prstGeom prst="leftCircularArrow">
          <a:avLst>
            <a:gd name="adj1" fmla="val 2485"/>
            <a:gd name="adj2" fmla="val 301123"/>
            <a:gd name="adj3" fmla="val 1074516"/>
            <a:gd name="adj4" fmla="val 8022372"/>
            <a:gd name="adj5" fmla="val 290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5A976D69-BE97-A84D-8734-3AE373D683FA}">
      <dsp:nvSpPr>
        <dsp:cNvPr id="0" name=""/>
        <dsp:cNvSpPr/>
      </dsp:nvSpPr>
      <dsp:spPr>
        <a:xfrm>
          <a:off x="218639" y="3121780"/>
          <a:ext cx="1404570" cy="55855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Clustering</a:t>
          </a:r>
          <a:endParaRPr lang="en-US" sz="2000" kern="1200" dirty="0"/>
        </a:p>
      </dsp:txBody>
      <dsp:txXfrm>
        <a:off x="234998" y="3138139"/>
        <a:ext cx="1371852" cy="525833"/>
      </dsp:txXfrm>
    </dsp:sp>
    <dsp:sp modelId="{7E7E3702-C5DF-8B40-A318-9EC88E64D14D}">
      <dsp:nvSpPr>
        <dsp:cNvPr id="0" name=""/>
        <dsp:cNvSpPr/>
      </dsp:nvSpPr>
      <dsp:spPr>
        <a:xfrm>
          <a:off x="1982797" y="1644817"/>
          <a:ext cx="1580141" cy="13032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D7E1B36-DAF3-E742-8678-CEE6D9A67F93}">
      <dsp:nvSpPr>
        <dsp:cNvPr id="0" name=""/>
        <dsp:cNvSpPr/>
      </dsp:nvSpPr>
      <dsp:spPr>
        <a:xfrm>
          <a:off x="2630771" y="505485"/>
          <a:ext cx="2034514" cy="2034514"/>
        </a:xfrm>
        <a:prstGeom prst="circularArrow">
          <a:avLst>
            <a:gd name="adj1" fmla="val 2340"/>
            <a:gd name="adj2" fmla="val 282578"/>
            <a:gd name="adj3" fmla="val 20530528"/>
            <a:gd name="adj4" fmla="val 13564128"/>
            <a:gd name="adj5" fmla="val 2730"/>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111F2CA-2BF7-3447-9293-71E8266752EA}">
      <dsp:nvSpPr>
        <dsp:cNvPr id="0" name=""/>
        <dsp:cNvSpPr/>
      </dsp:nvSpPr>
      <dsp:spPr>
        <a:xfrm>
          <a:off x="2275762" y="827288"/>
          <a:ext cx="1404570" cy="55855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Balancing</a:t>
          </a:r>
          <a:endParaRPr lang="en-US" sz="2000" kern="1200" dirty="0"/>
        </a:p>
      </dsp:txBody>
      <dsp:txXfrm>
        <a:off x="2292121" y="843647"/>
        <a:ext cx="1371852" cy="525833"/>
      </dsp:txXfrm>
    </dsp:sp>
    <dsp:sp modelId="{82BA9200-411A-4341-ADE7-018330ED0F1B}">
      <dsp:nvSpPr>
        <dsp:cNvPr id="0" name=""/>
        <dsp:cNvSpPr/>
      </dsp:nvSpPr>
      <dsp:spPr>
        <a:xfrm>
          <a:off x="3965238" y="1582902"/>
          <a:ext cx="1580141" cy="13032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458EE6F-EEFB-1444-A583-C59B1072D79F}">
      <dsp:nvSpPr>
        <dsp:cNvPr id="0" name=""/>
        <dsp:cNvSpPr/>
      </dsp:nvSpPr>
      <dsp:spPr>
        <a:xfrm>
          <a:off x="4581048" y="2028752"/>
          <a:ext cx="2025263" cy="2025263"/>
        </a:xfrm>
        <a:prstGeom prst="leftCircularArrow">
          <a:avLst>
            <a:gd name="adj1" fmla="val 2351"/>
            <a:gd name="adj2" fmla="val 283939"/>
            <a:gd name="adj3" fmla="val 1183788"/>
            <a:gd name="adj4" fmla="val 8148828"/>
            <a:gd name="adj5" fmla="val 2743"/>
          </a:avLst>
        </a:prstGeom>
        <a:gradFill rotWithShape="0">
          <a:gsLst>
            <a:gs pos="0">
              <a:schemeClr val="accent2">
                <a:tint val="60000"/>
                <a:hueOff val="0"/>
                <a:satOff val="0"/>
                <a:lumOff val="0"/>
                <a:alphaOff val="0"/>
                <a:shade val="51000"/>
                <a:satMod val="130000"/>
              </a:schemeClr>
            </a:gs>
            <a:gs pos="80000">
              <a:schemeClr val="accent2">
                <a:tint val="60000"/>
                <a:hueOff val="0"/>
                <a:satOff val="0"/>
                <a:lumOff val="0"/>
                <a:alphaOff val="0"/>
                <a:shade val="93000"/>
                <a:satMod val="130000"/>
              </a:schemeClr>
            </a:gs>
            <a:gs pos="100000">
              <a:schemeClr val="accent2">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09F3A4AD-65B5-5A42-9535-E3A9C48D3B3B}">
      <dsp:nvSpPr>
        <dsp:cNvPr id="0" name=""/>
        <dsp:cNvSpPr/>
      </dsp:nvSpPr>
      <dsp:spPr>
        <a:xfrm>
          <a:off x="4075638" y="3022011"/>
          <a:ext cx="1657786" cy="62651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Isolation</a:t>
          </a:r>
          <a:endParaRPr lang="en-US" sz="2000" kern="1200" dirty="0"/>
        </a:p>
      </dsp:txBody>
      <dsp:txXfrm>
        <a:off x="4093988" y="3040361"/>
        <a:ext cx="1621086" cy="589815"/>
      </dsp:txXfrm>
    </dsp:sp>
    <dsp:sp modelId="{419A896E-5801-2547-9ABC-02147E8D3A43}">
      <dsp:nvSpPr>
        <dsp:cNvPr id="0" name=""/>
        <dsp:cNvSpPr/>
      </dsp:nvSpPr>
      <dsp:spPr>
        <a:xfrm>
          <a:off x="6074288" y="1644817"/>
          <a:ext cx="1580141" cy="1303286"/>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5F2E2FF-DFE3-C540-B0A4-43EBD36D3FB1}">
      <dsp:nvSpPr>
        <dsp:cNvPr id="0" name=""/>
        <dsp:cNvSpPr/>
      </dsp:nvSpPr>
      <dsp:spPr>
        <a:xfrm>
          <a:off x="6155851" y="828612"/>
          <a:ext cx="1404570" cy="558551"/>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Radial Mapping</a:t>
          </a:r>
          <a:endParaRPr lang="en-US" sz="2000" kern="1200" dirty="0"/>
        </a:p>
      </dsp:txBody>
      <dsp:txXfrm>
        <a:off x="6172210" y="844971"/>
        <a:ext cx="1371852" cy="52583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0.94224</cdr:x>
      <cdr:y>0.18062</cdr:y>
    </cdr:from>
    <cdr:to>
      <cdr:x>0.94384</cdr:x>
      <cdr:y>0.53413</cdr:y>
    </cdr:to>
    <cdr:cxnSp macro="">
      <cdr:nvCxnSpPr>
        <cdr:cNvPr id="2" name="Straight Arrow Connector 1"/>
        <cdr:cNvCxnSpPr>
          <a:cxnSpLocks xmlns:a="http://schemas.openxmlformats.org/drawingml/2006/main" noChangeShapeType="1"/>
        </cdr:cNvCxnSpPr>
      </cdr:nvCxnSpPr>
      <cdr:spPr bwMode="auto">
        <a:xfrm xmlns:a="http://schemas.openxmlformats.org/drawingml/2006/main" flipH="1">
          <a:off x="7777339" y="873928"/>
          <a:ext cx="13192" cy="1710514"/>
        </a:xfrm>
        <a:prstGeom xmlns:a="http://schemas.openxmlformats.org/drawingml/2006/main" prst="straightConnector1">
          <a:avLst/>
        </a:prstGeom>
        <a:noFill xmlns:a="http://schemas.openxmlformats.org/drawingml/2006/main"/>
        <a:ln xmlns:a="http://schemas.openxmlformats.org/drawingml/2006/main" w="57150" cmpd="sng" algn="ctr">
          <a:solidFill>
            <a:schemeClr val="tx1">
              <a:lumMod val="95000"/>
              <a:lumOff val="5000"/>
            </a:schemeClr>
          </a:solidFill>
          <a:round/>
          <a:headEnd type="none"/>
          <a:tailEnd type="triangle" w="med" len="med"/>
        </a:ln>
      </cdr:spPr>
    </cdr:cxnSp>
  </cdr:relSizeAnchor>
  <cdr:relSizeAnchor xmlns:cdr="http://schemas.openxmlformats.org/drawingml/2006/chartDrawing">
    <cdr:from>
      <cdr:x>0.11037</cdr:x>
      <cdr:y>0.17398</cdr:y>
    </cdr:from>
    <cdr:to>
      <cdr:x>1</cdr:x>
      <cdr:y>0.18004</cdr:y>
    </cdr:to>
    <cdr:cxnSp macro="">
      <cdr:nvCxnSpPr>
        <cdr:cNvPr id="3" name="Straight Connector 2"/>
        <cdr:cNvCxnSpPr/>
      </cdr:nvCxnSpPr>
      <cdr:spPr>
        <a:xfrm xmlns:a="http://schemas.openxmlformats.org/drawingml/2006/main">
          <a:off x="925799" y="841790"/>
          <a:ext cx="7343071" cy="29337"/>
        </a:xfrm>
        <a:prstGeom xmlns:a="http://schemas.openxmlformats.org/drawingml/2006/main" prst="line">
          <a:avLst/>
        </a:prstGeom>
        <a:ln xmlns:a="http://schemas.openxmlformats.org/drawingml/2006/main" w="28575" cmpd="sng">
          <a:solidFill>
            <a:srgbClr val="0D0D0D"/>
          </a:solidFill>
          <a:prstDash val="dash"/>
        </a:ln>
      </cdr:spPr>
      <cdr:style>
        <a:lnRef xmlns:a="http://schemas.openxmlformats.org/drawingml/2006/main" idx="1">
          <a:schemeClr val="accent6"/>
        </a:lnRef>
        <a:fillRef xmlns:a="http://schemas.openxmlformats.org/drawingml/2006/main" idx="0">
          <a:schemeClr val="accent6"/>
        </a:fillRef>
        <a:effectRef xmlns:a="http://schemas.openxmlformats.org/drawingml/2006/main" idx="0">
          <a:schemeClr val="accent6"/>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D8B711-E8EE-3B48-9E53-406A97889227}" type="datetimeFigureOut">
              <a:rPr lang="en-US" smtClean="0"/>
              <a:t>2/25/13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485733-470E-AE47-B3D0-80C300F152FC}" type="slidenum">
              <a:rPr lang="en-US" smtClean="0"/>
              <a:t>‹#›</a:t>
            </a:fld>
            <a:endParaRPr lang="en-US"/>
          </a:p>
        </p:txBody>
      </p:sp>
    </p:spTree>
    <p:extLst>
      <p:ext uri="{BB962C8B-B14F-4D97-AF65-F5344CB8AC3E}">
        <p14:creationId xmlns:p14="http://schemas.microsoft.com/office/powerpoint/2010/main" val="35080253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3D2240-382F-2F4F-80F7-272E614B3E20}" type="datetimeFigureOut">
              <a:rPr lang="en-US" smtClean="0"/>
              <a:t>2/25/13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2BDD0B-177A-7C48-81E4-822017913D90}" type="slidenum">
              <a:rPr lang="en-US" smtClean="0"/>
              <a:t>‹#›</a:t>
            </a:fld>
            <a:endParaRPr lang="en-US"/>
          </a:p>
        </p:txBody>
      </p:sp>
    </p:spTree>
    <p:extLst>
      <p:ext uri="{BB962C8B-B14F-4D97-AF65-F5344CB8AC3E}">
        <p14:creationId xmlns:p14="http://schemas.microsoft.com/office/powerpoint/2010/main" val="969046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 am Reetuparna</a:t>
            </a:r>
            <a:r>
              <a:rPr lang="en-US" baseline="0" dirty="0" smtClean="0"/>
              <a:t> Das and I will present our work on Application-to-Core Mapping policies to reduce memory system interference</a:t>
            </a:r>
            <a:endParaRPr lang="en-US" dirty="0" smtClean="0"/>
          </a:p>
          <a:p>
            <a:r>
              <a:rPr lang="en-US" dirty="0" smtClean="0"/>
              <a:t>I did this</a:t>
            </a:r>
            <a:r>
              <a:rPr lang="en-US" baseline="0" dirty="0" smtClean="0"/>
              <a:t> work with m</a:t>
            </a:r>
            <a:r>
              <a:rPr lang="en-US" dirty="0" smtClean="0"/>
              <a:t>y collaborators at Carnegie Mellon </a:t>
            </a:r>
            <a:r>
              <a:rPr lang="en-US" dirty="0" err="1" smtClean="0"/>
              <a:t>Onur</a:t>
            </a:r>
            <a:r>
              <a:rPr lang="en-US" dirty="0" smtClean="0"/>
              <a:t> and </a:t>
            </a:r>
            <a:r>
              <a:rPr lang="en-US" dirty="0" err="1" smtClean="0"/>
              <a:t>Rachata</a:t>
            </a:r>
            <a:r>
              <a:rPr lang="en-US" dirty="0" smtClean="0"/>
              <a:t>  </a:t>
            </a:r>
            <a:r>
              <a:rPr lang="en-US" baseline="0" dirty="0" smtClean="0"/>
              <a:t> and my </a:t>
            </a:r>
            <a:r>
              <a:rPr lang="en-US" dirty="0" smtClean="0"/>
              <a:t>colleagues at Intel Mani and </a:t>
            </a:r>
            <a:r>
              <a:rPr lang="en-US" dirty="0" err="1" smtClean="0"/>
              <a:t>Akhilesh</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42BDD0B-177A-7C48-81E4-822017913D90}" type="slidenum">
              <a:rPr lang="en-US" smtClean="0"/>
              <a:t>1</a:t>
            </a:fld>
            <a:endParaRPr lang="en-US"/>
          </a:p>
        </p:txBody>
      </p:sp>
    </p:spTree>
    <p:extLst>
      <p:ext uri="{BB962C8B-B14F-4D97-AF65-F5344CB8AC3E}">
        <p14:creationId xmlns:p14="http://schemas.microsoft.com/office/powerpoint/2010/main" val="653504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achieving clustering we use</a:t>
            </a:r>
            <a:r>
              <a:rPr lang="en-US" baseline="0" dirty="0" smtClean="0"/>
              <a:t> two techniques</a:t>
            </a:r>
          </a:p>
          <a:p>
            <a:endParaRPr lang="en-US" baseline="0" dirty="0" smtClean="0"/>
          </a:p>
          <a:p>
            <a:r>
              <a:rPr lang="en-US" baseline="0" dirty="0" smtClean="0"/>
              <a:t>We adapted to commonly used clock page replacement policy for clustering</a:t>
            </a:r>
          </a:p>
          <a:p>
            <a:endParaRPr lang="en-US" dirty="0" smtClean="0"/>
          </a:p>
          <a:p>
            <a:r>
              <a:rPr lang="en-US" dirty="0" smtClean="0"/>
              <a:t>First to cluster memory accesses we</a:t>
            </a:r>
            <a:r>
              <a:rPr lang="en-US" baseline="0" dirty="0" smtClean="0"/>
              <a:t> make simple modifications to commonly used CLOCK page replacement policy Our cluster-CLOCK looks “N” pages beyond the default replacement candidate in the hope of finding a page which belongs to the cluster where the application is mapped</a:t>
            </a:r>
          </a:p>
          <a:p>
            <a:endParaRPr lang="en-US" baseline="0" dirty="0" smtClean="0"/>
          </a:p>
          <a:p>
            <a:r>
              <a:rPr lang="en-US" baseline="0" dirty="0" smtClean="0"/>
              <a:t>Second we cluster cache accesses  for private caches the accesses are trivially clustered</a:t>
            </a:r>
          </a:p>
          <a:p>
            <a:r>
              <a:rPr lang="en-US" baseline="0" dirty="0" smtClean="0"/>
              <a:t>For shared caches we use a technique called Adaptive Spill Receive proposed by </a:t>
            </a:r>
            <a:r>
              <a:rPr lang="en-US" baseline="0" dirty="0" err="1" smtClean="0"/>
              <a:t>Qureshi</a:t>
            </a:r>
            <a:r>
              <a:rPr lang="en-US" baseline="0" dirty="0" smtClean="0"/>
              <a:t> et al in 2009 An application’s data is mapped to cache bank closest to it—in case it needs more cache space then its data is spilled to the next closest cache bank and so on </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10</a:t>
            </a:fld>
            <a:endParaRPr lang="en-US"/>
          </a:p>
        </p:txBody>
      </p:sp>
    </p:spTree>
    <p:extLst>
      <p:ext uri="{BB962C8B-B14F-4D97-AF65-F5344CB8AC3E}">
        <p14:creationId xmlns:p14="http://schemas.microsoft.com/office/powerpoint/2010/main" val="406630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clustering we look at how to map applications to different clusters </a:t>
            </a:r>
          </a:p>
          <a:p>
            <a:endParaRPr lang="en-US" dirty="0" smtClean="0"/>
          </a:p>
          <a:p>
            <a:r>
              <a:rPr lang="en-US" dirty="0" smtClean="0"/>
              <a:t>If</a:t>
            </a:r>
            <a:r>
              <a:rPr lang="en-US" baseline="0" dirty="0" smtClean="0"/>
              <a:t> the c</a:t>
            </a:r>
            <a:r>
              <a:rPr lang="en-US" dirty="0" smtClean="0"/>
              <a:t>onventional schedulers does</a:t>
            </a:r>
            <a:r>
              <a:rPr lang="en-US" baseline="0" dirty="0" smtClean="0"/>
              <a:t> not attempt to load balance you can come up with a “pathological” case shown in this slide </a:t>
            </a:r>
          </a:p>
          <a:p>
            <a:r>
              <a:rPr lang="en-US" baseline="0" dirty="0" smtClean="0"/>
              <a:t>Where the clusters with heavy applications are heavily oversubscribed </a:t>
            </a:r>
          </a:p>
          <a:p>
            <a:endParaRPr lang="en-US" baseline="0" dirty="0" smtClean="0"/>
          </a:p>
          <a:p>
            <a:r>
              <a:rPr lang="en-US" baseline="0" dirty="0" smtClean="0"/>
              <a:t>Remind heavy and light</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11</a:t>
            </a:fld>
            <a:endParaRPr lang="en-US"/>
          </a:p>
        </p:txBody>
      </p:sp>
    </p:spTree>
    <p:extLst>
      <p:ext uri="{BB962C8B-B14F-4D97-AF65-F5344CB8AC3E}">
        <p14:creationId xmlns:p14="http://schemas.microsoft.com/office/powerpoint/2010/main" val="228367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Obviously we shouldn’t be doing it and we employ</a:t>
            </a:r>
            <a:r>
              <a:rPr lang="en-US" baseline="0" dirty="0" smtClean="0"/>
              <a:t> </a:t>
            </a:r>
            <a:r>
              <a:rPr lang="en-US" dirty="0" smtClean="0"/>
              <a:t>a simple scheme to ensure that</a:t>
            </a:r>
            <a:r>
              <a:rPr lang="en-US" baseline="0" dirty="0" smtClean="0"/>
              <a:t> the aggregate bandwidth demand of applications in each clusters is approximately same</a:t>
            </a:r>
            <a:r>
              <a:rPr lang="en-US" dirty="0" smtClean="0"/>
              <a:t> </a:t>
            </a:r>
          </a:p>
          <a:p>
            <a:endParaRPr lang="en-US" dirty="0" smtClean="0"/>
          </a:p>
          <a:p>
            <a:endParaRPr lang="en-US" dirty="0" smtClean="0"/>
          </a:p>
          <a:p>
            <a:r>
              <a:rPr lang="en-US" dirty="0" smtClean="0"/>
              <a:t>Two steps we</a:t>
            </a:r>
            <a:r>
              <a:rPr lang="en-US" baseline="0" dirty="0" smtClean="0"/>
              <a:t> discussed are fairly intuitive heuristics that has been explored in other contexts In this work identify a new opportunity for optimizing our spatial scheduler</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12</a:t>
            </a:fld>
            <a:endParaRPr lang="en-US"/>
          </a:p>
        </p:txBody>
      </p:sp>
    </p:spTree>
    <p:extLst>
      <p:ext uri="{BB962C8B-B14F-4D97-AF65-F5344CB8AC3E}">
        <p14:creationId xmlns:p14="http://schemas.microsoft.com/office/powerpoint/2010/main" val="4023248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 me try</a:t>
            </a:r>
            <a:r>
              <a:rPr lang="en-US" baseline="0" dirty="0" smtClean="0"/>
              <a:t> to explain </a:t>
            </a:r>
            <a:r>
              <a:rPr lang="en-US" dirty="0" smtClean="0"/>
              <a:t>the application characteristics</a:t>
            </a:r>
            <a:r>
              <a:rPr lang="en-US" baseline="0" dirty="0" smtClean="0"/>
              <a:t> by drawing an analogy to the typical characters in a thesis committee</a:t>
            </a:r>
            <a:endParaRPr lang="en-US" dirty="0" smtClean="0"/>
          </a:p>
          <a:p>
            <a:endParaRPr lang="en-US" dirty="0" smtClean="0"/>
          </a:p>
          <a:p>
            <a:r>
              <a:rPr lang="en-US" dirty="0" smtClean="0"/>
              <a:t>Applications</a:t>
            </a:r>
            <a:r>
              <a:rPr lang="en-US" baseline="0" dirty="0" smtClean="0"/>
              <a:t> are like the characters in your thesis committee and you are like the spatial scheduler who is trying to cater to these different characters</a:t>
            </a:r>
            <a:endParaRPr lang="en-US" dirty="0" smtClean="0"/>
          </a:p>
          <a:p>
            <a:r>
              <a:rPr lang="en-US" dirty="0" smtClean="0"/>
              <a:t>Thesis committee</a:t>
            </a:r>
            <a:r>
              <a:rPr lang="en-US" baseline="0" dirty="0" smtClean="0"/>
              <a:t> an impossibly difficult group of people to get together in a room</a:t>
            </a:r>
            <a:endParaRPr lang="en-US" dirty="0" smtClean="0"/>
          </a:p>
        </p:txBody>
      </p:sp>
      <p:sp>
        <p:nvSpPr>
          <p:cNvPr id="4" name="Slide Number Placeholder 3"/>
          <p:cNvSpPr>
            <a:spLocks noGrp="1"/>
          </p:cNvSpPr>
          <p:nvPr>
            <p:ph type="sldNum" sz="quarter" idx="10"/>
          </p:nvPr>
        </p:nvSpPr>
        <p:spPr/>
        <p:txBody>
          <a:bodyPr/>
          <a:lstStyle/>
          <a:p>
            <a:fld id="{542BDD0B-177A-7C48-81E4-822017913D90}" type="slidenum">
              <a:rPr lang="en-US" smtClean="0"/>
              <a:t>13</a:t>
            </a:fld>
            <a:endParaRPr lang="en-US"/>
          </a:p>
        </p:txBody>
      </p:sp>
    </p:spTree>
    <p:extLst>
      <p:ext uri="{BB962C8B-B14F-4D97-AF65-F5344CB8AC3E}">
        <p14:creationId xmlns:p14="http://schemas.microsoft.com/office/powerpoint/2010/main" val="1537410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Don’t say bad</a:t>
            </a:r>
            <a:r>
              <a:rPr lang="en-US" baseline="0" dirty="0" smtClean="0"/>
              <a:t> guys and fillers say who still doesn’t believe that just yesterday they were on the other side</a:t>
            </a:r>
          </a:p>
          <a:p>
            <a:pPr marL="228600" indent="-228600">
              <a:buAutoNum type="arabicPeriod"/>
            </a:pPr>
            <a:endParaRPr lang="en-US" dirty="0" smtClean="0"/>
          </a:p>
          <a:p>
            <a:pPr marL="228600" indent="-228600">
              <a:buAutoNum type="arabicPeriod"/>
            </a:pPr>
            <a:r>
              <a:rPr lang="en-US" dirty="0" smtClean="0"/>
              <a:t>Sensitive: these applications are sensitive to latency</a:t>
            </a:r>
            <a:r>
              <a:rPr lang="en-US" baseline="0" dirty="0" smtClean="0"/>
              <a:t> of memory subsystem. They have high miss rates such that memory system performance matters But at the same time they have low MLP. </a:t>
            </a:r>
            <a:r>
              <a:rPr lang="en-US" sz="1200" kern="1200" baseline="0" dirty="0" smtClean="0">
                <a:solidFill>
                  <a:schemeClr val="tx1"/>
                </a:solidFill>
                <a:latin typeface="+mn-lt"/>
                <a:ea typeface="+mn-ea"/>
                <a:cs typeface="+mn-cs"/>
              </a:rPr>
              <a:t>with MLP cores issue several memory requests in parallel in the hope of overlapping future load misses with current load misses. Because of low MLP they requests are serialized and each one of them is critical Thus they would benefit from prioritization techniques which can reduce network and memory latency These applications are like your advisor who are sensitive and you can’t ignore any of their requests </a:t>
            </a:r>
            <a:r>
              <a:rPr lang="en-US" sz="1200" kern="1200" baseline="0" dirty="0" smtClean="0">
                <a:solidFill>
                  <a:schemeClr val="tx1"/>
                </a:solidFill>
                <a:latin typeface="+mn-lt"/>
                <a:ea typeface="+mn-ea"/>
                <a:cs typeface="+mn-cs"/>
                <a:sym typeface="Wingdings"/>
              </a:rPr>
              <a:t></a:t>
            </a:r>
            <a:endParaRPr lang="en-US" sz="1200" kern="1200" baseline="0" dirty="0" smtClean="0">
              <a:solidFill>
                <a:schemeClr val="tx1"/>
              </a:solidFill>
              <a:latin typeface="+mn-lt"/>
              <a:ea typeface="+mn-ea"/>
              <a:cs typeface="+mn-cs"/>
            </a:endParaRPr>
          </a:p>
          <a:p>
            <a:pPr marL="228600" indent="-228600">
              <a:buAutoNum type="arabicPeriod"/>
            </a:pPr>
            <a:endParaRPr lang="en-US" sz="1200" kern="1200" baseline="0" dirty="0" smtClean="0">
              <a:solidFill>
                <a:schemeClr val="tx1"/>
              </a:solidFill>
              <a:latin typeface="+mn-lt"/>
              <a:ea typeface="+mn-ea"/>
              <a:cs typeface="+mn-cs"/>
            </a:endParaRPr>
          </a:p>
          <a:p>
            <a:pPr marL="228600" marR="0" indent="-228600" algn="l" defTabSz="457200" rtl="0" eaLnBrk="1" fontAlgn="auto" latinLnBrk="0" hangingPunct="1">
              <a:lnSpc>
                <a:spcPct val="100000"/>
              </a:lnSpc>
              <a:spcBef>
                <a:spcPts val="0"/>
              </a:spcBef>
              <a:spcAft>
                <a:spcPts val="0"/>
              </a:spcAft>
              <a:buClrTx/>
              <a:buSzTx/>
              <a:buFontTx/>
              <a:buAutoNum type="arabicPeriod"/>
              <a:tabLst/>
              <a:defRPr/>
            </a:pPr>
            <a:r>
              <a:rPr lang="en-US" sz="1200" kern="1200" baseline="0" dirty="0" smtClean="0">
                <a:solidFill>
                  <a:schemeClr val="tx1"/>
                </a:solidFill>
                <a:latin typeface="+mn-lt"/>
                <a:ea typeface="+mn-ea"/>
                <a:cs typeface="+mn-cs"/>
              </a:rPr>
              <a:t>Heavy: These applications have high miss rate and high MLP. Thus they can issue lot of memory requests, how ever since they have high MLP they can hide the latency of memory requests. These applications are the ones which eat way all resources, flood the network and memory controllers and can potentially deny service to other applications. So these applications are like the </a:t>
            </a:r>
            <a:r>
              <a:rPr lang="en-US" baseline="0" dirty="0" smtClean="0"/>
              <a:t>:  your professors bitter rival will argue the exact opposite view and ask a lot of questions</a:t>
            </a:r>
          </a:p>
          <a:p>
            <a:pPr marL="0" indent="0">
              <a:buNone/>
            </a:pPr>
            <a:endParaRPr lang="en-US" sz="1200" kern="1200" baseline="0" dirty="0" smtClean="0">
              <a:solidFill>
                <a:schemeClr val="tx1"/>
              </a:solidFill>
              <a:latin typeface="+mn-lt"/>
              <a:ea typeface="+mn-ea"/>
              <a:cs typeface="+mn-cs"/>
            </a:endParaRPr>
          </a:p>
          <a:p>
            <a:pPr marL="228600" indent="-228600">
              <a:buAutoNum type="arabicPeriod"/>
            </a:pPr>
            <a:r>
              <a:rPr lang="en-US" sz="1200" kern="1200" baseline="0" dirty="0" smtClean="0">
                <a:solidFill>
                  <a:schemeClr val="tx1"/>
                </a:solidFill>
                <a:latin typeface="+mn-lt"/>
                <a:ea typeface="+mn-ea"/>
                <a:cs typeface="+mn-cs"/>
              </a:rPr>
              <a:t>Medium: have medium miss rates and high MLP. They are less adversarial than Heavy, if you give them just enough resources they are happy They are like the Guru who is there for only cookies – just need to feed them cookies</a:t>
            </a:r>
          </a:p>
          <a:p>
            <a:pPr marL="228600" indent="-228600">
              <a:buAutoNum type="arabicPeriod"/>
            </a:pPr>
            <a:endParaRPr lang="en-US" sz="1200" kern="1200" baseline="0" dirty="0" smtClean="0">
              <a:solidFill>
                <a:schemeClr val="tx1"/>
              </a:solidFill>
              <a:latin typeface="+mn-lt"/>
              <a:ea typeface="+mn-ea"/>
              <a:cs typeface="+mn-cs"/>
            </a:endParaRPr>
          </a:p>
          <a:p>
            <a:pPr marL="228600" indent="-228600">
              <a:buFont typeface="+mj-lt"/>
              <a:buAutoNum type="arabicPeriod"/>
            </a:pPr>
            <a:r>
              <a:rPr lang="en-US" sz="1200" kern="1200" baseline="0" dirty="0" smtClean="0">
                <a:solidFill>
                  <a:schemeClr val="tx1"/>
                </a:solidFill>
                <a:latin typeface="+mn-lt"/>
                <a:ea typeface="+mn-ea"/>
                <a:cs typeface="+mn-cs"/>
              </a:rPr>
              <a:t>Light: these applications have low miss rates, thus they do not effect other applications. These can be considered as fillers if you have enough slots </a:t>
            </a:r>
            <a:r>
              <a:rPr lang="en-US" baseline="0" dirty="0" smtClean="0"/>
              <a:t>The </a:t>
            </a:r>
            <a:r>
              <a:rPr lang="en-US" baseline="0" dirty="0" err="1" smtClean="0"/>
              <a:t>Strawman</a:t>
            </a:r>
            <a:r>
              <a:rPr lang="en-US" baseline="0" dirty="0" smtClean="0"/>
              <a:t>/woman : nice guy no opinions The </a:t>
            </a:r>
            <a:r>
              <a:rPr lang="en-US" baseline="0" dirty="0" err="1" smtClean="0"/>
              <a:t>Asst</a:t>
            </a:r>
            <a:r>
              <a:rPr lang="en-US" baseline="0" dirty="0" smtClean="0"/>
              <a:t> Prof: still doesn’t believe few months ago they were on the other side just like you--pretending to be adults</a:t>
            </a:r>
            <a:endParaRPr lang="en-US" dirty="0" smtClean="0"/>
          </a:p>
          <a:p>
            <a:pPr marL="228600" indent="-228600">
              <a:buAutoNum type="arabicPeriod"/>
            </a:pPr>
            <a:endParaRPr lang="en-US" sz="1200" kern="1200" baseline="0" dirty="0" smtClean="0">
              <a:solidFill>
                <a:schemeClr val="tx1"/>
              </a:solidFill>
              <a:latin typeface="+mn-lt"/>
              <a:ea typeface="+mn-ea"/>
              <a:cs typeface="+mn-cs"/>
            </a:endParaRPr>
          </a:p>
          <a:p>
            <a:pPr marL="228600" indent="-228600">
              <a:buAutoNum type="arabicPeriod"/>
            </a:pPr>
            <a:endParaRPr lang="en-US" sz="1200" kern="1200" baseline="0" dirty="0" smtClean="0">
              <a:solidFill>
                <a:schemeClr val="tx1"/>
              </a:solidFill>
              <a:latin typeface="+mn-lt"/>
              <a:ea typeface="+mn-ea"/>
              <a:cs typeface="+mn-cs"/>
            </a:endParaRPr>
          </a:p>
          <a:p>
            <a:pPr marL="228600" indent="-228600">
              <a:buAutoNum type="arabicPeriod"/>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542BDD0B-177A-7C48-81E4-822017913D90}" type="slidenum">
              <a:rPr lang="en-US" smtClean="0"/>
              <a:t>14</a:t>
            </a:fld>
            <a:endParaRPr lang="en-US"/>
          </a:p>
        </p:txBody>
      </p:sp>
    </p:spTree>
    <p:extLst>
      <p:ext uri="{BB962C8B-B14F-4D97-AF65-F5344CB8AC3E}">
        <p14:creationId xmlns:p14="http://schemas.microsoft.com/office/powerpoint/2010/main" val="2976165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estimate</a:t>
            </a:r>
            <a:r>
              <a:rPr lang="en-US" baseline="0" dirty="0" smtClean="0"/>
              <a:t> sensitive we rely on 2 performance counter values one that gives us the miss rate and the other which tells us the average number of cycles a miss spends at the head of the re-order buffer If I have high stall cycles and high enough miss rate I will classify the application as sensitive</a:t>
            </a:r>
          </a:p>
          <a:p>
            <a:endParaRPr lang="en-US" baseline="0" dirty="0" smtClean="0"/>
          </a:p>
          <a:p>
            <a:r>
              <a:rPr lang="en-US" baseline="0" dirty="0" smtClean="0"/>
              <a:t> Next we need to determine how many clusters to allocate to sensitive applications </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16</a:t>
            </a:fld>
            <a:endParaRPr lang="en-US"/>
          </a:p>
        </p:txBody>
      </p:sp>
    </p:spTree>
    <p:extLst>
      <p:ext uri="{BB962C8B-B14F-4D97-AF65-F5344CB8AC3E}">
        <p14:creationId xmlns:p14="http://schemas.microsoft.com/office/powerpoint/2010/main" val="2744504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 outermost private cache miss</a:t>
            </a:r>
          </a:p>
          <a:p>
            <a:r>
              <a:rPr lang="en-US" dirty="0" err="1" smtClean="0"/>
              <a:t>Dont</a:t>
            </a:r>
            <a:r>
              <a:rPr lang="en-US" dirty="0" smtClean="0"/>
              <a:t> enumerate</a:t>
            </a:r>
            <a:r>
              <a:rPr lang="en-US" baseline="0" dirty="0" smtClean="0"/>
              <a:t> all steps</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21</a:t>
            </a:fld>
            <a:endParaRPr lang="en-US"/>
          </a:p>
        </p:txBody>
      </p:sp>
    </p:spTree>
    <p:extLst>
      <p:ext uri="{BB962C8B-B14F-4D97-AF65-F5344CB8AC3E}">
        <p14:creationId xmlns:p14="http://schemas.microsoft.com/office/powerpoint/2010/main" val="3682004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Radial mapping was consistently beneficial for all workloads</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22</a:t>
            </a:fld>
            <a:endParaRPr lang="en-US"/>
          </a:p>
        </p:txBody>
      </p:sp>
    </p:spTree>
    <p:extLst>
      <p:ext uri="{BB962C8B-B14F-4D97-AF65-F5344CB8AC3E}">
        <p14:creationId xmlns:p14="http://schemas.microsoft.com/office/powerpoint/2010/main" val="11107574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We find that A2C can also help reduce</a:t>
            </a:r>
            <a:r>
              <a:rPr lang="en-US" baseline="0" dirty="0" smtClean="0"/>
              <a:t> interference for main memory space. Each controller manages a separate DRAM. </a:t>
            </a:r>
            <a:r>
              <a:rPr lang="en-US" sz="1200" kern="1200" baseline="0" dirty="0" smtClean="0">
                <a:solidFill>
                  <a:schemeClr val="tx1"/>
                </a:solidFill>
                <a:effectLst/>
                <a:latin typeface="+mn-lt"/>
                <a:ea typeface="+mn-ea"/>
                <a:cs typeface="+mn-cs"/>
              </a:rPr>
              <a:t>B</a:t>
            </a:r>
            <a:r>
              <a:rPr lang="en-US" sz="1200" kern="1200" dirty="0" smtClean="0">
                <a:solidFill>
                  <a:schemeClr val="tx1"/>
                </a:solidFill>
                <a:effectLst/>
                <a:latin typeface="+mn-lt"/>
                <a:ea typeface="+mn-ea"/>
                <a:cs typeface="+mn-cs"/>
              </a:rPr>
              <a:t>y biasing replacement decisions to be made within each memory controller as much as possible, applications mapped to different controllers interfere less with each other in the physical memory space. As a result, applications with lower page locality disturb applications with higher page locality less, improving page fault rate. Note that our execution time results do not include this effect of reduced page faults.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24</a:t>
            </a:fld>
            <a:endParaRPr lang="en-US"/>
          </a:p>
        </p:txBody>
      </p:sp>
    </p:spTree>
    <p:extLst>
      <p:ext uri="{BB962C8B-B14F-4D97-AF65-F5344CB8AC3E}">
        <p14:creationId xmlns:p14="http://schemas.microsoft.com/office/powerpoint/2010/main" val="1739238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Processor</a:t>
            </a:r>
            <a:r>
              <a:rPr lang="en-US" baseline="0" dirty="0" smtClean="0"/>
              <a:t> industry has adopted multi-cores a power-efficient way for throughput scaling </a:t>
            </a:r>
          </a:p>
          <a:p>
            <a:r>
              <a:rPr lang="en-US" dirty="0" smtClean="0"/>
              <a:t>Today</a:t>
            </a:r>
            <a:r>
              <a:rPr lang="en-US" baseline="0" dirty="0" smtClean="0"/>
              <a:t> as processors  move </a:t>
            </a:r>
            <a:r>
              <a:rPr lang="en-US" dirty="0" smtClean="0"/>
              <a:t>from few cores to few hundred cores we face several new challenges</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2</a:t>
            </a:fld>
            <a:endParaRPr lang="en-US"/>
          </a:p>
        </p:txBody>
      </p:sp>
    </p:spTree>
    <p:extLst>
      <p:ext uri="{BB962C8B-B14F-4D97-AF65-F5344CB8AC3E}">
        <p14:creationId xmlns:p14="http://schemas.microsoft.com/office/powerpoint/2010/main" val="16624704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8086</a:t>
            </a:r>
          </a:p>
          <a:p>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25</a:t>
            </a:fld>
            <a:endParaRPr lang="en-US"/>
          </a:p>
        </p:txBody>
      </p:sp>
    </p:spTree>
    <p:extLst>
      <p:ext uri="{BB962C8B-B14F-4D97-AF65-F5344CB8AC3E}">
        <p14:creationId xmlns:p14="http://schemas.microsoft.com/office/powerpoint/2010/main" val="20409838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26</a:t>
            </a:fld>
            <a:endParaRPr lang="en-US"/>
          </a:p>
        </p:txBody>
      </p:sp>
    </p:spTree>
    <p:extLst>
      <p:ext uri="{BB962C8B-B14F-4D97-AF65-F5344CB8AC3E}">
        <p14:creationId xmlns:p14="http://schemas.microsoft.com/office/powerpoint/2010/main" val="3655168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 am Reetuparna</a:t>
            </a:r>
            <a:r>
              <a:rPr lang="en-US" baseline="0" dirty="0" smtClean="0"/>
              <a:t> Das and I will present our work on Application-to-Core Mapping policies to reduce memory system interference</a:t>
            </a:r>
            <a:endParaRPr lang="en-US" dirty="0" smtClean="0"/>
          </a:p>
          <a:p>
            <a:r>
              <a:rPr lang="en-US" dirty="0" smtClean="0"/>
              <a:t>I did this</a:t>
            </a:r>
            <a:r>
              <a:rPr lang="en-US" baseline="0" dirty="0" smtClean="0"/>
              <a:t> work with m</a:t>
            </a:r>
            <a:r>
              <a:rPr lang="en-US" dirty="0" smtClean="0"/>
              <a:t>y collaborators at Carnegie Mellon </a:t>
            </a:r>
            <a:r>
              <a:rPr lang="en-US" dirty="0" err="1" smtClean="0"/>
              <a:t>Onur</a:t>
            </a:r>
            <a:r>
              <a:rPr lang="en-US" dirty="0" smtClean="0"/>
              <a:t> and </a:t>
            </a:r>
            <a:r>
              <a:rPr lang="en-US" dirty="0" err="1" smtClean="0"/>
              <a:t>Rachata</a:t>
            </a:r>
            <a:r>
              <a:rPr lang="en-US" dirty="0" smtClean="0"/>
              <a:t>  </a:t>
            </a:r>
            <a:r>
              <a:rPr lang="en-US" baseline="0" dirty="0" smtClean="0"/>
              <a:t> and my </a:t>
            </a:r>
            <a:r>
              <a:rPr lang="en-US" dirty="0" smtClean="0"/>
              <a:t>colleagues at Intel Mani and </a:t>
            </a:r>
            <a:r>
              <a:rPr lang="en-US" dirty="0" err="1" smtClean="0"/>
              <a:t>Akhilesh</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542BDD0B-177A-7C48-81E4-822017913D90}" type="slidenum">
              <a:rPr lang="en-US" smtClean="0">
                <a:solidFill>
                  <a:prstClr val="black"/>
                </a:solidFill>
                <a:latin typeface="Calibri"/>
              </a:rPr>
              <a:pPr/>
              <a:t>27</a:t>
            </a:fld>
            <a:endParaRPr lang="en-US">
              <a:solidFill>
                <a:prstClr val="black"/>
              </a:solidFill>
              <a:latin typeface="Calibri"/>
            </a:endParaRPr>
          </a:p>
        </p:txBody>
      </p:sp>
    </p:spTree>
    <p:extLst>
      <p:ext uri="{BB962C8B-B14F-4D97-AF65-F5344CB8AC3E}">
        <p14:creationId xmlns:p14="http://schemas.microsoft.com/office/powerpoint/2010/main" val="653504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many-core</a:t>
            </a:r>
            <a:r>
              <a:rPr lang="en-US" baseline="0" dirty="0" smtClean="0"/>
              <a:t> processor with several hundred cores communication plays a key role in system design </a:t>
            </a:r>
          </a:p>
          <a:p>
            <a:r>
              <a:rPr lang="en-US" baseline="0" dirty="0" smtClean="0"/>
              <a:t>I show an example of on-chip communication</a:t>
            </a:r>
          </a:p>
          <a:p>
            <a:r>
              <a:rPr lang="en-US" baseline="0" dirty="0" smtClean="0"/>
              <a:t>An application generates requests to memory sub-system which can be either satisfied by caches or have to go all the way to main memory via memory controllers</a:t>
            </a:r>
          </a:p>
          <a:p>
            <a:r>
              <a:rPr lang="en-US" baseline="0" dirty="0" smtClean="0"/>
              <a:t>Some applications may generate few requests and are light and some may generate lots of requests and thus heavy</a:t>
            </a:r>
          </a:p>
          <a:p>
            <a:endParaRPr lang="en-US" baseline="0" dirty="0" smtClean="0"/>
          </a:p>
        </p:txBody>
      </p:sp>
      <p:sp>
        <p:nvSpPr>
          <p:cNvPr id="4" name="Slide Number Placeholder 3"/>
          <p:cNvSpPr>
            <a:spLocks noGrp="1"/>
          </p:cNvSpPr>
          <p:nvPr>
            <p:ph type="sldNum" sz="quarter" idx="10"/>
          </p:nvPr>
        </p:nvSpPr>
        <p:spPr/>
        <p:txBody>
          <a:bodyPr/>
          <a:lstStyle/>
          <a:p>
            <a:fld id="{542BDD0B-177A-7C48-81E4-822017913D90}" type="slidenum">
              <a:rPr lang="en-US" smtClean="0"/>
              <a:t>3</a:t>
            </a:fld>
            <a:endParaRPr lang="en-US"/>
          </a:p>
        </p:txBody>
      </p:sp>
    </p:spTree>
    <p:extLst>
      <p:ext uri="{BB962C8B-B14F-4D97-AF65-F5344CB8AC3E}">
        <p14:creationId xmlns:p14="http://schemas.microsoft.com/office/powerpoint/2010/main" val="3015721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Typically task scheduling determines when to</a:t>
            </a:r>
            <a:r>
              <a:rPr lang="en-US" baseline="0" dirty="0" smtClean="0"/>
              <a:t> schedule a job</a:t>
            </a:r>
          </a:p>
          <a:p>
            <a:endParaRPr lang="en-US" baseline="0" dirty="0" smtClean="0"/>
          </a:p>
          <a:p>
            <a:r>
              <a:rPr lang="en-US" baseline="0" dirty="0" smtClean="0"/>
              <a:t>As we move from few cores to few hundred cores the scheduler also needs to determine where to schedule a task – hence there is a spatial aspect</a:t>
            </a:r>
          </a:p>
          <a:p>
            <a:endParaRPr lang="en-US" baseline="0" dirty="0" smtClean="0"/>
          </a:p>
          <a:p>
            <a:r>
              <a:rPr lang="en-US" baseline="0" dirty="0" smtClean="0"/>
              <a:t>Spatial scheduling impacts performance of memory hierarchy because latency for memory requests generated from different cores could be very different</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4</a:t>
            </a:fld>
            <a:endParaRPr lang="en-US"/>
          </a:p>
        </p:txBody>
      </p:sp>
    </p:spTree>
    <p:extLst>
      <p:ext uri="{BB962C8B-B14F-4D97-AF65-F5344CB8AC3E}">
        <p14:creationId xmlns:p14="http://schemas.microsoft.com/office/powerpoint/2010/main" val="15392823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this paper we try to solve the problem of spatial task scheduling</a:t>
            </a:r>
          </a:p>
          <a:p>
            <a:endParaRPr lang="en-US" baseline="0" dirty="0" smtClean="0"/>
          </a:p>
          <a:p>
            <a:r>
              <a:rPr lang="en-US" baseline="0" dirty="0" smtClean="0"/>
              <a:t>For spatial scheduling there will be lots of applications with diverse characteristics and there will be lots of cores</a:t>
            </a:r>
          </a:p>
          <a:p>
            <a:r>
              <a:rPr lang="en-US" baseline="0" dirty="0" smtClean="0"/>
              <a:t>The key question is how to map these applications to cores to maximize performance fairness and energy efficiency</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5</a:t>
            </a:fld>
            <a:endParaRPr lang="en-US"/>
          </a:p>
        </p:txBody>
      </p:sp>
    </p:spTree>
    <p:extLst>
      <p:ext uri="{BB962C8B-B14F-4D97-AF65-F5344CB8AC3E}">
        <p14:creationId xmlns:p14="http://schemas.microsoft.com/office/powerpoint/2010/main" val="1319984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doing the application to core mapping we need to answer several questions –</a:t>
            </a:r>
          </a:p>
          <a:p>
            <a:r>
              <a:rPr lang="en-US" baseline="0" dirty="0" smtClean="0"/>
              <a:t>The first obvious question is how do we reduce the distance that your requests travel</a:t>
            </a:r>
          </a:p>
          <a:p>
            <a:r>
              <a:rPr lang="en-US" baseline="0" dirty="0" smtClean="0"/>
              <a:t>Then how do you ensure that requests generated by two different applications </a:t>
            </a:r>
            <a:r>
              <a:rPr lang="en-US" baseline="0" dirty="0" err="1" smtClean="0"/>
              <a:t>donot</a:t>
            </a:r>
            <a:r>
              <a:rPr lang="en-US" baseline="0" dirty="0" smtClean="0"/>
              <a:t> destructively interfere with each other and degrade the overall performance</a:t>
            </a:r>
          </a:p>
          <a:p>
            <a:r>
              <a:rPr lang="en-US" baseline="0" dirty="0" smtClean="0"/>
              <a:t>Finally if we have applications which are very sensitive to memory system performance how do you prioritize them and still ensure good fairness and load balance</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6</a:t>
            </a:fld>
            <a:endParaRPr lang="en-US"/>
          </a:p>
        </p:txBody>
      </p:sp>
    </p:spTree>
    <p:extLst>
      <p:ext uri="{BB962C8B-B14F-4D97-AF65-F5344CB8AC3E}">
        <p14:creationId xmlns:p14="http://schemas.microsoft.com/office/powerpoint/2010/main" val="3441126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take four steps to a2c</a:t>
            </a:r>
          </a:p>
          <a:p>
            <a:r>
              <a:rPr lang="en-US" dirty="0" smtClean="0"/>
              <a:t>First we adopt</a:t>
            </a:r>
            <a:r>
              <a:rPr lang="en-US" baseline="0" dirty="0" smtClean="0"/>
              <a:t> clustering for improving locality and reducing interference</a:t>
            </a:r>
          </a:p>
          <a:p>
            <a:r>
              <a:rPr lang="en-US" baseline="0" dirty="0" smtClean="0"/>
              <a:t>Then we balance the load across the clusters</a:t>
            </a:r>
          </a:p>
          <a:p>
            <a:r>
              <a:rPr lang="en-US" baseline="0" dirty="0" smtClean="0"/>
              <a:t>Next we ensure to isolate sensitive applications such they suffer minimal interference</a:t>
            </a:r>
          </a:p>
          <a:p>
            <a:r>
              <a:rPr lang="en-US" baseline="0" dirty="0" smtClean="0"/>
              <a:t>Finally we schedule critical application close to </a:t>
            </a:r>
            <a:r>
              <a:rPr lang="en-US" dirty="0" smtClean="0"/>
              <a:t>shared</a:t>
            </a:r>
            <a:r>
              <a:rPr lang="en-US" baseline="0" dirty="0" smtClean="0"/>
              <a:t> memory system </a:t>
            </a:r>
            <a:r>
              <a:rPr lang="en-US" dirty="0" smtClean="0"/>
              <a:t>resources</a:t>
            </a:r>
          </a:p>
        </p:txBody>
      </p:sp>
      <p:sp>
        <p:nvSpPr>
          <p:cNvPr id="4" name="Slide Number Placeholder 3"/>
          <p:cNvSpPr>
            <a:spLocks noGrp="1"/>
          </p:cNvSpPr>
          <p:nvPr>
            <p:ph type="sldNum" sz="quarter" idx="10"/>
          </p:nvPr>
        </p:nvSpPr>
        <p:spPr/>
        <p:txBody>
          <a:bodyPr/>
          <a:lstStyle/>
          <a:p>
            <a:fld id="{542BDD0B-177A-7C48-81E4-822017913D90}" type="slidenum">
              <a:rPr lang="en-US" smtClean="0"/>
              <a:t>7</a:t>
            </a:fld>
            <a:endParaRPr lang="en-US"/>
          </a:p>
        </p:txBody>
      </p:sp>
    </p:spTree>
    <p:extLst>
      <p:ext uri="{BB962C8B-B14F-4D97-AF65-F5344CB8AC3E}">
        <p14:creationId xmlns:p14="http://schemas.microsoft.com/office/powerpoint/2010/main" val="3901750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naive scheduler the requests generated by your application could</a:t>
            </a:r>
            <a:r>
              <a:rPr lang="en-US" baseline="0" dirty="0" smtClean="0"/>
              <a:t> go to all corners of a chip</a:t>
            </a:r>
            <a:endParaRPr lang="en-US" dirty="0" smtClean="0"/>
          </a:p>
          <a:p>
            <a:r>
              <a:rPr lang="en-US" dirty="0" smtClean="0"/>
              <a:t>How do you clustering</a:t>
            </a:r>
            <a:r>
              <a:rPr lang="en-US" baseline="0" dirty="0" smtClean="0"/>
              <a:t> the data so that requests generated by an application are satisfied by the resources within a cluster </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8</a:t>
            </a:fld>
            <a:endParaRPr lang="en-US"/>
          </a:p>
        </p:txBody>
      </p:sp>
    </p:spTree>
    <p:extLst>
      <p:ext uri="{BB962C8B-B14F-4D97-AF65-F5344CB8AC3E}">
        <p14:creationId xmlns:p14="http://schemas.microsoft.com/office/powerpoint/2010/main" val="361811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 could somehow make sure to map the data to the resources within a cluster then there are two </a:t>
            </a:r>
            <a:r>
              <a:rPr lang="en-US" baseline="0" dirty="0" err="1" smtClean="0"/>
              <a:t>benefirs</a:t>
            </a:r>
            <a:r>
              <a:rPr lang="en-US" baseline="0" dirty="0" smtClean="0"/>
              <a:t> first you can improve communication locality second you can also reduce the interference between requests generated by different applications</a:t>
            </a:r>
          </a:p>
          <a:p>
            <a:endParaRPr lang="en-US" dirty="0" smtClean="0"/>
          </a:p>
          <a:p>
            <a:r>
              <a:rPr lang="en-US" dirty="0" smtClean="0"/>
              <a:t>Say first divide the chip into clusters</a:t>
            </a:r>
            <a:endParaRPr lang="en-US" dirty="0"/>
          </a:p>
        </p:txBody>
      </p:sp>
      <p:sp>
        <p:nvSpPr>
          <p:cNvPr id="4" name="Slide Number Placeholder 3"/>
          <p:cNvSpPr>
            <a:spLocks noGrp="1"/>
          </p:cNvSpPr>
          <p:nvPr>
            <p:ph type="sldNum" sz="quarter" idx="10"/>
          </p:nvPr>
        </p:nvSpPr>
        <p:spPr/>
        <p:txBody>
          <a:bodyPr/>
          <a:lstStyle/>
          <a:p>
            <a:fld id="{542BDD0B-177A-7C48-81E4-822017913D90}" type="slidenum">
              <a:rPr lang="en-US" smtClean="0"/>
              <a:t>9</a:t>
            </a:fld>
            <a:endParaRPr lang="en-US"/>
          </a:p>
        </p:txBody>
      </p:sp>
    </p:spTree>
    <p:extLst>
      <p:ext uri="{BB962C8B-B14F-4D97-AF65-F5344CB8AC3E}">
        <p14:creationId xmlns:p14="http://schemas.microsoft.com/office/powerpoint/2010/main" val="3230470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24000"/>
            <a:ext cx="7772400" cy="1470025"/>
          </a:xfrm>
        </p:spPr>
        <p:txBody>
          <a:bodyPr/>
          <a:lstStyle>
            <a:lvl1pPr>
              <a:defRPr>
                <a:solidFill>
                  <a:srgbClr val="00663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752600"/>
          </a:xfrm>
        </p:spPr>
        <p:txBody>
          <a:bodyPr/>
          <a:lstStyle>
            <a:lvl1pPr marL="0" indent="0" algn="ctr">
              <a:buNone/>
              <a:defRPr b="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reeform 10"/>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rgbClr val="CC9900"/>
            </a:solidFill>
            <a:prstDash val="solid"/>
            <a:miter lim="800000"/>
            <a:headEnd/>
            <a:tailEnd/>
          </a:ln>
        </p:spPr>
        <p:txBody>
          <a:bodyPr/>
          <a:lstStyle/>
          <a:p>
            <a:pPr defTabSz="914400">
              <a:defRPr/>
            </a:pPr>
            <a:endParaRPr lang="en-US" kern="0">
              <a:solidFill>
                <a:sysClr val="windowText" lastClr="000000"/>
              </a:solidFill>
              <a:latin typeface="Calisto MT"/>
            </a:endParaRPr>
          </a:p>
        </p:txBody>
      </p:sp>
      <p:sp>
        <p:nvSpPr>
          <p:cNvPr id="12" name="Line 8"/>
          <p:cNvSpPr>
            <a:spLocks noChangeShapeType="1"/>
          </p:cNvSpPr>
          <p:nvPr/>
        </p:nvSpPr>
        <p:spPr bwMode="auto">
          <a:xfrm>
            <a:off x="457200" y="3371850"/>
            <a:ext cx="8229600" cy="0"/>
          </a:xfrm>
          <a:prstGeom prst="line">
            <a:avLst/>
          </a:prstGeom>
          <a:noFill/>
          <a:ln w="19050">
            <a:solidFill>
              <a:srgbClr val="CC9900"/>
            </a:solidFill>
            <a:round/>
            <a:headEnd/>
            <a:tailEnd/>
          </a:ln>
          <a:effectLst/>
        </p:spPr>
        <p:txBody>
          <a:bodyPr/>
          <a:lstStyle/>
          <a:p>
            <a:pPr defTabSz="914400">
              <a:defRPr/>
            </a:pPr>
            <a:endParaRPr lang="en-US" kern="0">
              <a:solidFill>
                <a:sysClr val="windowText" lastClr="000000"/>
              </a:solidFill>
              <a:latin typeface="Calisto MT"/>
            </a:endParaRPr>
          </a:p>
        </p:txBody>
      </p:sp>
    </p:spTree>
    <p:extLst>
      <p:ext uri="{BB962C8B-B14F-4D97-AF65-F5344CB8AC3E}">
        <p14:creationId xmlns:p14="http://schemas.microsoft.com/office/powerpoint/2010/main" val="2116352225"/>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9" name="Rectangle 6"/>
          <p:cNvSpPr>
            <a:spLocks noGrp="1" noChangeArrowheads="1"/>
          </p:cNvSpPr>
          <p:nvPr>
            <p:ph type="sldNum" sz="quarter" idx="12"/>
          </p:nvPr>
        </p:nvSpPr>
        <p:spPr>
          <a:xfrm>
            <a:off x="6553200" y="6243638"/>
            <a:ext cx="2133600" cy="457200"/>
          </a:xfrm>
          <a:prstGeom prst="rect">
            <a:avLst/>
          </a:prstGeom>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5"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8"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D5FD5635-BCCD-45D2-B61E-320731E13B17}" type="slidenum">
              <a:rPr lang="en-US" altLang="en-US"/>
              <a:pPr/>
              <a:t>‹#›</a:t>
            </a:fld>
            <a:endParaRPr lang="en-US" altLang="en-US" dirty="0"/>
          </a:p>
        </p:txBody>
      </p:sp>
    </p:spTree>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4"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3"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xfrm>
            <a:off x="3124200" y="6248400"/>
            <a:ext cx="2895600" cy="457200"/>
          </a:xfrm>
          <a:prstGeom prst="rect">
            <a:avLst/>
          </a:prstGeom>
          <a:ln/>
        </p:spPr>
        <p:txBody>
          <a:bodyPr/>
          <a:lstStyle>
            <a:lvl1pPr>
              <a:defRPr/>
            </a:lvl1pPr>
          </a:lstStyle>
          <a:p>
            <a:endParaRPr lang="en-US" altLang="en-US"/>
          </a:p>
        </p:txBody>
      </p:sp>
      <p:sp>
        <p:nvSpPr>
          <p:cNvPr id="6" name="Rectangle 1030"/>
          <p:cNvSpPr>
            <a:spLocks noGrp="1" noChangeArrowheads="1"/>
          </p:cNvSpPr>
          <p:nvPr>
            <p:ph type="sldNum" sz="quarter" idx="11"/>
          </p:nvPr>
        </p:nvSpPr>
        <p:spPr>
          <a:xfrm>
            <a:off x="6553200" y="6243638"/>
            <a:ext cx="2133600" cy="457200"/>
          </a:xfrm>
          <a:prstGeom prst="rect">
            <a:avLst/>
          </a:prstGeom>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2.xml"/><Relationship Id="rId12" Type="http://schemas.openxmlformats.org/officeDocument/2006/relationships/theme" Target="../theme/theme2.xml"/><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slideLayout" Target="../slideLayouts/slideLayout9.xml"/><Relationship Id="rId9" Type="http://schemas.openxmlformats.org/officeDocument/2006/relationships/slideLayout" Target="../slideLayouts/slideLayout10.xml"/><Relationship Id="rId10"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2C0C1-0AC2-0B4F-A577-3D5DC5D0763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a:ea typeface="+mn-ea"/>
          <a:cs typeface="Perpetu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a:ea typeface="+mn-ea"/>
          <a:cs typeface="Perpetu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a:ea typeface="+mn-ea"/>
          <a:cs typeface="Perpetu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BE9CF4-FEF8-6C4E-93E0-DBB5FD807A0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3200">
          <a:solidFill>
            <a:schemeClr val="tx1"/>
          </a:solidFill>
          <a:latin typeface="Perpetua"/>
          <a:ea typeface="+mn-ea"/>
          <a:cs typeface="Perpetua"/>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800">
          <a:solidFill>
            <a:schemeClr val="tx1"/>
          </a:solidFill>
          <a:latin typeface="Perpetua"/>
          <a:cs typeface="Perpetua"/>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800">
          <a:solidFill>
            <a:schemeClr val="tx1"/>
          </a:solidFill>
          <a:latin typeface="Perpetua"/>
          <a:cs typeface="Perpetua"/>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sz="2400">
          <a:solidFill>
            <a:schemeClr val="tx1"/>
          </a:solidFill>
          <a:latin typeface="Perpetua"/>
          <a:cs typeface="Perpetua"/>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2000">
          <a:solidFill>
            <a:schemeClr val="tx1"/>
          </a:solidFill>
          <a:latin typeface="Perpetua"/>
          <a:cs typeface="Perpetua"/>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792162"/>
          </a:xfrm>
          <a:prstGeom prst="rect">
            <a:avLst/>
          </a:prstGeom>
        </p:spPr>
        <p:txBody>
          <a:bodyPr vert="horz" lIns="0" tIns="45720" rIns="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95400"/>
            <a:ext cx="8229600" cy="48307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2C0C1-0AC2-0B4F-A577-3D5DC5D07634}" type="slidenum">
              <a:rPr lang="en-US" smtClean="0">
                <a:solidFill>
                  <a:prstClr val="black">
                    <a:tint val="75000"/>
                  </a:prstClr>
                </a:solidFill>
                <a:latin typeface="Calisto MT"/>
              </a:rPr>
              <a:pPr/>
              <a:t>‹#›</a:t>
            </a:fld>
            <a:endParaRPr lang="en-US">
              <a:solidFill>
                <a:prstClr val="black">
                  <a:tint val="75000"/>
                </a:prstClr>
              </a:solidFill>
              <a:latin typeface="Calisto MT"/>
            </a:endParaRPr>
          </a:p>
        </p:txBody>
      </p:sp>
    </p:spTree>
    <p:extLst>
      <p:ext uri="{BB962C8B-B14F-4D97-AF65-F5344CB8AC3E}">
        <p14:creationId xmlns:p14="http://schemas.microsoft.com/office/powerpoint/2010/main" val="3734094638"/>
      </p:ext>
    </p:extLst>
  </p:cSld>
  <p:clrMap bg1="lt1" tx1="dk1" bg2="lt2" tx2="dk2" accent1="accent1" accent2="accent2" accent3="accent3" accent4="accent4" accent5="accent5" accent6="accent6" hlink="hlink" folHlink="folHlink"/>
  <p:sldLayoutIdLst>
    <p:sldLayoutId id="2147483685" r:id="rId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Perpetua"/>
          <a:ea typeface="+mn-ea"/>
          <a:cs typeface="Perpetua"/>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Perpetua"/>
          <a:ea typeface="+mn-ea"/>
          <a:cs typeface="Perpetua"/>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Perpetua"/>
          <a:ea typeface="+mn-ea"/>
          <a:cs typeface="Perpetua"/>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Perpetua"/>
          <a:ea typeface="+mn-ea"/>
          <a:cs typeface="Perpetua"/>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hart" Target="../charts/char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524000"/>
            <a:ext cx="7878625" cy="1470025"/>
          </a:xfrm>
        </p:spPr>
        <p:txBody>
          <a:bodyPr>
            <a:normAutofit/>
          </a:bodyPr>
          <a:lstStyle/>
          <a:p>
            <a:r>
              <a:rPr lang="en-US" sz="3600" b="1" dirty="0" smtClean="0"/>
              <a:t>Application-to-Core Mapping Policies </a:t>
            </a:r>
            <a:br>
              <a:rPr lang="en-US" sz="3600" b="1" dirty="0" smtClean="0"/>
            </a:br>
            <a:r>
              <a:rPr lang="en-US" sz="3600" dirty="0" smtClean="0"/>
              <a:t>to </a:t>
            </a:r>
            <a:r>
              <a:rPr lang="en-US" sz="3600" dirty="0"/>
              <a:t>Reduce Memory </a:t>
            </a:r>
            <a:r>
              <a:rPr lang="en-US" sz="3600" dirty="0" smtClean="0"/>
              <a:t>System Interference</a:t>
            </a:r>
            <a:endParaRPr lang="en-US" sz="3600" dirty="0"/>
          </a:p>
        </p:txBody>
      </p:sp>
      <p:sp>
        <p:nvSpPr>
          <p:cNvPr id="3" name="Subtitle 2"/>
          <p:cNvSpPr>
            <a:spLocks noGrp="1"/>
          </p:cNvSpPr>
          <p:nvPr>
            <p:ph type="subTitle" idx="1"/>
          </p:nvPr>
        </p:nvSpPr>
        <p:spPr>
          <a:xfrm>
            <a:off x="494632" y="3733800"/>
            <a:ext cx="8408736" cy="1752600"/>
          </a:xfrm>
        </p:spPr>
        <p:txBody>
          <a:bodyPr>
            <a:normAutofit fontScale="85000" lnSpcReduction="10000"/>
          </a:bodyPr>
          <a:lstStyle/>
          <a:p>
            <a:r>
              <a:rPr lang="en-US" b="1" dirty="0" smtClean="0"/>
              <a:t>Reetuparna Das</a:t>
            </a:r>
            <a:r>
              <a:rPr lang="en-US" b="1" baseline="30000" dirty="0" smtClean="0"/>
              <a:t>*</a:t>
            </a:r>
            <a:r>
              <a:rPr lang="en-US" b="1" dirty="0" smtClean="0"/>
              <a:t> 	</a:t>
            </a:r>
            <a:r>
              <a:rPr lang="en-US" dirty="0" err="1" smtClean="0"/>
              <a:t>Rachata</a:t>
            </a:r>
            <a:r>
              <a:rPr lang="en-US" dirty="0" smtClean="0"/>
              <a:t> </a:t>
            </a:r>
            <a:r>
              <a:rPr lang="en-US" dirty="0" err="1" smtClean="0"/>
              <a:t>Ausavarungnirun</a:t>
            </a:r>
            <a:r>
              <a:rPr lang="en-US" baseline="30000" dirty="0" smtClean="0"/>
              <a:t>$</a:t>
            </a:r>
            <a:r>
              <a:rPr lang="en-US" dirty="0" smtClean="0"/>
              <a:t>  </a:t>
            </a:r>
            <a:r>
              <a:rPr lang="en-US" dirty="0" err="1" smtClean="0"/>
              <a:t>Onur</a:t>
            </a:r>
            <a:r>
              <a:rPr lang="en-US" dirty="0" smtClean="0"/>
              <a:t> </a:t>
            </a:r>
            <a:r>
              <a:rPr lang="en-US" dirty="0" err="1" smtClean="0"/>
              <a:t>Mutlu</a:t>
            </a:r>
            <a:r>
              <a:rPr lang="en-US" baseline="30000" dirty="0" smtClean="0"/>
              <a:t>$</a:t>
            </a:r>
            <a:r>
              <a:rPr lang="en-US" dirty="0" smtClean="0"/>
              <a:t> 	 </a:t>
            </a:r>
            <a:r>
              <a:rPr lang="en-US" dirty="0" err="1" smtClean="0"/>
              <a:t>Akhilesh</a:t>
            </a:r>
            <a:r>
              <a:rPr lang="en-US" dirty="0" smtClean="0"/>
              <a:t> Kumar</a:t>
            </a:r>
            <a:r>
              <a:rPr lang="en-US" baseline="30000" dirty="0" smtClean="0"/>
              <a:t>§</a:t>
            </a:r>
            <a:r>
              <a:rPr lang="en-US" dirty="0" smtClean="0"/>
              <a:t>    Mani </a:t>
            </a:r>
            <a:r>
              <a:rPr lang="en-US" dirty="0" err="1" smtClean="0"/>
              <a:t>Azimi</a:t>
            </a:r>
            <a:r>
              <a:rPr lang="en-US" baseline="30000" dirty="0" smtClean="0"/>
              <a:t>§</a:t>
            </a:r>
          </a:p>
          <a:p>
            <a:endParaRPr lang="en-US" baseline="30000" dirty="0" smtClean="0"/>
          </a:p>
          <a:p>
            <a:r>
              <a:rPr lang="en-US" b="1" baseline="30000" dirty="0" smtClean="0"/>
              <a:t>*</a:t>
            </a:r>
            <a:r>
              <a:rPr lang="en-US" dirty="0" smtClean="0"/>
              <a:t>University of Michigan    </a:t>
            </a:r>
            <a:r>
              <a:rPr lang="en-US" baseline="30000" dirty="0" smtClean="0"/>
              <a:t>$</a:t>
            </a:r>
            <a:r>
              <a:rPr lang="en-US" dirty="0"/>
              <a:t>Carnegie Mellon University</a:t>
            </a:r>
            <a:r>
              <a:rPr lang="en-US" baseline="30000" dirty="0" smtClean="0"/>
              <a:t>        §</a:t>
            </a:r>
            <a:r>
              <a:rPr lang="en-US" dirty="0" smtClean="0"/>
              <a:t>Inte</a:t>
            </a:r>
            <a:r>
              <a:rPr lang="en-US" dirty="0"/>
              <a:t>l</a:t>
            </a:r>
            <a:endParaRPr lang="en-US" dirty="0" smtClean="0"/>
          </a:p>
        </p:txBody>
      </p:sp>
      <p:pic>
        <p:nvPicPr>
          <p:cNvPr id="4" name="Picture 3"/>
          <p:cNvPicPr>
            <a:picLocks noChangeAspect="1"/>
          </p:cNvPicPr>
          <p:nvPr/>
        </p:nvPicPr>
        <p:blipFill>
          <a:blip r:embed="rId3"/>
          <a:stretch>
            <a:fillRect/>
          </a:stretch>
        </p:blipFill>
        <p:spPr>
          <a:xfrm>
            <a:off x="1513476" y="5434995"/>
            <a:ext cx="1322130" cy="785933"/>
          </a:xfrm>
          <a:prstGeom prst="rect">
            <a:avLst/>
          </a:prstGeom>
        </p:spPr>
      </p:pic>
      <p:pic>
        <p:nvPicPr>
          <p:cNvPr id="5" name="Picture 4"/>
          <p:cNvPicPr>
            <a:picLocks noChangeAspect="1"/>
          </p:cNvPicPr>
          <p:nvPr/>
        </p:nvPicPr>
        <p:blipFill>
          <a:blip r:embed="rId4"/>
          <a:stretch>
            <a:fillRect/>
          </a:stretch>
        </p:blipFill>
        <p:spPr>
          <a:xfrm>
            <a:off x="4882522" y="5365415"/>
            <a:ext cx="1317121" cy="914668"/>
          </a:xfrm>
          <a:prstGeom prst="rect">
            <a:avLst/>
          </a:prstGeom>
        </p:spPr>
      </p:pic>
      <p:pic>
        <p:nvPicPr>
          <p:cNvPr id="7" name="Picture 6"/>
          <p:cNvPicPr>
            <a:picLocks noChangeAspect="1"/>
          </p:cNvPicPr>
          <p:nvPr/>
        </p:nvPicPr>
        <p:blipFill>
          <a:blip r:embed="rId5"/>
          <a:stretch>
            <a:fillRect/>
          </a:stretch>
        </p:blipFill>
        <p:spPr>
          <a:xfrm>
            <a:off x="7515259" y="5429975"/>
            <a:ext cx="1388109" cy="916545"/>
          </a:xfrm>
          <a:prstGeom prst="rect">
            <a:avLst/>
          </a:prstGeom>
        </p:spPr>
      </p:pic>
    </p:spTree>
    <p:extLst>
      <p:ext uri="{BB962C8B-B14F-4D97-AF65-F5344CB8AC3E}">
        <p14:creationId xmlns:p14="http://schemas.microsoft.com/office/powerpoint/2010/main" val="9062929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 Clustering</a:t>
            </a:r>
          </a:p>
        </p:txBody>
      </p:sp>
      <p:sp>
        <p:nvSpPr>
          <p:cNvPr id="3" name="Content Placeholder 2"/>
          <p:cNvSpPr>
            <a:spLocks noGrp="1"/>
          </p:cNvSpPr>
          <p:nvPr>
            <p:ph idx="1"/>
          </p:nvPr>
        </p:nvSpPr>
        <p:spPr/>
        <p:txBody>
          <a:bodyPr/>
          <a:lstStyle/>
          <a:p>
            <a:r>
              <a:rPr lang="en-US" dirty="0" smtClean="0">
                <a:solidFill>
                  <a:srgbClr val="0000FF"/>
                </a:solidFill>
              </a:rPr>
              <a:t>Clustering memory accesses</a:t>
            </a:r>
          </a:p>
          <a:p>
            <a:pPr lvl="1"/>
            <a:r>
              <a:rPr lang="en-US" dirty="0" smtClean="0">
                <a:solidFill>
                  <a:srgbClr val="FF0000"/>
                </a:solidFill>
              </a:rPr>
              <a:t>Locality aware page </a:t>
            </a:r>
            <a:r>
              <a:rPr lang="en-US" dirty="0">
                <a:solidFill>
                  <a:srgbClr val="FF0000"/>
                </a:solidFill>
              </a:rPr>
              <a:t>replacement </a:t>
            </a:r>
            <a:r>
              <a:rPr lang="en-US" dirty="0" smtClean="0">
                <a:solidFill>
                  <a:srgbClr val="FF0000"/>
                </a:solidFill>
              </a:rPr>
              <a:t>policy (cluster-CLOCK)</a:t>
            </a:r>
          </a:p>
          <a:p>
            <a:pPr lvl="2"/>
            <a:r>
              <a:rPr lang="en-US" dirty="0" smtClean="0"/>
              <a:t>When </a:t>
            </a:r>
            <a:r>
              <a:rPr lang="en-US" dirty="0"/>
              <a:t>allocating free </a:t>
            </a:r>
            <a:r>
              <a:rPr lang="en-US" dirty="0" smtClean="0"/>
              <a:t>page, give preference to pages belonging to the cluster’s memory controllers (MCs)</a:t>
            </a:r>
          </a:p>
          <a:p>
            <a:pPr lvl="2"/>
            <a:r>
              <a:rPr lang="en-US" dirty="0" smtClean="0"/>
              <a:t>Look ahead “N” pages beyond the default replacement candidate to find page belonging to cluster’s MC</a:t>
            </a:r>
          </a:p>
          <a:p>
            <a:pPr lvl="2"/>
            <a:endParaRPr lang="en-US" dirty="0"/>
          </a:p>
          <a:p>
            <a:r>
              <a:rPr lang="en-US" dirty="0" smtClean="0">
                <a:solidFill>
                  <a:srgbClr val="0000FF"/>
                </a:solidFill>
              </a:rPr>
              <a:t>Clustering cache accesses</a:t>
            </a:r>
          </a:p>
          <a:p>
            <a:pPr lvl="1"/>
            <a:r>
              <a:rPr lang="en-US" dirty="0" smtClean="0"/>
              <a:t>Private caches automatically enforce clustering </a:t>
            </a:r>
          </a:p>
          <a:p>
            <a:pPr lvl="1"/>
            <a:r>
              <a:rPr lang="en-US" dirty="0" smtClean="0"/>
              <a:t>Shared caches can use Dynamic Spill Receive</a:t>
            </a:r>
            <a:r>
              <a:rPr lang="en-US" baseline="30000" dirty="0" smtClean="0"/>
              <a:t>*</a:t>
            </a:r>
            <a:r>
              <a:rPr lang="en-US" dirty="0" smtClean="0"/>
              <a:t> mechanism</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10</a:t>
            </a:fld>
            <a:endParaRPr lang="en-US" altLang="en-US"/>
          </a:p>
        </p:txBody>
      </p:sp>
      <p:sp>
        <p:nvSpPr>
          <p:cNvPr id="5" name="TextBox 4"/>
          <p:cNvSpPr txBox="1"/>
          <p:nvPr/>
        </p:nvSpPr>
        <p:spPr>
          <a:xfrm>
            <a:off x="4999502" y="6307638"/>
            <a:ext cx="3263809" cy="400110"/>
          </a:xfrm>
          <a:prstGeom prst="rect">
            <a:avLst/>
          </a:prstGeom>
          <a:noFill/>
        </p:spPr>
        <p:txBody>
          <a:bodyPr wrap="none" rtlCol="0">
            <a:spAutoFit/>
          </a:bodyPr>
          <a:lstStyle/>
          <a:p>
            <a:r>
              <a:rPr lang="en-US" sz="2000" dirty="0" smtClean="0"/>
              <a:t>*</a:t>
            </a:r>
            <a:r>
              <a:rPr lang="en-US" sz="2000" dirty="0" err="1" smtClean="0"/>
              <a:t>Qureshi</a:t>
            </a:r>
            <a:r>
              <a:rPr lang="en-US" sz="2000" dirty="0" smtClean="0"/>
              <a:t> et al, HPCA 2009</a:t>
            </a:r>
            <a:endParaRPr lang="en-US" sz="2000" dirty="0"/>
          </a:p>
        </p:txBody>
      </p:sp>
    </p:spTree>
    <p:extLst>
      <p:ext uri="{BB962C8B-B14F-4D97-AF65-F5344CB8AC3E}">
        <p14:creationId xmlns:p14="http://schemas.microsoft.com/office/powerpoint/2010/main" val="15522509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2 — Balancing</a:t>
            </a:r>
            <a:endParaRPr lang="en-US" dirty="0"/>
          </a:p>
        </p:txBody>
      </p:sp>
      <p:grpSp>
        <p:nvGrpSpPr>
          <p:cNvPr id="85" name="Group 84"/>
          <p:cNvGrpSpPr/>
          <p:nvPr/>
        </p:nvGrpSpPr>
        <p:grpSpPr>
          <a:xfrm>
            <a:off x="4252877" y="1744132"/>
            <a:ext cx="4112051" cy="3920030"/>
            <a:chOff x="2366442" y="1744132"/>
            <a:chExt cx="4112051" cy="3920030"/>
          </a:xfrm>
        </p:grpSpPr>
        <p:grpSp>
          <p:nvGrpSpPr>
            <p:cNvPr id="4" name="Group 3"/>
            <p:cNvGrpSpPr/>
            <p:nvPr/>
          </p:nvGrpSpPr>
          <p:grpSpPr>
            <a:xfrm>
              <a:off x="2396076" y="1820344"/>
              <a:ext cx="4047023" cy="3793019"/>
              <a:chOff x="2396076" y="1820344"/>
              <a:chExt cx="4047023" cy="3793019"/>
            </a:xfrm>
          </p:grpSpPr>
          <p:grpSp>
            <p:nvGrpSpPr>
              <p:cNvPr id="5" name="Group 4"/>
              <p:cNvGrpSpPr/>
              <p:nvPr/>
            </p:nvGrpSpPr>
            <p:grpSpPr>
              <a:xfrm>
                <a:off x="2396076" y="1820344"/>
                <a:ext cx="4047023" cy="3793019"/>
                <a:chOff x="4563543" y="1989674"/>
                <a:chExt cx="4047023" cy="3793019"/>
              </a:xfrm>
            </p:grpSpPr>
            <p:grpSp>
              <p:nvGrpSpPr>
                <p:cNvPr id="11" name="Group 10"/>
                <p:cNvGrpSpPr/>
                <p:nvPr/>
              </p:nvGrpSpPr>
              <p:grpSpPr>
                <a:xfrm>
                  <a:off x="4563543" y="1989674"/>
                  <a:ext cx="4047023" cy="423334"/>
                  <a:chOff x="4555066" y="1989674"/>
                  <a:chExt cx="4047023" cy="423334"/>
                </a:xfrm>
              </p:grpSpPr>
              <p:sp>
                <p:nvSpPr>
                  <p:cNvPr id="75" name="Rectangle 7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6" name="Rectangle 7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7" name="Rectangle 7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8" name="Rectangle 7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9" name="Rectangle 7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0" name="Rectangle 7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1" name="Rectangle 8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2" name="Rectangle 8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2" name="Group 11"/>
                <p:cNvGrpSpPr/>
                <p:nvPr/>
              </p:nvGrpSpPr>
              <p:grpSpPr>
                <a:xfrm>
                  <a:off x="4563543" y="2480734"/>
                  <a:ext cx="4047023" cy="423334"/>
                  <a:chOff x="4555066" y="1989674"/>
                  <a:chExt cx="4047023" cy="423334"/>
                </a:xfrm>
              </p:grpSpPr>
              <p:sp>
                <p:nvSpPr>
                  <p:cNvPr id="67" name="Rectangle 6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8" name="Rectangle 6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9" name="Rectangle 6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0" name="Rectangle 6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1" name="Rectangle 7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2" name="Rectangle 7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3" name="Rectangle 7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4" name="Rectangle 7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3" name="Group 12"/>
                <p:cNvGrpSpPr/>
                <p:nvPr/>
              </p:nvGrpSpPr>
              <p:grpSpPr>
                <a:xfrm>
                  <a:off x="4563543" y="2971794"/>
                  <a:ext cx="4047023" cy="423334"/>
                  <a:chOff x="4555066" y="1989674"/>
                  <a:chExt cx="4047023" cy="423334"/>
                </a:xfrm>
              </p:grpSpPr>
              <p:sp>
                <p:nvSpPr>
                  <p:cNvPr id="59" name="Rectangle 5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0" name="Rectangle 5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1" name="Rectangle 6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2" name="Rectangle 6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3" name="Rectangle 6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4" name="Rectangle 6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5" name="Rectangle 6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6" name="Rectangle 6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4" name="Group 13"/>
                <p:cNvGrpSpPr/>
                <p:nvPr/>
              </p:nvGrpSpPr>
              <p:grpSpPr>
                <a:xfrm>
                  <a:off x="4563543" y="3462854"/>
                  <a:ext cx="4047023" cy="423334"/>
                  <a:chOff x="4555066" y="1989674"/>
                  <a:chExt cx="4047023" cy="423334"/>
                </a:xfrm>
              </p:grpSpPr>
              <p:sp>
                <p:nvSpPr>
                  <p:cNvPr id="51" name="Rectangle 5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 name="Rectangle 5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3" name="Rectangle 5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4" name="Rectangle 5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5" name="Rectangle 5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6" name="Rectangle 5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7" name="Rectangle 5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8" name="Rectangle 5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5" name="Group 14"/>
                <p:cNvGrpSpPr/>
                <p:nvPr/>
              </p:nvGrpSpPr>
              <p:grpSpPr>
                <a:xfrm>
                  <a:off x="4563543" y="3936981"/>
                  <a:ext cx="4047023" cy="423334"/>
                  <a:chOff x="4555066" y="1989674"/>
                  <a:chExt cx="4047023" cy="423334"/>
                </a:xfrm>
              </p:grpSpPr>
              <p:sp>
                <p:nvSpPr>
                  <p:cNvPr id="43" name="Rectangle 4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 name="Rectangle 4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 name="Rectangle 4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 name="Rectangle 4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 name="Rectangle 4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 name="Rectangle 4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 name="Rectangle 4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 name="Rectangle 4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 name="Group 15"/>
                <p:cNvGrpSpPr/>
                <p:nvPr/>
              </p:nvGrpSpPr>
              <p:grpSpPr>
                <a:xfrm>
                  <a:off x="4563543" y="4411108"/>
                  <a:ext cx="4047023" cy="423334"/>
                  <a:chOff x="4555066" y="1989674"/>
                  <a:chExt cx="4047023" cy="423334"/>
                </a:xfrm>
              </p:grpSpPr>
              <p:sp>
                <p:nvSpPr>
                  <p:cNvPr id="35" name="Rectangle 3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 name="Rectangle 3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 name="Rectangle 3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 name="Rectangle 3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 name="Rectangle 3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 name="Rectangle 3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 name="Rectangle 4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 name="Rectangle 4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7" name="Group 16"/>
                <p:cNvGrpSpPr/>
                <p:nvPr/>
              </p:nvGrpSpPr>
              <p:grpSpPr>
                <a:xfrm>
                  <a:off x="4563543" y="4885235"/>
                  <a:ext cx="4047023" cy="423334"/>
                  <a:chOff x="4555066" y="1989674"/>
                  <a:chExt cx="4047023" cy="423334"/>
                </a:xfrm>
              </p:grpSpPr>
              <p:sp>
                <p:nvSpPr>
                  <p:cNvPr id="27" name="Rectangle 2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 name="Rectangle 2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 name="Rectangle 2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 name="Rectangle 2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 name="Rectangle 3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 name="Rectangle 3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 name="Rectangle 3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 name="Rectangle 3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 name="Group 17"/>
                <p:cNvGrpSpPr/>
                <p:nvPr/>
              </p:nvGrpSpPr>
              <p:grpSpPr>
                <a:xfrm>
                  <a:off x="4563543" y="5359359"/>
                  <a:ext cx="4047023" cy="423334"/>
                  <a:chOff x="4555066" y="1989674"/>
                  <a:chExt cx="4047023" cy="423334"/>
                </a:xfrm>
              </p:grpSpPr>
              <p:sp>
                <p:nvSpPr>
                  <p:cNvPr id="19" name="Rectangle 1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 name="Rectangle 1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 name="Rectangle 2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 name="Rectangle 2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 name="Rectangle 2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 name="Rectangle 2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 name="Rectangle 2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 name="Rectangle 2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6" name="Group 5"/>
              <p:cNvGrpSpPr/>
              <p:nvPr/>
            </p:nvGrpSpPr>
            <p:grpSpPr>
              <a:xfrm>
                <a:off x="2487002" y="1881482"/>
                <a:ext cx="3882104" cy="3636886"/>
                <a:chOff x="4648208" y="1837277"/>
                <a:chExt cx="3882104" cy="3636886"/>
              </a:xfrm>
            </p:grpSpPr>
            <p:sp>
              <p:nvSpPr>
                <p:cNvPr id="7" name="Isosceles Triangle 6"/>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Isosceles Triangle 7"/>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Isosceles Triangle 8"/>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Isosceles Triangle 9"/>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83" name="Straight Connector 82"/>
            <p:cNvCxnSpPr/>
            <p:nvPr/>
          </p:nvCxnSpPr>
          <p:spPr>
            <a:xfrm flipH="1">
              <a:off x="4428048" y="1744132"/>
              <a:ext cx="6" cy="392003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V="1">
              <a:off x="4422465" y="1698924"/>
              <a:ext cx="6" cy="411205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86" name="Group 85"/>
          <p:cNvGrpSpPr/>
          <p:nvPr/>
        </p:nvGrpSpPr>
        <p:grpSpPr>
          <a:xfrm>
            <a:off x="4285391" y="1807638"/>
            <a:ext cx="4047023" cy="3793019"/>
            <a:chOff x="4563543" y="1989674"/>
            <a:chExt cx="4047023" cy="3793019"/>
          </a:xfrm>
        </p:grpSpPr>
        <p:grpSp>
          <p:nvGrpSpPr>
            <p:cNvPr id="87" name="Group 86"/>
            <p:cNvGrpSpPr/>
            <p:nvPr/>
          </p:nvGrpSpPr>
          <p:grpSpPr>
            <a:xfrm>
              <a:off x="5071536" y="1989674"/>
              <a:ext cx="3031037" cy="423334"/>
              <a:chOff x="5063059" y="1989674"/>
              <a:chExt cx="3031037" cy="423334"/>
            </a:xfrm>
          </p:grpSpPr>
          <p:sp>
            <p:nvSpPr>
              <p:cNvPr id="149" name="Rectangle 148"/>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0" name="Rectangle 149"/>
              <p:cNvSpPr/>
              <p:nvPr/>
            </p:nvSpPr>
            <p:spPr>
              <a:xfrm>
                <a:off x="5587985"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1" name="Rectangle 150"/>
              <p:cNvSpPr/>
              <p:nvPr/>
            </p:nvSpPr>
            <p:spPr>
              <a:xfrm>
                <a:off x="6095978"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2" name="Rectangle 151"/>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3" name="Rectangle 152"/>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4" name="Rectangle 153"/>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8" name="Group 87"/>
            <p:cNvGrpSpPr/>
            <p:nvPr/>
          </p:nvGrpSpPr>
          <p:grpSpPr>
            <a:xfrm>
              <a:off x="4563543" y="2480734"/>
              <a:ext cx="4047023" cy="423334"/>
              <a:chOff x="4555066" y="1989674"/>
              <a:chExt cx="4047023" cy="423334"/>
            </a:xfrm>
          </p:grpSpPr>
          <p:sp>
            <p:nvSpPr>
              <p:cNvPr id="141" name="Rectangle 140"/>
              <p:cNvSpPr/>
              <p:nvPr/>
            </p:nvSpPr>
            <p:spPr>
              <a:xfrm>
                <a:off x="4555066"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2" name="Rectangle 141"/>
              <p:cNvSpPr/>
              <p:nvPr/>
            </p:nvSpPr>
            <p:spPr>
              <a:xfrm>
                <a:off x="5063059"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3" name="Rectangle 142"/>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4" name="Rectangle 143"/>
              <p:cNvSpPr/>
              <p:nvPr/>
            </p:nvSpPr>
            <p:spPr>
              <a:xfrm>
                <a:off x="6095978"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5" name="Rectangle 144"/>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6" name="Rectangle 145"/>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7" name="Rectangle 146"/>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8" name="Rectangle 147"/>
              <p:cNvSpPr/>
              <p:nvPr/>
            </p:nvSpPr>
            <p:spPr>
              <a:xfrm>
                <a:off x="814488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9" name="Group 88"/>
            <p:cNvGrpSpPr/>
            <p:nvPr/>
          </p:nvGrpSpPr>
          <p:grpSpPr>
            <a:xfrm>
              <a:off x="4563543" y="2971794"/>
              <a:ext cx="4047023" cy="423334"/>
              <a:chOff x="4555066" y="1989674"/>
              <a:chExt cx="4047023" cy="423334"/>
            </a:xfrm>
          </p:grpSpPr>
          <p:sp>
            <p:nvSpPr>
              <p:cNvPr id="133" name="Rectangle 132"/>
              <p:cNvSpPr/>
              <p:nvPr/>
            </p:nvSpPr>
            <p:spPr>
              <a:xfrm>
                <a:off x="4555066"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4" name="Rectangle 133"/>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5" name="Rectangle 134"/>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6" name="Rectangle 135"/>
              <p:cNvSpPr/>
              <p:nvPr/>
            </p:nvSpPr>
            <p:spPr>
              <a:xfrm>
                <a:off x="6095978"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7" name="Rectangle 136"/>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8" name="Rectangle 137"/>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9" name="Rectangle 138"/>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0" name="Rectangle 139"/>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0" name="Group 89"/>
            <p:cNvGrpSpPr/>
            <p:nvPr/>
          </p:nvGrpSpPr>
          <p:grpSpPr>
            <a:xfrm>
              <a:off x="4563543" y="3462854"/>
              <a:ext cx="4047023" cy="423334"/>
              <a:chOff x="4555066" y="1989674"/>
              <a:chExt cx="4047023" cy="423334"/>
            </a:xfrm>
          </p:grpSpPr>
          <p:sp>
            <p:nvSpPr>
              <p:cNvPr id="125" name="Rectangle 124"/>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6" name="Rectangle 125"/>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7" name="Rectangle 126"/>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8" name="Rectangle 127"/>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9" name="Rectangle 128"/>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0" name="Rectangle 129"/>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1" name="Rectangle 130"/>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2" name="Rectangle 131"/>
              <p:cNvSpPr/>
              <p:nvPr/>
            </p:nvSpPr>
            <p:spPr>
              <a:xfrm>
                <a:off x="814488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1" name="Group 90"/>
            <p:cNvGrpSpPr/>
            <p:nvPr/>
          </p:nvGrpSpPr>
          <p:grpSpPr>
            <a:xfrm>
              <a:off x="4563543" y="3936981"/>
              <a:ext cx="4047023" cy="423334"/>
              <a:chOff x="4555066" y="1989674"/>
              <a:chExt cx="4047023" cy="423334"/>
            </a:xfrm>
          </p:grpSpPr>
          <p:sp>
            <p:nvSpPr>
              <p:cNvPr id="117" name="Rectangle 116"/>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8" name="Rectangle 117"/>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9" name="Rectangle 118"/>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0" name="Rectangle 119"/>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1" name="Rectangle 120"/>
              <p:cNvSpPr/>
              <p:nvPr/>
            </p:nvSpPr>
            <p:spPr>
              <a:xfrm>
                <a:off x="6603977"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2" name="Rectangle 121"/>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3" name="Rectangle 122"/>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4" name="Rectangle 123"/>
              <p:cNvSpPr/>
              <p:nvPr/>
            </p:nvSpPr>
            <p:spPr>
              <a:xfrm>
                <a:off x="8144889" y="1989674"/>
                <a:ext cx="457200" cy="423334"/>
              </a:xfrm>
              <a:prstGeom prst="rect">
                <a:avLst/>
              </a:prstGeom>
              <a:solidFill>
                <a:schemeClr val="accent4">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2" name="Group 91"/>
            <p:cNvGrpSpPr/>
            <p:nvPr/>
          </p:nvGrpSpPr>
          <p:grpSpPr>
            <a:xfrm>
              <a:off x="4563543" y="4411108"/>
              <a:ext cx="4047023" cy="423334"/>
              <a:chOff x="4555066" y="1989674"/>
              <a:chExt cx="4047023" cy="423334"/>
            </a:xfrm>
          </p:grpSpPr>
          <p:sp>
            <p:nvSpPr>
              <p:cNvPr id="109" name="Rectangle 108"/>
              <p:cNvSpPr/>
              <p:nvPr/>
            </p:nvSpPr>
            <p:spPr>
              <a:xfrm>
                <a:off x="455506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110" name="Rectangle 109"/>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1" name="Rectangle 110"/>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2" name="Rectangle 111"/>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3" name="Rectangle 112"/>
              <p:cNvSpPr/>
              <p:nvPr/>
            </p:nvSpPr>
            <p:spPr>
              <a:xfrm>
                <a:off x="6603977"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4" name="Rectangle 113"/>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5" name="Rectangle 114"/>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6" name="Rectangle 115"/>
              <p:cNvSpPr/>
              <p:nvPr/>
            </p:nvSpPr>
            <p:spPr>
              <a:xfrm>
                <a:off x="8144889" y="1989674"/>
                <a:ext cx="457200" cy="423334"/>
              </a:xfrm>
              <a:prstGeom prst="rect">
                <a:avLst/>
              </a:prstGeom>
              <a:solidFill>
                <a:schemeClr val="accent4">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3" name="Group 92"/>
            <p:cNvGrpSpPr/>
            <p:nvPr/>
          </p:nvGrpSpPr>
          <p:grpSpPr>
            <a:xfrm>
              <a:off x="4563543" y="4885235"/>
              <a:ext cx="4047023" cy="423334"/>
              <a:chOff x="4555066" y="1989674"/>
              <a:chExt cx="4047023" cy="423334"/>
            </a:xfrm>
          </p:grpSpPr>
          <p:sp>
            <p:nvSpPr>
              <p:cNvPr id="101" name="Rectangle 100"/>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2" name="Rectangle 101"/>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3" name="Rectangle 102"/>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4" name="Rectangle 103"/>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5" name="Rectangle 104"/>
              <p:cNvSpPr/>
              <p:nvPr/>
            </p:nvSpPr>
            <p:spPr>
              <a:xfrm>
                <a:off x="6603977"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6" name="Rectangle 105"/>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7" name="Rectangle 106"/>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8" name="Rectangle 107"/>
              <p:cNvSpPr/>
              <p:nvPr/>
            </p:nvSpPr>
            <p:spPr>
              <a:xfrm>
                <a:off x="8144889" y="1989674"/>
                <a:ext cx="457200" cy="423334"/>
              </a:xfrm>
              <a:prstGeom prst="rect">
                <a:avLst/>
              </a:prstGeom>
              <a:solidFill>
                <a:schemeClr val="accent4">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4" name="Group 93"/>
            <p:cNvGrpSpPr/>
            <p:nvPr/>
          </p:nvGrpSpPr>
          <p:grpSpPr>
            <a:xfrm>
              <a:off x="5071536" y="5359359"/>
              <a:ext cx="3031037" cy="423334"/>
              <a:chOff x="5063059" y="1989674"/>
              <a:chExt cx="3031037" cy="423334"/>
            </a:xfrm>
          </p:grpSpPr>
          <p:sp>
            <p:nvSpPr>
              <p:cNvPr id="95" name="Rectangle 94"/>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6" name="Rectangle 95"/>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7" name="Rectangle 96"/>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8" name="Rectangle 97"/>
              <p:cNvSpPr/>
              <p:nvPr/>
            </p:nvSpPr>
            <p:spPr>
              <a:xfrm>
                <a:off x="6603977" y="1989674"/>
                <a:ext cx="457200" cy="423334"/>
              </a:xfrm>
              <a:prstGeom prst="rect">
                <a:avLst/>
              </a:prstGeom>
              <a:solidFill>
                <a:schemeClr val="accent4">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9" name="Rectangle 98"/>
              <p:cNvSpPr/>
              <p:nvPr/>
            </p:nvSpPr>
            <p:spPr>
              <a:xfrm>
                <a:off x="7111970" y="1989674"/>
                <a:ext cx="457200" cy="423334"/>
              </a:xfrm>
              <a:prstGeom prst="rect">
                <a:avLst/>
              </a:prstGeom>
              <a:solidFill>
                <a:schemeClr val="accent4">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0" name="Rectangle 99"/>
              <p:cNvSpPr/>
              <p:nvPr/>
            </p:nvSpPr>
            <p:spPr>
              <a:xfrm>
                <a:off x="7636896" y="1989674"/>
                <a:ext cx="457200" cy="423334"/>
              </a:xfrm>
              <a:prstGeom prst="rect">
                <a:avLst/>
              </a:prstGeom>
              <a:solidFill>
                <a:schemeClr val="accent4">
                  <a:lumMod val="85000"/>
                  <a:lumOff val="15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sp>
        <p:nvSpPr>
          <p:cNvPr id="155" name="Multiply 154"/>
          <p:cNvSpPr/>
          <p:nvPr/>
        </p:nvSpPr>
        <p:spPr>
          <a:xfrm>
            <a:off x="4444642" y="1964152"/>
            <a:ext cx="1900466" cy="1545954"/>
          </a:xfrm>
          <a:prstGeom prst="mathMultiply">
            <a:avLst>
              <a:gd name="adj1" fmla="val 1548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6" name="Multiply 155"/>
          <p:cNvSpPr/>
          <p:nvPr/>
        </p:nvSpPr>
        <p:spPr>
          <a:xfrm>
            <a:off x="6390774" y="3824976"/>
            <a:ext cx="1846327" cy="1596412"/>
          </a:xfrm>
          <a:prstGeom prst="mathMultiply">
            <a:avLst>
              <a:gd name="adj1" fmla="val 1548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4" name="Group 163"/>
          <p:cNvGrpSpPr/>
          <p:nvPr/>
        </p:nvGrpSpPr>
        <p:grpSpPr>
          <a:xfrm>
            <a:off x="536861" y="2170904"/>
            <a:ext cx="1100657" cy="2003148"/>
            <a:chOff x="457200" y="3081857"/>
            <a:chExt cx="1100657" cy="2003148"/>
          </a:xfrm>
        </p:grpSpPr>
        <p:sp>
          <p:nvSpPr>
            <p:cNvPr id="157" name="Rectangle 156"/>
            <p:cNvSpPr/>
            <p:nvPr/>
          </p:nvSpPr>
          <p:spPr>
            <a:xfrm>
              <a:off x="1084976" y="3081857"/>
              <a:ext cx="457200" cy="423334"/>
            </a:xfrm>
            <a:prstGeom prst="rect">
              <a:avLst/>
            </a:prstGeom>
            <a:solidFill>
              <a:schemeClr val="bg2">
                <a:lumMod val="50000"/>
              </a:schemeClr>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8" name="TextBox 157"/>
            <p:cNvSpPr txBox="1"/>
            <p:nvPr/>
          </p:nvSpPr>
          <p:spPr>
            <a:xfrm>
              <a:off x="602053" y="3482179"/>
              <a:ext cx="787395" cy="369332"/>
            </a:xfrm>
            <a:prstGeom prst="rect">
              <a:avLst/>
            </a:prstGeom>
            <a:noFill/>
          </p:spPr>
          <p:txBody>
            <a:bodyPr wrap="none" rtlCol="0">
              <a:spAutoFit/>
            </a:bodyPr>
            <a:lstStyle/>
            <a:p>
              <a:r>
                <a:rPr lang="en-US" b="1" dirty="0" smtClean="0"/>
                <a:t>Heavy</a:t>
              </a:r>
              <a:endParaRPr lang="en-US" b="1" dirty="0"/>
            </a:p>
          </p:txBody>
        </p:sp>
        <p:sp>
          <p:nvSpPr>
            <p:cNvPr id="159" name="Rectangle 158"/>
            <p:cNvSpPr/>
            <p:nvPr/>
          </p:nvSpPr>
          <p:spPr>
            <a:xfrm>
              <a:off x="457200" y="308185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0" name="Rectangle 159"/>
            <p:cNvSpPr/>
            <p:nvPr/>
          </p:nvSpPr>
          <p:spPr>
            <a:xfrm>
              <a:off x="457200" y="4237543"/>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1" name="Rectangle 160"/>
            <p:cNvSpPr/>
            <p:nvPr/>
          </p:nvSpPr>
          <p:spPr>
            <a:xfrm>
              <a:off x="1100657" y="4237543"/>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2" name="TextBox 161"/>
            <p:cNvSpPr txBox="1"/>
            <p:nvPr/>
          </p:nvSpPr>
          <p:spPr>
            <a:xfrm>
              <a:off x="686345" y="4715673"/>
              <a:ext cx="652304" cy="369332"/>
            </a:xfrm>
            <a:prstGeom prst="rect">
              <a:avLst/>
            </a:prstGeom>
            <a:noFill/>
          </p:spPr>
          <p:txBody>
            <a:bodyPr wrap="none" rtlCol="0">
              <a:spAutoFit/>
            </a:bodyPr>
            <a:lstStyle/>
            <a:p>
              <a:r>
                <a:rPr lang="en-US" b="1" dirty="0" smtClean="0"/>
                <a:t>Light</a:t>
              </a:r>
              <a:endParaRPr lang="en-US" b="1" dirty="0"/>
            </a:p>
          </p:txBody>
        </p:sp>
      </p:grpSp>
      <p:sp>
        <p:nvSpPr>
          <p:cNvPr id="165" name="TextBox 164"/>
          <p:cNvSpPr txBox="1"/>
          <p:nvPr/>
        </p:nvSpPr>
        <p:spPr>
          <a:xfrm>
            <a:off x="379909" y="1223323"/>
            <a:ext cx="1765127" cy="400110"/>
          </a:xfrm>
          <a:prstGeom prst="rect">
            <a:avLst/>
          </a:prstGeom>
          <a:noFill/>
        </p:spPr>
        <p:txBody>
          <a:bodyPr wrap="none" rtlCol="0">
            <a:spAutoFit/>
          </a:bodyPr>
          <a:lstStyle/>
          <a:p>
            <a:r>
              <a:rPr lang="en-US" sz="2000" b="1" dirty="0" smtClean="0"/>
              <a:t>Applications</a:t>
            </a:r>
            <a:endParaRPr lang="en-US" sz="2000" b="1" dirty="0"/>
          </a:p>
        </p:txBody>
      </p:sp>
      <p:sp>
        <p:nvSpPr>
          <p:cNvPr id="166" name="TextBox 165"/>
          <p:cNvSpPr txBox="1"/>
          <p:nvPr/>
        </p:nvSpPr>
        <p:spPr>
          <a:xfrm>
            <a:off x="5929766" y="1223323"/>
            <a:ext cx="909649" cy="400110"/>
          </a:xfrm>
          <a:prstGeom prst="rect">
            <a:avLst/>
          </a:prstGeom>
          <a:noFill/>
        </p:spPr>
        <p:txBody>
          <a:bodyPr wrap="none" rtlCol="0">
            <a:spAutoFit/>
          </a:bodyPr>
          <a:lstStyle/>
          <a:p>
            <a:r>
              <a:rPr lang="en-US" sz="2000" b="1" dirty="0" smtClean="0"/>
              <a:t>Cores</a:t>
            </a:r>
            <a:endParaRPr lang="en-US" sz="2000" b="1" dirty="0"/>
          </a:p>
        </p:txBody>
      </p:sp>
      <p:sp>
        <p:nvSpPr>
          <p:cNvPr id="167" name="Slide Number Placeholder 3"/>
          <p:cNvSpPr>
            <a:spLocks noGrp="1"/>
          </p:cNvSpPr>
          <p:nvPr>
            <p:ph type="sldNum" sz="quarter" idx="11"/>
          </p:nvPr>
        </p:nvSpPr>
        <p:spPr>
          <a:xfrm>
            <a:off x="6553200" y="6258406"/>
            <a:ext cx="2133600" cy="457200"/>
          </a:xfrm>
        </p:spPr>
        <p:txBody>
          <a:bodyPr/>
          <a:lstStyle/>
          <a:p>
            <a:fld id="{323594FA-E141-4234-AE05-360401972BE7}" type="slidenum">
              <a:rPr lang="en-US" altLang="en-US" smtClean="0"/>
              <a:pPr/>
              <a:t>11</a:t>
            </a:fld>
            <a:endParaRPr lang="en-US" altLang="en-US" dirty="0"/>
          </a:p>
        </p:txBody>
      </p:sp>
      <p:sp>
        <p:nvSpPr>
          <p:cNvPr id="168" name="TextBox 167"/>
          <p:cNvSpPr txBox="1"/>
          <p:nvPr/>
        </p:nvSpPr>
        <p:spPr>
          <a:xfrm>
            <a:off x="1213701" y="5780272"/>
            <a:ext cx="6596427" cy="400110"/>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latin typeface="Tahoma"/>
              </a:rPr>
              <a:t>Too much load in clusters with heavy applications</a:t>
            </a:r>
            <a:endParaRPr kumimoji="0" lang="en-US" sz="2000" b="1" i="0" u="none" strike="noStrike" kern="0" cap="none" spc="0" normalizeH="0" baseline="0" noProof="0" dirty="0" smtClean="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6095986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56" grpId="0" animBg="1"/>
      <p:bldP spid="1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4415944" y="1680626"/>
            <a:ext cx="4389120" cy="3869231"/>
            <a:chOff x="2230979" y="1744132"/>
            <a:chExt cx="4389120" cy="3869231"/>
          </a:xfrm>
        </p:grpSpPr>
        <p:grpSp>
          <p:nvGrpSpPr>
            <p:cNvPr id="4" name="Group 3"/>
            <p:cNvGrpSpPr/>
            <p:nvPr/>
          </p:nvGrpSpPr>
          <p:grpSpPr>
            <a:xfrm>
              <a:off x="2396076" y="1820344"/>
              <a:ext cx="4047023" cy="3793019"/>
              <a:chOff x="2396076" y="1820344"/>
              <a:chExt cx="4047023" cy="3793019"/>
            </a:xfrm>
          </p:grpSpPr>
          <p:grpSp>
            <p:nvGrpSpPr>
              <p:cNvPr id="5" name="Group 4"/>
              <p:cNvGrpSpPr/>
              <p:nvPr/>
            </p:nvGrpSpPr>
            <p:grpSpPr>
              <a:xfrm>
                <a:off x="2396076" y="1820344"/>
                <a:ext cx="4047023" cy="3793019"/>
                <a:chOff x="4563543" y="1989674"/>
                <a:chExt cx="4047023" cy="3793019"/>
              </a:xfrm>
            </p:grpSpPr>
            <p:grpSp>
              <p:nvGrpSpPr>
                <p:cNvPr id="11" name="Group 10"/>
                <p:cNvGrpSpPr/>
                <p:nvPr/>
              </p:nvGrpSpPr>
              <p:grpSpPr>
                <a:xfrm>
                  <a:off x="4563543" y="1989674"/>
                  <a:ext cx="4047023" cy="423334"/>
                  <a:chOff x="4555066" y="1989674"/>
                  <a:chExt cx="4047023" cy="423334"/>
                </a:xfrm>
              </p:grpSpPr>
              <p:sp>
                <p:nvSpPr>
                  <p:cNvPr id="75" name="Rectangle 7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6" name="Rectangle 7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7" name="Rectangle 7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8" name="Rectangle 7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9" name="Rectangle 7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0" name="Rectangle 7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1" name="Rectangle 8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2" name="Rectangle 8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2" name="Group 11"/>
                <p:cNvGrpSpPr/>
                <p:nvPr/>
              </p:nvGrpSpPr>
              <p:grpSpPr>
                <a:xfrm>
                  <a:off x="4563543" y="2480734"/>
                  <a:ext cx="4047023" cy="423334"/>
                  <a:chOff x="4555066" y="1989674"/>
                  <a:chExt cx="4047023" cy="423334"/>
                </a:xfrm>
              </p:grpSpPr>
              <p:sp>
                <p:nvSpPr>
                  <p:cNvPr id="67" name="Rectangle 6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8" name="Rectangle 6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9" name="Rectangle 6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0" name="Rectangle 6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1" name="Rectangle 7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2" name="Rectangle 7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3" name="Rectangle 7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4" name="Rectangle 7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3" name="Group 12"/>
                <p:cNvGrpSpPr/>
                <p:nvPr/>
              </p:nvGrpSpPr>
              <p:grpSpPr>
                <a:xfrm>
                  <a:off x="4563543" y="2971794"/>
                  <a:ext cx="4047023" cy="423334"/>
                  <a:chOff x="4555066" y="1989674"/>
                  <a:chExt cx="4047023" cy="423334"/>
                </a:xfrm>
              </p:grpSpPr>
              <p:sp>
                <p:nvSpPr>
                  <p:cNvPr id="59" name="Rectangle 5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0" name="Rectangle 5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1" name="Rectangle 6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2" name="Rectangle 6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3" name="Rectangle 6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4" name="Rectangle 6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5" name="Rectangle 6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6" name="Rectangle 6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4" name="Group 13"/>
                <p:cNvGrpSpPr/>
                <p:nvPr/>
              </p:nvGrpSpPr>
              <p:grpSpPr>
                <a:xfrm>
                  <a:off x="4563543" y="3462854"/>
                  <a:ext cx="4047023" cy="423334"/>
                  <a:chOff x="4555066" y="1989674"/>
                  <a:chExt cx="4047023" cy="423334"/>
                </a:xfrm>
              </p:grpSpPr>
              <p:sp>
                <p:nvSpPr>
                  <p:cNvPr id="51" name="Rectangle 5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 name="Rectangle 5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3" name="Rectangle 5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4" name="Rectangle 5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5" name="Rectangle 5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6" name="Rectangle 5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7" name="Rectangle 5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8" name="Rectangle 5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5" name="Group 14"/>
                <p:cNvGrpSpPr/>
                <p:nvPr/>
              </p:nvGrpSpPr>
              <p:grpSpPr>
                <a:xfrm>
                  <a:off x="4563543" y="3936981"/>
                  <a:ext cx="4047023" cy="423334"/>
                  <a:chOff x="4555066" y="1989674"/>
                  <a:chExt cx="4047023" cy="423334"/>
                </a:xfrm>
              </p:grpSpPr>
              <p:sp>
                <p:nvSpPr>
                  <p:cNvPr id="43" name="Rectangle 4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 name="Rectangle 4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 name="Rectangle 4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 name="Rectangle 4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 name="Rectangle 4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 name="Rectangle 4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 name="Rectangle 4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 name="Rectangle 4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 name="Group 15"/>
                <p:cNvGrpSpPr/>
                <p:nvPr/>
              </p:nvGrpSpPr>
              <p:grpSpPr>
                <a:xfrm>
                  <a:off x="4563543" y="4411108"/>
                  <a:ext cx="4047023" cy="423334"/>
                  <a:chOff x="4555066" y="1989674"/>
                  <a:chExt cx="4047023" cy="423334"/>
                </a:xfrm>
              </p:grpSpPr>
              <p:sp>
                <p:nvSpPr>
                  <p:cNvPr id="35" name="Rectangle 3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 name="Rectangle 3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 name="Rectangle 3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 name="Rectangle 3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 name="Rectangle 3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 name="Rectangle 3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 name="Rectangle 4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 name="Rectangle 4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7" name="Group 16"/>
                <p:cNvGrpSpPr/>
                <p:nvPr/>
              </p:nvGrpSpPr>
              <p:grpSpPr>
                <a:xfrm>
                  <a:off x="4563543" y="4885235"/>
                  <a:ext cx="4047023" cy="423334"/>
                  <a:chOff x="4555066" y="1989674"/>
                  <a:chExt cx="4047023" cy="423334"/>
                </a:xfrm>
              </p:grpSpPr>
              <p:sp>
                <p:nvSpPr>
                  <p:cNvPr id="27" name="Rectangle 2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 name="Rectangle 2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 name="Rectangle 2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 name="Rectangle 2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 name="Rectangle 3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 name="Rectangle 3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 name="Rectangle 3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 name="Rectangle 3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 name="Group 17"/>
                <p:cNvGrpSpPr/>
                <p:nvPr/>
              </p:nvGrpSpPr>
              <p:grpSpPr>
                <a:xfrm>
                  <a:off x="4563543" y="5359359"/>
                  <a:ext cx="4047023" cy="423334"/>
                  <a:chOff x="4555066" y="1989674"/>
                  <a:chExt cx="4047023" cy="423334"/>
                </a:xfrm>
              </p:grpSpPr>
              <p:sp>
                <p:nvSpPr>
                  <p:cNvPr id="19" name="Rectangle 1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 name="Rectangle 1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 name="Rectangle 2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 name="Rectangle 2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 name="Rectangle 2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 name="Rectangle 2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 name="Rectangle 2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 name="Rectangle 2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6" name="Group 5"/>
              <p:cNvGrpSpPr/>
              <p:nvPr/>
            </p:nvGrpSpPr>
            <p:grpSpPr>
              <a:xfrm>
                <a:off x="2487002" y="1881482"/>
                <a:ext cx="3882104" cy="3636886"/>
                <a:chOff x="4648208" y="1837277"/>
                <a:chExt cx="3882104" cy="3636886"/>
              </a:xfrm>
            </p:grpSpPr>
            <p:sp>
              <p:nvSpPr>
                <p:cNvPr id="7" name="Isosceles Triangle 6"/>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Isosceles Triangle 7"/>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Isosceles Triangle 8"/>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Isosceles Triangle 9"/>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83" name="Straight Connector 82"/>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86" name="Group 85"/>
          <p:cNvGrpSpPr/>
          <p:nvPr/>
        </p:nvGrpSpPr>
        <p:grpSpPr>
          <a:xfrm>
            <a:off x="4583921" y="1744132"/>
            <a:ext cx="4047023" cy="3793019"/>
            <a:chOff x="4563543" y="1989674"/>
            <a:chExt cx="4047023" cy="3793019"/>
          </a:xfrm>
        </p:grpSpPr>
        <p:grpSp>
          <p:nvGrpSpPr>
            <p:cNvPr id="87" name="Group 86"/>
            <p:cNvGrpSpPr/>
            <p:nvPr/>
          </p:nvGrpSpPr>
          <p:grpSpPr>
            <a:xfrm>
              <a:off x="5071536" y="1989674"/>
              <a:ext cx="3031037" cy="423334"/>
              <a:chOff x="5063059" y="1989674"/>
              <a:chExt cx="3031037" cy="423334"/>
            </a:xfrm>
          </p:grpSpPr>
          <p:sp>
            <p:nvSpPr>
              <p:cNvPr id="149" name="Rectangle 148"/>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150" name="Rectangle 149"/>
              <p:cNvSpPr/>
              <p:nvPr/>
            </p:nvSpPr>
            <p:spPr>
              <a:xfrm>
                <a:off x="5587985"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1" name="Rectangle 150"/>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2" name="Rectangle 151"/>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3" name="Rectangle 152"/>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154" name="Rectangle 153"/>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8" name="Group 87"/>
            <p:cNvGrpSpPr/>
            <p:nvPr/>
          </p:nvGrpSpPr>
          <p:grpSpPr>
            <a:xfrm>
              <a:off x="4563543" y="2480734"/>
              <a:ext cx="4047023" cy="423334"/>
              <a:chOff x="4555066" y="1989674"/>
              <a:chExt cx="4047023" cy="423334"/>
            </a:xfrm>
          </p:grpSpPr>
          <p:sp>
            <p:nvSpPr>
              <p:cNvPr id="141" name="Rectangle 140"/>
              <p:cNvSpPr/>
              <p:nvPr/>
            </p:nvSpPr>
            <p:spPr>
              <a:xfrm>
                <a:off x="4555066"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2" name="Rectangle 141"/>
              <p:cNvSpPr/>
              <p:nvPr/>
            </p:nvSpPr>
            <p:spPr>
              <a:xfrm>
                <a:off x="5063059"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3" name="Rectangle 142"/>
              <p:cNvSpPr/>
              <p:nvPr/>
            </p:nvSpPr>
            <p:spPr>
              <a:xfrm>
                <a:off x="5587985"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endParaRPr lang="en-US" kern="0">
                  <a:solidFill>
                    <a:srgbClr val="000000"/>
                  </a:solidFill>
                  <a:latin typeface="Tahoma"/>
                </a:endParaRPr>
              </a:p>
            </p:txBody>
          </p:sp>
          <p:sp>
            <p:nvSpPr>
              <p:cNvPr id="144" name="Rectangle 143"/>
              <p:cNvSpPr/>
              <p:nvPr/>
            </p:nvSpPr>
            <p:spPr>
              <a:xfrm>
                <a:off x="6095978"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5" name="Rectangle 144"/>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6" name="Rectangle 145"/>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7" name="Rectangle 146"/>
              <p:cNvSpPr/>
              <p:nvPr/>
            </p:nvSpPr>
            <p:spPr>
              <a:xfrm>
                <a:off x="763689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8" name="Rectangle 147"/>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89" name="Group 88"/>
            <p:cNvGrpSpPr/>
            <p:nvPr/>
          </p:nvGrpSpPr>
          <p:grpSpPr>
            <a:xfrm>
              <a:off x="4563543" y="2971794"/>
              <a:ext cx="4047023" cy="423334"/>
              <a:chOff x="4555066" y="1989674"/>
              <a:chExt cx="4047023" cy="423334"/>
            </a:xfrm>
          </p:grpSpPr>
          <p:sp>
            <p:nvSpPr>
              <p:cNvPr id="133" name="Rectangle 132"/>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4" name="Rectangle 133"/>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35" name="Rectangle 134"/>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6" name="Rectangle 135"/>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7" name="Rectangle 136"/>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8" name="Rectangle 137"/>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39" name="Rectangle 138"/>
              <p:cNvSpPr/>
              <p:nvPr/>
            </p:nvSpPr>
            <p:spPr>
              <a:xfrm>
                <a:off x="763689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40" name="Rectangle 139"/>
              <p:cNvSpPr/>
              <p:nvPr/>
            </p:nvSpPr>
            <p:spPr>
              <a:xfrm>
                <a:off x="8144889"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0" name="Group 89"/>
            <p:cNvGrpSpPr/>
            <p:nvPr/>
          </p:nvGrpSpPr>
          <p:grpSpPr>
            <a:xfrm>
              <a:off x="4563543" y="3462854"/>
              <a:ext cx="4047023" cy="423334"/>
              <a:chOff x="4555066" y="1989674"/>
              <a:chExt cx="4047023" cy="423334"/>
            </a:xfrm>
          </p:grpSpPr>
          <p:sp>
            <p:nvSpPr>
              <p:cNvPr id="125" name="Rectangle 124"/>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126" name="Rectangle 125"/>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127" name="Rectangle 126"/>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128" name="Rectangle 127"/>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129" name="Rectangle 128"/>
              <p:cNvSpPr/>
              <p:nvPr/>
            </p:nvSpPr>
            <p:spPr>
              <a:xfrm>
                <a:off x="6603977"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0" name="Rectangle 129"/>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1" name="Rectangle 130"/>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2" name="Rectangle 131"/>
              <p:cNvSpPr/>
              <p:nvPr/>
            </p:nvSpPr>
            <p:spPr>
              <a:xfrm>
                <a:off x="8144889"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1" name="Group 90"/>
            <p:cNvGrpSpPr/>
            <p:nvPr/>
          </p:nvGrpSpPr>
          <p:grpSpPr>
            <a:xfrm>
              <a:off x="4563543" y="3936981"/>
              <a:ext cx="4047023" cy="423334"/>
              <a:chOff x="4555066" y="1989674"/>
              <a:chExt cx="4047023" cy="423334"/>
            </a:xfrm>
          </p:grpSpPr>
          <p:sp>
            <p:nvSpPr>
              <p:cNvPr id="117" name="Rectangle 116"/>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8" name="Rectangle 117"/>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9" name="Rectangle 118"/>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0" name="Rectangle 119"/>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1" name="Rectangle 120"/>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2" name="Rectangle 121"/>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3" name="Rectangle 122"/>
              <p:cNvSpPr/>
              <p:nvPr/>
            </p:nvSpPr>
            <p:spPr>
              <a:xfrm>
                <a:off x="763689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4" name="Rectangle 123"/>
              <p:cNvSpPr/>
              <p:nvPr/>
            </p:nvSpPr>
            <p:spPr>
              <a:xfrm>
                <a:off x="814488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2" name="Group 91"/>
            <p:cNvGrpSpPr/>
            <p:nvPr/>
          </p:nvGrpSpPr>
          <p:grpSpPr>
            <a:xfrm>
              <a:off x="4563543" y="4411108"/>
              <a:ext cx="4047023" cy="423334"/>
              <a:chOff x="4555066" y="1989674"/>
              <a:chExt cx="4047023" cy="423334"/>
            </a:xfrm>
          </p:grpSpPr>
          <p:sp>
            <p:nvSpPr>
              <p:cNvPr id="109" name="Rectangle 108"/>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10" name="Rectangle 109"/>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1" name="Rectangle 110"/>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2" name="Rectangle 111"/>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3" name="Rectangle 112"/>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14" name="Rectangle 113"/>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5" name="Rectangle 114"/>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6" name="Rectangle 115"/>
              <p:cNvSpPr/>
              <p:nvPr/>
            </p:nvSpPr>
            <p:spPr>
              <a:xfrm>
                <a:off x="8144889"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3" name="Group 92"/>
            <p:cNvGrpSpPr/>
            <p:nvPr/>
          </p:nvGrpSpPr>
          <p:grpSpPr>
            <a:xfrm>
              <a:off x="4563543" y="4885235"/>
              <a:ext cx="4047023" cy="423334"/>
              <a:chOff x="4555066" y="1989674"/>
              <a:chExt cx="4047023" cy="423334"/>
            </a:xfrm>
          </p:grpSpPr>
          <p:sp>
            <p:nvSpPr>
              <p:cNvPr id="101" name="Rectangle 100"/>
              <p:cNvSpPr/>
              <p:nvPr/>
            </p:nvSpPr>
            <p:spPr>
              <a:xfrm>
                <a:off x="455506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2" name="Rectangle 101"/>
              <p:cNvSpPr/>
              <p:nvPr/>
            </p:nvSpPr>
            <p:spPr>
              <a:xfrm>
                <a:off x="5063059"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3" name="Rectangle 102"/>
              <p:cNvSpPr/>
              <p:nvPr/>
            </p:nvSpPr>
            <p:spPr>
              <a:xfrm>
                <a:off x="5587985"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4" name="Rectangle 103"/>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5" name="Rectangle 104"/>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06" name="Rectangle 105"/>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07" name="Rectangle 106"/>
              <p:cNvSpPr/>
              <p:nvPr/>
            </p:nvSpPr>
            <p:spPr>
              <a:xfrm>
                <a:off x="763689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08" name="Rectangle 107"/>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4" name="Group 93"/>
            <p:cNvGrpSpPr/>
            <p:nvPr/>
          </p:nvGrpSpPr>
          <p:grpSpPr>
            <a:xfrm>
              <a:off x="5071536" y="5359359"/>
              <a:ext cx="3031037" cy="423334"/>
              <a:chOff x="5063059" y="1989674"/>
              <a:chExt cx="3031037" cy="423334"/>
            </a:xfrm>
          </p:grpSpPr>
          <p:sp>
            <p:nvSpPr>
              <p:cNvPr id="95" name="Rectangle 94"/>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6" name="Rectangle 95"/>
              <p:cNvSpPr/>
              <p:nvPr/>
            </p:nvSpPr>
            <p:spPr>
              <a:xfrm>
                <a:off x="5587985"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7" name="Rectangle 96"/>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8" name="Rectangle 97"/>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9" name="Rectangle 98"/>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0" name="Rectangle 99"/>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sp>
        <p:nvSpPr>
          <p:cNvPr id="2" name="Title 1"/>
          <p:cNvSpPr>
            <a:spLocks noGrp="1"/>
          </p:cNvSpPr>
          <p:nvPr>
            <p:ph type="title"/>
          </p:nvPr>
        </p:nvSpPr>
        <p:spPr/>
        <p:txBody>
          <a:bodyPr/>
          <a:lstStyle/>
          <a:p>
            <a:r>
              <a:rPr lang="en-US" dirty="0" smtClean="0"/>
              <a:t>Step 2 — Balancing</a:t>
            </a:r>
            <a:endParaRPr lang="en-US" dirty="0"/>
          </a:p>
        </p:txBody>
      </p:sp>
      <p:sp>
        <p:nvSpPr>
          <p:cNvPr id="155" name="TextBox 154"/>
          <p:cNvSpPr txBox="1"/>
          <p:nvPr/>
        </p:nvSpPr>
        <p:spPr>
          <a:xfrm>
            <a:off x="228600" y="5732254"/>
            <a:ext cx="8675985" cy="369332"/>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solidFill>
                  <a:srgbClr val="000000"/>
                </a:solidFill>
                <a:latin typeface="Tahoma"/>
              </a:rPr>
              <a:t>Is this the best we can do? Let’s take a look at </a:t>
            </a:r>
            <a:r>
              <a:rPr lang="en-US" b="1" kern="0" dirty="0" smtClean="0">
                <a:solidFill>
                  <a:srgbClr val="FF0000"/>
                </a:solidFill>
                <a:latin typeface="Tahoma"/>
              </a:rPr>
              <a:t>application characteristics</a:t>
            </a:r>
            <a:endParaRPr kumimoji="0" lang="en-US" sz="1800" b="1" i="0" u="none" strike="noStrike" kern="0" cap="none" spc="0" normalizeH="0" baseline="0" noProof="0" dirty="0" smtClean="0">
              <a:ln>
                <a:noFill/>
              </a:ln>
              <a:solidFill>
                <a:srgbClr val="FF0000"/>
              </a:solidFill>
              <a:effectLst/>
              <a:uLnTx/>
              <a:uFillTx/>
              <a:latin typeface="Tahoma"/>
            </a:endParaRPr>
          </a:p>
        </p:txBody>
      </p:sp>
      <p:grpSp>
        <p:nvGrpSpPr>
          <p:cNvPr id="156" name="Group 155"/>
          <p:cNvGrpSpPr/>
          <p:nvPr/>
        </p:nvGrpSpPr>
        <p:grpSpPr>
          <a:xfrm>
            <a:off x="536861" y="2170904"/>
            <a:ext cx="1100657" cy="2003148"/>
            <a:chOff x="457200" y="3081857"/>
            <a:chExt cx="1100657" cy="2003148"/>
          </a:xfrm>
        </p:grpSpPr>
        <p:sp>
          <p:nvSpPr>
            <p:cNvPr id="157" name="Rectangle 156"/>
            <p:cNvSpPr/>
            <p:nvPr/>
          </p:nvSpPr>
          <p:spPr>
            <a:xfrm>
              <a:off x="1084976" y="3081857"/>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8" name="TextBox 157"/>
            <p:cNvSpPr txBox="1"/>
            <p:nvPr/>
          </p:nvSpPr>
          <p:spPr>
            <a:xfrm>
              <a:off x="602053" y="3482179"/>
              <a:ext cx="787395" cy="369332"/>
            </a:xfrm>
            <a:prstGeom prst="rect">
              <a:avLst/>
            </a:prstGeom>
            <a:noFill/>
          </p:spPr>
          <p:txBody>
            <a:bodyPr wrap="none" rtlCol="0">
              <a:spAutoFit/>
            </a:bodyPr>
            <a:lstStyle/>
            <a:p>
              <a:r>
                <a:rPr lang="en-US" b="1" dirty="0" smtClean="0"/>
                <a:t>Heavy</a:t>
              </a:r>
              <a:endParaRPr lang="en-US" b="1" dirty="0"/>
            </a:p>
          </p:txBody>
        </p:sp>
        <p:sp>
          <p:nvSpPr>
            <p:cNvPr id="159" name="Rectangle 158"/>
            <p:cNvSpPr/>
            <p:nvPr/>
          </p:nvSpPr>
          <p:spPr>
            <a:xfrm>
              <a:off x="457200" y="308185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0" name="Rectangle 159"/>
            <p:cNvSpPr/>
            <p:nvPr/>
          </p:nvSpPr>
          <p:spPr>
            <a:xfrm>
              <a:off x="457200" y="4237543"/>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1" name="Rectangle 160"/>
            <p:cNvSpPr/>
            <p:nvPr/>
          </p:nvSpPr>
          <p:spPr>
            <a:xfrm>
              <a:off x="1100657" y="4237543"/>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2" name="TextBox 161"/>
            <p:cNvSpPr txBox="1"/>
            <p:nvPr/>
          </p:nvSpPr>
          <p:spPr>
            <a:xfrm>
              <a:off x="686345" y="4715673"/>
              <a:ext cx="652304" cy="369332"/>
            </a:xfrm>
            <a:prstGeom prst="rect">
              <a:avLst/>
            </a:prstGeom>
            <a:noFill/>
          </p:spPr>
          <p:txBody>
            <a:bodyPr wrap="none" rtlCol="0">
              <a:spAutoFit/>
            </a:bodyPr>
            <a:lstStyle/>
            <a:p>
              <a:r>
                <a:rPr lang="en-US" b="1" dirty="0" smtClean="0"/>
                <a:t>Light</a:t>
              </a:r>
              <a:endParaRPr lang="en-US" b="1" dirty="0"/>
            </a:p>
          </p:txBody>
        </p:sp>
      </p:grpSp>
      <p:sp>
        <p:nvSpPr>
          <p:cNvPr id="163" name="TextBox 162"/>
          <p:cNvSpPr txBox="1"/>
          <p:nvPr/>
        </p:nvSpPr>
        <p:spPr>
          <a:xfrm>
            <a:off x="379909" y="1223323"/>
            <a:ext cx="1765127" cy="400110"/>
          </a:xfrm>
          <a:prstGeom prst="rect">
            <a:avLst/>
          </a:prstGeom>
          <a:noFill/>
        </p:spPr>
        <p:txBody>
          <a:bodyPr wrap="none" rtlCol="0">
            <a:spAutoFit/>
          </a:bodyPr>
          <a:lstStyle/>
          <a:p>
            <a:r>
              <a:rPr lang="en-US" sz="2000" b="1" dirty="0" smtClean="0"/>
              <a:t>Applications</a:t>
            </a:r>
            <a:endParaRPr lang="en-US" sz="2000" b="1" dirty="0"/>
          </a:p>
        </p:txBody>
      </p:sp>
      <p:sp>
        <p:nvSpPr>
          <p:cNvPr id="164" name="TextBox 163"/>
          <p:cNvSpPr txBox="1"/>
          <p:nvPr/>
        </p:nvSpPr>
        <p:spPr>
          <a:xfrm>
            <a:off x="5929766" y="1223323"/>
            <a:ext cx="909649" cy="400110"/>
          </a:xfrm>
          <a:prstGeom prst="rect">
            <a:avLst/>
          </a:prstGeom>
          <a:noFill/>
        </p:spPr>
        <p:txBody>
          <a:bodyPr wrap="none" rtlCol="0">
            <a:spAutoFit/>
          </a:bodyPr>
          <a:lstStyle/>
          <a:p>
            <a:r>
              <a:rPr lang="en-US" sz="2000" b="1" dirty="0" smtClean="0"/>
              <a:t>Cores</a:t>
            </a:r>
            <a:endParaRPr lang="en-US" sz="2000" b="1" dirty="0"/>
          </a:p>
        </p:txBody>
      </p:sp>
      <p:grpSp>
        <p:nvGrpSpPr>
          <p:cNvPr id="169" name="Group 168"/>
          <p:cNvGrpSpPr/>
          <p:nvPr/>
        </p:nvGrpSpPr>
        <p:grpSpPr>
          <a:xfrm>
            <a:off x="5345383" y="2086723"/>
            <a:ext cx="2569327" cy="2712954"/>
            <a:chOff x="5032974" y="1792587"/>
            <a:chExt cx="3606471" cy="3070801"/>
          </a:xfrm>
        </p:grpSpPr>
        <p:sp>
          <p:nvSpPr>
            <p:cNvPr id="165" name="L-Shape 164"/>
            <p:cNvSpPr/>
            <p:nvPr/>
          </p:nvSpPr>
          <p:spPr>
            <a:xfrm rot="18450315">
              <a:off x="4878269" y="1947292"/>
              <a:ext cx="1097774" cy="788364"/>
            </a:xfrm>
            <a:prstGeom prst="corner">
              <a:avLst>
                <a:gd name="adj1" fmla="val 36055"/>
                <a:gd name="adj2" fmla="val 35059"/>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6" name="L-Shape 165"/>
            <p:cNvSpPr/>
            <p:nvPr/>
          </p:nvSpPr>
          <p:spPr>
            <a:xfrm rot="18450315">
              <a:off x="7555652" y="1961867"/>
              <a:ext cx="1097774" cy="788363"/>
            </a:xfrm>
            <a:prstGeom prst="corner">
              <a:avLst>
                <a:gd name="adj1" fmla="val 36055"/>
                <a:gd name="adj2" fmla="val 35059"/>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7" name="L-Shape 166"/>
            <p:cNvSpPr/>
            <p:nvPr/>
          </p:nvSpPr>
          <p:spPr>
            <a:xfrm rot="18450315">
              <a:off x="5000227" y="3920319"/>
              <a:ext cx="1097774" cy="788364"/>
            </a:xfrm>
            <a:prstGeom prst="corner">
              <a:avLst>
                <a:gd name="adj1" fmla="val 36055"/>
                <a:gd name="adj2" fmla="val 35059"/>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68" name="L-Shape 167"/>
            <p:cNvSpPr/>
            <p:nvPr/>
          </p:nvSpPr>
          <p:spPr>
            <a:xfrm rot="18450315">
              <a:off x="7696376" y="3920319"/>
              <a:ext cx="1097774" cy="788364"/>
            </a:xfrm>
            <a:prstGeom prst="corner">
              <a:avLst>
                <a:gd name="adj1" fmla="val 36055"/>
                <a:gd name="adj2" fmla="val 35059"/>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grpSp>
      <p:sp>
        <p:nvSpPr>
          <p:cNvPr id="170"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12</a:t>
            </a:fld>
            <a:endParaRPr lang="en-US" altLang="en-US" dirty="0"/>
          </a:p>
        </p:txBody>
      </p:sp>
      <p:sp>
        <p:nvSpPr>
          <p:cNvPr id="171" name="TextBox 170"/>
          <p:cNvSpPr txBox="1"/>
          <p:nvPr/>
        </p:nvSpPr>
        <p:spPr>
          <a:xfrm>
            <a:off x="236738" y="5172055"/>
            <a:ext cx="3816595" cy="400110"/>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latin typeface="Tahoma"/>
              </a:rPr>
              <a:t>Better bandwidth utilization</a:t>
            </a:r>
            <a:endParaRPr kumimoji="0" lang="en-US" sz="2000" b="1" i="0" u="none" strike="noStrike" kern="0" cap="none" spc="0" normalizeH="0" baseline="0" noProof="0" dirty="0" smtClean="0">
              <a:ln>
                <a:noFill/>
              </a:ln>
              <a:solidFill>
                <a:srgbClr val="000000"/>
              </a:solidFill>
              <a:effectLst/>
              <a:uLnTx/>
              <a:uFillTx/>
              <a:latin typeface="Tahoma"/>
              <a:ea typeface="+mn-ea"/>
              <a:cs typeface="+mn-cs"/>
            </a:endParaRPr>
          </a:p>
        </p:txBody>
      </p:sp>
    </p:spTree>
    <p:extLst>
      <p:ext uri="{BB962C8B-B14F-4D97-AF65-F5344CB8AC3E}">
        <p14:creationId xmlns:p14="http://schemas.microsoft.com/office/powerpoint/2010/main" val="14310070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animBg="1"/>
      <p:bldP spid="1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Types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13</a:t>
            </a:fld>
            <a:endParaRPr lang="en-US" altLang="en-US"/>
          </a:p>
        </p:txBody>
      </p:sp>
      <p:pic>
        <p:nvPicPr>
          <p:cNvPr id="6" name="Picture 5"/>
          <p:cNvPicPr>
            <a:picLocks noChangeAspect="1"/>
          </p:cNvPicPr>
          <p:nvPr/>
        </p:nvPicPr>
        <p:blipFill>
          <a:blip r:embed="rId3"/>
          <a:stretch>
            <a:fillRect/>
          </a:stretch>
        </p:blipFill>
        <p:spPr>
          <a:xfrm>
            <a:off x="1240365" y="1041632"/>
            <a:ext cx="6722335" cy="4997055"/>
          </a:xfrm>
          <a:prstGeom prst="rect">
            <a:avLst/>
          </a:prstGeom>
        </p:spPr>
      </p:pic>
      <p:sp>
        <p:nvSpPr>
          <p:cNvPr id="7" name="TextBox 6"/>
          <p:cNvSpPr txBox="1"/>
          <p:nvPr/>
        </p:nvSpPr>
        <p:spPr>
          <a:xfrm>
            <a:off x="6479902" y="6275132"/>
            <a:ext cx="1826078" cy="369332"/>
          </a:xfrm>
          <a:prstGeom prst="rect">
            <a:avLst/>
          </a:prstGeom>
          <a:noFill/>
        </p:spPr>
        <p:txBody>
          <a:bodyPr wrap="none" rtlCol="0">
            <a:spAutoFit/>
          </a:bodyPr>
          <a:lstStyle/>
          <a:p>
            <a:r>
              <a:rPr lang="en-US" dirty="0" smtClean="0"/>
              <a:t>（c） PHD Comics</a:t>
            </a:r>
            <a:endParaRPr lang="en-US" dirty="0"/>
          </a:p>
        </p:txBody>
      </p:sp>
    </p:spTree>
    <p:extLst>
      <p:ext uri="{BB962C8B-B14F-4D97-AF65-F5344CB8AC3E}">
        <p14:creationId xmlns:p14="http://schemas.microsoft.com/office/powerpoint/2010/main" val="12096684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Application Types</a:t>
            </a:r>
          </a:p>
        </p:txBody>
      </p:sp>
      <p:sp>
        <p:nvSpPr>
          <p:cNvPr id="20" name="TextBox 19"/>
          <p:cNvSpPr txBox="1"/>
          <p:nvPr/>
        </p:nvSpPr>
        <p:spPr>
          <a:xfrm>
            <a:off x="334886" y="3082620"/>
            <a:ext cx="8351914" cy="369332"/>
          </a:xfrm>
          <a:prstGeom prst="rect">
            <a:avLst/>
          </a:prstGeom>
          <a:solidFill>
            <a:srgbClr val="CC9900">
              <a:lumMod val="40000"/>
              <a:lumOff val="60000"/>
            </a:srgbClr>
          </a:solidFill>
          <a:ln w="25400" cap="flat" cmpd="sng" algn="ctr">
            <a:solidFill>
              <a:srgbClr val="800000"/>
            </a:solidFill>
            <a:prstDash val="solid"/>
          </a:ln>
          <a:effectLst/>
        </p:spPr>
        <p:txBody>
          <a:bodyPr wrap="square" rtlCol="0">
            <a:spAutoFit/>
          </a:bodyPr>
          <a:lstStyle/>
          <a:p>
            <a:pPr lvl="0" algn="ctr" defTabSz="914400">
              <a:defRPr/>
            </a:pPr>
            <a:r>
              <a:rPr lang="en-US" b="1" kern="0" dirty="0">
                <a:solidFill>
                  <a:srgbClr val="000000"/>
                </a:solidFill>
                <a:latin typeface="Tahoma"/>
              </a:rPr>
              <a:t>I</a:t>
            </a:r>
            <a:r>
              <a:rPr lang="en-US" b="1" kern="0" dirty="0" smtClean="0">
                <a:solidFill>
                  <a:srgbClr val="000000"/>
                </a:solidFill>
                <a:latin typeface="Tahoma"/>
              </a:rPr>
              <a:t>dentify and </a:t>
            </a:r>
            <a:r>
              <a:rPr lang="en-US" b="1" kern="0" dirty="0" smtClean="0">
                <a:solidFill>
                  <a:srgbClr val="FF0000"/>
                </a:solidFill>
                <a:latin typeface="Tahoma"/>
              </a:rPr>
              <a:t>isolate sensitive applications </a:t>
            </a:r>
            <a:r>
              <a:rPr lang="en-US" b="1" kern="0" dirty="0" smtClean="0">
                <a:solidFill>
                  <a:srgbClr val="000000"/>
                </a:solidFill>
                <a:latin typeface="Tahoma"/>
              </a:rPr>
              <a:t>while </a:t>
            </a:r>
            <a:r>
              <a:rPr lang="en-US" b="1" kern="0" dirty="0" smtClean="0">
                <a:solidFill>
                  <a:srgbClr val="000000"/>
                </a:solidFill>
              </a:rPr>
              <a:t>ensuring </a:t>
            </a:r>
            <a:r>
              <a:rPr lang="en-US" b="1" kern="0" dirty="0">
                <a:solidFill>
                  <a:srgbClr val="000000"/>
                </a:solidFill>
              </a:rPr>
              <a:t>load balance </a:t>
            </a:r>
            <a:endParaRPr kumimoji="0" lang="en-US" b="1" i="0" u="none" strike="noStrike" kern="0" cap="none" spc="0" normalizeH="0" baseline="0" noProof="0" dirty="0" smtClean="0">
              <a:ln>
                <a:noFill/>
              </a:ln>
              <a:solidFill>
                <a:srgbClr val="FF0000"/>
              </a:solidFill>
              <a:effectLst/>
              <a:uLnTx/>
              <a:uFillTx/>
              <a:latin typeface="Tahoma"/>
            </a:endParaRPr>
          </a:p>
        </p:txBody>
      </p:sp>
      <p:sp>
        <p:nvSpPr>
          <p:cNvPr id="24"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14</a:t>
            </a:fld>
            <a:endParaRPr lang="en-US" altLang="en-US" dirty="0"/>
          </a:p>
        </p:txBody>
      </p:sp>
      <p:grpSp>
        <p:nvGrpSpPr>
          <p:cNvPr id="49" name="Group 48"/>
          <p:cNvGrpSpPr/>
          <p:nvPr/>
        </p:nvGrpSpPr>
        <p:grpSpPr>
          <a:xfrm>
            <a:off x="2532388" y="1259629"/>
            <a:ext cx="2096572" cy="4995168"/>
            <a:chOff x="2532388" y="1259629"/>
            <a:chExt cx="2096572" cy="4995168"/>
          </a:xfrm>
        </p:grpSpPr>
        <p:sp>
          <p:nvSpPr>
            <p:cNvPr id="16" name="Rectangle 15"/>
            <p:cNvSpPr/>
            <p:nvPr/>
          </p:nvSpPr>
          <p:spPr>
            <a:xfrm>
              <a:off x="3244523" y="1259629"/>
              <a:ext cx="457200" cy="423334"/>
            </a:xfrm>
            <a:prstGeom prst="rect">
              <a:avLst/>
            </a:prstGeom>
            <a:solidFill>
              <a:srgbClr val="7F7F7F"/>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 name="TextBox 17"/>
            <p:cNvSpPr txBox="1"/>
            <p:nvPr/>
          </p:nvSpPr>
          <p:spPr>
            <a:xfrm>
              <a:off x="2931408" y="1821498"/>
              <a:ext cx="1213593" cy="400110"/>
            </a:xfrm>
            <a:prstGeom prst="rect">
              <a:avLst/>
            </a:prstGeom>
            <a:noFill/>
          </p:spPr>
          <p:txBody>
            <a:bodyPr wrap="none" rtlCol="0">
              <a:spAutoFit/>
            </a:bodyPr>
            <a:lstStyle/>
            <a:p>
              <a:r>
                <a:rPr lang="en-US" sz="2000" b="1" dirty="0" smtClean="0"/>
                <a:t>Medium</a:t>
              </a:r>
            </a:p>
          </p:txBody>
        </p:sp>
        <p:sp>
          <p:nvSpPr>
            <p:cNvPr id="27" name="TextBox 26"/>
            <p:cNvSpPr txBox="1"/>
            <p:nvPr/>
          </p:nvSpPr>
          <p:spPr>
            <a:xfrm>
              <a:off x="2954603" y="2269827"/>
              <a:ext cx="1674357" cy="584776"/>
            </a:xfrm>
            <a:prstGeom prst="rect">
              <a:avLst/>
            </a:prstGeom>
            <a:noFill/>
          </p:spPr>
          <p:txBody>
            <a:bodyPr wrap="none" rtlCol="0">
              <a:spAutoFit/>
            </a:bodyPr>
            <a:lstStyle/>
            <a:p>
              <a:r>
                <a:rPr lang="en-US" sz="1600" b="1" dirty="0" smtClean="0">
                  <a:solidFill>
                    <a:srgbClr val="0000FF"/>
                  </a:solidFill>
                </a:rPr>
                <a:t>Med Miss Rate</a:t>
              </a:r>
              <a:endParaRPr lang="en-US" sz="1600" b="1" dirty="0">
                <a:solidFill>
                  <a:srgbClr val="0000FF"/>
                </a:solidFill>
              </a:endParaRPr>
            </a:p>
            <a:p>
              <a:r>
                <a:rPr lang="en-US" sz="1600" b="1" dirty="0" smtClean="0">
                  <a:solidFill>
                    <a:srgbClr val="0000FF"/>
                  </a:solidFill>
                </a:rPr>
                <a:t>High MLP</a:t>
              </a:r>
              <a:endParaRPr lang="en-US" sz="1600" b="1" dirty="0">
                <a:solidFill>
                  <a:srgbClr val="0000FF"/>
                </a:solidFill>
              </a:endParaRPr>
            </a:p>
          </p:txBody>
        </p:sp>
        <p:pic>
          <p:nvPicPr>
            <p:cNvPr id="5" name="Picture 4"/>
            <p:cNvPicPr>
              <a:picLocks noChangeAspect="1"/>
            </p:cNvPicPr>
            <p:nvPr/>
          </p:nvPicPr>
          <p:blipFill>
            <a:blip r:embed="rId3"/>
            <a:stretch>
              <a:fillRect/>
            </a:stretch>
          </p:blipFill>
          <p:spPr>
            <a:xfrm>
              <a:off x="3171838" y="3733307"/>
              <a:ext cx="828662" cy="1806297"/>
            </a:xfrm>
            <a:prstGeom prst="rect">
              <a:avLst/>
            </a:prstGeom>
          </p:spPr>
        </p:pic>
        <p:sp>
          <p:nvSpPr>
            <p:cNvPr id="31" name="TextBox 30"/>
            <p:cNvSpPr txBox="1"/>
            <p:nvPr/>
          </p:nvSpPr>
          <p:spPr>
            <a:xfrm>
              <a:off x="2532388" y="5670021"/>
              <a:ext cx="1962997" cy="584776"/>
            </a:xfrm>
            <a:prstGeom prst="rect">
              <a:avLst/>
            </a:prstGeom>
            <a:noFill/>
          </p:spPr>
          <p:txBody>
            <a:bodyPr wrap="none" rtlCol="0">
              <a:spAutoFit/>
            </a:bodyPr>
            <a:lstStyle/>
            <a:p>
              <a:pPr algn="ctr"/>
              <a:r>
                <a:rPr lang="en-US" sz="1600" b="1" dirty="0" smtClean="0"/>
                <a:t>Guru</a:t>
              </a:r>
            </a:p>
            <a:p>
              <a:pPr algn="ctr"/>
              <a:r>
                <a:rPr lang="en-US" sz="1600" b="1" dirty="0" smtClean="0"/>
                <a:t>There for cookies </a:t>
              </a:r>
              <a:endParaRPr lang="en-US" sz="1600" b="1" dirty="0"/>
            </a:p>
          </p:txBody>
        </p:sp>
      </p:grpSp>
      <p:grpSp>
        <p:nvGrpSpPr>
          <p:cNvPr id="50" name="Group 49"/>
          <p:cNvGrpSpPr/>
          <p:nvPr/>
        </p:nvGrpSpPr>
        <p:grpSpPr>
          <a:xfrm>
            <a:off x="4721567" y="1259629"/>
            <a:ext cx="1987893" cy="4995168"/>
            <a:chOff x="4721567" y="1259629"/>
            <a:chExt cx="1987893" cy="4995168"/>
          </a:xfrm>
        </p:grpSpPr>
        <p:sp>
          <p:nvSpPr>
            <p:cNvPr id="10" name="TextBox 9"/>
            <p:cNvSpPr txBox="1"/>
            <p:nvPr/>
          </p:nvSpPr>
          <p:spPr>
            <a:xfrm>
              <a:off x="5079903" y="1833252"/>
              <a:ext cx="992579" cy="400110"/>
            </a:xfrm>
            <a:prstGeom prst="rect">
              <a:avLst/>
            </a:prstGeom>
            <a:noFill/>
          </p:spPr>
          <p:txBody>
            <a:bodyPr wrap="none" rtlCol="0">
              <a:spAutoFit/>
            </a:bodyPr>
            <a:lstStyle/>
            <a:p>
              <a:r>
                <a:rPr lang="en-US" sz="2000" b="1" dirty="0" smtClean="0"/>
                <a:t>Heavy</a:t>
              </a:r>
            </a:p>
          </p:txBody>
        </p:sp>
        <p:sp>
          <p:nvSpPr>
            <p:cNvPr id="11" name="Rectangle 10"/>
            <p:cNvSpPr/>
            <p:nvPr/>
          </p:nvSpPr>
          <p:spPr>
            <a:xfrm>
              <a:off x="5274532" y="125962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 name="TextBox 27"/>
            <p:cNvSpPr txBox="1"/>
            <p:nvPr/>
          </p:nvSpPr>
          <p:spPr>
            <a:xfrm>
              <a:off x="4990119" y="2269827"/>
              <a:ext cx="1719341" cy="584776"/>
            </a:xfrm>
            <a:prstGeom prst="rect">
              <a:avLst/>
            </a:prstGeom>
            <a:noFill/>
          </p:spPr>
          <p:txBody>
            <a:bodyPr wrap="none" rtlCol="0">
              <a:spAutoFit/>
            </a:bodyPr>
            <a:lstStyle/>
            <a:p>
              <a:r>
                <a:rPr lang="en-US" sz="1600" b="1" dirty="0" smtClean="0">
                  <a:solidFill>
                    <a:srgbClr val="0000FF"/>
                  </a:solidFill>
                </a:rPr>
                <a:t>High Miss Rate</a:t>
              </a:r>
              <a:endParaRPr lang="en-US" sz="1600" b="1" dirty="0">
                <a:solidFill>
                  <a:srgbClr val="0000FF"/>
                </a:solidFill>
              </a:endParaRPr>
            </a:p>
            <a:p>
              <a:r>
                <a:rPr lang="en-US" sz="1600" b="1" dirty="0" smtClean="0">
                  <a:solidFill>
                    <a:srgbClr val="0000FF"/>
                  </a:solidFill>
                </a:rPr>
                <a:t>High MLP</a:t>
              </a:r>
              <a:endParaRPr lang="en-US" sz="1600" b="1" dirty="0">
                <a:solidFill>
                  <a:srgbClr val="0000FF"/>
                </a:solidFill>
              </a:endParaRPr>
            </a:p>
          </p:txBody>
        </p:sp>
        <p:pic>
          <p:nvPicPr>
            <p:cNvPr id="34" name="Picture 33"/>
            <p:cNvPicPr>
              <a:picLocks noChangeAspect="1"/>
            </p:cNvPicPr>
            <p:nvPr/>
          </p:nvPicPr>
          <p:blipFill>
            <a:blip r:embed="rId4"/>
            <a:stretch>
              <a:fillRect/>
            </a:stretch>
          </p:blipFill>
          <p:spPr>
            <a:xfrm>
              <a:off x="5163946" y="3673475"/>
              <a:ext cx="656382" cy="1925961"/>
            </a:xfrm>
            <a:prstGeom prst="rect">
              <a:avLst/>
            </a:prstGeom>
          </p:spPr>
        </p:pic>
        <p:sp>
          <p:nvSpPr>
            <p:cNvPr id="35" name="TextBox 34"/>
            <p:cNvSpPr txBox="1"/>
            <p:nvPr/>
          </p:nvSpPr>
          <p:spPr>
            <a:xfrm>
              <a:off x="4721567" y="5670021"/>
              <a:ext cx="1283124" cy="584776"/>
            </a:xfrm>
            <a:prstGeom prst="rect">
              <a:avLst/>
            </a:prstGeom>
            <a:noFill/>
          </p:spPr>
          <p:txBody>
            <a:bodyPr wrap="none" rtlCol="0">
              <a:spAutoFit/>
            </a:bodyPr>
            <a:lstStyle/>
            <a:p>
              <a:pPr algn="ctr"/>
              <a:r>
                <a:rPr lang="en-US" sz="1600" b="1" dirty="0" smtClean="0"/>
                <a:t>Adversary</a:t>
              </a:r>
            </a:p>
            <a:p>
              <a:pPr algn="ctr"/>
              <a:r>
                <a:rPr lang="en-US" sz="1600" b="1" dirty="0" smtClean="0">
                  <a:sym typeface="Wingdings"/>
                </a:rPr>
                <a:t>Bitter rival</a:t>
              </a:r>
            </a:p>
          </p:txBody>
        </p:sp>
      </p:grpSp>
      <p:grpSp>
        <p:nvGrpSpPr>
          <p:cNvPr id="51" name="Group 50"/>
          <p:cNvGrpSpPr/>
          <p:nvPr/>
        </p:nvGrpSpPr>
        <p:grpSpPr>
          <a:xfrm>
            <a:off x="6469539" y="1259629"/>
            <a:ext cx="2596255" cy="5003240"/>
            <a:chOff x="6469539" y="1259629"/>
            <a:chExt cx="2596255" cy="5003240"/>
          </a:xfrm>
        </p:grpSpPr>
        <p:sp>
          <p:nvSpPr>
            <p:cNvPr id="17" name="Rectangle 16"/>
            <p:cNvSpPr/>
            <p:nvPr/>
          </p:nvSpPr>
          <p:spPr>
            <a:xfrm>
              <a:off x="7488917" y="125962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 name="TextBox 18"/>
            <p:cNvSpPr txBox="1"/>
            <p:nvPr/>
          </p:nvSpPr>
          <p:spPr>
            <a:xfrm>
              <a:off x="7391365" y="1833252"/>
              <a:ext cx="841020" cy="400110"/>
            </a:xfrm>
            <a:prstGeom prst="rect">
              <a:avLst/>
            </a:prstGeom>
            <a:noFill/>
          </p:spPr>
          <p:txBody>
            <a:bodyPr wrap="none" rtlCol="0">
              <a:spAutoFit/>
            </a:bodyPr>
            <a:lstStyle/>
            <a:p>
              <a:r>
                <a:rPr lang="en-US" sz="2000" b="1" dirty="0" smtClean="0"/>
                <a:t>Light</a:t>
              </a:r>
            </a:p>
          </p:txBody>
        </p:sp>
        <p:sp>
          <p:nvSpPr>
            <p:cNvPr id="29" name="TextBox 28"/>
            <p:cNvSpPr txBox="1"/>
            <p:nvPr/>
          </p:nvSpPr>
          <p:spPr>
            <a:xfrm>
              <a:off x="7253600" y="2260026"/>
              <a:ext cx="1666742" cy="338554"/>
            </a:xfrm>
            <a:prstGeom prst="rect">
              <a:avLst/>
            </a:prstGeom>
            <a:noFill/>
          </p:spPr>
          <p:txBody>
            <a:bodyPr wrap="none" rtlCol="0">
              <a:spAutoFit/>
            </a:bodyPr>
            <a:lstStyle/>
            <a:p>
              <a:r>
                <a:rPr lang="en-US" sz="1600" b="1" dirty="0" smtClean="0">
                  <a:solidFill>
                    <a:srgbClr val="0000FF"/>
                  </a:solidFill>
                </a:rPr>
                <a:t>Low Miss Rate</a:t>
              </a:r>
              <a:endParaRPr lang="en-US" sz="1600" b="1" dirty="0">
                <a:solidFill>
                  <a:srgbClr val="0000FF"/>
                </a:solidFill>
              </a:endParaRPr>
            </a:p>
          </p:txBody>
        </p:sp>
        <p:pic>
          <p:nvPicPr>
            <p:cNvPr id="6" name="Picture 5"/>
            <p:cNvPicPr>
              <a:picLocks noChangeAspect="1"/>
            </p:cNvPicPr>
            <p:nvPr/>
          </p:nvPicPr>
          <p:blipFill>
            <a:blip r:embed="rId5"/>
            <a:stretch>
              <a:fillRect/>
            </a:stretch>
          </p:blipFill>
          <p:spPr>
            <a:xfrm>
              <a:off x="6950716" y="3629396"/>
              <a:ext cx="605768" cy="1895975"/>
            </a:xfrm>
            <a:prstGeom prst="rect">
              <a:avLst/>
            </a:prstGeom>
          </p:spPr>
        </p:pic>
        <p:pic>
          <p:nvPicPr>
            <p:cNvPr id="7" name="Picture 6"/>
            <p:cNvPicPr>
              <a:picLocks noChangeAspect="1"/>
            </p:cNvPicPr>
            <p:nvPr/>
          </p:nvPicPr>
          <p:blipFill>
            <a:blip r:embed="rId6"/>
            <a:stretch>
              <a:fillRect/>
            </a:stretch>
          </p:blipFill>
          <p:spPr>
            <a:xfrm>
              <a:off x="8058467" y="3656641"/>
              <a:ext cx="655303" cy="1841485"/>
            </a:xfrm>
            <a:prstGeom prst="rect">
              <a:avLst/>
            </a:prstGeom>
          </p:spPr>
        </p:pic>
        <p:sp>
          <p:nvSpPr>
            <p:cNvPr id="32" name="TextBox 31"/>
            <p:cNvSpPr txBox="1"/>
            <p:nvPr/>
          </p:nvSpPr>
          <p:spPr>
            <a:xfrm>
              <a:off x="6469539" y="5670021"/>
              <a:ext cx="1404050" cy="584776"/>
            </a:xfrm>
            <a:prstGeom prst="rect">
              <a:avLst/>
            </a:prstGeom>
            <a:noFill/>
          </p:spPr>
          <p:txBody>
            <a:bodyPr wrap="none" rtlCol="0">
              <a:spAutoFit/>
            </a:bodyPr>
            <a:lstStyle/>
            <a:p>
              <a:pPr algn="ctr"/>
              <a:r>
                <a:rPr lang="en-US" sz="1600" b="1" dirty="0" smtClean="0"/>
                <a:t>Nice Guy</a:t>
              </a:r>
            </a:p>
            <a:p>
              <a:pPr algn="ctr"/>
              <a:r>
                <a:rPr lang="en-US" sz="1600" b="1" dirty="0" smtClean="0"/>
                <a:t>No opinions</a:t>
              </a:r>
            </a:p>
          </p:txBody>
        </p:sp>
        <p:sp>
          <p:nvSpPr>
            <p:cNvPr id="33" name="TextBox 32"/>
            <p:cNvSpPr txBox="1"/>
            <p:nvPr/>
          </p:nvSpPr>
          <p:spPr>
            <a:xfrm>
              <a:off x="7903597" y="5678093"/>
              <a:ext cx="1162197" cy="584776"/>
            </a:xfrm>
            <a:prstGeom prst="rect">
              <a:avLst/>
            </a:prstGeom>
            <a:noFill/>
          </p:spPr>
          <p:txBody>
            <a:bodyPr wrap="none" rtlCol="0">
              <a:spAutoFit/>
            </a:bodyPr>
            <a:lstStyle/>
            <a:p>
              <a:pPr algn="ctr"/>
              <a:r>
                <a:rPr lang="en-US" sz="1600" b="1" dirty="0" smtClean="0"/>
                <a:t>Asst. </a:t>
              </a:r>
            </a:p>
            <a:p>
              <a:pPr algn="ctr"/>
              <a:r>
                <a:rPr lang="en-US" sz="1600" b="1" dirty="0" smtClean="0"/>
                <a:t>Professor</a:t>
              </a:r>
            </a:p>
          </p:txBody>
        </p:sp>
      </p:grpSp>
      <p:grpSp>
        <p:nvGrpSpPr>
          <p:cNvPr id="48" name="Group 47"/>
          <p:cNvGrpSpPr/>
          <p:nvPr/>
        </p:nvGrpSpPr>
        <p:grpSpPr>
          <a:xfrm>
            <a:off x="918016" y="1259629"/>
            <a:ext cx="1783406" cy="4995168"/>
            <a:chOff x="918016" y="1259629"/>
            <a:chExt cx="1783406" cy="4995168"/>
          </a:xfrm>
        </p:grpSpPr>
        <p:sp>
          <p:nvSpPr>
            <p:cNvPr id="8" name="Rectangle 7"/>
            <p:cNvSpPr/>
            <p:nvPr/>
          </p:nvSpPr>
          <p:spPr>
            <a:xfrm>
              <a:off x="1255948" y="1259629"/>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 name="TextBox 8"/>
            <p:cNvSpPr txBox="1"/>
            <p:nvPr/>
          </p:nvSpPr>
          <p:spPr>
            <a:xfrm>
              <a:off x="962610" y="1805819"/>
              <a:ext cx="1357613" cy="400110"/>
            </a:xfrm>
            <a:prstGeom prst="rect">
              <a:avLst/>
            </a:prstGeom>
            <a:noFill/>
          </p:spPr>
          <p:txBody>
            <a:bodyPr wrap="none" rtlCol="0">
              <a:spAutoFit/>
            </a:bodyPr>
            <a:lstStyle/>
            <a:p>
              <a:r>
                <a:rPr lang="en-US" sz="2000" b="1" dirty="0" smtClean="0">
                  <a:solidFill>
                    <a:srgbClr val="FF0000"/>
                  </a:solidFill>
                </a:rPr>
                <a:t>Sensitive</a:t>
              </a:r>
            </a:p>
          </p:txBody>
        </p:sp>
        <p:sp>
          <p:nvSpPr>
            <p:cNvPr id="25" name="TextBox 24"/>
            <p:cNvSpPr txBox="1"/>
            <p:nvPr/>
          </p:nvSpPr>
          <p:spPr>
            <a:xfrm>
              <a:off x="982081" y="2269827"/>
              <a:ext cx="1719341" cy="584776"/>
            </a:xfrm>
            <a:prstGeom prst="rect">
              <a:avLst/>
            </a:prstGeom>
            <a:noFill/>
          </p:spPr>
          <p:txBody>
            <a:bodyPr wrap="none" rtlCol="0">
              <a:spAutoFit/>
            </a:bodyPr>
            <a:lstStyle/>
            <a:p>
              <a:r>
                <a:rPr lang="en-US" sz="1600" b="1" dirty="0" smtClean="0">
                  <a:solidFill>
                    <a:srgbClr val="0000FF"/>
                  </a:solidFill>
                </a:rPr>
                <a:t>High Miss Rate</a:t>
              </a:r>
            </a:p>
            <a:p>
              <a:r>
                <a:rPr lang="en-US" sz="1600" b="1" dirty="0">
                  <a:solidFill>
                    <a:srgbClr val="0000FF"/>
                  </a:solidFill>
                </a:rPr>
                <a:t>Low </a:t>
              </a:r>
              <a:r>
                <a:rPr lang="en-US" sz="1600" b="1" dirty="0" smtClean="0">
                  <a:solidFill>
                    <a:srgbClr val="0000FF"/>
                  </a:solidFill>
                </a:rPr>
                <a:t>MLP</a:t>
              </a:r>
              <a:endParaRPr lang="en-US" sz="1600" b="1" dirty="0">
                <a:solidFill>
                  <a:srgbClr val="0000FF"/>
                </a:solidFill>
              </a:endParaRPr>
            </a:p>
          </p:txBody>
        </p:sp>
        <p:pic>
          <p:nvPicPr>
            <p:cNvPr id="4" name="Picture 3"/>
            <p:cNvPicPr>
              <a:picLocks noChangeAspect="1"/>
            </p:cNvPicPr>
            <p:nvPr/>
          </p:nvPicPr>
          <p:blipFill>
            <a:blip r:embed="rId7"/>
            <a:stretch>
              <a:fillRect/>
            </a:stretch>
          </p:blipFill>
          <p:spPr>
            <a:xfrm>
              <a:off x="1135498" y="3742272"/>
              <a:ext cx="687833" cy="1788367"/>
            </a:xfrm>
            <a:prstGeom prst="rect">
              <a:avLst/>
            </a:prstGeom>
          </p:spPr>
        </p:pic>
        <p:sp>
          <p:nvSpPr>
            <p:cNvPr id="30" name="TextBox 29"/>
            <p:cNvSpPr txBox="1"/>
            <p:nvPr/>
          </p:nvSpPr>
          <p:spPr>
            <a:xfrm>
              <a:off x="918016" y="5670021"/>
              <a:ext cx="1123024" cy="584776"/>
            </a:xfrm>
            <a:prstGeom prst="rect">
              <a:avLst/>
            </a:prstGeom>
            <a:noFill/>
          </p:spPr>
          <p:txBody>
            <a:bodyPr wrap="none" rtlCol="0">
              <a:spAutoFit/>
            </a:bodyPr>
            <a:lstStyle/>
            <a:p>
              <a:pPr algn="ctr"/>
              <a:r>
                <a:rPr lang="en-US" sz="1600" b="1" dirty="0" smtClean="0"/>
                <a:t>Advisor</a:t>
              </a:r>
            </a:p>
            <a:p>
              <a:pPr algn="ctr"/>
              <a:r>
                <a:rPr lang="en-US" sz="1600" b="1" dirty="0" smtClean="0">
                  <a:solidFill>
                    <a:srgbClr val="FF0000"/>
                  </a:solidFill>
                </a:rPr>
                <a:t>Sensitive</a:t>
              </a:r>
              <a:endParaRPr lang="en-US" sz="1600" b="1" dirty="0">
                <a:solidFill>
                  <a:srgbClr val="FF0000"/>
                </a:solidFill>
              </a:endParaRPr>
            </a:p>
          </p:txBody>
        </p:sp>
      </p:grpSp>
      <p:sp>
        <p:nvSpPr>
          <p:cNvPr id="43" name="TextBox 42"/>
          <p:cNvSpPr txBox="1"/>
          <p:nvPr/>
        </p:nvSpPr>
        <p:spPr>
          <a:xfrm>
            <a:off x="159498" y="3716020"/>
            <a:ext cx="461665" cy="2165767"/>
          </a:xfrm>
          <a:prstGeom prst="rect">
            <a:avLst/>
          </a:prstGeom>
          <a:noFill/>
        </p:spPr>
        <p:txBody>
          <a:bodyPr vert="vert270" wrap="none" rtlCol="0">
            <a:spAutoFit/>
          </a:bodyPr>
          <a:lstStyle/>
          <a:p>
            <a:pPr algn="ctr"/>
            <a:r>
              <a:rPr lang="en-US" b="1" dirty="0" smtClean="0"/>
              <a:t>Thesis Committee</a:t>
            </a:r>
          </a:p>
        </p:txBody>
      </p:sp>
      <p:sp>
        <p:nvSpPr>
          <p:cNvPr id="44" name="TextBox 43"/>
          <p:cNvSpPr txBox="1"/>
          <p:nvPr/>
        </p:nvSpPr>
        <p:spPr>
          <a:xfrm>
            <a:off x="140752" y="1259819"/>
            <a:ext cx="461665" cy="1514748"/>
          </a:xfrm>
          <a:prstGeom prst="rect">
            <a:avLst/>
          </a:prstGeom>
          <a:noFill/>
        </p:spPr>
        <p:txBody>
          <a:bodyPr vert="vert270" wrap="none" rtlCol="0">
            <a:spAutoFit/>
          </a:bodyPr>
          <a:lstStyle/>
          <a:p>
            <a:pPr algn="ctr"/>
            <a:r>
              <a:rPr lang="en-US" b="1" dirty="0" smtClean="0"/>
              <a:t>Applications</a:t>
            </a:r>
          </a:p>
        </p:txBody>
      </p:sp>
      <p:sp>
        <p:nvSpPr>
          <p:cNvPr id="3" name="TextBox 2"/>
          <p:cNvSpPr txBox="1"/>
          <p:nvPr/>
        </p:nvSpPr>
        <p:spPr>
          <a:xfrm>
            <a:off x="6495037" y="6262862"/>
            <a:ext cx="1826078" cy="369332"/>
          </a:xfrm>
          <a:prstGeom prst="rect">
            <a:avLst/>
          </a:prstGeom>
          <a:noFill/>
        </p:spPr>
        <p:txBody>
          <a:bodyPr wrap="none" rtlCol="0">
            <a:spAutoFit/>
          </a:bodyPr>
          <a:lstStyle/>
          <a:p>
            <a:r>
              <a:rPr lang="en-US" dirty="0" smtClean="0"/>
              <a:t>（c） PHD Comics</a:t>
            </a:r>
            <a:endParaRPr lang="en-US" dirty="0"/>
          </a:p>
        </p:txBody>
      </p:sp>
      <p:grpSp>
        <p:nvGrpSpPr>
          <p:cNvPr id="55" name="Group 54"/>
          <p:cNvGrpSpPr/>
          <p:nvPr/>
        </p:nvGrpSpPr>
        <p:grpSpPr>
          <a:xfrm>
            <a:off x="1628701" y="6160111"/>
            <a:ext cx="3777886" cy="894806"/>
            <a:chOff x="1628701" y="6160111"/>
            <a:chExt cx="3777886" cy="894806"/>
          </a:xfrm>
        </p:grpSpPr>
        <p:sp>
          <p:nvSpPr>
            <p:cNvPr id="53" name="Curved Left Arrow 52"/>
            <p:cNvSpPr/>
            <p:nvPr/>
          </p:nvSpPr>
          <p:spPr>
            <a:xfrm rot="5400000">
              <a:off x="3247279" y="4541533"/>
              <a:ext cx="540729" cy="3777886"/>
            </a:xfrm>
            <a:prstGeom prst="curvedLeftArrow">
              <a:avLst>
                <a:gd name="adj1" fmla="val 30114"/>
                <a:gd name="adj2" fmla="val 50000"/>
                <a:gd name="adj3" fmla="val 25000"/>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dirty="0">
                <a:solidFill>
                  <a:schemeClr val="tx1"/>
                </a:solidFill>
              </a:endParaRPr>
            </a:p>
          </p:txBody>
        </p:sp>
        <p:sp>
          <p:nvSpPr>
            <p:cNvPr id="54" name="Multiply 53"/>
            <p:cNvSpPr/>
            <p:nvPr/>
          </p:nvSpPr>
          <p:spPr>
            <a:xfrm>
              <a:off x="2985928" y="6262869"/>
              <a:ext cx="893086" cy="792048"/>
            </a:xfrm>
            <a:prstGeom prst="mathMultiply">
              <a:avLst>
                <a:gd name="adj1" fmla="val 1548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6" name="Picture 55"/>
          <p:cNvPicPr>
            <a:picLocks noChangeAspect="1"/>
          </p:cNvPicPr>
          <p:nvPr/>
        </p:nvPicPr>
        <p:blipFill>
          <a:blip r:embed="rId8"/>
          <a:stretch>
            <a:fillRect/>
          </a:stretch>
        </p:blipFill>
        <p:spPr>
          <a:xfrm>
            <a:off x="2715730" y="3794758"/>
            <a:ext cx="540395" cy="496517"/>
          </a:xfrm>
          <a:prstGeom prst="rect">
            <a:avLst/>
          </a:prstGeom>
        </p:spPr>
      </p:pic>
    </p:spTree>
    <p:extLst>
      <p:ext uri="{BB962C8B-B14F-4D97-AF65-F5344CB8AC3E}">
        <p14:creationId xmlns:p14="http://schemas.microsoft.com/office/powerpoint/2010/main" val="1591102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4415944" y="1680626"/>
            <a:ext cx="4389120" cy="3869231"/>
            <a:chOff x="2230979" y="1744132"/>
            <a:chExt cx="4389120" cy="3869231"/>
          </a:xfrm>
        </p:grpSpPr>
        <p:grpSp>
          <p:nvGrpSpPr>
            <p:cNvPr id="4" name="Group 3"/>
            <p:cNvGrpSpPr/>
            <p:nvPr/>
          </p:nvGrpSpPr>
          <p:grpSpPr>
            <a:xfrm>
              <a:off x="2396076" y="1820344"/>
              <a:ext cx="4047023" cy="3793019"/>
              <a:chOff x="2396076" y="1820344"/>
              <a:chExt cx="4047023" cy="3793019"/>
            </a:xfrm>
          </p:grpSpPr>
          <p:grpSp>
            <p:nvGrpSpPr>
              <p:cNvPr id="5" name="Group 4"/>
              <p:cNvGrpSpPr/>
              <p:nvPr/>
            </p:nvGrpSpPr>
            <p:grpSpPr>
              <a:xfrm>
                <a:off x="2396076" y="1820344"/>
                <a:ext cx="4047023" cy="3793019"/>
                <a:chOff x="4563543" y="1989674"/>
                <a:chExt cx="4047023" cy="3793019"/>
              </a:xfrm>
            </p:grpSpPr>
            <p:grpSp>
              <p:nvGrpSpPr>
                <p:cNvPr id="11" name="Group 10"/>
                <p:cNvGrpSpPr/>
                <p:nvPr/>
              </p:nvGrpSpPr>
              <p:grpSpPr>
                <a:xfrm>
                  <a:off x="4563543" y="1989674"/>
                  <a:ext cx="4047023" cy="423334"/>
                  <a:chOff x="4555066" y="1989674"/>
                  <a:chExt cx="4047023" cy="423334"/>
                </a:xfrm>
              </p:grpSpPr>
              <p:sp>
                <p:nvSpPr>
                  <p:cNvPr id="75" name="Rectangle 7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6" name="Rectangle 7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7" name="Rectangle 7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8" name="Rectangle 7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9" name="Rectangle 7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0" name="Rectangle 7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1" name="Rectangle 8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2" name="Rectangle 8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2" name="Group 11"/>
                <p:cNvGrpSpPr/>
                <p:nvPr/>
              </p:nvGrpSpPr>
              <p:grpSpPr>
                <a:xfrm>
                  <a:off x="4563543" y="2480734"/>
                  <a:ext cx="4047023" cy="423334"/>
                  <a:chOff x="4555066" y="1989674"/>
                  <a:chExt cx="4047023" cy="423334"/>
                </a:xfrm>
              </p:grpSpPr>
              <p:sp>
                <p:nvSpPr>
                  <p:cNvPr id="67" name="Rectangle 6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8" name="Rectangle 6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9" name="Rectangle 6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0" name="Rectangle 6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1" name="Rectangle 7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2" name="Rectangle 7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3" name="Rectangle 7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4" name="Rectangle 7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3" name="Group 12"/>
                <p:cNvGrpSpPr/>
                <p:nvPr/>
              </p:nvGrpSpPr>
              <p:grpSpPr>
                <a:xfrm>
                  <a:off x="4563543" y="2971794"/>
                  <a:ext cx="4047023" cy="423334"/>
                  <a:chOff x="4555066" y="1989674"/>
                  <a:chExt cx="4047023" cy="423334"/>
                </a:xfrm>
              </p:grpSpPr>
              <p:sp>
                <p:nvSpPr>
                  <p:cNvPr id="59" name="Rectangle 5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0" name="Rectangle 5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1" name="Rectangle 6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2" name="Rectangle 6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3" name="Rectangle 6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4" name="Rectangle 6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5" name="Rectangle 6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6" name="Rectangle 6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4" name="Group 13"/>
                <p:cNvGrpSpPr/>
                <p:nvPr/>
              </p:nvGrpSpPr>
              <p:grpSpPr>
                <a:xfrm>
                  <a:off x="4563543" y="3462854"/>
                  <a:ext cx="4047023" cy="423334"/>
                  <a:chOff x="4555066" y="1989674"/>
                  <a:chExt cx="4047023" cy="423334"/>
                </a:xfrm>
              </p:grpSpPr>
              <p:sp>
                <p:nvSpPr>
                  <p:cNvPr id="51" name="Rectangle 5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 name="Rectangle 5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3" name="Rectangle 5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4" name="Rectangle 5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5" name="Rectangle 5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6" name="Rectangle 5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7" name="Rectangle 5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8" name="Rectangle 5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5" name="Group 14"/>
                <p:cNvGrpSpPr/>
                <p:nvPr/>
              </p:nvGrpSpPr>
              <p:grpSpPr>
                <a:xfrm>
                  <a:off x="4563543" y="3936981"/>
                  <a:ext cx="4047023" cy="423334"/>
                  <a:chOff x="4555066" y="1989674"/>
                  <a:chExt cx="4047023" cy="423334"/>
                </a:xfrm>
              </p:grpSpPr>
              <p:sp>
                <p:nvSpPr>
                  <p:cNvPr id="43" name="Rectangle 4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 name="Rectangle 4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 name="Rectangle 4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 name="Rectangle 4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 name="Rectangle 4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 name="Rectangle 4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 name="Rectangle 4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 name="Rectangle 4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 name="Group 15"/>
                <p:cNvGrpSpPr/>
                <p:nvPr/>
              </p:nvGrpSpPr>
              <p:grpSpPr>
                <a:xfrm>
                  <a:off x="4563543" y="4411108"/>
                  <a:ext cx="4047023" cy="423334"/>
                  <a:chOff x="4555066" y="1989674"/>
                  <a:chExt cx="4047023" cy="423334"/>
                </a:xfrm>
              </p:grpSpPr>
              <p:sp>
                <p:nvSpPr>
                  <p:cNvPr id="35" name="Rectangle 3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 name="Rectangle 3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 name="Rectangle 3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 name="Rectangle 3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 name="Rectangle 3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 name="Rectangle 3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 name="Rectangle 4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 name="Rectangle 4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7" name="Group 16"/>
                <p:cNvGrpSpPr/>
                <p:nvPr/>
              </p:nvGrpSpPr>
              <p:grpSpPr>
                <a:xfrm>
                  <a:off x="4563543" y="4885235"/>
                  <a:ext cx="4047023" cy="423334"/>
                  <a:chOff x="4555066" y="1989674"/>
                  <a:chExt cx="4047023" cy="423334"/>
                </a:xfrm>
              </p:grpSpPr>
              <p:sp>
                <p:nvSpPr>
                  <p:cNvPr id="27" name="Rectangle 2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 name="Rectangle 2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 name="Rectangle 2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 name="Rectangle 2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 name="Rectangle 3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 name="Rectangle 3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 name="Rectangle 3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 name="Rectangle 3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 name="Group 17"/>
                <p:cNvGrpSpPr/>
                <p:nvPr/>
              </p:nvGrpSpPr>
              <p:grpSpPr>
                <a:xfrm>
                  <a:off x="4563543" y="5359359"/>
                  <a:ext cx="4047023" cy="423334"/>
                  <a:chOff x="4555066" y="1989674"/>
                  <a:chExt cx="4047023" cy="423334"/>
                </a:xfrm>
              </p:grpSpPr>
              <p:sp>
                <p:nvSpPr>
                  <p:cNvPr id="19" name="Rectangle 1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 name="Rectangle 1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 name="Rectangle 2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 name="Rectangle 2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 name="Rectangle 2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 name="Rectangle 2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 name="Rectangle 2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 name="Rectangle 2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6" name="Group 5"/>
              <p:cNvGrpSpPr/>
              <p:nvPr/>
            </p:nvGrpSpPr>
            <p:grpSpPr>
              <a:xfrm>
                <a:off x="2487002" y="1881482"/>
                <a:ext cx="3882104" cy="3636886"/>
                <a:chOff x="4648208" y="1837277"/>
                <a:chExt cx="3882104" cy="3636886"/>
              </a:xfrm>
            </p:grpSpPr>
            <p:sp>
              <p:nvSpPr>
                <p:cNvPr id="7" name="Isosceles Triangle 6"/>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8" name="Isosceles Triangle 7"/>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9" name="Isosceles Triangle 8"/>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10" name="Isosceles Triangle 9"/>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83" name="Straight Connector 82"/>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Step 3 — Isolation</a:t>
            </a:r>
            <a:endParaRPr lang="en-US" dirty="0"/>
          </a:p>
        </p:txBody>
      </p:sp>
      <p:sp>
        <p:nvSpPr>
          <p:cNvPr id="157" name="Rectangle 156"/>
          <p:cNvSpPr/>
          <p:nvPr/>
        </p:nvSpPr>
        <p:spPr>
          <a:xfrm>
            <a:off x="760493" y="3903106"/>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8" name="TextBox 157"/>
          <p:cNvSpPr txBox="1"/>
          <p:nvPr/>
        </p:nvSpPr>
        <p:spPr>
          <a:xfrm>
            <a:off x="595396" y="5652969"/>
            <a:ext cx="787395" cy="369332"/>
          </a:xfrm>
          <a:prstGeom prst="rect">
            <a:avLst/>
          </a:prstGeom>
          <a:noFill/>
        </p:spPr>
        <p:txBody>
          <a:bodyPr wrap="none" rtlCol="0">
            <a:spAutoFit/>
          </a:bodyPr>
          <a:lstStyle/>
          <a:p>
            <a:r>
              <a:rPr lang="en-US" b="1" dirty="0" smtClean="0"/>
              <a:t>Heavy</a:t>
            </a:r>
            <a:endParaRPr lang="en-US" b="1" dirty="0"/>
          </a:p>
        </p:txBody>
      </p:sp>
      <p:sp>
        <p:nvSpPr>
          <p:cNvPr id="159" name="Rectangle 158"/>
          <p:cNvSpPr/>
          <p:nvPr/>
        </p:nvSpPr>
        <p:spPr>
          <a:xfrm>
            <a:off x="760493" y="4974448"/>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1" name="Rectangle 160"/>
          <p:cNvSpPr/>
          <p:nvPr/>
        </p:nvSpPr>
        <p:spPr>
          <a:xfrm>
            <a:off x="760493" y="2793978"/>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2" name="TextBox 161"/>
          <p:cNvSpPr txBox="1"/>
          <p:nvPr/>
        </p:nvSpPr>
        <p:spPr>
          <a:xfrm>
            <a:off x="662941" y="3360830"/>
            <a:ext cx="652304" cy="369332"/>
          </a:xfrm>
          <a:prstGeom prst="rect">
            <a:avLst/>
          </a:prstGeom>
          <a:noFill/>
        </p:spPr>
        <p:txBody>
          <a:bodyPr wrap="none" rtlCol="0">
            <a:spAutoFit/>
          </a:bodyPr>
          <a:lstStyle/>
          <a:p>
            <a:r>
              <a:rPr lang="en-US" b="1" dirty="0" smtClean="0"/>
              <a:t>Light</a:t>
            </a:r>
            <a:endParaRPr lang="en-US" b="1" dirty="0"/>
          </a:p>
        </p:txBody>
      </p:sp>
      <p:sp>
        <p:nvSpPr>
          <p:cNvPr id="163" name="TextBox 162"/>
          <p:cNvSpPr txBox="1"/>
          <p:nvPr/>
        </p:nvSpPr>
        <p:spPr>
          <a:xfrm>
            <a:off x="379909" y="1223323"/>
            <a:ext cx="1765127" cy="400110"/>
          </a:xfrm>
          <a:prstGeom prst="rect">
            <a:avLst/>
          </a:prstGeom>
          <a:noFill/>
        </p:spPr>
        <p:txBody>
          <a:bodyPr wrap="none" rtlCol="0">
            <a:spAutoFit/>
          </a:bodyPr>
          <a:lstStyle/>
          <a:p>
            <a:r>
              <a:rPr lang="en-US" sz="2000" b="1" dirty="0" smtClean="0"/>
              <a:t>Applications</a:t>
            </a:r>
            <a:endParaRPr lang="en-US" sz="2000" b="1" dirty="0"/>
          </a:p>
        </p:txBody>
      </p:sp>
      <p:sp>
        <p:nvSpPr>
          <p:cNvPr id="164" name="TextBox 163"/>
          <p:cNvSpPr txBox="1"/>
          <p:nvPr/>
        </p:nvSpPr>
        <p:spPr>
          <a:xfrm>
            <a:off x="5929766" y="1223323"/>
            <a:ext cx="909649" cy="400110"/>
          </a:xfrm>
          <a:prstGeom prst="rect">
            <a:avLst/>
          </a:prstGeom>
          <a:noFill/>
        </p:spPr>
        <p:txBody>
          <a:bodyPr wrap="none" rtlCol="0">
            <a:spAutoFit/>
          </a:bodyPr>
          <a:lstStyle/>
          <a:p>
            <a:r>
              <a:rPr lang="en-US" sz="2000" b="1" dirty="0" smtClean="0"/>
              <a:t>Cores</a:t>
            </a:r>
            <a:endParaRPr lang="en-US" sz="2000" b="1" dirty="0"/>
          </a:p>
        </p:txBody>
      </p:sp>
      <p:sp>
        <p:nvSpPr>
          <p:cNvPr id="165" name="Rectangle 164"/>
          <p:cNvSpPr/>
          <p:nvPr/>
        </p:nvSpPr>
        <p:spPr>
          <a:xfrm>
            <a:off x="760493"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7" name="TextBox 166"/>
          <p:cNvSpPr txBox="1"/>
          <p:nvPr/>
        </p:nvSpPr>
        <p:spPr>
          <a:xfrm>
            <a:off x="446423" y="2307820"/>
            <a:ext cx="1085341" cy="369332"/>
          </a:xfrm>
          <a:prstGeom prst="rect">
            <a:avLst/>
          </a:prstGeom>
          <a:noFill/>
        </p:spPr>
        <p:txBody>
          <a:bodyPr wrap="none" rtlCol="0">
            <a:spAutoFit/>
          </a:bodyPr>
          <a:lstStyle/>
          <a:p>
            <a:r>
              <a:rPr lang="en-US" b="1" dirty="0" smtClean="0"/>
              <a:t>Sensitive</a:t>
            </a:r>
            <a:endParaRPr lang="en-US" b="1" dirty="0"/>
          </a:p>
        </p:txBody>
      </p:sp>
      <p:sp>
        <p:nvSpPr>
          <p:cNvPr id="168" name="TextBox 167"/>
          <p:cNvSpPr txBox="1"/>
          <p:nvPr/>
        </p:nvSpPr>
        <p:spPr>
          <a:xfrm>
            <a:off x="471107" y="4416940"/>
            <a:ext cx="1035973" cy="369332"/>
          </a:xfrm>
          <a:prstGeom prst="rect">
            <a:avLst/>
          </a:prstGeom>
          <a:noFill/>
        </p:spPr>
        <p:txBody>
          <a:bodyPr wrap="none" rtlCol="0">
            <a:spAutoFit/>
          </a:bodyPr>
          <a:lstStyle/>
          <a:p>
            <a:r>
              <a:rPr lang="en-US" b="1" dirty="0" smtClean="0"/>
              <a:t>Medium</a:t>
            </a:r>
            <a:endParaRPr lang="en-US" b="1" dirty="0"/>
          </a:p>
        </p:txBody>
      </p:sp>
      <p:grpSp>
        <p:nvGrpSpPr>
          <p:cNvPr id="169" name="Group 168"/>
          <p:cNvGrpSpPr/>
          <p:nvPr/>
        </p:nvGrpSpPr>
        <p:grpSpPr>
          <a:xfrm>
            <a:off x="6632832" y="1744132"/>
            <a:ext cx="1998112" cy="1896514"/>
            <a:chOff x="6632832" y="1744132"/>
            <a:chExt cx="1998112" cy="1896514"/>
          </a:xfrm>
        </p:grpSpPr>
        <p:sp>
          <p:nvSpPr>
            <p:cNvPr id="170" name="Rectangle 169"/>
            <p:cNvSpPr/>
            <p:nvPr/>
          </p:nvSpPr>
          <p:spPr>
            <a:xfrm>
              <a:off x="6632832"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1" name="Rectangle 170"/>
            <p:cNvSpPr/>
            <p:nvPr/>
          </p:nvSpPr>
          <p:spPr>
            <a:xfrm>
              <a:off x="7140825"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72" name="Rectangle 171"/>
            <p:cNvSpPr/>
            <p:nvPr/>
          </p:nvSpPr>
          <p:spPr>
            <a:xfrm>
              <a:off x="7665751"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3" name="Rectangle 172"/>
            <p:cNvSpPr/>
            <p:nvPr/>
          </p:nvSpPr>
          <p:spPr>
            <a:xfrm>
              <a:off x="6632832"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4" name="Rectangle 173"/>
            <p:cNvSpPr/>
            <p:nvPr/>
          </p:nvSpPr>
          <p:spPr>
            <a:xfrm>
              <a:off x="7140825"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5" name="Rectangle 174"/>
            <p:cNvSpPr/>
            <p:nvPr/>
          </p:nvSpPr>
          <p:spPr>
            <a:xfrm>
              <a:off x="7665751"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6" name="Rectangle 175"/>
            <p:cNvSpPr/>
            <p:nvPr/>
          </p:nvSpPr>
          <p:spPr>
            <a:xfrm>
              <a:off x="8173744"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77" name="Rectangle 176"/>
            <p:cNvSpPr/>
            <p:nvPr/>
          </p:nvSpPr>
          <p:spPr>
            <a:xfrm>
              <a:off x="6632832"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8" name="Rectangle 177"/>
            <p:cNvSpPr/>
            <p:nvPr/>
          </p:nvSpPr>
          <p:spPr>
            <a:xfrm>
              <a:off x="7140825"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79" name="Rectangle 178"/>
            <p:cNvSpPr/>
            <p:nvPr/>
          </p:nvSpPr>
          <p:spPr>
            <a:xfrm>
              <a:off x="7665751"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80" name="Rectangle 179"/>
            <p:cNvSpPr/>
            <p:nvPr/>
          </p:nvSpPr>
          <p:spPr>
            <a:xfrm>
              <a:off x="8173744"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1" name="Rectangle 180"/>
            <p:cNvSpPr/>
            <p:nvPr/>
          </p:nvSpPr>
          <p:spPr>
            <a:xfrm>
              <a:off x="6632832"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2" name="Rectangle 181"/>
            <p:cNvSpPr/>
            <p:nvPr/>
          </p:nvSpPr>
          <p:spPr>
            <a:xfrm>
              <a:off x="7140825"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3" name="Rectangle 182"/>
            <p:cNvSpPr/>
            <p:nvPr/>
          </p:nvSpPr>
          <p:spPr>
            <a:xfrm>
              <a:off x="7665751"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4" name="Rectangle 183"/>
            <p:cNvSpPr/>
            <p:nvPr/>
          </p:nvSpPr>
          <p:spPr>
            <a:xfrm>
              <a:off x="8173744"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5" name="Group 184"/>
          <p:cNvGrpSpPr/>
          <p:nvPr/>
        </p:nvGrpSpPr>
        <p:grpSpPr>
          <a:xfrm>
            <a:off x="4583921" y="1744132"/>
            <a:ext cx="4047023" cy="3793019"/>
            <a:chOff x="4583921" y="1744132"/>
            <a:chExt cx="4047023" cy="3793019"/>
          </a:xfrm>
        </p:grpSpPr>
        <p:sp>
          <p:nvSpPr>
            <p:cNvPr id="186" name="Rectangle 185"/>
            <p:cNvSpPr/>
            <p:nvPr/>
          </p:nvSpPr>
          <p:spPr>
            <a:xfrm>
              <a:off x="5091914" y="174413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187" name="Rectangle 186"/>
            <p:cNvSpPr/>
            <p:nvPr/>
          </p:nvSpPr>
          <p:spPr>
            <a:xfrm>
              <a:off x="5616840" y="174413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8" name="Rectangle 187"/>
            <p:cNvSpPr/>
            <p:nvPr/>
          </p:nvSpPr>
          <p:spPr>
            <a:xfrm>
              <a:off x="6124833" y="174413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9" name="Rectangle 188"/>
            <p:cNvSpPr/>
            <p:nvPr/>
          </p:nvSpPr>
          <p:spPr>
            <a:xfrm>
              <a:off x="4583921" y="223519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0" name="Rectangle 189"/>
            <p:cNvSpPr/>
            <p:nvPr/>
          </p:nvSpPr>
          <p:spPr>
            <a:xfrm>
              <a:off x="5091914" y="223519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1" name="Rectangle 190"/>
            <p:cNvSpPr/>
            <p:nvPr/>
          </p:nvSpPr>
          <p:spPr>
            <a:xfrm>
              <a:off x="5616840"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92" name="Rectangle 191"/>
            <p:cNvSpPr/>
            <p:nvPr/>
          </p:nvSpPr>
          <p:spPr>
            <a:xfrm>
              <a:off x="6124833"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3" name="Rectangle 192"/>
            <p:cNvSpPr/>
            <p:nvPr/>
          </p:nvSpPr>
          <p:spPr>
            <a:xfrm>
              <a:off x="4583921" y="272625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ahoma"/>
                <a:ea typeface="+mn-ea"/>
                <a:cs typeface="+mn-cs"/>
              </a:endParaRPr>
            </a:p>
          </p:txBody>
        </p:sp>
        <p:sp>
          <p:nvSpPr>
            <p:cNvPr id="194" name="Rectangle 193"/>
            <p:cNvSpPr/>
            <p:nvPr/>
          </p:nvSpPr>
          <p:spPr>
            <a:xfrm>
              <a:off x="5091914" y="272625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95" name="Rectangle 194"/>
            <p:cNvSpPr/>
            <p:nvPr/>
          </p:nvSpPr>
          <p:spPr>
            <a:xfrm>
              <a:off x="5616840" y="272625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6" name="Rectangle 195"/>
            <p:cNvSpPr/>
            <p:nvPr/>
          </p:nvSpPr>
          <p:spPr>
            <a:xfrm>
              <a:off x="6124833" y="2726252"/>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7" name="Rectangle 196"/>
            <p:cNvSpPr/>
            <p:nvPr/>
          </p:nvSpPr>
          <p:spPr>
            <a:xfrm>
              <a:off x="4583921" y="3217312"/>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4400"/>
              <a:endParaRPr lang="en-US" kern="0">
                <a:solidFill>
                  <a:srgbClr val="000000"/>
                </a:solidFill>
                <a:latin typeface="Tahoma"/>
              </a:endParaRPr>
            </a:p>
          </p:txBody>
        </p:sp>
        <p:sp>
          <p:nvSpPr>
            <p:cNvPr id="198" name="Rectangle 197"/>
            <p:cNvSpPr/>
            <p:nvPr/>
          </p:nvSpPr>
          <p:spPr>
            <a:xfrm>
              <a:off x="5091914" y="3217312"/>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4400"/>
              <a:endParaRPr lang="en-US" kern="0">
                <a:solidFill>
                  <a:srgbClr val="000000"/>
                </a:solidFill>
                <a:latin typeface="Tahoma"/>
              </a:endParaRPr>
            </a:p>
          </p:txBody>
        </p:sp>
        <p:sp>
          <p:nvSpPr>
            <p:cNvPr id="199" name="Rectangle 198"/>
            <p:cNvSpPr/>
            <p:nvPr/>
          </p:nvSpPr>
          <p:spPr>
            <a:xfrm>
              <a:off x="5616840" y="3217312"/>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4400"/>
              <a:endParaRPr lang="en-US" kern="0">
                <a:solidFill>
                  <a:srgbClr val="000000"/>
                </a:solidFill>
                <a:latin typeface="Tahoma"/>
              </a:endParaRPr>
            </a:p>
          </p:txBody>
        </p:sp>
        <p:sp>
          <p:nvSpPr>
            <p:cNvPr id="200" name="Rectangle 199"/>
            <p:cNvSpPr/>
            <p:nvPr/>
          </p:nvSpPr>
          <p:spPr>
            <a:xfrm>
              <a:off x="6124833" y="3217312"/>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4400"/>
              <a:endParaRPr lang="en-US" kern="0">
                <a:solidFill>
                  <a:srgbClr val="000000"/>
                </a:solidFill>
                <a:latin typeface="Tahoma"/>
              </a:endParaRPr>
            </a:p>
          </p:txBody>
        </p:sp>
        <p:sp>
          <p:nvSpPr>
            <p:cNvPr id="201" name="Rectangle 200"/>
            <p:cNvSpPr/>
            <p:nvPr/>
          </p:nvSpPr>
          <p:spPr>
            <a:xfrm>
              <a:off x="4583921" y="369143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2" name="Rectangle 201"/>
            <p:cNvSpPr/>
            <p:nvPr/>
          </p:nvSpPr>
          <p:spPr>
            <a:xfrm>
              <a:off x="5091914" y="369143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3" name="Rectangle 202"/>
            <p:cNvSpPr/>
            <p:nvPr/>
          </p:nvSpPr>
          <p:spPr>
            <a:xfrm>
              <a:off x="5616840" y="369143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4" name="Rectangle 203"/>
            <p:cNvSpPr/>
            <p:nvPr/>
          </p:nvSpPr>
          <p:spPr>
            <a:xfrm>
              <a:off x="6124833" y="369143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5" name="Rectangle 204"/>
            <p:cNvSpPr/>
            <p:nvPr/>
          </p:nvSpPr>
          <p:spPr>
            <a:xfrm>
              <a:off x="6632832" y="369143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6" name="Rectangle 205"/>
            <p:cNvSpPr/>
            <p:nvPr/>
          </p:nvSpPr>
          <p:spPr>
            <a:xfrm>
              <a:off x="7140825" y="369143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7" name="Rectangle 206"/>
            <p:cNvSpPr/>
            <p:nvPr/>
          </p:nvSpPr>
          <p:spPr>
            <a:xfrm>
              <a:off x="7665751" y="369143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8" name="Rectangle 207"/>
            <p:cNvSpPr/>
            <p:nvPr/>
          </p:nvSpPr>
          <p:spPr>
            <a:xfrm>
              <a:off x="8173744" y="3691439"/>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9" name="Rectangle 208"/>
            <p:cNvSpPr/>
            <p:nvPr/>
          </p:nvSpPr>
          <p:spPr>
            <a:xfrm>
              <a:off x="4583921"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10" name="Rectangle 209"/>
            <p:cNvSpPr/>
            <p:nvPr/>
          </p:nvSpPr>
          <p:spPr>
            <a:xfrm>
              <a:off x="5091914"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1" name="Rectangle 210"/>
            <p:cNvSpPr/>
            <p:nvPr/>
          </p:nvSpPr>
          <p:spPr>
            <a:xfrm>
              <a:off x="5616840"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2" name="Rectangle 211"/>
            <p:cNvSpPr/>
            <p:nvPr/>
          </p:nvSpPr>
          <p:spPr>
            <a:xfrm>
              <a:off x="6124833" y="4165566"/>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3" name="Rectangle 212"/>
            <p:cNvSpPr/>
            <p:nvPr/>
          </p:nvSpPr>
          <p:spPr>
            <a:xfrm>
              <a:off x="6632832" y="4165566"/>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defTabSz="914400"/>
              <a:endParaRPr lang="en-US" kern="0">
                <a:solidFill>
                  <a:srgbClr val="000000"/>
                </a:solidFill>
                <a:latin typeface="Tahoma"/>
              </a:endParaRPr>
            </a:p>
          </p:txBody>
        </p:sp>
        <p:sp>
          <p:nvSpPr>
            <p:cNvPr id="214" name="Rectangle 213"/>
            <p:cNvSpPr/>
            <p:nvPr/>
          </p:nvSpPr>
          <p:spPr>
            <a:xfrm>
              <a:off x="7140825"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5" name="Rectangle 214"/>
            <p:cNvSpPr/>
            <p:nvPr/>
          </p:nvSpPr>
          <p:spPr>
            <a:xfrm>
              <a:off x="7665751"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6" name="Rectangle 215"/>
            <p:cNvSpPr/>
            <p:nvPr/>
          </p:nvSpPr>
          <p:spPr>
            <a:xfrm>
              <a:off x="8173744"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7" name="Rectangle 216"/>
            <p:cNvSpPr/>
            <p:nvPr/>
          </p:nvSpPr>
          <p:spPr>
            <a:xfrm>
              <a:off x="4583921" y="4639693"/>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8" name="Rectangle 217"/>
            <p:cNvSpPr/>
            <p:nvPr/>
          </p:nvSpPr>
          <p:spPr>
            <a:xfrm>
              <a:off x="5091914" y="4639693"/>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9" name="Rectangle 218"/>
            <p:cNvSpPr/>
            <p:nvPr/>
          </p:nvSpPr>
          <p:spPr>
            <a:xfrm>
              <a:off x="5616840"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0" name="Rectangle 219"/>
            <p:cNvSpPr/>
            <p:nvPr/>
          </p:nvSpPr>
          <p:spPr>
            <a:xfrm>
              <a:off x="6124833"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1" name="Rectangle 220"/>
            <p:cNvSpPr/>
            <p:nvPr/>
          </p:nvSpPr>
          <p:spPr>
            <a:xfrm>
              <a:off x="6632832"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22" name="Rectangle 221"/>
            <p:cNvSpPr/>
            <p:nvPr/>
          </p:nvSpPr>
          <p:spPr>
            <a:xfrm>
              <a:off x="7140825"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23" name="Rectangle 222"/>
            <p:cNvSpPr/>
            <p:nvPr/>
          </p:nvSpPr>
          <p:spPr>
            <a:xfrm>
              <a:off x="7665751" y="4639693"/>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224" name="Rectangle 223"/>
            <p:cNvSpPr/>
            <p:nvPr/>
          </p:nvSpPr>
          <p:spPr>
            <a:xfrm>
              <a:off x="8173744" y="4639693"/>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5" name="Rectangle 224"/>
            <p:cNvSpPr/>
            <p:nvPr/>
          </p:nvSpPr>
          <p:spPr>
            <a:xfrm>
              <a:off x="5091914" y="5113817"/>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6" name="Rectangle 225"/>
            <p:cNvSpPr/>
            <p:nvPr/>
          </p:nvSpPr>
          <p:spPr>
            <a:xfrm>
              <a:off x="5616840" y="5113817"/>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7" name="Rectangle 226"/>
            <p:cNvSpPr/>
            <p:nvPr/>
          </p:nvSpPr>
          <p:spPr>
            <a:xfrm>
              <a:off x="6124833" y="5113817"/>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8" name="Rectangle 227"/>
            <p:cNvSpPr/>
            <p:nvPr/>
          </p:nvSpPr>
          <p:spPr>
            <a:xfrm>
              <a:off x="6632832" y="5113817"/>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9" name="Rectangle 228"/>
            <p:cNvSpPr/>
            <p:nvPr/>
          </p:nvSpPr>
          <p:spPr>
            <a:xfrm>
              <a:off x="7140825" y="5113817"/>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0" name="Rectangle 229"/>
            <p:cNvSpPr/>
            <p:nvPr/>
          </p:nvSpPr>
          <p:spPr>
            <a:xfrm>
              <a:off x="7665751" y="5113817"/>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sp>
        <p:nvSpPr>
          <p:cNvPr id="231" name="TextBox 230"/>
          <p:cNvSpPr txBox="1"/>
          <p:nvPr/>
        </p:nvSpPr>
        <p:spPr>
          <a:xfrm>
            <a:off x="1767791" y="5667737"/>
            <a:ext cx="4942379" cy="369332"/>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solidFill>
                  <a:srgbClr val="000000"/>
                </a:solidFill>
                <a:latin typeface="Tahoma"/>
              </a:rPr>
              <a:t>Isolate </a:t>
            </a:r>
            <a:r>
              <a:rPr lang="en-US" b="1" kern="0" dirty="0" smtClean="0">
                <a:solidFill>
                  <a:srgbClr val="FF0000"/>
                </a:solidFill>
                <a:latin typeface="Tahoma"/>
              </a:rPr>
              <a:t>sensitive</a:t>
            </a:r>
            <a:r>
              <a:rPr lang="en-US" b="1" kern="0" dirty="0" smtClean="0">
                <a:solidFill>
                  <a:srgbClr val="000000"/>
                </a:solidFill>
                <a:latin typeface="Tahoma"/>
              </a:rPr>
              <a:t> applications to a cluster</a:t>
            </a:r>
            <a:endParaRPr kumimoji="0" lang="en-US" sz="1800" b="1" i="0" u="none" strike="noStrike" kern="0" cap="none" spc="0" normalizeH="0" baseline="0" noProof="0" dirty="0" smtClean="0">
              <a:ln>
                <a:noFill/>
              </a:ln>
              <a:solidFill>
                <a:srgbClr val="FF0000"/>
              </a:solidFill>
              <a:effectLst/>
              <a:uLnTx/>
              <a:uFillTx/>
              <a:latin typeface="Tahoma"/>
            </a:endParaRPr>
          </a:p>
        </p:txBody>
      </p:sp>
      <p:sp>
        <p:nvSpPr>
          <p:cNvPr id="160"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15</a:t>
            </a:fld>
            <a:endParaRPr lang="en-US" altLang="en-US" dirty="0"/>
          </a:p>
        </p:txBody>
      </p:sp>
      <p:sp>
        <p:nvSpPr>
          <p:cNvPr id="166" name="TextBox 165"/>
          <p:cNvSpPr txBox="1"/>
          <p:nvPr/>
        </p:nvSpPr>
        <p:spPr>
          <a:xfrm>
            <a:off x="1767791" y="6125677"/>
            <a:ext cx="6555776" cy="369332"/>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noProof="0" dirty="0" smtClean="0">
                <a:solidFill>
                  <a:srgbClr val="000000"/>
                </a:solidFill>
                <a:latin typeface="Tahoma"/>
              </a:rPr>
              <a:t>Balance load for remaining applications across clusters</a:t>
            </a:r>
            <a:endParaRPr kumimoji="0" lang="en-US" sz="1800" b="1" i="0" u="none" strike="noStrike" kern="0" cap="none" spc="0" normalizeH="0" baseline="0" noProof="0" dirty="0" smtClean="0">
              <a:ln>
                <a:noFill/>
              </a:ln>
              <a:solidFill>
                <a:srgbClr val="FF0000"/>
              </a:solidFill>
              <a:effectLst/>
              <a:uLnTx/>
              <a:uFillTx/>
              <a:latin typeface="Tahoma"/>
            </a:endParaRPr>
          </a:p>
        </p:txBody>
      </p:sp>
    </p:spTree>
    <p:extLst>
      <p:ext uri="{BB962C8B-B14F-4D97-AF65-F5344CB8AC3E}">
        <p14:creationId xmlns:p14="http://schemas.microsoft.com/office/powerpoint/2010/main" val="16751118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1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a:t>
            </a:r>
            <a:r>
              <a:rPr lang="en-US" dirty="0" smtClean="0"/>
              <a:t>3 — Isolation</a:t>
            </a:r>
            <a:endParaRPr lang="en-US" dirty="0"/>
          </a:p>
        </p:txBody>
      </p:sp>
      <p:sp>
        <p:nvSpPr>
          <p:cNvPr id="3" name="Content Placeholder 2"/>
          <p:cNvSpPr>
            <a:spLocks noGrp="1"/>
          </p:cNvSpPr>
          <p:nvPr>
            <p:ph idx="1"/>
          </p:nvPr>
        </p:nvSpPr>
        <p:spPr/>
        <p:txBody>
          <a:bodyPr>
            <a:normAutofit lnSpcReduction="10000"/>
          </a:bodyPr>
          <a:lstStyle/>
          <a:p>
            <a:r>
              <a:rPr lang="en-US" dirty="0" smtClean="0"/>
              <a:t>How to </a:t>
            </a:r>
            <a:r>
              <a:rPr lang="en-US" dirty="0"/>
              <a:t>e</a:t>
            </a:r>
            <a:r>
              <a:rPr lang="en-US" dirty="0" smtClean="0"/>
              <a:t>stimate sensitivity?</a:t>
            </a:r>
            <a:endParaRPr lang="en-US" dirty="0"/>
          </a:p>
          <a:p>
            <a:pPr lvl="1"/>
            <a:r>
              <a:rPr lang="en-US" dirty="0" smtClean="0"/>
              <a:t>High Miss— high misses </a:t>
            </a:r>
            <a:r>
              <a:rPr lang="en-US" dirty="0"/>
              <a:t>per kilo instruction (MPKI)</a:t>
            </a:r>
          </a:p>
          <a:p>
            <a:pPr lvl="1"/>
            <a:r>
              <a:rPr lang="en-US" dirty="0"/>
              <a:t>Low MLP— high relative stall cycles per miss (STPM</a:t>
            </a:r>
            <a:r>
              <a:rPr lang="en-US" dirty="0" smtClean="0"/>
              <a:t>)</a:t>
            </a:r>
          </a:p>
          <a:p>
            <a:pPr lvl="1"/>
            <a:r>
              <a:rPr lang="en-US" dirty="0" smtClean="0"/>
              <a:t>Sensitive </a:t>
            </a:r>
            <a:r>
              <a:rPr lang="en-US" dirty="0"/>
              <a:t>if MPKI &gt; </a:t>
            </a:r>
            <a:r>
              <a:rPr lang="en-US" dirty="0" smtClean="0"/>
              <a:t>Threshold and relative </a:t>
            </a:r>
            <a:r>
              <a:rPr lang="en-US" dirty="0"/>
              <a:t>STPM is </a:t>
            </a:r>
            <a:r>
              <a:rPr lang="en-US" dirty="0" smtClean="0"/>
              <a:t>high</a:t>
            </a:r>
          </a:p>
          <a:p>
            <a:pPr lvl="1"/>
            <a:endParaRPr lang="en-US" dirty="0"/>
          </a:p>
          <a:p>
            <a:r>
              <a:rPr lang="en-US" dirty="0" smtClean="0"/>
              <a:t>Whether to or not to allocate cluster to sensitive applications?</a:t>
            </a:r>
          </a:p>
          <a:p>
            <a:pPr lvl="1"/>
            <a:endParaRPr lang="en-US" dirty="0"/>
          </a:p>
          <a:p>
            <a:r>
              <a:rPr lang="en-US" dirty="0" smtClean="0"/>
              <a:t>How to map sensitive applications to their own cluster?</a:t>
            </a:r>
          </a:p>
          <a:p>
            <a:pPr lvl="1"/>
            <a:r>
              <a:rPr lang="en-US" dirty="0" smtClean="0"/>
              <a:t>Knap</a:t>
            </a:r>
            <a:r>
              <a:rPr lang="en-US" dirty="0"/>
              <a:t>-sack </a:t>
            </a:r>
            <a:r>
              <a:rPr lang="en-US" dirty="0" smtClean="0"/>
              <a:t>algorithm</a:t>
            </a:r>
            <a:endParaRPr lang="en-US" dirty="0"/>
          </a:p>
          <a:p>
            <a:endParaRPr lang="en-US" dirty="0"/>
          </a:p>
        </p:txBody>
      </p:sp>
      <p:sp>
        <p:nvSpPr>
          <p:cNvPr id="4"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16</a:t>
            </a:fld>
            <a:endParaRPr lang="en-US" altLang="en-US" dirty="0"/>
          </a:p>
        </p:txBody>
      </p:sp>
    </p:spTree>
    <p:extLst>
      <p:ext uri="{BB962C8B-B14F-4D97-AF65-F5344CB8AC3E}">
        <p14:creationId xmlns:p14="http://schemas.microsoft.com/office/powerpoint/2010/main" val="8135906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roup 84"/>
          <p:cNvGrpSpPr/>
          <p:nvPr/>
        </p:nvGrpSpPr>
        <p:grpSpPr>
          <a:xfrm>
            <a:off x="4415944" y="1680626"/>
            <a:ext cx="4389120" cy="3869231"/>
            <a:chOff x="2230979" y="1744132"/>
            <a:chExt cx="4389120" cy="3869231"/>
          </a:xfrm>
        </p:grpSpPr>
        <p:grpSp>
          <p:nvGrpSpPr>
            <p:cNvPr id="4" name="Group 3"/>
            <p:cNvGrpSpPr/>
            <p:nvPr/>
          </p:nvGrpSpPr>
          <p:grpSpPr>
            <a:xfrm>
              <a:off x="2396076" y="1820344"/>
              <a:ext cx="4047023" cy="3793019"/>
              <a:chOff x="2396076" y="1820344"/>
              <a:chExt cx="4047023" cy="3793019"/>
            </a:xfrm>
          </p:grpSpPr>
          <p:grpSp>
            <p:nvGrpSpPr>
              <p:cNvPr id="5" name="Group 4"/>
              <p:cNvGrpSpPr/>
              <p:nvPr/>
            </p:nvGrpSpPr>
            <p:grpSpPr>
              <a:xfrm>
                <a:off x="2396076" y="1820344"/>
                <a:ext cx="4047023" cy="3793019"/>
                <a:chOff x="4563543" y="1989674"/>
                <a:chExt cx="4047023" cy="3793019"/>
              </a:xfrm>
            </p:grpSpPr>
            <p:grpSp>
              <p:nvGrpSpPr>
                <p:cNvPr id="11" name="Group 10"/>
                <p:cNvGrpSpPr/>
                <p:nvPr/>
              </p:nvGrpSpPr>
              <p:grpSpPr>
                <a:xfrm>
                  <a:off x="4563543" y="1989674"/>
                  <a:ext cx="4047023" cy="423334"/>
                  <a:chOff x="4555066" y="1989674"/>
                  <a:chExt cx="4047023" cy="423334"/>
                </a:xfrm>
              </p:grpSpPr>
              <p:sp>
                <p:nvSpPr>
                  <p:cNvPr id="75" name="Rectangle 7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6" name="Rectangle 7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7" name="Rectangle 7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8" name="Rectangle 7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9" name="Rectangle 7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0" name="Rectangle 7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1" name="Rectangle 8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2" name="Rectangle 8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2" name="Group 11"/>
                <p:cNvGrpSpPr/>
                <p:nvPr/>
              </p:nvGrpSpPr>
              <p:grpSpPr>
                <a:xfrm>
                  <a:off x="4563543" y="2480734"/>
                  <a:ext cx="4047023" cy="423334"/>
                  <a:chOff x="4555066" y="1989674"/>
                  <a:chExt cx="4047023" cy="423334"/>
                </a:xfrm>
              </p:grpSpPr>
              <p:sp>
                <p:nvSpPr>
                  <p:cNvPr id="67" name="Rectangle 6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8" name="Rectangle 6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9" name="Rectangle 6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0" name="Rectangle 6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1" name="Rectangle 7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2" name="Rectangle 7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3" name="Rectangle 7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4" name="Rectangle 7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3" name="Group 12"/>
                <p:cNvGrpSpPr/>
                <p:nvPr/>
              </p:nvGrpSpPr>
              <p:grpSpPr>
                <a:xfrm>
                  <a:off x="4563543" y="2971794"/>
                  <a:ext cx="4047023" cy="423334"/>
                  <a:chOff x="4555066" y="1989674"/>
                  <a:chExt cx="4047023" cy="423334"/>
                </a:xfrm>
              </p:grpSpPr>
              <p:sp>
                <p:nvSpPr>
                  <p:cNvPr id="59" name="Rectangle 5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0" name="Rectangle 5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1" name="Rectangle 6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2" name="Rectangle 6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3" name="Rectangle 6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4" name="Rectangle 6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5" name="Rectangle 6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6" name="Rectangle 6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4" name="Group 13"/>
                <p:cNvGrpSpPr/>
                <p:nvPr/>
              </p:nvGrpSpPr>
              <p:grpSpPr>
                <a:xfrm>
                  <a:off x="4563543" y="3462854"/>
                  <a:ext cx="4047023" cy="423334"/>
                  <a:chOff x="4555066" y="1989674"/>
                  <a:chExt cx="4047023" cy="423334"/>
                </a:xfrm>
              </p:grpSpPr>
              <p:sp>
                <p:nvSpPr>
                  <p:cNvPr id="51" name="Rectangle 5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 name="Rectangle 5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3" name="Rectangle 5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4" name="Rectangle 5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5" name="Rectangle 5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6" name="Rectangle 5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7" name="Rectangle 5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8" name="Rectangle 5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5" name="Group 14"/>
                <p:cNvGrpSpPr/>
                <p:nvPr/>
              </p:nvGrpSpPr>
              <p:grpSpPr>
                <a:xfrm>
                  <a:off x="4563543" y="3936981"/>
                  <a:ext cx="4047023" cy="423334"/>
                  <a:chOff x="4555066" y="1989674"/>
                  <a:chExt cx="4047023" cy="423334"/>
                </a:xfrm>
              </p:grpSpPr>
              <p:sp>
                <p:nvSpPr>
                  <p:cNvPr id="43" name="Rectangle 4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 name="Rectangle 4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 name="Rectangle 4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 name="Rectangle 4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 name="Rectangle 4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 name="Rectangle 4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 name="Rectangle 4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 name="Rectangle 4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 name="Group 15"/>
                <p:cNvGrpSpPr/>
                <p:nvPr/>
              </p:nvGrpSpPr>
              <p:grpSpPr>
                <a:xfrm>
                  <a:off x="4563543" y="4411108"/>
                  <a:ext cx="4047023" cy="423334"/>
                  <a:chOff x="4555066" y="1989674"/>
                  <a:chExt cx="4047023" cy="423334"/>
                </a:xfrm>
              </p:grpSpPr>
              <p:sp>
                <p:nvSpPr>
                  <p:cNvPr id="35" name="Rectangle 3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 name="Rectangle 3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 name="Rectangle 3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 name="Rectangle 3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 name="Rectangle 3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 name="Rectangle 3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 name="Rectangle 4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 name="Rectangle 4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7" name="Group 16"/>
                <p:cNvGrpSpPr/>
                <p:nvPr/>
              </p:nvGrpSpPr>
              <p:grpSpPr>
                <a:xfrm>
                  <a:off x="4563543" y="4885235"/>
                  <a:ext cx="4047023" cy="423334"/>
                  <a:chOff x="4555066" y="1989674"/>
                  <a:chExt cx="4047023" cy="423334"/>
                </a:xfrm>
              </p:grpSpPr>
              <p:sp>
                <p:nvSpPr>
                  <p:cNvPr id="27" name="Rectangle 2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 name="Rectangle 2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 name="Rectangle 2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 name="Rectangle 2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 name="Rectangle 3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 name="Rectangle 3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 name="Rectangle 3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 name="Rectangle 3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 name="Group 17"/>
                <p:cNvGrpSpPr/>
                <p:nvPr/>
              </p:nvGrpSpPr>
              <p:grpSpPr>
                <a:xfrm>
                  <a:off x="4563543" y="5359359"/>
                  <a:ext cx="4047023" cy="423334"/>
                  <a:chOff x="4555066" y="1989674"/>
                  <a:chExt cx="4047023" cy="423334"/>
                </a:xfrm>
              </p:grpSpPr>
              <p:sp>
                <p:nvSpPr>
                  <p:cNvPr id="19" name="Rectangle 1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 name="Rectangle 1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 name="Rectangle 2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 name="Rectangle 2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 name="Rectangle 2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 name="Rectangle 2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 name="Rectangle 2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 name="Rectangle 2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6" name="Group 5"/>
              <p:cNvGrpSpPr/>
              <p:nvPr/>
            </p:nvGrpSpPr>
            <p:grpSpPr>
              <a:xfrm>
                <a:off x="2487002" y="1881482"/>
                <a:ext cx="3882104" cy="3636886"/>
                <a:chOff x="4648208" y="1837277"/>
                <a:chExt cx="3882104" cy="3636886"/>
              </a:xfrm>
            </p:grpSpPr>
            <p:sp>
              <p:nvSpPr>
                <p:cNvPr id="7" name="Isosceles Triangle 6"/>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Isosceles Triangle 7"/>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Isosceles Triangle 8"/>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Isosceles Triangle 9"/>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83" name="Straight Connector 82"/>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p:txBody>
          <a:bodyPr>
            <a:normAutofit/>
          </a:bodyPr>
          <a:lstStyle/>
          <a:p>
            <a:r>
              <a:rPr lang="en-US" dirty="0" smtClean="0"/>
              <a:t>Step </a:t>
            </a:r>
            <a:r>
              <a:rPr lang="en-US" dirty="0"/>
              <a:t>4</a:t>
            </a:r>
            <a:r>
              <a:rPr lang="en-US" dirty="0" smtClean="0"/>
              <a:t> — Radial Mapping</a:t>
            </a:r>
            <a:endParaRPr lang="en-US" dirty="0"/>
          </a:p>
        </p:txBody>
      </p:sp>
      <p:sp>
        <p:nvSpPr>
          <p:cNvPr id="157" name="Rectangle 156"/>
          <p:cNvSpPr/>
          <p:nvPr/>
        </p:nvSpPr>
        <p:spPr>
          <a:xfrm>
            <a:off x="760493" y="3903106"/>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8" name="TextBox 157"/>
          <p:cNvSpPr txBox="1"/>
          <p:nvPr/>
        </p:nvSpPr>
        <p:spPr>
          <a:xfrm>
            <a:off x="595396" y="5652969"/>
            <a:ext cx="787395" cy="369332"/>
          </a:xfrm>
          <a:prstGeom prst="rect">
            <a:avLst/>
          </a:prstGeom>
          <a:noFill/>
        </p:spPr>
        <p:txBody>
          <a:bodyPr wrap="none" rtlCol="0">
            <a:spAutoFit/>
          </a:bodyPr>
          <a:lstStyle/>
          <a:p>
            <a:r>
              <a:rPr lang="en-US" b="1" dirty="0" smtClean="0"/>
              <a:t>Heavy</a:t>
            </a:r>
            <a:endParaRPr lang="en-US" b="1" dirty="0"/>
          </a:p>
        </p:txBody>
      </p:sp>
      <p:sp>
        <p:nvSpPr>
          <p:cNvPr id="159" name="Rectangle 158"/>
          <p:cNvSpPr/>
          <p:nvPr/>
        </p:nvSpPr>
        <p:spPr>
          <a:xfrm>
            <a:off x="760493" y="4974448"/>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1" name="Rectangle 160"/>
          <p:cNvSpPr/>
          <p:nvPr/>
        </p:nvSpPr>
        <p:spPr>
          <a:xfrm>
            <a:off x="760493" y="2793978"/>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2" name="TextBox 161"/>
          <p:cNvSpPr txBox="1"/>
          <p:nvPr/>
        </p:nvSpPr>
        <p:spPr>
          <a:xfrm>
            <a:off x="662941" y="3360830"/>
            <a:ext cx="652304" cy="369332"/>
          </a:xfrm>
          <a:prstGeom prst="rect">
            <a:avLst/>
          </a:prstGeom>
          <a:noFill/>
        </p:spPr>
        <p:txBody>
          <a:bodyPr wrap="none" rtlCol="0">
            <a:spAutoFit/>
          </a:bodyPr>
          <a:lstStyle/>
          <a:p>
            <a:r>
              <a:rPr lang="en-US" b="1" dirty="0" smtClean="0"/>
              <a:t>Light</a:t>
            </a:r>
            <a:endParaRPr lang="en-US" b="1" dirty="0"/>
          </a:p>
        </p:txBody>
      </p:sp>
      <p:sp>
        <p:nvSpPr>
          <p:cNvPr id="163" name="TextBox 162"/>
          <p:cNvSpPr txBox="1"/>
          <p:nvPr/>
        </p:nvSpPr>
        <p:spPr>
          <a:xfrm>
            <a:off x="379909" y="1223323"/>
            <a:ext cx="1765127" cy="400110"/>
          </a:xfrm>
          <a:prstGeom prst="rect">
            <a:avLst/>
          </a:prstGeom>
          <a:noFill/>
        </p:spPr>
        <p:txBody>
          <a:bodyPr wrap="none" rtlCol="0">
            <a:spAutoFit/>
          </a:bodyPr>
          <a:lstStyle/>
          <a:p>
            <a:r>
              <a:rPr lang="en-US" sz="2000" b="1" dirty="0" smtClean="0"/>
              <a:t>Applications</a:t>
            </a:r>
            <a:endParaRPr lang="en-US" sz="2000" b="1" dirty="0"/>
          </a:p>
        </p:txBody>
      </p:sp>
      <p:sp>
        <p:nvSpPr>
          <p:cNvPr id="164" name="TextBox 163"/>
          <p:cNvSpPr txBox="1"/>
          <p:nvPr/>
        </p:nvSpPr>
        <p:spPr>
          <a:xfrm>
            <a:off x="5929766" y="1223323"/>
            <a:ext cx="909649" cy="400110"/>
          </a:xfrm>
          <a:prstGeom prst="rect">
            <a:avLst/>
          </a:prstGeom>
          <a:noFill/>
        </p:spPr>
        <p:txBody>
          <a:bodyPr wrap="none" rtlCol="0">
            <a:spAutoFit/>
          </a:bodyPr>
          <a:lstStyle/>
          <a:p>
            <a:r>
              <a:rPr lang="en-US" sz="2000" b="1" dirty="0" smtClean="0"/>
              <a:t>Cores</a:t>
            </a:r>
            <a:endParaRPr lang="en-US" sz="2000" b="1" dirty="0"/>
          </a:p>
        </p:txBody>
      </p:sp>
      <p:sp>
        <p:nvSpPr>
          <p:cNvPr id="165" name="Rectangle 164"/>
          <p:cNvSpPr/>
          <p:nvPr/>
        </p:nvSpPr>
        <p:spPr>
          <a:xfrm>
            <a:off x="760493"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7" name="TextBox 166"/>
          <p:cNvSpPr txBox="1"/>
          <p:nvPr/>
        </p:nvSpPr>
        <p:spPr>
          <a:xfrm>
            <a:off x="446423" y="2307820"/>
            <a:ext cx="1085341" cy="369332"/>
          </a:xfrm>
          <a:prstGeom prst="rect">
            <a:avLst/>
          </a:prstGeom>
          <a:noFill/>
        </p:spPr>
        <p:txBody>
          <a:bodyPr wrap="none" rtlCol="0">
            <a:spAutoFit/>
          </a:bodyPr>
          <a:lstStyle/>
          <a:p>
            <a:r>
              <a:rPr lang="en-US" b="1" dirty="0" smtClean="0"/>
              <a:t>Sensitive</a:t>
            </a:r>
            <a:endParaRPr lang="en-US" b="1" dirty="0"/>
          </a:p>
        </p:txBody>
      </p:sp>
      <p:sp>
        <p:nvSpPr>
          <p:cNvPr id="168" name="TextBox 167"/>
          <p:cNvSpPr txBox="1"/>
          <p:nvPr/>
        </p:nvSpPr>
        <p:spPr>
          <a:xfrm>
            <a:off x="471107" y="4416940"/>
            <a:ext cx="1035973" cy="369332"/>
          </a:xfrm>
          <a:prstGeom prst="rect">
            <a:avLst/>
          </a:prstGeom>
          <a:noFill/>
        </p:spPr>
        <p:txBody>
          <a:bodyPr wrap="none" rtlCol="0">
            <a:spAutoFit/>
          </a:bodyPr>
          <a:lstStyle/>
          <a:p>
            <a:r>
              <a:rPr lang="en-US" b="1" dirty="0" smtClean="0"/>
              <a:t>Medium</a:t>
            </a:r>
            <a:endParaRPr lang="en-US" b="1" dirty="0"/>
          </a:p>
        </p:txBody>
      </p:sp>
      <p:grpSp>
        <p:nvGrpSpPr>
          <p:cNvPr id="169" name="Group 168"/>
          <p:cNvGrpSpPr/>
          <p:nvPr/>
        </p:nvGrpSpPr>
        <p:grpSpPr>
          <a:xfrm>
            <a:off x="6632832" y="1744132"/>
            <a:ext cx="1998112" cy="1896514"/>
            <a:chOff x="6632832" y="1744132"/>
            <a:chExt cx="1998112" cy="1896514"/>
          </a:xfrm>
        </p:grpSpPr>
        <p:sp>
          <p:nvSpPr>
            <p:cNvPr id="170" name="Rectangle 169"/>
            <p:cNvSpPr/>
            <p:nvPr/>
          </p:nvSpPr>
          <p:spPr>
            <a:xfrm>
              <a:off x="6632832"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1" name="Rectangle 170"/>
            <p:cNvSpPr/>
            <p:nvPr/>
          </p:nvSpPr>
          <p:spPr>
            <a:xfrm>
              <a:off x="7140825"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72" name="Rectangle 171"/>
            <p:cNvSpPr/>
            <p:nvPr/>
          </p:nvSpPr>
          <p:spPr>
            <a:xfrm>
              <a:off x="7665751"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3" name="Rectangle 172"/>
            <p:cNvSpPr/>
            <p:nvPr/>
          </p:nvSpPr>
          <p:spPr>
            <a:xfrm>
              <a:off x="6632832"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4" name="Rectangle 173"/>
            <p:cNvSpPr/>
            <p:nvPr/>
          </p:nvSpPr>
          <p:spPr>
            <a:xfrm>
              <a:off x="7140825"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5" name="Rectangle 174"/>
            <p:cNvSpPr/>
            <p:nvPr/>
          </p:nvSpPr>
          <p:spPr>
            <a:xfrm>
              <a:off x="7665751"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6" name="Rectangle 175"/>
            <p:cNvSpPr/>
            <p:nvPr/>
          </p:nvSpPr>
          <p:spPr>
            <a:xfrm>
              <a:off x="8173744"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77" name="Rectangle 176"/>
            <p:cNvSpPr/>
            <p:nvPr/>
          </p:nvSpPr>
          <p:spPr>
            <a:xfrm>
              <a:off x="6632832"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8" name="Rectangle 177"/>
            <p:cNvSpPr/>
            <p:nvPr/>
          </p:nvSpPr>
          <p:spPr>
            <a:xfrm>
              <a:off x="7140825"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79" name="Rectangle 178"/>
            <p:cNvSpPr/>
            <p:nvPr/>
          </p:nvSpPr>
          <p:spPr>
            <a:xfrm>
              <a:off x="7665751"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180" name="Rectangle 179"/>
            <p:cNvSpPr/>
            <p:nvPr/>
          </p:nvSpPr>
          <p:spPr>
            <a:xfrm>
              <a:off x="8173744"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1" name="Rectangle 180"/>
            <p:cNvSpPr/>
            <p:nvPr/>
          </p:nvSpPr>
          <p:spPr>
            <a:xfrm>
              <a:off x="6632832"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2" name="Rectangle 181"/>
            <p:cNvSpPr/>
            <p:nvPr/>
          </p:nvSpPr>
          <p:spPr>
            <a:xfrm>
              <a:off x="7140825"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3" name="Rectangle 182"/>
            <p:cNvSpPr/>
            <p:nvPr/>
          </p:nvSpPr>
          <p:spPr>
            <a:xfrm>
              <a:off x="7665751"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4" name="Rectangle 183"/>
            <p:cNvSpPr/>
            <p:nvPr/>
          </p:nvSpPr>
          <p:spPr>
            <a:xfrm>
              <a:off x="8173744"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34" name="Group 233"/>
          <p:cNvGrpSpPr/>
          <p:nvPr/>
        </p:nvGrpSpPr>
        <p:grpSpPr>
          <a:xfrm>
            <a:off x="4583921" y="1744132"/>
            <a:ext cx="1490119" cy="1405454"/>
            <a:chOff x="4583921" y="1744132"/>
            <a:chExt cx="1490119" cy="1405454"/>
          </a:xfrm>
        </p:grpSpPr>
        <p:sp>
          <p:nvSpPr>
            <p:cNvPr id="186" name="Rectangle 185"/>
            <p:cNvSpPr/>
            <p:nvPr/>
          </p:nvSpPr>
          <p:spPr>
            <a:xfrm>
              <a:off x="5091914" y="174413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187" name="Rectangle 186"/>
            <p:cNvSpPr/>
            <p:nvPr/>
          </p:nvSpPr>
          <p:spPr>
            <a:xfrm>
              <a:off x="5616840" y="174413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9" name="Rectangle 188"/>
            <p:cNvSpPr/>
            <p:nvPr/>
          </p:nvSpPr>
          <p:spPr>
            <a:xfrm>
              <a:off x="4583921" y="223519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0" name="Rectangle 189"/>
            <p:cNvSpPr/>
            <p:nvPr/>
          </p:nvSpPr>
          <p:spPr>
            <a:xfrm>
              <a:off x="5091914" y="223519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3" name="Rectangle 192"/>
            <p:cNvSpPr/>
            <p:nvPr/>
          </p:nvSpPr>
          <p:spPr>
            <a:xfrm>
              <a:off x="4583921" y="272625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ahoma"/>
                <a:ea typeface="+mn-ea"/>
                <a:cs typeface="+mn-cs"/>
              </a:endParaRPr>
            </a:p>
          </p:txBody>
        </p:sp>
      </p:grpSp>
      <p:grpSp>
        <p:nvGrpSpPr>
          <p:cNvPr id="236" name="Group 235"/>
          <p:cNvGrpSpPr/>
          <p:nvPr/>
        </p:nvGrpSpPr>
        <p:grpSpPr>
          <a:xfrm>
            <a:off x="4583921" y="1744132"/>
            <a:ext cx="1998112" cy="1896514"/>
            <a:chOff x="4583921" y="1744132"/>
            <a:chExt cx="1998112" cy="1896514"/>
          </a:xfrm>
        </p:grpSpPr>
        <p:sp>
          <p:nvSpPr>
            <p:cNvPr id="188" name="Rectangle 187"/>
            <p:cNvSpPr/>
            <p:nvPr/>
          </p:nvSpPr>
          <p:spPr>
            <a:xfrm>
              <a:off x="6124833" y="174413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1" name="Rectangle 190"/>
            <p:cNvSpPr/>
            <p:nvPr/>
          </p:nvSpPr>
          <p:spPr>
            <a:xfrm>
              <a:off x="5616840"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92" name="Rectangle 191"/>
            <p:cNvSpPr/>
            <p:nvPr/>
          </p:nvSpPr>
          <p:spPr>
            <a:xfrm>
              <a:off x="6124833"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4" name="Rectangle 193"/>
            <p:cNvSpPr/>
            <p:nvPr/>
          </p:nvSpPr>
          <p:spPr>
            <a:xfrm>
              <a:off x="5091914" y="272625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197" name="Rectangle 196"/>
            <p:cNvSpPr/>
            <p:nvPr/>
          </p:nvSpPr>
          <p:spPr>
            <a:xfrm>
              <a:off x="4583921" y="321731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237" name="Group 236"/>
          <p:cNvGrpSpPr/>
          <p:nvPr/>
        </p:nvGrpSpPr>
        <p:grpSpPr>
          <a:xfrm>
            <a:off x="5091914" y="2726252"/>
            <a:ext cx="1490119" cy="914394"/>
            <a:chOff x="5091914" y="2726252"/>
            <a:chExt cx="1490119" cy="914394"/>
          </a:xfrm>
        </p:grpSpPr>
        <p:sp>
          <p:nvSpPr>
            <p:cNvPr id="195" name="Rectangle 194"/>
            <p:cNvSpPr/>
            <p:nvPr/>
          </p:nvSpPr>
          <p:spPr>
            <a:xfrm>
              <a:off x="5616840" y="272625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6" name="Rectangle 195"/>
            <p:cNvSpPr/>
            <p:nvPr/>
          </p:nvSpPr>
          <p:spPr>
            <a:xfrm>
              <a:off x="6124833" y="272625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8" name="Rectangle 197"/>
            <p:cNvSpPr/>
            <p:nvPr/>
          </p:nvSpPr>
          <p:spPr>
            <a:xfrm>
              <a:off x="5091914"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199" name="Rectangle 198"/>
            <p:cNvSpPr/>
            <p:nvPr/>
          </p:nvSpPr>
          <p:spPr>
            <a:xfrm>
              <a:off x="5616840"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200" name="Rectangle 199"/>
            <p:cNvSpPr/>
            <p:nvPr/>
          </p:nvSpPr>
          <p:spPr>
            <a:xfrm>
              <a:off x="6124833"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233" name="Group 232"/>
          <p:cNvGrpSpPr/>
          <p:nvPr/>
        </p:nvGrpSpPr>
        <p:grpSpPr>
          <a:xfrm>
            <a:off x="4583921" y="3691439"/>
            <a:ext cx="4047023" cy="1845712"/>
            <a:chOff x="4583921" y="3691439"/>
            <a:chExt cx="4047023" cy="1845712"/>
          </a:xfrm>
        </p:grpSpPr>
        <p:sp>
          <p:nvSpPr>
            <p:cNvPr id="201" name="Rectangle 200"/>
            <p:cNvSpPr/>
            <p:nvPr/>
          </p:nvSpPr>
          <p:spPr>
            <a:xfrm>
              <a:off x="4583921" y="3691439"/>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2" name="Rectangle 201"/>
            <p:cNvSpPr/>
            <p:nvPr/>
          </p:nvSpPr>
          <p:spPr>
            <a:xfrm>
              <a:off x="5091914"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3" name="Rectangle 202"/>
            <p:cNvSpPr/>
            <p:nvPr/>
          </p:nvSpPr>
          <p:spPr>
            <a:xfrm>
              <a:off x="5616840"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4" name="Rectangle 203"/>
            <p:cNvSpPr/>
            <p:nvPr/>
          </p:nvSpPr>
          <p:spPr>
            <a:xfrm>
              <a:off x="6124833"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5" name="Rectangle 204"/>
            <p:cNvSpPr/>
            <p:nvPr/>
          </p:nvSpPr>
          <p:spPr>
            <a:xfrm>
              <a:off x="6632832"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6" name="Rectangle 205"/>
            <p:cNvSpPr/>
            <p:nvPr/>
          </p:nvSpPr>
          <p:spPr>
            <a:xfrm>
              <a:off x="7140825"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7" name="Rectangle 206"/>
            <p:cNvSpPr/>
            <p:nvPr/>
          </p:nvSpPr>
          <p:spPr>
            <a:xfrm>
              <a:off x="7665751"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8" name="Rectangle 207"/>
            <p:cNvSpPr/>
            <p:nvPr/>
          </p:nvSpPr>
          <p:spPr>
            <a:xfrm>
              <a:off x="8173744" y="3691439"/>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9" name="Rectangle 208"/>
            <p:cNvSpPr/>
            <p:nvPr/>
          </p:nvSpPr>
          <p:spPr>
            <a:xfrm>
              <a:off x="4583921" y="4165566"/>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10" name="Rectangle 209"/>
            <p:cNvSpPr/>
            <p:nvPr/>
          </p:nvSpPr>
          <p:spPr>
            <a:xfrm>
              <a:off x="5091914"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1" name="Rectangle 210"/>
            <p:cNvSpPr/>
            <p:nvPr/>
          </p:nvSpPr>
          <p:spPr>
            <a:xfrm>
              <a:off x="5616840"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2" name="Rectangle 211"/>
            <p:cNvSpPr/>
            <p:nvPr/>
          </p:nvSpPr>
          <p:spPr>
            <a:xfrm>
              <a:off x="6124833"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3" name="Rectangle 212"/>
            <p:cNvSpPr/>
            <p:nvPr/>
          </p:nvSpPr>
          <p:spPr>
            <a:xfrm>
              <a:off x="6632832"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214" name="Rectangle 213"/>
            <p:cNvSpPr/>
            <p:nvPr/>
          </p:nvSpPr>
          <p:spPr>
            <a:xfrm>
              <a:off x="7140825"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5" name="Rectangle 214"/>
            <p:cNvSpPr/>
            <p:nvPr/>
          </p:nvSpPr>
          <p:spPr>
            <a:xfrm>
              <a:off x="7665751"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6" name="Rectangle 215"/>
            <p:cNvSpPr/>
            <p:nvPr/>
          </p:nvSpPr>
          <p:spPr>
            <a:xfrm>
              <a:off x="8173744" y="4165566"/>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7" name="Rectangle 216"/>
            <p:cNvSpPr/>
            <p:nvPr/>
          </p:nvSpPr>
          <p:spPr>
            <a:xfrm>
              <a:off x="4583921"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8" name="Rectangle 217"/>
            <p:cNvSpPr/>
            <p:nvPr/>
          </p:nvSpPr>
          <p:spPr>
            <a:xfrm>
              <a:off x="5091914"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9" name="Rectangle 218"/>
            <p:cNvSpPr/>
            <p:nvPr/>
          </p:nvSpPr>
          <p:spPr>
            <a:xfrm>
              <a:off x="5616840"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0" name="Rectangle 219"/>
            <p:cNvSpPr/>
            <p:nvPr/>
          </p:nvSpPr>
          <p:spPr>
            <a:xfrm>
              <a:off x="6124833"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1" name="Rectangle 220"/>
            <p:cNvSpPr/>
            <p:nvPr/>
          </p:nvSpPr>
          <p:spPr>
            <a:xfrm>
              <a:off x="6632832"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22" name="Rectangle 221"/>
            <p:cNvSpPr/>
            <p:nvPr/>
          </p:nvSpPr>
          <p:spPr>
            <a:xfrm>
              <a:off x="7140825"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23" name="Rectangle 222"/>
            <p:cNvSpPr/>
            <p:nvPr/>
          </p:nvSpPr>
          <p:spPr>
            <a:xfrm>
              <a:off x="7665751"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24" name="Rectangle 223"/>
            <p:cNvSpPr/>
            <p:nvPr/>
          </p:nvSpPr>
          <p:spPr>
            <a:xfrm>
              <a:off x="8173744"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5" name="Rectangle 224"/>
            <p:cNvSpPr/>
            <p:nvPr/>
          </p:nvSpPr>
          <p:spPr>
            <a:xfrm>
              <a:off x="5091914"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6" name="Rectangle 225"/>
            <p:cNvSpPr/>
            <p:nvPr/>
          </p:nvSpPr>
          <p:spPr>
            <a:xfrm>
              <a:off x="5616840"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7" name="Rectangle 226"/>
            <p:cNvSpPr/>
            <p:nvPr/>
          </p:nvSpPr>
          <p:spPr>
            <a:xfrm>
              <a:off x="6124833" y="5113817"/>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8" name="Rectangle 227"/>
            <p:cNvSpPr/>
            <p:nvPr/>
          </p:nvSpPr>
          <p:spPr>
            <a:xfrm>
              <a:off x="6632832" y="5113817"/>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9" name="Rectangle 228"/>
            <p:cNvSpPr/>
            <p:nvPr/>
          </p:nvSpPr>
          <p:spPr>
            <a:xfrm>
              <a:off x="7140825"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0" name="Rectangle 229"/>
            <p:cNvSpPr/>
            <p:nvPr/>
          </p:nvSpPr>
          <p:spPr>
            <a:xfrm>
              <a:off x="7665751"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sp>
        <p:nvSpPr>
          <p:cNvPr id="231" name="TextBox 230"/>
          <p:cNvSpPr txBox="1"/>
          <p:nvPr/>
        </p:nvSpPr>
        <p:spPr>
          <a:xfrm>
            <a:off x="1157324" y="5727815"/>
            <a:ext cx="6986333" cy="646331"/>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solidFill>
                  <a:srgbClr val="000000"/>
                </a:solidFill>
                <a:latin typeface="Tahoma"/>
              </a:rPr>
              <a:t>Map </a:t>
            </a:r>
            <a:r>
              <a:rPr lang="en-US" b="1" kern="0" dirty="0" smtClean="0">
                <a:latin typeface="Tahoma"/>
              </a:rPr>
              <a:t>applications</a:t>
            </a:r>
            <a:r>
              <a:rPr lang="en-US" b="1" kern="0" dirty="0" smtClean="0">
                <a:solidFill>
                  <a:srgbClr val="FF0000"/>
                </a:solidFill>
                <a:latin typeface="Tahoma"/>
              </a:rPr>
              <a:t> that benefit most from </a:t>
            </a:r>
          </a:p>
          <a:p>
            <a:pPr marL="0" marR="0" lvl="0" indent="0" algn="ctr" defTabSz="914400" eaLnBrk="1" fontAlgn="auto" latinLnBrk="0" hangingPunct="1">
              <a:lnSpc>
                <a:spcPct val="100000"/>
              </a:lnSpc>
              <a:spcBef>
                <a:spcPts val="0"/>
              </a:spcBef>
              <a:spcAft>
                <a:spcPts val="0"/>
              </a:spcAft>
              <a:buClrTx/>
              <a:buSzTx/>
              <a:buFontTx/>
              <a:buNone/>
              <a:tabLst/>
              <a:defRPr/>
            </a:pPr>
            <a:r>
              <a:rPr lang="en-US" b="1" kern="0" dirty="0" smtClean="0">
                <a:latin typeface="Tahoma"/>
              </a:rPr>
              <a:t>being close to </a:t>
            </a:r>
            <a:r>
              <a:rPr lang="en-US" b="1" kern="0" dirty="0" smtClean="0">
                <a:solidFill>
                  <a:srgbClr val="FF0000"/>
                </a:solidFill>
                <a:latin typeface="Tahoma"/>
              </a:rPr>
              <a:t>memory controllers </a:t>
            </a:r>
            <a:r>
              <a:rPr lang="en-US" b="1" kern="0" dirty="0" smtClean="0">
                <a:solidFill>
                  <a:srgbClr val="000000"/>
                </a:solidFill>
                <a:latin typeface="Tahoma"/>
              </a:rPr>
              <a:t>c</a:t>
            </a:r>
            <a:r>
              <a:rPr lang="en-US" b="1" kern="0" noProof="0" dirty="0" smtClean="0">
                <a:solidFill>
                  <a:srgbClr val="000000"/>
                </a:solidFill>
                <a:latin typeface="Tahoma"/>
              </a:rPr>
              <a:t>lose to these resources</a:t>
            </a:r>
            <a:endParaRPr kumimoji="0" lang="en-US" sz="1800" b="1" i="0" u="none" strike="noStrike" kern="0" cap="none" spc="0" normalizeH="0" baseline="0" noProof="0" dirty="0" smtClean="0">
              <a:ln>
                <a:noFill/>
              </a:ln>
              <a:solidFill>
                <a:srgbClr val="FF0000"/>
              </a:solidFill>
              <a:effectLst/>
              <a:uLnTx/>
              <a:uFillTx/>
              <a:latin typeface="Tahoma"/>
            </a:endParaRPr>
          </a:p>
        </p:txBody>
      </p:sp>
      <p:sp>
        <p:nvSpPr>
          <p:cNvPr id="166"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17</a:t>
            </a:fld>
            <a:endParaRPr lang="en-US" altLang="en-US" dirty="0"/>
          </a:p>
        </p:txBody>
      </p:sp>
    </p:spTree>
    <p:extLst>
      <p:ext uri="{BB962C8B-B14F-4D97-AF65-F5344CB8AC3E}">
        <p14:creationId xmlns:p14="http://schemas.microsoft.com/office/powerpoint/2010/main" val="7421670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4 — Radial Mapping</a:t>
            </a:r>
          </a:p>
        </p:txBody>
      </p:sp>
      <p:sp>
        <p:nvSpPr>
          <p:cNvPr id="3" name="Content Placeholder 2"/>
          <p:cNvSpPr>
            <a:spLocks noGrp="1"/>
          </p:cNvSpPr>
          <p:nvPr>
            <p:ph idx="1"/>
          </p:nvPr>
        </p:nvSpPr>
        <p:spPr/>
        <p:txBody>
          <a:bodyPr/>
          <a:lstStyle/>
          <a:p>
            <a:r>
              <a:rPr lang="en-US" dirty="0" smtClean="0"/>
              <a:t>What applications benefit most from being close to the memory controller? </a:t>
            </a:r>
            <a:endParaRPr lang="en-US" dirty="0"/>
          </a:p>
          <a:p>
            <a:pPr lvl="1"/>
            <a:r>
              <a:rPr lang="en-US" dirty="0" smtClean="0"/>
              <a:t>High memory bandwidth demand</a:t>
            </a:r>
          </a:p>
          <a:p>
            <a:pPr lvl="1"/>
            <a:r>
              <a:rPr lang="en-US" dirty="0" smtClean="0"/>
              <a:t>Also affected by network performance</a:t>
            </a:r>
          </a:p>
          <a:p>
            <a:pPr lvl="1"/>
            <a:r>
              <a:rPr lang="en-US" dirty="0" smtClean="0"/>
              <a:t>Metric =&gt; Stall time per thousand instructions</a:t>
            </a:r>
          </a:p>
          <a:p>
            <a:pPr lvl="1"/>
            <a:endParaRPr lang="en-US" dirty="0" smtClean="0"/>
          </a:p>
          <a:p>
            <a:pPr marL="17462" indent="0">
              <a:buNone/>
            </a:pPr>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18</a:t>
            </a:fld>
            <a:endParaRPr lang="en-US" altLang="en-US"/>
          </a:p>
        </p:txBody>
      </p:sp>
    </p:spTree>
    <p:extLst>
      <p:ext uri="{BB962C8B-B14F-4D97-AF65-F5344CB8AC3E}">
        <p14:creationId xmlns:p14="http://schemas.microsoft.com/office/powerpoint/2010/main" val="28132980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Putting It All Together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a:t>
            </a:fld>
            <a:endParaRPr lang="en-US" altLang="en-US"/>
          </a:p>
        </p:txBody>
      </p:sp>
      <p:grpSp>
        <p:nvGrpSpPr>
          <p:cNvPr id="6" name="Group 5"/>
          <p:cNvGrpSpPr/>
          <p:nvPr/>
        </p:nvGrpSpPr>
        <p:grpSpPr>
          <a:xfrm>
            <a:off x="6879518" y="2200460"/>
            <a:ext cx="1243870" cy="1049616"/>
            <a:chOff x="4415944" y="1680626"/>
            <a:chExt cx="4389120" cy="3869231"/>
          </a:xfrm>
        </p:grpSpPr>
        <p:grpSp>
          <p:nvGrpSpPr>
            <p:cNvPr id="7" name="Group 6"/>
            <p:cNvGrpSpPr/>
            <p:nvPr/>
          </p:nvGrpSpPr>
          <p:grpSpPr>
            <a:xfrm>
              <a:off x="4415944" y="1680626"/>
              <a:ext cx="4389120" cy="3869231"/>
              <a:chOff x="2230979" y="1744132"/>
              <a:chExt cx="4389120" cy="3869231"/>
            </a:xfrm>
          </p:grpSpPr>
          <p:grpSp>
            <p:nvGrpSpPr>
              <p:cNvPr id="73" name="Group 72"/>
              <p:cNvGrpSpPr/>
              <p:nvPr/>
            </p:nvGrpSpPr>
            <p:grpSpPr>
              <a:xfrm>
                <a:off x="2396076" y="1820344"/>
                <a:ext cx="4047023" cy="3793019"/>
                <a:chOff x="2396076" y="1820344"/>
                <a:chExt cx="4047023" cy="3793019"/>
              </a:xfrm>
            </p:grpSpPr>
            <p:grpSp>
              <p:nvGrpSpPr>
                <p:cNvPr id="76" name="Group 75"/>
                <p:cNvGrpSpPr/>
                <p:nvPr/>
              </p:nvGrpSpPr>
              <p:grpSpPr>
                <a:xfrm>
                  <a:off x="2396076" y="1820344"/>
                  <a:ext cx="4047023" cy="3793019"/>
                  <a:chOff x="4563543" y="1989674"/>
                  <a:chExt cx="4047023" cy="3793019"/>
                </a:xfrm>
              </p:grpSpPr>
              <p:grpSp>
                <p:nvGrpSpPr>
                  <p:cNvPr id="82" name="Group 81"/>
                  <p:cNvGrpSpPr/>
                  <p:nvPr/>
                </p:nvGrpSpPr>
                <p:grpSpPr>
                  <a:xfrm>
                    <a:off x="4563543" y="1989674"/>
                    <a:ext cx="4047023" cy="423334"/>
                    <a:chOff x="4555066" y="1989674"/>
                    <a:chExt cx="4047023" cy="423334"/>
                  </a:xfrm>
                </p:grpSpPr>
                <p:sp>
                  <p:nvSpPr>
                    <p:cNvPr id="146" name="Rectangle 14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7" name="Rectangle 14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8" name="Rectangle 14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9" name="Rectangle 14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0" name="Rectangle 14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1" name="Rectangle 15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2" name="Rectangle 15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3" name="Rectangle 15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3" name="Group 82"/>
                  <p:cNvGrpSpPr/>
                  <p:nvPr/>
                </p:nvGrpSpPr>
                <p:grpSpPr>
                  <a:xfrm>
                    <a:off x="4563543" y="2480734"/>
                    <a:ext cx="4047023" cy="423334"/>
                    <a:chOff x="4555066" y="1989674"/>
                    <a:chExt cx="4047023" cy="423334"/>
                  </a:xfrm>
                </p:grpSpPr>
                <p:sp>
                  <p:nvSpPr>
                    <p:cNvPr id="138" name="Rectangle 13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9" name="Rectangle 13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0" name="Rectangle 13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1" name="Rectangle 14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2" name="Rectangle 14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3" name="Rectangle 14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4" name="Rectangle 14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5" name="Rectangle 14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4" name="Group 83"/>
                  <p:cNvGrpSpPr/>
                  <p:nvPr/>
                </p:nvGrpSpPr>
                <p:grpSpPr>
                  <a:xfrm>
                    <a:off x="4563543" y="2971794"/>
                    <a:ext cx="4047023" cy="423334"/>
                    <a:chOff x="4555066" y="1989674"/>
                    <a:chExt cx="4047023" cy="423334"/>
                  </a:xfrm>
                </p:grpSpPr>
                <p:sp>
                  <p:nvSpPr>
                    <p:cNvPr id="130" name="Rectangle 12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1" name="Rectangle 13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2" name="Rectangle 13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3" name="Rectangle 13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4" name="Rectangle 13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5" name="Rectangle 13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6" name="Rectangle 13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7" name="Rectangle 13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5" name="Group 84"/>
                  <p:cNvGrpSpPr/>
                  <p:nvPr/>
                </p:nvGrpSpPr>
                <p:grpSpPr>
                  <a:xfrm>
                    <a:off x="4563543" y="3462854"/>
                    <a:ext cx="4047023" cy="423334"/>
                    <a:chOff x="4555066" y="1989674"/>
                    <a:chExt cx="4047023" cy="423334"/>
                  </a:xfrm>
                </p:grpSpPr>
                <p:sp>
                  <p:nvSpPr>
                    <p:cNvPr id="122" name="Rectangle 12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3" name="Rectangle 12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4" name="Rectangle 12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5" name="Rectangle 12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6" name="Rectangle 12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7" name="Rectangle 12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8" name="Rectangle 12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9" name="Rectangle 12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6" name="Group 85"/>
                  <p:cNvGrpSpPr/>
                  <p:nvPr/>
                </p:nvGrpSpPr>
                <p:grpSpPr>
                  <a:xfrm>
                    <a:off x="4563543" y="3936981"/>
                    <a:ext cx="4047023" cy="423334"/>
                    <a:chOff x="4555066" y="1989674"/>
                    <a:chExt cx="4047023" cy="423334"/>
                  </a:xfrm>
                </p:grpSpPr>
                <p:sp>
                  <p:nvSpPr>
                    <p:cNvPr id="114" name="Rectangle 11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5" name="Rectangle 11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6" name="Rectangle 11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7" name="Rectangle 11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8" name="Rectangle 11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9" name="Rectangle 11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0" name="Rectangle 11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1" name="Rectangle 12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7" name="Group 86"/>
                  <p:cNvGrpSpPr/>
                  <p:nvPr/>
                </p:nvGrpSpPr>
                <p:grpSpPr>
                  <a:xfrm>
                    <a:off x="4563543" y="4411108"/>
                    <a:ext cx="4047023" cy="423334"/>
                    <a:chOff x="4555066" y="1989674"/>
                    <a:chExt cx="4047023" cy="423334"/>
                  </a:xfrm>
                </p:grpSpPr>
                <p:sp>
                  <p:nvSpPr>
                    <p:cNvPr id="106" name="Rectangle 10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7" name="Rectangle 10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8" name="Rectangle 10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9" name="Rectangle 10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0" name="Rectangle 10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1" name="Rectangle 11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2" name="Rectangle 11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3" name="Rectangle 11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8" name="Group 87"/>
                  <p:cNvGrpSpPr/>
                  <p:nvPr/>
                </p:nvGrpSpPr>
                <p:grpSpPr>
                  <a:xfrm>
                    <a:off x="4563543" y="4885235"/>
                    <a:ext cx="4047023" cy="423334"/>
                    <a:chOff x="4555066" y="1989674"/>
                    <a:chExt cx="4047023" cy="423334"/>
                  </a:xfrm>
                </p:grpSpPr>
                <p:sp>
                  <p:nvSpPr>
                    <p:cNvPr id="98" name="Rectangle 9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9" name="Rectangle 9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0" name="Rectangle 9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1" name="Rectangle 10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2" name="Rectangle 10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3" name="Rectangle 10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4" name="Rectangle 10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5" name="Rectangle 10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9" name="Group 88"/>
                  <p:cNvGrpSpPr/>
                  <p:nvPr/>
                </p:nvGrpSpPr>
                <p:grpSpPr>
                  <a:xfrm>
                    <a:off x="4563543" y="5359359"/>
                    <a:ext cx="4047023" cy="423334"/>
                    <a:chOff x="4555066" y="1989674"/>
                    <a:chExt cx="4047023" cy="423334"/>
                  </a:xfrm>
                </p:grpSpPr>
                <p:sp>
                  <p:nvSpPr>
                    <p:cNvPr id="90" name="Rectangle 8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1" name="Rectangle 9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2" name="Rectangle 9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3" name="Rectangle 9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4" name="Rectangle 9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5" name="Rectangle 9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6" name="Rectangle 9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7" name="Rectangle 9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77" name="Group 76"/>
                <p:cNvGrpSpPr/>
                <p:nvPr/>
              </p:nvGrpSpPr>
              <p:grpSpPr>
                <a:xfrm>
                  <a:off x="2487002" y="1881482"/>
                  <a:ext cx="3882104" cy="3636886"/>
                  <a:chOff x="4648208" y="1837277"/>
                  <a:chExt cx="3882104" cy="3636886"/>
                </a:xfrm>
              </p:grpSpPr>
              <p:sp>
                <p:nvSpPr>
                  <p:cNvPr id="78" name="Isosceles Triangle 77"/>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Isosceles Triangle 78"/>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Isosceles Triangle 79"/>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Isosceles Triangle 80"/>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74" name="Straight Connector 73"/>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6632832" y="1744132"/>
              <a:ext cx="1998112" cy="1896514"/>
              <a:chOff x="6632832" y="1744132"/>
              <a:chExt cx="1998112" cy="1896514"/>
            </a:xfrm>
          </p:grpSpPr>
          <p:sp>
            <p:nvSpPr>
              <p:cNvPr id="58" name="Rectangle 57"/>
              <p:cNvSpPr/>
              <p:nvPr/>
            </p:nvSpPr>
            <p:spPr>
              <a:xfrm>
                <a:off x="6632832"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9" name="Rectangle 58"/>
              <p:cNvSpPr/>
              <p:nvPr/>
            </p:nvSpPr>
            <p:spPr>
              <a:xfrm>
                <a:off x="7140825"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60" name="Rectangle 59"/>
              <p:cNvSpPr/>
              <p:nvPr/>
            </p:nvSpPr>
            <p:spPr>
              <a:xfrm>
                <a:off x="7665751"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1" name="Rectangle 60"/>
              <p:cNvSpPr/>
              <p:nvPr/>
            </p:nvSpPr>
            <p:spPr>
              <a:xfrm>
                <a:off x="6632832"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2" name="Rectangle 61"/>
              <p:cNvSpPr/>
              <p:nvPr/>
            </p:nvSpPr>
            <p:spPr>
              <a:xfrm>
                <a:off x="7140825"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3" name="Rectangle 62"/>
              <p:cNvSpPr/>
              <p:nvPr/>
            </p:nvSpPr>
            <p:spPr>
              <a:xfrm>
                <a:off x="7665751"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4" name="Rectangle 63"/>
              <p:cNvSpPr/>
              <p:nvPr/>
            </p:nvSpPr>
            <p:spPr>
              <a:xfrm>
                <a:off x="8173744"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65" name="Rectangle 64"/>
              <p:cNvSpPr/>
              <p:nvPr/>
            </p:nvSpPr>
            <p:spPr>
              <a:xfrm>
                <a:off x="6632832"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6" name="Rectangle 65"/>
              <p:cNvSpPr/>
              <p:nvPr/>
            </p:nvSpPr>
            <p:spPr>
              <a:xfrm>
                <a:off x="7140825"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67" name="Rectangle 66"/>
              <p:cNvSpPr/>
              <p:nvPr/>
            </p:nvSpPr>
            <p:spPr>
              <a:xfrm>
                <a:off x="7665751"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68" name="Rectangle 67"/>
              <p:cNvSpPr/>
              <p:nvPr/>
            </p:nvSpPr>
            <p:spPr>
              <a:xfrm>
                <a:off x="8173744"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9" name="Rectangle 68"/>
              <p:cNvSpPr/>
              <p:nvPr/>
            </p:nvSpPr>
            <p:spPr>
              <a:xfrm>
                <a:off x="6632832"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0" name="Rectangle 69"/>
              <p:cNvSpPr/>
              <p:nvPr/>
            </p:nvSpPr>
            <p:spPr>
              <a:xfrm>
                <a:off x="7140825"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1" name="Rectangle 70"/>
              <p:cNvSpPr/>
              <p:nvPr/>
            </p:nvSpPr>
            <p:spPr>
              <a:xfrm>
                <a:off x="7665751"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2" name="Rectangle 71"/>
              <p:cNvSpPr/>
              <p:nvPr/>
            </p:nvSpPr>
            <p:spPr>
              <a:xfrm>
                <a:off x="8173744"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 name="Group 8"/>
            <p:cNvGrpSpPr/>
            <p:nvPr/>
          </p:nvGrpSpPr>
          <p:grpSpPr>
            <a:xfrm>
              <a:off x="4583921" y="1744132"/>
              <a:ext cx="1490119" cy="1405454"/>
              <a:chOff x="4583921" y="1744132"/>
              <a:chExt cx="1490119" cy="1405454"/>
            </a:xfrm>
          </p:grpSpPr>
          <p:sp>
            <p:nvSpPr>
              <p:cNvPr id="53" name="Rectangle 52"/>
              <p:cNvSpPr/>
              <p:nvPr/>
            </p:nvSpPr>
            <p:spPr>
              <a:xfrm>
                <a:off x="5091914" y="174413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54" name="Rectangle 53"/>
              <p:cNvSpPr/>
              <p:nvPr/>
            </p:nvSpPr>
            <p:spPr>
              <a:xfrm>
                <a:off x="5616840" y="174413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5" name="Rectangle 54"/>
              <p:cNvSpPr/>
              <p:nvPr/>
            </p:nvSpPr>
            <p:spPr>
              <a:xfrm>
                <a:off x="4583921" y="223519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6" name="Rectangle 55"/>
              <p:cNvSpPr/>
              <p:nvPr/>
            </p:nvSpPr>
            <p:spPr>
              <a:xfrm>
                <a:off x="5091914" y="223519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7" name="Rectangle 56"/>
              <p:cNvSpPr/>
              <p:nvPr/>
            </p:nvSpPr>
            <p:spPr>
              <a:xfrm>
                <a:off x="4583921" y="272625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ahoma"/>
                  <a:ea typeface="+mn-ea"/>
                  <a:cs typeface="+mn-cs"/>
                </a:endParaRPr>
              </a:p>
            </p:txBody>
          </p:sp>
        </p:grpSp>
        <p:grpSp>
          <p:nvGrpSpPr>
            <p:cNvPr id="10" name="Group 9"/>
            <p:cNvGrpSpPr/>
            <p:nvPr/>
          </p:nvGrpSpPr>
          <p:grpSpPr>
            <a:xfrm>
              <a:off x="4583921" y="1744132"/>
              <a:ext cx="1998112" cy="1896514"/>
              <a:chOff x="4583921" y="1744132"/>
              <a:chExt cx="1998112" cy="1896514"/>
            </a:xfrm>
          </p:grpSpPr>
          <p:sp>
            <p:nvSpPr>
              <p:cNvPr id="48" name="Rectangle 47"/>
              <p:cNvSpPr/>
              <p:nvPr/>
            </p:nvSpPr>
            <p:spPr>
              <a:xfrm>
                <a:off x="6124833" y="174413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 name="Rectangle 48"/>
              <p:cNvSpPr/>
              <p:nvPr/>
            </p:nvSpPr>
            <p:spPr>
              <a:xfrm>
                <a:off x="5616840"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50" name="Rectangle 49"/>
              <p:cNvSpPr/>
              <p:nvPr/>
            </p:nvSpPr>
            <p:spPr>
              <a:xfrm>
                <a:off x="6124833"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 name="Rectangle 50"/>
              <p:cNvSpPr/>
              <p:nvPr/>
            </p:nvSpPr>
            <p:spPr>
              <a:xfrm>
                <a:off x="5091914" y="272625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52" name="Rectangle 51"/>
              <p:cNvSpPr/>
              <p:nvPr/>
            </p:nvSpPr>
            <p:spPr>
              <a:xfrm>
                <a:off x="4583921" y="321731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11" name="Group 10"/>
            <p:cNvGrpSpPr/>
            <p:nvPr/>
          </p:nvGrpSpPr>
          <p:grpSpPr>
            <a:xfrm>
              <a:off x="5091914" y="2726252"/>
              <a:ext cx="1490119" cy="914394"/>
              <a:chOff x="5091914" y="2726252"/>
              <a:chExt cx="1490119" cy="914394"/>
            </a:xfrm>
          </p:grpSpPr>
          <p:sp>
            <p:nvSpPr>
              <p:cNvPr id="43" name="Rectangle 42"/>
              <p:cNvSpPr/>
              <p:nvPr/>
            </p:nvSpPr>
            <p:spPr>
              <a:xfrm>
                <a:off x="5616840" y="272625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 name="Rectangle 43"/>
              <p:cNvSpPr/>
              <p:nvPr/>
            </p:nvSpPr>
            <p:spPr>
              <a:xfrm>
                <a:off x="6124833" y="272625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 name="Rectangle 44"/>
              <p:cNvSpPr/>
              <p:nvPr/>
            </p:nvSpPr>
            <p:spPr>
              <a:xfrm>
                <a:off x="5091914"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46" name="Rectangle 45"/>
              <p:cNvSpPr/>
              <p:nvPr/>
            </p:nvSpPr>
            <p:spPr>
              <a:xfrm>
                <a:off x="5616840"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47" name="Rectangle 46"/>
              <p:cNvSpPr/>
              <p:nvPr/>
            </p:nvSpPr>
            <p:spPr>
              <a:xfrm>
                <a:off x="6124833"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12" name="Group 11"/>
            <p:cNvGrpSpPr/>
            <p:nvPr/>
          </p:nvGrpSpPr>
          <p:grpSpPr>
            <a:xfrm>
              <a:off x="4583921" y="3691439"/>
              <a:ext cx="4047023" cy="1845712"/>
              <a:chOff x="4583921" y="3691439"/>
              <a:chExt cx="4047023" cy="1845712"/>
            </a:xfrm>
          </p:grpSpPr>
          <p:sp>
            <p:nvSpPr>
              <p:cNvPr id="13" name="Rectangle 12"/>
              <p:cNvSpPr/>
              <p:nvPr/>
            </p:nvSpPr>
            <p:spPr>
              <a:xfrm>
                <a:off x="4583921" y="3691439"/>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 name="Rectangle 13"/>
              <p:cNvSpPr/>
              <p:nvPr/>
            </p:nvSpPr>
            <p:spPr>
              <a:xfrm>
                <a:off x="5091914"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 name="Rectangle 14"/>
              <p:cNvSpPr/>
              <p:nvPr/>
            </p:nvSpPr>
            <p:spPr>
              <a:xfrm>
                <a:off x="5616840"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 name="Rectangle 15"/>
              <p:cNvSpPr/>
              <p:nvPr/>
            </p:nvSpPr>
            <p:spPr>
              <a:xfrm>
                <a:off x="6124833"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 name="Rectangle 16"/>
              <p:cNvSpPr/>
              <p:nvPr/>
            </p:nvSpPr>
            <p:spPr>
              <a:xfrm>
                <a:off x="6632832"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 name="Rectangle 17"/>
              <p:cNvSpPr/>
              <p:nvPr/>
            </p:nvSpPr>
            <p:spPr>
              <a:xfrm>
                <a:off x="7140825"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 name="Rectangle 18"/>
              <p:cNvSpPr/>
              <p:nvPr/>
            </p:nvSpPr>
            <p:spPr>
              <a:xfrm>
                <a:off x="7665751"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 name="Rectangle 19"/>
              <p:cNvSpPr/>
              <p:nvPr/>
            </p:nvSpPr>
            <p:spPr>
              <a:xfrm>
                <a:off x="8173744" y="3691439"/>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 name="Rectangle 20"/>
              <p:cNvSpPr/>
              <p:nvPr/>
            </p:nvSpPr>
            <p:spPr>
              <a:xfrm>
                <a:off x="4583921" y="4165566"/>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2" name="Rectangle 21"/>
              <p:cNvSpPr/>
              <p:nvPr/>
            </p:nvSpPr>
            <p:spPr>
              <a:xfrm>
                <a:off x="5091914"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 name="Rectangle 22"/>
              <p:cNvSpPr/>
              <p:nvPr/>
            </p:nvSpPr>
            <p:spPr>
              <a:xfrm>
                <a:off x="5616840"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 name="Rectangle 23"/>
              <p:cNvSpPr/>
              <p:nvPr/>
            </p:nvSpPr>
            <p:spPr>
              <a:xfrm>
                <a:off x="6124833"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 name="Rectangle 24"/>
              <p:cNvSpPr/>
              <p:nvPr/>
            </p:nvSpPr>
            <p:spPr>
              <a:xfrm>
                <a:off x="6632832"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26" name="Rectangle 25"/>
              <p:cNvSpPr/>
              <p:nvPr/>
            </p:nvSpPr>
            <p:spPr>
              <a:xfrm>
                <a:off x="7140825"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 name="Rectangle 26"/>
              <p:cNvSpPr/>
              <p:nvPr/>
            </p:nvSpPr>
            <p:spPr>
              <a:xfrm>
                <a:off x="7665751"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 name="Rectangle 27"/>
              <p:cNvSpPr/>
              <p:nvPr/>
            </p:nvSpPr>
            <p:spPr>
              <a:xfrm>
                <a:off x="8173744" y="4165566"/>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 name="Rectangle 28"/>
              <p:cNvSpPr/>
              <p:nvPr/>
            </p:nvSpPr>
            <p:spPr>
              <a:xfrm>
                <a:off x="4583921"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 name="Rectangle 29"/>
              <p:cNvSpPr/>
              <p:nvPr/>
            </p:nvSpPr>
            <p:spPr>
              <a:xfrm>
                <a:off x="5091914"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 name="Rectangle 30"/>
              <p:cNvSpPr/>
              <p:nvPr/>
            </p:nvSpPr>
            <p:spPr>
              <a:xfrm>
                <a:off x="5616840"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 name="Rectangle 31"/>
              <p:cNvSpPr/>
              <p:nvPr/>
            </p:nvSpPr>
            <p:spPr>
              <a:xfrm>
                <a:off x="6124833"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 name="Rectangle 32"/>
              <p:cNvSpPr/>
              <p:nvPr/>
            </p:nvSpPr>
            <p:spPr>
              <a:xfrm>
                <a:off x="6632832"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4" name="Rectangle 33"/>
              <p:cNvSpPr/>
              <p:nvPr/>
            </p:nvSpPr>
            <p:spPr>
              <a:xfrm>
                <a:off x="7140825"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5" name="Rectangle 34"/>
              <p:cNvSpPr/>
              <p:nvPr/>
            </p:nvSpPr>
            <p:spPr>
              <a:xfrm>
                <a:off x="7665751"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36" name="Rectangle 35"/>
              <p:cNvSpPr/>
              <p:nvPr/>
            </p:nvSpPr>
            <p:spPr>
              <a:xfrm>
                <a:off x="8173744"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 name="Rectangle 36"/>
              <p:cNvSpPr/>
              <p:nvPr/>
            </p:nvSpPr>
            <p:spPr>
              <a:xfrm>
                <a:off x="5091914"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 name="Rectangle 37"/>
              <p:cNvSpPr/>
              <p:nvPr/>
            </p:nvSpPr>
            <p:spPr>
              <a:xfrm>
                <a:off x="5616840"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 name="Rectangle 38"/>
              <p:cNvSpPr/>
              <p:nvPr/>
            </p:nvSpPr>
            <p:spPr>
              <a:xfrm>
                <a:off x="6124833" y="5113817"/>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 name="Rectangle 39"/>
              <p:cNvSpPr/>
              <p:nvPr/>
            </p:nvSpPr>
            <p:spPr>
              <a:xfrm>
                <a:off x="6632832" y="5113817"/>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 name="Rectangle 40"/>
              <p:cNvSpPr/>
              <p:nvPr/>
            </p:nvSpPr>
            <p:spPr>
              <a:xfrm>
                <a:off x="7140825"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 name="Rectangle 41"/>
              <p:cNvSpPr/>
              <p:nvPr/>
            </p:nvSpPr>
            <p:spPr>
              <a:xfrm>
                <a:off x="7665751"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54" name="Group 153"/>
          <p:cNvGrpSpPr/>
          <p:nvPr/>
        </p:nvGrpSpPr>
        <p:grpSpPr>
          <a:xfrm>
            <a:off x="758053" y="2168928"/>
            <a:ext cx="1247723" cy="1112681"/>
            <a:chOff x="2366442" y="1744132"/>
            <a:chExt cx="4112051" cy="3920030"/>
          </a:xfrm>
        </p:grpSpPr>
        <p:grpSp>
          <p:nvGrpSpPr>
            <p:cNvPr id="155" name="Group 154"/>
            <p:cNvGrpSpPr/>
            <p:nvPr/>
          </p:nvGrpSpPr>
          <p:grpSpPr>
            <a:xfrm>
              <a:off x="2396076" y="1820344"/>
              <a:ext cx="4047023" cy="3793019"/>
              <a:chOff x="2396076" y="1820344"/>
              <a:chExt cx="4047023" cy="3793019"/>
            </a:xfrm>
          </p:grpSpPr>
          <p:grpSp>
            <p:nvGrpSpPr>
              <p:cNvPr id="173" name="Group 172"/>
              <p:cNvGrpSpPr/>
              <p:nvPr/>
            </p:nvGrpSpPr>
            <p:grpSpPr>
              <a:xfrm>
                <a:off x="2396076" y="1820344"/>
                <a:ext cx="4047023" cy="3793019"/>
                <a:chOff x="4563543" y="1989674"/>
                <a:chExt cx="4047023" cy="3793019"/>
              </a:xfrm>
            </p:grpSpPr>
            <p:grpSp>
              <p:nvGrpSpPr>
                <p:cNvPr id="179" name="Group 178"/>
                <p:cNvGrpSpPr/>
                <p:nvPr/>
              </p:nvGrpSpPr>
              <p:grpSpPr>
                <a:xfrm>
                  <a:off x="4563543" y="1989674"/>
                  <a:ext cx="4047023" cy="423334"/>
                  <a:chOff x="4555066" y="1989674"/>
                  <a:chExt cx="4047023" cy="423334"/>
                </a:xfrm>
              </p:grpSpPr>
              <p:sp>
                <p:nvSpPr>
                  <p:cNvPr id="243" name="Rectangle 24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4" name="Rectangle 24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5" name="Rectangle 24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6" name="Rectangle 24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7" name="Rectangle 24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8" name="Rectangle 24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9" name="Rectangle 24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0" name="Rectangle 24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0" name="Group 179"/>
                <p:cNvGrpSpPr/>
                <p:nvPr/>
              </p:nvGrpSpPr>
              <p:grpSpPr>
                <a:xfrm>
                  <a:off x="4563543" y="2480734"/>
                  <a:ext cx="4047023" cy="423334"/>
                  <a:chOff x="4555066" y="1989674"/>
                  <a:chExt cx="4047023" cy="423334"/>
                </a:xfrm>
              </p:grpSpPr>
              <p:sp>
                <p:nvSpPr>
                  <p:cNvPr id="235" name="Rectangle 23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6" name="Rectangle 23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7" name="Rectangle 23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8" name="Rectangle 23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9" name="Rectangle 23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0" name="Rectangle 23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1" name="Rectangle 24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2" name="Rectangle 24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1" name="Group 180"/>
                <p:cNvGrpSpPr/>
                <p:nvPr/>
              </p:nvGrpSpPr>
              <p:grpSpPr>
                <a:xfrm>
                  <a:off x="4563543" y="2971794"/>
                  <a:ext cx="4047023" cy="423334"/>
                  <a:chOff x="4555066" y="1989674"/>
                  <a:chExt cx="4047023" cy="423334"/>
                </a:xfrm>
              </p:grpSpPr>
              <p:sp>
                <p:nvSpPr>
                  <p:cNvPr id="227" name="Rectangle 22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8" name="Rectangle 22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9" name="Rectangle 22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0" name="Rectangle 22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1" name="Rectangle 23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2" name="Rectangle 23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3" name="Rectangle 23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4" name="Rectangle 23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2" name="Group 181"/>
                <p:cNvGrpSpPr/>
                <p:nvPr/>
              </p:nvGrpSpPr>
              <p:grpSpPr>
                <a:xfrm>
                  <a:off x="4563543" y="3462854"/>
                  <a:ext cx="4047023" cy="423334"/>
                  <a:chOff x="4555066" y="1989674"/>
                  <a:chExt cx="4047023" cy="423334"/>
                </a:xfrm>
              </p:grpSpPr>
              <p:sp>
                <p:nvSpPr>
                  <p:cNvPr id="219" name="Rectangle 21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0" name="Rectangle 21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1" name="Rectangle 22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2" name="Rectangle 22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3" name="Rectangle 22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4" name="Rectangle 22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5" name="Rectangle 22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6" name="Rectangle 22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3" name="Group 182"/>
                <p:cNvGrpSpPr/>
                <p:nvPr/>
              </p:nvGrpSpPr>
              <p:grpSpPr>
                <a:xfrm>
                  <a:off x="4563543" y="3936981"/>
                  <a:ext cx="4047023" cy="423334"/>
                  <a:chOff x="4555066" y="1989674"/>
                  <a:chExt cx="4047023" cy="423334"/>
                </a:xfrm>
              </p:grpSpPr>
              <p:sp>
                <p:nvSpPr>
                  <p:cNvPr id="211" name="Rectangle 21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2" name="Rectangle 21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3" name="Rectangle 21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4" name="Rectangle 21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5" name="Rectangle 21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6" name="Rectangle 21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7" name="Rectangle 21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8" name="Rectangle 21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4" name="Group 183"/>
                <p:cNvGrpSpPr/>
                <p:nvPr/>
              </p:nvGrpSpPr>
              <p:grpSpPr>
                <a:xfrm>
                  <a:off x="4563543" y="4411108"/>
                  <a:ext cx="4047023" cy="423334"/>
                  <a:chOff x="4555066" y="1989674"/>
                  <a:chExt cx="4047023" cy="423334"/>
                </a:xfrm>
              </p:grpSpPr>
              <p:sp>
                <p:nvSpPr>
                  <p:cNvPr id="203" name="Rectangle 20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4" name="Rectangle 20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5" name="Rectangle 20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6" name="Rectangle 20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7" name="Rectangle 20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8" name="Rectangle 20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9" name="Rectangle 20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0" name="Rectangle 20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5" name="Group 184"/>
                <p:cNvGrpSpPr/>
                <p:nvPr/>
              </p:nvGrpSpPr>
              <p:grpSpPr>
                <a:xfrm>
                  <a:off x="4563543" y="4885235"/>
                  <a:ext cx="4047023" cy="423334"/>
                  <a:chOff x="4555066" y="1989674"/>
                  <a:chExt cx="4047023" cy="423334"/>
                </a:xfrm>
              </p:grpSpPr>
              <p:sp>
                <p:nvSpPr>
                  <p:cNvPr id="195" name="Rectangle 19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6" name="Rectangle 19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7" name="Rectangle 19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8" name="Rectangle 19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9" name="Rectangle 19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0" name="Rectangle 19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1" name="Rectangle 20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2" name="Rectangle 20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6" name="Group 185"/>
                <p:cNvGrpSpPr/>
                <p:nvPr/>
              </p:nvGrpSpPr>
              <p:grpSpPr>
                <a:xfrm>
                  <a:off x="4563543" y="5359359"/>
                  <a:ext cx="4047023" cy="423334"/>
                  <a:chOff x="4555066" y="1989674"/>
                  <a:chExt cx="4047023" cy="423334"/>
                </a:xfrm>
              </p:grpSpPr>
              <p:sp>
                <p:nvSpPr>
                  <p:cNvPr id="187" name="Rectangle 18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8" name="Rectangle 18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9" name="Rectangle 18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0" name="Rectangle 18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1" name="Rectangle 19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2" name="Rectangle 19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3" name="Rectangle 19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4" name="Rectangle 19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74" name="Group 173"/>
              <p:cNvGrpSpPr/>
              <p:nvPr/>
            </p:nvGrpSpPr>
            <p:grpSpPr>
              <a:xfrm>
                <a:off x="2487002" y="1881482"/>
                <a:ext cx="3882104" cy="3636886"/>
                <a:chOff x="4648208" y="1837277"/>
                <a:chExt cx="3882104" cy="3636886"/>
              </a:xfrm>
            </p:grpSpPr>
            <p:sp>
              <p:nvSpPr>
                <p:cNvPr id="175" name="Isosceles Triangle 174"/>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Isosceles Triangle 175"/>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Isosceles Triangle 176"/>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Isosceles Triangle 177"/>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56" name="Rectangle 155"/>
            <p:cNvSpPr/>
            <p:nvPr/>
          </p:nvSpPr>
          <p:spPr>
            <a:xfrm>
              <a:off x="2904069" y="231140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57" name="Straight Arrow Connector 156"/>
            <p:cNvCxnSpPr/>
            <p:nvPr/>
          </p:nvCxnSpPr>
          <p:spPr>
            <a:xfrm>
              <a:off x="3361269" y="2523071"/>
              <a:ext cx="1032919" cy="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8" name="Straight Arrow Connector 157"/>
            <p:cNvCxnSpPr/>
            <p:nvPr/>
          </p:nvCxnSpPr>
          <p:spPr>
            <a:xfrm>
              <a:off x="3361269" y="2743209"/>
              <a:ext cx="905931" cy="84665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9" name="Straight Arrow Connector 158"/>
            <p:cNvCxnSpPr/>
            <p:nvPr/>
          </p:nvCxnSpPr>
          <p:spPr>
            <a:xfrm>
              <a:off x="3107269" y="2743209"/>
              <a:ext cx="321726" cy="973649"/>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0" name="Straight Arrow Connector 159"/>
            <p:cNvCxnSpPr/>
            <p:nvPr/>
          </p:nvCxnSpPr>
          <p:spPr>
            <a:xfrm flipV="1">
              <a:off x="3412062" y="1981222"/>
              <a:ext cx="524926" cy="279393"/>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1" name="Straight Arrow Connector 160"/>
            <p:cNvCxnSpPr/>
            <p:nvPr/>
          </p:nvCxnSpPr>
          <p:spPr>
            <a:xfrm flipH="1">
              <a:off x="2396076" y="2523071"/>
              <a:ext cx="507993" cy="49106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2" name="Straight Arrow Connector 161"/>
            <p:cNvCxnSpPr/>
            <p:nvPr/>
          </p:nvCxnSpPr>
          <p:spPr>
            <a:xfrm flipH="1" flipV="1">
              <a:off x="2624676" y="1820344"/>
              <a:ext cx="228600" cy="52916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3" name="Straight Connector 162"/>
            <p:cNvCxnSpPr/>
            <p:nvPr/>
          </p:nvCxnSpPr>
          <p:spPr>
            <a:xfrm flipH="1">
              <a:off x="4428048" y="1744132"/>
              <a:ext cx="6" cy="392003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rot="16200000" flipV="1">
              <a:off x="4422465" y="1684156"/>
              <a:ext cx="6" cy="411205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65" name="Group 164"/>
            <p:cNvGrpSpPr/>
            <p:nvPr/>
          </p:nvGrpSpPr>
          <p:grpSpPr>
            <a:xfrm>
              <a:off x="4450850" y="3754953"/>
              <a:ext cx="1998112" cy="1896514"/>
              <a:chOff x="2396076" y="1820344"/>
              <a:chExt cx="1998112" cy="1896514"/>
            </a:xfrm>
          </p:grpSpPr>
          <p:sp>
            <p:nvSpPr>
              <p:cNvPr id="166" name="Rectangle 165"/>
              <p:cNvSpPr/>
              <p:nvPr/>
            </p:nvSpPr>
            <p:spPr>
              <a:xfrm>
                <a:off x="2904069" y="231140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67" name="Straight Arrow Connector 166"/>
              <p:cNvCxnSpPr/>
              <p:nvPr/>
            </p:nvCxnSpPr>
            <p:spPr>
              <a:xfrm>
                <a:off x="3361269" y="2523071"/>
                <a:ext cx="1032919" cy="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8" name="Straight Arrow Connector 167"/>
              <p:cNvCxnSpPr/>
              <p:nvPr/>
            </p:nvCxnSpPr>
            <p:spPr>
              <a:xfrm>
                <a:off x="3361269" y="2743209"/>
                <a:ext cx="905931" cy="84665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9" name="Straight Arrow Connector 168"/>
              <p:cNvCxnSpPr/>
              <p:nvPr/>
            </p:nvCxnSpPr>
            <p:spPr>
              <a:xfrm>
                <a:off x="3107269" y="2743209"/>
                <a:ext cx="321726" cy="973649"/>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0" name="Straight Arrow Connector 169"/>
              <p:cNvCxnSpPr/>
              <p:nvPr/>
            </p:nvCxnSpPr>
            <p:spPr>
              <a:xfrm flipV="1">
                <a:off x="3412062" y="1981222"/>
                <a:ext cx="524926" cy="279393"/>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1" name="Straight Arrow Connector 170"/>
              <p:cNvCxnSpPr/>
              <p:nvPr/>
            </p:nvCxnSpPr>
            <p:spPr>
              <a:xfrm flipH="1">
                <a:off x="2396076" y="2523071"/>
                <a:ext cx="507993" cy="49106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2" name="Straight Arrow Connector 171"/>
              <p:cNvCxnSpPr/>
              <p:nvPr/>
            </p:nvCxnSpPr>
            <p:spPr>
              <a:xfrm flipH="1" flipV="1">
                <a:off x="2624676" y="1820344"/>
                <a:ext cx="228600" cy="52916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grpSp>
      </p:grpSp>
      <p:grpSp>
        <p:nvGrpSpPr>
          <p:cNvPr id="251" name="Group 250"/>
          <p:cNvGrpSpPr/>
          <p:nvPr/>
        </p:nvGrpSpPr>
        <p:grpSpPr>
          <a:xfrm>
            <a:off x="2700441" y="2165193"/>
            <a:ext cx="1320169" cy="1120151"/>
            <a:chOff x="4415944" y="1680626"/>
            <a:chExt cx="4389120" cy="3869231"/>
          </a:xfrm>
        </p:grpSpPr>
        <p:grpSp>
          <p:nvGrpSpPr>
            <p:cNvPr id="252" name="Group 251"/>
            <p:cNvGrpSpPr/>
            <p:nvPr/>
          </p:nvGrpSpPr>
          <p:grpSpPr>
            <a:xfrm>
              <a:off x="4415944" y="1680626"/>
              <a:ext cx="4389120" cy="3869231"/>
              <a:chOff x="2230979" y="1744132"/>
              <a:chExt cx="4389120" cy="3869231"/>
            </a:xfrm>
          </p:grpSpPr>
          <p:grpSp>
            <p:nvGrpSpPr>
              <p:cNvPr id="322" name="Group 321"/>
              <p:cNvGrpSpPr/>
              <p:nvPr/>
            </p:nvGrpSpPr>
            <p:grpSpPr>
              <a:xfrm>
                <a:off x="2396076" y="1820344"/>
                <a:ext cx="4047023" cy="3793019"/>
                <a:chOff x="2396076" y="1820344"/>
                <a:chExt cx="4047023" cy="3793019"/>
              </a:xfrm>
            </p:grpSpPr>
            <p:grpSp>
              <p:nvGrpSpPr>
                <p:cNvPr id="325" name="Group 324"/>
                <p:cNvGrpSpPr/>
                <p:nvPr/>
              </p:nvGrpSpPr>
              <p:grpSpPr>
                <a:xfrm>
                  <a:off x="2396076" y="1820344"/>
                  <a:ext cx="4047023" cy="3793019"/>
                  <a:chOff x="4563543" y="1989674"/>
                  <a:chExt cx="4047023" cy="3793019"/>
                </a:xfrm>
              </p:grpSpPr>
              <p:grpSp>
                <p:nvGrpSpPr>
                  <p:cNvPr id="331" name="Group 330"/>
                  <p:cNvGrpSpPr/>
                  <p:nvPr/>
                </p:nvGrpSpPr>
                <p:grpSpPr>
                  <a:xfrm>
                    <a:off x="4563543" y="1989674"/>
                    <a:ext cx="4047023" cy="423334"/>
                    <a:chOff x="4555066" y="1989674"/>
                    <a:chExt cx="4047023" cy="423334"/>
                  </a:xfrm>
                </p:grpSpPr>
                <p:sp>
                  <p:nvSpPr>
                    <p:cNvPr id="395" name="Rectangle 39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6" name="Rectangle 39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7" name="Rectangle 39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8" name="Rectangle 39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9" name="Rectangle 39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0" name="Rectangle 39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1" name="Rectangle 40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2" name="Rectangle 40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2" name="Group 331"/>
                  <p:cNvGrpSpPr/>
                  <p:nvPr/>
                </p:nvGrpSpPr>
                <p:grpSpPr>
                  <a:xfrm>
                    <a:off x="4563543" y="2480734"/>
                    <a:ext cx="4047023" cy="423334"/>
                    <a:chOff x="4555066" y="1989674"/>
                    <a:chExt cx="4047023" cy="423334"/>
                  </a:xfrm>
                </p:grpSpPr>
                <p:sp>
                  <p:nvSpPr>
                    <p:cNvPr id="387" name="Rectangle 38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8" name="Rectangle 38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9" name="Rectangle 38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0" name="Rectangle 38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1" name="Rectangle 39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2" name="Rectangle 39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3" name="Rectangle 39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4" name="Rectangle 39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3" name="Group 332"/>
                  <p:cNvGrpSpPr/>
                  <p:nvPr/>
                </p:nvGrpSpPr>
                <p:grpSpPr>
                  <a:xfrm>
                    <a:off x="4563543" y="2971794"/>
                    <a:ext cx="4047023" cy="423334"/>
                    <a:chOff x="4555066" y="1989674"/>
                    <a:chExt cx="4047023" cy="423334"/>
                  </a:xfrm>
                </p:grpSpPr>
                <p:sp>
                  <p:nvSpPr>
                    <p:cNvPr id="379" name="Rectangle 37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0" name="Rectangle 37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1" name="Rectangle 38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2" name="Rectangle 38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3" name="Rectangle 38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4" name="Rectangle 38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5" name="Rectangle 38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6" name="Rectangle 38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4" name="Group 333"/>
                  <p:cNvGrpSpPr/>
                  <p:nvPr/>
                </p:nvGrpSpPr>
                <p:grpSpPr>
                  <a:xfrm>
                    <a:off x="4563543" y="3462854"/>
                    <a:ext cx="4047023" cy="423334"/>
                    <a:chOff x="4555066" y="1989674"/>
                    <a:chExt cx="4047023" cy="423334"/>
                  </a:xfrm>
                </p:grpSpPr>
                <p:sp>
                  <p:nvSpPr>
                    <p:cNvPr id="371" name="Rectangle 37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2" name="Rectangle 37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3" name="Rectangle 37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4" name="Rectangle 37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5" name="Rectangle 37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6" name="Rectangle 37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7" name="Rectangle 37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8" name="Rectangle 37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5" name="Group 334"/>
                  <p:cNvGrpSpPr/>
                  <p:nvPr/>
                </p:nvGrpSpPr>
                <p:grpSpPr>
                  <a:xfrm>
                    <a:off x="4563543" y="3936981"/>
                    <a:ext cx="4047023" cy="423334"/>
                    <a:chOff x="4555066" y="1989674"/>
                    <a:chExt cx="4047023" cy="423334"/>
                  </a:xfrm>
                </p:grpSpPr>
                <p:sp>
                  <p:nvSpPr>
                    <p:cNvPr id="363" name="Rectangle 36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4" name="Rectangle 36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5" name="Rectangle 36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6" name="Rectangle 36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7" name="Rectangle 36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8" name="Rectangle 36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9" name="Rectangle 36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0" name="Rectangle 36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6" name="Group 335"/>
                  <p:cNvGrpSpPr/>
                  <p:nvPr/>
                </p:nvGrpSpPr>
                <p:grpSpPr>
                  <a:xfrm>
                    <a:off x="4563543" y="4411108"/>
                    <a:ext cx="4047023" cy="423334"/>
                    <a:chOff x="4555066" y="1989674"/>
                    <a:chExt cx="4047023" cy="423334"/>
                  </a:xfrm>
                </p:grpSpPr>
                <p:sp>
                  <p:nvSpPr>
                    <p:cNvPr id="355" name="Rectangle 35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6" name="Rectangle 35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7" name="Rectangle 35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8" name="Rectangle 35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9" name="Rectangle 35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0" name="Rectangle 35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1" name="Rectangle 36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2" name="Rectangle 36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7" name="Group 336"/>
                  <p:cNvGrpSpPr/>
                  <p:nvPr/>
                </p:nvGrpSpPr>
                <p:grpSpPr>
                  <a:xfrm>
                    <a:off x="4563543" y="4885235"/>
                    <a:ext cx="4047023" cy="423334"/>
                    <a:chOff x="4555066" y="1989674"/>
                    <a:chExt cx="4047023" cy="423334"/>
                  </a:xfrm>
                </p:grpSpPr>
                <p:sp>
                  <p:nvSpPr>
                    <p:cNvPr id="347" name="Rectangle 34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8" name="Rectangle 34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9" name="Rectangle 34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0" name="Rectangle 34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1" name="Rectangle 35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2" name="Rectangle 35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3" name="Rectangle 35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4" name="Rectangle 35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8" name="Group 337"/>
                  <p:cNvGrpSpPr/>
                  <p:nvPr/>
                </p:nvGrpSpPr>
                <p:grpSpPr>
                  <a:xfrm>
                    <a:off x="4563543" y="5359359"/>
                    <a:ext cx="4047023" cy="423334"/>
                    <a:chOff x="4555066" y="1989674"/>
                    <a:chExt cx="4047023" cy="423334"/>
                  </a:xfrm>
                </p:grpSpPr>
                <p:sp>
                  <p:nvSpPr>
                    <p:cNvPr id="339" name="Rectangle 33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0" name="Rectangle 33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1" name="Rectangle 34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2" name="Rectangle 34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3" name="Rectangle 34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4" name="Rectangle 34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5" name="Rectangle 34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6" name="Rectangle 34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326" name="Group 325"/>
                <p:cNvGrpSpPr/>
                <p:nvPr/>
              </p:nvGrpSpPr>
              <p:grpSpPr>
                <a:xfrm>
                  <a:off x="2487002" y="1881482"/>
                  <a:ext cx="3882104" cy="3636886"/>
                  <a:chOff x="4648208" y="1837277"/>
                  <a:chExt cx="3882104" cy="3636886"/>
                </a:xfrm>
              </p:grpSpPr>
              <p:sp>
                <p:nvSpPr>
                  <p:cNvPr id="327" name="Isosceles Triangle 326"/>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28" name="Isosceles Triangle 327"/>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29" name="Isosceles Triangle 328"/>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0" name="Isosceles Triangle 329"/>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323" name="Straight Connector 322"/>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324" name="Straight Connector 323"/>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253" name="Group 252"/>
            <p:cNvGrpSpPr/>
            <p:nvPr/>
          </p:nvGrpSpPr>
          <p:grpSpPr>
            <a:xfrm>
              <a:off x="4583921" y="1744132"/>
              <a:ext cx="4047023" cy="3793019"/>
              <a:chOff x="4563543" y="1989674"/>
              <a:chExt cx="4047023" cy="3793019"/>
            </a:xfrm>
          </p:grpSpPr>
          <p:grpSp>
            <p:nvGrpSpPr>
              <p:cNvPr id="254" name="Group 253"/>
              <p:cNvGrpSpPr/>
              <p:nvPr/>
            </p:nvGrpSpPr>
            <p:grpSpPr>
              <a:xfrm>
                <a:off x="5071536" y="1989674"/>
                <a:ext cx="3031037" cy="423334"/>
                <a:chOff x="5063059" y="1989674"/>
                <a:chExt cx="3031037" cy="423334"/>
              </a:xfrm>
            </p:grpSpPr>
            <p:sp>
              <p:nvSpPr>
                <p:cNvPr id="316" name="Rectangle 315"/>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317" name="Rectangle 316"/>
                <p:cNvSpPr/>
                <p:nvPr/>
              </p:nvSpPr>
              <p:spPr>
                <a:xfrm>
                  <a:off x="5587985"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8" name="Rectangle 317"/>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9" name="Rectangle 318"/>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0" name="Rectangle 319"/>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321" name="Rectangle 320"/>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55" name="Group 254"/>
              <p:cNvGrpSpPr/>
              <p:nvPr/>
            </p:nvGrpSpPr>
            <p:grpSpPr>
              <a:xfrm>
                <a:off x="4563543" y="2480734"/>
                <a:ext cx="4047023" cy="423334"/>
                <a:chOff x="4555066" y="1989674"/>
                <a:chExt cx="4047023" cy="423334"/>
              </a:xfrm>
            </p:grpSpPr>
            <p:sp>
              <p:nvSpPr>
                <p:cNvPr id="308" name="Rectangle 307"/>
                <p:cNvSpPr/>
                <p:nvPr/>
              </p:nvSpPr>
              <p:spPr>
                <a:xfrm>
                  <a:off x="4555066"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9" name="Rectangle 308"/>
                <p:cNvSpPr/>
                <p:nvPr/>
              </p:nvSpPr>
              <p:spPr>
                <a:xfrm>
                  <a:off x="5063059"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0" name="Rectangle 309"/>
                <p:cNvSpPr/>
                <p:nvPr/>
              </p:nvSpPr>
              <p:spPr>
                <a:xfrm>
                  <a:off x="5587985"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endParaRPr lang="en-US" kern="0">
                    <a:solidFill>
                      <a:srgbClr val="000000"/>
                    </a:solidFill>
                    <a:latin typeface="Tahoma"/>
                  </a:endParaRPr>
                </a:p>
              </p:txBody>
            </p:sp>
            <p:sp>
              <p:nvSpPr>
                <p:cNvPr id="311" name="Rectangle 310"/>
                <p:cNvSpPr/>
                <p:nvPr/>
              </p:nvSpPr>
              <p:spPr>
                <a:xfrm>
                  <a:off x="6095978"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2" name="Rectangle 311"/>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3" name="Rectangle 312"/>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4" name="Rectangle 313"/>
                <p:cNvSpPr/>
                <p:nvPr/>
              </p:nvSpPr>
              <p:spPr>
                <a:xfrm>
                  <a:off x="763689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5" name="Rectangle 314"/>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256" name="Group 255"/>
              <p:cNvGrpSpPr/>
              <p:nvPr/>
            </p:nvGrpSpPr>
            <p:grpSpPr>
              <a:xfrm>
                <a:off x="4563543" y="2971794"/>
                <a:ext cx="4047023" cy="423334"/>
                <a:chOff x="4555066" y="1989674"/>
                <a:chExt cx="4047023" cy="423334"/>
              </a:xfrm>
            </p:grpSpPr>
            <p:sp>
              <p:nvSpPr>
                <p:cNvPr id="300" name="Rectangle 299"/>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1" name="Rectangle 300"/>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302" name="Rectangle 301"/>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3" name="Rectangle 302"/>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4" name="Rectangle 303"/>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5" name="Rectangle 304"/>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06" name="Rectangle 305"/>
                <p:cNvSpPr/>
                <p:nvPr/>
              </p:nvSpPr>
              <p:spPr>
                <a:xfrm>
                  <a:off x="763689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07" name="Rectangle 306"/>
                <p:cNvSpPr/>
                <p:nvPr/>
              </p:nvSpPr>
              <p:spPr>
                <a:xfrm>
                  <a:off x="8144889"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57" name="Group 256"/>
              <p:cNvGrpSpPr/>
              <p:nvPr/>
            </p:nvGrpSpPr>
            <p:grpSpPr>
              <a:xfrm>
                <a:off x="4563543" y="3462854"/>
                <a:ext cx="4047023" cy="423334"/>
                <a:chOff x="4555066" y="1989674"/>
                <a:chExt cx="4047023" cy="423334"/>
              </a:xfrm>
            </p:grpSpPr>
            <p:sp>
              <p:nvSpPr>
                <p:cNvPr id="292" name="Rectangle 291"/>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93" name="Rectangle 292"/>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94" name="Rectangle 293"/>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95" name="Rectangle 294"/>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96" name="Rectangle 295"/>
                <p:cNvSpPr/>
                <p:nvPr/>
              </p:nvSpPr>
              <p:spPr>
                <a:xfrm>
                  <a:off x="6603977"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7" name="Rectangle 296"/>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8" name="Rectangle 297"/>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9" name="Rectangle 298"/>
                <p:cNvSpPr/>
                <p:nvPr/>
              </p:nvSpPr>
              <p:spPr>
                <a:xfrm>
                  <a:off x="8144889"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58" name="Group 257"/>
              <p:cNvGrpSpPr/>
              <p:nvPr/>
            </p:nvGrpSpPr>
            <p:grpSpPr>
              <a:xfrm>
                <a:off x="4563543" y="3936981"/>
                <a:ext cx="4047023" cy="423334"/>
                <a:chOff x="4555066" y="1989674"/>
                <a:chExt cx="4047023" cy="423334"/>
              </a:xfrm>
            </p:grpSpPr>
            <p:sp>
              <p:nvSpPr>
                <p:cNvPr id="284" name="Rectangle 283"/>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5" name="Rectangle 284"/>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6" name="Rectangle 285"/>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7" name="Rectangle 286"/>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8" name="Rectangle 287"/>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9" name="Rectangle 288"/>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0" name="Rectangle 289"/>
                <p:cNvSpPr/>
                <p:nvPr/>
              </p:nvSpPr>
              <p:spPr>
                <a:xfrm>
                  <a:off x="763689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1" name="Rectangle 290"/>
                <p:cNvSpPr/>
                <p:nvPr/>
              </p:nvSpPr>
              <p:spPr>
                <a:xfrm>
                  <a:off x="814488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59" name="Group 258"/>
              <p:cNvGrpSpPr/>
              <p:nvPr/>
            </p:nvGrpSpPr>
            <p:grpSpPr>
              <a:xfrm>
                <a:off x="4563543" y="4411108"/>
                <a:ext cx="4047023" cy="423334"/>
                <a:chOff x="4555066" y="1989674"/>
                <a:chExt cx="4047023" cy="423334"/>
              </a:xfrm>
            </p:grpSpPr>
            <p:sp>
              <p:nvSpPr>
                <p:cNvPr id="276" name="Rectangle 275"/>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277" name="Rectangle 276"/>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8" name="Rectangle 277"/>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9" name="Rectangle 278"/>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0" name="Rectangle 279"/>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81" name="Rectangle 280"/>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2" name="Rectangle 281"/>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3" name="Rectangle 282"/>
                <p:cNvSpPr/>
                <p:nvPr/>
              </p:nvSpPr>
              <p:spPr>
                <a:xfrm>
                  <a:off x="8144889"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60" name="Group 259"/>
              <p:cNvGrpSpPr/>
              <p:nvPr/>
            </p:nvGrpSpPr>
            <p:grpSpPr>
              <a:xfrm>
                <a:off x="4563543" y="4885235"/>
                <a:ext cx="4047023" cy="423334"/>
                <a:chOff x="4555066" y="1989674"/>
                <a:chExt cx="4047023" cy="423334"/>
              </a:xfrm>
            </p:grpSpPr>
            <p:sp>
              <p:nvSpPr>
                <p:cNvPr id="268" name="Rectangle 267"/>
                <p:cNvSpPr/>
                <p:nvPr/>
              </p:nvSpPr>
              <p:spPr>
                <a:xfrm>
                  <a:off x="455506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9" name="Rectangle 268"/>
                <p:cNvSpPr/>
                <p:nvPr/>
              </p:nvSpPr>
              <p:spPr>
                <a:xfrm>
                  <a:off x="5063059"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0" name="Rectangle 269"/>
                <p:cNvSpPr/>
                <p:nvPr/>
              </p:nvSpPr>
              <p:spPr>
                <a:xfrm>
                  <a:off x="5587985"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1" name="Rectangle 270"/>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2" name="Rectangle 271"/>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73" name="Rectangle 272"/>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74" name="Rectangle 273"/>
                <p:cNvSpPr/>
                <p:nvPr/>
              </p:nvSpPr>
              <p:spPr>
                <a:xfrm>
                  <a:off x="763689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75" name="Rectangle 274"/>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61" name="Group 260"/>
              <p:cNvGrpSpPr/>
              <p:nvPr/>
            </p:nvGrpSpPr>
            <p:grpSpPr>
              <a:xfrm>
                <a:off x="5071536" y="5359359"/>
                <a:ext cx="3031037" cy="423334"/>
                <a:chOff x="5063059" y="1989674"/>
                <a:chExt cx="3031037" cy="423334"/>
              </a:xfrm>
            </p:grpSpPr>
            <p:sp>
              <p:nvSpPr>
                <p:cNvPr id="262" name="Rectangle 261"/>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3" name="Rectangle 262"/>
                <p:cNvSpPr/>
                <p:nvPr/>
              </p:nvSpPr>
              <p:spPr>
                <a:xfrm>
                  <a:off x="5587985"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4" name="Rectangle 263"/>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5" name="Rectangle 264"/>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6" name="Rectangle 265"/>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7" name="Rectangle 266"/>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grpSp>
        <p:nvGrpSpPr>
          <p:cNvPr id="403" name="Group 402"/>
          <p:cNvGrpSpPr/>
          <p:nvPr/>
        </p:nvGrpSpPr>
        <p:grpSpPr>
          <a:xfrm>
            <a:off x="4677298" y="2158826"/>
            <a:ext cx="1409175" cy="1132884"/>
            <a:chOff x="4520325" y="1297951"/>
            <a:chExt cx="1645920" cy="1645920"/>
          </a:xfrm>
        </p:grpSpPr>
        <p:grpSp>
          <p:nvGrpSpPr>
            <p:cNvPr id="404" name="Group 403"/>
            <p:cNvGrpSpPr/>
            <p:nvPr/>
          </p:nvGrpSpPr>
          <p:grpSpPr>
            <a:xfrm>
              <a:off x="4520325" y="1297951"/>
              <a:ext cx="1645920" cy="1645920"/>
              <a:chOff x="2230979" y="1744132"/>
              <a:chExt cx="4389120" cy="3869231"/>
            </a:xfrm>
          </p:grpSpPr>
          <p:grpSp>
            <p:nvGrpSpPr>
              <p:cNvPr id="422" name="Group 421"/>
              <p:cNvGrpSpPr/>
              <p:nvPr/>
            </p:nvGrpSpPr>
            <p:grpSpPr>
              <a:xfrm>
                <a:off x="2396076" y="1820344"/>
                <a:ext cx="4047023" cy="3793019"/>
                <a:chOff x="2396076" y="1820344"/>
                <a:chExt cx="4047023" cy="3793019"/>
              </a:xfrm>
            </p:grpSpPr>
            <p:grpSp>
              <p:nvGrpSpPr>
                <p:cNvPr id="425" name="Group 424"/>
                <p:cNvGrpSpPr/>
                <p:nvPr/>
              </p:nvGrpSpPr>
              <p:grpSpPr>
                <a:xfrm>
                  <a:off x="2396076" y="1820344"/>
                  <a:ext cx="4047023" cy="3793019"/>
                  <a:chOff x="4563543" y="1989674"/>
                  <a:chExt cx="4047023" cy="3793019"/>
                </a:xfrm>
              </p:grpSpPr>
              <p:grpSp>
                <p:nvGrpSpPr>
                  <p:cNvPr id="431" name="Group 430"/>
                  <p:cNvGrpSpPr/>
                  <p:nvPr/>
                </p:nvGrpSpPr>
                <p:grpSpPr>
                  <a:xfrm>
                    <a:off x="4563543" y="1989674"/>
                    <a:ext cx="4047023" cy="423334"/>
                    <a:chOff x="4555066" y="1989674"/>
                    <a:chExt cx="4047023" cy="423334"/>
                  </a:xfrm>
                </p:grpSpPr>
                <p:sp>
                  <p:nvSpPr>
                    <p:cNvPr id="495" name="Rectangle 49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6" name="Rectangle 49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7" name="Rectangle 49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8" name="Rectangle 49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9" name="Rectangle 49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0" name="Rectangle 49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1" name="Rectangle 50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2" name="Group 431"/>
                  <p:cNvGrpSpPr/>
                  <p:nvPr/>
                </p:nvGrpSpPr>
                <p:grpSpPr>
                  <a:xfrm>
                    <a:off x="4563543" y="2480734"/>
                    <a:ext cx="4047023" cy="423334"/>
                    <a:chOff x="4555066" y="1989674"/>
                    <a:chExt cx="4047023" cy="423334"/>
                  </a:xfrm>
                </p:grpSpPr>
                <p:sp>
                  <p:nvSpPr>
                    <p:cNvPr id="487" name="Rectangle 48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8" name="Rectangle 48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9" name="Rectangle 48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0" name="Rectangle 48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1" name="Rectangle 49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2" name="Rectangle 49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3" name="Rectangle 49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4" name="Rectangle 49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3" name="Group 432"/>
                  <p:cNvGrpSpPr/>
                  <p:nvPr/>
                </p:nvGrpSpPr>
                <p:grpSpPr>
                  <a:xfrm>
                    <a:off x="4563543" y="2971794"/>
                    <a:ext cx="4047023" cy="423334"/>
                    <a:chOff x="4555066" y="1989674"/>
                    <a:chExt cx="4047023" cy="423334"/>
                  </a:xfrm>
                </p:grpSpPr>
                <p:sp>
                  <p:nvSpPr>
                    <p:cNvPr id="479" name="Rectangle 47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0" name="Rectangle 47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1" name="Rectangle 48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2" name="Rectangle 48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3" name="Rectangle 48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4" name="Rectangle 48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5" name="Rectangle 48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6" name="Rectangle 48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4" name="Group 433"/>
                  <p:cNvGrpSpPr/>
                  <p:nvPr/>
                </p:nvGrpSpPr>
                <p:grpSpPr>
                  <a:xfrm>
                    <a:off x="4563543" y="3462854"/>
                    <a:ext cx="4047023" cy="423334"/>
                    <a:chOff x="4555066" y="1989674"/>
                    <a:chExt cx="4047023" cy="423334"/>
                  </a:xfrm>
                </p:grpSpPr>
                <p:sp>
                  <p:nvSpPr>
                    <p:cNvPr id="471" name="Rectangle 47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2" name="Rectangle 47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3" name="Rectangle 47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4" name="Rectangle 47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5" name="Rectangle 47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6" name="Rectangle 47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7" name="Rectangle 47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8" name="Rectangle 47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5" name="Group 434"/>
                  <p:cNvGrpSpPr/>
                  <p:nvPr/>
                </p:nvGrpSpPr>
                <p:grpSpPr>
                  <a:xfrm>
                    <a:off x="4563543" y="3936981"/>
                    <a:ext cx="4047023" cy="423334"/>
                    <a:chOff x="4555066" y="1989674"/>
                    <a:chExt cx="4047023" cy="423334"/>
                  </a:xfrm>
                </p:grpSpPr>
                <p:sp>
                  <p:nvSpPr>
                    <p:cNvPr id="463" name="Rectangle 46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4" name="Rectangle 46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5" name="Rectangle 46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6" name="Rectangle 46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7" name="Rectangle 46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8" name="Rectangle 46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9" name="Rectangle 46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0" name="Rectangle 46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6" name="Group 435"/>
                  <p:cNvGrpSpPr/>
                  <p:nvPr/>
                </p:nvGrpSpPr>
                <p:grpSpPr>
                  <a:xfrm>
                    <a:off x="4563543" y="4411108"/>
                    <a:ext cx="4047023" cy="423334"/>
                    <a:chOff x="4555066" y="1989674"/>
                    <a:chExt cx="4047023" cy="423334"/>
                  </a:xfrm>
                </p:grpSpPr>
                <p:sp>
                  <p:nvSpPr>
                    <p:cNvPr id="455" name="Rectangle 45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6" name="Rectangle 45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7" name="Rectangle 45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8" name="Rectangle 45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9" name="Rectangle 45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0" name="Rectangle 45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1" name="Rectangle 46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2" name="Rectangle 46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7" name="Group 436"/>
                  <p:cNvGrpSpPr/>
                  <p:nvPr/>
                </p:nvGrpSpPr>
                <p:grpSpPr>
                  <a:xfrm>
                    <a:off x="4563543" y="4885235"/>
                    <a:ext cx="4047023" cy="423334"/>
                    <a:chOff x="4555066" y="1989674"/>
                    <a:chExt cx="4047023" cy="423334"/>
                  </a:xfrm>
                </p:grpSpPr>
                <p:sp>
                  <p:nvSpPr>
                    <p:cNvPr id="447" name="Rectangle 44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8" name="Rectangle 44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9" name="Rectangle 44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0" name="Rectangle 44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1" name="Rectangle 45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2" name="Rectangle 45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3" name="Rectangle 45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4" name="Rectangle 45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8" name="Group 437"/>
                  <p:cNvGrpSpPr/>
                  <p:nvPr/>
                </p:nvGrpSpPr>
                <p:grpSpPr>
                  <a:xfrm>
                    <a:off x="4563543" y="5359359"/>
                    <a:ext cx="4047023" cy="423334"/>
                    <a:chOff x="4555066" y="1989674"/>
                    <a:chExt cx="4047023" cy="423334"/>
                  </a:xfrm>
                </p:grpSpPr>
                <p:sp>
                  <p:nvSpPr>
                    <p:cNvPr id="439" name="Rectangle 43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0" name="Rectangle 43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1" name="Rectangle 44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2" name="Rectangle 44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3" name="Rectangle 44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4" name="Rectangle 44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5" name="Rectangle 44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6" name="Rectangle 44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426" name="Group 425"/>
                <p:cNvGrpSpPr/>
                <p:nvPr/>
              </p:nvGrpSpPr>
              <p:grpSpPr>
                <a:xfrm>
                  <a:off x="2487002" y="1881482"/>
                  <a:ext cx="3882104" cy="3636886"/>
                  <a:chOff x="4648208" y="1837277"/>
                  <a:chExt cx="3882104" cy="3636886"/>
                </a:xfrm>
              </p:grpSpPr>
              <p:sp>
                <p:nvSpPr>
                  <p:cNvPr id="427" name="Isosceles Triangle 426"/>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28" name="Isosceles Triangle 427"/>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29" name="Isosceles Triangle 428"/>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30" name="Isosceles Triangle 429"/>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423" name="Straight Connector 422"/>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24" name="Straight Connector 423"/>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405" name="Group 404"/>
            <p:cNvGrpSpPr/>
            <p:nvPr/>
          </p:nvGrpSpPr>
          <p:grpSpPr>
            <a:xfrm>
              <a:off x="5351658" y="1324966"/>
              <a:ext cx="749292" cy="806752"/>
              <a:chOff x="6632832" y="1744132"/>
              <a:chExt cx="1998112" cy="1896514"/>
            </a:xfrm>
          </p:grpSpPr>
          <p:sp>
            <p:nvSpPr>
              <p:cNvPr id="407" name="Rectangle 406"/>
              <p:cNvSpPr/>
              <p:nvPr/>
            </p:nvSpPr>
            <p:spPr>
              <a:xfrm>
                <a:off x="6632832"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8" name="Rectangle 407"/>
              <p:cNvSpPr/>
              <p:nvPr/>
            </p:nvSpPr>
            <p:spPr>
              <a:xfrm>
                <a:off x="7140825"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09" name="Rectangle 408"/>
              <p:cNvSpPr/>
              <p:nvPr/>
            </p:nvSpPr>
            <p:spPr>
              <a:xfrm>
                <a:off x="7665751"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0" name="Rectangle 409"/>
              <p:cNvSpPr/>
              <p:nvPr/>
            </p:nvSpPr>
            <p:spPr>
              <a:xfrm>
                <a:off x="6632832"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1" name="Rectangle 410"/>
              <p:cNvSpPr/>
              <p:nvPr/>
            </p:nvSpPr>
            <p:spPr>
              <a:xfrm>
                <a:off x="7140825"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2" name="Rectangle 411"/>
              <p:cNvSpPr/>
              <p:nvPr/>
            </p:nvSpPr>
            <p:spPr>
              <a:xfrm>
                <a:off x="7665751"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3" name="Rectangle 412"/>
              <p:cNvSpPr/>
              <p:nvPr/>
            </p:nvSpPr>
            <p:spPr>
              <a:xfrm>
                <a:off x="8173744"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14" name="Rectangle 413"/>
              <p:cNvSpPr/>
              <p:nvPr/>
            </p:nvSpPr>
            <p:spPr>
              <a:xfrm>
                <a:off x="6632832"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5" name="Rectangle 414"/>
              <p:cNvSpPr/>
              <p:nvPr/>
            </p:nvSpPr>
            <p:spPr>
              <a:xfrm>
                <a:off x="7140825"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16" name="Rectangle 415"/>
              <p:cNvSpPr/>
              <p:nvPr/>
            </p:nvSpPr>
            <p:spPr>
              <a:xfrm>
                <a:off x="7665751"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17" name="Rectangle 416"/>
              <p:cNvSpPr/>
              <p:nvPr/>
            </p:nvSpPr>
            <p:spPr>
              <a:xfrm>
                <a:off x="8173744"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8" name="Rectangle 417"/>
              <p:cNvSpPr/>
              <p:nvPr/>
            </p:nvSpPr>
            <p:spPr>
              <a:xfrm>
                <a:off x="6632832"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9" name="Rectangle 418"/>
              <p:cNvSpPr/>
              <p:nvPr/>
            </p:nvSpPr>
            <p:spPr>
              <a:xfrm>
                <a:off x="7140825"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0" name="Rectangle 419"/>
              <p:cNvSpPr/>
              <p:nvPr/>
            </p:nvSpPr>
            <p:spPr>
              <a:xfrm>
                <a:off x="7665751"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1" name="Rectangle 420"/>
              <p:cNvSpPr/>
              <p:nvPr/>
            </p:nvSpPr>
            <p:spPr>
              <a:xfrm>
                <a:off x="8173744"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sp>
          <p:nvSpPr>
            <p:cNvPr id="406" name="Rectangle 405"/>
            <p:cNvSpPr/>
            <p:nvPr/>
          </p:nvSpPr>
          <p:spPr>
            <a:xfrm>
              <a:off x="4969431" y="1335091"/>
              <a:ext cx="171450" cy="180081"/>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508" name="Group 507"/>
          <p:cNvGrpSpPr/>
          <p:nvPr/>
        </p:nvGrpSpPr>
        <p:grpSpPr>
          <a:xfrm>
            <a:off x="2750099" y="3656081"/>
            <a:ext cx="1404570" cy="558551"/>
            <a:chOff x="2275762" y="827288"/>
            <a:chExt cx="1404570" cy="558551"/>
          </a:xfrm>
          <a:scene3d>
            <a:camera prst="orthographicFront"/>
            <a:lightRig rig="flat" dir="t"/>
          </a:scene3d>
        </p:grpSpPr>
        <p:sp>
          <p:nvSpPr>
            <p:cNvPr id="509" name="Rounded Rectangle 508"/>
            <p:cNvSpPr/>
            <p:nvPr/>
          </p:nvSpPr>
          <p:spPr>
            <a:xfrm>
              <a:off x="2275762" y="827288"/>
              <a:ext cx="1404570" cy="558551"/>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10" name="Rounded Rectangle 4"/>
            <p:cNvSpPr/>
            <p:nvPr/>
          </p:nvSpPr>
          <p:spPr>
            <a:xfrm>
              <a:off x="2292121" y="843647"/>
              <a:ext cx="1371852" cy="52583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Balancing</a:t>
              </a:r>
              <a:endParaRPr lang="en-US" sz="2000" kern="1200" dirty="0"/>
            </a:p>
          </p:txBody>
        </p:sp>
      </p:grpSp>
      <p:grpSp>
        <p:nvGrpSpPr>
          <p:cNvPr id="511" name="Group 510"/>
          <p:cNvGrpSpPr/>
          <p:nvPr/>
        </p:nvGrpSpPr>
        <p:grpSpPr>
          <a:xfrm>
            <a:off x="6614876" y="3678326"/>
            <a:ext cx="1920921" cy="514060"/>
            <a:chOff x="5906064" y="2805719"/>
            <a:chExt cx="1920921" cy="763887"/>
          </a:xfrm>
          <a:scene3d>
            <a:camera prst="orthographicFront"/>
            <a:lightRig rig="flat" dir="t"/>
          </a:scene3d>
        </p:grpSpPr>
        <p:sp>
          <p:nvSpPr>
            <p:cNvPr id="512" name="Rounded Rectangle 511"/>
            <p:cNvSpPr/>
            <p:nvPr/>
          </p:nvSpPr>
          <p:spPr>
            <a:xfrm>
              <a:off x="5906064" y="2805719"/>
              <a:ext cx="1920921" cy="763887"/>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13" name="Rounded Rectangle 4"/>
            <p:cNvSpPr/>
            <p:nvPr/>
          </p:nvSpPr>
          <p:spPr>
            <a:xfrm>
              <a:off x="5928437" y="2828092"/>
              <a:ext cx="1876175" cy="71914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Radial Mapping</a:t>
              </a:r>
              <a:endParaRPr lang="en-US" sz="2000" kern="1200" dirty="0"/>
            </a:p>
          </p:txBody>
        </p:sp>
      </p:grpSp>
      <p:grpSp>
        <p:nvGrpSpPr>
          <p:cNvPr id="514" name="Group 513"/>
          <p:cNvGrpSpPr/>
          <p:nvPr/>
        </p:nvGrpSpPr>
        <p:grpSpPr>
          <a:xfrm>
            <a:off x="4577021" y="3687270"/>
            <a:ext cx="1622216" cy="496173"/>
            <a:chOff x="5404926" y="1121310"/>
            <a:chExt cx="2425430" cy="964513"/>
          </a:xfrm>
          <a:scene3d>
            <a:camera prst="orthographicFront"/>
            <a:lightRig rig="flat" dir="t"/>
          </a:scene3d>
        </p:grpSpPr>
        <p:sp>
          <p:nvSpPr>
            <p:cNvPr id="515" name="Rounded Rectangle 514"/>
            <p:cNvSpPr/>
            <p:nvPr/>
          </p:nvSpPr>
          <p:spPr>
            <a:xfrm>
              <a:off x="5404926" y="1121310"/>
              <a:ext cx="2425430" cy="964513"/>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16" name="Rounded Rectangle 4"/>
            <p:cNvSpPr/>
            <p:nvPr/>
          </p:nvSpPr>
          <p:spPr>
            <a:xfrm>
              <a:off x="5433176" y="1149560"/>
              <a:ext cx="2368930" cy="9080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Isolation</a:t>
              </a:r>
              <a:endParaRPr lang="en-US" sz="2000" kern="1200" dirty="0"/>
            </a:p>
          </p:txBody>
        </p:sp>
      </p:grpSp>
      <p:grpSp>
        <p:nvGrpSpPr>
          <p:cNvPr id="517" name="Group 516"/>
          <p:cNvGrpSpPr/>
          <p:nvPr/>
        </p:nvGrpSpPr>
        <p:grpSpPr>
          <a:xfrm>
            <a:off x="535262" y="3644612"/>
            <a:ext cx="1849258" cy="581488"/>
            <a:chOff x="2776220" y="3628408"/>
            <a:chExt cx="2425430" cy="964513"/>
          </a:xfrm>
          <a:scene3d>
            <a:camera prst="orthographicFront"/>
            <a:lightRig rig="flat" dir="t"/>
          </a:scene3d>
        </p:grpSpPr>
        <p:sp>
          <p:nvSpPr>
            <p:cNvPr id="518" name="Rounded Rectangle 517"/>
            <p:cNvSpPr/>
            <p:nvPr/>
          </p:nvSpPr>
          <p:spPr>
            <a:xfrm>
              <a:off x="2776220" y="3628408"/>
              <a:ext cx="2425430" cy="964513"/>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19" name="Rounded Rectangle 4"/>
            <p:cNvSpPr/>
            <p:nvPr/>
          </p:nvSpPr>
          <p:spPr>
            <a:xfrm>
              <a:off x="2804470" y="3656658"/>
              <a:ext cx="2368930" cy="90801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Clustering</a:t>
              </a:r>
              <a:endParaRPr lang="en-US" sz="2000" kern="1200" dirty="0"/>
            </a:p>
          </p:txBody>
        </p:sp>
      </p:grpSp>
      <p:sp>
        <p:nvSpPr>
          <p:cNvPr id="523" name="TextBox 522"/>
          <p:cNvSpPr txBox="1"/>
          <p:nvPr/>
        </p:nvSpPr>
        <p:spPr>
          <a:xfrm>
            <a:off x="3525076" y="1498827"/>
            <a:ext cx="1699955" cy="646331"/>
          </a:xfrm>
          <a:prstGeom prst="rect">
            <a:avLst/>
          </a:prstGeom>
          <a:noFill/>
        </p:spPr>
        <p:txBody>
          <a:bodyPr wrap="none" rtlCol="0">
            <a:spAutoFit/>
          </a:bodyPr>
          <a:lstStyle/>
          <a:p>
            <a:pPr algn="ctr"/>
            <a:r>
              <a:rPr lang="en-US" b="1" dirty="0" smtClean="0">
                <a:solidFill>
                  <a:srgbClr val="0000FF"/>
                </a:solidFill>
              </a:rPr>
              <a:t>Inter-Cluster </a:t>
            </a:r>
          </a:p>
          <a:p>
            <a:pPr algn="ctr"/>
            <a:r>
              <a:rPr lang="en-US" b="1" dirty="0" smtClean="0">
                <a:solidFill>
                  <a:srgbClr val="0000FF"/>
                </a:solidFill>
              </a:rPr>
              <a:t>Mapping</a:t>
            </a:r>
            <a:endParaRPr lang="en-US" b="1" dirty="0">
              <a:solidFill>
                <a:srgbClr val="0000FF"/>
              </a:solidFill>
            </a:endParaRPr>
          </a:p>
        </p:txBody>
      </p:sp>
      <p:sp>
        <p:nvSpPr>
          <p:cNvPr id="524" name="TextBox 523"/>
          <p:cNvSpPr txBox="1"/>
          <p:nvPr/>
        </p:nvSpPr>
        <p:spPr>
          <a:xfrm>
            <a:off x="6698126" y="1530133"/>
            <a:ext cx="1701082" cy="646331"/>
          </a:xfrm>
          <a:prstGeom prst="rect">
            <a:avLst/>
          </a:prstGeom>
          <a:noFill/>
        </p:spPr>
        <p:txBody>
          <a:bodyPr wrap="none" rtlCol="0">
            <a:spAutoFit/>
          </a:bodyPr>
          <a:lstStyle/>
          <a:p>
            <a:pPr algn="ctr"/>
            <a:r>
              <a:rPr lang="en-US" b="1" dirty="0" smtClean="0">
                <a:solidFill>
                  <a:srgbClr val="0000FF"/>
                </a:solidFill>
              </a:rPr>
              <a:t>Intra-Cluster </a:t>
            </a:r>
          </a:p>
          <a:p>
            <a:pPr algn="ctr"/>
            <a:r>
              <a:rPr lang="en-US" b="1" dirty="0" smtClean="0">
                <a:solidFill>
                  <a:srgbClr val="0000FF"/>
                </a:solidFill>
              </a:rPr>
              <a:t>Mapping</a:t>
            </a:r>
            <a:endParaRPr lang="en-US" b="1" dirty="0">
              <a:solidFill>
                <a:srgbClr val="0000FF"/>
              </a:solidFill>
            </a:endParaRPr>
          </a:p>
        </p:txBody>
      </p:sp>
      <p:sp>
        <p:nvSpPr>
          <p:cNvPr id="526" name="TextBox 525"/>
          <p:cNvSpPr txBox="1"/>
          <p:nvPr/>
        </p:nvSpPr>
        <p:spPr>
          <a:xfrm>
            <a:off x="3498629" y="4609402"/>
            <a:ext cx="2146742" cy="369332"/>
          </a:xfrm>
          <a:prstGeom prst="rect">
            <a:avLst/>
          </a:prstGeom>
          <a:noFill/>
        </p:spPr>
        <p:txBody>
          <a:bodyPr wrap="none" rtlCol="0">
            <a:spAutoFit/>
          </a:bodyPr>
          <a:lstStyle/>
          <a:p>
            <a:r>
              <a:rPr lang="en-US" b="1" dirty="0" smtClean="0">
                <a:solidFill>
                  <a:srgbClr val="FF0000"/>
                </a:solidFill>
              </a:rPr>
              <a:t>Improve Locality</a:t>
            </a:r>
          </a:p>
        </p:txBody>
      </p:sp>
      <p:sp>
        <p:nvSpPr>
          <p:cNvPr id="527" name="TextBox 526"/>
          <p:cNvSpPr txBox="1"/>
          <p:nvPr/>
        </p:nvSpPr>
        <p:spPr>
          <a:xfrm>
            <a:off x="3286902" y="5104166"/>
            <a:ext cx="2570197" cy="369332"/>
          </a:xfrm>
          <a:prstGeom prst="rect">
            <a:avLst/>
          </a:prstGeom>
          <a:noFill/>
        </p:spPr>
        <p:txBody>
          <a:bodyPr wrap="none" rtlCol="0">
            <a:spAutoFit/>
          </a:bodyPr>
          <a:lstStyle/>
          <a:p>
            <a:r>
              <a:rPr lang="en-US" b="1" dirty="0" smtClean="0">
                <a:solidFill>
                  <a:srgbClr val="FF0000"/>
                </a:solidFill>
              </a:rPr>
              <a:t>Reduce Interference</a:t>
            </a:r>
          </a:p>
        </p:txBody>
      </p:sp>
      <p:sp>
        <p:nvSpPr>
          <p:cNvPr id="528" name="TextBox 527"/>
          <p:cNvSpPr txBox="1"/>
          <p:nvPr/>
        </p:nvSpPr>
        <p:spPr>
          <a:xfrm>
            <a:off x="2391637" y="5658553"/>
            <a:ext cx="4577019" cy="369332"/>
          </a:xfrm>
          <a:prstGeom prst="rect">
            <a:avLst/>
          </a:prstGeom>
          <a:noFill/>
        </p:spPr>
        <p:txBody>
          <a:bodyPr wrap="none" rtlCol="0">
            <a:spAutoFit/>
          </a:bodyPr>
          <a:lstStyle/>
          <a:p>
            <a:r>
              <a:rPr lang="en-US" b="1" dirty="0" smtClean="0">
                <a:solidFill>
                  <a:srgbClr val="FF0000"/>
                </a:solidFill>
              </a:rPr>
              <a:t>Improve Shared Resource Utilization</a:t>
            </a:r>
          </a:p>
        </p:txBody>
      </p:sp>
    </p:spTree>
    <p:extLst>
      <p:ext uri="{BB962C8B-B14F-4D97-AF65-F5344CB8AC3E}">
        <p14:creationId xmlns:p14="http://schemas.microsoft.com/office/powerpoint/2010/main" val="14044927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1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2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2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 grpId="0"/>
      <p:bldP spid="524" grpId="0"/>
      <p:bldP spid="526" grpId="0"/>
      <p:bldP spid="527" grpId="0"/>
      <p:bldP spid="5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Multi-Core to Many-Core</a:t>
            </a:r>
            <a:endParaRPr lang="en-US" dirty="0"/>
          </a:p>
        </p:txBody>
      </p:sp>
      <p:grpSp>
        <p:nvGrpSpPr>
          <p:cNvPr id="77" name="Group 76"/>
          <p:cNvGrpSpPr/>
          <p:nvPr/>
        </p:nvGrpSpPr>
        <p:grpSpPr>
          <a:xfrm>
            <a:off x="5674546" y="1827337"/>
            <a:ext cx="2743200" cy="2743200"/>
            <a:chOff x="4563543" y="1989674"/>
            <a:chExt cx="4047023" cy="3793019"/>
          </a:xfrm>
        </p:grpSpPr>
        <p:grpSp>
          <p:nvGrpSpPr>
            <p:cNvPr id="78" name="Group 77"/>
            <p:cNvGrpSpPr/>
            <p:nvPr/>
          </p:nvGrpSpPr>
          <p:grpSpPr>
            <a:xfrm>
              <a:off x="4563543" y="1989674"/>
              <a:ext cx="4047023" cy="423334"/>
              <a:chOff x="4555066" y="1989674"/>
              <a:chExt cx="4047023" cy="423334"/>
            </a:xfrm>
          </p:grpSpPr>
          <p:sp>
            <p:nvSpPr>
              <p:cNvPr id="142" name="Rectangle 141"/>
              <p:cNvSpPr/>
              <p:nvPr/>
            </p:nvSpPr>
            <p:spPr>
              <a:xfrm>
                <a:off x="455506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3" name="Rectangle 142"/>
              <p:cNvSpPr/>
              <p:nvPr/>
            </p:nvSpPr>
            <p:spPr>
              <a:xfrm>
                <a:off x="506305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4" name="Rectangle 143"/>
              <p:cNvSpPr/>
              <p:nvPr/>
            </p:nvSpPr>
            <p:spPr>
              <a:xfrm>
                <a:off x="5587985"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5" name="Rectangle 144"/>
              <p:cNvSpPr/>
              <p:nvPr/>
            </p:nvSpPr>
            <p:spPr>
              <a:xfrm>
                <a:off x="6095978"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6" name="Rectangle 145"/>
              <p:cNvSpPr/>
              <p:nvPr/>
            </p:nvSpPr>
            <p:spPr>
              <a:xfrm>
                <a:off x="6603977"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7" name="Rectangle 146"/>
              <p:cNvSpPr/>
              <p:nvPr/>
            </p:nvSpPr>
            <p:spPr>
              <a:xfrm>
                <a:off x="7111970"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8" name="Rectangle 147"/>
              <p:cNvSpPr/>
              <p:nvPr/>
            </p:nvSpPr>
            <p:spPr>
              <a:xfrm>
                <a:off x="763689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9" name="Rectangle 148"/>
              <p:cNvSpPr/>
              <p:nvPr/>
            </p:nvSpPr>
            <p:spPr>
              <a:xfrm>
                <a:off x="814488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79" name="Group 78"/>
            <p:cNvGrpSpPr/>
            <p:nvPr/>
          </p:nvGrpSpPr>
          <p:grpSpPr>
            <a:xfrm>
              <a:off x="4563543" y="2480734"/>
              <a:ext cx="4047023" cy="423334"/>
              <a:chOff x="4555066" y="1989674"/>
              <a:chExt cx="4047023" cy="423334"/>
            </a:xfrm>
          </p:grpSpPr>
          <p:sp>
            <p:nvSpPr>
              <p:cNvPr id="134" name="Rectangle 133"/>
              <p:cNvSpPr/>
              <p:nvPr/>
            </p:nvSpPr>
            <p:spPr>
              <a:xfrm>
                <a:off x="455506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5" name="Rectangle 134"/>
              <p:cNvSpPr/>
              <p:nvPr/>
            </p:nvSpPr>
            <p:spPr>
              <a:xfrm>
                <a:off x="506305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6" name="Rectangle 135"/>
              <p:cNvSpPr/>
              <p:nvPr/>
            </p:nvSpPr>
            <p:spPr>
              <a:xfrm>
                <a:off x="5587985"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7" name="Rectangle 136"/>
              <p:cNvSpPr/>
              <p:nvPr/>
            </p:nvSpPr>
            <p:spPr>
              <a:xfrm>
                <a:off x="6095978"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8" name="Rectangle 137"/>
              <p:cNvSpPr/>
              <p:nvPr/>
            </p:nvSpPr>
            <p:spPr>
              <a:xfrm>
                <a:off x="6603977"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9" name="Rectangle 138"/>
              <p:cNvSpPr/>
              <p:nvPr/>
            </p:nvSpPr>
            <p:spPr>
              <a:xfrm>
                <a:off x="7111970"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0" name="Rectangle 139"/>
              <p:cNvSpPr/>
              <p:nvPr/>
            </p:nvSpPr>
            <p:spPr>
              <a:xfrm>
                <a:off x="763689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1" name="Rectangle 140"/>
              <p:cNvSpPr/>
              <p:nvPr/>
            </p:nvSpPr>
            <p:spPr>
              <a:xfrm>
                <a:off x="814488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0" name="Group 79"/>
            <p:cNvGrpSpPr/>
            <p:nvPr/>
          </p:nvGrpSpPr>
          <p:grpSpPr>
            <a:xfrm>
              <a:off x="4563543" y="2971794"/>
              <a:ext cx="4047023" cy="423334"/>
              <a:chOff x="4555066" y="1989674"/>
              <a:chExt cx="4047023" cy="423334"/>
            </a:xfrm>
          </p:grpSpPr>
          <p:sp>
            <p:nvSpPr>
              <p:cNvPr id="126" name="Rectangle 125"/>
              <p:cNvSpPr/>
              <p:nvPr/>
            </p:nvSpPr>
            <p:spPr>
              <a:xfrm>
                <a:off x="455506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7" name="Rectangle 126"/>
              <p:cNvSpPr/>
              <p:nvPr/>
            </p:nvSpPr>
            <p:spPr>
              <a:xfrm>
                <a:off x="506305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8" name="Rectangle 127"/>
              <p:cNvSpPr/>
              <p:nvPr/>
            </p:nvSpPr>
            <p:spPr>
              <a:xfrm>
                <a:off x="5587985"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9" name="Rectangle 128"/>
              <p:cNvSpPr/>
              <p:nvPr/>
            </p:nvSpPr>
            <p:spPr>
              <a:xfrm>
                <a:off x="6095978"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0" name="Rectangle 129"/>
              <p:cNvSpPr/>
              <p:nvPr/>
            </p:nvSpPr>
            <p:spPr>
              <a:xfrm>
                <a:off x="6603977"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1" name="Rectangle 130"/>
              <p:cNvSpPr/>
              <p:nvPr/>
            </p:nvSpPr>
            <p:spPr>
              <a:xfrm>
                <a:off x="7111970"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2" name="Rectangle 131"/>
              <p:cNvSpPr/>
              <p:nvPr/>
            </p:nvSpPr>
            <p:spPr>
              <a:xfrm>
                <a:off x="763689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3" name="Rectangle 132"/>
              <p:cNvSpPr/>
              <p:nvPr/>
            </p:nvSpPr>
            <p:spPr>
              <a:xfrm>
                <a:off x="814488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1" name="Group 80"/>
            <p:cNvGrpSpPr/>
            <p:nvPr/>
          </p:nvGrpSpPr>
          <p:grpSpPr>
            <a:xfrm>
              <a:off x="4563543" y="3462854"/>
              <a:ext cx="4047023" cy="423334"/>
              <a:chOff x="4555066" y="1989674"/>
              <a:chExt cx="4047023" cy="423334"/>
            </a:xfrm>
          </p:grpSpPr>
          <p:sp>
            <p:nvSpPr>
              <p:cNvPr id="118" name="Rectangle 117"/>
              <p:cNvSpPr/>
              <p:nvPr/>
            </p:nvSpPr>
            <p:spPr>
              <a:xfrm>
                <a:off x="455506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9" name="Rectangle 118"/>
              <p:cNvSpPr/>
              <p:nvPr/>
            </p:nvSpPr>
            <p:spPr>
              <a:xfrm>
                <a:off x="506305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0" name="Rectangle 119"/>
              <p:cNvSpPr/>
              <p:nvPr/>
            </p:nvSpPr>
            <p:spPr>
              <a:xfrm>
                <a:off x="5587985"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1" name="Rectangle 120"/>
              <p:cNvSpPr/>
              <p:nvPr/>
            </p:nvSpPr>
            <p:spPr>
              <a:xfrm>
                <a:off x="6095978"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2" name="Rectangle 121"/>
              <p:cNvSpPr/>
              <p:nvPr/>
            </p:nvSpPr>
            <p:spPr>
              <a:xfrm>
                <a:off x="6603977"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3" name="Rectangle 122"/>
              <p:cNvSpPr/>
              <p:nvPr/>
            </p:nvSpPr>
            <p:spPr>
              <a:xfrm>
                <a:off x="7111970"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4" name="Rectangle 123"/>
              <p:cNvSpPr/>
              <p:nvPr/>
            </p:nvSpPr>
            <p:spPr>
              <a:xfrm>
                <a:off x="763689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5" name="Rectangle 124"/>
              <p:cNvSpPr/>
              <p:nvPr/>
            </p:nvSpPr>
            <p:spPr>
              <a:xfrm>
                <a:off x="814488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2" name="Group 81"/>
            <p:cNvGrpSpPr/>
            <p:nvPr/>
          </p:nvGrpSpPr>
          <p:grpSpPr>
            <a:xfrm>
              <a:off x="4563543" y="3936981"/>
              <a:ext cx="4047023" cy="423334"/>
              <a:chOff x="4555066" y="1989674"/>
              <a:chExt cx="4047023" cy="423334"/>
            </a:xfrm>
          </p:grpSpPr>
          <p:sp>
            <p:nvSpPr>
              <p:cNvPr id="110" name="Rectangle 109"/>
              <p:cNvSpPr/>
              <p:nvPr/>
            </p:nvSpPr>
            <p:spPr>
              <a:xfrm>
                <a:off x="455506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1" name="Rectangle 110"/>
              <p:cNvSpPr/>
              <p:nvPr/>
            </p:nvSpPr>
            <p:spPr>
              <a:xfrm>
                <a:off x="506305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2" name="Rectangle 111"/>
              <p:cNvSpPr/>
              <p:nvPr/>
            </p:nvSpPr>
            <p:spPr>
              <a:xfrm>
                <a:off x="5587985"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3" name="Rectangle 112"/>
              <p:cNvSpPr/>
              <p:nvPr/>
            </p:nvSpPr>
            <p:spPr>
              <a:xfrm>
                <a:off x="6095978"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4" name="Rectangle 113"/>
              <p:cNvSpPr/>
              <p:nvPr/>
            </p:nvSpPr>
            <p:spPr>
              <a:xfrm>
                <a:off x="6603977"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5" name="Rectangle 114"/>
              <p:cNvSpPr/>
              <p:nvPr/>
            </p:nvSpPr>
            <p:spPr>
              <a:xfrm>
                <a:off x="7111970"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6" name="Rectangle 115"/>
              <p:cNvSpPr/>
              <p:nvPr/>
            </p:nvSpPr>
            <p:spPr>
              <a:xfrm>
                <a:off x="763689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7" name="Rectangle 116"/>
              <p:cNvSpPr/>
              <p:nvPr/>
            </p:nvSpPr>
            <p:spPr>
              <a:xfrm>
                <a:off x="814488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3" name="Group 82"/>
            <p:cNvGrpSpPr/>
            <p:nvPr/>
          </p:nvGrpSpPr>
          <p:grpSpPr>
            <a:xfrm>
              <a:off x="4563543" y="4411108"/>
              <a:ext cx="4047023" cy="423334"/>
              <a:chOff x="4555066" y="1989674"/>
              <a:chExt cx="4047023" cy="423334"/>
            </a:xfrm>
          </p:grpSpPr>
          <p:sp>
            <p:nvSpPr>
              <p:cNvPr id="102" name="Rectangle 101"/>
              <p:cNvSpPr/>
              <p:nvPr/>
            </p:nvSpPr>
            <p:spPr>
              <a:xfrm>
                <a:off x="455506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3" name="Rectangle 102"/>
              <p:cNvSpPr/>
              <p:nvPr/>
            </p:nvSpPr>
            <p:spPr>
              <a:xfrm>
                <a:off x="506305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4" name="Rectangle 103"/>
              <p:cNvSpPr/>
              <p:nvPr/>
            </p:nvSpPr>
            <p:spPr>
              <a:xfrm>
                <a:off x="5587985"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5" name="Rectangle 104"/>
              <p:cNvSpPr/>
              <p:nvPr/>
            </p:nvSpPr>
            <p:spPr>
              <a:xfrm>
                <a:off x="6095978"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6" name="Rectangle 105"/>
              <p:cNvSpPr/>
              <p:nvPr/>
            </p:nvSpPr>
            <p:spPr>
              <a:xfrm>
                <a:off x="6603977"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7" name="Rectangle 106"/>
              <p:cNvSpPr/>
              <p:nvPr/>
            </p:nvSpPr>
            <p:spPr>
              <a:xfrm>
                <a:off x="7111970"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8" name="Rectangle 107"/>
              <p:cNvSpPr/>
              <p:nvPr/>
            </p:nvSpPr>
            <p:spPr>
              <a:xfrm>
                <a:off x="763689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9" name="Rectangle 108"/>
              <p:cNvSpPr/>
              <p:nvPr/>
            </p:nvSpPr>
            <p:spPr>
              <a:xfrm>
                <a:off x="814488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4" name="Group 83"/>
            <p:cNvGrpSpPr/>
            <p:nvPr/>
          </p:nvGrpSpPr>
          <p:grpSpPr>
            <a:xfrm>
              <a:off x="4563543" y="4885235"/>
              <a:ext cx="4047023" cy="423334"/>
              <a:chOff x="4555066" y="1989674"/>
              <a:chExt cx="4047023" cy="423334"/>
            </a:xfrm>
          </p:grpSpPr>
          <p:sp>
            <p:nvSpPr>
              <p:cNvPr id="94" name="Rectangle 93"/>
              <p:cNvSpPr/>
              <p:nvPr/>
            </p:nvSpPr>
            <p:spPr>
              <a:xfrm>
                <a:off x="455506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5" name="Rectangle 94"/>
              <p:cNvSpPr/>
              <p:nvPr/>
            </p:nvSpPr>
            <p:spPr>
              <a:xfrm>
                <a:off x="506305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6" name="Rectangle 95"/>
              <p:cNvSpPr/>
              <p:nvPr/>
            </p:nvSpPr>
            <p:spPr>
              <a:xfrm>
                <a:off x="5587985"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7" name="Rectangle 96"/>
              <p:cNvSpPr/>
              <p:nvPr/>
            </p:nvSpPr>
            <p:spPr>
              <a:xfrm>
                <a:off x="6095978"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8" name="Rectangle 97"/>
              <p:cNvSpPr/>
              <p:nvPr/>
            </p:nvSpPr>
            <p:spPr>
              <a:xfrm>
                <a:off x="6603977"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9" name="Rectangle 98"/>
              <p:cNvSpPr/>
              <p:nvPr/>
            </p:nvSpPr>
            <p:spPr>
              <a:xfrm>
                <a:off x="7111970"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0" name="Rectangle 99"/>
              <p:cNvSpPr/>
              <p:nvPr/>
            </p:nvSpPr>
            <p:spPr>
              <a:xfrm>
                <a:off x="763689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1" name="Rectangle 100"/>
              <p:cNvSpPr/>
              <p:nvPr/>
            </p:nvSpPr>
            <p:spPr>
              <a:xfrm>
                <a:off x="814488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5" name="Group 84"/>
            <p:cNvGrpSpPr/>
            <p:nvPr/>
          </p:nvGrpSpPr>
          <p:grpSpPr>
            <a:xfrm>
              <a:off x="4563543" y="5359359"/>
              <a:ext cx="4047023" cy="423334"/>
              <a:chOff x="4555066" y="1989674"/>
              <a:chExt cx="4047023" cy="423334"/>
            </a:xfrm>
          </p:grpSpPr>
          <p:sp>
            <p:nvSpPr>
              <p:cNvPr id="86" name="Rectangle 85"/>
              <p:cNvSpPr/>
              <p:nvPr/>
            </p:nvSpPr>
            <p:spPr>
              <a:xfrm>
                <a:off x="455506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7" name="Rectangle 86"/>
              <p:cNvSpPr/>
              <p:nvPr/>
            </p:nvSpPr>
            <p:spPr>
              <a:xfrm>
                <a:off x="506305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8" name="Rectangle 87"/>
              <p:cNvSpPr/>
              <p:nvPr/>
            </p:nvSpPr>
            <p:spPr>
              <a:xfrm>
                <a:off x="5587985"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9" name="Rectangle 88"/>
              <p:cNvSpPr/>
              <p:nvPr/>
            </p:nvSpPr>
            <p:spPr>
              <a:xfrm>
                <a:off x="6095978"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0" name="Rectangle 89"/>
              <p:cNvSpPr/>
              <p:nvPr/>
            </p:nvSpPr>
            <p:spPr>
              <a:xfrm>
                <a:off x="6603977"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1" name="Rectangle 90"/>
              <p:cNvSpPr/>
              <p:nvPr/>
            </p:nvSpPr>
            <p:spPr>
              <a:xfrm>
                <a:off x="7111970"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2" name="Rectangle 91"/>
              <p:cNvSpPr/>
              <p:nvPr/>
            </p:nvSpPr>
            <p:spPr>
              <a:xfrm>
                <a:off x="7636896"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3" name="Rectangle 92"/>
              <p:cNvSpPr/>
              <p:nvPr/>
            </p:nvSpPr>
            <p:spPr>
              <a:xfrm>
                <a:off x="8144889" y="1989674"/>
                <a:ext cx="457200" cy="42333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54" name="Group 153"/>
          <p:cNvGrpSpPr/>
          <p:nvPr/>
        </p:nvGrpSpPr>
        <p:grpSpPr>
          <a:xfrm>
            <a:off x="392641" y="1827337"/>
            <a:ext cx="2743200" cy="2743200"/>
            <a:chOff x="550327" y="1820344"/>
            <a:chExt cx="2844812" cy="2886580"/>
          </a:xfrm>
        </p:grpSpPr>
        <p:sp>
          <p:nvSpPr>
            <p:cNvPr id="150" name="Rectangle 149"/>
            <p:cNvSpPr/>
            <p:nvPr/>
          </p:nvSpPr>
          <p:spPr>
            <a:xfrm>
              <a:off x="550327" y="1820344"/>
              <a:ext cx="1380072" cy="140545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1" name="Rectangle 150"/>
            <p:cNvSpPr/>
            <p:nvPr/>
          </p:nvSpPr>
          <p:spPr>
            <a:xfrm>
              <a:off x="2015067" y="1820344"/>
              <a:ext cx="1380072" cy="140545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2" name="Rectangle 151"/>
            <p:cNvSpPr/>
            <p:nvPr/>
          </p:nvSpPr>
          <p:spPr>
            <a:xfrm>
              <a:off x="550327" y="3301470"/>
              <a:ext cx="1380072" cy="140545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3" name="Rectangle 152"/>
            <p:cNvSpPr/>
            <p:nvPr/>
          </p:nvSpPr>
          <p:spPr>
            <a:xfrm>
              <a:off x="2015067" y="3291946"/>
              <a:ext cx="1380072" cy="1405454"/>
            </a:xfrm>
            <a:prstGeom prst="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sp>
        <p:nvSpPr>
          <p:cNvPr id="155" name="TextBox 154"/>
          <p:cNvSpPr txBox="1"/>
          <p:nvPr/>
        </p:nvSpPr>
        <p:spPr>
          <a:xfrm>
            <a:off x="987250" y="4927699"/>
            <a:ext cx="1561545" cy="461665"/>
          </a:xfrm>
          <a:prstGeom prst="rect">
            <a:avLst/>
          </a:prstGeom>
          <a:noFill/>
        </p:spPr>
        <p:txBody>
          <a:bodyPr wrap="none" rtlCol="0">
            <a:spAutoFit/>
          </a:bodyPr>
          <a:lstStyle/>
          <a:p>
            <a:r>
              <a:rPr lang="en-US" sz="2400" b="1" dirty="0" smtClean="0"/>
              <a:t>Multi-Core</a:t>
            </a:r>
            <a:endParaRPr lang="en-US" sz="2400" b="1" dirty="0"/>
          </a:p>
        </p:txBody>
      </p:sp>
      <p:sp>
        <p:nvSpPr>
          <p:cNvPr id="156" name="TextBox 155"/>
          <p:cNvSpPr txBox="1"/>
          <p:nvPr/>
        </p:nvSpPr>
        <p:spPr>
          <a:xfrm>
            <a:off x="6346923" y="4927699"/>
            <a:ext cx="1603474" cy="461665"/>
          </a:xfrm>
          <a:prstGeom prst="rect">
            <a:avLst/>
          </a:prstGeom>
          <a:noFill/>
        </p:spPr>
        <p:txBody>
          <a:bodyPr wrap="none" rtlCol="0">
            <a:spAutoFit/>
          </a:bodyPr>
          <a:lstStyle/>
          <a:p>
            <a:r>
              <a:rPr lang="en-US" sz="2400" b="1" dirty="0" smtClean="0"/>
              <a:t>Many-Core</a:t>
            </a:r>
            <a:endParaRPr lang="en-US" sz="2400" b="1" dirty="0"/>
          </a:p>
        </p:txBody>
      </p:sp>
      <p:sp>
        <p:nvSpPr>
          <p:cNvPr id="157" name="Right Arrow 156"/>
          <p:cNvSpPr/>
          <p:nvPr/>
        </p:nvSpPr>
        <p:spPr>
          <a:xfrm>
            <a:off x="4052680" y="2956621"/>
            <a:ext cx="978408" cy="484632"/>
          </a:xfrm>
          <a:prstGeom prst="rightArrow">
            <a:avLst/>
          </a:prstGeom>
          <a:solidFill>
            <a:schemeClr val="accent3">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8"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2</a:t>
            </a:fld>
            <a:endParaRPr lang="en-US" altLang="en-US" dirty="0"/>
          </a:p>
        </p:txBody>
      </p:sp>
    </p:spTree>
    <p:extLst>
      <p:ext uri="{BB962C8B-B14F-4D97-AF65-F5344CB8AC3E}">
        <p14:creationId xmlns:p14="http://schemas.microsoft.com/office/powerpoint/2010/main" val="3883488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pPr eaLnBrk="1" hangingPunct="1"/>
            <a:r>
              <a:rPr lang="en-US" smtClean="0"/>
              <a:t>Evaluation Methodology</a:t>
            </a:r>
          </a:p>
        </p:txBody>
      </p:sp>
      <p:sp>
        <p:nvSpPr>
          <p:cNvPr id="31748" name="Rectangle 3"/>
          <p:cNvSpPr>
            <a:spLocks noGrp="1" noChangeArrowheads="1"/>
          </p:cNvSpPr>
          <p:nvPr>
            <p:ph idx="1"/>
          </p:nvPr>
        </p:nvSpPr>
        <p:spPr/>
        <p:txBody>
          <a:bodyPr>
            <a:noAutofit/>
          </a:bodyPr>
          <a:lstStyle/>
          <a:p>
            <a:pPr eaLnBrk="1" hangingPunct="1">
              <a:lnSpc>
                <a:spcPct val="90000"/>
              </a:lnSpc>
            </a:pPr>
            <a:r>
              <a:rPr lang="en-US" sz="2800" dirty="0" smtClean="0"/>
              <a:t>60-core system</a:t>
            </a:r>
          </a:p>
          <a:p>
            <a:pPr lvl="1" eaLnBrk="1" hangingPunct="1">
              <a:lnSpc>
                <a:spcPct val="90000"/>
              </a:lnSpc>
            </a:pPr>
            <a:r>
              <a:rPr lang="en-US" sz="2400" dirty="0" smtClean="0"/>
              <a:t>x86 processor model based on Intel Pentium M</a:t>
            </a:r>
          </a:p>
          <a:p>
            <a:pPr lvl="1" eaLnBrk="1" hangingPunct="1">
              <a:lnSpc>
                <a:spcPct val="90000"/>
              </a:lnSpc>
            </a:pPr>
            <a:r>
              <a:rPr lang="en-US" sz="2400" dirty="0" smtClean="0"/>
              <a:t>2 GHz processor, 128-entry instruction window</a:t>
            </a:r>
          </a:p>
          <a:p>
            <a:pPr lvl="1" eaLnBrk="1" hangingPunct="1">
              <a:lnSpc>
                <a:spcPct val="90000"/>
              </a:lnSpc>
            </a:pPr>
            <a:r>
              <a:rPr lang="en-US" sz="2400" dirty="0" smtClean="0"/>
              <a:t>32KB private L1 and 256KB per core private L2 caches</a:t>
            </a:r>
          </a:p>
          <a:p>
            <a:pPr lvl="1" eaLnBrk="1" hangingPunct="1">
              <a:lnSpc>
                <a:spcPct val="90000"/>
              </a:lnSpc>
            </a:pPr>
            <a:r>
              <a:rPr lang="en-US" sz="2400" dirty="0" smtClean="0"/>
              <a:t>4GB DRAM, 160 cycle access latency, 4 on-chip DRAM controllers</a:t>
            </a:r>
          </a:p>
          <a:p>
            <a:pPr lvl="1" eaLnBrk="1" hangingPunct="1">
              <a:lnSpc>
                <a:spcPct val="90000"/>
              </a:lnSpc>
            </a:pPr>
            <a:r>
              <a:rPr lang="en-US" sz="2400" dirty="0" smtClean="0"/>
              <a:t>CLOCK page replacement algorithm</a:t>
            </a:r>
          </a:p>
          <a:p>
            <a:pPr lvl="1" eaLnBrk="1" hangingPunct="1">
              <a:lnSpc>
                <a:spcPct val="90000"/>
              </a:lnSpc>
            </a:pPr>
            <a:endParaRPr lang="en-US" sz="2400" dirty="0" smtClean="0"/>
          </a:p>
          <a:p>
            <a:pPr eaLnBrk="1" hangingPunct="1">
              <a:lnSpc>
                <a:spcPct val="90000"/>
              </a:lnSpc>
            </a:pPr>
            <a:r>
              <a:rPr lang="en-US" sz="2800" dirty="0" smtClean="0"/>
              <a:t>Detailed Network-on-Chip model </a:t>
            </a:r>
          </a:p>
          <a:p>
            <a:pPr lvl="1" eaLnBrk="1" hangingPunct="1">
              <a:lnSpc>
                <a:spcPct val="90000"/>
              </a:lnSpc>
            </a:pPr>
            <a:r>
              <a:rPr lang="en-US" sz="2400" dirty="0" smtClean="0"/>
              <a:t>2-stage routers (with speculation  and look ahead routing)</a:t>
            </a:r>
          </a:p>
          <a:p>
            <a:pPr lvl="1" eaLnBrk="1" hangingPunct="1">
              <a:lnSpc>
                <a:spcPct val="90000"/>
              </a:lnSpc>
            </a:pPr>
            <a:r>
              <a:rPr lang="en-US" sz="2400" dirty="0" smtClean="0"/>
              <a:t>Wormhole switching (4 flit data packets)</a:t>
            </a:r>
          </a:p>
          <a:p>
            <a:pPr lvl="1" eaLnBrk="1" hangingPunct="1">
              <a:lnSpc>
                <a:spcPct val="90000"/>
              </a:lnSpc>
            </a:pPr>
            <a:r>
              <a:rPr lang="en-US" sz="2400" dirty="0" smtClean="0"/>
              <a:t>Virtual channel flow control (4 VCs, 4 flit buffer depth)</a:t>
            </a:r>
          </a:p>
          <a:p>
            <a:pPr lvl="1" eaLnBrk="1" hangingPunct="1">
              <a:lnSpc>
                <a:spcPct val="90000"/>
              </a:lnSpc>
            </a:pPr>
            <a:r>
              <a:rPr lang="en-US" sz="2400" dirty="0" smtClean="0"/>
              <a:t>8x8 Mesh (128 bit bi-directional channels)</a:t>
            </a:r>
          </a:p>
          <a:p>
            <a:pPr lvl="1">
              <a:lnSpc>
                <a:spcPct val="90000"/>
              </a:lnSpc>
            </a:pPr>
            <a:endParaRPr lang="en-US" sz="2400" dirty="0" smtClean="0">
              <a:solidFill>
                <a:srgbClr val="FF0000"/>
              </a:solidFill>
            </a:endParaRPr>
          </a:p>
        </p:txBody>
      </p:sp>
      <p:sp>
        <p:nvSpPr>
          <p:cNvPr id="4"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20</a:t>
            </a:fld>
            <a:endParaRPr lang="en-US" altLang="en-US" dirty="0"/>
          </a:p>
        </p:txBody>
      </p:sp>
    </p:spTree>
    <p:extLst>
      <p:ext uri="{BB962C8B-B14F-4D97-AF65-F5344CB8AC3E}">
        <p14:creationId xmlns:p14="http://schemas.microsoft.com/office/powerpoint/2010/main" val="227850215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8">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8">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8">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Configurations</a:t>
            </a:r>
            <a:endParaRPr lang="en-US" dirty="0"/>
          </a:p>
        </p:txBody>
      </p:sp>
      <p:sp>
        <p:nvSpPr>
          <p:cNvPr id="3" name="Content Placeholder 2"/>
          <p:cNvSpPr>
            <a:spLocks noGrp="1"/>
          </p:cNvSpPr>
          <p:nvPr>
            <p:ph idx="1"/>
          </p:nvPr>
        </p:nvSpPr>
        <p:spPr/>
        <p:txBody>
          <a:bodyPr/>
          <a:lstStyle/>
          <a:p>
            <a:r>
              <a:rPr lang="en-US" sz="2800" dirty="0" smtClean="0"/>
              <a:t>Evaluated configurations</a:t>
            </a:r>
          </a:p>
          <a:p>
            <a:pPr lvl="1"/>
            <a:r>
              <a:rPr lang="en-US" sz="2400" b="1" dirty="0" smtClean="0"/>
              <a:t>BASE—</a:t>
            </a:r>
            <a:r>
              <a:rPr lang="en-US" sz="2400" dirty="0" smtClean="0"/>
              <a:t>Random core mapping</a:t>
            </a:r>
          </a:p>
          <a:p>
            <a:pPr lvl="1"/>
            <a:r>
              <a:rPr lang="en-US" sz="2400" b="1" dirty="0" smtClean="0"/>
              <a:t>BASE+CLS—</a:t>
            </a:r>
            <a:r>
              <a:rPr lang="en-US" sz="2400" dirty="0" smtClean="0"/>
              <a:t>Baseline with clustering</a:t>
            </a:r>
          </a:p>
          <a:p>
            <a:pPr lvl="1"/>
            <a:r>
              <a:rPr lang="en-US" sz="2400" b="1" dirty="0" smtClean="0"/>
              <a:t>A2C</a:t>
            </a:r>
          </a:p>
          <a:p>
            <a:pPr lvl="2"/>
            <a:endParaRPr lang="en-US" sz="2400" dirty="0" smtClean="0"/>
          </a:p>
          <a:p>
            <a:r>
              <a:rPr lang="en-US" dirty="0" smtClean="0"/>
              <a:t>Benchmarks</a:t>
            </a:r>
          </a:p>
          <a:p>
            <a:pPr lvl="1"/>
            <a:r>
              <a:rPr lang="en-US" dirty="0"/>
              <a:t>Scientific, server, desktop </a:t>
            </a:r>
            <a:r>
              <a:rPr lang="en-US" dirty="0" smtClean="0"/>
              <a:t>benchmarks (</a:t>
            </a:r>
            <a:r>
              <a:rPr lang="en-US" dirty="0"/>
              <a:t>35 applications)</a:t>
            </a:r>
          </a:p>
          <a:p>
            <a:pPr lvl="1"/>
            <a:r>
              <a:rPr lang="en-US" dirty="0" smtClean="0"/>
              <a:t>128 multi-programmed workloads</a:t>
            </a:r>
            <a:endParaRPr lang="en-US" sz="2800" dirty="0" smtClean="0"/>
          </a:p>
          <a:p>
            <a:pPr lvl="1"/>
            <a:r>
              <a:rPr lang="en-US" dirty="0"/>
              <a:t>4 categories based on </a:t>
            </a:r>
            <a:r>
              <a:rPr lang="en-US" dirty="0" smtClean="0"/>
              <a:t>aggregate workload MPKI</a:t>
            </a:r>
            <a:endParaRPr lang="en-US" dirty="0"/>
          </a:p>
          <a:p>
            <a:pPr lvl="2"/>
            <a:r>
              <a:rPr lang="en-US" dirty="0" smtClean="0"/>
              <a:t>MPKI500</a:t>
            </a:r>
            <a:r>
              <a:rPr lang="en-US" dirty="0"/>
              <a:t>, MPKI1000, MPKI1500, MPKI2000 </a:t>
            </a:r>
          </a:p>
          <a:p>
            <a:pPr lvl="2"/>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21</a:t>
            </a:fld>
            <a:endParaRPr lang="en-US" altLang="en-US"/>
          </a:p>
        </p:txBody>
      </p:sp>
    </p:spTree>
    <p:extLst>
      <p:ext uri="{BB962C8B-B14F-4D97-AF65-F5344CB8AC3E}">
        <p14:creationId xmlns:p14="http://schemas.microsoft.com/office/powerpoint/2010/main" val="3449493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Performance</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6197754"/>
              </p:ext>
            </p:extLst>
          </p:nvPr>
        </p:nvGraphicFramePr>
        <p:xfrm>
          <a:off x="634948" y="908050"/>
          <a:ext cx="8204251" cy="415745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1"/>
          </p:nvPr>
        </p:nvSpPr>
        <p:spPr/>
        <p:txBody>
          <a:bodyPr/>
          <a:lstStyle/>
          <a:p>
            <a:fld id="{323594FA-E141-4234-AE05-360401972BE7}" type="slidenum">
              <a:rPr lang="en-US" altLang="en-US" smtClean="0"/>
              <a:pPr/>
              <a:t>22</a:t>
            </a:fld>
            <a:endParaRPr lang="en-US" altLang="en-US"/>
          </a:p>
        </p:txBody>
      </p:sp>
      <p:cxnSp>
        <p:nvCxnSpPr>
          <p:cNvPr id="7" name="Straight Arrow Connector 6"/>
          <p:cNvCxnSpPr>
            <a:cxnSpLocks noChangeShapeType="1"/>
          </p:cNvCxnSpPr>
          <p:nvPr/>
        </p:nvCxnSpPr>
        <p:spPr bwMode="auto">
          <a:xfrm flipV="1">
            <a:off x="8393872" y="1934639"/>
            <a:ext cx="0" cy="1160455"/>
          </a:xfrm>
          <a:prstGeom prst="straightConnector1">
            <a:avLst/>
          </a:prstGeom>
          <a:noFill/>
          <a:ln w="57150" cmpd="sng" algn="ctr">
            <a:solidFill>
              <a:schemeClr val="tx1">
                <a:lumMod val="95000"/>
                <a:lumOff val="5000"/>
              </a:schemeClr>
            </a:solidFill>
            <a:round/>
            <a:headEnd type="none"/>
            <a:tailEnd type="triangle" w="med" len="med"/>
          </a:ln>
        </p:spPr>
      </p:cxnSp>
      <p:cxnSp>
        <p:nvCxnSpPr>
          <p:cNvPr id="8" name="Straight Connector 7"/>
          <p:cNvCxnSpPr/>
          <p:nvPr/>
        </p:nvCxnSpPr>
        <p:spPr>
          <a:xfrm>
            <a:off x="1658370" y="3109862"/>
            <a:ext cx="7180830" cy="0"/>
          </a:xfrm>
          <a:prstGeom prst="line">
            <a:avLst/>
          </a:prstGeom>
          <a:ln w="19050">
            <a:solidFill>
              <a:srgbClr val="0D0D0D"/>
            </a:solidFill>
            <a:prstDash val="dash"/>
          </a:ln>
        </p:spPr>
        <p:style>
          <a:lnRef idx="1">
            <a:schemeClr val="accent6"/>
          </a:lnRef>
          <a:fillRef idx="0">
            <a:schemeClr val="accent6"/>
          </a:fillRef>
          <a:effectRef idx="0">
            <a:schemeClr val="accent6"/>
          </a:effectRef>
          <a:fontRef idx="minor">
            <a:schemeClr val="tx1"/>
          </a:fontRef>
        </p:style>
      </p:cxnSp>
      <p:sp>
        <p:nvSpPr>
          <p:cNvPr id="22" name="Rectangle 21"/>
          <p:cNvSpPr/>
          <p:nvPr/>
        </p:nvSpPr>
        <p:spPr>
          <a:xfrm>
            <a:off x="3233809" y="1491591"/>
            <a:ext cx="2731756" cy="3573914"/>
          </a:xfrm>
          <a:prstGeom prst="rect">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2" name="Rectangle 31"/>
          <p:cNvSpPr/>
          <p:nvPr/>
        </p:nvSpPr>
        <p:spPr>
          <a:xfrm>
            <a:off x="5965564" y="1491591"/>
            <a:ext cx="1432327" cy="3578633"/>
          </a:xfrm>
          <a:prstGeom prst="rect">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Rectangle 33"/>
          <p:cNvSpPr/>
          <p:nvPr/>
        </p:nvSpPr>
        <p:spPr>
          <a:xfrm>
            <a:off x="1801482" y="1486872"/>
            <a:ext cx="1432327" cy="3578633"/>
          </a:xfrm>
          <a:prstGeom prst="rect">
            <a:avLst/>
          </a:prstGeom>
          <a:noFill/>
          <a:ln w="57150" cmpd="sng">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5" name="TextBox 34"/>
          <p:cNvSpPr txBox="1"/>
          <p:nvPr/>
        </p:nvSpPr>
        <p:spPr>
          <a:xfrm>
            <a:off x="2685758" y="5540550"/>
            <a:ext cx="5202441" cy="400110"/>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latin typeface="Tahoma"/>
              </a:rPr>
              <a:t>System performance improves by 17%</a:t>
            </a:r>
            <a:endParaRPr kumimoji="0" lang="en-US" sz="2000" b="1" i="0" u="none" strike="noStrike" kern="0" cap="none" spc="0" normalizeH="0" baseline="0" noProof="0" dirty="0" smtClean="0">
              <a:ln>
                <a:noFill/>
              </a:ln>
              <a:solidFill>
                <a:srgbClr val="000000"/>
              </a:solidFill>
              <a:effectLst/>
              <a:uLnTx/>
              <a:uFillTx/>
              <a:latin typeface="Tahoma"/>
              <a:ea typeface="+mn-ea"/>
              <a:cs typeface="+mn-cs"/>
            </a:endParaRPr>
          </a:p>
        </p:txBody>
      </p:sp>
      <p:cxnSp>
        <p:nvCxnSpPr>
          <p:cNvPr id="14" name="Straight Arrow Connector 13"/>
          <p:cNvCxnSpPr>
            <a:cxnSpLocks noChangeShapeType="1"/>
          </p:cNvCxnSpPr>
          <p:nvPr/>
        </p:nvCxnSpPr>
        <p:spPr bwMode="auto">
          <a:xfrm flipV="1">
            <a:off x="8065680" y="2420914"/>
            <a:ext cx="0" cy="684966"/>
          </a:xfrm>
          <a:prstGeom prst="straightConnector1">
            <a:avLst/>
          </a:prstGeom>
          <a:noFill/>
          <a:ln w="57150" cmpd="sng" algn="ctr">
            <a:solidFill>
              <a:schemeClr val="tx1">
                <a:lumMod val="95000"/>
                <a:lumOff val="5000"/>
              </a:schemeClr>
            </a:solidFill>
            <a:round/>
            <a:headEnd type="none"/>
            <a:tailEnd type="triangle" w="med" len="med"/>
          </a:ln>
        </p:spPr>
      </p:cxnSp>
    </p:spTree>
    <p:extLst>
      <p:ext uri="{BB962C8B-B14F-4D97-AF65-F5344CB8AC3E}">
        <p14:creationId xmlns:p14="http://schemas.microsoft.com/office/powerpoint/2010/main" val="6068936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2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4"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100000">
                                          <p:val>
                                            <p:strVal val="#ppt_x"/>
                                          </p:val>
                                        </p:tav>
                                      </p:tavLst>
                                    </p:anim>
                                    <p:anim calcmode="lin" valueType="num">
                                      <p:cBhvr>
                                        <p:cTn id="28" dur="500" fill="hold"/>
                                        <p:tgtEl>
                                          <p:spTgt spid="14"/>
                                        </p:tgtEl>
                                        <p:attrNameLst>
                                          <p:attrName>ppt_y</p:attrName>
                                        </p:attrNameLst>
                                      </p:cBhvr>
                                      <p:tavLst>
                                        <p:tav tm="0">
                                          <p:val>
                                            <p:strVal val="#ppt_y+#ppt_h/2"/>
                                          </p:val>
                                        </p:tav>
                                        <p:tav tm="100000">
                                          <p:val>
                                            <p:strVal val="#ppt_y"/>
                                          </p:val>
                                        </p:tav>
                                      </p:tavLst>
                                    </p:anim>
                                    <p:anim calcmode="lin" valueType="num">
                                      <p:cBhvr>
                                        <p:cTn id="29" dur="500" fill="hold"/>
                                        <p:tgtEl>
                                          <p:spTgt spid="14"/>
                                        </p:tgtEl>
                                        <p:attrNameLst>
                                          <p:attrName>ppt_w</p:attrName>
                                        </p:attrNameLst>
                                      </p:cBhvr>
                                      <p:tavLst>
                                        <p:tav tm="0">
                                          <p:val>
                                            <p:strVal val="#ppt_w"/>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500" fill="hold"/>
                                        <p:tgtEl>
                                          <p:spTgt spid="7"/>
                                        </p:tgtEl>
                                        <p:attrNameLst>
                                          <p:attrName>ppt_x</p:attrName>
                                        </p:attrNameLst>
                                      </p:cBhvr>
                                      <p:tavLst>
                                        <p:tav tm="0">
                                          <p:val>
                                            <p:strVal val="#ppt_x"/>
                                          </p:val>
                                        </p:tav>
                                        <p:tav tm="100000">
                                          <p:val>
                                            <p:strVal val="#ppt_x"/>
                                          </p:val>
                                        </p:tav>
                                      </p:tavLst>
                                    </p:anim>
                                    <p:anim calcmode="lin" valueType="num">
                                      <p:cBhvr>
                                        <p:cTn id="36" dur="500" fill="hold"/>
                                        <p:tgtEl>
                                          <p:spTgt spid="7"/>
                                        </p:tgtEl>
                                        <p:attrNameLst>
                                          <p:attrName>ppt_y</p:attrName>
                                        </p:attrNameLst>
                                      </p:cBhvr>
                                      <p:tavLst>
                                        <p:tav tm="0">
                                          <p:val>
                                            <p:strVal val="#ppt_y+#ppt_h/2"/>
                                          </p:val>
                                        </p:tav>
                                        <p:tav tm="100000">
                                          <p:val>
                                            <p:strVal val="#ppt_y"/>
                                          </p:val>
                                        </p:tav>
                                      </p:tavLst>
                                    </p:anim>
                                    <p:anim calcmode="lin" valueType="num">
                                      <p:cBhvr>
                                        <p:cTn id="37" dur="500" fill="hold"/>
                                        <p:tgtEl>
                                          <p:spTgt spid="7"/>
                                        </p:tgtEl>
                                        <p:attrNameLst>
                                          <p:attrName>ppt_w</p:attrName>
                                        </p:attrNameLst>
                                      </p:cBhvr>
                                      <p:tavLst>
                                        <p:tav tm="0">
                                          <p:val>
                                            <p:strVal val="#ppt_w"/>
                                          </p:val>
                                        </p:tav>
                                        <p:tav tm="100000">
                                          <p:val>
                                            <p:strVal val="#ppt_w"/>
                                          </p:val>
                                        </p:tav>
                                      </p:tavLst>
                                    </p:anim>
                                    <p:anim calcmode="lin" valueType="num">
                                      <p:cBhvr>
                                        <p:cTn id="38" dur="500" fill="hold"/>
                                        <p:tgtEl>
                                          <p:spTgt spid="7"/>
                                        </p:tgtEl>
                                        <p:attrNameLst>
                                          <p:attrName>ppt_h</p:attrName>
                                        </p:attrNameLst>
                                      </p:cBhvr>
                                      <p:tavLst>
                                        <p:tav tm="0">
                                          <p:val>
                                            <p:fltVal val="0"/>
                                          </p:val>
                                        </p:tav>
                                        <p:tav tm="100000">
                                          <p:val>
                                            <p:strVal val="#ppt_h"/>
                                          </p:val>
                                        </p:tav>
                                      </p:tavLst>
                                    </p:anim>
                                  </p:childTnLst>
                                </p:cTn>
                              </p:par>
                              <p:par>
                                <p:cTn id="39" presetID="1" presetClass="entr" presetSubtype="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32" grpId="0" animBg="1"/>
      <p:bldP spid="32" grpId="1" animBg="1"/>
      <p:bldP spid="34" grpId="0" animBg="1"/>
      <p:bldP spid="34" grpId="1" animBg="1"/>
      <p:bldP spid="3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Network Power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23</a:t>
            </a:fld>
            <a:endParaRPr lang="en-US" altLang="en-US"/>
          </a:p>
        </p:txBody>
      </p:sp>
      <p:graphicFrame>
        <p:nvGraphicFramePr>
          <p:cNvPr id="5" name="Chart 4"/>
          <p:cNvGraphicFramePr>
            <a:graphicFrameLocks noGrp="1"/>
          </p:cNvGraphicFramePr>
          <p:nvPr>
            <p:extLst>
              <p:ext uri="{D42A27DB-BD31-4B8C-83A1-F6EECF244321}">
                <p14:modId xmlns:p14="http://schemas.microsoft.com/office/powerpoint/2010/main" val="503303549"/>
              </p:ext>
            </p:extLst>
          </p:nvPr>
        </p:nvGraphicFramePr>
        <p:xfrm>
          <a:off x="432696" y="1106250"/>
          <a:ext cx="8254104" cy="483856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094960" y="5718675"/>
            <a:ext cx="7195675" cy="400110"/>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r>
              <a:rPr lang="en-US" sz="2000" b="1" dirty="0"/>
              <a:t>Average network power consumption reduces by 52</a:t>
            </a:r>
            <a:r>
              <a:rPr lang="en-US" sz="2000" b="1" dirty="0" smtClean="0"/>
              <a:t>%</a:t>
            </a:r>
            <a:endParaRPr lang="en-US" sz="2000" b="1" dirty="0"/>
          </a:p>
        </p:txBody>
      </p:sp>
    </p:spTree>
    <p:extLst>
      <p:ext uri="{BB962C8B-B14F-4D97-AF65-F5344CB8AC3E}">
        <p14:creationId xmlns:p14="http://schemas.microsoft.com/office/powerpoint/2010/main" val="16465522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Other Results</a:t>
            </a:r>
            <a:endParaRPr lang="en-US" dirty="0"/>
          </a:p>
        </p:txBody>
      </p:sp>
      <p:sp>
        <p:nvSpPr>
          <p:cNvPr id="3" name="Content Placeholder 2"/>
          <p:cNvSpPr>
            <a:spLocks noGrp="1"/>
          </p:cNvSpPr>
          <p:nvPr>
            <p:ph idx="1"/>
          </p:nvPr>
        </p:nvSpPr>
        <p:spPr/>
        <p:txBody>
          <a:bodyPr/>
          <a:lstStyle/>
          <a:p>
            <a:r>
              <a:rPr lang="en-US" dirty="0" smtClean="0"/>
              <a:t>A2C can reduce page fault rate</a:t>
            </a:r>
          </a:p>
          <a:p>
            <a:pPr marL="344487" lvl="1" indent="0">
              <a:buNone/>
            </a:pPr>
            <a:endParaRPr lang="en-US" sz="2400" dirty="0" smtClean="0"/>
          </a:p>
          <a:p>
            <a:pPr lvl="1"/>
            <a:endParaRPr lang="en-US" sz="2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a:t>
            </a:fld>
            <a:endParaRPr lang="en-US" altLang="en-US" dirty="0"/>
          </a:p>
        </p:txBody>
      </p:sp>
      <p:graphicFrame>
        <p:nvGraphicFramePr>
          <p:cNvPr id="5" name="Chart 4"/>
          <p:cNvGraphicFramePr>
            <a:graphicFrameLocks noGrp="1"/>
          </p:cNvGraphicFramePr>
          <p:nvPr>
            <p:extLst>
              <p:ext uri="{D42A27DB-BD31-4B8C-83A1-F6EECF244321}">
                <p14:modId xmlns:p14="http://schemas.microsoft.com/office/powerpoint/2010/main" val="50729273"/>
              </p:ext>
            </p:extLst>
          </p:nvPr>
        </p:nvGraphicFramePr>
        <p:xfrm>
          <a:off x="0" y="1905104"/>
          <a:ext cx="4503706" cy="42031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noGrp="1"/>
          </p:cNvGraphicFramePr>
          <p:nvPr>
            <p:extLst>
              <p:ext uri="{D42A27DB-BD31-4B8C-83A1-F6EECF244321}">
                <p14:modId xmlns:p14="http://schemas.microsoft.com/office/powerpoint/2010/main" val="1931777101"/>
              </p:ext>
            </p:extLst>
          </p:nvPr>
        </p:nvGraphicFramePr>
        <p:xfrm>
          <a:off x="4636602" y="2038018"/>
          <a:ext cx="4596031" cy="4070260"/>
        </p:xfrm>
        <a:graphic>
          <a:graphicData uri="http://schemas.openxmlformats.org/drawingml/2006/chart">
            <c:chart xmlns:c="http://schemas.openxmlformats.org/drawingml/2006/chart" xmlns:r="http://schemas.openxmlformats.org/officeDocument/2006/relationships" r:id="rId4"/>
          </a:graphicData>
        </a:graphic>
      </p:graphicFrame>
      <p:sp>
        <p:nvSpPr>
          <p:cNvPr id="7" name="Oval 6"/>
          <p:cNvSpPr/>
          <p:nvPr/>
        </p:nvSpPr>
        <p:spPr>
          <a:xfrm>
            <a:off x="7149934" y="2661442"/>
            <a:ext cx="1171541" cy="109588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43974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Other Results</a:t>
            </a:r>
            <a:endParaRPr lang="en-US" dirty="0"/>
          </a:p>
        </p:txBody>
      </p:sp>
      <p:sp>
        <p:nvSpPr>
          <p:cNvPr id="3" name="Content Placeholder 2"/>
          <p:cNvSpPr>
            <a:spLocks noGrp="1"/>
          </p:cNvSpPr>
          <p:nvPr>
            <p:ph idx="1"/>
          </p:nvPr>
        </p:nvSpPr>
        <p:spPr/>
        <p:txBody>
          <a:bodyPr/>
          <a:lstStyle/>
          <a:p>
            <a:r>
              <a:rPr lang="en-US" dirty="0" smtClean="0">
                <a:solidFill>
                  <a:schemeClr val="bg1">
                    <a:lumMod val="65000"/>
                  </a:schemeClr>
                </a:solidFill>
              </a:rPr>
              <a:t>A2C can reduce page faults</a:t>
            </a:r>
          </a:p>
          <a:p>
            <a:r>
              <a:rPr lang="en-US" dirty="0" smtClean="0">
                <a:solidFill>
                  <a:srgbClr val="FF0000"/>
                </a:solidFill>
              </a:rPr>
              <a:t>Dynamic</a:t>
            </a:r>
            <a:r>
              <a:rPr lang="en-US" dirty="0" smtClean="0"/>
              <a:t> </a:t>
            </a:r>
            <a:r>
              <a:rPr lang="en-US" dirty="0" smtClean="0">
                <a:solidFill>
                  <a:srgbClr val="FF0000"/>
                </a:solidFill>
              </a:rPr>
              <a:t>A2C also improves system performance</a:t>
            </a:r>
            <a:endParaRPr lang="en-US" sz="2000" dirty="0">
              <a:solidFill>
                <a:srgbClr val="FF0000"/>
              </a:solidFill>
            </a:endParaRPr>
          </a:p>
          <a:p>
            <a:pPr lvl="1"/>
            <a:r>
              <a:rPr lang="en-US" dirty="0" smtClean="0"/>
              <a:t>Continuous “Profiling” </a:t>
            </a:r>
            <a:r>
              <a:rPr lang="en-US" dirty="0"/>
              <a:t>+ </a:t>
            </a:r>
            <a:r>
              <a:rPr lang="en-US" dirty="0" smtClean="0"/>
              <a:t>“Enforcement” intervals</a:t>
            </a:r>
            <a:endParaRPr lang="en-US" dirty="0"/>
          </a:p>
          <a:p>
            <a:pPr lvl="1"/>
            <a:r>
              <a:rPr lang="en-US" dirty="0" smtClean="0"/>
              <a:t>Retains </a:t>
            </a:r>
            <a:r>
              <a:rPr lang="en-US" dirty="0"/>
              <a:t>clustering benefits</a:t>
            </a:r>
          </a:p>
          <a:p>
            <a:pPr lvl="1"/>
            <a:r>
              <a:rPr lang="en-US" dirty="0"/>
              <a:t>Migration overheads are </a:t>
            </a:r>
            <a:r>
              <a:rPr lang="en-US" dirty="0" smtClean="0"/>
              <a:t>minimal</a:t>
            </a:r>
          </a:p>
          <a:p>
            <a:r>
              <a:rPr lang="en-US" dirty="0" smtClean="0"/>
              <a:t>A2C complements application-aware packet prioritization* in </a:t>
            </a:r>
            <a:r>
              <a:rPr lang="en-US" dirty="0" err="1" smtClean="0"/>
              <a:t>NoCs</a:t>
            </a:r>
            <a:endParaRPr lang="en-US" dirty="0"/>
          </a:p>
          <a:p>
            <a:pPr lvl="0">
              <a:buClr>
                <a:srgbClr val="CC9900"/>
              </a:buClr>
            </a:pPr>
            <a:r>
              <a:rPr lang="en-US" dirty="0" smtClean="0">
                <a:solidFill>
                  <a:srgbClr val="000000"/>
                </a:solidFill>
              </a:rPr>
              <a:t>A2C is effective for a variety of system parameters</a:t>
            </a:r>
          </a:p>
          <a:p>
            <a:pPr lvl="1"/>
            <a:r>
              <a:rPr lang="en-US" dirty="0" smtClean="0"/>
              <a:t>Number of and placement of memory controllers</a:t>
            </a:r>
          </a:p>
          <a:p>
            <a:pPr lvl="1"/>
            <a:r>
              <a:rPr lang="en-US" dirty="0" smtClean="0"/>
              <a:t>Size and organization of last level cache </a:t>
            </a:r>
          </a:p>
          <a:p>
            <a:pPr>
              <a:buClr>
                <a:schemeClr val="accent2"/>
              </a:buClr>
            </a:pPr>
            <a:endParaRPr lang="en-US" sz="2400" dirty="0" smtClean="0"/>
          </a:p>
          <a:p>
            <a:pPr marL="344487" lvl="1" indent="0">
              <a:buNone/>
            </a:pPr>
            <a:endParaRPr lang="en-US" sz="2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25</a:t>
            </a:fld>
            <a:endParaRPr lang="en-US" altLang="en-US" dirty="0"/>
          </a:p>
        </p:txBody>
      </p:sp>
      <p:sp>
        <p:nvSpPr>
          <p:cNvPr id="5" name="TextBox 4"/>
          <p:cNvSpPr txBox="1"/>
          <p:nvPr/>
        </p:nvSpPr>
        <p:spPr>
          <a:xfrm>
            <a:off x="5189206" y="6322406"/>
            <a:ext cx="2908018" cy="400110"/>
          </a:xfrm>
          <a:prstGeom prst="rect">
            <a:avLst/>
          </a:prstGeom>
          <a:noFill/>
        </p:spPr>
        <p:txBody>
          <a:bodyPr wrap="none" rtlCol="0">
            <a:spAutoFit/>
          </a:bodyPr>
          <a:lstStyle/>
          <a:p>
            <a:r>
              <a:rPr lang="en-US" sz="2000" dirty="0" smtClean="0"/>
              <a:t>*Das et al, MICRO</a:t>
            </a:r>
            <a:r>
              <a:rPr lang="en-US" sz="2000" dirty="0"/>
              <a:t> </a:t>
            </a:r>
            <a:r>
              <a:rPr lang="en-US" sz="2000" dirty="0" smtClean="0"/>
              <a:t>2009</a:t>
            </a:r>
            <a:endParaRPr lang="en-US" sz="2000" dirty="0"/>
          </a:p>
        </p:txBody>
      </p:sp>
    </p:spTree>
    <p:extLst>
      <p:ext uri="{BB962C8B-B14F-4D97-AF65-F5344CB8AC3E}">
        <p14:creationId xmlns:p14="http://schemas.microsoft.com/office/powerpoint/2010/main" val="39679871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3">
                                            <p:txEl>
                                              <p:pRg st="1" end="1"/>
                                            </p:txEl>
                                          </p:spTgt>
                                        </p:tgtEl>
                                        <p:attrNameLst>
                                          <p:attrName>style.opacity</p:attrName>
                                        </p:attrNameLst>
                                      </p:cBhvr>
                                      <p:to>
                                        <p:strVal val="0.5"/>
                                      </p:to>
                                    </p:set>
                                    <p:animEffect filter="image" prLst="opacity: 0.5">
                                      <p:cBhvr rctx="IE">
                                        <p:cTn id="17" dur="indefinite"/>
                                        <p:tgtEl>
                                          <p:spTgt spid="3">
                                            <p:txEl>
                                              <p:pRg st="1" end="1"/>
                                            </p:txEl>
                                          </p:spTgt>
                                        </p:tgtEl>
                                      </p:cBhvr>
                                    </p:animEffect>
                                  </p:childTnLst>
                                </p:cTn>
                              </p:par>
                              <p:par>
                                <p:cTn id="18" presetID="9" presetClass="emph" presetSubtype="0" nodeType="withEffect">
                                  <p:stCondLst>
                                    <p:cond delay="0"/>
                                  </p:stCondLst>
                                  <p:childTnLst>
                                    <p:set>
                                      <p:cBhvr rctx="PPT">
                                        <p:cTn id="19" dur="indefinite"/>
                                        <p:tgtEl>
                                          <p:spTgt spid="3">
                                            <p:txEl>
                                              <p:pRg st="2" end="2"/>
                                            </p:txEl>
                                          </p:spTgt>
                                        </p:tgtEl>
                                        <p:attrNameLst>
                                          <p:attrName>style.opacity</p:attrName>
                                        </p:attrNameLst>
                                      </p:cBhvr>
                                      <p:to>
                                        <p:strVal val="0.5"/>
                                      </p:to>
                                    </p:set>
                                    <p:animEffect filter="image" prLst="opacity: 0.5">
                                      <p:cBhvr rctx="IE">
                                        <p:cTn id="20" dur="indefinite"/>
                                        <p:tgtEl>
                                          <p:spTgt spid="3">
                                            <p:txEl>
                                              <p:pRg st="2" end="2"/>
                                            </p:txEl>
                                          </p:spTgt>
                                        </p:tgtEl>
                                      </p:cBhvr>
                                    </p:animEffect>
                                  </p:childTnLst>
                                </p:cTn>
                              </p:par>
                              <p:par>
                                <p:cTn id="21" presetID="9" presetClass="emph" presetSubtype="0" nodeType="withEffect">
                                  <p:stCondLst>
                                    <p:cond delay="0"/>
                                  </p:stCondLst>
                                  <p:childTnLst>
                                    <p:set>
                                      <p:cBhvr rctx="PPT">
                                        <p:cTn id="22" dur="indefinite"/>
                                        <p:tgtEl>
                                          <p:spTgt spid="3">
                                            <p:txEl>
                                              <p:pRg st="3" end="3"/>
                                            </p:txEl>
                                          </p:spTgt>
                                        </p:tgtEl>
                                        <p:attrNameLst>
                                          <p:attrName>style.opacity</p:attrName>
                                        </p:attrNameLst>
                                      </p:cBhvr>
                                      <p:to>
                                        <p:strVal val="0.5"/>
                                      </p:to>
                                    </p:set>
                                    <p:animEffect filter="image" prLst="opacity: 0.5">
                                      <p:cBhvr rctx="IE">
                                        <p:cTn id="23" dur="indefinite"/>
                                        <p:tgtEl>
                                          <p:spTgt spid="3">
                                            <p:txEl>
                                              <p:pRg st="3" end="3"/>
                                            </p:txEl>
                                          </p:spTgt>
                                        </p:tgtEl>
                                      </p:cBhvr>
                                    </p:animEffect>
                                  </p:childTnLst>
                                </p:cTn>
                              </p:par>
                              <p:par>
                                <p:cTn id="24" presetID="9" presetClass="emph" presetSubtype="0" nodeType="withEffect">
                                  <p:stCondLst>
                                    <p:cond delay="0"/>
                                  </p:stCondLst>
                                  <p:childTnLst>
                                    <p:set>
                                      <p:cBhvr rctx="PPT">
                                        <p:cTn id="25" dur="indefinite"/>
                                        <p:tgtEl>
                                          <p:spTgt spid="3">
                                            <p:txEl>
                                              <p:pRg st="4" end="4"/>
                                            </p:txEl>
                                          </p:spTgt>
                                        </p:tgtEl>
                                        <p:attrNameLst>
                                          <p:attrName>style.opacity</p:attrName>
                                        </p:attrNameLst>
                                      </p:cBhvr>
                                      <p:to>
                                        <p:strVal val="0.5"/>
                                      </p:to>
                                    </p:set>
                                    <p:animEffect filter="image" prLst="opacity: 0.5">
                                      <p:cBhvr rctx="IE">
                                        <p:cTn id="26" dur="indefinite"/>
                                        <p:tgtEl>
                                          <p:spTgt spid="3">
                                            <p:txEl>
                                              <p:pRg st="4" end="4"/>
                                            </p:txEl>
                                          </p:spTgt>
                                        </p:tgtEl>
                                      </p:cBhvr>
                                    </p:animEffect>
                                  </p:childTnLst>
                                </p:cTn>
                              </p:par>
                              <p:par>
                                <p:cTn id="27" presetID="1"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9" presetClass="emph" presetSubtype="0" nodeType="clickEffect">
                                  <p:stCondLst>
                                    <p:cond delay="0"/>
                                  </p:stCondLst>
                                  <p:childTnLst>
                                    <p:set>
                                      <p:cBhvr rctx="PPT">
                                        <p:cTn id="34" dur="indefinite"/>
                                        <p:tgtEl>
                                          <p:spTgt spid="3">
                                            <p:txEl>
                                              <p:pRg st="5" end="5"/>
                                            </p:txEl>
                                          </p:spTgt>
                                        </p:tgtEl>
                                        <p:attrNameLst>
                                          <p:attrName>style.opacity</p:attrName>
                                        </p:attrNameLst>
                                      </p:cBhvr>
                                      <p:to>
                                        <p:strVal val="0.5"/>
                                      </p:to>
                                    </p:set>
                                    <p:animEffect filter="image" prLst="opacity: 0.5">
                                      <p:cBhvr rctx="IE">
                                        <p:cTn id="35" dur="indefinite"/>
                                        <p:tgtEl>
                                          <p:spTgt spid="3">
                                            <p:txEl>
                                              <p:pRg st="5" end="5"/>
                                            </p:txEl>
                                          </p:spTgt>
                                        </p:tgtEl>
                                      </p:cBhvr>
                                    </p:animEffect>
                                  </p:childTnLst>
                                </p:cTn>
                              </p:par>
                              <p:par>
                                <p:cTn id="36" presetID="9" presetClass="emph" presetSubtype="0" grpId="1" nodeType="withEffect">
                                  <p:stCondLst>
                                    <p:cond delay="0"/>
                                  </p:stCondLst>
                                  <p:childTnLst>
                                    <p:set>
                                      <p:cBhvr rctx="PPT">
                                        <p:cTn id="37" dur="indefinite"/>
                                        <p:tgtEl>
                                          <p:spTgt spid="5"/>
                                        </p:tgtEl>
                                        <p:attrNameLst>
                                          <p:attrName>style.opacity</p:attrName>
                                        </p:attrNameLst>
                                      </p:cBhvr>
                                      <p:to>
                                        <p:strVal val="0.5"/>
                                      </p:to>
                                    </p:set>
                                    <p:animEffect filter="image" prLst="opacity: 0.5">
                                      <p:cBhvr rctx="IE">
                                        <p:cTn id="38" dur="indefinite"/>
                                        <p:tgtEl>
                                          <p:spTgt spid="5"/>
                                        </p:tgtEl>
                                      </p:cBhvr>
                                    </p:animEffect>
                                  </p:childTnLst>
                                </p:cTn>
                              </p:par>
                              <p:par>
                                <p:cTn id="39" presetID="1" presetClass="entr" presetSubtype="0" fill="hold" nodeType="with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r>
              <a:rPr lang="en-US" dirty="0" smtClean="0">
                <a:solidFill>
                  <a:srgbClr val="000090"/>
                </a:solidFill>
              </a:rPr>
              <a:t>Problem:</a:t>
            </a:r>
            <a:r>
              <a:rPr lang="en-US" dirty="0" smtClean="0"/>
              <a:t> </a:t>
            </a:r>
            <a:r>
              <a:rPr lang="en-US" dirty="0" smtClean="0">
                <a:solidFill>
                  <a:srgbClr val="FF0000"/>
                </a:solidFill>
              </a:rPr>
              <a:t>Spatial scheduling for Many-Core processors</a:t>
            </a:r>
          </a:p>
          <a:p>
            <a:pPr lvl="1"/>
            <a:r>
              <a:rPr lang="en-US" smtClean="0"/>
              <a:t>Develop fundamental insights </a:t>
            </a:r>
            <a:r>
              <a:rPr lang="en-US" dirty="0" smtClean="0"/>
              <a:t>for core mapping policies</a:t>
            </a:r>
          </a:p>
          <a:p>
            <a:r>
              <a:rPr lang="en-US" dirty="0" smtClean="0">
                <a:solidFill>
                  <a:srgbClr val="000090"/>
                </a:solidFill>
              </a:rPr>
              <a:t>Solution:</a:t>
            </a:r>
            <a:r>
              <a:rPr lang="en-US" dirty="0" smtClean="0"/>
              <a:t> </a:t>
            </a:r>
            <a:r>
              <a:rPr lang="en-US" dirty="0" smtClean="0">
                <a:solidFill>
                  <a:srgbClr val="FF0000"/>
                </a:solidFill>
              </a:rPr>
              <a:t>Application-to-Core (A2C) </a:t>
            </a:r>
            <a:r>
              <a:rPr lang="en-US" dirty="0">
                <a:solidFill>
                  <a:srgbClr val="FF0000"/>
                </a:solidFill>
              </a:rPr>
              <a:t>m</a:t>
            </a:r>
            <a:r>
              <a:rPr lang="en-US" dirty="0" smtClean="0">
                <a:solidFill>
                  <a:srgbClr val="FF0000"/>
                </a:solidFill>
              </a:rPr>
              <a:t>apping policies</a:t>
            </a:r>
          </a:p>
          <a:p>
            <a:pPr lvl="1"/>
            <a:endParaRPr lang="en-US" dirty="0" smtClean="0"/>
          </a:p>
          <a:p>
            <a:pPr lvl="1"/>
            <a:endParaRPr lang="en-US" dirty="0"/>
          </a:p>
          <a:p>
            <a:pPr lvl="1"/>
            <a:endParaRPr lang="en-US" dirty="0" smtClean="0"/>
          </a:p>
          <a:p>
            <a:pPr lvl="1"/>
            <a:endParaRPr lang="en-US" dirty="0" smtClean="0"/>
          </a:p>
          <a:p>
            <a:pPr lvl="1"/>
            <a:endParaRPr lang="en-US" dirty="0" smtClean="0"/>
          </a:p>
          <a:p>
            <a:r>
              <a:rPr lang="en-US" dirty="0" smtClean="0"/>
              <a:t>A2C improves system performance, system fairness and network power significantly</a:t>
            </a:r>
          </a:p>
          <a:p>
            <a:endParaRPr lang="en-US" dirty="0"/>
          </a:p>
          <a:p>
            <a:endParaRPr lang="en-US" dirty="0"/>
          </a:p>
        </p:txBody>
      </p:sp>
      <p:sp>
        <p:nvSpPr>
          <p:cNvPr id="4"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26</a:t>
            </a:fld>
            <a:endParaRPr lang="en-US" altLang="en-US" dirty="0"/>
          </a:p>
        </p:txBody>
      </p:sp>
      <p:grpSp>
        <p:nvGrpSpPr>
          <p:cNvPr id="7" name="Group 6"/>
          <p:cNvGrpSpPr/>
          <p:nvPr/>
        </p:nvGrpSpPr>
        <p:grpSpPr>
          <a:xfrm>
            <a:off x="7132097" y="2950827"/>
            <a:ext cx="1243870" cy="1049616"/>
            <a:chOff x="4415944" y="1680626"/>
            <a:chExt cx="4389120" cy="3869231"/>
          </a:xfrm>
        </p:grpSpPr>
        <p:grpSp>
          <p:nvGrpSpPr>
            <p:cNvPr id="8" name="Group 7"/>
            <p:cNvGrpSpPr/>
            <p:nvPr/>
          </p:nvGrpSpPr>
          <p:grpSpPr>
            <a:xfrm>
              <a:off x="4415944" y="1680626"/>
              <a:ext cx="4389120" cy="3869231"/>
              <a:chOff x="2230979" y="1744132"/>
              <a:chExt cx="4389120" cy="3869231"/>
            </a:xfrm>
          </p:grpSpPr>
          <p:grpSp>
            <p:nvGrpSpPr>
              <p:cNvPr id="74" name="Group 73"/>
              <p:cNvGrpSpPr/>
              <p:nvPr/>
            </p:nvGrpSpPr>
            <p:grpSpPr>
              <a:xfrm>
                <a:off x="2396076" y="1820344"/>
                <a:ext cx="4047023" cy="3793019"/>
                <a:chOff x="2396076" y="1820344"/>
                <a:chExt cx="4047023" cy="3793019"/>
              </a:xfrm>
            </p:grpSpPr>
            <p:grpSp>
              <p:nvGrpSpPr>
                <p:cNvPr id="77" name="Group 76"/>
                <p:cNvGrpSpPr/>
                <p:nvPr/>
              </p:nvGrpSpPr>
              <p:grpSpPr>
                <a:xfrm>
                  <a:off x="2396076" y="1820344"/>
                  <a:ext cx="4047023" cy="3793019"/>
                  <a:chOff x="4563543" y="1989674"/>
                  <a:chExt cx="4047023" cy="3793019"/>
                </a:xfrm>
              </p:grpSpPr>
              <p:grpSp>
                <p:nvGrpSpPr>
                  <p:cNvPr id="83" name="Group 82"/>
                  <p:cNvGrpSpPr/>
                  <p:nvPr/>
                </p:nvGrpSpPr>
                <p:grpSpPr>
                  <a:xfrm>
                    <a:off x="4563543" y="1989674"/>
                    <a:ext cx="4047023" cy="423334"/>
                    <a:chOff x="4555066" y="1989674"/>
                    <a:chExt cx="4047023" cy="423334"/>
                  </a:xfrm>
                </p:grpSpPr>
                <p:sp>
                  <p:nvSpPr>
                    <p:cNvPr id="147" name="Rectangle 14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8" name="Rectangle 14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9" name="Rectangle 14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0" name="Rectangle 14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1" name="Rectangle 15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2" name="Rectangle 15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3" name="Rectangle 15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4" name="Rectangle 15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4" name="Group 83"/>
                  <p:cNvGrpSpPr/>
                  <p:nvPr/>
                </p:nvGrpSpPr>
                <p:grpSpPr>
                  <a:xfrm>
                    <a:off x="4563543" y="2480734"/>
                    <a:ext cx="4047023" cy="423334"/>
                    <a:chOff x="4555066" y="1989674"/>
                    <a:chExt cx="4047023" cy="423334"/>
                  </a:xfrm>
                </p:grpSpPr>
                <p:sp>
                  <p:nvSpPr>
                    <p:cNvPr id="139" name="Rectangle 13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0" name="Rectangle 13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1" name="Rectangle 14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2" name="Rectangle 14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3" name="Rectangle 14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4" name="Rectangle 14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5" name="Rectangle 14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6" name="Rectangle 14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5" name="Group 84"/>
                  <p:cNvGrpSpPr/>
                  <p:nvPr/>
                </p:nvGrpSpPr>
                <p:grpSpPr>
                  <a:xfrm>
                    <a:off x="4563543" y="2971794"/>
                    <a:ext cx="4047023" cy="423334"/>
                    <a:chOff x="4555066" y="1989674"/>
                    <a:chExt cx="4047023" cy="423334"/>
                  </a:xfrm>
                </p:grpSpPr>
                <p:sp>
                  <p:nvSpPr>
                    <p:cNvPr id="131" name="Rectangle 13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2" name="Rectangle 13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3" name="Rectangle 13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4" name="Rectangle 13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5" name="Rectangle 13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6" name="Rectangle 13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7" name="Rectangle 13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8" name="Rectangle 13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6" name="Group 85"/>
                  <p:cNvGrpSpPr/>
                  <p:nvPr/>
                </p:nvGrpSpPr>
                <p:grpSpPr>
                  <a:xfrm>
                    <a:off x="4563543" y="3462854"/>
                    <a:ext cx="4047023" cy="423334"/>
                    <a:chOff x="4555066" y="1989674"/>
                    <a:chExt cx="4047023" cy="423334"/>
                  </a:xfrm>
                </p:grpSpPr>
                <p:sp>
                  <p:nvSpPr>
                    <p:cNvPr id="123" name="Rectangle 12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4" name="Rectangle 12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5" name="Rectangle 12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6" name="Rectangle 12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7" name="Rectangle 12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8" name="Rectangle 12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9" name="Rectangle 12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0" name="Rectangle 12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7" name="Group 86"/>
                  <p:cNvGrpSpPr/>
                  <p:nvPr/>
                </p:nvGrpSpPr>
                <p:grpSpPr>
                  <a:xfrm>
                    <a:off x="4563543" y="3936981"/>
                    <a:ext cx="4047023" cy="423334"/>
                    <a:chOff x="4555066" y="1989674"/>
                    <a:chExt cx="4047023" cy="423334"/>
                  </a:xfrm>
                </p:grpSpPr>
                <p:sp>
                  <p:nvSpPr>
                    <p:cNvPr id="115" name="Rectangle 11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6" name="Rectangle 11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7" name="Rectangle 11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8" name="Rectangle 11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9" name="Rectangle 11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0" name="Rectangle 11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1" name="Rectangle 12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2" name="Rectangle 12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8" name="Group 87"/>
                  <p:cNvGrpSpPr/>
                  <p:nvPr/>
                </p:nvGrpSpPr>
                <p:grpSpPr>
                  <a:xfrm>
                    <a:off x="4563543" y="4411108"/>
                    <a:ext cx="4047023" cy="423334"/>
                    <a:chOff x="4555066" y="1989674"/>
                    <a:chExt cx="4047023" cy="423334"/>
                  </a:xfrm>
                </p:grpSpPr>
                <p:sp>
                  <p:nvSpPr>
                    <p:cNvPr id="107" name="Rectangle 10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8" name="Rectangle 10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9" name="Rectangle 10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0" name="Rectangle 10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1" name="Rectangle 11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2" name="Rectangle 11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3" name="Rectangle 11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4" name="Rectangle 11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9" name="Group 88"/>
                  <p:cNvGrpSpPr/>
                  <p:nvPr/>
                </p:nvGrpSpPr>
                <p:grpSpPr>
                  <a:xfrm>
                    <a:off x="4563543" y="4885235"/>
                    <a:ext cx="4047023" cy="423334"/>
                    <a:chOff x="4555066" y="1989674"/>
                    <a:chExt cx="4047023" cy="423334"/>
                  </a:xfrm>
                </p:grpSpPr>
                <p:sp>
                  <p:nvSpPr>
                    <p:cNvPr id="99" name="Rectangle 9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0" name="Rectangle 9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1" name="Rectangle 10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2" name="Rectangle 10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3" name="Rectangle 10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4" name="Rectangle 10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5" name="Rectangle 10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6" name="Rectangle 10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90" name="Group 89"/>
                  <p:cNvGrpSpPr/>
                  <p:nvPr/>
                </p:nvGrpSpPr>
                <p:grpSpPr>
                  <a:xfrm>
                    <a:off x="4563543" y="5359359"/>
                    <a:ext cx="4047023" cy="423334"/>
                    <a:chOff x="4555066" y="1989674"/>
                    <a:chExt cx="4047023" cy="423334"/>
                  </a:xfrm>
                </p:grpSpPr>
                <p:sp>
                  <p:nvSpPr>
                    <p:cNvPr id="91" name="Rectangle 9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2" name="Rectangle 9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3" name="Rectangle 9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4" name="Rectangle 9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5" name="Rectangle 9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6" name="Rectangle 9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7" name="Rectangle 9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8" name="Rectangle 9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78" name="Group 77"/>
                <p:cNvGrpSpPr/>
                <p:nvPr/>
              </p:nvGrpSpPr>
              <p:grpSpPr>
                <a:xfrm>
                  <a:off x="2487002" y="1881482"/>
                  <a:ext cx="3882104" cy="3636886"/>
                  <a:chOff x="4648208" y="1837277"/>
                  <a:chExt cx="3882104" cy="3636886"/>
                </a:xfrm>
              </p:grpSpPr>
              <p:sp>
                <p:nvSpPr>
                  <p:cNvPr id="79" name="Isosceles Triangle 78"/>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Isosceles Triangle 79"/>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Isosceles Triangle 80"/>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Isosceles Triangle 81"/>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75" name="Straight Connector 74"/>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6632832" y="1744132"/>
              <a:ext cx="1998112" cy="1896514"/>
              <a:chOff x="6632832" y="1744132"/>
              <a:chExt cx="1998112" cy="1896514"/>
            </a:xfrm>
          </p:grpSpPr>
          <p:sp>
            <p:nvSpPr>
              <p:cNvPr id="59" name="Rectangle 58"/>
              <p:cNvSpPr/>
              <p:nvPr/>
            </p:nvSpPr>
            <p:spPr>
              <a:xfrm>
                <a:off x="6632832"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0" name="Rectangle 59"/>
              <p:cNvSpPr/>
              <p:nvPr/>
            </p:nvSpPr>
            <p:spPr>
              <a:xfrm>
                <a:off x="7140825"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61" name="Rectangle 60"/>
              <p:cNvSpPr/>
              <p:nvPr/>
            </p:nvSpPr>
            <p:spPr>
              <a:xfrm>
                <a:off x="7665751"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2" name="Rectangle 61"/>
              <p:cNvSpPr/>
              <p:nvPr/>
            </p:nvSpPr>
            <p:spPr>
              <a:xfrm>
                <a:off x="6632832"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3" name="Rectangle 62"/>
              <p:cNvSpPr/>
              <p:nvPr/>
            </p:nvSpPr>
            <p:spPr>
              <a:xfrm>
                <a:off x="7140825"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4" name="Rectangle 63"/>
              <p:cNvSpPr/>
              <p:nvPr/>
            </p:nvSpPr>
            <p:spPr>
              <a:xfrm>
                <a:off x="7665751"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5" name="Rectangle 64"/>
              <p:cNvSpPr/>
              <p:nvPr/>
            </p:nvSpPr>
            <p:spPr>
              <a:xfrm>
                <a:off x="8173744"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66" name="Rectangle 65"/>
              <p:cNvSpPr/>
              <p:nvPr/>
            </p:nvSpPr>
            <p:spPr>
              <a:xfrm>
                <a:off x="6632832"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7" name="Rectangle 66"/>
              <p:cNvSpPr/>
              <p:nvPr/>
            </p:nvSpPr>
            <p:spPr>
              <a:xfrm>
                <a:off x="7140825"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68" name="Rectangle 67"/>
              <p:cNvSpPr/>
              <p:nvPr/>
            </p:nvSpPr>
            <p:spPr>
              <a:xfrm>
                <a:off x="7665751"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69" name="Rectangle 68"/>
              <p:cNvSpPr/>
              <p:nvPr/>
            </p:nvSpPr>
            <p:spPr>
              <a:xfrm>
                <a:off x="8173744"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0" name="Rectangle 69"/>
              <p:cNvSpPr/>
              <p:nvPr/>
            </p:nvSpPr>
            <p:spPr>
              <a:xfrm>
                <a:off x="6632832"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1" name="Rectangle 70"/>
              <p:cNvSpPr/>
              <p:nvPr/>
            </p:nvSpPr>
            <p:spPr>
              <a:xfrm>
                <a:off x="7140825"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2" name="Rectangle 71"/>
              <p:cNvSpPr/>
              <p:nvPr/>
            </p:nvSpPr>
            <p:spPr>
              <a:xfrm>
                <a:off x="7665751"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3" name="Rectangle 72"/>
              <p:cNvSpPr/>
              <p:nvPr/>
            </p:nvSpPr>
            <p:spPr>
              <a:xfrm>
                <a:off x="8173744"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0" name="Group 9"/>
            <p:cNvGrpSpPr/>
            <p:nvPr/>
          </p:nvGrpSpPr>
          <p:grpSpPr>
            <a:xfrm>
              <a:off x="4583921" y="1744132"/>
              <a:ext cx="1490119" cy="1405454"/>
              <a:chOff x="4583921" y="1744132"/>
              <a:chExt cx="1490119" cy="1405454"/>
            </a:xfrm>
          </p:grpSpPr>
          <p:sp>
            <p:nvSpPr>
              <p:cNvPr id="54" name="Rectangle 53"/>
              <p:cNvSpPr/>
              <p:nvPr/>
            </p:nvSpPr>
            <p:spPr>
              <a:xfrm>
                <a:off x="5091914" y="174413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55" name="Rectangle 54"/>
              <p:cNvSpPr/>
              <p:nvPr/>
            </p:nvSpPr>
            <p:spPr>
              <a:xfrm>
                <a:off x="5616840" y="174413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6" name="Rectangle 55"/>
              <p:cNvSpPr/>
              <p:nvPr/>
            </p:nvSpPr>
            <p:spPr>
              <a:xfrm>
                <a:off x="4583921" y="223519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7" name="Rectangle 56"/>
              <p:cNvSpPr/>
              <p:nvPr/>
            </p:nvSpPr>
            <p:spPr>
              <a:xfrm>
                <a:off x="5091914" y="223519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8" name="Rectangle 57"/>
              <p:cNvSpPr/>
              <p:nvPr/>
            </p:nvSpPr>
            <p:spPr>
              <a:xfrm>
                <a:off x="4583921" y="272625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ahoma"/>
                  <a:ea typeface="+mn-ea"/>
                  <a:cs typeface="+mn-cs"/>
                </a:endParaRPr>
              </a:p>
            </p:txBody>
          </p:sp>
        </p:grpSp>
        <p:grpSp>
          <p:nvGrpSpPr>
            <p:cNvPr id="11" name="Group 10"/>
            <p:cNvGrpSpPr/>
            <p:nvPr/>
          </p:nvGrpSpPr>
          <p:grpSpPr>
            <a:xfrm>
              <a:off x="4583921" y="1744132"/>
              <a:ext cx="1998112" cy="1896514"/>
              <a:chOff x="4583921" y="1744132"/>
              <a:chExt cx="1998112" cy="1896514"/>
            </a:xfrm>
          </p:grpSpPr>
          <p:sp>
            <p:nvSpPr>
              <p:cNvPr id="49" name="Rectangle 48"/>
              <p:cNvSpPr/>
              <p:nvPr/>
            </p:nvSpPr>
            <p:spPr>
              <a:xfrm>
                <a:off x="6124833" y="174413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 name="Rectangle 49"/>
              <p:cNvSpPr/>
              <p:nvPr/>
            </p:nvSpPr>
            <p:spPr>
              <a:xfrm>
                <a:off x="5616840"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51" name="Rectangle 50"/>
              <p:cNvSpPr/>
              <p:nvPr/>
            </p:nvSpPr>
            <p:spPr>
              <a:xfrm>
                <a:off x="6124833"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 name="Rectangle 51"/>
              <p:cNvSpPr/>
              <p:nvPr/>
            </p:nvSpPr>
            <p:spPr>
              <a:xfrm>
                <a:off x="5091914" y="272625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53" name="Rectangle 52"/>
              <p:cNvSpPr/>
              <p:nvPr/>
            </p:nvSpPr>
            <p:spPr>
              <a:xfrm>
                <a:off x="4583921" y="321731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12" name="Group 11"/>
            <p:cNvGrpSpPr/>
            <p:nvPr/>
          </p:nvGrpSpPr>
          <p:grpSpPr>
            <a:xfrm>
              <a:off x="5091914" y="2726252"/>
              <a:ext cx="1490119" cy="914394"/>
              <a:chOff x="5091914" y="2726252"/>
              <a:chExt cx="1490119" cy="914394"/>
            </a:xfrm>
          </p:grpSpPr>
          <p:sp>
            <p:nvSpPr>
              <p:cNvPr id="44" name="Rectangle 43"/>
              <p:cNvSpPr/>
              <p:nvPr/>
            </p:nvSpPr>
            <p:spPr>
              <a:xfrm>
                <a:off x="5616840" y="272625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 name="Rectangle 44"/>
              <p:cNvSpPr/>
              <p:nvPr/>
            </p:nvSpPr>
            <p:spPr>
              <a:xfrm>
                <a:off x="6124833" y="272625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 name="Rectangle 45"/>
              <p:cNvSpPr/>
              <p:nvPr/>
            </p:nvSpPr>
            <p:spPr>
              <a:xfrm>
                <a:off x="5091914"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47" name="Rectangle 46"/>
              <p:cNvSpPr/>
              <p:nvPr/>
            </p:nvSpPr>
            <p:spPr>
              <a:xfrm>
                <a:off x="5616840"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48" name="Rectangle 47"/>
              <p:cNvSpPr/>
              <p:nvPr/>
            </p:nvSpPr>
            <p:spPr>
              <a:xfrm>
                <a:off x="6124833"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13" name="Group 12"/>
            <p:cNvGrpSpPr/>
            <p:nvPr/>
          </p:nvGrpSpPr>
          <p:grpSpPr>
            <a:xfrm>
              <a:off x="4583921" y="3691439"/>
              <a:ext cx="4047023" cy="1845712"/>
              <a:chOff x="4583921" y="3691439"/>
              <a:chExt cx="4047023" cy="1845712"/>
            </a:xfrm>
          </p:grpSpPr>
          <p:sp>
            <p:nvSpPr>
              <p:cNvPr id="14" name="Rectangle 13"/>
              <p:cNvSpPr/>
              <p:nvPr/>
            </p:nvSpPr>
            <p:spPr>
              <a:xfrm>
                <a:off x="4583921" y="3691439"/>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 name="Rectangle 14"/>
              <p:cNvSpPr/>
              <p:nvPr/>
            </p:nvSpPr>
            <p:spPr>
              <a:xfrm>
                <a:off x="5091914"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 name="Rectangle 15"/>
              <p:cNvSpPr/>
              <p:nvPr/>
            </p:nvSpPr>
            <p:spPr>
              <a:xfrm>
                <a:off x="5616840"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 name="Rectangle 16"/>
              <p:cNvSpPr/>
              <p:nvPr/>
            </p:nvSpPr>
            <p:spPr>
              <a:xfrm>
                <a:off x="6124833"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 name="Rectangle 17"/>
              <p:cNvSpPr/>
              <p:nvPr/>
            </p:nvSpPr>
            <p:spPr>
              <a:xfrm>
                <a:off x="6632832"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 name="Rectangle 18"/>
              <p:cNvSpPr/>
              <p:nvPr/>
            </p:nvSpPr>
            <p:spPr>
              <a:xfrm>
                <a:off x="7140825"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 name="Rectangle 19"/>
              <p:cNvSpPr/>
              <p:nvPr/>
            </p:nvSpPr>
            <p:spPr>
              <a:xfrm>
                <a:off x="7665751"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 name="Rectangle 20"/>
              <p:cNvSpPr/>
              <p:nvPr/>
            </p:nvSpPr>
            <p:spPr>
              <a:xfrm>
                <a:off x="8173744" y="3691439"/>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 name="Rectangle 21"/>
              <p:cNvSpPr/>
              <p:nvPr/>
            </p:nvSpPr>
            <p:spPr>
              <a:xfrm>
                <a:off x="4583921" y="4165566"/>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3" name="Rectangle 22"/>
              <p:cNvSpPr/>
              <p:nvPr/>
            </p:nvSpPr>
            <p:spPr>
              <a:xfrm>
                <a:off x="5091914"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 name="Rectangle 23"/>
              <p:cNvSpPr/>
              <p:nvPr/>
            </p:nvSpPr>
            <p:spPr>
              <a:xfrm>
                <a:off x="5616840"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 name="Rectangle 24"/>
              <p:cNvSpPr/>
              <p:nvPr/>
            </p:nvSpPr>
            <p:spPr>
              <a:xfrm>
                <a:off x="6124833"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 name="Rectangle 25"/>
              <p:cNvSpPr/>
              <p:nvPr/>
            </p:nvSpPr>
            <p:spPr>
              <a:xfrm>
                <a:off x="6632832"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27" name="Rectangle 26"/>
              <p:cNvSpPr/>
              <p:nvPr/>
            </p:nvSpPr>
            <p:spPr>
              <a:xfrm>
                <a:off x="7140825"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 name="Rectangle 27"/>
              <p:cNvSpPr/>
              <p:nvPr/>
            </p:nvSpPr>
            <p:spPr>
              <a:xfrm>
                <a:off x="7665751"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 name="Rectangle 28"/>
              <p:cNvSpPr/>
              <p:nvPr/>
            </p:nvSpPr>
            <p:spPr>
              <a:xfrm>
                <a:off x="8173744" y="4165566"/>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 name="Rectangle 29"/>
              <p:cNvSpPr/>
              <p:nvPr/>
            </p:nvSpPr>
            <p:spPr>
              <a:xfrm>
                <a:off x="4583921"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 name="Rectangle 30"/>
              <p:cNvSpPr/>
              <p:nvPr/>
            </p:nvSpPr>
            <p:spPr>
              <a:xfrm>
                <a:off x="5091914"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 name="Rectangle 31"/>
              <p:cNvSpPr/>
              <p:nvPr/>
            </p:nvSpPr>
            <p:spPr>
              <a:xfrm>
                <a:off x="5616840"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 name="Rectangle 32"/>
              <p:cNvSpPr/>
              <p:nvPr/>
            </p:nvSpPr>
            <p:spPr>
              <a:xfrm>
                <a:off x="6124833"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 name="Rectangle 33"/>
              <p:cNvSpPr/>
              <p:nvPr/>
            </p:nvSpPr>
            <p:spPr>
              <a:xfrm>
                <a:off x="6632832"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5" name="Rectangle 34"/>
              <p:cNvSpPr/>
              <p:nvPr/>
            </p:nvSpPr>
            <p:spPr>
              <a:xfrm>
                <a:off x="7140825"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6" name="Rectangle 35"/>
              <p:cNvSpPr/>
              <p:nvPr/>
            </p:nvSpPr>
            <p:spPr>
              <a:xfrm>
                <a:off x="7665751"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37" name="Rectangle 36"/>
              <p:cNvSpPr/>
              <p:nvPr/>
            </p:nvSpPr>
            <p:spPr>
              <a:xfrm>
                <a:off x="8173744"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 name="Rectangle 37"/>
              <p:cNvSpPr/>
              <p:nvPr/>
            </p:nvSpPr>
            <p:spPr>
              <a:xfrm>
                <a:off x="5091914"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 name="Rectangle 38"/>
              <p:cNvSpPr/>
              <p:nvPr/>
            </p:nvSpPr>
            <p:spPr>
              <a:xfrm>
                <a:off x="5616840"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 name="Rectangle 39"/>
              <p:cNvSpPr/>
              <p:nvPr/>
            </p:nvSpPr>
            <p:spPr>
              <a:xfrm>
                <a:off x="6124833" y="5113817"/>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 name="Rectangle 40"/>
              <p:cNvSpPr/>
              <p:nvPr/>
            </p:nvSpPr>
            <p:spPr>
              <a:xfrm>
                <a:off x="6632832" y="5113817"/>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 name="Rectangle 41"/>
              <p:cNvSpPr/>
              <p:nvPr/>
            </p:nvSpPr>
            <p:spPr>
              <a:xfrm>
                <a:off x="7140825"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3" name="Rectangle 42"/>
              <p:cNvSpPr/>
              <p:nvPr/>
            </p:nvSpPr>
            <p:spPr>
              <a:xfrm>
                <a:off x="7665751"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55" name="Group 154"/>
          <p:cNvGrpSpPr/>
          <p:nvPr/>
        </p:nvGrpSpPr>
        <p:grpSpPr>
          <a:xfrm>
            <a:off x="1010632" y="2919295"/>
            <a:ext cx="1247723" cy="1112681"/>
            <a:chOff x="2366442" y="1744132"/>
            <a:chExt cx="4112051" cy="3920030"/>
          </a:xfrm>
        </p:grpSpPr>
        <p:grpSp>
          <p:nvGrpSpPr>
            <p:cNvPr id="156" name="Group 155"/>
            <p:cNvGrpSpPr/>
            <p:nvPr/>
          </p:nvGrpSpPr>
          <p:grpSpPr>
            <a:xfrm>
              <a:off x="2396076" y="1820344"/>
              <a:ext cx="4047023" cy="3793019"/>
              <a:chOff x="2396076" y="1820344"/>
              <a:chExt cx="4047023" cy="3793019"/>
            </a:xfrm>
          </p:grpSpPr>
          <p:grpSp>
            <p:nvGrpSpPr>
              <p:cNvPr id="174" name="Group 173"/>
              <p:cNvGrpSpPr/>
              <p:nvPr/>
            </p:nvGrpSpPr>
            <p:grpSpPr>
              <a:xfrm>
                <a:off x="2396076" y="1820344"/>
                <a:ext cx="4047023" cy="3793019"/>
                <a:chOff x="4563543" y="1989674"/>
                <a:chExt cx="4047023" cy="3793019"/>
              </a:xfrm>
            </p:grpSpPr>
            <p:grpSp>
              <p:nvGrpSpPr>
                <p:cNvPr id="180" name="Group 179"/>
                <p:cNvGrpSpPr/>
                <p:nvPr/>
              </p:nvGrpSpPr>
              <p:grpSpPr>
                <a:xfrm>
                  <a:off x="4563543" y="1989674"/>
                  <a:ext cx="4047023" cy="423334"/>
                  <a:chOff x="4555066" y="1989674"/>
                  <a:chExt cx="4047023" cy="423334"/>
                </a:xfrm>
              </p:grpSpPr>
              <p:sp>
                <p:nvSpPr>
                  <p:cNvPr id="244" name="Rectangle 24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5" name="Rectangle 24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6" name="Rectangle 24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7" name="Rectangle 24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8" name="Rectangle 24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9" name="Rectangle 24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0" name="Rectangle 24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1" name="Rectangle 25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1" name="Group 180"/>
                <p:cNvGrpSpPr/>
                <p:nvPr/>
              </p:nvGrpSpPr>
              <p:grpSpPr>
                <a:xfrm>
                  <a:off x="4563543" y="2480734"/>
                  <a:ext cx="4047023" cy="423334"/>
                  <a:chOff x="4555066" y="1989674"/>
                  <a:chExt cx="4047023" cy="423334"/>
                </a:xfrm>
              </p:grpSpPr>
              <p:sp>
                <p:nvSpPr>
                  <p:cNvPr id="236" name="Rectangle 23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7" name="Rectangle 23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8" name="Rectangle 23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9" name="Rectangle 23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0" name="Rectangle 23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1" name="Rectangle 24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2" name="Rectangle 24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3" name="Rectangle 24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2" name="Group 181"/>
                <p:cNvGrpSpPr/>
                <p:nvPr/>
              </p:nvGrpSpPr>
              <p:grpSpPr>
                <a:xfrm>
                  <a:off x="4563543" y="2971794"/>
                  <a:ext cx="4047023" cy="423334"/>
                  <a:chOff x="4555066" y="1989674"/>
                  <a:chExt cx="4047023" cy="423334"/>
                </a:xfrm>
              </p:grpSpPr>
              <p:sp>
                <p:nvSpPr>
                  <p:cNvPr id="228" name="Rectangle 22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9" name="Rectangle 22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0" name="Rectangle 22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1" name="Rectangle 23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2" name="Rectangle 23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3" name="Rectangle 23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4" name="Rectangle 23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5" name="Rectangle 23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3" name="Group 182"/>
                <p:cNvGrpSpPr/>
                <p:nvPr/>
              </p:nvGrpSpPr>
              <p:grpSpPr>
                <a:xfrm>
                  <a:off x="4563543" y="3462854"/>
                  <a:ext cx="4047023" cy="423334"/>
                  <a:chOff x="4555066" y="1989674"/>
                  <a:chExt cx="4047023" cy="423334"/>
                </a:xfrm>
              </p:grpSpPr>
              <p:sp>
                <p:nvSpPr>
                  <p:cNvPr id="220" name="Rectangle 21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1" name="Rectangle 22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2" name="Rectangle 22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3" name="Rectangle 22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4" name="Rectangle 22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5" name="Rectangle 22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6" name="Rectangle 22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7" name="Rectangle 22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4" name="Group 183"/>
                <p:cNvGrpSpPr/>
                <p:nvPr/>
              </p:nvGrpSpPr>
              <p:grpSpPr>
                <a:xfrm>
                  <a:off x="4563543" y="3936981"/>
                  <a:ext cx="4047023" cy="423334"/>
                  <a:chOff x="4555066" y="1989674"/>
                  <a:chExt cx="4047023" cy="423334"/>
                </a:xfrm>
              </p:grpSpPr>
              <p:sp>
                <p:nvSpPr>
                  <p:cNvPr id="212" name="Rectangle 21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3" name="Rectangle 21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4" name="Rectangle 21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5" name="Rectangle 21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6" name="Rectangle 21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7" name="Rectangle 21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8" name="Rectangle 21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9" name="Rectangle 21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5" name="Group 184"/>
                <p:cNvGrpSpPr/>
                <p:nvPr/>
              </p:nvGrpSpPr>
              <p:grpSpPr>
                <a:xfrm>
                  <a:off x="4563543" y="4411108"/>
                  <a:ext cx="4047023" cy="423334"/>
                  <a:chOff x="4555066" y="1989674"/>
                  <a:chExt cx="4047023" cy="423334"/>
                </a:xfrm>
              </p:grpSpPr>
              <p:sp>
                <p:nvSpPr>
                  <p:cNvPr id="204" name="Rectangle 20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5" name="Rectangle 20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6" name="Rectangle 20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7" name="Rectangle 20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8" name="Rectangle 20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9" name="Rectangle 20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0" name="Rectangle 20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1" name="Rectangle 21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6" name="Group 185"/>
                <p:cNvGrpSpPr/>
                <p:nvPr/>
              </p:nvGrpSpPr>
              <p:grpSpPr>
                <a:xfrm>
                  <a:off x="4563543" y="4885235"/>
                  <a:ext cx="4047023" cy="423334"/>
                  <a:chOff x="4555066" y="1989674"/>
                  <a:chExt cx="4047023" cy="423334"/>
                </a:xfrm>
              </p:grpSpPr>
              <p:sp>
                <p:nvSpPr>
                  <p:cNvPr id="196" name="Rectangle 19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7" name="Rectangle 19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8" name="Rectangle 19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9" name="Rectangle 19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0" name="Rectangle 19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1" name="Rectangle 20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2" name="Rectangle 20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3" name="Rectangle 20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87" name="Group 186"/>
                <p:cNvGrpSpPr/>
                <p:nvPr/>
              </p:nvGrpSpPr>
              <p:grpSpPr>
                <a:xfrm>
                  <a:off x="4563543" y="5359359"/>
                  <a:ext cx="4047023" cy="423334"/>
                  <a:chOff x="4555066" y="1989674"/>
                  <a:chExt cx="4047023" cy="423334"/>
                </a:xfrm>
              </p:grpSpPr>
              <p:sp>
                <p:nvSpPr>
                  <p:cNvPr id="188" name="Rectangle 18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9" name="Rectangle 18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0" name="Rectangle 18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1" name="Rectangle 19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2" name="Rectangle 19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3" name="Rectangle 19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4" name="Rectangle 19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5" name="Rectangle 19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75" name="Group 174"/>
              <p:cNvGrpSpPr/>
              <p:nvPr/>
            </p:nvGrpSpPr>
            <p:grpSpPr>
              <a:xfrm>
                <a:off x="2487002" y="1881482"/>
                <a:ext cx="3882104" cy="3636886"/>
                <a:chOff x="4648208" y="1837277"/>
                <a:chExt cx="3882104" cy="3636886"/>
              </a:xfrm>
            </p:grpSpPr>
            <p:sp>
              <p:nvSpPr>
                <p:cNvPr id="176" name="Isosceles Triangle 175"/>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Isosceles Triangle 176"/>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Isosceles Triangle 177"/>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Isosceles Triangle 178"/>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57" name="Rectangle 156"/>
            <p:cNvSpPr/>
            <p:nvPr/>
          </p:nvSpPr>
          <p:spPr>
            <a:xfrm>
              <a:off x="2904069" y="231140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58" name="Straight Arrow Connector 157"/>
            <p:cNvCxnSpPr/>
            <p:nvPr/>
          </p:nvCxnSpPr>
          <p:spPr>
            <a:xfrm>
              <a:off x="3361269" y="2523071"/>
              <a:ext cx="1032919" cy="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9" name="Straight Arrow Connector 158"/>
            <p:cNvCxnSpPr/>
            <p:nvPr/>
          </p:nvCxnSpPr>
          <p:spPr>
            <a:xfrm>
              <a:off x="3361269" y="2743209"/>
              <a:ext cx="905931" cy="84665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0" name="Straight Arrow Connector 159"/>
            <p:cNvCxnSpPr/>
            <p:nvPr/>
          </p:nvCxnSpPr>
          <p:spPr>
            <a:xfrm>
              <a:off x="3107269" y="2743209"/>
              <a:ext cx="321726" cy="973649"/>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1" name="Straight Arrow Connector 160"/>
            <p:cNvCxnSpPr/>
            <p:nvPr/>
          </p:nvCxnSpPr>
          <p:spPr>
            <a:xfrm flipV="1">
              <a:off x="3412062" y="1981222"/>
              <a:ext cx="524926" cy="279393"/>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2" name="Straight Arrow Connector 161"/>
            <p:cNvCxnSpPr/>
            <p:nvPr/>
          </p:nvCxnSpPr>
          <p:spPr>
            <a:xfrm flipH="1">
              <a:off x="2396076" y="2523071"/>
              <a:ext cx="507993" cy="49106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3" name="Straight Arrow Connector 162"/>
            <p:cNvCxnSpPr/>
            <p:nvPr/>
          </p:nvCxnSpPr>
          <p:spPr>
            <a:xfrm flipH="1" flipV="1">
              <a:off x="2624676" y="1820344"/>
              <a:ext cx="228600" cy="52916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4" name="Straight Connector 163"/>
            <p:cNvCxnSpPr/>
            <p:nvPr/>
          </p:nvCxnSpPr>
          <p:spPr>
            <a:xfrm flipH="1">
              <a:off x="4428048" y="1744132"/>
              <a:ext cx="6" cy="392003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rot="16200000" flipV="1">
              <a:off x="4422465" y="1684156"/>
              <a:ext cx="6" cy="411205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66" name="Group 165"/>
            <p:cNvGrpSpPr/>
            <p:nvPr/>
          </p:nvGrpSpPr>
          <p:grpSpPr>
            <a:xfrm>
              <a:off x="4450850" y="3754953"/>
              <a:ext cx="1998112" cy="1896514"/>
              <a:chOff x="2396076" y="1820344"/>
              <a:chExt cx="1998112" cy="1896514"/>
            </a:xfrm>
          </p:grpSpPr>
          <p:sp>
            <p:nvSpPr>
              <p:cNvPr id="167" name="Rectangle 166"/>
              <p:cNvSpPr/>
              <p:nvPr/>
            </p:nvSpPr>
            <p:spPr>
              <a:xfrm>
                <a:off x="2904069" y="231140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68" name="Straight Arrow Connector 167"/>
              <p:cNvCxnSpPr/>
              <p:nvPr/>
            </p:nvCxnSpPr>
            <p:spPr>
              <a:xfrm>
                <a:off x="3361269" y="2523071"/>
                <a:ext cx="1032919" cy="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9" name="Straight Arrow Connector 168"/>
              <p:cNvCxnSpPr/>
              <p:nvPr/>
            </p:nvCxnSpPr>
            <p:spPr>
              <a:xfrm>
                <a:off x="3361269" y="2743209"/>
                <a:ext cx="905931" cy="84665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0" name="Straight Arrow Connector 169"/>
              <p:cNvCxnSpPr/>
              <p:nvPr/>
            </p:nvCxnSpPr>
            <p:spPr>
              <a:xfrm>
                <a:off x="3107269" y="2743209"/>
                <a:ext cx="321726" cy="973649"/>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1" name="Straight Arrow Connector 170"/>
              <p:cNvCxnSpPr/>
              <p:nvPr/>
            </p:nvCxnSpPr>
            <p:spPr>
              <a:xfrm flipV="1">
                <a:off x="3412062" y="1981222"/>
                <a:ext cx="524926" cy="279393"/>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2" name="Straight Arrow Connector 171"/>
              <p:cNvCxnSpPr/>
              <p:nvPr/>
            </p:nvCxnSpPr>
            <p:spPr>
              <a:xfrm flipH="1">
                <a:off x="2396076" y="2523071"/>
                <a:ext cx="507993" cy="49106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3" name="Straight Arrow Connector 172"/>
              <p:cNvCxnSpPr/>
              <p:nvPr/>
            </p:nvCxnSpPr>
            <p:spPr>
              <a:xfrm flipH="1" flipV="1">
                <a:off x="2624676" y="1820344"/>
                <a:ext cx="228600" cy="52916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grpSp>
      </p:grpSp>
      <p:grpSp>
        <p:nvGrpSpPr>
          <p:cNvPr id="252" name="Group 251"/>
          <p:cNvGrpSpPr/>
          <p:nvPr/>
        </p:nvGrpSpPr>
        <p:grpSpPr>
          <a:xfrm>
            <a:off x="2953020" y="2915560"/>
            <a:ext cx="1320169" cy="1120151"/>
            <a:chOff x="4415944" y="1680626"/>
            <a:chExt cx="4389120" cy="3869231"/>
          </a:xfrm>
        </p:grpSpPr>
        <p:grpSp>
          <p:nvGrpSpPr>
            <p:cNvPr id="253" name="Group 252"/>
            <p:cNvGrpSpPr/>
            <p:nvPr/>
          </p:nvGrpSpPr>
          <p:grpSpPr>
            <a:xfrm>
              <a:off x="4415944" y="1680626"/>
              <a:ext cx="4389120" cy="3869231"/>
              <a:chOff x="2230979" y="1744132"/>
              <a:chExt cx="4389120" cy="3869231"/>
            </a:xfrm>
          </p:grpSpPr>
          <p:grpSp>
            <p:nvGrpSpPr>
              <p:cNvPr id="323" name="Group 322"/>
              <p:cNvGrpSpPr/>
              <p:nvPr/>
            </p:nvGrpSpPr>
            <p:grpSpPr>
              <a:xfrm>
                <a:off x="2396076" y="1820344"/>
                <a:ext cx="4047023" cy="3793019"/>
                <a:chOff x="2396076" y="1820344"/>
                <a:chExt cx="4047023" cy="3793019"/>
              </a:xfrm>
            </p:grpSpPr>
            <p:grpSp>
              <p:nvGrpSpPr>
                <p:cNvPr id="326" name="Group 325"/>
                <p:cNvGrpSpPr/>
                <p:nvPr/>
              </p:nvGrpSpPr>
              <p:grpSpPr>
                <a:xfrm>
                  <a:off x="2396076" y="1820344"/>
                  <a:ext cx="4047023" cy="3793019"/>
                  <a:chOff x="4563543" y="1989674"/>
                  <a:chExt cx="4047023" cy="3793019"/>
                </a:xfrm>
              </p:grpSpPr>
              <p:grpSp>
                <p:nvGrpSpPr>
                  <p:cNvPr id="332" name="Group 331"/>
                  <p:cNvGrpSpPr/>
                  <p:nvPr/>
                </p:nvGrpSpPr>
                <p:grpSpPr>
                  <a:xfrm>
                    <a:off x="4563543" y="1989674"/>
                    <a:ext cx="4047023" cy="423334"/>
                    <a:chOff x="4555066" y="1989674"/>
                    <a:chExt cx="4047023" cy="423334"/>
                  </a:xfrm>
                </p:grpSpPr>
                <p:sp>
                  <p:nvSpPr>
                    <p:cNvPr id="396" name="Rectangle 39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7" name="Rectangle 39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8" name="Rectangle 39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9" name="Rectangle 39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0" name="Rectangle 39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1" name="Rectangle 40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2" name="Rectangle 40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3" name="Rectangle 40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3" name="Group 332"/>
                  <p:cNvGrpSpPr/>
                  <p:nvPr/>
                </p:nvGrpSpPr>
                <p:grpSpPr>
                  <a:xfrm>
                    <a:off x="4563543" y="2480734"/>
                    <a:ext cx="4047023" cy="423334"/>
                    <a:chOff x="4555066" y="1989674"/>
                    <a:chExt cx="4047023" cy="423334"/>
                  </a:xfrm>
                </p:grpSpPr>
                <p:sp>
                  <p:nvSpPr>
                    <p:cNvPr id="388" name="Rectangle 38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9" name="Rectangle 38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0" name="Rectangle 38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1" name="Rectangle 39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2" name="Rectangle 39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3" name="Rectangle 39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4" name="Rectangle 39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5" name="Rectangle 39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4" name="Group 333"/>
                  <p:cNvGrpSpPr/>
                  <p:nvPr/>
                </p:nvGrpSpPr>
                <p:grpSpPr>
                  <a:xfrm>
                    <a:off x="4563543" y="2971794"/>
                    <a:ext cx="4047023" cy="423334"/>
                    <a:chOff x="4555066" y="1989674"/>
                    <a:chExt cx="4047023" cy="423334"/>
                  </a:xfrm>
                </p:grpSpPr>
                <p:sp>
                  <p:nvSpPr>
                    <p:cNvPr id="380" name="Rectangle 37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1" name="Rectangle 38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2" name="Rectangle 38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3" name="Rectangle 38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4" name="Rectangle 38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5" name="Rectangle 38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6" name="Rectangle 38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7" name="Rectangle 38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5" name="Group 334"/>
                  <p:cNvGrpSpPr/>
                  <p:nvPr/>
                </p:nvGrpSpPr>
                <p:grpSpPr>
                  <a:xfrm>
                    <a:off x="4563543" y="3462854"/>
                    <a:ext cx="4047023" cy="423334"/>
                    <a:chOff x="4555066" y="1989674"/>
                    <a:chExt cx="4047023" cy="423334"/>
                  </a:xfrm>
                </p:grpSpPr>
                <p:sp>
                  <p:nvSpPr>
                    <p:cNvPr id="372" name="Rectangle 37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3" name="Rectangle 37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4" name="Rectangle 37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5" name="Rectangle 37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6" name="Rectangle 37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7" name="Rectangle 37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8" name="Rectangle 37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9" name="Rectangle 37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6" name="Group 335"/>
                  <p:cNvGrpSpPr/>
                  <p:nvPr/>
                </p:nvGrpSpPr>
                <p:grpSpPr>
                  <a:xfrm>
                    <a:off x="4563543" y="3936981"/>
                    <a:ext cx="4047023" cy="423334"/>
                    <a:chOff x="4555066" y="1989674"/>
                    <a:chExt cx="4047023" cy="423334"/>
                  </a:xfrm>
                </p:grpSpPr>
                <p:sp>
                  <p:nvSpPr>
                    <p:cNvPr id="364" name="Rectangle 36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5" name="Rectangle 36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6" name="Rectangle 36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7" name="Rectangle 36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8" name="Rectangle 36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9" name="Rectangle 36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0" name="Rectangle 36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1" name="Rectangle 37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7" name="Group 336"/>
                  <p:cNvGrpSpPr/>
                  <p:nvPr/>
                </p:nvGrpSpPr>
                <p:grpSpPr>
                  <a:xfrm>
                    <a:off x="4563543" y="4411108"/>
                    <a:ext cx="4047023" cy="423334"/>
                    <a:chOff x="4555066" y="1989674"/>
                    <a:chExt cx="4047023" cy="423334"/>
                  </a:xfrm>
                </p:grpSpPr>
                <p:sp>
                  <p:nvSpPr>
                    <p:cNvPr id="356" name="Rectangle 35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7" name="Rectangle 35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8" name="Rectangle 35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9" name="Rectangle 35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0" name="Rectangle 35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1" name="Rectangle 36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2" name="Rectangle 36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3" name="Rectangle 36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8" name="Group 337"/>
                  <p:cNvGrpSpPr/>
                  <p:nvPr/>
                </p:nvGrpSpPr>
                <p:grpSpPr>
                  <a:xfrm>
                    <a:off x="4563543" y="4885235"/>
                    <a:ext cx="4047023" cy="423334"/>
                    <a:chOff x="4555066" y="1989674"/>
                    <a:chExt cx="4047023" cy="423334"/>
                  </a:xfrm>
                </p:grpSpPr>
                <p:sp>
                  <p:nvSpPr>
                    <p:cNvPr id="348" name="Rectangle 34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9" name="Rectangle 34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0" name="Rectangle 34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1" name="Rectangle 35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2" name="Rectangle 35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3" name="Rectangle 35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4" name="Rectangle 35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55" name="Rectangle 35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9" name="Group 338"/>
                  <p:cNvGrpSpPr/>
                  <p:nvPr/>
                </p:nvGrpSpPr>
                <p:grpSpPr>
                  <a:xfrm>
                    <a:off x="4563543" y="5359359"/>
                    <a:ext cx="4047023" cy="423334"/>
                    <a:chOff x="4555066" y="1989674"/>
                    <a:chExt cx="4047023" cy="423334"/>
                  </a:xfrm>
                </p:grpSpPr>
                <p:sp>
                  <p:nvSpPr>
                    <p:cNvPr id="340" name="Rectangle 33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1" name="Rectangle 34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2" name="Rectangle 34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3" name="Rectangle 34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4" name="Rectangle 34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5" name="Rectangle 34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6" name="Rectangle 34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7" name="Rectangle 34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327" name="Group 326"/>
                <p:cNvGrpSpPr/>
                <p:nvPr/>
              </p:nvGrpSpPr>
              <p:grpSpPr>
                <a:xfrm>
                  <a:off x="2487002" y="1881482"/>
                  <a:ext cx="3882104" cy="3636886"/>
                  <a:chOff x="4648208" y="1837277"/>
                  <a:chExt cx="3882104" cy="3636886"/>
                </a:xfrm>
              </p:grpSpPr>
              <p:sp>
                <p:nvSpPr>
                  <p:cNvPr id="328" name="Isosceles Triangle 327"/>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29" name="Isosceles Triangle 328"/>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0" name="Isosceles Triangle 329"/>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31" name="Isosceles Triangle 330"/>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324" name="Straight Connector 323"/>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325" name="Straight Connector 324"/>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254" name="Group 253"/>
            <p:cNvGrpSpPr/>
            <p:nvPr/>
          </p:nvGrpSpPr>
          <p:grpSpPr>
            <a:xfrm>
              <a:off x="4583921" y="1744132"/>
              <a:ext cx="4047023" cy="3793019"/>
              <a:chOff x="4563543" y="1989674"/>
              <a:chExt cx="4047023" cy="3793019"/>
            </a:xfrm>
          </p:grpSpPr>
          <p:grpSp>
            <p:nvGrpSpPr>
              <p:cNvPr id="255" name="Group 254"/>
              <p:cNvGrpSpPr/>
              <p:nvPr/>
            </p:nvGrpSpPr>
            <p:grpSpPr>
              <a:xfrm>
                <a:off x="5071536" y="1989674"/>
                <a:ext cx="3031037" cy="423334"/>
                <a:chOff x="5063059" y="1989674"/>
                <a:chExt cx="3031037" cy="423334"/>
              </a:xfrm>
            </p:grpSpPr>
            <p:sp>
              <p:nvSpPr>
                <p:cNvPr id="317" name="Rectangle 316"/>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318" name="Rectangle 317"/>
                <p:cNvSpPr/>
                <p:nvPr/>
              </p:nvSpPr>
              <p:spPr>
                <a:xfrm>
                  <a:off x="5587985"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9" name="Rectangle 318"/>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0" name="Rectangle 319"/>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1" name="Rectangle 320"/>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322" name="Rectangle 321"/>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56" name="Group 255"/>
              <p:cNvGrpSpPr/>
              <p:nvPr/>
            </p:nvGrpSpPr>
            <p:grpSpPr>
              <a:xfrm>
                <a:off x="4563543" y="2480734"/>
                <a:ext cx="4047023" cy="423334"/>
                <a:chOff x="4555066" y="1989674"/>
                <a:chExt cx="4047023" cy="423334"/>
              </a:xfrm>
            </p:grpSpPr>
            <p:sp>
              <p:nvSpPr>
                <p:cNvPr id="309" name="Rectangle 308"/>
                <p:cNvSpPr/>
                <p:nvPr/>
              </p:nvSpPr>
              <p:spPr>
                <a:xfrm>
                  <a:off x="4555066"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0" name="Rectangle 309"/>
                <p:cNvSpPr/>
                <p:nvPr/>
              </p:nvSpPr>
              <p:spPr>
                <a:xfrm>
                  <a:off x="5063059"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1" name="Rectangle 310"/>
                <p:cNvSpPr/>
                <p:nvPr/>
              </p:nvSpPr>
              <p:spPr>
                <a:xfrm>
                  <a:off x="5587985"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endParaRPr lang="en-US" kern="0">
                    <a:solidFill>
                      <a:srgbClr val="000000"/>
                    </a:solidFill>
                    <a:latin typeface="Tahoma"/>
                  </a:endParaRPr>
                </a:p>
              </p:txBody>
            </p:sp>
            <p:sp>
              <p:nvSpPr>
                <p:cNvPr id="312" name="Rectangle 311"/>
                <p:cNvSpPr/>
                <p:nvPr/>
              </p:nvSpPr>
              <p:spPr>
                <a:xfrm>
                  <a:off x="6095978"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3" name="Rectangle 312"/>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4" name="Rectangle 313"/>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5" name="Rectangle 314"/>
                <p:cNvSpPr/>
                <p:nvPr/>
              </p:nvSpPr>
              <p:spPr>
                <a:xfrm>
                  <a:off x="763689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6" name="Rectangle 315"/>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257" name="Group 256"/>
              <p:cNvGrpSpPr/>
              <p:nvPr/>
            </p:nvGrpSpPr>
            <p:grpSpPr>
              <a:xfrm>
                <a:off x="4563543" y="2971794"/>
                <a:ext cx="4047023" cy="423334"/>
                <a:chOff x="4555066" y="1989674"/>
                <a:chExt cx="4047023" cy="423334"/>
              </a:xfrm>
            </p:grpSpPr>
            <p:sp>
              <p:nvSpPr>
                <p:cNvPr id="301" name="Rectangle 300"/>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2" name="Rectangle 301"/>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303" name="Rectangle 302"/>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4" name="Rectangle 303"/>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5" name="Rectangle 304"/>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6" name="Rectangle 305"/>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07" name="Rectangle 306"/>
                <p:cNvSpPr/>
                <p:nvPr/>
              </p:nvSpPr>
              <p:spPr>
                <a:xfrm>
                  <a:off x="763689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08" name="Rectangle 307"/>
                <p:cNvSpPr/>
                <p:nvPr/>
              </p:nvSpPr>
              <p:spPr>
                <a:xfrm>
                  <a:off x="8144889"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58" name="Group 257"/>
              <p:cNvGrpSpPr/>
              <p:nvPr/>
            </p:nvGrpSpPr>
            <p:grpSpPr>
              <a:xfrm>
                <a:off x="4563543" y="3462854"/>
                <a:ext cx="4047023" cy="423334"/>
                <a:chOff x="4555066" y="1989674"/>
                <a:chExt cx="4047023" cy="423334"/>
              </a:xfrm>
            </p:grpSpPr>
            <p:sp>
              <p:nvSpPr>
                <p:cNvPr id="293" name="Rectangle 292"/>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94" name="Rectangle 293"/>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95" name="Rectangle 294"/>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96" name="Rectangle 295"/>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297" name="Rectangle 296"/>
                <p:cNvSpPr/>
                <p:nvPr/>
              </p:nvSpPr>
              <p:spPr>
                <a:xfrm>
                  <a:off x="6603977"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8" name="Rectangle 297"/>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9" name="Rectangle 298"/>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0" name="Rectangle 299"/>
                <p:cNvSpPr/>
                <p:nvPr/>
              </p:nvSpPr>
              <p:spPr>
                <a:xfrm>
                  <a:off x="8144889"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59" name="Group 258"/>
              <p:cNvGrpSpPr/>
              <p:nvPr/>
            </p:nvGrpSpPr>
            <p:grpSpPr>
              <a:xfrm>
                <a:off x="4563543" y="3936981"/>
                <a:ext cx="4047023" cy="423334"/>
                <a:chOff x="4555066" y="1989674"/>
                <a:chExt cx="4047023" cy="423334"/>
              </a:xfrm>
            </p:grpSpPr>
            <p:sp>
              <p:nvSpPr>
                <p:cNvPr id="285" name="Rectangle 284"/>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6" name="Rectangle 285"/>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7" name="Rectangle 286"/>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8" name="Rectangle 287"/>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9" name="Rectangle 288"/>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0" name="Rectangle 289"/>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1" name="Rectangle 290"/>
                <p:cNvSpPr/>
                <p:nvPr/>
              </p:nvSpPr>
              <p:spPr>
                <a:xfrm>
                  <a:off x="763689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2" name="Rectangle 291"/>
                <p:cNvSpPr/>
                <p:nvPr/>
              </p:nvSpPr>
              <p:spPr>
                <a:xfrm>
                  <a:off x="814488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60" name="Group 259"/>
              <p:cNvGrpSpPr/>
              <p:nvPr/>
            </p:nvGrpSpPr>
            <p:grpSpPr>
              <a:xfrm>
                <a:off x="4563543" y="4411108"/>
                <a:ext cx="4047023" cy="423334"/>
                <a:chOff x="4555066" y="1989674"/>
                <a:chExt cx="4047023" cy="423334"/>
              </a:xfrm>
            </p:grpSpPr>
            <p:sp>
              <p:nvSpPr>
                <p:cNvPr id="277" name="Rectangle 276"/>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278" name="Rectangle 277"/>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9" name="Rectangle 278"/>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0" name="Rectangle 279"/>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1" name="Rectangle 280"/>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82" name="Rectangle 281"/>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3" name="Rectangle 282"/>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4" name="Rectangle 283"/>
                <p:cNvSpPr/>
                <p:nvPr/>
              </p:nvSpPr>
              <p:spPr>
                <a:xfrm>
                  <a:off x="8144889"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61" name="Group 260"/>
              <p:cNvGrpSpPr/>
              <p:nvPr/>
            </p:nvGrpSpPr>
            <p:grpSpPr>
              <a:xfrm>
                <a:off x="4563543" y="4885235"/>
                <a:ext cx="4047023" cy="423334"/>
                <a:chOff x="4555066" y="1989674"/>
                <a:chExt cx="4047023" cy="423334"/>
              </a:xfrm>
            </p:grpSpPr>
            <p:sp>
              <p:nvSpPr>
                <p:cNvPr id="269" name="Rectangle 268"/>
                <p:cNvSpPr/>
                <p:nvPr/>
              </p:nvSpPr>
              <p:spPr>
                <a:xfrm>
                  <a:off x="455506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0" name="Rectangle 269"/>
                <p:cNvSpPr/>
                <p:nvPr/>
              </p:nvSpPr>
              <p:spPr>
                <a:xfrm>
                  <a:off x="5063059"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1" name="Rectangle 270"/>
                <p:cNvSpPr/>
                <p:nvPr/>
              </p:nvSpPr>
              <p:spPr>
                <a:xfrm>
                  <a:off x="5587985"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2" name="Rectangle 271"/>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3" name="Rectangle 272"/>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74" name="Rectangle 273"/>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75" name="Rectangle 274"/>
                <p:cNvSpPr/>
                <p:nvPr/>
              </p:nvSpPr>
              <p:spPr>
                <a:xfrm>
                  <a:off x="763689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76" name="Rectangle 275"/>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62" name="Group 261"/>
              <p:cNvGrpSpPr/>
              <p:nvPr/>
            </p:nvGrpSpPr>
            <p:grpSpPr>
              <a:xfrm>
                <a:off x="5071536" y="5359359"/>
                <a:ext cx="3031037" cy="423334"/>
                <a:chOff x="5063059" y="1989674"/>
                <a:chExt cx="3031037" cy="423334"/>
              </a:xfrm>
            </p:grpSpPr>
            <p:sp>
              <p:nvSpPr>
                <p:cNvPr id="263" name="Rectangle 262"/>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4" name="Rectangle 263"/>
                <p:cNvSpPr/>
                <p:nvPr/>
              </p:nvSpPr>
              <p:spPr>
                <a:xfrm>
                  <a:off x="5587985"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5" name="Rectangle 264"/>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6" name="Rectangle 265"/>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7" name="Rectangle 266"/>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8" name="Rectangle 267"/>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grpSp>
        <p:nvGrpSpPr>
          <p:cNvPr id="404" name="Group 403"/>
          <p:cNvGrpSpPr/>
          <p:nvPr/>
        </p:nvGrpSpPr>
        <p:grpSpPr>
          <a:xfrm>
            <a:off x="4929877" y="2909193"/>
            <a:ext cx="1409175" cy="1132884"/>
            <a:chOff x="4520325" y="1297951"/>
            <a:chExt cx="1645920" cy="1645920"/>
          </a:xfrm>
        </p:grpSpPr>
        <p:grpSp>
          <p:nvGrpSpPr>
            <p:cNvPr id="405" name="Group 404"/>
            <p:cNvGrpSpPr/>
            <p:nvPr/>
          </p:nvGrpSpPr>
          <p:grpSpPr>
            <a:xfrm>
              <a:off x="4520325" y="1297951"/>
              <a:ext cx="1645920" cy="1645920"/>
              <a:chOff x="2230979" y="1744132"/>
              <a:chExt cx="4389120" cy="3869231"/>
            </a:xfrm>
          </p:grpSpPr>
          <p:grpSp>
            <p:nvGrpSpPr>
              <p:cNvPr id="423" name="Group 422"/>
              <p:cNvGrpSpPr/>
              <p:nvPr/>
            </p:nvGrpSpPr>
            <p:grpSpPr>
              <a:xfrm>
                <a:off x="2396076" y="1820344"/>
                <a:ext cx="4047023" cy="3793019"/>
                <a:chOff x="2396076" y="1820344"/>
                <a:chExt cx="4047023" cy="3793019"/>
              </a:xfrm>
            </p:grpSpPr>
            <p:grpSp>
              <p:nvGrpSpPr>
                <p:cNvPr id="426" name="Group 425"/>
                <p:cNvGrpSpPr/>
                <p:nvPr/>
              </p:nvGrpSpPr>
              <p:grpSpPr>
                <a:xfrm>
                  <a:off x="2396076" y="1820344"/>
                  <a:ext cx="4047023" cy="3793019"/>
                  <a:chOff x="4563543" y="1989674"/>
                  <a:chExt cx="4047023" cy="3793019"/>
                </a:xfrm>
              </p:grpSpPr>
              <p:grpSp>
                <p:nvGrpSpPr>
                  <p:cNvPr id="432" name="Group 431"/>
                  <p:cNvGrpSpPr/>
                  <p:nvPr/>
                </p:nvGrpSpPr>
                <p:grpSpPr>
                  <a:xfrm>
                    <a:off x="4563543" y="1989674"/>
                    <a:ext cx="4047023" cy="423334"/>
                    <a:chOff x="4555066" y="1989674"/>
                    <a:chExt cx="4047023" cy="423334"/>
                  </a:xfrm>
                </p:grpSpPr>
                <p:sp>
                  <p:nvSpPr>
                    <p:cNvPr id="496" name="Rectangle 49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7" name="Rectangle 49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8" name="Rectangle 49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9" name="Rectangle 49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0" name="Rectangle 49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1" name="Rectangle 50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2" name="Rectangle 50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3" name="Group 432"/>
                  <p:cNvGrpSpPr/>
                  <p:nvPr/>
                </p:nvGrpSpPr>
                <p:grpSpPr>
                  <a:xfrm>
                    <a:off x="4563543" y="2480734"/>
                    <a:ext cx="4047023" cy="423334"/>
                    <a:chOff x="4555066" y="1989674"/>
                    <a:chExt cx="4047023" cy="423334"/>
                  </a:xfrm>
                </p:grpSpPr>
                <p:sp>
                  <p:nvSpPr>
                    <p:cNvPr id="488" name="Rectangle 48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9" name="Rectangle 48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0" name="Rectangle 48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1" name="Rectangle 49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2" name="Rectangle 49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3" name="Rectangle 49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4" name="Rectangle 49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5" name="Rectangle 49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4" name="Group 433"/>
                  <p:cNvGrpSpPr/>
                  <p:nvPr/>
                </p:nvGrpSpPr>
                <p:grpSpPr>
                  <a:xfrm>
                    <a:off x="4563543" y="2971794"/>
                    <a:ext cx="4047023" cy="423334"/>
                    <a:chOff x="4555066" y="1989674"/>
                    <a:chExt cx="4047023" cy="423334"/>
                  </a:xfrm>
                </p:grpSpPr>
                <p:sp>
                  <p:nvSpPr>
                    <p:cNvPr id="480" name="Rectangle 47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1" name="Rectangle 48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2" name="Rectangle 48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3" name="Rectangle 48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4" name="Rectangle 48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5" name="Rectangle 48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6" name="Rectangle 48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7" name="Rectangle 48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5" name="Group 434"/>
                  <p:cNvGrpSpPr/>
                  <p:nvPr/>
                </p:nvGrpSpPr>
                <p:grpSpPr>
                  <a:xfrm>
                    <a:off x="4563543" y="3462854"/>
                    <a:ext cx="4047023" cy="423334"/>
                    <a:chOff x="4555066" y="1989674"/>
                    <a:chExt cx="4047023" cy="423334"/>
                  </a:xfrm>
                </p:grpSpPr>
                <p:sp>
                  <p:nvSpPr>
                    <p:cNvPr id="472" name="Rectangle 47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3" name="Rectangle 47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4" name="Rectangle 47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5" name="Rectangle 47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6" name="Rectangle 47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7" name="Rectangle 47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8" name="Rectangle 47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9" name="Rectangle 47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6" name="Group 435"/>
                  <p:cNvGrpSpPr/>
                  <p:nvPr/>
                </p:nvGrpSpPr>
                <p:grpSpPr>
                  <a:xfrm>
                    <a:off x="4563543" y="3936981"/>
                    <a:ext cx="4047023" cy="423334"/>
                    <a:chOff x="4555066" y="1989674"/>
                    <a:chExt cx="4047023" cy="423334"/>
                  </a:xfrm>
                </p:grpSpPr>
                <p:sp>
                  <p:nvSpPr>
                    <p:cNvPr id="464" name="Rectangle 46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5" name="Rectangle 46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6" name="Rectangle 46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7" name="Rectangle 46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8" name="Rectangle 46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9" name="Rectangle 46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0" name="Rectangle 46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1" name="Rectangle 47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7" name="Group 436"/>
                  <p:cNvGrpSpPr/>
                  <p:nvPr/>
                </p:nvGrpSpPr>
                <p:grpSpPr>
                  <a:xfrm>
                    <a:off x="4563543" y="4411108"/>
                    <a:ext cx="4047023" cy="423334"/>
                    <a:chOff x="4555066" y="1989674"/>
                    <a:chExt cx="4047023" cy="423334"/>
                  </a:xfrm>
                </p:grpSpPr>
                <p:sp>
                  <p:nvSpPr>
                    <p:cNvPr id="456" name="Rectangle 45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7" name="Rectangle 45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8" name="Rectangle 45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9" name="Rectangle 45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0" name="Rectangle 45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1" name="Rectangle 46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2" name="Rectangle 46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3" name="Rectangle 46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8" name="Group 437"/>
                  <p:cNvGrpSpPr/>
                  <p:nvPr/>
                </p:nvGrpSpPr>
                <p:grpSpPr>
                  <a:xfrm>
                    <a:off x="4563543" y="4885235"/>
                    <a:ext cx="4047023" cy="423334"/>
                    <a:chOff x="4555066" y="1989674"/>
                    <a:chExt cx="4047023" cy="423334"/>
                  </a:xfrm>
                </p:grpSpPr>
                <p:sp>
                  <p:nvSpPr>
                    <p:cNvPr id="448" name="Rectangle 44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9" name="Rectangle 44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0" name="Rectangle 44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1" name="Rectangle 45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2" name="Rectangle 45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3" name="Rectangle 45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4" name="Rectangle 45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5" name="Rectangle 45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39" name="Group 438"/>
                  <p:cNvGrpSpPr/>
                  <p:nvPr/>
                </p:nvGrpSpPr>
                <p:grpSpPr>
                  <a:xfrm>
                    <a:off x="4563543" y="5359359"/>
                    <a:ext cx="4047023" cy="423334"/>
                    <a:chOff x="4555066" y="1989674"/>
                    <a:chExt cx="4047023" cy="423334"/>
                  </a:xfrm>
                </p:grpSpPr>
                <p:sp>
                  <p:nvSpPr>
                    <p:cNvPr id="440" name="Rectangle 43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1" name="Rectangle 44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2" name="Rectangle 44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3" name="Rectangle 44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4" name="Rectangle 44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5" name="Rectangle 44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6" name="Rectangle 44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7" name="Rectangle 44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427" name="Group 426"/>
                <p:cNvGrpSpPr/>
                <p:nvPr/>
              </p:nvGrpSpPr>
              <p:grpSpPr>
                <a:xfrm>
                  <a:off x="2487002" y="1881482"/>
                  <a:ext cx="3882104" cy="3636886"/>
                  <a:chOff x="4648208" y="1837277"/>
                  <a:chExt cx="3882104" cy="3636886"/>
                </a:xfrm>
              </p:grpSpPr>
              <p:sp>
                <p:nvSpPr>
                  <p:cNvPr id="428" name="Isosceles Triangle 427"/>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29" name="Isosceles Triangle 428"/>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30" name="Isosceles Triangle 429"/>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31" name="Isosceles Triangle 430"/>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424" name="Straight Connector 423"/>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25" name="Straight Connector 424"/>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406" name="Group 405"/>
            <p:cNvGrpSpPr/>
            <p:nvPr/>
          </p:nvGrpSpPr>
          <p:grpSpPr>
            <a:xfrm>
              <a:off x="5351658" y="1324966"/>
              <a:ext cx="749292" cy="806752"/>
              <a:chOff x="6632832" y="1744132"/>
              <a:chExt cx="1998112" cy="1896514"/>
            </a:xfrm>
          </p:grpSpPr>
          <p:sp>
            <p:nvSpPr>
              <p:cNvPr id="408" name="Rectangle 407"/>
              <p:cNvSpPr/>
              <p:nvPr/>
            </p:nvSpPr>
            <p:spPr>
              <a:xfrm>
                <a:off x="6632832"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9" name="Rectangle 408"/>
              <p:cNvSpPr/>
              <p:nvPr/>
            </p:nvSpPr>
            <p:spPr>
              <a:xfrm>
                <a:off x="7140825"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10" name="Rectangle 409"/>
              <p:cNvSpPr/>
              <p:nvPr/>
            </p:nvSpPr>
            <p:spPr>
              <a:xfrm>
                <a:off x="7665751"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1" name="Rectangle 410"/>
              <p:cNvSpPr/>
              <p:nvPr/>
            </p:nvSpPr>
            <p:spPr>
              <a:xfrm>
                <a:off x="6632832"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2" name="Rectangle 411"/>
              <p:cNvSpPr/>
              <p:nvPr/>
            </p:nvSpPr>
            <p:spPr>
              <a:xfrm>
                <a:off x="7140825"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3" name="Rectangle 412"/>
              <p:cNvSpPr/>
              <p:nvPr/>
            </p:nvSpPr>
            <p:spPr>
              <a:xfrm>
                <a:off x="7665751"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4" name="Rectangle 413"/>
              <p:cNvSpPr/>
              <p:nvPr/>
            </p:nvSpPr>
            <p:spPr>
              <a:xfrm>
                <a:off x="8173744"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15" name="Rectangle 414"/>
              <p:cNvSpPr/>
              <p:nvPr/>
            </p:nvSpPr>
            <p:spPr>
              <a:xfrm>
                <a:off x="6632832"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6" name="Rectangle 415"/>
              <p:cNvSpPr/>
              <p:nvPr/>
            </p:nvSpPr>
            <p:spPr>
              <a:xfrm>
                <a:off x="7140825"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17" name="Rectangle 416"/>
              <p:cNvSpPr/>
              <p:nvPr/>
            </p:nvSpPr>
            <p:spPr>
              <a:xfrm>
                <a:off x="7665751"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18" name="Rectangle 417"/>
              <p:cNvSpPr/>
              <p:nvPr/>
            </p:nvSpPr>
            <p:spPr>
              <a:xfrm>
                <a:off x="8173744"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9" name="Rectangle 418"/>
              <p:cNvSpPr/>
              <p:nvPr/>
            </p:nvSpPr>
            <p:spPr>
              <a:xfrm>
                <a:off x="6632832"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0" name="Rectangle 419"/>
              <p:cNvSpPr/>
              <p:nvPr/>
            </p:nvSpPr>
            <p:spPr>
              <a:xfrm>
                <a:off x="7140825"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1" name="Rectangle 420"/>
              <p:cNvSpPr/>
              <p:nvPr/>
            </p:nvSpPr>
            <p:spPr>
              <a:xfrm>
                <a:off x="7665751"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2" name="Rectangle 421"/>
              <p:cNvSpPr/>
              <p:nvPr/>
            </p:nvSpPr>
            <p:spPr>
              <a:xfrm>
                <a:off x="8173744"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sp>
          <p:nvSpPr>
            <p:cNvPr id="407" name="Rectangle 406"/>
            <p:cNvSpPr/>
            <p:nvPr/>
          </p:nvSpPr>
          <p:spPr>
            <a:xfrm>
              <a:off x="4969431" y="1335091"/>
              <a:ext cx="171450" cy="180081"/>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503" name="Group 502"/>
          <p:cNvGrpSpPr/>
          <p:nvPr/>
        </p:nvGrpSpPr>
        <p:grpSpPr>
          <a:xfrm>
            <a:off x="957997" y="4319828"/>
            <a:ext cx="1404570" cy="558551"/>
            <a:chOff x="218639" y="3121780"/>
            <a:chExt cx="1404570" cy="558551"/>
          </a:xfrm>
          <a:scene3d>
            <a:camera prst="orthographicFront"/>
            <a:lightRig rig="flat" dir="t"/>
          </a:scene3d>
        </p:grpSpPr>
        <p:sp>
          <p:nvSpPr>
            <p:cNvPr id="504" name="Rounded Rectangle 503"/>
            <p:cNvSpPr/>
            <p:nvPr/>
          </p:nvSpPr>
          <p:spPr>
            <a:xfrm>
              <a:off x="218639" y="3121780"/>
              <a:ext cx="1404570" cy="558551"/>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505" name="Rounded Rectangle 4"/>
            <p:cNvSpPr/>
            <p:nvPr/>
          </p:nvSpPr>
          <p:spPr>
            <a:xfrm>
              <a:off x="234998" y="3138139"/>
              <a:ext cx="1371852" cy="52583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Clustering</a:t>
              </a:r>
              <a:endParaRPr lang="en-US" sz="2000" kern="1200" dirty="0"/>
            </a:p>
          </p:txBody>
        </p:sp>
      </p:grpSp>
      <p:grpSp>
        <p:nvGrpSpPr>
          <p:cNvPr id="506" name="Group 505"/>
          <p:cNvGrpSpPr/>
          <p:nvPr/>
        </p:nvGrpSpPr>
        <p:grpSpPr>
          <a:xfrm>
            <a:off x="2880834" y="4319828"/>
            <a:ext cx="1404570" cy="558551"/>
            <a:chOff x="218639" y="3121780"/>
            <a:chExt cx="1404570" cy="558551"/>
          </a:xfrm>
          <a:scene3d>
            <a:camera prst="orthographicFront"/>
            <a:lightRig rig="flat" dir="t"/>
          </a:scene3d>
        </p:grpSpPr>
        <p:sp>
          <p:nvSpPr>
            <p:cNvPr id="507" name="Rounded Rectangle 506"/>
            <p:cNvSpPr/>
            <p:nvPr/>
          </p:nvSpPr>
          <p:spPr>
            <a:xfrm>
              <a:off x="218639" y="3121780"/>
              <a:ext cx="1404570" cy="558551"/>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508" name="Rounded Rectangle 4"/>
            <p:cNvSpPr/>
            <p:nvPr/>
          </p:nvSpPr>
          <p:spPr>
            <a:xfrm>
              <a:off x="234998" y="3138139"/>
              <a:ext cx="1371852" cy="52583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Balancing</a:t>
              </a:r>
              <a:endParaRPr lang="en-US" sz="2000" kern="1200" dirty="0"/>
            </a:p>
          </p:txBody>
        </p:sp>
      </p:grpSp>
      <p:grpSp>
        <p:nvGrpSpPr>
          <p:cNvPr id="512" name="Group 511"/>
          <p:cNvGrpSpPr/>
          <p:nvPr/>
        </p:nvGrpSpPr>
        <p:grpSpPr>
          <a:xfrm>
            <a:off x="7129461" y="4319828"/>
            <a:ext cx="1404570" cy="558551"/>
            <a:chOff x="218639" y="3121780"/>
            <a:chExt cx="1404570" cy="558551"/>
          </a:xfrm>
          <a:scene3d>
            <a:camera prst="orthographicFront"/>
            <a:lightRig rig="flat" dir="t"/>
          </a:scene3d>
        </p:grpSpPr>
        <p:sp>
          <p:nvSpPr>
            <p:cNvPr id="513" name="Rounded Rectangle 512"/>
            <p:cNvSpPr/>
            <p:nvPr/>
          </p:nvSpPr>
          <p:spPr>
            <a:xfrm>
              <a:off x="218639" y="3121780"/>
              <a:ext cx="1404570" cy="558551"/>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514" name="Rounded Rectangle 4"/>
            <p:cNvSpPr/>
            <p:nvPr/>
          </p:nvSpPr>
          <p:spPr>
            <a:xfrm>
              <a:off x="234998" y="3138139"/>
              <a:ext cx="1371852" cy="52583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Radial</a:t>
              </a:r>
              <a:endParaRPr lang="en-US" sz="2000" kern="1200" dirty="0"/>
            </a:p>
          </p:txBody>
        </p:sp>
      </p:grpSp>
      <p:grpSp>
        <p:nvGrpSpPr>
          <p:cNvPr id="515" name="Group 514"/>
          <p:cNvGrpSpPr/>
          <p:nvPr/>
        </p:nvGrpSpPr>
        <p:grpSpPr>
          <a:xfrm>
            <a:off x="4988808" y="4319828"/>
            <a:ext cx="1404570" cy="558551"/>
            <a:chOff x="218639" y="3121780"/>
            <a:chExt cx="1404570" cy="558551"/>
          </a:xfrm>
          <a:scene3d>
            <a:camera prst="orthographicFront"/>
            <a:lightRig rig="flat" dir="t"/>
          </a:scene3d>
        </p:grpSpPr>
        <p:sp>
          <p:nvSpPr>
            <p:cNvPr id="516" name="Rounded Rectangle 515"/>
            <p:cNvSpPr/>
            <p:nvPr/>
          </p:nvSpPr>
          <p:spPr>
            <a:xfrm>
              <a:off x="218639" y="3121780"/>
              <a:ext cx="1404570" cy="558551"/>
            </a:xfrm>
            <a:prstGeom prst="roundRect">
              <a:avLst>
                <a:gd name="adj" fmla="val 10000"/>
              </a:avLst>
            </a:prstGeom>
          </p:spPr>
          <p:style>
            <a:lnRef idx="0">
              <a:schemeClr val="accent2"/>
            </a:lnRef>
            <a:fillRef idx="3">
              <a:schemeClr val="accent2"/>
            </a:fillRef>
            <a:effectRef idx="3">
              <a:schemeClr val="accent2"/>
            </a:effectRef>
            <a:fontRef idx="minor">
              <a:schemeClr val="lt1"/>
            </a:fontRef>
          </p:style>
        </p:sp>
        <p:sp>
          <p:nvSpPr>
            <p:cNvPr id="517" name="Rounded Rectangle 4"/>
            <p:cNvSpPr/>
            <p:nvPr/>
          </p:nvSpPr>
          <p:spPr>
            <a:xfrm>
              <a:off x="234998" y="3138139"/>
              <a:ext cx="1371852" cy="525833"/>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Isolation</a:t>
              </a:r>
              <a:endParaRPr lang="en-US" sz="2000" kern="1200" dirty="0"/>
            </a:p>
          </p:txBody>
        </p:sp>
      </p:grpSp>
    </p:spTree>
    <p:extLst>
      <p:ext uri="{BB962C8B-B14F-4D97-AF65-F5344CB8AC3E}">
        <p14:creationId xmlns:p14="http://schemas.microsoft.com/office/powerpoint/2010/main" val="36567127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524000"/>
            <a:ext cx="7878625" cy="1470025"/>
          </a:xfrm>
        </p:spPr>
        <p:txBody>
          <a:bodyPr>
            <a:normAutofit/>
          </a:bodyPr>
          <a:lstStyle/>
          <a:p>
            <a:r>
              <a:rPr lang="en-US" sz="3600" b="1" dirty="0" smtClean="0"/>
              <a:t>Application-to-Core Mapping Policies </a:t>
            </a:r>
            <a:br>
              <a:rPr lang="en-US" sz="3600" b="1" dirty="0" smtClean="0"/>
            </a:br>
            <a:r>
              <a:rPr lang="en-US" sz="3600" dirty="0" smtClean="0"/>
              <a:t>to </a:t>
            </a:r>
            <a:r>
              <a:rPr lang="en-US" sz="3600" dirty="0"/>
              <a:t>Reduce Memory </a:t>
            </a:r>
            <a:r>
              <a:rPr lang="en-US" sz="3600" dirty="0" smtClean="0"/>
              <a:t>System Interference</a:t>
            </a:r>
            <a:endParaRPr lang="en-US" sz="3600" dirty="0"/>
          </a:p>
        </p:txBody>
      </p:sp>
      <p:sp>
        <p:nvSpPr>
          <p:cNvPr id="3" name="Subtitle 2"/>
          <p:cNvSpPr>
            <a:spLocks noGrp="1"/>
          </p:cNvSpPr>
          <p:nvPr>
            <p:ph type="subTitle" idx="1"/>
          </p:nvPr>
        </p:nvSpPr>
        <p:spPr>
          <a:xfrm>
            <a:off x="494632" y="3733800"/>
            <a:ext cx="8408736" cy="1752600"/>
          </a:xfrm>
        </p:spPr>
        <p:txBody>
          <a:bodyPr>
            <a:normAutofit fontScale="85000" lnSpcReduction="10000"/>
          </a:bodyPr>
          <a:lstStyle/>
          <a:p>
            <a:r>
              <a:rPr lang="en-US" b="1" dirty="0" smtClean="0"/>
              <a:t>Reetuparna Das</a:t>
            </a:r>
            <a:r>
              <a:rPr lang="en-US" b="1" baseline="30000" dirty="0" smtClean="0"/>
              <a:t>*</a:t>
            </a:r>
            <a:r>
              <a:rPr lang="en-US" b="1" dirty="0" smtClean="0"/>
              <a:t> 	</a:t>
            </a:r>
            <a:r>
              <a:rPr lang="en-US" dirty="0" err="1" smtClean="0"/>
              <a:t>Rachata</a:t>
            </a:r>
            <a:r>
              <a:rPr lang="en-US" dirty="0" smtClean="0"/>
              <a:t> </a:t>
            </a:r>
            <a:r>
              <a:rPr lang="en-US" dirty="0" err="1" smtClean="0"/>
              <a:t>Ausavarungnirun</a:t>
            </a:r>
            <a:r>
              <a:rPr lang="en-US" baseline="30000" dirty="0" smtClean="0"/>
              <a:t>$</a:t>
            </a:r>
            <a:r>
              <a:rPr lang="en-US" dirty="0" smtClean="0"/>
              <a:t>  </a:t>
            </a:r>
            <a:r>
              <a:rPr lang="en-US" dirty="0" err="1" smtClean="0"/>
              <a:t>Onur</a:t>
            </a:r>
            <a:r>
              <a:rPr lang="en-US" dirty="0" smtClean="0"/>
              <a:t> </a:t>
            </a:r>
            <a:r>
              <a:rPr lang="en-US" dirty="0" err="1" smtClean="0"/>
              <a:t>Mutlu</a:t>
            </a:r>
            <a:r>
              <a:rPr lang="en-US" baseline="30000" dirty="0" smtClean="0"/>
              <a:t>$</a:t>
            </a:r>
            <a:r>
              <a:rPr lang="en-US" dirty="0" smtClean="0"/>
              <a:t> 	 </a:t>
            </a:r>
            <a:r>
              <a:rPr lang="en-US" dirty="0" err="1" smtClean="0"/>
              <a:t>Akhilesh</a:t>
            </a:r>
            <a:r>
              <a:rPr lang="en-US" dirty="0" smtClean="0"/>
              <a:t> Kumar</a:t>
            </a:r>
            <a:r>
              <a:rPr lang="en-US" baseline="30000" dirty="0" smtClean="0"/>
              <a:t>§</a:t>
            </a:r>
            <a:r>
              <a:rPr lang="en-US" dirty="0" smtClean="0"/>
              <a:t>    Mani </a:t>
            </a:r>
            <a:r>
              <a:rPr lang="en-US" dirty="0" err="1" smtClean="0"/>
              <a:t>Azimi</a:t>
            </a:r>
            <a:r>
              <a:rPr lang="en-US" baseline="30000" dirty="0" smtClean="0"/>
              <a:t>§</a:t>
            </a:r>
          </a:p>
          <a:p>
            <a:endParaRPr lang="en-US" baseline="30000" dirty="0" smtClean="0"/>
          </a:p>
          <a:p>
            <a:r>
              <a:rPr lang="en-US" b="1" baseline="30000" dirty="0" smtClean="0"/>
              <a:t>*</a:t>
            </a:r>
            <a:r>
              <a:rPr lang="en-US" dirty="0" smtClean="0"/>
              <a:t>University of Michigan    </a:t>
            </a:r>
            <a:r>
              <a:rPr lang="en-US" baseline="30000" dirty="0" smtClean="0"/>
              <a:t>$</a:t>
            </a:r>
            <a:r>
              <a:rPr lang="en-US" dirty="0"/>
              <a:t>Carnegie Mellon University</a:t>
            </a:r>
            <a:r>
              <a:rPr lang="en-US" baseline="30000" dirty="0" smtClean="0"/>
              <a:t>        §</a:t>
            </a:r>
            <a:r>
              <a:rPr lang="en-US" dirty="0" smtClean="0"/>
              <a:t>Inte</a:t>
            </a:r>
            <a:r>
              <a:rPr lang="en-US" dirty="0"/>
              <a:t>l</a:t>
            </a:r>
            <a:endParaRPr lang="en-US" dirty="0" smtClean="0"/>
          </a:p>
        </p:txBody>
      </p:sp>
      <p:pic>
        <p:nvPicPr>
          <p:cNvPr id="4" name="Picture 3"/>
          <p:cNvPicPr>
            <a:picLocks noChangeAspect="1"/>
          </p:cNvPicPr>
          <p:nvPr/>
        </p:nvPicPr>
        <p:blipFill>
          <a:blip r:embed="rId3"/>
          <a:stretch>
            <a:fillRect/>
          </a:stretch>
        </p:blipFill>
        <p:spPr>
          <a:xfrm>
            <a:off x="1513476" y="5434995"/>
            <a:ext cx="1322130" cy="785933"/>
          </a:xfrm>
          <a:prstGeom prst="rect">
            <a:avLst/>
          </a:prstGeom>
        </p:spPr>
      </p:pic>
      <p:pic>
        <p:nvPicPr>
          <p:cNvPr id="5" name="Picture 4"/>
          <p:cNvPicPr>
            <a:picLocks noChangeAspect="1"/>
          </p:cNvPicPr>
          <p:nvPr/>
        </p:nvPicPr>
        <p:blipFill>
          <a:blip r:embed="rId4"/>
          <a:stretch>
            <a:fillRect/>
          </a:stretch>
        </p:blipFill>
        <p:spPr>
          <a:xfrm>
            <a:off x="4882522" y="5365415"/>
            <a:ext cx="1317121" cy="914668"/>
          </a:xfrm>
          <a:prstGeom prst="rect">
            <a:avLst/>
          </a:prstGeom>
        </p:spPr>
      </p:pic>
      <p:pic>
        <p:nvPicPr>
          <p:cNvPr id="7" name="Picture 6"/>
          <p:cNvPicPr>
            <a:picLocks noChangeAspect="1"/>
          </p:cNvPicPr>
          <p:nvPr/>
        </p:nvPicPr>
        <p:blipFill>
          <a:blip r:embed="rId5"/>
          <a:stretch>
            <a:fillRect/>
          </a:stretch>
        </p:blipFill>
        <p:spPr>
          <a:xfrm>
            <a:off x="7515259" y="5429975"/>
            <a:ext cx="1388109" cy="916545"/>
          </a:xfrm>
          <a:prstGeom prst="rect">
            <a:avLst/>
          </a:prstGeom>
        </p:spPr>
      </p:pic>
    </p:spTree>
    <p:extLst>
      <p:ext uri="{BB962C8B-B14F-4D97-AF65-F5344CB8AC3E}">
        <p14:creationId xmlns:p14="http://schemas.microsoft.com/office/powerpoint/2010/main" val="2553533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Rectangle 173"/>
          <p:cNvSpPr/>
          <p:nvPr/>
        </p:nvSpPr>
        <p:spPr>
          <a:xfrm>
            <a:off x="3424918" y="231612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ahoma"/>
              <a:ea typeface="+mn-ea"/>
              <a:cs typeface="+mn-cs"/>
            </a:endParaRPr>
          </a:p>
        </p:txBody>
      </p:sp>
      <p:grpSp>
        <p:nvGrpSpPr>
          <p:cNvPr id="77" name="Group 76"/>
          <p:cNvGrpSpPr/>
          <p:nvPr/>
        </p:nvGrpSpPr>
        <p:grpSpPr>
          <a:xfrm>
            <a:off x="2396076" y="1820344"/>
            <a:ext cx="4047023" cy="3793019"/>
            <a:chOff x="4563543" y="1989674"/>
            <a:chExt cx="4047023" cy="3793019"/>
          </a:xfrm>
        </p:grpSpPr>
        <p:grpSp>
          <p:nvGrpSpPr>
            <p:cNvPr id="78" name="Group 77"/>
            <p:cNvGrpSpPr/>
            <p:nvPr/>
          </p:nvGrpSpPr>
          <p:grpSpPr>
            <a:xfrm>
              <a:off x="4563543" y="1989674"/>
              <a:ext cx="4047023" cy="423334"/>
              <a:chOff x="4555066" y="1989674"/>
              <a:chExt cx="4047023" cy="423334"/>
            </a:xfrm>
          </p:grpSpPr>
          <p:sp>
            <p:nvSpPr>
              <p:cNvPr id="142" name="Rectangle 14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3" name="Rectangle 14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4" name="Rectangle 14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5" name="Rectangle 14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6" name="Rectangle 14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7" name="Rectangle 14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8" name="Rectangle 14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9" name="Rectangle 14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79" name="Group 78"/>
            <p:cNvGrpSpPr/>
            <p:nvPr/>
          </p:nvGrpSpPr>
          <p:grpSpPr>
            <a:xfrm>
              <a:off x="4563543" y="2480734"/>
              <a:ext cx="4047023" cy="423334"/>
              <a:chOff x="4555066" y="1989674"/>
              <a:chExt cx="4047023" cy="423334"/>
            </a:xfrm>
          </p:grpSpPr>
          <p:sp>
            <p:nvSpPr>
              <p:cNvPr id="139" name="Rectangle 13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800" b="1" i="0" u="none" strike="noStrike" kern="0" cap="none" spc="0" normalizeH="0" baseline="0" noProof="0" dirty="0" smtClean="0">
                  <a:ln>
                    <a:noFill/>
                  </a:ln>
                  <a:solidFill>
                    <a:srgbClr val="FF0000"/>
                  </a:solidFill>
                  <a:effectLst/>
                  <a:uLnTx/>
                  <a:uFillTx/>
                  <a:latin typeface="Tahoma"/>
                  <a:ea typeface="+mn-ea"/>
                  <a:cs typeface="+mn-cs"/>
                </a:endParaRPr>
              </a:p>
            </p:txBody>
          </p:sp>
          <p:sp>
            <p:nvSpPr>
              <p:cNvPr id="134" name="Rectangle 13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5" name="Rectangle 13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7" name="Rectangle 13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ahoma"/>
                  <a:ea typeface="+mn-ea"/>
                  <a:cs typeface="+mn-cs"/>
                </a:endParaRPr>
              </a:p>
            </p:txBody>
          </p:sp>
          <p:sp>
            <p:nvSpPr>
              <p:cNvPr id="138" name="Rectangle 13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0" name="Rectangle 13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1" name="Rectangle 14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0" name="Group 79"/>
            <p:cNvGrpSpPr/>
            <p:nvPr/>
          </p:nvGrpSpPr>
          <p:grpSpPr>
            <a:xfrm>
              <a:off x="4563543" y="2971794"/>
              <a:ext cx="4047023" cy="423334"/>
              <a:chOff x="4555066" y="1989674"/>
              <a:chExt cx="4047023" cy="423334"/>
            </a:xfrm>
          </p:grpSpPr>
          <p:sp>
            <p:nvSpPr>
              <p:cNvPr id="126" name="Rectangle 12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7" name="Rectangle 12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8" name="Rectangle 12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9" name="Rectangle 12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0" name="Rectangle 12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1" name="Rectangle 13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2" name="Rectangle 13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3" name="Rectangle 13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1" name="Group 80"/>
            <p:cNvGrpSpPr/>
            <p:nvPr/>
          </p:nvGrpSpPr>
          <p:grpSpPr>
            <a:xfrm>
              <a:off x="4563543" y="3462854"/>
              <a:ext cx="4047023" cy="423334"/>
              <a:chOff x="4555066" y="1989674"/>
              <a:chExt cx="4047023" cy="423334"/>
            </a:xfrm>
          </p:grpSpPr>
          <p:sp>
            <p:nvSpPr>
              <p:cNvPr id="118" name="Rectangle 11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9" name="Rectangle 11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0" name="Rectangle 11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1" name="Rectangle 12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2" name="Rectangle 12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3" name="Rectangle 12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4" name="Rectangle 12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5" name="Rectangle 12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2" name="Group 81"/>
            <p:cNvGrpSpPr/>
            <p:nvPr/>
          </p:nvGrpSpPr>
          <p:grpSpPr>
            <a:xfrm>
              <a:off x="4563543" y="3936981"/>
              <a:ext cx="4047023" cy="423334"/>
              <a:chOff x="4555066" y="1989674"/>
              <a:chExt cx="4047023" cy="423334"/>
            </a:xfrm>
          </p:grpSpPr>
          <p:sp>
            <p:nvSpPr>
              <p:cNvPr id="110" name="Rectangle 10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1" name="Rectangle 11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2" name="Rectangle 11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3" name="Rectangle 11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4" name="Rectangle 11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algn="ctr" defTabSz="914400">
                  <a:defRPr/>
                </a:pPr>
                <a:endParaRPr lang="en-US" sz="2800" b="1" kern="0" dirty="0">
                  <a:solidFill>
                    <a:srgbClr val="FF0000"/>
                  </a:solidFill>
                </a:endParaRPr>
              </a:p>
            </p:txBody>
          </p:sp>
          <p:sp>
            <p:nvSpPr>
              <p:cNvPr id="115" name="Rectangle 11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6" name="Rectangle 11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7" name="Rectangle 11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3" name="Group 82"/>
            <p:cNvGrpSpPr/>
            <p:nvPr/>
          </p:nvGrpSpPr>
          <p:grpSpPr>
            <a:xfrm>
              <a:off x="4563543" y="4411108"/>
              <a:ext cx="4047023" cy="423334"/>
              <a:chOff x="4555066" y="1989674"/>
              <a:chExt cx="4047023" cy="423334"/>
            </a:xfrm>
          </p:grpSpPr>
          <p:sp>
            <p:nvSpPr>
              <p:cNvPr id="102" name="Rectangle 10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3" name="Rectangle 10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4" name="Rectangle 10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5" name="Rectangle 10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6" name="Rectangle 10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7" name="Rectangle 10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8" name="Rectangle 10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9" name="Rectangle 10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4" name="Group 83"/>
            <p:cNvGrpSpPr/>
            <p:nvPr/>
          </p:nvGrpSpPr>
          <p:grpSpPr>
            <a:xfrm>
              <a:off x="4563543" y="4885235"/>
              <a:ext cx="4047023" cy="423334"/>
              <a:chOff x="4555066" y="1989674"/>
              <a:chExt cx="4047023" cy="423334"/>
            </a:xfrm>
          </p:grpSpPr>
          <p:sp>
            <p:nvSpPr>
              <p:cNvPr id="94" name="Rectangle 9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5" name="Rectangle 9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6" name="Rectangle 9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7" name="Rectangle 9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8" name="Rectangle 9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9" name="Rectangle 9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0" name="Rectangle 9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1" name="Rectangle 10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5" name="Group 84"/>
            <p:cNvGrpSpPr/>
            <p:nvPr/>
          </p:nvGrpSpPr>
          <p:grpSpPr>
            <a:xfrm>
              <a:off x="4563543" y="5359359"/>
              <a:ext cx="4047023" cy="423334"/>
              <a:chOff x="4555066" y="1989674"/>
              <a:chExt cx="4047023" cy="423334"/>
            </a:xfrm>
          </p:grpSpPr>
          <p:sp>
            <p:nvSpPr>
              <p:cNvPr id="86" name="Rectangle 8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7" name="Rectangle 8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8" name="Rectangle 8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9" name="Rectangle 8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0" name="Rectangle 8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1" name="Rectangle 9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2" name="Rectangle 9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3" name="Rectangle 9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sp>
        <p:nvSpPr>
          <p:cNvPr id="2" name="Title 1"/>
          <p:cNvSpPr>
            <a:spLocks noGrp="1"/>
          </p:cNvSpPr>
          <p:nvPr>
            <p:ph type="title"/>
          </p:nvPr>
        </p:nvSpPr>
        <p:spPr/>
        <p:txBody>
          <a:bodyPr>
            <a:normAutofit/>
          </a:bodyPr>
          <a:lstStyle/>
          <a:p>
            <a:r>
              <a:rPr lang="en-US" dirty="0" smtClean="0"/>
              <a:t>Many-Core On-Chip Communication</a:t>
            </a:r>
            <a:endParaRPr lang="en-US" dirty="0"/>
          </a:p>
        </p:txBody>
      </p:sp>
      <p:sp>
        <p:nvSpPr>
          <p:cNvPr id="150" name="Slide Number Placeholder 3"/>
          <p:cNvSpPr>
            <a:spLocks noGrp="1"/>
          </p:cNvSpPr>
          <p:nvPr>
            <p:ph type="sldNum" sz="quarter" idx="11"/>
          </p:nvPr>
        </p:nvSpPr>
        <p:spPr>
          <a:prstGeom prst="rect">
            <a:avLst/>
          </a:prstGeom>
        </p:spPr>
        <p:txBody>
          <a:bodyPr/>
          <a:lstStyle/>
          <a:p>
            <a:fld id="{323594FA-E141-4234-AE05-360401972BE7}" type="slidenum">
              <a:rPr lang="en-US" altLang="en-US" smtClean="0"/>
              <a:pPr/>
              <a:t>3</a:t>
            </a:fld>
            <a:endParaRPr lang="en-US" altLang="en-US" dirty="0"/>
          </a:p>
        </p:txBody>
      </p:sp>
      <p:grpSp>
        <p:nvGrpSpPr>
          <p:cNvPr id="3" name="Group 2"/>
          <p:cNvGrpSpPr/>
          <p:nvPr/>
        </p:nvGrpSpPr>
        <p:grpSpPr>
          <a:xfrm>
            <a:off x="2487002" y="1881482"/>
            <a:ext cx="6376462" cy="3636886"/>
            <a:chOff x="2487002" y="1881482"/>
            <a:chExt cx="6376462" cy="3636886"/>
          </a:xfrm>
        </p:grpSpPr>
        <p:sp>
          <p:nvSpPr>
            <p:cNvPr id="183" name="Isosceles Triangle 182"/>
            <p:cNvSpPr/>
            <p:nvPr/>
          </p:nvSpPr>
          <p:spPr>
            <a:xfrm>
              <a:off x="2487002" y="1881482"/>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Isosceles Triangle 183"/>
            <p:cNvSpPr/>
            <p:nvPr/>
          </p:nvSpPr>
          <p:spPr>
            <a:xfrm>
              <a:off x="6068369" y="1881482"/>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Isosceles Triangle 184"/>
            <p:cNvSpPr/>
            <p:nvPr/>
          </p:nvSpPr>
          <p:spPr>
            <a:xfrm>
              <a:off x="2487002" y="5235561"/>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Isosceles Triangle 185"/>
            <p:cNvSpPr/>
            <p:nvPr/>
          </p:nvSpPr>
          <p:spPr>
            <a:xfrm>
              <a:off x="6102237" y="5249621"/>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5" name="Group 154"/>
            <p:cNvGrpSpPr/>
            <p:nvPr/>
          </p:nvGrpSpPr>
          <p:grpSpPr>
            <a:xfrm>
              <a:off x="7127024" y="2537947"/>
              <a:ext cx="1736440" cy="646331"/>
              <a:chOff x="6103135" y="5687489"/>
              <a:chExt cx="1736440" cy="646331"/>
            </a:xfrm>
          </p:grpSpPr>
          <p:sp>
            <p:nvSpPr>
              <p:cNvPr id="156" name="Isosceles Triangle 155"/>
              <p:cNvSpPr/>
              <p:nvPr/>
            </p:nvSpPr>
            <p:spPr>
              <a:xfrm>
                <a:off x="6103135" y="59103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158" name="TextBox 157"/>
              <p:cNvSpPr txBox="1"/>
              <p:nvPr/>
            </p:nvSpPr>
            <p:spPr>
              <a:xfrm>
                <a:off x="6487923" y="5687489"/>
                <a:ext cx="1351652" cy="646331"/>
              </a:xfrm>
              <a:prstGeom prst="rect">
                <a:avLst/>
              </a:prstGeom>
              <a:noFill/>
            </p:spPr>
            <p:txBody>
              <a:bodyPr wrap="none" rtlCol="0">
                <a:spAutoFit/>
              </a:bodyPr>
              <a:lstStyle/>
              <a:p>
                <a:pPr algn="ctr"/>
                <a:r>
                  <a:rPr lang="en-US" b="1" dirty="0" smtClean="0"/>
                  <a:t>Memory </a:t>
                </a:r>
              </a:p>
              <a:p>
                <a:pPr algn="ctr"/>
                <a:r>
                  <a:rPr lang="en-US" b="1" dirty="0" smtClean="0"/>
                  <a:t>Controller</a:t>
                </a:r>
                <a:endParaRPr lang="en-US" b="1" dirty="0"/>
              </a:p>
            </p:txBody>
          </p:sp>
        </p:grpSp>
      </p:grpSp>
      <p:grpSp>
        <p:nvGrpSpPr>
          <p:cNvPr id="6" name="Group 5"/>
          <p:cNvGrpSpPr/>
          <p:nvPr/>
        </p:nvGrpSpPr>
        <p:grpSpPr>
          <a:xfrm>
            <a:off x="4636602" y="4031509"/>
            <a:ext cx="1577897" cy="1382675"/>
            <a:chOff x="4636602" y="4031509"/>
            <a:chExt cx="1577897" cy="1382675"/>
          </a:xfrm>
        </p:grpSpPr>
        <p:cxnSp>
          <p:nvCxnSpPr>
            <p:cNvPr id="157" name="Straight Arrow Connector 156"/>
            <p:cNvCxnSpPr>
              <a:endCxn id="101" idx="2"/>
            </p:cNvCxnSpPr>
            <p:nvPr/>
          </p:nvCxnSpPr>
          <p:spPr>
            <a:xfrm>
              <a:off x="6214499" y="4031509"/>
              <a:ext cx="0" cy="1107730"/>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9" name="Straight Arrow Connector 158"/>
            <p:cNvCxnSpPr>
              <a:endCxn id="106" idx="0"/>
            </p:cNvCxnSpPr>
            <p:nvPr/>
          </p:nvCxnSpPr>
          <p:spPr>
            <a:xfrm flipV="1">
              <a:off x="4658657" y="4241778"/>
              <a:ext cx="14930" cy="1172406"/>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3" name="Straight Arrow Connector 162"/>
            <p:cNvCxnSpPr/>
            <p:nvPr/>
          </p:nvCxnSpPr>
          <p:spPr>
            <a:xfrm flipH="1">
              <a:off x="4636602" y="5401507"/>
              <a:ext cx="1280160" cy="0"/>
            </a:xfrm>
            <a:prstGeom prst="straightConnector1">
              <a:avLst/>
            </a:prstGeom>
            <a:ln>
              <a:solidFill>
                <a:srgbClr val="008000"/>
              </a:solidFill>
              <a:headEnd type="none"/>
              <a:tailEnd type="none"/>
            </a:ln>
          </p:spPr>
          <p:style>
            <a:lnRef idx="3">
              <a:schemeClr val="accent3"/>
            </a:lnRef>
            <a:fillRef idx="0">
              <a:schemeClr val="accent3"/>
            </a:fillRef>
            <a:effectRef idx="2">
              <a:schemeClr val="accent3"/>
            </a:effectRef>
            <a:fontRef idx="minor">
              <a:schemeClr val="tx1"/>
            </a:fontRef>
          </p:style>
        </p:cxnSp>
        <p:cxnSp>
          <p:nvCxnSpPr>
            <p:cNvPr id="152" name="Straight Arrow Connector 151"/>
            <p:cNvCxnSpPr/>
            <p:nvPr/>
          </p:nvCxnSpPr>
          <p:spPr>
            <a:xfrm>
              <a:off x="4902187" y="4031509"/>
              <a:ext cx="1312312" cy="0"/>
            </a:xfrm>
            <a:prstGeom prst="straightConnector1">
              <a:avLst/>
            </a:prstGeom>
            <a:ln>
              <a:solidFill>
                <a:srgbClr val="008000"/>
              </a:solidFill>
              <a:headEnd type="none"/>
              <a:tailEnd type="none"/>
            </a:ln>
          </p:spPr>
          <p:style>
            <a:lnRef idx="3">
              <a:schemeClr val="accent3"/>
            </a:lnRef>
            <a:fillRef idx="0">
              <a:schemeClr val="accent3"/>
            </a:fillRef>
            <a:effectRef idx="2">
              <a:schemeClr val="accent3"/>
            </a:effectRef>
            <a:fontRef idx="minor">
              <a:schemeClr val="tx1"/>
            </a:fontRef>
          </p:style>
        </p:cxnSp>
      </p:grpSp>
      <p:grpSp>
        <p:nvGrpSpPr>
          <p:cNvPr id="5" name="Group 4"/>
          <p:cNvGrpSpPr/>
          <p:nvPr/>
        </p:nvGrpSpPr>
        <p:grpSpPr>
          <a:xfrm>
            <a:off x="3100912" y="2470794"/>
            <a:ext cx="1596097" cy="1508524"/>
            <a:chOff x="3100912" y="2470794"/>
            <a:chExt cx="1596097" cy="1508524"/>
          </a:xfrm>
        </p:grpSpPr>
        <p:cxnSp>
          <p:nvCxnSpPr>
            <p:cNvPr id="161" name="Straight Arrow Connector 160"/>
            <p:cNvCxnSpPr/>
            <p:nvPr/>
          </p:nvCxnSpPr>
          <p:spPr>
            <a:xfrm flipH="1">
              <a:off x="4668781" y="2470794"/>
              <a:ext cx="4806" cy="1296857"/>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0" name="Straight Arrow Connector 169"/>
            <p:cNvCxnSpPr>
              <a:stCxn id="113" idx="3"/>
            </p:cNvCxnSpPr>
            <p:nvPr/>
          </p:nvCxnSpPr>
          <p:spPr>
            <a:xfrm flipH="1">
              <a:off x="3100912" y="3979318"/>
              <a:ext cx="1293276" cy="0"/>
            </a:xfrm>
            <a:prstGeom prst="straightConnector1">
              <a:avLst/>
            </a:prstGeom>
            <a:ln>
              <a:solidFill>
                <a:srgbClr val="008000"/>
              </a:solidFill>
              <a:headEnd type="none"/>
              <a:tailEnd type="none"/>
            </a:ln>
          </p:spPr>
          <p:style>
            <a:lnRef idx="3">
              <a:schemeClr val="accent3"/>
            </a:lnRef>
            <a:fillRef idx="0">
              <a:schemeClr val="accent3"/>
            </a:fillRef>
            <a:effectRef idx="2">
              <a:schemeClr val="accent3"/>
            </a:effectRef>
            <a:fontRef idx="minor">
              <a:schemeClr val="tx1"/>
            </a:fontRef>
          </p:style>
        </p:cxnSp>
        <p:cxnSp>
          <p:nvCxnSpPr>
            <p:cNvPr id="160" name="Straight Arrow Connector 159"/>
            <p:cNvCxnSpPr/>
            <p:nvPr/>
          </p:nvCxnSpPr>
          <p:spPr>
            <a:xfrm flipV="1">
              <a:off x="3100912" y="2802328"/>
              <a:ext cx="14930" cy="1172406"/>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2" name="Straight Arrow Connector 161"/>
            <p:cNvCxnSpPr/>
            <p:nvPr/>
          </p:nvCxnSpPr>
          <p:spPr>
            <a:xfrm>
              <a:off x="3384697" y="2470794"/>
              <a:ext cx="1312312" cy="0"/>
            </a:xfrm>
            <a:prstGeom prst="straightConnector1">
              <a:avLst/>
            </a:prstGeom>
            <a:ln>
              <a:solidFill>
                <a:srgbClr val="008000"/>
              </a:solidFill>
              <a:headEnd type="none"/>
              <a:tailEnd type="none"/>
            </a:ln>
          </p:spPr>
          <p:style>
            <a:lnRef idx="3">
              <a:schemeClr val="accent3"/>
            </a:lnRef>
            <a:fillRef idx="0">
              <a:schemeClr val="accent3"/>
            </a:fillRef>
            <a:effectRef idx="2">
              <a:schemeClr val="accent3"/>
            </a:effectRef>
            <a:fontRef idx="minor">
              <a:schemeClr val="tx1"/>
            </a:fontRef>
          </p:style>
        </p:cxnSp>
      </p:grpSp>
      <p:grpSp>
        <p:nvGrpSpPr>
          <p:cNvPr id="4" name="Group 3"/>
          <p:cNvGrpSpPr/>
          <p:nvPr/>
        </p:nvGrpSpPr>
        <p:grpSpPr>
          <a:xfrm>
            <a:off x="4468340" y="3743901"/>
            <a:ext cx="4516605" cy="829315"/>
            <a:chOff x="4468340" y="3743901"/>
            <a:chExt cx="4516605" cy="829315"/>
          </a:xfrm>
        </p:grpSpPr>
        <p:grpSp>
          <p:nvGrpSpPr>
            <p:cNvPr id="24" name="Group 23"/>
            <p:cNvGrpSpPr/>
            <p:nvPr/>
          </p:nvGrpSpPr>
          <p:grpSpPr>
            <a:xfrm>
              <a:off x="7071774" y="3926885"/>
              <a:ext cx="1913171" cy="646331"/>
              <a:chOff x="7057008" y="4872037"/>
              <a:chExt cx="1913171" cy="646331"/>
            </a:xfrm>
          </p:grpSpPr>
          <p:sp>
            <p:nvSpPr>
              <p:cNvPr id="166" name="TextBox 165"/>
              <p:cNvSpPr txBox="1"/>
              <p:nvPr/>
            </p:nvSpPr>
            <p:spPr>
              <a:xfrm>
                <a:off x="7435684" y="4872037"/>
                <a:ext cx="1534495" cy="646331"/>
              </a:xfrm>
              <a:prstGeom prst="rect">
                <a:avLst/>
              </a:prstGeom>
              <a:noFill/>
            </p:spPr>
            <p:txBody>
              <a:bodyPr wrap="none" rtlCol="0">
                <a:spAutoFit/>
              </a:bodyPr>
              <a:lstStyle/>
              <a:p>
                <a:pPr algn="ctr"/>
                <a:r>
                  <a:rPr lang="en-US" b="1" dirty="0" smtClean="0"/>
                  <a:t>Shared</a:t>
                </a:r>
              </a:p>
              <a:p>
                <a:pPr algn="ctr"/>
                <a:r>
                  <a:rPr lang="en-US" b="1" dirty="0" smtClean="0"/>
                  <a:t>Cache Bank</a:t>
                </a:r>
                <a:endParaRPr lang="en-US" b="1" dirty="0"/>
              </a:p>
            </p:txBody>
          </p:sp>
          <p:sp>
            <p:nvSpPr>
              <p:cNvPr id="23" name="TextBox 22"/>
              <p:cNvSpPr txBox="1"/>
              <p:nvPr/>
            </p:nvSpPr>
            <p:spPr>
              <a:xfrm>
                <a:off x="7057008" y="4976791"/>
                <a:ext cx="380633" cy="461665"/>
              </a:xfrm>
              <a:prstGeom prst="rect">
                <a:avLst/>
              </a:prstGeom>
              <a:noFill/>
            </p:spPr>
            <p:txBody>
              <a:bodyPr wrap="none" rtlCol="0">
                <a:spAutoFit/>
              </a:bodyPr>
              <a:lstStyle/>
              <a:p>
                <a:r>
                  <a:rPr lang="en-US" sz="2400" b="1" kern="0" dirty="0" smtClean="0">
                    <a:solidFill>
                      <a:srgbClr val="FF0000"/>
                    </a:solidFill>
                  </a:rPr>
                  <a:t>$</a:t>
                </a:r>
                <a:endParaRPr lang="en-US" sz="2400" b="1" kern="0" dirty="0">
                  <a:solidFill>
                    <a:srgbClr val="FF0000"/>
                  </a:solidFill>
                </a:endParaRPr>
              </a:p>
            </p:txBody>
          </p:sp>
        </p:grpSp>
        <p:sp>
          <p:nvSpPr>
            <p:cNvPr id="168" name="TextBox 167"/>
            <p:cNvSpPr txBox="1"/>
            <p:nvPr/>
          </p:nvSpPr>
          <p:spPr>
            <a:xfrm>
              <a:off x="4468340" y="3743901"/>
              <a:ext cx="380633" cy="461665"/>
            </a:xfrm>
            <a:prstGeom prst="rect">
              <a:avLst/>
            </a:prstGeom>
            <a:noFill/>
          </p:spPr>
          <p:txBody>
            <a:bodyPr wrap="none" rtlCol="0">
              <a:spAutoFit/>
            </a:bodyPr>
            <a:lstStyle/>
            <a:p>
              <a:r>
                <a:rPr lang="en-US" sz="2400" b="1" kern="0" dirty="0" smtClean="0">
                  <a:solidFill>
                    <a:srgbClr val="FF0000"/>
                  </a:solidFill>
                </a:rPr>
                <a:t>$</a:t>
              </a:r>
              <a:endParaRPr lang="en-US" sz="2400" b="1" kern="0" dirty="0">
                <a:solidFill>
                  <a:srgbClr val="FF0000"/>
                </a:solidFill>
              </a:endParaRPr>
            </a:p>
          </p:txBody>
        </p:sp>
      </p:grpSp>
      <p:grpSp>
        <p:nvGrpSpPr>
          <p:cNvPr id="29" name="Group 28"/>
          <p:cNvGrpSpPr/>
          <p:nvPr/>
        </p:nvGrpSpPr>
        <p:grpSpPr>
          <a:xfrm>
            <a:off x="398544" y="2096227"/>
            <a:ext cx="5536562" cy="1197297"/>
            <a:chOff x="398544" y="2096227"/>
            <a:chExt cx="5536562" cy="1197297"/>
          </a:xfrm>
        </p:grpSpPr>
        <p:sp>
          <p:nvSpPr>
            <p:cNvPr id="167" name="Rectangle 166"/>
            <p:cNvSpPr/>
            <p:nvPr/>
          </p:nvSpPr>
          <p:spPr>
            <a:xfrm>
              <a:off x="5477906" y="2790175"/>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169" name="Rectangle 168"/>
            <p:cNvSpPr/>
            <p:nvPr/>
          </p:nvSpPr>
          <p:spPr>
            <a:xfrm>
              <a:off x="398544" y="2096227"/>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171" name="TextBox 170"/>
            <p:cNvSpPr txBox="1"/>
            <p:nvPr/>
          </p:nvSpPr>
          <p:spPr>
            <a:xfrm>
              <a:off x="956211" y="2105925"/>
              <a:ext cx="775385" cy="369332"/>
            </a:xfrm>
            <a:prstGeom prst="rect">
              <a:avLst/>
            </a:prstGeom>
            <a:noFill/>
          </p:spPr>
          <p:txBody>
            <a:bodyPr wrap="none" rtlCol="0">
              <a:spAutoFit/>
            </a:bodyPr>
            <a:lstStyle/>
            <a:p>
              <a:pPr algn="ctr"/>
              <a:r>
                <a:rPr lang="en-US" b="1" dirty="0" smtClean="0"/>
                <a:t>Light</a:t>
              </a:r>
              <a:endParaRPr lang="en-US" b="1" dirty="0"/>
            </a:p>
          </p:txBody>
        </p:sp>
        <p:sp>
          <p:nvSpPr>
            <p:cNvPr id="172" name="Rectangle 171"/>
            <p:cNvSpPr/>
            <p:nvPr/>
          </p:nvSpPr>
          <p:spPr>
            <a:xfrm>
              <a:off x="405893" y="2870190"/>
              <a:ext cx="457200" cy="423334"/>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173" name="TextBox 172"/>
            <p:cNvSpPr txBox="1"/>
            <p:nvPr/>
          </p:nvSpPr>
          <p:spPr>
            <a:xfrm>
              <a:off x="899849" y="2879888"/>
              <a:ext cx="902811" cy="369332"/>
            </a:xfrm>
            <a:prstGeom prst="rect">
              <a:avLst/>
            </a:prstGeom>
            <a:noFill/>
          </p:spPr>
          <p:txBody>
            <a:bodyPr wrap="none" rtlCol="0">
              <a:spAutoFit/>
            </a:bodyPr>
            <a:lstStyle/>
            <a:p>
              <a:pPr algn="ctr"/>
              <a:r>
                <a:rPr lang="en-US" b="1" dirty="0" smtClean="0"/>
                <a:t>Heavy</a:t>
              </a:r>
              <a:endParaRPr lang="en-US" b="1" dirty="0"/>
            </a:p>
          </p:txBody>
        </p:sp>
      </p:grpSp>
      <p:sp>
        <p:nvSpPr>
          <p:cNvPr id="175" name="Rectangle 174"/>
          <p:cNvSpPr/>
          <p:nvPr/>
        </p:nvSpPr>
        <p:spPr>
          <a:xfrm>
            <a:off x="2908809" y="231612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sp>
        <p:nvSpPr>
          <p:cNvPr id="136" name="TextBox 135"/>
          <p:cNvSpPr txBox="1"/>
          <p:nvPr/>
        </p:nvSpPr>
        <p:spPr>
          <a:xfrm>
            <a:off x="124515" y="1493074"/>
            <a:ext cx="1765127" cy="400110"/>
          </a:xfrm>
          <a:prstGeom prst="rect">
            <a:avLst/>
          </a:prstGeom>
          <a:noFill/>
        </p:spPr>
        <p:txBody>
          <a:bodyPr wrap="none" rtlCol="0">
            <a:spAutoFit/>
          </a:bodyPr>
          <a:lstStyle/>
          <a:p>
            <a:r>
              <a:rPr lang="en-US" sz="2000" b="1" dirty="0" smtClean="0"/>
              <a:t>Applications</a:t>
            </a:r>
            <a:endParaRPr lang="en-US" sz="2000" b="1" dirty="0"/>
          </a:p>
        </p:txBody>
      </p:sp>
    </p:spTree>
    <p:extLst>
      <p:ext uri="{BB962C8B-B14F-4D97-AF65-F5344CB8AC3E}">
        <p14:creationId xmlns:p14="http://schemas.microsoft.com/office/powerpoint/2010/main" val="291574020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Task Scheduling</a:t>
            </a:r>
            <a:endParaRPr lang="en-US" dirty="0"/>
          </a:p>
        </p:txBody>
      </p:sp>
      <p:sp>
        <p:nvSpPr>
          <p:cNvPr id="3" name="Content Placeholder 2"/>
          <p:cNvSpPr>
            <a:spLocks noGrp="1"/>
          </p:cNvSpPr>
          <p:nvPr>
            <p:ph idx="1"/>
          </p:nvPr>
        </p:nvSpPr>
        <p:spPr/>
        <p:txBody>
          <a:bodyPr>
            <a:noAutofit/>
          </a:bodyPr>
          <a:lstStyle/>
          <a:p>
            <a:r>
              <a:rPr lang="en-US" dirty="0" smtClean="0"/>
              <a:t>Traditional</a:t>
            </a:r>
          </a:p>
          <a:p>
            <a:pPr marL="344487" lvl="1" indent="0">
              <a:buNone/>
            </a:pPr>
            <a:r>
              <a:rPr lang="en-US" dirty="0" smtClean="0"/>
              <a:t>    When to schedule a task</a:t>
            </a:r>
            <a:r>
              <a:rPr lang="en-US" dirty="0"/>
              <a:t>? – </a:t>
            </a:r>
            <a:r>
              <a:rPr lang="en-US" dirty="0" smtClean="0"/>
              <a:t>Temporal</a:t>
            </a:r>
          </a:p>
          <a:p>
            <a:pPr marL="344487" lvl="1" indent="0">
              <a:buNone/>
            </a:pPr>
            <a:endParaRPr lang="en-US" sz="2400" dirty="0"/>
          </a:p>
          <a:p>
            <a:r>
              <a:rPr lang="en-US" dirty="0" smtClean="0"/>
              <a:t>Many-Core</a:t>
            </a:r>
          </a:p>
          <a:p>
            <a:pPr marL="344487" lvl="1" indent="0">
              <a:buNone/>
            </a:pPr>
            <a:r>
              <a:rPr lang="en-US" dirty="0" smtClean="0"/>
              <a:t>   </a:t>
            </a:r>
            <a:r>
              <a:rPr lang="en-US" dirty="0"/>
              <a:t> When to schedule a task? – Temporal</a:t>
            </a:r>
            <a:endParaRPr lang="en-US" dirty="0" smtClean="0"/>
          </a:p>
          <a:p>
            <a:pPr marL="344487" lvl="1" indent="0">
              <a:buNone/>
            </a:pPr>
            <a:r>
              <a:rPr lang="en-US" dirty="0" smtClean="0">
                <a:solidFill>
                  <a:srgbClr val="FF0000"/>
                </a:solidFill>
              </a:rPr>
              <a:t>+ Where to schedule a task?</a:t>
            </a:r>
            <a:r>
              <a:rPr lang="en-US" b="1" dirty="0" smtClean="0">
                <a:solidFill>
                  <a:srgbClr val="FF0000"/>
                </a:solidFill>
              </a:rPr>
              <a:t> </a:t>
            </a:r>
            <a:r>
              <a:rPr lang="en-US" dirty="0">
                <a:solidFill>
                  <a:srgbClr val="FF0000"/>
                </a:solidFill>
              </a:rPr>
              <a:t>–</a:t>
            </a:r>
            <a:r>
              <a:rPr lang="en-US" dirty="0"/>
              <a:t> </a:t>
            </a:r>
            <a:r>
              <a:rPr lang="en-US" b="1" dirty="0" smtClean="0">
                <a:solidFill>
                  <a:srgbClr val="FF0000"/>
                </a:solidFill>
              </a:rPr>
              <a:t>Spatial</a:t>
            </a:r>
          </a:p>
          <a:p>
            <a:pPr marL="344487" lvl="1" indent="0">
              <a:buNone/>
            </a:pPr>
            <a:endParaRPr lang="en-US" sz="2000" dirty="0" smtClean="0">
              <a:solidFill>
                <a:srgbClr val="000000"/>
              </a:solidFill>
            </a:endParaRPr>
          </a:p>
          <a:p>
            <a:r>
              <a:rPr lang="en-US" dirty="0" smtClean="0">
                <a:solidFill>
                  <a:srgbClr val="000000"/>
                </a:solidFill>
              </a:rPr>
              <a:t> Spatial scheduling impacts performance of memory hierarchy</a:t>
            </a:r>
          </a:p>
          <a:p>
            <a:pPr lvl="1"/>
            <a:r>
              <a:rPr lang="en-US" dirty="0" smtClean="0">
                <a:solidFill>
                  <a:srgbClr val="000000"/>
                </a:solidFill>
              </a:rPr>
              <a:t>Latency and interference in </a:t>
            </a:r>
            <a:r>
              <a:rPr lang="en-US" dirty="0">
                <a:solidFill>
                  <a:srgbClr val="000000"/>
                </a:solidFill>
              </a:rPr>
              <a:t>i</a:t>
            </a:r>
            <a:r>
              <a:rPr lang="en-US" dirty="0" smtClean="0">
                <a:solidFill>
                  <a:srgbClr val="000000"/>
                </a:solidFill>
              </a:rPr>
              <a:t>nterconnect, memory, caches</a:t>
            </a:r>
          </a:p>
          <a:p>
            <a:pPr marL="457200" lvl="1" indent="0">
              <a:buNone/>
            </a:pPr>
            <a:endParaRPr lang="en-US" dirty="0">
              <a:solidFill>
                <a:srgbClr val="000000"/>
              </a:solidFill>
            </a:endParaRPr>
          </a:p>
        </p:txBody>
      </p:sp>
      <p:sp>
        <p:nvSpPr>
          <p:cNvPr id="4"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4</a:t>
            </a:fld>
            <a:endParaRPr lang="en-US" altLang="en-US" dirty="0"/>
          </a:p>
        </p:txBody>
      </p:sp>
    </p:spTree>
    <p:extLst>
      <p:ext uri="{BB962C8B-B14F-4D97-AF65-F5344CB8AC3E}">
        <p14:creationId xmlns:p14="http://schemas.microsoft.com/office/powerpoint/2010/main" val="5889018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Spatial </a:t>
            </a:r>
            <a:r>
              <a:rPr lang="en-US" dirty="0"/>
              <a:t>Task Scheduling</a:t>
            </a:r>
          </a:p>
        </p:txBody>
      </p:sp>
      <p:grpSp>
        <p:nvGrpSpPr>
          <p:cNvPr id="77" name="Group 76"/>
          <p:cNvGrpSpPr/>
          <p:nvPr/>
        </p:nvGrpSpPr>
        <p:grpSpPr>
          <a:xfrm>
            <a:off x="4563543" y="1820344"/>
            <a:ext cx="4047023" cy="3793019"/>
            <a:chOff x="4563543" y="1989674"/>
            <a:chExt cx="4047023" cy="3793019"/>
          </a:xfrm>
        </p:grpSpPr>
        <p:grpSp>
          <p:nvGrpSpPr>
            <p:cNvPr id="13" name="Group 12"/>
            <p:cNvGrpSpPr/>
            <p:nvPr/>
          </p:nvGrpSpPr>
          <p:grpSpPr>
            <a:xfrm>
              <a:off x="4563543" y="1989674"/>
              <a:ext cx="4047023" cy="423334"/>
              <a:chOff x="4555066" y="1989674"/>
              <a:chExt cx="4047023" cy="423334"/>
            </a:xfrm>
          </p:grpSpPr>
          <p:sp>
            <p:nvSpPr>
              <p:cNvPr id="5" name="Rectangle 4"/>
              <p:cNvSpPr/>
              <p:nvPr/>
            </p:nvSpPr>
            <p:spPr>
              <a:xfrm>
                <a:off x="455506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p:nvSpPr>
            <p:spPr>
              <a:xfrm>
                <a:off x="506305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ectangle 6"/>
              <p:cNvSpPr/>
              <p:nvPr/>
            </p:nvSpPr>
            <p:spPr>
              <a:xfrm>
                <a:off x="5587985"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p:cNvSpPr/>
              <p:nvPr/>
            </p:nvSpPr>
            <p:spPr>
              <a:xfrm>
                <a:off x="6095978"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p:nvSpPr>
            <p:spPr>
              <a:xfrm>
                <a:off x="6603977"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Rectangle 9"/>
              <p:cNvSpPr/>
              <p:nvPr/>
            </p:nvSpPr>
            <p:spPr>
              <a:xfrm>
                <a:off x="7111970"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Rectangle 10"/>
              <p:cNvSpPr/>
              <p:nvPr/>
            </p:nvSpPr>
            <p:spPr>
              <a:xfrm>
                <a:off x="763689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814488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14" name="Group 13"/>
            <p:cNvGrpSpPr/>
            <p:nvPr/>
          </p:nvGrpSpPr>
          <p:grpSpPr>
            <a:xfrm>
              <a:off x="4563543" y="2480734"/>
              <a:ext cx="4047023" cy="423334"/>
              <a:chOff x="4555066" y="1989674"/>
              <a:chExt cx="4047023" cy="423334"/>
            </a:xfrm>
          </p:grpSpPr>
          <p:sp>
            <p:nvSpPr>
              <p:cNvPr id="15" name="Rectangle 14"/>
              <p:cNvSpPr/>
              <p:nvPr/>
            </p:nvSpPr>
            <p:spPr>
              <a:xfrm>
                <a:off x="455506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p:nvSpPr>
            <p:spPr>
              <a:xfrm>
                <a:off x="506305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Rectangle 16"/>
              <p:cNvSpPr/>
              <p:nvPr/>
            </p:nvSpPr>
            <p:spPr>
              <a:xfrm>
                <a:off x="5587985"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p:nvSpPr>
            <p:spPr>
              <a:xfrm>
                <a:off x="6095978"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p:cNvSpPr/>
              <p:nvPr/>
            </p:nvSpPr>
            <p:spPr>
              <a:xfrm>
                <a:off x="6603977"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p:cNvSpPr/>
              <p:nvPr/>
            </p:nvSpPr>
            <p:spPr>
              <a:xfrm>
                <a:off x="7111970"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p:nvSpPr>
            <p:spPr>
              <a:xfrm>
                <a:off x="763689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Rectangle 21"/>
              <p:cNvSpPr/>
              <p:nvPr/>
            </p:nvSpPr>
            <p:spPr>
              <a:xfrm>
                <a:off x="814488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23" name="Group 22"/>
            <p:cNvGrpSpPr/>
            <p:nvPr/>
          </p:nvGrpSpPr>
          <p:grpSpPr>
            <a:xfrm>
              <a:off x="4563543" y="2971794"/>
              <a:ext cx="4047023" cy="423334"/>
              <a:chOff x="4555066" y="1989674"/>
              <a:chExt cx="4047023" cy="423334"/>
            </a:xfrm>
          </p:grpSpPr>
          <p:sp>
            <p:nvSpPr>
              <p:cNvPr id="24" name="Rectangle 23"/>
              <p:cNvSpPr/>
              <p:nvPr/>
            </p:nvSpPr>
            <p:spPr>
              <a:xfrm>
                <a:off x="455506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Rectangle 24"/>
              <p:cNvSpPr/>
              <p:nvPr/>
            </p:nvSpPr>
            <p:spPr>
              <a:xfrm>
                <a:off x="506305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Rectangle 25"/>
              <p:cNvSpPr/>
              <p:nvPr/>
            </p:nvSpPr>
            <p:spPr>
              <a:xfrm>
                <a:off x="5587985"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7" name="Rectangle 26"/>
              <p:cNvSpPr/>
              <p:nvPr/>
            </p:nvSpPr>
            <p:spPr>
              <a:xfrm>
                <a:off x="6095978"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8" name="Rectangle 27"/>
              <p:cNvSpPr/>
              <p:nvPr/>
            </p:nvSpPr>
            <p:spPr>
              <a:xfrm>
                <a:off x="6603977"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Rectangle 28"/>
              <p:cNvSpPr/>
              <p:nvPr/>
            </p:nvSpPr>
            <p:spPr>
              <a:xfrm>
                <a:off x="7111970"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Rectangle 29"/>
              <p:cNvSpPr/>
              <p:nvPr/>
            </p:nvSpPr>
            <p:spPr>
              <a:xfrm>
                <a:off x="763689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1" name="Rectangle 30"/>
              <p:cNvSpPr/>
              <p:nvPr/>
            </p:nvSpPr>
            <p:spPr>
              <a:xfrm>
                <a:off x="814488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32" name="Group 31"/>
            <p:cNvGrpSpPr/>
            <p:nvPr/>
          </p:nvGrpSpPr>
          <p:grpSpPr>
            <a:xfrm>
              <a:off x="4563543" y="3462854"/>
              <a:ext cx="4047023" cy="423334"/>
              <a:chOff x="4555066" y="1989674"/>
              <a:chExt cx="4047023" cy="423334"/>
            </a:xfrm>
          </p:grpSpPr>
          <p:sp>
            <p:nvSpPr>
              <p:cNvPr id="33" name="Rectangle 32"/>
              <p:cNvSpPr/>
              <p:nvPr/>
            </p:nvSpPr>
            <p:spPr>
              <a:xfrm>
                <a:off x="455506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4" name="Rectangle 33"/>
              <p:cNvSpPr/>
              <p:nvPr/>
            </p:nvSpPr>
            <p:spPr>
              <a:xfrm>
                <a:off x="506305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5" name="Rectangle 34"/>
              <p:cNvSpPr/>
              <p:nvPr/>
            </p:nvSpPr>
            <p:spPr>
              <a:xfrm>
                <a:off x="5587985"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6" name="Rectangle 35"/>
              <p:cNvSpPr/>
              <p:nvPr/>
            </p:nvSpPr>
            <p:spPr>
              <a:xfrm>
                <a:off x="6095978"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7" name="Rectangle 36"/>
              <p:cNvSpPr/>
              <p:nvPr/>
            </p:nvSpPr>
            <p:spPr>
              <a:xfrm>
                <a:off x="6603977"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8" name="Rectangle 37"/>
              <p:cNvSpPr/>
              <p:nvPr/>
            </p:nvSpPr>
            <p:spPr>
              <a:xfrm>
                <a:off x="7111970"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9" name="Rectangle 38"/>
              <p:cNvSpPr/>
              <p:nvPr/>
            </p:nvSpPr>
            <p:spPr>
              <a:xfrm>
                <a:off x="763689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0" name="Rectangle 39"/>
              <p:cNvSpPr/>
              <p:nvPr/>
            </p:nvSpPr>
            <p:spPr>
              <a:xfrm>
                <a:off x="814488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41" name="Group 40"/>
            <p:cNvGrpSpPr/>
            <p:nvPr/>
          </p:nvGrpSpPr>
          <p:grpSpPr>
            <a:xfrm>
              <a:off x="4563543" y="3936981"/>
              <a:ext cx="4047023" cy="423334"/>
              <a:chOff x="4555066" y="1989674"/>
              <a:chExt cx="4047023" cy="423334"/>
            </a:xfrm>
          </p:grpSpPr>
          <p:sp>
            <p:nvSpPr>
              <p:cNvPr id="42" name="Rectangle 41"/>
              <p:cNvSpPr/>
              <p:nvPr/>
            </p:nvSpPr>
            <p:spPr>
              <a:xfrm>
                <a:off x="455506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3" name="Rectangle 42"/>
              <p:cNvSpPr/>
              <p:nvPr/>
            </p:nvSpPr>
            <p:spPr>
              <a:xfrm>
                <a:off x="506305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4" name="Rectangle 43"/>
              <p:cNvSpPr/>
              <p:nvPr/>
            </p:nvSpPr>
            <p:spPr>
              <a:xfrm>
                <a:off x="5587985"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5" name="Rectangle 44"/>
              <p:cNvSpPr/>
              <p:nvPr/>
            </p:nvSpPr>
            <p:spPr>
              <a:xfrm>
                <a:off x="6095978"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6" name="Rectangle 45"/>
              <p:cNvSpPr/>
              <p:nvPr/>
            </p:nvSpPr>
            <p:spPr>
              <a:xfrm>
                <a:off x="6603977"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7" name="Rectangle 46"/>
              <p:cNvSpPr/>
              <p:nvPr/>
            </p:nvSpPr>
            <p:spPr>
              <a:xfrm>
                <a:off x="7111970"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8" name="Rectangle 47"/>
              <p:cNvSpPr/>
              <p:nvPr/>
            </p:nvSpPr>
            <p:spPr>
              <a:xfrm>
                <a:off x="763689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49" name="Rectangle 48"/>
              <p:cNvSpPr/>
              <p:nvPr/>
            </p:nvSpPr>
            <p:spPr>
              <a:xfrm>
                <a:off x="814488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0" name="Group 49"/>
            <p:cNvGrpSpPr/>
            <p:nvPr/>
          </p:nvGrpSpPr>
          <p:grpSpPr>
            <a:xfrm>
              <a:off x="4563543" y="4411108"/>
              <a:ext cx="4047023" cy="423334"/>
              <a:chOff x="4555066" y="1989674"/>
              <a:chExt cx="4047023" cy="423334"/>
            </a:xfrm>
          </p:grpSpPr>
          <p:sp>
            <p:nvSpPr>
              <p:cNvPr id="51" name="Rectangle 50"/>
              <p:cNvSpPr/>
              <p:nvPr/>
            </p:nvSpPr>
            <p:spPr>
              <a:xfrm>
                <a:off x="455506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2" name="Rectangle 51"/>
              <p:cNvSpPr/>
              <p:nvPr/>
            </p:nvSpPr>
            <p:spPr>
              <a:xfrm>
                <a:off x="506305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3" name="Rectangle 52"/>
              <p:cNvSpPr/>
              <p:nvPr/>
            </p:nvSpPr>
            <p:spPr>
              <a:xfrm>
                <a:off x="5587985"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4" name="Rectangle 53"/>
              <p:cNvSpPr/>
              <p:nvPr/>
            </p:nvSpPr>
            <p:spPr>
              <a:xfrm>
                <a:off x="6095978"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5" name="Rectangle 54"/>
              <p:cNvSpPr/>
              <p:nvPr/>
            </p:nvSpPr>
            <p:spPr>
              <a:xfrm>
                <a:off x="6603977"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6" name="Rectangle 55"/>
              <p:cNvSpPr/>
              <p:nvPr/>
            </p:nvSpPr>
            <p:spPr>
              <a:xfrm>
                <a:off x="7111970"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7" name="Rectangle 56"/>
              <p:cNvSpPr/>
              <p:nvPr/>
            </p:nvSpPr>
            <p:spPr>
              <a:xfrm>
                <a:off x="763689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58" name="Rectangle 57"/>
              <p:cNvSpPr/>
              <p:nvPr/>
            </p:nvSpPr>
            <p:spPr>
              <a:xfrm>
                <a:off x="814488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59" name="Group 58"/>
            <p:cNvGrpSpPr/>
            <p:nvPr/>
          </p:nvGrpSpPr>
          <p:grpSpPr>
            <a:xfrm>
              <a:off x="4563543" y="4885235"/>
              <a:ext cx="4047023" cy="423334"/>
              <a:chOff x="4555066" y="1989674"/>
              <a:chExt cx="4047023" cy="423334"/>
            </a:xfrm>
          </p:grpSpPr>
          <p:sp>
            <p:nvSpPr>
              <p:cNvPr id="60" name="Rectangle 59"/>
              <p:cNvSpPr/>
              <p:nvPr/>
            </p:nvSpPr>
            <p:spPr>
              <a:xfrm>
                <a:off x="455506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1" name="Rectangle 60"/>
              <p:cNvSpPr/>
              <p:nvPr/>
            </p:nvSpPr>
            <p:spPr>
              <a:xfrm>
                <a:off x="506305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2" name="Rectangle 61"/>
              <p:cNvSpPr/>
              <p:nvPr/>
            </p:nvSpPr>
            <p:spPr>
              <a:xfrm>
                <a:off x="5587985"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3" name="Rectangle 62"/>
              <p:cNvSpPr/>
              <p:nvPr/>
            </p:nvSpPr>
            <p:spPr>
              <a:xfrm>
                <a:off x="6095978"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4" name="Rectangle 63"/>
              <p:cNvSpPr/>
              <p:nvPr/>
            </p:nvSpPr>
            <p:spPr>
              <a:xfrm>
                <a:off x="6603977"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5" name="Rectangle 64"/>
              <p:cNvSpPr/>
              <p:nvPr/>
            </p:nvSpPr>
            <p:spPr>
              <a:xfrm>
                <a:off x="7111970"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6" name="Rectangle 65"/>
              <p:cNvSpPr/>
              <p:nvPr/>
            </p:nvSpPr>
            <p:spPr>
              <a:xfrm>
                <a:off x="763689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7" name="Rectangle 66"/>
              <p:cNvSpPr/>
              <p:nvPr/>
            </p:nvSpPr>
            <p:spPr>
              <a:xfrm>
                <a:off x="814488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68" name="Group 67"/>
            <p:cNvGrpSpPr/>
            <p:nvPr/>
          </p:nvGrpSpPr>
          <p:grpSpPr>
            <a:xfrm>
              <a:off x="4563543" y="5359359"/>
              <a:ext cx="4047023" cy="423334"/>
              <a:chOff x="4555066" y="1989674"/>
              <a:chExt cx="4047023" cy="423334"/>
            </a:xfrm>
          </p:grpSpPr>
          <p:sp>
            <p:nvSpPr>
              <p:cNvPr id="69" name="Rectangle 68"/>
              <p:cNvSpPr/>
              <p:nvPr/>
            </p:nvSpPr>
            <p:spPr>
              <a:xfrm>
                <a:off x="455506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0" name="Rectangle 69"/>
              <p:cNvSpPr/>
              <p:nvPr/>
            </p:nvSpPr>
            <p:spPr>
              <a:xfrm>
                <a:off x="506305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1" name="Rectangle 70"/>
              <p:cNvSpPr/>
              <p:nvPr/>
            </p:nvSpPr>
            <p:spPr>
              <a:xfrm>
                <a:off x="5587985"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2" name="Rectangle 71"/>
              <p:cNvSpPr/>
              <p:nvPr/>
            </p:nvSpPr>
            <p:spPr>
              <a:xfrm>
                <a:off x="6095978"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3" name="Rectangle 72"/>
              <p:cNvSpPr/>
              <p:nvPr/>
            </p:nvSpPr>
            <p:spPr>
              <a:xfrm>
                <a:off x="6603977"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4" name="Rectangle 73"/>
              <p:cNvSpPr/>
              <p:nvPr/>
            </p:nvSpPr>
            <p:spPr>
              <a:xfrm>
                <a:off x="7111970"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5" name="Rectangle 74"/>
              <p:cNvSpPr/>
              <p:nvPr/>
            </p:nvSpPr>
            <p:spPr>
              <a:xfrm>
                <a:off x="7636896"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6" name="Rectangle 75"/>
              <p:cNvSpPr/>
              <p:nvPr/>
            </p:nvSpPr>
            <p:spPr>
              <a:xfrm>
                <a:off x="8144889" y="1989674"/>
                <a:ext cx="457200" cy="42333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sp>
        <p:nvSpPr>
          <p:cNvPr id="81" name="TextBox 80"/>
          <p:cNvSpPr txBox="1"/>
          <p:nvPr/>
        </p:nvSpPr>
        <p:spPr>
          <a:xfrm>
            <a:off x="228600" y="1222401"/>
            <a:ext cx="1765127" cy="400110"/>
          </a:xfrm>
          <a:prstGeom prst="rect">
            <a:avLst/>
          </a:prstGeom>
          <a:noFill/>
        </p:spPr>
        <p:txBody>
          <a:bodyPr wrap="none" rtlCol="0">
            <a:spAutoFit/>
          </a:bodyPr>
          <a:lstStyle/>
          <a:p>
            <a:r>
              <a:rPr lang="en-US" sz="2000" b="1" dirty="0" smtClean="0"/>
              <a:t>Applications</a:t>
            </a:r>
            <a:endParaRPr lang="en-US" sz="2000" b="1" dirty="0"/>
          </a:p>
        </p:txBody>
      </p:sp>
      <p:sp>
        <p:nvSpPr>
          <p:cNvPr id="82" name="TextBox 81"/>
          <p:cNvSpPr txBox="1"/>
          <p:nvPr/>
        </p:nvSpPr>
        <p:spPr>
          <a:xfrm>
            <a:off x="6349973" y="1259469"/>
            <a:ext cx="909649" cy="400110"/>
          </a:xfrm>
          <a:prstGeom prst="rect">
            <a:avLst/>
          </a:prstGeom>
          <a:noFill/>
        </p:spPr>
        <p:txBody>
          <a:bodyPr wrap="none" rtlCol="0">
            <a:spAutoFit/>
          </a:bodyPr>
          <a:lstStyle/>
          <a:p>
            <a:r>
              <a:rPr lang="en-US" sz="2000" b="1" dirty="0" smtClean="0"/>
              <a:t>Cores</a:t>
            </a:r>
            <a:endParaRPr lang="en-US" sz="2000" b="1" dirty="0"/>
          </a:p>
        </p:txBody>
      </p:sp>
      <p:grpSp>
        <p:nvGrpSpPr>
          <p:cNvPr id="101" name="Group 100"/>
          <p:cNvGrpSpPr/>
          <p:nvPr/>
        </p:nvGrpSpPr>
        <p:grpSpPr>
          <a:xfrm>
            <a:off x="689986" y="1794943"/>
            <a:ext cx="457200" cy="4131664"/>
            <a:chOff x="1011713" y="1930407"/>
            <a:chExt cx="457200" cy="4131664"/>
          </a:xfrm>
        </p:grpSpPr>
        <p:sp>
          <p:nvSpPr>
            <p:cNvPr id="79" name="Rectangle 78"/>
            <p:cNvSpPr/>
            <p:nvPr/>
          </p:nvSpPr>
          <p:spPr>
            <a:xfrm>
              <a:off x="1011713" y="1930407"/>
              <a:ext cx="457200" cy="423334"/>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0" name="Rectangle 79"/>
            <p:cNvSpPr/>
            <p:nvPr/>
          </p:nvSpPr>
          <p:spPr>
            <a:xfrm>
              <a:off x="1011713" y="2433040"/>
              <a:ext cx="457200" cy="423334"/>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3" name="Rectangle 82"/>
            <p:cNvSpPr/>
            <p:nvPr/>
          </p:nvSpPr>
          <p:spPr>
            <a:xfrm>
              <a:off x="1011713" y="2935673"/>
              <a:ext cx="457200" cy="423334"/>
            </a:xfrm>
            <a:prstGeom prst="rect">
              <a:avLst/>
            </a:prstGeom>
            <a:solidFill>
              <a:schemeClr val="accent1">
                <a:lumMod val="50000"/>
                <a:alpha val="75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p:nvPr/>
          </p:nvSpPr>
          <p:spPr>
            <a:xfrm flipV="1">
              <a:off x="1196119" y="4946205"/>
              <a:ext cx="88389" cy="91438"/>
            </a:xfrm>
            <a:prstGeom prst="ellipse">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p:nvPr/>
          </p:nvSpPr>
          <p:spPr>
            <a:xfrm flipV="1">
              <a:off x="1196119" y="5116942"/>
              <a:ext cx="88389" cy="91438"/>
            </a:xfrm>
            <a:prstGeom prst="ellipse">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p:nvPr/>
          </p:nvSpPr>
          <p:spPr>
            <a:xfrm flipV="1">
              <a:off x="1196119" y="5287679"/>
              <a:ext cx="88389" cy="91438"/>
            </a:xfrm>
            <a:prstGeom prst="ellipse">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flipV="1">
              <a:off x="1196119" y="5458416"/>
              <a:ext cx="88389" cy="91438"/>
            </a:xfrm>
            <a:prstGeom prst="ellipse">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flipV="1">
              <a:off x="1196119" y="5629153"/>
              <a:ext cx="88389" cy="91438"/>
            </a:xfrm>
            <a:prstGeom prst="ellipse">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1011713" y="3438306"/>
              <a:ext cx="457200" cy="423334"/>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94" name="Rectangle 93"/>
            <p:cNvSpPr/>
            <p:nvPr/>
          </p:nvSpPr>
          <p:spPr>
            <a:xfrm>
              <a:off x="1011713" y="3940939"/>
              <a:ext cx="457200" cy="423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a:xfrm>
              <a:off x="1011713" y="4443572"/>
              <a:ext cx="457200" cy="423334"/>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96" name="Oval 95"/>
            <p:cNvSpPr/>
            <p:nvPr/>
          </p:nvSpPr>
          <p:spPr>
            <a:xfrm flipV="1">
              <a:off x="1196119" y="5799890"/>
              <a:ext cx="88389" cy="91438"/>
            </a:xfrm>
            <a:prstGeom prst="ellipse">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flipV="1">
              <a:off x="1196119" y="5970633"/>
              <a:ext cx="88389" cy="91438"/>
            </a:xfrm>
            <a:prstGeom prst="ellipse">
              <a:avLst/>
            </a:prstGeom>
            <a:solidFill>
              <a:schemeClr val="accent1">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6" name="Curved Down Arrow 105"/>
          <p:cNvSpPr/>
          <p:nvPr/>
        </p:nvSpPr>
        <p:spPr>
          <a:xfrm>
            <a:off x="1507067" y="1628801"/>
            <a:ext cx="4597388" cy="914385"/>
          </a:xfrm>
          <a:prstGeom prst="curvedDownArrow">
            <a:avLst>
              <a:gd name="adj1" fmla="val 18299"/>
              <a:gd name="adj2" fmla="val 633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7" name="Curved Down Arrow 106"/>
          <p:cNvSpPr/>
          <p:nvPr/>
        </p:nvSpPr>
        <p:spPr>
          <a:xfrm>
            <a:off x="1313992" y="2483919"/>
            <a:ext cx="6119741" cy="1242257"/>
          </a:xfrm>
          <a:prstGeom prst="curvedDownArrow">
            <a:avLst>
              <a:gd name="adj1" fmla="val 18299"/>
              <a:gd name="adj2" fmla="val 633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8" name="Curved Down Arrow 107"/>
          <p:cNvSpPr/>
          <p:nvPr/>
        </p:nvSpPr>
        <p:spPr>
          <a:xfrm>
            <a:off x="1507067" y="3526699"/>
            <a:ext cx="4477178" cy="1358536"/>
          </a:xfrm>
          <a:prstGeom prst="curvedDownArrow">
            <a:avLst>
              <a:gd name="adj1" fmla="val 18299"/>
              <a:gd name="adj2" fmla="val 63385"/>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09" name="TextBox 108"/>
          <p:cNvSpPr txBox="1"/>
          <p:nvPr/>
        </p:nvSpPr>
        <p:spPr>
          <a:xfrm>
            <a:off x="2169032" y="5767437"/>
            <a:ext cx="4624859" cy="400110"/>
          </a:xfrm>
          <a:prstGeom prst="rect">
            <a:avLst/>
          </a:prstGeom>
          <a:solidFill>
            <a:schemeClr val="accent1">
              <a:lumMod val="40000"/>
              <a:lumOff val="60000"/>
            </a:schemeClr>
          </a:solidFill>
          <a:ln>
            <a:solidFill>
              <a:srgbClr val="80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t>How to map applications to cores?</a:t>
            </a:r>
            <a:endParaRPr lang="en-US" sz="2000" b="1" dirty="0"/>
          </a:p>
        </p:txBody>
      </p:sp>
      <p:sp>
        <p:nvSpPr>
          <p:cNvPr id="98"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5</a:t>
            </a:fld>
            <a:endParaRPr lang="en-US" altLang="en-US" dirty="0"/>
          </a:p>
        </p:txBody>
      </p:sp>
    </p:spTree>
    <p:extLst>
      <p:ext uri="{BB962C8B-B14F-4D97-AF65-F5344CB8AC3E}">
        <p14:creationId xmlns:p14="http://schemas.microsoft.com/office/powerpoint/2010/main" val="41027730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2" grpId="0"/>
      <p:bldP spid="106" grpId="0" animBg="1"/>
      <p:bldP spid="107" grpId="0" animBg="1"/>
      <p:bldP spid="108" grpId="0" animBg="1"/>
      <p:bldP spid="10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a:t>
            </a:r>
            <a:r>
              <a:rPr lang="en-US" dirty="0"/>
              <a:t>Spatial Task Scheduling</a:t>
            </a:r>
          </a:p>
        </p:txBody>
      </p:sp>
      <p:grpSp>
        <p:nvGrpSpPr>
          <p:cNvPr id="77" name="Group 76"/>
          <p:cNvGrpSpPr/>
          <p:nvPr/>
        </p:nvGrpSpPr>
        <p:grpSpPr>
          <a:xfrm>
            <a:off x="4563543" y="1820344"/>
            <a:ext cx="4047023" cy="3793019"/>
            <a:chOff x="4563543" y="1989674"/>
            <a:chExt cx="4047023" cy="3793019"/>
          </a:xfrm>
        </p:grpSpPr>
        <p:grpSp>
          <p:nvGrpSpPr>
            <p:cNvPr id="13" name="Group 12"/>
            <p:cNvGrpSpPr/>
            <p:nvPr/>
          </p:nvGrpSpPr>
          <p:grpSpPr>
            <a:xfrm>
              <a:off x="4563543" y="1989674"/>
              <a:ext cx="4047023" cy="423334"/>
              <a:chOff x="4555066" y="1989674"/>
              <a:chExt cx="4047023" cy="423334"/>
            </a:xfrm>
          </p:grpSpPr>
          <p:sp>
            <p:nvSpPr>
              <p:cNvPr id="5" name="Rectangle 4"/>
              <p:cNvSpPr/>
              <p:nvPr/>
            </p:nvSpPr>
            <p:spPr>
              <a:xfrm>
                <a:off x="455506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Rectangle 5"/>
              <p:cNvSpPr/>
              <p:nvPr/>
            </p:nvSpPr>
            <p:spPr>
              <a:xfrm>
                <a:off x="506305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 name="Rectangle 6"/>
              <p:cNvSpPr/>
              <p:nvPr/>
            </p:nvSpPr>
            <p:spPr>
              <a:xfrm>
                <a:off x="5587985"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Rectangle 7"/>
              <p:cNvSpPr/>
              <p:nvPr/>
            </p:nvSpPr>
            <p:spPr>
              <a:xfrm>
                <a:off x="6095978"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 name="Rectangle 8"/>
              <p:cNvSpPr/>
              <p:nvPr/>
            </p:nvSpPr>
            <p:spPr>
              <a:xfrm>
                <a:off x="6603977"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Rectangle 9"/>
              <p:cNvSpPr/>
              <p:nvPr/>
            </p:nvSpPr>
            <p:spPr>
              <a:xfrm>
                <a:off x="7111970"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1" name="Rectangle 10"/>
              <p:cNvSpPr/>
              <p:nvPr/>
            </p:nvSpPr>
            <p:spPr>
              <a:xfrm>
                <a:off x="763689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2" name="Rectangle 11"/>
              <p:cNvSpPr/>
              <p:nvPr/>
            </p:nvSpPr>
            <p:spPr>
              <a:xfrm>
                <a:off x="814488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14" name="Group 13"/>
            <p:cNvGrpSpPr/>
            <p:nvPr/>
          </p:nvGrpSpPr>
          <p:grpSpPr>
            <a:xfrm>
              <a:off x="4563543" y="2480734"/>
              <a:ext cx="4047023" cy="423334"/>
              <a:chOff x="4555066" y="1989674"/>
              <a:chExt cx="4047023" cy="423334"/>
            </a:xfrm>
          </p:grpSpPr>
          <p:sp>
            <p:nvSpPr>
              <p:cNvPr id="15" name="Rectangle 14"/>
              <p:cNvSpPr/>
              <p:nvPr/>
            </p:nvSpPr>
            <p:spPr>
              <a:xfrm>
                <a:off x="455506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6" name="Rectangle 15"/>
              <p:cNvSpPr/>
              <p:nvPr/>
            </p:nvSpPr>
            <p:spPr>
              <a:xfrm>
                <a:off x="506305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Rectangle 16"/>
              <p:cNvSpPr/>
              <p:nvPr/>
            </p:nvSpPr>
            <p:spPr>
              <a:xfrm>
                <a:off x="5587985"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Rectangle 17"/>
              <p:cNvSpPr/>
              <p:nvPr/>
            </p:nvSpPr>
            <p:spPr>
              <a:xfrm>
                <a:off x="6095978"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 name="Rectangle 18"/>
              <p:cNvSpPr/>
              <p:nvPr/>
            </p:nvSpPr>
            <p:spPr>
              <a:xfrm>
                <a:off x="6603977"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0" name="Rectangle 19"/>
              <p:cNvSpPr/>
              <p:nvPr/>
            </p:nvSpPr>
            <p:spPr>
              <a:xfrm>
                <a:off x="7111970"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1" name="Rectangle 20"/>
              <p:cNvSpPr/>
              <p:nvPr/>
            </p:nvSpPr>
            <p:spPr>
              <a:xfrm>
                <a:off x="763689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2" name="Rectangle 21"/>
              <p:cNvSpPr/>
              <p:nvPr/>
            </p:nvSpPr>
            <p:spPr>
              <a:xfrm>
                <a:off x="814488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23" name="Group 22"/>
            <p:cNvGrpSpPr/>
            <p:nvPr/>
          </p:nvGrpSpPr>
          <p:grpSpPr>
            <a:xfrm>
              <a:off x="4563543" y="2971794"/>
              <a:ext cx="4047023" cy="423334"/>
              <a:chOff x="4555066" y="1989674"/>
              <a:chExt cx="4047023" cy="423334"/>
            </a:xfrm>
          </p:grpSpPr>
          <p:sp>
            <p:nvSpPr>
              <p:cNvPr id="24" name="Rectangle 23"/>
              <p:cNvSpPr/>
              <p:nvPr/>
            </p:nvSpPr>
            <p:spPr>
              <a:xfrm>
                <a:off x="455506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5" name="Rectangle 24"/>
              <p:cNvSpPr/>
              <p:nvPr/>
            </p:nvSpPr>
            <p:spPr>
              <a:xfrm>
                <a:off x="506305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6" name="Rectangle 25"/>
              <p:cNvSpPr/>
              <p:nvPr/>
            </p:nvSpPr>
            <p:spPr>
              <a:xfrm>
                <a:off x="5587985"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7" name="Rectangle 26"/>
              <p:cNvSpPr/>
              <p:nvPr/>
            </p:nvSpPr>
            <p:spPr>
              <a:xfrm>
                <a:off x="6095978"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8" name="Rectangle 27"/>
              <p:cNvSpPr/>
              <p:nvPr/>
            </p:nvSpPr>
            <p:spPr>
              <a:xfrm>
                <a:off x="6603977"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Rectangle 28"/>
              <p:cNvSpPr/>
              <p:nvPr/>
            </p:nvSpPr>
            <p:spPr>
              <a:xfrm>
                <a:off x="7111970"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0" name="Rectangle 29"/>
              <p:cNvSpPr/>
              <p:nvPr/>
            </p:nvSpPr>
            <p:spPr>
              <a:xfrm>
                <a:off x="763689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1" name="Rectangle 30"/>
              <p:cNvSpPr/>
              <p:nvPr/>
            </p:nvSpPr>
            <p:spPr>
              <a:xfrm>
                <a:off x="814488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32" name="Group 31"/>
            <p:cNvGrpSpPr/>
            <p:nvPr/>
          </p:nvGrpSpPr>
          <p:grpSpPr>
            <a:xfrm>
              <a:off x="4563543" y="3462854"/>
              <a:ext cx="4047023" cy="423334"/>
              <a:chOff x="4555066" y="1989674"/>
              <a:chExt cx="4047023" cy="423334"/>
            </a:xfrm>
          </p:grpSpPr>
          <p:sp>
            <p:nvSpPr>
              <p:cNvPr id="33" name="Rectangle 32"/>
              <p:cNvSpPr/>
              <p:nvPr/>
            </p:nvSpPr>
            <p:spPr>
              <a:xfrm>
                <a:off x="455506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4" name="Rectangle 33"/>
              <p:cNvSpPr/>
              <p:nvPr/>
            </p:nvSpPr>
            <p:spPr>
              <a:xfrm>
                <a:off x="506305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5" name="Rectangle 34"/>
              <p:cNvSpPr/>
              <p:nvPr/>
            </p:nvSpPr>
            <p:spPr>
              <a:xfrm>
                <a:off x="5587985"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6" name="Rectangle 35"/>
              <p:cNvSpPr/>
              <p:nvPr/>
            </p:nvSpPr>
            <p:spPr>
              <a:xfrm>
                <a:off x="6095978"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7" name="Rectangle 36"/>
              <p:cNvSpPr/>
              <p:nvPr/>
            </p:nvSpPr>
            <p:spPr>
              <a:xfrm>
                <a:off x="6603977"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8" name="Rectangle 37"/>
              <p:cNvSpPr/>
              <p:nvPr/>
            </p:nvSpPr>
            <p:spPr>
              <a:xfrm>
                <a:off x="7111970"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39" name="Rectangle 38"/>
              <p:cNvSpPr/>
              <p:nvPr/>
            </p:nvSpPr>
            <p:spPr>
              <a:xfrm>
                <a:off x="763689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0" name="Rectangle 39"/>
              <p:cNvSpPr/>
              <p:nvPr/>
            </p:nvSpPr>
            <p:spPr>
              <a:xfrm>
                <a:off x="814488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41" name="Group 40"/>
            <p:cNvGrpSpPr/>
            <p:nvPr/>
          </p:nvGrpSpPr>
          <p:grpSpPr>
            <a:xfrm>
              <a:off x="4563543" y="3936981"/>
              <a:ext cx="4047023" cy="423334"/>
              <a:chOff x="4555066" y="1989674"/>
              <a:chExt cx="4047023" cy="423334"/>
            </a:xfrm>
          </p:grpSpPr>
          <p:sp>
            <p:nvSpPr>
              <p:cNvPr id="42" name="Rectangle 41"/>
              <p:cNvSpPr/>
              <p:nvPr/>
            </p:nvSpPr>
            <p:spPr>
              <a:xfrm>
                <a:off x="455506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3" name="Rectangle 42"/>
              <p:cNvSpPr/>
              <p:nvPr/>
            </p:nvSpPr>
            <p:spPr>
              <a:xfrm>
                <a:off x="506305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4" name="Rectangle 43"/>
              <p:cNvSpPr/>
              <p:nvPr/>
            </p:nvSpPr>
            <p:spPr>
              <a:xfrm>
                <a:off x="5587985"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5" name="Rectangle 44"/>
              <p:cNvSpPr/>
              <p:nvPr/>
            </p:nvSpPr>
            <p:spPr>
              <a:xfrm>
                <a:off x="6095978"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6" name="Rectangle 45"/>
              <p:cNvSpPr/>
              <p:nvPr/>
            </p:nvSpPr>
            <p:spPr>
              <a:xfrm>
                <a:off x="6603977"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7" name="Rectangle 46"/>
              <p:cNvSpPr/>
              <p:nvPr/>
            </p:nvSpPr>
            <p:spPr>
              <a:xfrm>
                <a:off x="7111970"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8" name="Rectangle 47"/>
              <p:cNvSpPr/>
              <p:nvPr/>
            </p:nvSpPr>
            <p:spPr>
              <a:xfrm>
                <a:off x="763689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9" name="Rectangle 48"/>
              <p:cNvSpPr/>
              <p:nvPr/>
            </p:nvSpPr>
            <p:spPr>
              <a:xfrm>
                <a:off x="814488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50" name="Group 49"/>
            <p:cNvGrpSpPr/>
            <p:nvPr/>
          </p:nvGrpSpPr>
          <p:grpSpPr>
            <a:xfrm>
              <a:off x="4563543" y="4411108"/>
              <a:ext cx="4047023" cy="423334"/>
              <a:chOff x="4555066" y="1989674"/>
              <a:chExt cx="4047023" cy="423334"/>
            </a:xfrm>
          </p:grpSpPr>
          <p:sp>
            <p:nvSpPr>
              <p:cNvPr id="51" name="Rectangle 50"/>
              <p:cNvSpPr/>
              <p:nvPr/>
            </p:nvSpPr>
            <p:spPr>
              <a:xfrm>
                <a:off x="455506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2" name="Rectangle 51"/>
              <p:cNvSpPr/>
              <p:nvPr/>
            </p:nvSpPr>
            <p:spPr>
              <a:xfrm>
                <a:off x="506305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3" name="Rectangle 52"/>
              <p:cNvSpPr/>
              <p:nvPr/>
            </p:nvSpPr>
            <p:spPr>
              <a:xfrm>
                <a:off x="5587985"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4" name="Rectangle 53"/>
              <p:cNvSpPr/>
              <p:nvPr/>
            </p:nvSpPr>
            <p:spPr>
              <a:xfrm>
                <a:off x="6095978"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5" name="Rectangle 54"/>
              <p:cNvSpPr/>
              <p:nvPr/>
            </p:nvSpPr>
            <p:spPr>
              <a:xfrm>
                <a:off x="6603977"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6" name="Rectangle 55"/>
              <p:cNvSpPr/>
              <p:nvPr/>
            </p:nvSpPr>
            <p:spPr>
              <a:xfrm>
                <a:off x="7111970"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7" name="Rectangle 56"/>
              <p:cNvSpPr/>
              <p:nvPr/>
            </p:nvSpPr>
            <p:spPr>
              <a:xfrm>
                <a:off x="763689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8" name="Rectangle 57"/>
              <p:cNvSpPr/>
              <p:nvPr/>
            </p:nvSpPr>
            <p:spPr>
              <a:xfrm>
                <a:off x="814488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59" name="Group 58"/>
            <p:cNvGrpSpPr/>
            <p:nvPr/>
          </p:nvGrpSpPr>
          <p:grpSpPr>
            <a:xfrm>
              <a:off x="4563543" y="4885235"/>
              <a:ext cx="4047023" cy="423334"/>
              <a:chOff x="4555066" y="1989674"/>
              <a:chExt cx="4047023" cy="423334"/>
            </a:xfrm>
          </p:grpSpPr>
          <p:sp>
            <p:nvSpPr>
              <p:cNvPr id="60" name="Rectangle 59"/>
              <p:cNvSpPr/>
              <p:nvPr/>
            </p:nvSpPr>
            <p:spPr>
              <a:xfrm>
                <a:off x="455506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1" name="Rectangle 60"/>
              <p:cNvSpPr/>
              <p:nvPr/>
            </p:nvSpPr>
            <p:spPr>
              <a:xfrm>
                <a:off x="506305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2" name="Rectangle 61"/>
              <p:cNvSpPr/>
              <p:nvPr/>
            </p:nvSpPr>
            <p:spPr>
              <a:xfrm>
                <a:off x="5587985"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3" name="Rectangle 62"/>
              <p:cNvSpPr/>
              <p:nvPr/>
            </p:nvSpPr>
            <p:spPr>
              <a:xfrm>
                <a:off x="6095978"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4" name="Rectangle 63"/>
              <p:cNvSpPr/>
              <p:nvPr/>
            </p:nvSpPr>
            <p:spPr>
              <a:xfrm>
                <a:off x="6603977"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5" name="Rectangle 64"/>
              <p:cNvSpPr/>
              <p:nvPr/>
            </p:nvSpPr>
            <p:spPr>
              <a:xfrm>
                <a:off x="7111970"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6" name="Rectangle 65"/>
              <p:cNvSpPr/>
              <p:nvPr/>
            </p:nvSpPr>
            <p:spPr>
              <a:xfrm>
                <a:off x="763689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7" name="Rectangle 66"/>
              <p:cNvSpPr/>
              <p:nvPr/>
            </p:nvSpPr>
            <p:spPr>
              <a:xfrm>
                <a:off x="814488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nvGrpSpPr>
            <p:cNvPr id="68" name="Group 67"/>
            <p:cNvGrpSpPr/>
            <p:nvPr/>
          </p:nvGrpSpPr>
          <p:grpSpPr>
            <a:xfrm>
              <a:off x="4563543" y="5359359"/>
              <a:ext cx="4047023" cy="423334"/>
              <a:chOff x="4555066" y="1989674"/>
              <a:chExt cx="4047023" cy="423334"/>
            </a:xfrm>
          </p:grpSpPr>
          <p:sp>
            <p:nvSpPr>
              <p:cNvPr id="69" name="Rectangle 68"/>
              <p:cNvSpPr/>
              <p:nvPr/>
            </p:nvSpPr>
            <p:spPr>
              <a:xfrm>
                <a:off x="455506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0" name="Rectangle 69"/>
              <p:cNvSpPr/>
              <p:nvPr/>
            </p:nvSpPr>
            <p:spPr>
              <a:xfrm>
                <a:off x="506305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1" name="Rectangle 70"/>
              <p:cNvSpPr/>
              <p:nvPr/>
            </p:nvSpPr>
            <p:spPr>
              <a:xfrm>
                <a:off x="5587985"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2" name="Rectangle 71"/>
              <p:cNvSpPr/>
              <p:nvPr/>
            </p:nvSpPr>
            <p:spPr>
              <a:xfrm>
                <a:off x="6095978"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3" name="Rectangle 72"/>
              <p:cNvSpPr/>
              <p:nvPr/>
            </p:nvSpPr>
            <p:spPr>
              <a:xfrm>
                <a:off x="6603977"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4" name="Rectangle 73"/>
              <p:cNvSpPr/>
              <p:nvPr/>
            </p:nvSpPr>
            <p:spPr>
              <a:xfrm>
                <a:off x="7111970"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5" name="Rectangle 74"/>
              <p:cNvSpPr/>
              <p:nvPr/>
            </p:nvSpPr>
            <p:spPr>
              <a:xfrm>
                <a:off x="7636896"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76" name="Rectangle 75"/>
              <p:cNvSpPr/>
              <p:nvPr/>
            </p:nvSpPr>
            <p:spPr>
              <a:xfrm>
                <a:off x="8144889" y="1989674"/>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grpSp>
      <p:sp>
        <p:nvSpPr>
          <p:cNvPr id="81" name="TextBox 80"/>
          <p:cNvSpPr txBox="1"/>
          <p:nvPr/>
        </p:nvSpPr>
        <p:spPr>
          <a:xfrm>
            <a:off x="228600" y="1222401"/>
            <a:ext cx="1765127" cy="400110"/>
          </a:xfrm>
          <a:prstGeom prst="rect">
            <a:avLst/>
          </a:prstGeom>
          <a:noFill/>
        </p:spPr>
        <p:txBody>
          <a:bodyPr wrap="none" rtlCol="0">
            <a:spAutoFit/>
          </a:bodyPr>
          <a:lstStyle/>
          <a:p>
            <a:r>
              <a:rPr lang="en-US" sz="2000" b="1" dirty="0" smtClean="0"/>
              <a:t>Applications</a:t>
            </a:r>
            <a:endParaRPr lang="en-US" sz="2000" b="1" dirty="0"/>
          </a:p>
        </p:txBody>
      </p:sp>
      <p:sp>
        <p:nvSpPr>
          <p:cNvPr id="82" name="TextBox 81"/>
          <p:cNvSpPr txBox="1"/>
          <p:nvPr/>
        </p:nvSpPr>
        <p:spPr>
          <a:xfrm>
            <a:off x="6349973" y="1259469"/>
            <a:ext cx="909649" cy="400110"/>
          </a:xfrm>
          <a:prstGeom prst="rect">
            <a:avLst/>
          </a:prstGeom>
          <a:noFill/>
        </p:spPr>
        <p:txBody>
          <a:bodyPr wrap="none" rtlCol="0">
            <a:spAutoFit/>
          </a:bodyPr>
          <a:lstStyle/>
          <a:p>
            <a:r>
              <a:rPr lang="en-US" sz="2000" b="1" dirty="0" smtClean="0"/>
              <a:t>Cores</a:t>
            </a:r>
            <a:endParaRPr lang="en-US" sz="2000" b="1" dirty="0"/>
          </a:p>
        </p:txBody>
      </p:sp>
      <p:grpSp>
        <p:nvGrpSpPr>
          <p:cNvPr id="101" name="Group 100"/>
          <p:cNvGrpSpPr/>
          <p:nvPr/>
        </p:nvGrpSpPr>
        <p:grpSpPr>
          <a:xfrm>
            <a:off x="689986" y="1794943"/>
            <a:ext cx="457200" cy="4131664"/>
            <a:chOff x="1011713" y="1930407"/>
            <a:chExt cx="457200" cy="4131664"/>
          </a:xfrm>
        </p:grpSpPr>
        <p:sp>
          <p:nvSpPr>
            <p:cNvPr id="79" name="Rectangle 78"/>
            <p:cNvSpPr/>
            <p:nvPr/>
          </p:nvSpPr>
          <p:spPr>
            <a:xfrm>
              <a:off x="1011713" y="1930407"/>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0" name="Rectangle 79"/>
            <p:cNvSpPr/>
            <p:nvPr/>
          </p:nvSpPr>
          <p:spPr>
            <a:xfrm>
              <a:off x="1011713" y="2433040"/>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3" name="Rectangle 82"/>
            <p:cNvSpPr/>
            <p:nvPr/>
          </p:nvSpPr>
          <p:spPr>
            <a:xfrm>
              <a:off x="1011713" y="2935673"/>
              <a:ext cx="457200" cy="423334"/>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7" name="Oval 86"/>
            <p:cNvSpPr/>
            <p:nvPr/>
          </p:nvSpPr>
          <p:spPr>
            <a:xfrm flipV="1">
              <a:off x="1196119" y="4946205"/>
              <a:ext cx="88389" cy="9143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8" name="Oval 87"/>
            <p:cNvSpPr/>
            <p:nvPr/>
          </p:nvSpPr>
          <p:spPr>
            <a:xfrm flipV="1">
              <a:off x="1196119" y="5116942"/>
              <a:ext cx="88389" cy="9143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9" name="Oval 88"/>
            <p:cNvSpPr/>
            <p:nvPr/>
          </p:nvSpPr>
          <p:spPr>
            <a:xfrm flipV="1">
              <a:off x="1196119" y="5287679"/>
              <a:ext cx="88389" cy="9143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0" name="Oval 89"/>
            <p:cNvSpPr/>
            <p:nvPr/>
          </p:nvSpPr>
          <p:spPr>
            <a:xfrm flipV="1">
              <a:off x="1196119" y="5458416"/>
              <a:ext cx="88389" cy="9143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1" name="Oval 90"/>
            <p:cNvSpPr/>
            <p:nvPr/>
          </p:nvSpPr>
          <p:spPr>
            <a:xfrm flipV="1">
              <a:off x="1196119" y="5629153"/>
              <a:ext cx="88389" cy="9143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2" name="Rectangle 91"/>
            <p:cNvSpPr/>
            <p:nvPr/>
          </p:nvSpPr>
          <p:spPr>
            <a:xfrm>
              <a:off x="1011713" y="3438306"/>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4" name="Rectangle 93"/>
            <p:cNvSpPr/>
            <p:nvPr/>
          </p:nvSpPr>
          <p:spPr>
            <a:xfrm>
              <a:off x="1011713" y="3940939"/>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5" name="Rectangle 94"/>
            <p:cNvSpPr/>
            <p:nvPr/>
          </p:nvSpPr>
          <p:spPr>
            <a:xfrm>
              <a:off x="1011713" y="4443572"/>
              <a:ext cx="457200" cy="42333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6" name="Oval 95"/>
            <p:cNvSpPr/>
            <p:nvPr/>
          </p:nvSpPr>
          <p:spPr>
            <a:xfrm flipV="1">
              <a:off x="1196119" y="5799890"/>
              <a:ext cx="88389" cy="9143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97" name="Oval 96"/>
            <p:cNvSpPr/>
            <p:nvPr/>
          </p:nvSpPr>
          <p:spPr>
            <a:xfrm flipV="1">
              <a:off x="1196119" y="5970633"/>
              <a:ext cx="88389" cy="91438"/>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106" name="Curved Down Arrow 105"/>
          <p:cNvSpPr/>
          <p:nvPr/>
        </p:nvSpPr>
        <p:spPr>
          <a:xfrm>
            <a:off x="1507067" y="1628801"/>
            <a:ext cx="4597388" cy="914385"/>
          </a:xfrm>
          <a:prstGeom prst="curvedDownArrow">
            <a:avLst>
              <a:gd name="adj1" fmla="val 18299"/>
              <a:gd name="adj2" fmla="val 63385"/>
              <a:gd name="adj3" fmla="val 2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07" name="Curved Down Arrow 106"/>
          <p:cNvSpPr/>
          <p:nvPr/>
        </p:nvSpPr>
        <p:spPr>
          <a:xfrm>
            <a:off x="1454189" y="2517785"/>
            <a:ext cx="6119741" cy="1242257"/>
          </a:xfrm>
          <a:prstGeom prst="curvedDownArrow">
            <a:avLst>
              <a:gd name="adj1" fmla="val 18299"/>
              <a:gd name="adj2" fmla="val 63385"/>
              <a:gd name="adj3" fmla="val 2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08" name="Curved Down Arrow 107"/>
          <p:cNvSpPr/>
          <p:nvPr/>
        </p:nvSpPr>
        <p:spPr>
          <a:xfrm>
            <a:off x="1507067" y="3526699"/>
            <a:ext cx="4477178" cy="1358536"/>
          </a:xfrm>
          <a:prstGeom prst="curvedDownArrow">
            <a:avLst>
              <a:gd name="adj1" fmla="val 18299"/>
              <a:gd name="adj2" fmla="val 63385"/>
              <a:gd name="adj3" fmla="val 25000"/>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chemeClr val="tx1"/>
              </a:solidFill>
            </a:endParaRPr>
          </a:p>
        </p:txBody>
      </p:sp>
      <p:sp>
        <p:nvSpPr>
          <p:cNvPr id="110" name="TextBox 109"/>
          <p:cNvSpPr txBox="1"/>
          <p:nvPr/>
        </p:nvSpPr>
        <p:spPr>
          <a:xfrm>
            <a:off x="431521" y="3550724"/>
            <a:ext cx="8280958" cy="400110"/>
          </a:xfrm>
          <a:prstGeom prst="rect">
            <a:avLst/>
          </a:prstGeom>
          <a:solidFill>
            <a:schemeClr val="accent1">
              <a:lumMod val="40000"/>
              <a:lumOff val="60000"/>
            </a:schemeClr>
          </a:solidFill>
          <a:ln>
            <a:solidFill>
              <a:srgbClr val="80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t>How to </a:t>
            </a:r>
            <a:r>
              <a:rPr lang="en-US" sz="2000" b="1" dirty="0" smtClean="0">
                <a:solidFill>
                  <a:srgbClr val="FF0000"/>
                </a:solidFill>
              </a:rPr>
              <a:t>reduce</a:t>
            </a:r>
            <a:r>
              <a:rPr lang="en-US" sz="2000" b="1" dirty="0" smtClean="0"/>
              <a:t> </a:t>
            </a:r>
            <a:r>
              <a:rPr lang="en-US" sz="2000" b="1" dirty="0" smtClean="0">
                <a:solidFill>
                  <a:srgbClr val="FF0000"/>
                </a:solidFill>
              </a:rPr>
              <a:t>destructive</a:t>
            </a:r>
            <a:r>
              <a:rPr lang="en-US" sz="2000" b="1" dirty="0" smtClean="0"/>
              <a:t> </a:t>
            </a:r>
            <a:r>
              <a:rPr lang="en-US" sz="2000" b="1" dirty="0" smtClean="0">
                <a:solidFill>
                  <a:srgbClr val="FF0000"/>
                </a:solidFill>
              </a:rPr>
              <a:t>interference</a:t>
            </a:r>
            <a:r>
              <a:rPr lang="en-US" sz="2000" b="1" dirty="0" smtClean="0"/>
              <a:t> between </a:t>
            </a:r>
            <a:r>
              <a:rPr lang="en-US" sz="2000" b="1" dirty="0" smtClean="0">
                <a:solidFill>
                  <a:schemeClr val="tx1"/>
                </a:solidFill>
              </a:rPr>
              <a:t>applications</a:t>
            </a:r>
            <a:r>
              <a:rPr lang="en-US" sz="2000" b="1" dirty="0" smtClean="0"/>
              <a:t>? </a:t>
            </a:r>
            <a:endParaRPr lang="en-US" sz="2000" b="1" dirty="0"/>
          </a:p>
        </p:txBody>
      </p:sp>
      <p:sp>
        <p:nvSpPr>
          <p:cNvPr id="111" name="TextBox 110"/>
          <p:cNvSpPr txBox="1"/>
          <p:nvPr/>
        </p:nvSpPr>
        <p:spPr>
          <a:xfrm>
            <a:off x="1819500" y="2724891"/>
            <a:ext cx="5495991" cy="400110"/>
          </a:xfrm>
          <a:prstGeom prst="rect">
            <a:avLst/>
          </a:prstGeom>
          <a:solidFill>
            <a:schemeClr val="accent1">
              <a:lumMod val="40000"/>
              <a:lumOff val="60000"/>
            </a:schemeClr>
          </a:solidFill>
          <a:ln>
            <a:solidFill>
              <a:srgbClr val="80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t>How to </a:t>
            </a:r>
            <a:r>
              <a:rPr lang="en-US" sz="2000" b="1" dirty="0" smtClean="0">
                <a:solidFill>
                  <a:srgbClr val="FF0000"/>
                </a:solidFill>
              </a:rPr>
              <a:t>reduce</a:t>
            </a:r>
            <a:r>
              <a:rPr lang="en-US" sz="2000" b="1" dirty="0" smtClean="0"/>
              <a:t> </a:t>
            </a:r>
            <a:r>
              <a:rPr lang="en-US" sz="2000" b="1" dirty="0" smtClean="0">
                <a:solidFill>
                  <a:srgbClr val="FF0000"/>
                </a:solidFill>
              </a:rPr>
              <a:t>communication</a:t>
            </a:r>
            <a:r>
              <a:rPr lang="en-US" sz="2000" b="1" dirty="0" smtClean="0"/>
              <a:t> </a:t>
            </a:r>
            <a:r>
              <a:rPr lang="en-US" sz="2000" b="1" dirty="0" smtClean="0">
                <a:solidFill>
                  <a:srgbClr val="FF0000"/>
                </a:solidFill>
              </a:rPr>
              <a:t>distance</a:t>
            </a:r>
            <a:r>
              <a:rPr lang="en-US" sz="2000" b="1" dirty="0" smtClean="0"/>
              <a:t>? </a:t>
            </a:r>
            <a:endParaRPr lang="en-US" sz="2000" b="1" dirty="0"/>
          </a:p>
        </p:txBody>
      </p:sp>
      <p:sp>
        <p:nvSpPr>
          <p:cNvPr id="112" name="Slide Number Placeholder 3"/>
          <p:cNvSpPr>
            <a:spLocks noGrp="1"/>
          </p:cNvSpPr>
          <p:nvPr>
            <p:ph type="sldNum" sz="quarter" idx="11"/>
          </p:nvPr>
        </p:nvSpPr>
        <p:spPr>
          <a:xfrm>
            <a:off x="6553200" y="6302710"/>
            <a:ext cx="2133600" cy="457200"/>
          </a:xfrm>
        </p:spPr>
        <p:txBody>
          <a:bodyPr/>
          <a:lstStyle/>
          <a:p>
            <a:fld id="{323594FA-E141-4234-AE05-360401972BE7}" type="slidenum">
              <a:rPr lang="en-US" altLang="en-US" smtClean="0"/>
              <a:pPr/>
              <a:t>6</a:t>
            </a:fld>
            <a:endParaRPr lang="en-US" altLang="en-US" dirty="0"/>
          </a:p>
        </p:txBody>
      </p:sp>
      <p:sp>
        <p:nvSpPr>
          <p:cNvPr id="114" name="TextBox 113"/>
          <p:cNvSpPr txBox="1"/>
          <p:nvPr/>
        </p:nvSpPr>
        <p:spPr>
          <a:xfrm>
            <a:off x="966774" y="4308612"/>
            <a:ext cx="7210453" cy="400110"/>
          </a:xfrm>
          <a:prstGeom prst="rect">
            <a:avLst/>
          </a:prstGeom>
          <a:solidFill>
            <a:schemeClr val="accent1">
              <a:lumMod val="40000"/>
              <a:lumOff val="60000"/>
            </a:schemeClr>
          </a:solidFill>
          <a:ln>
            <a:solidFill>
              <a:srgbClr val="800000"/>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b="1" dirty="0" smtClean="0"/>
              <a:t>How to </a:t>
            </a:r>
            <a:r>
              <a:rPr lang="en-US" sz="2000" b="1" dirty="0" smtClean="0">
                <a:solidFill>
                  <a:srgbClr val="FF0000"/>
                </a:solidFill>
              </a:rPr>
              <a:t>prioritize</a:t>
            </a:r>
            <a:r>
              <a:rPr lang="en-US" sz="2000" b="1" dirty="0" smtClean="0"/>
              <a:t> </a:t>
            </a:r>
            <a:r>
              <a:rPr lang="en-US" sz="2000" b="1" dirty="0" smtClean="0">
                <a:solidFill>
                  <a:srgbClr val="FF0000"/>
                </a:solidFill>
              </a:rPr>
              <a:t>applications</a:t>
            </a:r>
            <a:r>
              <a:rPr lang="en-US" sz="2000" b="1" dirty="0" smtClean="0"/>
              <a:t> to improve throughput? </a:t>
            </a:r>
            <a:endParaRPr lang="en-US" sz="2000" b="1" dirty="0"/>
          </a:p>
        </p:txBody>
      </p:sp>
    </p:spTree>
    <p:extLst>
      <p:ext uri="{BB962C8B-B14F-4D97-AF65-F5344CB8AC3E}">
        <p14:creationId xmlns:p14="http://schemas.microsoft.com/office/powerpoint/2010/main" val="6684884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Application-to-Core Mapping</a:t>
            </a:r>
            <a:endParaRPr lang="en-US" dirty="0"/>
          </a:p>
        </p:txBody>
      </p:sp>
      <p:sp>
        <p:nvSpPr>
          <p:cNvPr id="3" name="Slide Number Placeholder 2"/>
          <p:cNvSpPr>
            <a:spLocks noGrp="1"/>
          </p:cNvSpPr>
          <p:nvPr>
            <p:ph type="sldNum" sz="quarter" idx="11"/>
          </p:nvPr>
        </p:nvSpPr>
        <p:spPr/>
        <p:txBody>
          <a:bodyPr/>
          <a:lstStyle/>
          <a:p>
            <a:fld id="{018A7077-2B78-4FB5-8F56-24239751AEF0}" type="slidenum">
              <a:rPr lang="en-US" altLang="en-US" smtClean="0"/>
              <a:pPr/>
              <a:t>7</a:t>
            </a:fld>
            <a:endParaRPr lang="en-US" altLang="en-US"/>
          </a:p>
        </p:txBody>
      </p:sp>
      <p:graphicFrame>
        <p:nvGraphicFramePr>
          <p:cNvPr id="4" name="Diagram 3"/>
          <p:cNvGraphicFramePr/>
          <p:nvPr>
            <p:extLst>
              <p:ext uri="{D42A27DB-BD31-4B8C-83A1-F6EECF244321}">
                <p14:modId xmlns:p14="http://schemas.microsoft.com/office/powerpoint/2010/main" val="650904051"/>
              </p:ext>
            </p:extLst>
          </p:nvPr>
        </p:nvGraphicFramePr>
        <p:xfrm>
          <a:off x="719132" y="1555051"/>
          <a:ext cx="7830357" cy="4592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0" name="Group 29"/>
          <p:cNvGrpSpPr/>
          <p:nvPr/>
        </p:nvGrpSpPr>
        <p:grpSpPr>
          <a:xfrm>
            <a:off x="6994787" y="3294040"/>
            <a:ext cx="1243870" cy="1049616"/>
            <a:chOff x="4415944" y="1680626"/>
            <a:chExt cx="4389120" cy="3869231"/>
          </a:xfrm>
        </p:grpSpPr>
        <p:grpSp>
          <p:nvGrpSpPr>
            <p:cNvPr id="31" name="Group 30"/>
            <p:cNvGrpSpPr/>
            <p:nvPr/>
          </p:nvGrpSpPr>
          <p:grpSpPr>
            <a:xfrm>
              <a:off x="4415944" y="1680626"/>
              <a:ext cx="4389120" cy="3869231"/>
              <a:chOff x="2230979" y="1744132"/>
              <a:chExt cx="4389120" cy="3869231"/>
            </a:xfrm>
          </p:grpSpPr>
          <p:grpSp>
            <p:nvGrpSpPr>
              <p:cNvPr id="97" name="Group 96"/>
              <p:cNvGrpSpPr/>
              <p:nvPr/>
            </p:nvGrpSpPr>
            <p:grpSpPr>
              <a:xfrm>
                <a:off x="2396076" y="1820344"/>
                <a:ext cx="4047023" cy="3793019"/>
                <a:chOff x="2396076" y="1820344"/>
                <a:chExt cx="4047023" cy="3793019"/>
              </a:xfrm>
            </p:grpSpPr>
            <p:grpSp>
              <p:nvGrpSpPr>
                <p:cNvPr id="100" name="Group 99"/>
                <p:cNvGrpSpPr/>
                <p:nvPr/>
              </p:nvGrpSpPr>
              <p:grpSpPr>
                <a:xfrm>
                  <a:off x="2396076" y="1820344"/>
                  <a:ext cx="4047023" cy="3793019"/>
                  <a:chOff x="4563543" y="1989674"/>
                  <a:chExt cx="4047023" cy="3793019"/>
                </a:xfrm>
              </p:grpSpPr>
              <p:grpSp>
                <p:nvGrpSpPr>
                  <p:cNvPr id="106" name="Group 105"/>
                  <p:cNvGrpSpPr/>
                  <p:nvPr/>
                </p:nvGrpSpPr>
                <p:grpSpPr>
                  <a:xfrm>
                    <a:off x="4563543" y="1989674"/>
                    <a:ext cx="4047023" cy="423334"/>
                    <a:chOff x="4555066" y="1989674"/>
                    <a:chExt cx="4047023" cy="423334"/>
                  </a:xfrm>
                </p:grpSpPr>
                <p:sp>
                  <p:nvSpPr>
                    <p:cNvPr id="170" name="Rectangle 16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1" name="Rectangle 17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2" name="Rectangle 17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3" name="Rectangle 17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4" name="Rectangle 17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5" name="Rectangle 17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6" name="Rectangle 17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7" name="Rectangle 17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07" name="Group 106"/>
                  <p:cNvGrpSpPr/>
                  <p:nvPr/>
                </p:nvGrpSpPr>
                <p:grpSpPr>
                  <a:xfrm>
                    <a:off x="4563543" y="2480734"/>
                    <a:ext cx="4047023" cy="423334"/>
                    <a:chOff x="4555066" y="1989674"/>
                    <a:chExt cx="4047023" cy="423334"/>
                  </a:xfrm>
                </p:grpSpPr>
                <p:sp>
                  <p:nvSpPr>
                    <p:cNvPr id="162" name="Rectangle 16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3" name="Rectangle 16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4" name="Rectangle 16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5" name="Rectangle 16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6" name="Rectangle 16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7" name="Rectangle 16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8" name="Rectangle 16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9" name="Rectangle 16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08" name="Group 107"/>
                  <p:cNvGrpSpPr/>
                  <p:nvPr/>
                </p:nvGrpSpPr>
                <p:grpSpPr>
                  <a:xfrm>
                    <a:off x="4563543" y="2971794"/>
                    <a:ext cx="4047023" cy="423334"/>
                    <a:chOff x="4555066" y="1989674"/>
                    <a:chExt cx="4047023" cy="423334"/>
                  </a:xfrm>
                </p:grpSpPr>
                <p:sp>
                  <p:nvSpPr>
                    <p:cNvPr id="154" name="Rectangle 15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5" name="Rectangle 15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6" name="Rectangle 15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7" name="Rectangle 15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8" name="Rectangle 15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9" name="Rectangle 15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0" name="Rectangle 15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61" name="Rectangle 16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09" name="Group 108"/>
                  <p:cNvGrpSpPr/>
                  <p:nvPr/>
                </p:nvGrpSpPr>
                <p:grpSpPr>
                  <a:xfrm>
                    <a:off x="4563543" y="3462854"/>
                    <a:ext cx="4047023" cy="423334"/>
                    <a:chOff x="4555066" y="1989674"/>
                    <a:chExt cx="4047023" cy="423334"/>
                  </a:xfrm>
                </p:grpSpPr>
                <p:sp>
                  <p:nvSpPr>
                    <p:cNvPr id="146" name="Rectangle 14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7" name="Rectangle 14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8" name="Rectangle 14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9" name="Rectangle 14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0" name="Rectangle 14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1" name="Rectangle 15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2" name="Rectangle 15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53" name="Rectangle 15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10" name="Group 109"/>
                  <p:cNvGrpSpPr/>
                  <p:nvPr/>
                </p:nvGrpSpPr>
                <p:grpSpPr>
                  <a:xfrm>
                    <a:off x="4563543" y="3936981"/>
                    <a:ext cx="4047023" cy="423334"/>
                    <a:chOff x="4555066" y="1989674"/>
                    <a:chExt cx="4047023" cy="423334"/>
                  </a:xfrm>
                </p:grpSpPr>
                <p:sp>
                  <p:nvSpPr>
                    <p:cNvPr id="138" name="Rectangle 13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9" name="Rectangle 13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0" name="Rectangle 13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1" name="Rectangle 14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2" name="Rectangle 14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3" name="Rectangle 14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4" name="Rectangle 14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5" name="Rectangle 14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11" name="Group 110"/>
                  <p:cNvGrpSpPr/>
                  <p:nvPr/>
                </p:nvGrpSpPr>
                <p:grpSpPr>
                  <a:xfrm>
                    <a:off x="4563543" y="4411108"/>
                    <a:ext cx="4047023" cy="423334"/>
                    <a:chOff x="4555066" y="1989674"/>
                    <a:chExt cx="4047023" cy="423334"/>
                  </a:xfrm>
                </p:grpSpPr>
                <p:sp>
                  <p:nvSpPr>
                    <p:cNvPr id="130" name="Rectangle 12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1" name="Rectangle 13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2" name="Rectangle 13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3" name="Rectangle 13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4" name="Rectangle 13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5" name="Rectangle 13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6" name="Rectangle 13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7" name="Rectangle 13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12" name="Group 111"/>
                  <p:cNvGrpSpPr/>
                  <p:nvPr/>
                </p:nvGrpSpPr>
                <p:grpSpPr>
                  <a:xfrm>
                    <a:off x="4563543" y="4885235"/>
                    <a:ext cx="4047023" cy="423334"/>
                    <a:chOff x="4555066" y="1989674"/>
                    <a:chExt cx="4047023" cy="423334"/>
                  </a:xfrm>
                </p:grpSpPr>
                <p:sp>
                  <p:nvSpPr>
                    <p:cNvPr id="122" name="Rectangle 12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3" name="Rectangle 12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4" name="Rectangle 12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5" name="Rectangle 12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6" name="Rectangle 12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7" name="Rectangle 12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8" name="Rectangle 12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9" name="Rectangle 12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13" name="Group 112"/>
                  <p:cNvGrpSpPr/>
                  <p:nvPr/>
                </p:nvGrpSpPr>
                <p:grpSpPr>
                  <a:xfrm>
                    <a:off x="4563543" y="5359359"/>
                    <a:ext cx="4047023" cy="423334"/>
                    <a:chOff x="4555066" y="1989674"/>
                    <a:chExt cx="4047023" cy="423334"/>
                  </a:xfrm>
                </p:grpSpPr>
                <p:sp>
                  <p:nvSpPr>
                    <p:cNvPr id="114" name="Rectangle 11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5" name="Rectangle 11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6" name="Rectangle 11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7" name="Rectangle 11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8" name="Rectangle 11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9" name="Rectangle 11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0" name="Rectangle 11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1" name="Rectangle 12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01" name="Group 100"/>
                <p:cNvGrpSpPr/>
                <p:nvPr/>
              </p:nvGrpSpPr>
              <p:grpSpPr>
                <a:xfrm>
                  <a:off x="2487002" y="1881482"/>
                  <a:ext cx="3882104" cy="3636886"/>
                  <a:chOff x="4648208" y="1837277"/>
                  <a:chExt cx="3882104" cy="3636886"/>
                </a:xfrm>
              </p:grpSpPr>
              <p:sp>
                <p:nvSpPr>
                  <p:cNvPr id="102" name="Isosceles Triangle 101"/>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Isosceles Triangle 102"/>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Isosceles Triangle 103"/>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Isosceles Triangle 104"/>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98" name="Straight Connector 97"/>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32" name="Group 31"/>
            <p:cNvGrpSpPr/>
            <p:nvPr/>
          </p:nvGrpSpPr>
          <p:grpSpPr>
            <a:xfrm>
              <a:off x="6632832" y="1744132"/>
              <a:ext cx="1998112" cy="1896514"/>
              <a:chOff x="6632832" y="1744132"/>
              <a:chExt cx="1998112" cy="1896514"/>
            </a:xfrm>
          </p:grpSpPr>
          <p:sp>
            <p:nvSpPr>
              <p:cNvPr id="82" name="Rectangle 81"/>
              <p:cNvSpPr/>
              <p:nvPr/>
            </p:nvSpPr>
            <p:spPr>
              <a:xfrm>
                <a:off x="6632832"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3" name="Rectangle 82"/>
              <p:cNvSpPr/>
              <p:nvPr/>
            </p:nvSpPr>
            <p:spPr>
              <a:xfrm>
                <a:off x="7140825"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84" name="Rectangle 83"/>
              <p:cNvSpPr/>
              <p:nvPr/>
            </p:nvSpPr>
            <p:spPr>
              <a:xfrm>
                <a:off x="7665751"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5" name="Rectangle 84"/>
              <p:cNvSpPr/>
              <p:nvPr/>
            </p:nvSpPr>
            <p:spPr>
              <a:xfrm>
                <a:off x="6632832"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6" name="Rectangle 85"/>
              <p:cNvSpPr/>
              <p:nvPr/>
            </p:nvSpPr>
            <p:spPr>
              <a:xfrm>
                <a:off x="7140825"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7" name="Rectangle 86"/>
              <p:cNvSpPr/>
              <p:nvPr/>
            </p:nvSpPr>
            <p:spPr>
              <a:xfrm>
                <a:off x="7665751"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8" name="Rectangle 87"/>
              <p:cNvSpPr/>
              <p:nvPr/>
            </p:nvSpPr>
            <p:spPr>
              <a:xfrm>
                <a:off x="8173744"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89" name="Rectangle 88"/>
              <p:cNvSpPr/>
              <p:nvPr/>
            </p:nvSpPr>
            <p:spPr>
              <a:xfrm>
                <a:off x="6632832"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0" name="Rectangle 89"/>
              <p:cNvSpPr/>
              <p:nvPr/>
            </p:nvSpPr>
            <p:spPr>
              <a:xfrm>
                <a:off x="7140825"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91" name="Rectangle 90"/>
              <p:cNvSpPr/>
              <p:nvPr/>
            </p:nvSpPr>
            <p:spPr>
              <a:xfrm>
                <a:off x="7665751"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92" name="Rectangle 91"/>
              <p:cNvSpPr/>
              <p:nvPr/>
            </p:nvSpPr>
            <p:spPr>
              <a:xfrm>
                <a:off x="8173744"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3" name="Rectangle 92"/>
              <p:cNvSpPr/>
              <p:nvPr/>
            </p:nvSpPr>
            <p:spPr>
              <a:xfrm>
                <a:off x="6632832"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4" name="Rectangle 93"/>
              <p:cNvSpPr/>
              <p:nvPr/>
            </p:nvSpPr>
            <p:spPr>
              <a:xfrm>
                <a:off x="7140825"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5" name="Rectangle 94"/>
              <p:cNvSpPr/>
              <p:nvPr/>
            </p:nvSpPr>
            <p:spPr>
              <a:xfrm>
                <a:off x="7665751"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6" name="Rectangle 95"/>
              <p:cNvSpPr/>
              <p:nvPr/>
            </p:nvSpPr>
            <p:spPr>
              <a:xfrm>
                <a:off x="8173744"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3" name="Group 32"/>
            <p:cNvGrpSpPr/>
            <p:nvPr/>
          </p:nvGrpSpPr>
          <p:grpSpPr>
            <a:xfrm>
              <a:off x="4583921" y="1744132"/>
              <a:ext cx="1490119" cy="1405454"/>
              <a:chOff x="4583921" y="1744132"/>
              <a:chExt cx="1490119" cy="1405454"/>
            </a:xfrm>
          </p:grpSpPr>
          <p:sp>
            <p:nvSpPr>
              <p:cNvPr id="77" name="Rectangle 76"/>
              <p:cNvSpPr/>
              <p:nvPr/>
            </p:nvSpPr>
            <p:spPr>
              <a:xfrm>
                <a:off x="5091914" y="174413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78" name="Rectangle 77"/>
              <p:cNvSpPr/>
              <p:nvPr/>
            </p:nvSpPr>
            <p:spPr>
              <a:xfrm>
                <a:off x="5616840" y="174413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9" name="Rectangle 78"/>
              <p:cNvSpPr/>
              <p:nvPr/>
            </p:nvSpPr>
            <p:spPr>
              <a:xfrm>
                <a:off x="4583921" y="223519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0" name="Rectangle 79"/>
              <p:cNvSpPr/>
              <p:nvPr/>
            </p:nvSpPr>
            <p:spPr>
              <a:xfrm>
                <a:off x="5091914" y="223519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1" name="Rectangle 80"/>
              <p:cNvSpPr/>
              <p:nvPr/>
            </p:nvSpPr>
            <p:spPr>
              <a:xfrm>
                <a:off x="4583921" y="2726252"/>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srgbClr val="000000"/>
                  </a:solidFill>
                  <a:effectLst/>
                  <a:uLnTx/>
                  <a:uFillTx/>
                  <a:latin typeface="Tahoma"/>
                  <a:ea typeface="+mn-ea"/>
                  <a:cs typeface="+mn-cs"/>
                </a:endParaRPr>
              </a:p>
            </p:txBody>
          </p:sp>
        </p:grpSp>
        <p:grpSp>
          <p:nvGrpSpPr>
            <p:cNvPr id="34" name="Group 33"/>
            <p:cNvGrpSpPr/>
            <p:nvPr/>
          </p:nvGrpSpPr>
          <p:grpSpPr>
            <a:xfrm>
              <a:off x="4583921" y="1744132"/>
              <a:ext cx="1998112" cy="1896514"/>
              <a:chOff x="4583921" y="1744132"/>
              <a:chExt cx="1998112" cy="1896514"/>
            </a:xfrm>
          </p:grpSpPr>
          <p:sp>
            <p:nvSpPr>
              <p:cNvPr id="72" name="Rectangle 71"/>
              <p:cNvSpPr/>
              <p:nvPr/>
            </p:nvSpPr>
            <p:spPr>
              <a:xfrm>
                <a:off x="6124833" y="174413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3" name="Rectangle 72"/>
              <p:cNvSpPr/>
              <p:nvPr/>
            </p:nvSpPr>
            <p:spPr>
              <a:xfrm>
                <a:off x="5616840"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74" name="Rectangle 73"/>
              <p:cNvSpPr/>
              <p:nvPr/>
            </p:nvSpPr>
            <p:spPr>
              <a:xfrm>
                <a:off x="6124833" y="223519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75" name="Rectangle 74"/>
              <p:cNvSpPr/>
              <p:nvPr/>
            </p:nvSpPr>
            <p:spPr>
              <a:xfrm>
                <a:off x="5091914" y="272625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76" name="Rectangle 75"/>
              <p:cNvSpPr/>
              <p:nvPr/>
            </p:nvSpPr>
            <p:spPr>
              <a:xfrm>
                <a:off x="4583921" y="3217312"/>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35" name="Group 34"/>
            <p:cNvGrpSpPr/>
            <p:nvPr/>
          </p:nvGrpSpPr>
          <p:grpSpPr>
            <a:xfrm>
              <a:off x="5091914" y="2726252"/>
              <a:ext cx="1490119" cy="914394"/>
              <a:chOff x="5091914" y="2726252"/>
              <a:chExt cx="1490119" cy="914394"/>
            </a:xfrm>
          </p:grpSpPr>
          <p:sp>
            <p:nvSpPr>
              <p:cNvPr id="67" name="Rectangle 66"/>
              <p:cNvSpPr/>
              <p:nvPr/>
            </p:nvSpPr>
            <p:spPr>
              <a:xfrm>
                <a:off x="5616840" y="272625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8" name="Rectangle 67"/>
              <p:cNvSpPr/>
              <p:nvPr/>
            </p:nvSpPr>
            <p:spPr>
              <a:xfrm>
                <a:off x="6124833" y="272625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9" name="Rectangle 68"/>
              <p:cNvSpPr/>
              <p:nvPr/>
            </p:nvSpPr>
            <p:spPr>
              <a:xfrm>
                <a:off x="5091914"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70" name="Rectangle 69"/>
              <p:cNvSpPr/>
              <p:nvPr/>
            </p:nvSpPr>
            <p:spPr>
              <a:xfrm>
                <a:off x="5616840"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71" name="Rectangle 70"/>
              <p:cNvSpPr/>
              <p:nvPr/>
            </p:nvSpPr>
            <p:spPr>
              <a:xfrm>
                <a:off x="6124833" y="3217312"/>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36" name="Group 35"/>
            <p:cNvGrpSpPr/>
            <p:nvPr/>
          </p:nvGrpSpPr>
          <p:grpSpPr>
            <a:xfrm>
              <a:off x="4583921" y="3691439"/>
              <a:ext cx="4047023" cy="1845712"/>
              <a:chOff x="4583921" y="3691439"/>
              <a:chExt cx="4047023" cy="1845712"/>
            </a:xfrm>
          </p:grpSpPr>
          <p:sp>
            <p:nvSpPr>
              <p:cNvPr id="37" name="Rectangle 36"/>
              <p:cNvSpPr/>
              <p:nvPr/>
            </p:nvSpPr>
            <p:spPr>
              <a:xfrm>
                <a:off x="4583921" y="3691439"/>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 name="Rectangle 37"/>
              <p:cNvSpPr/>
              <p:nvPr/>
            </p:nvSpPr>
            <p:spPr>
              <a:xfrm>
                <a:off x="5091914"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 name="Rectangle 38"/>
              <p:cNvSpPr/>
              <p:nvPr/>
            </p:nvSpPr>
            <p:spPr>
              <a:xfrm>
                <a:off x="5616840"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 name="Rectangle 39"/>
              <p:cNvSpPr/>
              <p:nvPr/>
            </p:nvSpPr>
            <p:spPr>
              <a:xfrm>
                <a:off x="6124833"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 name="Rectangle 40"/>
              <p:cNvSpPr/>
              <p:nvPr/>
            </p:nvSpPr>
            <p:spPr>
              <a:xfrm>
                <a:off x="6632832"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 name="Rectangle 41"/>
              <p:cNvSpPr/>
              <p:nvPr/>
            </p:nvSpPr>
            <p:spPr>
              <a:xfrm>
                <a:off x="7140825"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3" name="Rectangle 42"/>
              <p:cNvSpPr/>
              <p:nvPr/>
            </p:nvSpPr>
            <p:spPr>
              <a:xfrm>
                <a:off x="7665751" y="3691439"/>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 name="Rectangle 43"/>
              <p:cNvSpPr/>
              <p:nvPr/>
            </p:nvSpPr>
            <p:spPr>
              <a:xfrm>
                <a:off x="8173744" y="3691439"/>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5" name="Rectangle 44"/>
              <p:cNvSpPr/>
              <p:nvPr/>
            </p:nvSpPr>
            <p:spPr>
              <a:xfrm>
                <a:off x="4583921" y="4165566"/>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46" name="Rectangle 45"/>
              <p:cNvSpPr/>
              <p:nvPr/>
            </p:nvSpPr>
            <p:spPr>
              <a:xfrm>
                <a:off x="5091914"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 name="Rectangle 46"/>
              <p:cNvSpPr/>
              <p:nvPr/>
            </p:nvSpPr>
            <p:spPr>
              <a:xfrm>
                <a:off x="5616840"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 name="Rectangle 47"/>
              <p:cNvSpPr/>
              <p:nvPr/>
            </p:nvSpPr>
            <p:spPr>
              <a:xfrm>
                <a:off x="6124833"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 name="Rectangle 48"/>
              <p:cNvSpPr/>
              <p:nvPr/>
            </p:nvSpPr>
            <p:spPr>
              <a:xfrm>
                <a:off x="6632832"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50" name="Rectangle 49"/>
              <p:cNvSpPr/>
              <p:nvPr/>
            </p:nvSpPr>
            <p:spPr>
              <a:xfrm>
                <a:off x="7140825" y="4165566"/>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 name="Rectangle 50"/>
              <p:cNvSpPr/>
              <p:nvPr/>
            </p:nvSpPr>
            <p:spPr>
              <a:xfrm>
                <a:off x="7665751" y="4165566"/>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 name="Rectangle 51"/>
              <p:cNvSpPr/>
              <p:nvPr/>
            </p:nvSpPr>
            <p:spPr>
              <a:xfrm>
                <a:off x="8173744" y="4165566"/>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3" name="Rectangle 52"/>
              <p:cNvSpPr/>
              <p:nvPr/>
            </p:nvSpPr>
            <p:spPr>
              <a:xfrm>
                <a:off x="4583921"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4" name="Rectangle 53"/>
              <p:cNvSpPr/>
              <p:nvPr/>
            </p:nvSpPr>
            <p:spPr>
              <a:xfrm>
                <a:off x="5091914"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5" name="Rectangle 54"/>
              <p:cNvSpPr/>
              <p:nvPr/>
            </p:nvSpPr>
            <p:spPr>
              <a:xfrm>
                <a:off x="5616840"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6" name="Rectangle 55"/>
              <p:cNvSpPr/>
              <p:nvPr/>
            </p:nvSpPr>
            <p:spPr>
              <a:xfrm>
                <a:off x="6124833"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7" name="Rectangle 56"/>
              <p:cNvSpPr/>
              <p:nvPr/>
            </p:nvSpPr>
            <p:spPr>
              <a:xfrm>
                <a:off x="6632832"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58" name="Rectangle 57"/>
              <p:cNvSpPr/>
              <p:nvPr/>
            </p:nvSpPr>
            <p:spPr>
              <a:xfrm>
                <a:off x="7140825" y="4639693"/>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59" name="Rectangle 58"/>
              <p:cNvSpPr/>
              <p:nvPr/>
            </p:nvSpPr>
            <p:spPr>
              <a:xfrm>
                <a:off x="7665751"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60" name="Rectangle 59"/>
              <p:cNvSpPr/>
              <p:nvPr/>
            </p:nvSpPr>
            <p:spPr>
              <a:xfrm>
                <a:off x="8173744" y="4639693"/>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1" name="Rectangle 60"/>
              <p:cNvSpPr/>
              <p:nvPr/>
            </p:nvSpPr>
            <p:spPr>
              <a:xfrm>
                <a:off x="5091914"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2" name="Rectangle 61"/>
              <p:cNvSpPr/>
              <p:nvPr/>
            </p:nvSpPr>
            <p:spPr>
              <a:xfrm>
                <a:off x="5616840"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3" name="Rectangle 62"/>
              <p:cNvSpPr/>
              <p:nvPr/>
            </p:nvSpPr>
            <p:spPr>
              <a:xfrm>
                <a:off x="6124833" y="5113817"/>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4" name="Rectangle 63"/>
              <p:cNvSpPr/>
              <p:nvPr/>
            </p:nvSpPr>
            <p:spPr>
              <a:xfrm>
                <a:off x="6632832" y="5113817"/>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5" name="Rectangle 64"/>
              <p:cNvSpPr/>
              <p:nvPr/>
            </p:nvSpPr>
            <p:spPr>
              <a:xfrm>
                <a:off x="7140825"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66" name="Rectangle 65"/>
              <p:cNvSpPr/>
              <p:nvPr/>
            </p:nvSpPr>
            <p:spPr>
              <a:xfrm>
                <a:off x="7665751" y="5113817"/>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78" name="Group 177"/>
          <p:cNvGrpSpPr/>
          <p:nvPr/>
        </p:nvGrpSpPr>
        <p:grpSpPr>
          <a:xfrm>
            <a:off x="873322" y="3315929"/>
            <a:ext cx="1247723" cy="1112681"/>
            <a:chOff x="2366442" y="1744132"/>
            <a:chExt cx="4112051" cy="3920030"/>
          </a:xfrm>
        </p:grpSpPr>
        <p:grpSp>
          <p:nvGrpSpPr>
            <p:cNvPr id="179" name="Group 178"/>
            <p:cNvGrpSpPr/>
            <p:nvPr/>
          </p:nvGrpSpPr>
          <p:grpSpPr>
            <a:xfrm>
              <a:off x="2396076" y="1820344"/>
              <a:ext cx="4047023" cy="3793019"/>
              <a:chOff x="2396076" y="1820344"/>
              <a:chExt cx="4047023" cy="3793019"/>
            </a:xfrm>
          </p:grpSpPr>
          <p:grpSp>
            <p:nvGrpSpPr>
              <p:cNvPr id="197" name="Group 196"/>
              <p:cNvGrpSpPr/>
              <p:nvPr/>
            </p:nvGrpSpPr>
            <p:grpSpPr>
              <a:xfrm>
                <a:off x="2396076" y="1820344"/>
                <a:ext cx="4047023" cy="3793019"/>
                <a:chOff x="4563543" y="1989674"/>
                <a:chExt cx="4047023" cy="3793019"/>
              </a:xfrm>
            </p:grpSpPr>
            <p:grpSp>
              <p:nvGrpSpPr>
                <p:cNvPr id="203" name="Group 202"/>
                <p:cNvGrpSpPr/>
                <p:nvPr/>
              </p:nvGrpSpPr>
              <p:grpSpPr>
                <a:xfrm>
                  <a:off x="4563543" y="1989674"/>
                  <a:ext cx="4047023" cy="423334"/>
                  <a:chOff x="4555066" y="1989674"/>
                  <a:chExt cx="4047023" cy="423334"/>
                </a:xfrm>
              </p:grpSpPr>
              <p:sp>
                <p:nvSpPr>
                  <p:cNvPr id="267" name="Rectangle 26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8" name="Rectangle 26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9" name="Rectangle 26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0" name="Rectangle 26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1" name="Rectangle 27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2" name="Rectangle 27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3" name="Rectangle 27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74" name="Rectangle 27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04" name="Group 203"/>
                <p:cNvGrpSpPr/>
                <p:nvPr/>
              </p:nvGrpSpPr>
              <p:grpSpPr>
                <a:xfrm>
                  <a:off x="4563543" y="2480734"/>
                  <a:ext cx="4047023" cy="423334"/>
                  <a:chOff x="4555066" y="1989674"/>
                  <a:chExt cx="4047023" cy="423334"/>
                </a:xfrm>
              </p:grpSpPr>
              <p:sp>
                <p:nvSpPr>
                  <p:cNvPr id="259" name="Rectangle 25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0" name="Rectangle 25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1" name="Rectangle 26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2" name="Rectangle 26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3" name="Rectangle 26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4" name="Rectangle 26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5" name="Rectangle 26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66" name="Rectangle 26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05" name="Group 204"/>
                <p:cNvGrpSpPr/>
                <p:nvPr/>
              </p:nvGrpSpPr>
              <p:grpSpPr>
                <a:xfrm>
                  <a:off x="4563543" y="2971794"/>
                  <a:ext cx="4047023" cy="423334"/>
                  <a:chOff x="4555066" y="1989674"/>
                  <a:chExt cx="4047023" cy="423334"/>
                </a:xfrm>
              </p:grpSpPr>
              <p:sp>
                <p:nvSpPr>
                  <p:cNvPr id="251" name="Rectangle 25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2" name="Rectangle 25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3" name="Rectangle 25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4" name="Rectangle 25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5" name="Rectangle 25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6" name="Rectangle 25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7" name="Rectangle 25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8" name="Rectangle 25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06" name="Group 205"/>
                <p:cNvGrpSpPr/>
                <p:nvPr/>
              </p:nvGrpSpPr>
              <p:grpSpPr>
                <a:xfrm>
                  <a:off x="4563543" y="3462854"/>
                  <a:ext cx="4047023" cy="423334"/>
                  <a:chOff x="4555066" y="1989674"/>
                  <a:chExt cx="4047023" cy="423334"/>
                </a:xfrm>
              </p:grpSpPr>
              <p:sp>
                <p:nvSpPr>
                  <p:cNvPr id="243" name="Rectangle 24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4" name="Rectangle 24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5" name="Rectangle 24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6" name="Rectangle 24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7" name="Rectangle 24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8" name="Rectangle 24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9" name="Rectangle 24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50" name="Rectangle 24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07" name="Group 206"/>
                <p:cNvGrpSpPr/>
                <p:nvPr/>
              </p:nvGrpSpPr>
              <p:grpSpPr>
                <a:xfrm>
                  <a:off x="4563543" y="3936981"/>
                  <a:ext cx="4047023" cy="423334"/>
                  <a:chOff x="4555066" y="1989674"/>
                  <a:chExt cx="4047023" cy="423334"/>
                </a:xfrm>
              </p:grpSpPr>
              <p:sp>
                <p:nvSpPr>
                  <p:cNvPr id="235" name="Rectangle 23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6" name="Rectangle 23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7" name="Rectangle 23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8" name="Rectangle 23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9" name="Rectangle 23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0" name="Rectangle 23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1" name="Rectangle 24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42" name="Rectangle 24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08" name="Group 207"/>
                <p:cNvGrpSpPr/>
                <p:nvPr/>
              </p:nvGrpSpPr>
              <p:grpSpPr>
                <a:xfrm>
                  <a:off x="4563543" y="4411108"/>
                  <a:ext cx="4047023" cy="423334"/>
                  <a:chOff x="4555066" y="1989674"/>
                  <a:chExt cx="4047023" cy="423334"/>
                </a:xfrm>
              </p:grpSpPr>
              <p:sp>
                <p:nvSpPr>
                  <p:cNvPr id="227" name="Rectangle 22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8" name="Rectangle 22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9" name="Rectangle 22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0" name="Rectangle 22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1" name="Rectangle 23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2" name="Rectangle 23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3" name="Rectangle 23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4" name="Rectangle 23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09" name="Group 208"/>
                <p:cNvGrpSpPr/>
                <p:nvPr/>
              </p:nvGrpSpPr>
              <p:grpSpPr>
                <a:xfrm>
                  <a:off x="4563543" y="4885235"/>
                  <a:ext cx="4047023" cy="423334"/>
                  <a:chOff x="4555066" y="1989674"/>
                  <a:chExt cx="4047023" cy="423334"/>
                </a:xfrm>
              </p:grpSpPr>
              <p:sp>
                <p:nvSpPr>
                  <p:cNvPr id="219" name="Rectangle 21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0" name="Rectangle 21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1" name="Rectangle 22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2" name="Rectangle 22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3" name="Rectangle 22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4" name="Rectangle 22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5" name="Rectangle 22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6" name="Rectangle 22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10" name="Group 209"/>
                <p:cNvGrpSpPr/>
                <p:nvPr/>
              </p:nvGrpSpPr>
              <p:grpSpPr>
                <a:xfrm>
                  <a:off x="4563543" y="5359359"/>
                  <a:ext cx="4047023" cy="423334"/>
                  <a:chOff x="4555066" y="1989674"/>
                  <a:chExt cx="4047023" cy="423334"/>
                </a:xfrm>
              </p:grpSpPr>
              <p:sp>
                <p:nvSpPr>
                  <p:cNvPr id="211" name="Rectangle 21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2" name="Rectangle 21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3" name="Rectangle 21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4" name="Rectangle 21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5" name="Rectangle 21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6" name="Rectangle 21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7" name="Rectangle 21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8" name="Rectangle 21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98" name="Group 197"/>
              <p:cNvGrpSpPr/>
              <p:nvPr/>
            </p:nvGrpSpPr>
            <p:grpSpPr>
              <a:xfrm>
                <a:off x="2487002" y="1881482"/>
                <a:ext cx="3882104" cy="3636886"/>
                <a:chOff x="4648208" y="1837277"/>
                <a:chExt cx="3882104" cy="3636886"/>
              </a:xfrm>
            </p:grpSpPr>
            <p:sp>
              <p:nvSpPr>
                <p:cNvPr id="199" name="Isosceles Triangle 198"/>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Isosceles Triangle 199"/>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1" name="Isosceles Triangle 200"/>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2" name="Isosceles Triangle 201"/>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0" name="Rectangle 179"/>
            <p:cNvSpPr/>
            <p:nvPr/>
          </p:nvSpPr>
          <p:spPr>
            <a:xfrm>
              <a:off x="2904069" y="231140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81" name="Straight Arrow Connector 180"/>
            <p:cNvCxnSpPr/>
            <p:nvPr/>
          </p:nvCxnSpPr>
          <p:spPr>
            <a:xfrm>
              <a:off x="3361269" y="2523071"/>
              <a:ext cx="1032919" cy="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82" name="Straight Arrow Connector 181"/>
            <p:cNvCxnSpPr/>
            <p:nvPr/>
          </p:nvCxnSpPr>
          <p:spPr>
            <a:xfrm>
              <a:off x="3361269" y="2743209"/>
              <a:ext cx="905931" cy="84665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83" name="Straight Arrow Connector 182"/>
            <p:cNvCxnSpPr/>
            <p:nvPr/>
          </p:nvCxnSpPr>
          <p:spPr>
            <a:xfrm>
              <a:off x="3107269" y="2743209"/>
              <a:ext cx="321726" cy="973649"/>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84" name="Straight Arrow Connector 183"/>
            <p:cNvCxnSpPr/>
            <p:nvPr/>
          </p:nvCxnSpPr>
          <p:spPr>
            <a:xfrm flipV="1">
              <a:off x="3412062" y="1981222"/>
              <a:ext cx="524926" cy="279393"/>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85" name="Straight Arrow Connector 184"/>
            <p:cNvCxnSpPr/>
            <p:nvPr/>
          </p:nvCxnSpPr>
          <p:spPr>
            <a:xfrm flipH="1">
              <a:off x="2396076" y="2523071"/>
              <a:ext cx="507993" cy="49106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86" name="Straight Arrow Connector 185"/>
            <p:cNvCxnSpPr/>
            <p:nvPr/>
          </p:nvCxnSpPr>
          <p:spPr>
            <a:xfrm flipH="1" flipV="1">
              <a:off x="2624676" y="1820344"/>
              <a:ext cx="228600" cy="52916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87" name="Straight Connector 186"/>
            <p:cNvCxnSpPr/>
            <p:nvPr/>
          </p:nvCxnSpPr>
          <p:spPr>
            <a:xfrm flipH="1">
              <a:off x="4428048" y="1744132"/>
              <a:ext cx="6" cy="392003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rot="16200000" flipV="1">
              <a:off x="4422465" y="1684156"/>
              <a:ext cx="6" cy="411205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nvGrpSpPr>
            <p:cNvPr id="189" name="Group 188"/>
            <p:cNvGrpSpPr/>
            <p:nvPr/>
          </p:nvGrpSpPr>
          <p:grpSpPr>
            <a:xfrm>
              <a:off x="4450850" y="3754953"/>
              <a:ext cx="1998112" cy="1896514"/>
              <a:chOff x="2396076" y="1820344"/>
              <a:chExt cx="1998112" cy="1896514"/>
            </a:xfrm>
          </p:grpSpPr>
          <p:sp>
            <p:nvSpPr>
              <p:cNvPr id="190" name="Rectangle 189"/>
              <p:cNvSpPr/>
              <p:nvPr/>
            </p:nvSpPr>
            <p:spPr>
              <a:xfrm>
                <a:off x="2904069" y="231140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91" name="Straight Arrow Connector 190"/>
              <p:cNvCxnSpPr/>
              <p:nvPr/>
            </p:nvCxnSpPr>
            <p:spPr>
              <a:xfrm>
                <a:off x="3361269" y="2523071"/>
                <a:ext cx="1032919" cy="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92" name="Straight Arrow Connector 191"/>
              <p:cNvCxnSpPr/>
              <p:nvPr/>
            </p:nvCxnSpPr>
            <p:spPr>
              <a:xfrm>
                <a:off x="3361269" y="2743209"/>
                <a:ext cx="905931" cy="84665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93" name="Straight Arrow Connector 192"/>
              <p:cNvCxnSpPr/>
              <p:nvPr/>
            </p:nvCxnSpPr>
            <p:spPr>
              <a:xfrm>
                <a:off x="3107269" y="2743209"/>
                <a:ext cx="321726" cy="973649"/>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94" name="Straight Arrow Connector 193"/>
              <p:cNvCxnSpPr/>
              <p:nvPr/>
            </p:nvCxnSpPr>
            <p:spPr>
              <a:xfrm flipV="1">
                <a:off x="3412062" y="1981222"/>
                <a:ext cx="524926" cy="279393"/>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95" name="Straight Arrow Connector 194"/>
              <p:cNvCxnSpPr/>
              <p:nvPr/>
            </p:nvCxnSpPr>
            <p:spPr>
              <a:xfrm flipH="1">
                <a:off x="2396076" y="2523071"/>
                <a:ext cx="507993" cy="491060"/>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96" name="Straight Arrow Connector 195"/>
              <p:cNvCxnSpPr/>
              <p:nvPr/>
            </p:nvCxnSpPr>
            <p:spPr>
              <a:xfrm flipH="1" flipV="1">
                <a:off x="2624676" y="1820344"/>
                <a:ext cx="228600" cy="529168"/>
              </a:xfrm>
              <a:prstGeom prst="straightConnector1">
                <a:avLst/>
              </a:prstGeom>
              <a:ln w="28575" cmpd="sng">
                <a:solidFill>
                  <a:srgbClr val="008000"/>
                </a:solidFill>
                <a:tailEnd type="arrow"/>
              </a:ln>
            </p:spPr>
            <p:style>
              <a:lnRef idx="3">
                <a:schemeClr val="accent3"/>
              </a:lnRef>
              <a:fillRef idx="0">
                <a:schemeClr val="accent3"/>
              </a:fillRef>
              <a:effectRef idx="2">
                <a:schemeClr val="accent3"/>
              </a:effectRef>
              <a:fontRef idx="minor">
                <a:schemeClr val="tx1"/>
              </a:fontRef>
            </p:style>
          </p:cxnSp>
        </p:grpSp>
      </p:grpSp>
      <p:grpSp>
        <p:nvGrpSpPr>
          <p:cNvPr id="275" name="Group 274"/>
          <p:cNvGrpSpPr/>
          <p:nvPr/>
        </p:nvGrpSpPr>
        <p:grpSpPr>
          <a:xfrm>
            <a:off x="2815710" y="3294039"/>
            <a:ext cx="1320169" cy="1120151"/>
            <a:chOff x="4415944" y="1680626"/>
            <a:chExt cx="4389120" cy="3869231"/>
          </a:xfrm>
        </p:grpSpPr>
        <p:grpSp>
          <p:nvGrpSpPr>
            <p:cNvPr id="276" name="Group 275"/>
            <p:cNvGrpSpPr/>
            <p:nvPr/>
          </p:nvGrpSpPr>
          <p:grpSpPr>
            <a:xfrm>
              <a:off x="4415944" y="1680626"/>
              <a:ext cx="4389120" cy="3869231"/>
              <a:chOff x="2230979" y="1744132"/>
              <a:chExt cx="4389120" cy="3869231"/>
            </a:xfrm>
          </p:grpSpPr>
          <p:grpSp>
            <p:nvGrpSpPr>
              <p:cNvPr id="346" name="Group 345"/>
              <p:cNvGrpSpPr/>
              <p:nvPr/>
            </p:nvGrpSpPr>
            <p:grpSpPr>
              <a:xfrm>
                <a:off x="2396076" y="1820344"/>
                <a:ext cx="4047023" cy="3793019"/>
                <a:chOff x="2396076" y="1820344"/>
                <a:chExt cx="4047023" cy="3793019"/>
              </a:xfrm>
            </p:grpSpPr>
            <p:grpSp>
              <p:nvGrpSpPr>
                <p:cNvPr id="349" name="Group 348"/>
                <p:cNvGrpSpPr/>
                <p:nvPr/>
              </p:nvGrpSpPr>
              <p:grpSpPr>
                <a:xfrm>
                  <a:off x="2396076" y="1820344"/>
                  <a:ext cx="4047023" cy="3793019"/>
                  <a:chOff x="4563543" y="1989674"/>
                  <a:chExt cx="4047023" cy="3793019"/>
                </a:xfrm>
              </p:grpSpPr>
              <p:grpSp>
                <p:nvGrpSpPr>
                  <p:cNvPr id="355" name="Group 354"/>
                  <p:cNvGrpSpPr/>
                  <p:nvPr/>
                </p:nvGrpSpPr>
                <p:grpSpPr>
                  <a:xfrm>
                    <a:off x="4563543" y="1989674"/>
                    <a:ext cx="4047023" cy="423334"/>
                    <a:chOff x="4555066" y="1989674"/>
                    <a:chExt cx="4047023" cy="423334"/>
                  </a:xfrm>
                </p:grpSpPr>
                <p:sp>
                  <p:nvSpPr>
                    <p:cNvPr id="419" name="Rectangle 41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0" name="Rectangle 41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1" name="Rectangle 42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2" name="Rectangle 42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3" name="Rectangle 42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4" name="Rectangle 42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5" name="Rectangle 42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26" name="Rectangle 42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56" name="Group 355"/>
                  <p:cNvGrpSpPr/>
                  <p:nvPr/>
                </p:nvGrpSpPr>
                <p:grpSpPr>
                  <a:xfrm>
                    <a:off x="4563543" y="2480734"/>
                    <a:ext cx="4047023" cy="423334"/>
                    <a:chOff x="4555066" y="1989674"/>
                    <a:chExt cx="4047023" cy="423334"/>
                  </a:xfrm>
                </p:grpSpPr>
                <p:sp>
                  <p:nvSpPr>
                    <p:cNvPr id="411" name="Rectangle 41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2" name="Rectangle 41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3" name="Rectangle 41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4" name="Rectangle 41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5" name="Rectangle 41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6" name="Rectangle 41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7" name="Rectangle 41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8" name="Rectangle 41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57" name="Group 356"/>
                  <p:cNvGrpSpPr/>
                  <p:nvPr/>
                </p:nvGrpSpPr>
                <p:grpSpPr>
                  <a:xfrm>
                    <a:off x="4563543" y="2971794"/>
                    <a:ext cx="4047023" cy="423334"/>
                    <a:chOff x="4555066" y="1989674"/>
                    <a:chExt cx="4047023" cy="423334"/>
                  </a:xfrm>
                </p:grpSpPr>
                <p:sp>
                  <p:nvSpPr>
                    <p:cNvPr id="403" name="Rectangle 40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4" name="Rectangle 40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5" name="Rectangle 40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6" name="Rectangle 40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7" name="Rectangle 40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8" name="Rectangle 40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9" name="Rectangle 40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10" name="Rectangle 40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58" name="Group 357"/>
                  <p:cNvGrpSpPr/>
                  <p:nvPr/>
                </p:nvGrpSpPr>
                <p:grpSpPr>
                  <a:xfrm>
                    <a:off x="4563543" y="3462854"/>
                    <a:ext cx="4047023" cy="423334"/>
                    <a:chOff x="4555066" y="1989674"/>
                    <a:chExt cx="4047023" cy="423334"/>
                  </a:xfrm>
                </p:grpSpPr>
                <p:sp>
                  <p:nvSpPr>
                    <p:cNvPr id="395" name="Rectangle 39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6" name="Rectangle 39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7" name="Rectangle 39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8" name="Rectangle 39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9" name="Rectangle 39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0" name="Rectangle 39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1" name="Rectangle 40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02" name="Rectangle 40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59" name="Group 358"/>
                  <p:cNvGrpSpPr/>
                  <p:nvPr/>
                </p:nvGrpSpPr>
                <p:grpSpPr>
                  <a:xfrm>
                    <a:off x="4563543" y="3936981"/>
                    <a:ext cx="4047023" cy="423334"/>
                    <a:chOff x="4555066" y="1989674"/>
                    <a:chExt cx="4047023" cy="423334"/>
                  </a:xfrm>
                </p:grpSpPr>
                <p:sp>
                  <p:nvSpPr>
                    <p:cNvPr id="387" name="Rectangle 38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8" name="Rectangle 38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9" name="Rectangle 38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0" name="Rectangle 38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1" name="Rectangle 39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2" name="Rectangle 39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3" name="Rectangle 39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94" name="Rectangle 39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60" name="Group 359"/>
                  <p:cNvGrpSpPr/>
                  <p:nvPr/>
                </p:nvGrpSpPr>
                <p:grpSpPr>
                  <a:xfrm>
                    <a:off x="4563543" y="4411108"/>
                    <a:ext cx="4047023" cy="423334"/>
                    <a:chOff x="4555066" y="1989674"/>
                    <a:chExt cx="4047023" cy="423334"/>
                  </a:xfrm>
                </p:grpSpPr>
                <p:sp>
                  <p:nvSpPr>
                    <p:cNvPr id="379" name="Rectangle 37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0" name="Rectangle 37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1" name="Rectangle 38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2" name="Rectangle 38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3" name="Rectangle 38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4" name="Rectangle 38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5" name="Rectangle 38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86" name="Rectangle 38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61" name="Group 360"/>
                  <p:cNvGrpSpPr/>
                  <p:nvPr/>
                </p:nvGrpSpPr>
                <p:grpSpPr>
                  <a:xfrm>
                    <a:off x="4563543" y="4885235"/>
                    <a:ext cx="4047023" cy="423334"/>
                    <a:chOff x="4555066" y="1989674"/>
                    <a:chExt cx="4047023" cy="423334"/>
                  </a:xfrm>
                </p:grpSpPr>
                <p:sp>
                  <p:nvSpPr>
                    <p:cNvPr id="371" name="Rectangle 37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2" name="Rectangle 37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3" name="Rectangle 37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4" name="Rectangle 37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5" name="Rectangle 37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6" name="Rectangle 37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7" name="Rectangle 37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8" name="Rectangle 37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362" name="Group 361"/>
                  <p:cNvGrpSpPr/>
                  <p:nvPr/>
                </p:nvGrpSpPr>
                <p:grpSpPr>
                  <a:xfrm>
                    <a:off x="4563543" y="5359359"/>
                    <a:ext cx="4047023" cy="423334"/>
                    <a:chOff x="4555066" y="1989674"/>
                    <a:chExt cx="4047023" cy="423334"/>
                  </a:xfrm>
                </p:grpSpPr>
                <p:sp>
                  <p:nvSpPr>
                    <p:cNvPr id="363" name="Rectangle 36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4" name="Rectangle 36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5" name="Rectangle 36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6" name="Rectangle 36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7" name="Rectangle 36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8" name="Rectangle 36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69" name="Rectangle 36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70" name="Rectangle 36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350" name="Group 349"/>
                <p:cNvGrpSpPr/>
                <p:nvPr/>
              </p:nvGrpSpPr>
              <p:grpSpPr>
                <a:xfrm>
                  <a:off x="2487002" y="1881482"/>
                  <a:ext cx="3882104" cy="3636886"/>
                  <a:chOff x="4648208" y="1837277"/>
                  <a:chExt cx="3882104" cy="3636886"/>
                </a:xfrm>
              </p:grpSpPr>
              <p:sp>
                <p:nvSpPr>
                  <p:cNvPr id="351" name="Isosceles Triangle 350"/>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2" name="Isosceles Triangle 351"/>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3" name="Isosceles Triangle 352"/>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354" name="Isosceles Triangle 353"/>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347" name="Straight Connector 346"/>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348" name="Straight Connector 347"/>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277" name="Group 276"/>
            <p:cNvGrpSpPr/>
            <p:nvPr/>
          </p:nvGrpSpPr>
          <p:grpSpPr>
            <a:xfrm>
              <a:off x="4583921" y="1744132"/>
              <a:ext cx="4047023" cy="3793019"/>
              <a:chOff x="4563543" y="1989674"/>
              <a:chExt cx="4047023" cy="3793019"/>
            </a:xfrm>
          </p:grpSpPr>
          <p:grpSp>
            <p:nvGrpSpPr>
              <p:cNvPr id="278" name="Group 277"/>
              <p:cNvGrpSpPr/>
              <p:nvPr/>
            </p:nvGrpSpPr>
            <p:grpSpPr>
              <a:xfrm>
                <a:off x="5071536" y="1989674"/>
                <a:ext cx="3031037" cy="423334"/>
                <a:chOff x="5063059" y="1989674"/>
                <a:chExt cx="3031037" cy="423334"/>
              </a:xfrm>
            </p:grpSpPr>
            <p:sp>
              <p:nvSpPr>
                <p:cNvPr id="340" name="Rectangle 339"/>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341" name="Rectangle 340"/>
                <p:cNvSpPr/>
                <p:nvPr/>
              </p:nvSpPr>
              <p:spPr>
                <a:xfrm>
                  <a:off x="5587985"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2" name="Rectangle 341"/>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3" name="Rectangle 342"/>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44" name="Rectangle 343"/>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sp>
              <p:nvSpPr>
                <p:cNvPr id="345" name="Rectangle 344"/>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79" name="Group 278"/>
              <p:cNvGrpSpPr/>
              <p:nvPr/>
            </p:nvGrpSpPr>
            <p:grpSpPr>
              <a:xfrm>
                <a:off x="4563543" y="2480734"/>
                <a:ext cx="4047023" cy="423334"/>
                <a:chOff x="4555066" y="1989674"/>
                <a:chExt cx="4047023" cy="423334"/>
              </a:xfrm>
            </p:grpSpPr>
            <p:sp>
              <p:nvSpPr>
                <p:cNvPr id="332" name="Rectangle 331"/>
                <p:cNvSpPr/>
                <p:nvPr/>
              </p:nvSpPr>
              <p:spPr>
                <a:xfrm>
                  <a:off x="4555066"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3" name="Rectangle 332"/>
                <p:cNvSpPr/>
                <p:nvPr/>
              </p:nvSpPr>
              <p:spPr>
                <a:xfrm>
                  <a:off x="5063059"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4" name="Rectangle 333"/>
                <p:cNvSpPr/>
                <p:nvPr/>
              </p:nvSpPr>
              <p:spPr>
                <a:xfrm>
                  <a:off x="5587985"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algn="ctr" defTabSz="914400"/>
                  <a:endParaRPr lang="en-US" kern="0">
                    <a:solidFill>
                      <a:srgbClr val="000000"/>
                    </a:solidFill>
                    <a:latin typeface="Tahoma"/>
                  </a:endParaRPr>
                </a:p>
              </p:txBody>
            </p:sp>
            <p:sp>
              <p:nvSpPr>
                <p:cNvPr id="335" name="Rectangle 334"/>
                <p:cNvSpPr/>
                <p:nvPr/>
              </p:nvSpPr>
              <p:spPr>
                <a:xfrm>
                  <a:off x="6095978" y="1989674"/>
                  <a:ext cx="457200" cy="423334"/>
                </a:xfrm>
                <a:prstGeom prst="rect">
                  <a:avLst/>
                </a:prstGeom>
                <a:solidFill>
                  <a:srgbClr val="303030"/>
                </a:solidFill>
                <a:ln/>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6" name="Rectangle 335"/>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7" name="Rectangle 336"/>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8" name="Rectangle 337"/>
                <p:cNvSpPr/>
                <p:nvPr/>
              </p:nvSpPr>
              <p:spPr>
                <a:xfrm>
                  <a:off x="763689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39" name="Rectangle 338"/>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defTabSz="914400"/>
                  <a:endParaRPr lang="en-US" kern="0">
                    <a:solidFill>
                      <a:srgbClr val="000000"/>
                    </a:solidFill>
                    <a:latin typeface="Tahoma"/>
                  </a:endParaRPr>
                </a:p>
              </p:txBody>
            </p:sp>
          </p:grpSp>
          <p:grpSp>
            <p:nvGrpSpPr>
              <p:cNvPr id="280" name="Group 279"/>
              <p:cNvGrpSpPr/>
              <p:nvPr/>
            </p:nvGrpSpPr>
            <p:grpSpPr>
              <a:xfrm>
                <a:off x="4563543" y="2971794"/>
                <a:ext cx="4047023" cy="423334"/>
                <a:chOff x="4555066" y="1989674"/>
                <a:chExt cx="4047023" cy="423334"/>
              </a:xfrm>
            </p:grpSpPr>
            <p:sp>
              <p:nvSpPr>
                <p:cNvPr id="324" name="Rectangle 323"/>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5" name="Rectangle 324"/>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326" name="Rectangle 325"/>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7" name="Rectangle 326"/>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8" name="Rectangle 327"/>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9" name="Rectangle 328"/>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30" name="Rectangle 329"/>
                <p:cNvSpPr/>
                <p:nvPr/>
              </p:nvSpPr>
              <p:spPr>
                <a:xfrm>
                  <a:off x="763689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31" name="Rectangle 330"/>
                <p:cNvSpPr/>
                <p:nvPr/>
              </p:nvSpPr>
              <p:spPr>
                <a:xfrm>
                  <a:off x="8144889"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81" name="Group 280"/>
              <p:cNvGrpSpPr/>
              <p:nvPr/>
            </p:nvGrpSpPr>
            <p:grpSpPr>
              <a:xfrm>
                <a:off x="4563543" y="3462854"/>
                <a:ext cx="4047023" cy="423334"/>
                <a:chOff x="4555066" y="1989674"/>
                <a:chExt cx="4047023" cy="423334"/>
              </a:xfrm>
            </p:grpSpPr>
            <p:sp>
              <p:nvSpPr>
                <p:cNvPr id="316" name="Rectangle 315"/>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317" name="Rectangle 316"/>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318" name="Rectangle 317"/>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319" name="Rectangle 318"/>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US" kern="0">
                    <a:solidFill>
                      <a:srgbClr val="000000"/>
                    </a:solidFill>
                    <a:latin typeface="Tahoma"/>
                  </a:endParaRPr>
                </a:p>
              </p:txBody>
            </p:sp>
            <p:sp>
              <p:nvSpPr>
                <p:cNvPr id="320" name="Rectangle 319"/>
                <p:cNvSpPr/>
                <p:nvPr/>
              </p:nvSpPr>
              <p:spPr>
                <a:xfrm>
                  <a:off x="6603977"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1" name="Rectangle 320"/>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2" name="Rectangle 321"/>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23" name="Rectangle 322"/>
                <p:cNvSpPr/>
                <p:nvPr/>
              </p:nvSpPr>
              <p:spPr>
                <a:xfrm>
                  <a:off x="8144889"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82" name="Group 281"/>
              <p:cNvGrpSpPr/>
              <p:nvPr/>
            </p:nvGrpSpPr>
            <p:grpSpPr>
              <a:xfrm>
                <a:off x="4563543" y="3936981"/>
                <a:ext cx="4047023" cy="423334"/>
                <a:chOff x="4555066" y="1989674"/>
                <a:chExt cx="4047023" cy="423334"/>
              </a:xfrm>
            </p:grpSpPr>
            <p:sp>
              <p:nvSpPr>
                <p:cNvPr id="308" name="Rectangle 307"/>
                <p:cNvSpPr/>
                <p:nvPr/>
              </p:nvSpPr>
              <p:spPr>
                <a:xfrm>
                  <a:off x="4555066"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9" name="Rectangle 308"/>
                <p:cNvSpPr/>
                <p:nvPr/>
              </p:nvSpPr>
              <p:spPr>
                <a:xfrm>
                  <a:off x="5063059"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0" name="Rectangle 309"/>
                <p:cNvSpPr/>
                <p:nvPr/>
              </p:nvSpPr>
              <p:spPr>
                <a:xfrm>
                  <a:off x="5587985"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1" name="Rectangle 310"/>
                <p:cNvSpPr/>
                <p:nvPr/>
              </p:nvSpPr>
              <p:spPr>
                <a:xfrm>
                  <a:off x="6095978" y="1989674"/>
                  <a:ext cx="457200" cy="423334"/>
                </a:xfrm>
                <a:prstGeom prst="rect">
                  <a:avLst/>
                </a:prstGeom>
                <a:ln/>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2" name="Rectangle 311"/>
                <p:cNvSpPr/>
                <p:nvPr/>
              </p:nvSpPr>
              <p:spPr>
                <a:xfrm>
                  <a:off x="6603977"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3" name="Rectangle 312"/>
                <p:cNvSpPr/>
                <p:nvPr/>
              </p:nvSpPr>
              <p:spPr>
                <a:xfrm>
                  <a:off x="7111970"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4" name="Rectangle 313"/>
                <p:cNvSpPr/>
                <p:nvPr/>
              </p:nvSpPr>
              <p:spPr>
                <a:xfrm>
                  <a:off x="763689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15" name="Rectangle 314"/>
                <p:cNvSpPr/>
                <p:nvPr/>
              </p:nvSpPr>
              <p:spPr>
                <a:xfrm>
                  <a:off x="814488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83" name="Group 282"/>
              <p:cNvGrpSpPr/>
              <p:nvPr/>
            </p:nvGrpSpPr>
            <p:grpSpPr>
              <a:xfrm>
                <a:off x="4563543" y="4411108"/>
                <a:ext cx="4047023" cy="423334"/>
                <a:chOff x="4555066" y="1989674"/>
                <a:chExt cx="4047023" cy="423334"/>
              </a:xfrm>
            </p:grpSpPr>
            <p:sp>
              <p:nvSpPr>
                <p:cNvPr id="300" name="Rectangle 299"/>
                <p:cNvSpPr/>
                <p:nvPr/>
              </p:nvSpPr>
              <p:spPr>
                <a:xfrm>
                  <a:off x="4555066"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301" name="Rectangle 300"/>
                <p:cNvSpPr/>
                <p:nvPr/>
              </p:nvSpPr>
              <p:spPr>
                <a:xfrm>
                  <a:off x="5063059"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2" name="Rectangle 301"/>
                <p:cNvSpPr/>
                <p:nvPr/>
              </p:nvSpPr>
              <p:spPr>
                <a:xfrm>
                  <a:off x="5587985"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3" name="Rectangle 302"/>
                <p:cNvSpPr/>
                <p:nvPr/>
              </p:nvSpPr>
              <p:spPr>
                <a:xfrm>
                  <a:off x="6095978" y="1989674"/>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4" name="Rectangle 303"/>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305" name="Rectangle 304"/>
                <p:cNvSpPr/>
                <p:nvPr/>
              </p:nvSpPr>
              <p:spPr>
                <a:xfrm>
                  <a:off x="7111970"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6" name="Rectangle 305"/>
                <p:cNvSpPr/>
                <p:nvPr/>
              </p:nvSpPr>
              <p:spPr>
                <a:xfrm>
                  <a:off x="7636896"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307" name="Rectangle 306"/>
                <p:cNvSpPr/>
                <p:nvPr/>
              </p:nvSpPr>
              <p:spPr>
                <a:xfrm>
                  <a:off x="8144889" y="198967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84" name="Group 283"/>
              <p:cNvGrpSpPr/>
              <p:nvPr/>
            </p:nvGrpSpPr>
            <p:grpSpPr>
              <a:xfrm>
                <a:off x="4563543" y="4885235"/>
                <a:ext cx="4047023" cy="423334"/>
                <a:chOff x="4555066" y="1989674"/>
                <a:chExt cx="4047023" cy="423334"/>
              </a:xfrm>
            </p:grpSpPr>
            <p:sp>
              <p:nvSpPr>
                <p:cNvPr id="292" name="Rectangle 291"/>
                <p:cNvSpPr/>
                <p:nvPr/>
              </p:nvSpPr>
              <p:spPr>
                <a:xfrm>
                  <a:off x="455506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3" name="Rectangle 292"/>
                <p:cNvSpPr/>
                <p:nvPr/>
              </p:nvSpPr>
              <p:spPr>
                <a:xfrm>
                  <a:off x="5063059"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4" name="Rectangle 293"/>
                <p:cNvSpPr/>
                <p:nvPr/>
              </p:nvSpPr>
              <p:spPr>
                <a:xfrm>
                  <a:off x="5587985"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5" name="Rectangle 294"/>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6" name="Rectangle 295"/>
                <p:cNvSpPr/>
                <p:nvPr/>
              </p:nvSpPr>
              <p:spPr>
                <a:xfrm>
                  <a:off x="6603977"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97" name="Rectangle 296"/>
                <p:cNvSpPr/>
                <p:nvPr/>
              </p:nvSpPr>
              <p:spPr>
                <a:xfrm>
                  <a:off x="7111970"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98" name="Rectangle 297"/>
                <p:cNvSpPr/>
                <p:nvPr/>
              </p:nvSpPr>
              <p:spPr>
                <a:xfrm>
                  <a:off x="7636896" y="1989674"/>
                  <a:ext cx="457200" cy="423334"/>
                </a:xfrm>
                <a:prstGeom prst="rect">
                  <a:avLst/>
                </a:prstGeom>
                <a:solidFill>
                  <a:srgbClr val="303030"/>
                </a:solidFill>
                <a:ln/>
              </p:spPr>
              <p:style>
                <a:lnRef idx="0">
                  <a:schemeClr val="accent6"/>
                </a:lnRef>
                <a:fillRef idx="3">
                  <a:schemeClr val="accent6"/>
                </a:fillRef>
                <a:effectRef idx="3">
                  <a:schemeClr val="accent6"/>
                </a:effectRef>
                <a:fontRef idx="minor">
                  <a:schemeClr val="lt1"/>
                </a:fontRef>
              </p:style>
              <p:txBody>
                <a:bodyPr rtlCol="0" anchor="ctr"/>
                <a:lstStyle/>
                <a:p>
                  <a:pPr algn="ctr" defTabSz="914400"/>
                  <a:endParaRPr lang="en-US" kern="0">
                    <a:solidFill>
                      <a:srgbClr val="000000"/>
                    </a:solidFill>
                    <a:latin typeface="Tahoma"/>
                  </a:endParaRPr>
                </a:p>
              </p:txBody>
            </p:sp>
            <p:sp>
              <p:nvSpPr>
                <p:cNvPr id="299" name="Rectangle 298"/>
                <p:cNvSpPr/>
                <p:nvPr/>
              </p:nvSpPr>
              <p:spPr>
                <a:xfrm>
                  <a:off x="814488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285" name="Group 284"/>
              <p:cNvGrpSpPr/>
              <p:nvPr/>
            </p:nvGrpSpPr>
            <p:grpSpPr>
              <a:xfrm>
                <a:off x="5071536" y="5359359"/>
                <a:ext cx="3031037" cy="423334"/>
                <a:chOff x="5063059" y="1989674"/>
                <a:chExt cx="3031037" cy="423334"/>
              </a:xfrm>
            </p:grpSpPr>
            <p:sp>
              <p:nvSpPr>
                <p:cNvPr id="286" name="Rectangle 285"/>
                <p:cNvSpPr/>
                <p:nvPr/>
              </p:nvSpPr>
              <p:spPr>
                <a:xfrm>
                  <a:off x="5063059"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7" name="Rectangle 286"/>
                <p:cNvSpPr/>
                <p:nvPr/>
              </p:nvSpPr>
              <p:spPr>
                <a:xfrm>
                  <a:off x="5587985"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8" name="Rectangle 287"/>
                <p:cNvSpPr/>
                <p:nvPr/>
              </p:nvSpPr>
              <p:spPr>
                <a:xfrm>
                  <a:off x="6095978"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89" name="Rectangle 288"/>
                <p:cNvSpPr/>
                <p:nvPr/>
              </p:nvSpPr>
              <p:spPr>
                <a:xfrm>
                  <a:off x="6603977"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0" name="Rectangle 289"/>
                <p:cNvSpPr/>
                <p:nvPr/>
              </p:nvSpPr>
              <p:spPr>
                <a:xfrm>
                  <a:off x="7111970"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91" name="Rectangle 290"/>
                <p:cNvSpPr/>
                <p:nvPr/>
              </p:nvSpPr>
              <p:spPr>
                <a:xfrm>
                  <a:off x="7636896" y="198967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grpSp>
        <p:nvGrpSpPr>
          <p:cNvPr id="427" name="Group 426"/>
          <p:cNvGrpSpPr/>
          <p:nvPr/>
        </p:nvGrpSpPr>
        <p:grpSpPr>
          <a:xfrm>
            <a:off x="4792567" y="3210772"/>
            <a:ext cx="1409175" cy="1132884"/>
            <a:chOff x="4520325" y="1297951"/>
            <a:chExt cx="1645920" cy="1645920"/>
          </a:xfrm>
        </p:grpSpPr>
        <p:grpSp>
          <p:nvGrpSpPr>
            <p:cNvPr id="428" name="Group 427"/>
            <p:cNvGrpSpPr/>
            <p:nvPr/>
          </p:nvGrpSpPr>
          <p:grpSpPr>
            <a:xfrm>
              <a:off x="4520325" y="1297951"/>
              <a:ext cx="1645920" cy="1645920"/>
              <a:chOff x="2230979" y="1744132"/>
              <a:chExt cx="4389120" cy="3869231"/>
            </a:xfrm>
          </p:grpSpPr>
          <p:grpSp>
            <p:nvGrpSpPr>
              <p:cNvPr id="446" name="Group 445"/>
              <p:cNvGrpSpPr/>
              <p:nvPr/>
            </p:nvGrpSpPr>
            <p:grpSpPr>
              <a:xfrm>
                <a:off x="2396076" y="1820344"/>
                <a:ext cx="4047023" cy="3793019"/>
                <a:chOff x="2396076" y="1820344"/>
                <a:chExt cx="4047023" cy="3793019"/>
              </a:xfrm>
            </p:grpSpPr>
            <p:grpSp>
              <p:nvGrpSpPr>
                <p:cNvPr id="449" name="Group 448"/>
                <p:cNvGrpSpPr/>
                <p:nvPr/>
              </p:nvGrpSpPr>
              <p:grpSpPr>
                <a:xfrm>
                  <a:off x="2396076" y="1820344"/>
                  <a:ext cx="4047023" cy="3793019"/>
                  <a:chOff x="4563543" y="1989674"/>
                  <a:chExt cx="4047023" cy="3793019"/>
                </a:xfrm>
              </p:grpSpPr>
              <p:grpSp>
                <p:nvGrpSpPr>
                  <p:cNvPr id="455" name="Group 454"/>
                  <p:cNvGrpSpPr/>
                  <p:nvPr/>
                </p:nvGrpSpPr>
                <p:grpSpPr>
                  <a:xfrm>
                    <a:off x="4563543" y="1989674"/>
                    <a:ext cx="4047023" cy="423334"/>
                    <a:chOff x="4555066" y="1989674"/>
                    <a:chExt cx="4047023" cy="423334"/>
                  </a:xfrm>
                </p:grpSpPr>
                <p:sp>
                  <p:nvSpPr>
                    <p:cNvPr id="519" name="Rectangle 51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0" name="Rectangle 51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1" name="Rectangle 52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2" name="Rectangle 52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3" name="Rectangle 52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4" name="Rectangle 52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25" name="Rectangle 52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56" name="Group 455"/>
                  <p:cNvGrpSpPr/>
                  <p:nvPr/>
                </p:nvGrpSpPr>
                <p:grpSpPr>
                  <a:xfrm>
                    <a:off x="4563543" y="2480734"/>
                    <a:ext cx="4047023" cy="423334"/>
                    <a:chOff x="4555066" y="1989674"/>
                    <a:chExt cx="4047023" cy="423334"/>
                  </a:xfrm>
                </p:grpSpPr>
                <p:sp>
                  <p:nvSpPr>
                    <p:cNvPr id="511" name="Rectangle 51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2" name="Rectangle 51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3" name="Rectangle 51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4" name="Rectangle 51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5" name="Rectangle 51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6" name="Rectangle 51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7" name="Rectangle 51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8" name="Rectangle 51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57" name="Group 456"/>
                  <p:cNvGrpSpPr/>
                  <p:nvPr/>
                </p:nvGrpSpPr>
                <p:grpSpPr>
                  <a:xfrm>
                    <a:off x="4563543" y="2971794"/>
                    <a:ext cx="4047023" cy="423334"/>
                    <a:chOff x="4555066" y="1989674"/>
                    <a:chExt cx="4047023" cy="423334"/>
                  </a:xfrm>
                </p:grpSpPr>
                <p:sp>
                  <p:nvSpPr>
                    <p:cNvPr id="503" name="Rectangle 50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4" name="Rectangle 50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5" name="Rectangle 50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6" name="Rectangle 50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7" name="Rectangle 50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8" name="Rectangle 50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9" name="Rectangle 50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10" name="Rectangle 50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58" name="Group 457"/>
                  <p:cNvGrpSpPr/>
                  <p:nvPr/>
                </p:nvGrpSpPr>
                <p:grpSpPr>
                  <a:xfrm>
                    <a:off x="4563543" y="3462854"/>
                    <a:ext cx="4047023" cy="423334"/>
                    <a:chOff x="4555066" y="1989674"/>
                    <a:chExt cx="4047023" cy="423334"/>
                  </a:xfrm>
                </p:grpSpPr>
                <p:sp>
                  <p:nvSpPr>
                    <p:cNvPr id="495" name="Rectangle 494"/>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6" name="Rectangle 495"/>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7" name="Rectangle 496"/>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8" name="Rectangle 497"/>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9" name="Rectangle 498"/>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0" name="Rectangle 499"/>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1" name="Rectangle 500"/>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502" name="Rectangle 501"/>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59" name="Group 458"/>
                  <p:cNvGrpSpPr/>
                  <p:nvPr/>
                </p:nvGrpSpPr>
                <p:grpSpPr>
                  <a:xfrm>
                    <a:off x="4563543" y="3936981"/>
                    <a:ext cx="4047023" cy="423334"/>
                    <a:chOff x="4555066" y="1989674"/>
                    <a:chExt cx="4047023" cy="423334"/>
                  </a:xfrm>
                </p:grpSpPr>
                <p:sp>
                  <p:nvSpPr>
                    <p:cNvPr id="487" name="Rectangle 486"/>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8" name="Rectangle 487"/>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9" name="Rectangle 488"/>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0" name="Rectangle 489"/>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1" name="Rectangle 490"/>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2" name="Rectangle 491"/>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3" name="Rectangle 492"/>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94" name="Rectangle 493"/>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60" name="Group 459"/>
                  <p:cNvGrpSpPr/>
                  <p:nvPr/>
                </p:nvGrpSpPr>
                <p:grpSpPr>
                  <a:xfrm>
                    <a:off x="4563543" y="4411108"/>
                    <a:ext cx="4047023" cy="423334"/>
                    <a:chOff x="4555066" y="1989674"/>
                    <a:chExt cx="4047023" cy="423334"/>
                  </a:xfrm>
                </p:grpSpPr>
                <p:sp>
                  <p:nvSpPr>
                    <p:cNvPr id="479" name="Rectangle 478"/>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0" name="Rectangle 479"/>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1" name="Rectangle 480"/>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2" name="Rectangle 481"/>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3" name="Rectangle 482"/>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4" name="Rectangle 483"/>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5" name="Rectangle 484"/>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86" name="Rectangle 485"/>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61" name="Group 460"/>
                  <p:cNvGrpSpPr/>
                  <p:nvPr/>
                </p:nvGrpSpPr>
                <p:grpSpPr>
                  <a:xfrm>
                    <a:off x="4563543" y="4885235"/>
                    <a:ext cx="4047023" cy="423334"/>
                    <a:chOff x="4555066" y="1989674"/>
                    <a:chExt cx="4047023" cy="423334"/>
                  </a:xfrm>
                </p:grpSpPr>
                <p:sp>
                  <p:nvSpPr>
                    <p:cNvPr id="471" name="Rectangle 470"/>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2" name="Rectangle 471"/>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3" name="Rectangle 472"/>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4" name="Rectangle 473"/>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5" name="Rectangle 474"/>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6" name="Rectangle 475"/>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7" name="Rectangle 476"/>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8" name="Rectangle 477"/>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462" name="Group 461"/>
                  <p:cNvGrpSpPr/>
                  <p:nvPr/>
                </p:nvGrpSpPr>
                <p:grpSpPr>
                  <a:xfrm>
                    <a:off x="4563543" y="5359359"/>
                    <a:ext cx="4047023" cy="423334"/>
                    <a:chOff x="4555066" y="1989674"/>
                    <a:chExt cx="4047023" cy="423334"/>
                  </a:xfrm>
                </p:grpSpPr>
                <p:sp>
                  <p:nvSpPr>
                    <p:cNvPr id="463" name="Rectangle 46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4" name="Rectangle 46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5" name="Rectangle 464"/>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6" name="Rectangle 465"/>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7" name="Rectangle 466"/>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8" name="Rectangle 467"/>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69" name="Rectangle 468"/>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70" name="Rectangle 469"/>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450" name="Group 449"/>
                <p:cNvGrpSpPr/>
                <p:nvPr/>
              </p:nvGrpSpPr>
              <p:grpSpPr>
                <a:xfrm>
                  <a:off x="2487002" y="1881482"/>
                  <a:ext cx="3882104" cy="3636886"/>
                  <a:chOff x="4648208" y="1837277"/>
                  <a:chExt cx="3882104" cy="3636886"/>
                </a:xfrm>
              </p:grpSpPr>
              <p:sp>
                <p:nvSpPr>
                  <p:cNvPr id="451" name="Isosceles Triangle 450"/>
                  <p:cNvSpPr/>
                  <p:nvPr/>
                </p:nvSpPr>
                <p:spPr>
                  <a:xfrm>
                    <a:off x="4648208"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52" name="Isosceles Triangle 451"/>
                  <p:cNvSpPr/>
                  <p:nvPr/>
                </p:nvSpPr>
                <p:spPr>
                  <a:xfrm>
                    <a:off x="8229575" y="1837277"/>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53" name="Isosceles Triangle 452"/>
                  <p:cNvSpPr/>
                  <p:nvPr/>
                </p:nvSpPr>
                <p:spPr>
                  <a:xfrm>
                    <a:off x="4648208" y="519135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454" name="Isosceles Triangle 453"/>
                  <p:cNvSpPr/>
                  <p:nvPr/>
                </p:nvSpPr>
                <p:spPr>
                  <a:xfrm>
                    <a:off x="8263443" y="5205416"/>
                    <a:ext cx="266869" cy="268747"/>
                  </a:xfrm>
                  <a:prstGeom prst="triangle">
                    <a:avLst/>
                  </a:prstGeom>
                  <a:solidFill>
                    <a:srgbClr val="FF0000"/>
                  </a:solidFill>
                  <a:ln>
                    <a:solidFill>
                      <a:srgbClr val="FF0000"/>
                    </a:solidFill>
                  </a:ln>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grpSp>
          </p:grpSp>
          <p:cxnSp>
            <p:nvCxnSpPr>
              <p:cNvPr id="447" name="Straight Connector 446"/>
              <p:cNvCxnSpPr/>
              <p:nvPr/>
            </p:nvCxnSpPr>
            <p:spPr>
              <a:xfrm>
                <a:off x="4428054" y="1744132"/>
                <a:ext cx="0" cy="3869231"/>
              </a:xfrm>
              <a:prstGeom prst="line">
                <a:avLst/>
              </a:prstGeom>
              <a:ln w="38100" cmpd="sng">
                <a:solidFill>
                  <a:srgbClr val="000000"/>
                </a:solidFill>
                <a:prstDash val="sysDash"/>
              </a:ln>
            </p:spPr>
            <p:style>
              <a:lnRef idx="2">
                <a:schemeClr val="accent1"/>
              </a:lnRef>
              <a:fillRef idx="0">
                <a:schemeClr val="accent1"/>
              </a:fillRef>
              <a:effectRef idx="1">
                <a:schemeClr val="accent1"/>
              </a:effectRef>
              <a:fontRef idx="minor">
                <a:schemeClr val="tx1"/>
              </a:fontRef>
            </p:style>
          </p:cxnSp>
          <p:cxnSp>
            <p:nvCxnSpPr>
              <p:cNvPr id="448" name="Straight Connector 447"/>
              <p:cNvCxnSpPr/>
              <p:nvPr/>
            </p:nvCxnSpPr>
            <p:spPr>
              <a:xfrm rot="16200000" flipV="1">
                <a:off x="4425536" y="1560389"/>
                <a:ext cx="6" cy="438912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grpSp>
          <p:nvGrpSpPr>
            <p:cNvPr id="429" name="Group 428"/>
            <p:cNvGrpSpPr/>
            <p:nvPr/>
          </p:nvGrpSpPr>
          <p:grpSpPr>
            <a:xfrm>
              <a:off x="5351658" y="1324966"/>
              <a:ext cx="749292" cy="806752"/>
              <a:chOff x="6632832" y="1744132"/>
              <a:chExt cx="1998112" cy="1896514"/>
            </a:xfrm>
          </p:grpSpPr>
          <p:sp>
            <p:nvSpPr>
              <p:cNvPr id="431" name="Rectangle 430"/>
              <p:cNvSpPr/>
              <p:nvPr/>
            </p:nvSpPr>
            <p:spPr>
              <a:xfrm>
                <a:off x="6632832"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32" name="Rectangle 431"/>
              <p:cNvSpPr/>
              <p:nvPr/>
            </p:nvSpPr>
            <p:spPr>
              <a:xfrm>
                <a:off x="7140825"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33" name="Rectangle 432"/>
              <p:cNvSpPr/>
              <p:nvPr/>
            </p:nvSpPr>
            <p:spPr>
              <a:xfrm>
                <a:off x="7665751" y="174413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34" name="Rectangle 433"/>
              <p:cNvSpPr/>
              <p:nvPr/>
            </p:nvSpPr>
            <p:spPr>
              <a:xfrm>
                <a:off x="6632832"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35" name="Rectangle 434"/>
              <p:cNvSpPr/>
              <p:nvPr/>
            </p:nvSpPr>
            <p:spPr>
              <a:xfrm>
                <a:off x="7140825"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36" name="Rectangle 435"/>
              <p:cNvSpPr/>
              <p:nvPr/>
            </p:nvSpPr>
            <p:spPr>
              <a:xfrm>
                <a:off x="7665751"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37" name="Rectangle 436"/>
              <p:cNvSpPr/>
              <p:nvPr/>
            </p:nvSpPr>
            <p:spPr>
              <a:xfrm>
                <a:off x="8173744" y="223519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38" name="Rectangle 437"/>
              <p:cNvSpPr/>
              <p:nvPr/>
            </p:nvSpPr>
            <p:spPr>
              <a:xfrm>
                <a:off x="6632832"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39" name="Rectangle 438"/>
              <p:cNvSpPr/>
              <p:nvPr/>
            </p:nvSpPr>
            <p:spPr>
              <a:xfrm>
                <a:off x="7140825"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40" name="Rectangle 439"/>
              <p:cNvSpPr/>
              <p:nvPr/>
            </p:nvSpPr>
            <p:spPr>
              <a:xfrm>
                <a:off x="7665751"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914400"/>
                <a:endParaRPr lang="en-US" kern="0">
                  <a:solidFill>
                    <a:srgbClr val="000000"/>
                  </a:solidFill>
                  <a:latin typeface="Tahoma"/>
                </a:endParaRPr>
              </a:p>
            </p:txBody>
          </p:sp>
          <p:sp>
            <p:nvSpPr>
              <p:cNvPr id="441" name="Rectangle 440"/>
              <p:cNvSpPr/>
              <p:nvPr/>
            </p:nvSpPr>
            <p:spPr>
              <a:xfrm>
                <a:off x="8173744" y="272625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2" name="Rectangle 441"/>
              <p:cNvSpPr/>
              <p:nvPr/>
            </p:nvSpPr>
            <p:spPr>
              <a:xfrm>
                <a:off x="6632832"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3" name="Rectangle 442"/>
              <p:cNvSpPr/>
              <p:nvPr/>
            </p:nvSpPr>
            <p:spPr>
              <a:xfrm>
                <a:off x="7140825"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4" name="Rectangle 443"/>
              <p:cNvSpPr/>
              <p:nvPr/>
            </p:nvSpPr>
            <p:spPr>
              <a:xfrm>
                <a:off x="7665751"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445" name="Rectangle 444"/>
              <p:cNvSpPr/>
              <p:nvPr/>
            </p:nvSpPr>
            <p:spPr>
              <a:xfrm>
                <a:off x="8173744" y="3217312"/>
                <a:ext cx="457200" cy="423334"/>
              </a:xfrm>
              <a:prstGeom prst="rect">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sp>
          <p:nvSpPr>
            <p:cNvPr id="430" name="Rectangle 429"/>
            <p:cNvSpPr/>
            <p:nvPr/>
          </p:nvSpPr>
          <p:spPr>
            <a:xfrm>
              <a:off x="4969431" y="1335091"/>
              <a:ext cx="171450" cy="180081"/>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sp>
        <p:nvSpPr>
          <p:cNvPr id="5" name="TextBox 4"/>
          <p:cNvSpPr txBox="1"/>
          <p:nvPr/>
        </p:nvSpPr>
        <p:spPr>
          <a:xfrm>
            <a:off x="383612" y="5597307"/>
            <a:ext cx="2570197" cy="646331"/>
          </a:xfrm>
          <a:prstGeom prst="rect">
            <a:avLst/>
          </a:prstGeom>
          <a:noFill/>
        </p:spPr>
        <p:txBody>
          <a:bodyPr wrap="none" rtlCol="0">
            <a:spAutoFit/>
          </a:bodyPr>
          <a:lstStyle/>
          <a:p>
            <a:pPr algn="ctr"/>
            <a:r>
              <a:rPr lang="en-US" b="1" dirty="0" smtClean="0">
                <a:solidFill>
                  <a:srgbClr val="FF0000"/>
                </a:solidFill>
              </a:rPr>
              <a:t>Improve Locality</a:t>
            </a:r>
          </a:p>
          <a:p>
            <a:pPr algn="ctr"/>
            <a:r>
              <a:rPr lang="en-US" b="1" dirty="0" smtClean="0">
                <a:solidFill>
                  <a:srgbClr val="FF0000"/>
                </a:solidFill>
              </a:rPr>
              <a:t>Reduce Interference</a:t>
            </a:r>
          </a:p>
        </p:txBody>
      </p:sp>
      <p:sp>
        <p:nvSpPr>
          <p:cNvPr id="526" name="TextBox 525"/>
          <p:cNvSpPr txBox="1"/>
          <p:nvPr/>
        </p:nvSpPr>
        <p:spPr>
          <a:xfrm>
            <a:off x="2498779" y="1304465"/>
            <a:ext cx="2496033" cy="646331"/>
          </a:xfrm>
          <a:prstGeom prst="rect">
            <a:avLst/>
          </a:prstGeom>
          <a:noFill/>
        </p:spPr>
        <p:txBody>
          <a:bodyPr wrap="none" rtlCol="0">
            <a:spAutoFit/>
          </a:bodyPr>
          <a:lstStyle/>
          <a:p>
            <a:pPr algn="ctr"/>
            <a:r>
              <a:rPr lang="en-US" b="1" dirty="0" smtClean="0">
                <a:solidFill>
                  <a:srgbClr val="FF0000"/>
                </a:solidFill>
              </a:rPr>
              <a:t>Improve Bandwidth </a:t>
            </a:r>
          </a:p>
          <a:p>
            <a:pPr algn="ctr"/>
            <a:r>
              <a:rPr lang="en-US" b="1" dirty="0" smtClean="0">
                <a:solidFill>
                  <a:srgbClr val="FF0000"/>
                </a:solidFill>
              </a:rPr>
              <a:t>Utilization</a:t>
            </a:r>
          </a:p>
        </p:txBody>
      </p:sp>
      <p:sp>
        <p:nvSpPr>
          <p:cNvPr id="527" name="TextBox 526"/>
          <p:cNvSpPr txBox="1"/>
          <p:nvPr/>
        </p:nvSpPr>
        <p:spPr>
          <a:xfrm>
            <a:off x="4368780" y="5582938"/>
            <a:ext cx="2570197" cy="369332"/>
          </a:xfrm>
          <a:prstGeom prst="rect">
            <a:avLst/>
          </a:prstGeom>
          <a:noFill/>
        </p:spPr>
        <p:txBody>
          <a:bodyPr wrap="none" rtlCol="0">
            <a:spAutoFit/>
          </a:bodyPr>
          <a:lstStyle/>
          <a:p>
            <a:pPr algn="ctr"/>
            <a:r>
              <a:rPr lang="en-US" b="1" dirty="0" smtClean="0">
                <a:solidFill>
                  <a:srgbClr val="FF0000"/>
                </a:solidFill>
              </a:rPr>
              <a:t>Reduce Interference</a:t>
            </a:r>
          </a:p>
        </p:txBody>
      </p:sp>
      <p:sp>
        <p:nvSpPr>
          <p:cNvPr id="528" name="TextBox 527"/>
          <p:cNvSpPr txBox="1"/>
          <p:nvPr/>
        </p:nvSpPr>
        <p:spPr>
          <a:xfrm>
            <a:off x="6360607" y="1321848"/>
            <a:ext cx="2496033" cy="646331"/>
          </a:xfrm>
          <a:prstGeom prst="rect">
            <a:avLst/>
          </a:prstGeom>
          <a:noFill/>
        </p:spPr>
        <p:txBody>
          <a:bodyPr wrap="none" rtlCol="0">
            <a:spAutoFit/>
          </a:bodyPr>
          <a:lstStyle/>
          <a:p>
            <a:pPr algn="ctr"/>
            <a:r>
              <a:rPr lang="en-US" b="1" dirty="0" smtClean="0">
                <a:solidFill>
                  <a:srgbClr val="FF0000"/>
                </a:solidFill>
              </a:rPr>
              <a:t>Improve Bandwidth</a:t>
            </a:r>
          </a:p>
          <a:p>
            <a:pPr algn="ctr"/>
            <a:r>
              <a:rPr lang="en-US" b="1" dirty="0" smtClean="0">
                <a:solidFill>
                  <a:srgbClr val="FF0000"/>
                </a:solidFill>
              </a:rPr>
              <a:t>Utilization</a:t>
            </a:r>
          </a:p>
        </p:txBody>
      </p:sp>
    </p:spTree>
    <p:extLst>
      <p:ext uri="{BB962C8B-B14F-4D97-AF65-F5344CB8AC3E}">
        <p14:creationId xmlns:p14="http://schemas.microsoft.com/office/powerpoint/2010/main" val="34092699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26" grpId="0"/>
      <p:bldP spid="527" grpId="0"/>
      <p:bldP spid="5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187"/>
          <p:cNvGrpSpPr/>
          <p:nvPr/>
        </p:nvGrpSpPr>
        <p:grpSpPr>
          <a:xfrm>
            <a:off x="2396076" y="1820344"/>
            <a:ext cx="4047023" cy="3793019"/>
            <a:chOff x="2396076" y="1820344"/>
            <a:chExt cx="4047023" cy="3793019"/>
          </a:xfrm>
        </p:grpSpPr>
        <p:grpSp>
          <p:nvGrpSpPr>
            <p:cNvPr id="77" name="Group 76"/>
            <p:cNvGrpSpPr/>
            <p:nvPr/>
          </p:nvGrpSpPr>
          <p:grpSpPr>
            <a:xfrm>
              <a:off x="2396076" y="1820344"/>
              <a:ext cx="4047023" cy="3793019"/>
              <a:chOff x="4563543" y="1989674"/>
              <a:chExt cx="4047023" cy="3793019"/>
            </a:xfrm>
          </p:grpSpPr>
          <p:grpSp>
            <p:nvGrpSpPr>
              <p:cNvPr id="78" name="Group 77"/>
              <p:cNvGrpSpPr/>
              <p:nvPr/>
            </p:nvGrpSpPr>
            <p:grpSpPr>
              <a:xfrm>
                <a:off x="4563543" y="1989674"/>
                <a:ext cx="4047023" cy="423334"/>
                <a:chOff x="4555066" y="1989674"/>
                <a:chExt cx="4047023" cy="423334"/>
              </a:xfrm>
            </p:grpSpPr>
            <p:sp>
              <p:nvSpPr>
                <p:cNvPr id="142" name="Rectangle 14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3" name="Rectangle 14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4" name="Rectangle 14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5" name="Rectangle 14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6" name="Rectangle 14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7" name="Rectangle 14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8" name="Rectangle 14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9" name="Rectangle 14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79" name="Group 78"/>
              <p:cNvGrpSpPr/>
              <p:nvPr/>
            </p:nvGrpSpPr>
            <p:grpSpPr>
              <a:xfrm>
                <a:off x="4563543" y="2480734"/>
                <a:ext cx="4047023" cy="423334"/>
                <a:chOff x="4555066" y="1989674"/>
                <a:chExt cx="4047023" cy="423334"/>
              </a:xfrm>
            </p:grpSpPr>
            <p:sp>
              <p:nvSpPr>
                <p:cNvPr id="134" name="Rectangle 13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5" name="Rectangle 13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6" name="Rectangle 13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7" name="Rectangle 13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8" name="Rectangle 13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9" name="Rectangle 13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0" name="Rectangle 13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41" name="Rectangle 14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0" name="Group 79"/>
              <p:cNvGrpSpPr/>
              <p:nvPr/>
            </p:nvGrpSpPr>
            <p:grpSpPr>
              <a:xfrm>
                <a:off x="4563543" y="2971794"/>
                <a:ext cx="4047023" cy="423334"/>
                <a:chOff x="4555066" y="1989674"/>
                <a:chExt cx="4047023" cy="423334"/>
              </a:xfrm>
            </p:grpSpPr>
            <p:sp>
              <p:nvSpPr>
                <p:cNvPr id="126" name="Rectangle 12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7" name="Rectangle 12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8" name="Rectangle 12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9" name="Rectangle 12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0" name="Rectangle 12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1" name="Rectangle 13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2" name="Rectangle 13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33" name="Rectangle 13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1" name="Group 80"/>
              <p:cNvGrpSpPr/>
              <p:nvPr/>
            </p:nvGrpSpPr>
            <p:grpSpPr>
              <a:xfrm>
                <a:off x="4563543" y="3462854"/>
                <a:ext cx="4047023" cy="423334"/>
                <a:chOff x="4555066" y="1989674"/>
                <a:chExt cx="4047023" cy="423334"/>
              </a:xfrm>
            </p:grpSpPr>
            <p:sp>
              <p:nvSpPr>
                <p:cNvPr id="118" name="Rectangle 11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9" name="Rectangle 11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0" name="Rectangle 11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1" name="Rectangle 12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2" name="Rectangle 12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3" name="Rectangle 12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4" name="Rectangle 12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25" name="Rectangle 12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2" name="Group 81"/>
              <p:cNvGrpSpPr/>
              <p:nvPr/>
            </p:nvGrpSpPr>
            <p:grpSpPr>
              <a:xfrm>
                <a:off x="4563543" y="3936981"/>
                <a:ext cx="4047023" cy="423334"/>
                <a:chOff x="4555066" y="1989674"/>
                <a:chExt cx="4047023" cy="423334"/>
              </a:xfrm>
            </p:grpSpPr>
            <p:sp>
              <p:nvSpPr>
                <p:cNvPr id="110" name="Rectangle 10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1" name="Rectangle 11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2" name="Rectangle 11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3" name="Rectangle 11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4" name="Rectangle 11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5" name="Rectangle 11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6" name="Rectangle 11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17" name="Rectangle 11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3" name="Group 82"/>
              <p:cNvGrpSpPr/>
              <p:nvPr/>
            </p:nvGrpSpPr>
            <p:grpSpPr>
              <a:xfrm>
                <a:off x="4563543" y="4411108"/>
                <a:ext cx="4047023" cy="423334"/>
                <a:chOff x="4555066" y="1989674"/>
                <a:chExt cx="4047023" cy="423334"/>
              </a:xfrm>
            </p:grpSpPr>
            <p:sp>
              <p:nvSpPr>
                <p:cNvPr id="102" name="Rectangle 10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3" name="Rectangle 10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4" name="Rectangle 10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5" name="Rectangle 10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6" name="Rectangle 10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7" name="Rectangle 10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8" name="Rectangle 10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9" name="Rectangle 10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4" name="Group 83"/>
              <p:cNvGrpSpPr/>
              <p:nvPr/>
            </p:nvGrpSpPr>
            <p:grpSpPr>
              <a:xfrm>
                <a:off x="4563543" y="4885235"/>
                <a:ext cx="4047023" cy="423334"/>
                <a:chOff x="4555066" y="1989674"/>
                <a:chExt cx="4047023" cy="423334"/>
              </a:xfrm>
            </p:grpSpPr>
            <p:sp>
              <p:nvSpPr>
                <p:cNvPr id="94" name="Rectangle 9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5" name="Rectangle 9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6" name="Rectangle 9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7" name="Rectangle 9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8" name="Rectangle 9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9" name="Rectangle 9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0" name="Rectangle 9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01" name="Rectangle 10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85" name="Group 84"/>
              <p:cNvGrpSpPr/>
              <p:nvPr/>
            </p:nvGrpSpPr>
            <p:grpSpPr>
              <a:xfrm>
                <a:off x="4563543" y="5359359"/>
                <a:ext cx="4047023" cy="423334"/>
                <a:chOff x="4555066" y="1989674"/>
                <a:chExt cx="4047023" cy="423334"/>
              </a:xfrm>
            </p:grpSpPr>
            <p:sp>
              <p:nvSpPr>
                <p:cNvPr id="86" name="Rectangle 8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7" name="Rectangle 8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8" name="Rectangle 8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89" name="Rectangle 8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0" name="Rectangle 8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1" name="Rectangle 9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2" name="Rectangle 9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93" name="Rectangle 9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87" name="Group 186"/>
            <p:cNvGrpSpPr/>
            <p:nvPr/>
          </p:nvGrpSpPr>
          <p:grpSpPr>
            <a:xfrm>
              <a:off x="2487002" y="1881482"/>
              <a:ext cx="3882104" cy="3636886"/>
              <a:chOff x="4648208" y="1837277"/>
              <a:chExt cx="3882104" cy="3636886"/>
            </a:xfrm>
          </p:grpSpPr>
          <p:sp>
            <p:nvSpPr>
              <p:cNvPr id="183" name="Isosceles Triangle 182"/>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Isosceles Triangle 183"/>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Isosceles Triangle 184"/>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Isosceles Triangle 185"/>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a:bodyPr>
          <a:lstStyle/>
          <a:p>
            <a:r>
              <a:rPr lang="en-US" dirty="0" smtClean="0"/>
              <a:t>Step 1 — Clustering</a:t>
            </a:r>
            <a:endParaRPr lang="en-US" dirty="0"/>
          </a:p>
        </p:txBody>
      </p:sp>
      <p:sp>
        <p:nvSpPr>
          <p:cNvPr id="150" name="Slide Number Placeholder 3"/>
          <p:cNvSpPr>
            <a:spLocks noGrp="1"/>
          </p:cNvSpPr>
          <p:nvPr>
            <p:ph type="sldNum" sz="quarter" idx="11"/>
          </p:nvPr>
        </p:nvSpPr>
        <p:spPr>
          <a:prstGeom prst="rect">
            <a:avLst/>
          </a:prstGeom>
        </p:spPr>
        <p:txBody>
          <a:bodyPr/>
          <a:lstStyle/>
          <a:p>
            <a:fld id="{323594FA-E141-4234-AE05-360401972BE7}" type="slidenum">
              <a:rPr lang="en-US" altLang="en-US" smtClean="0"/>
              <a:pPr/>
              <a:t>8</a:t>
            </a:fld>
            <a:endParaRPr lang="en-US" altLang="en-US" dirty="0"/>
          </a:p>
        </p:txBody>
      </p:sp>
      <p:sp>
        <p:nvSpPr>
          <p:cNvPr id="151" name="Rectangle 150"/>
          <p:cNvSpPr/>
          <p:nvPr/>
        </p:nvSpPr>
        <p:spPr>
          <a:xfrm>
            <a:off x="2904069" y="231140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53" name="Straight Arrow Connector 152"/>
          <p:cNvCxnSpPr>
            <a:stCxn id="135" idx="3"/>
            <a:endCxn id="132" idx="0"/>
          </p:cNvCxnSpPr>
          <p:nvPr/>
        </p:nvCxnSpPr>
        <p:spPr>
          <a:xfrm>
            <a:off x="3361269" y="2523071"/>
            <a:ext cx="2345237" cy="279393"/>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4" name="Straight Arrow Connector 153"/>
          <p:cNvCxnSpPr/>
          <p:nvPr/>
        </p:nvCxnSpPr>
        <p:spPr>
          <a:xfrm>
            <a:off x="3361269" y="2743209"/>
            <a:ext cx="2707100" cy="2492352"/>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7" name="Straight Arrow Connector 156"/>
          <p:cNvCxnSpPr/>
          <p:nvPr/>
        </p:nvCxnSpPr>
        <p:spPr>
          <a:xfrm>
            <a:off x="3107269" y="2743209"/>
            <a:ext cx="778926" cy="2396030"/>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9" name="Straight Arrow Connector 158"/>
          <p:cNvCxnSpPr>
            <a:endCxn id="144" idx="3"/>
          </p:cNvCxnSpPr>
          <p:nvPr/>
        </p:nvCxnSpPr>
        <p:spPr>
          <a:xfrm flipV="1">
            <a:off x="3361269" y="2032011"/>
            <a:ext cx="524926" cy="279393"/>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3" name="Straight Arrow Connector 162"/>
          <p:cNvCxnSpPr>
            <a:stCxn id="135" idx="1"/>
            <a:endCxn id="126" idx="1"/>
          </p:cNvCxnSpPr>
          <p:nvPr/>
        </p:nvCxnSpPr>
        <p:spPr>
          <a:xfrm flipH="1">
            <a:off x="2396076" y="2523071"/>
            <a:ext cx="507993" cy="491060"/>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0" name="Straight Arrow Connector 169"/>
          <p:cNvCxnSpPr>
            <a:endCxn id="142" idx="0"/>
          </p:cNvCxnSpPr>
          <p:nvPr/>
        </p:nvCxnSpPr>
        <p:spPr>
          <a:xfrm flipH="1" flipV="1">
            <a:off x="2624676" y="1820344"/>
            <a:ext cx="228600" cy="529168"/>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sp>
        <p:nvSpPr>
          <p:cNvPr id="175" name="TextBox 174"/>
          <p:cNvSpPr txBox="1"/>
          <p:nvPr/>
        </p:nvSpPr>
        <p:spPr>
          <a:xfrm>
            <a:off x="1755719" y="5767437"/>
            <a:ext cx="6359358" cy="400110"/>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noProof="0" dirty="0" smtClean="0">
                <a:solidFill>
                  <a:srgbClr val="000000"/>
                </a:solidFill>
                <a:latin typeface="Tahoma"/>
              </a:rPr>
              <a:t>Inefficient data mapping to memory and caches</a:t>
            </a:r>
            <a:endParaRPr kumimoji="0" lang="en-US" sz="2000" b="1" i="0" u="none" strike="noStrike" kern="0" cap="none" spc="0" normalizeH="0" baseline="0" noProof="0" dirty="0" smtClean="0">
              <a:ln>
                <a:noFill/>
              </a:ln>
              <a:solidFill>
                <a:srgbClr val="000000"/>
              </a:solidFill>
              <a:effectLst/>
              <a:uLnTx/>
              <a:uFillTx/>
              <a:latin typeface="Tahoma"/>
              <a:ea typeface="+mn-ea"/>
              <a:cs typeface="+mn-cs"/>
            </a:endParaRPr>
          </a:p>
        </p:txBody>
      </p:sp>
      <p:grpSp>
        <p:nvGrpSpPr>
          <p:cNvPr id="155" name="Group 154"/>
          <p:cNvGrpSpPr/>
          <p:nvPr/>
        </p:nvGrpSpPr>
        <p:grpSpPr>
          <a:xfrm>
            <a:off x="7171322" y="3483099"/>
            <a:ext cx="1736440" cy="646331"/>
            <a:chOff x="6103135" y="5687489"/>
            <a:chExt cx="1736440" cy="646331"/>
          </a:xfrm>
        </p:grpSpPr>
        <p:sp>
          <p:nvSpPr>
            <p:cNvPr id="156" name="Isosceles Triangle 155"/>
            <p:cNvSpPr/>
            <p:nvPr/>
          </p:nvSpPr>
          <p:spPr>
            <a:xfrm>
              <a:off x="6103135" y="59103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b="1"/>
            </a:p>
          </p:txBody>
        </p:sp>
        <p:sp>
          <p:nvSpPr>
            <p:cNvPr id="158" name="TextBox 157"/>
            <p:cNvSpPr txBox="1"/>
            <p:nvPr/>
          </p:nvSpPr>
          <p:spPr>
            <a:xfrm>
              <a:off x="6487923" y="5687489"/>
              <a:ext cx="1351652" cy="646331"/>
            </a:xfrm>
            <a:prstGeom prst="rect">
              <a:avLst/>
            </a:prstGeom>
            <a:noFill/>
          </p:spPr>
          <p:txBody>
            <a:bodyPr wrap="none" rtlCol="0">
              <a:spAutoFit/>
            </a:bodyPr>
            <a:lstStyle/>
            <a:p>
              <a:pPr algn="ctr"/>
              <a:r>
                <a:rPr lang="en-US" b="1" dirty="0" smtClean="0"/>
                <a:t>Memory </a:t>
              </a:r>
            </a:p>
            <a:p>
              <a:pPr algn="ctr"/>
              <a:r>
                <a:rPr lang="en-US" b="1" dirty="0" smtClean="0"/>
                <a:t>Controller</a:t>
              </a:r>
              <a:endParaRPr lang="en-US" b="1" dirty="0"/>
            </a:p>
          </p:txBody>
        </p:sp>
      </p:grpSp>
    </p:spTree>
    <p:extLst>
      <p:ext uri="{BB962C8B-B14F-4D97-AF65-F5344CB8AC3E}">
        <p14:creationId xmlns:p14="http://schemas.microsoft.com/office/powerpoint/2010/main" val="412509790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p:cTn id="7" dur="500" fill="hold"/>
                                        <p:tgtEl>
                                          <p:spTgt spid="159"/>
                                        </p:tgtEl>
                                        <p:attrNameLst>
                                          <p:attrName>ppt_w</p:attrName>
                                        </p:attrNameLst>
                                      </p:cBhvr>
                                      <p:tavLst>
                                        <p:tav tm="0">
                                          <p:val>
                                            <p:fltVal val="0"/>
                                          </p:val>
                                        </p:tav>
                                        <p:tav tm="100000">
                                          <p:val>
                                            <p:strVal val="#ppt_w"/>
                                          </p:val>
                                        </p:tav>
                                      </p:tavLst>
                                    </p:anim>
                                    <p:anim calcmode="lin" valueType="num">
                                      <p:cBhvr>
                                        <p:cTn id="8" dur="500" fill="hold"/>
                                        <p:tgtEl>
                                          <p:spTgt spid="159"/>
                                        </p:tgtEl>
                                        <p:attrNameLst>
                                          <p:attrName>ppt_h</p:attrName>
                                        </p:attrNameLst>
                                      </p:cBhvr>
                                      <p:tavLst>
                                        <p:tav tm="0">
                                          <p:val>
                                            <p:fltVal val="0"/>
                                          </p:val>
                                        </p:tav>
                                        <p:tav tm="100000">
                                          <p:val>
                                            <p:strVal val="#ppt_h"/>
                                          </p:val>
                                        </p:tav>
                                      </p:tavLst>
                                    </p:anim>
                                    <p:animEffect transition="in" filter="fade">
                                      <p:cBhvr>
                                        <p:cTn id="9" dur="500"/>
                                        <p:tgtEl>
                                          <p:spTgt spid="159"/>
                                        </p:tgtEl>
                                      </p:cBhvr>
                                    </p:animEffect>
                                  </p:childTnLst>
                                </p:cTn>
                              </p:par>
                              <p:par>
                                <p:cTn id="10" presetID="53" presetClass="entr" presetSubtype="16" fill="hold" nodeType="withEffect">
                                  <p:stCondLst>
                                    <p:cond delay="0"/>
                                  </p:stCondLst>
                                  <p:childTnLst>
                                    <p:set>
                                      <p:cBhvr>
                                        <p:cTn id="11" dur="1" fill="hold">
                                          <p:stCondLst>
                                            <p:cond delay="0"/>
                                          </p:stCondLst>
                                        </p:cTn>
                                        <p:tgtEl>
                                          <p:spTgt spid="153"/>
                                        </p:tgtEl>
                                        <p:attrNameLst>
                                          <p:attrName>style.visibility</p:attrName>
                                        </p:attrNameLst>
                                      </p:cBhvr>
                                      <p:to>
                                        <p:strVal val="visible"/>
                                      </p:to>
                                    </p:set>
                                    <p:anim calcmode="lin" valueType="num">
                                      <p:cBhvr>
                                        <p:cTn id="12" dur="500" fill="hold"/>
                                        <p:tgtEl>
                                          <p:spTgt spid="153"/>
                                        </p:tgtEl>
                                        <p:attrNameLst>
                                          <p:attrName>ppt_w</p:attrName>
                                        </p:attrNameLst>
                                      </p:cBhvr>
                                      <p:tavLst>
                                        <p:tav tm="0">
                                          <p:val>
                                            <p:fltVal val="0"/>
                                          </p:val>
                                        </p:tav>
                                        <p:tav tm="100000">
                                          <p:val>
                                            <p:strVal val="#ppt_w"/>
                                          </p:val>
                                        </p:tav>
                                      </p:tavLst>
                                    </p:anim>
                                    <p:anim calcmode="lin" valueType="num">
                                      <p:cBhvr>
                                        <p:cTn id="13" dur="500" fill="hold"/>
                                        <p:tgtEl>
                                          <p:spTgt spid="153"/>
                                        </p:tgtEl>
                                        <p:attrNameLst>
                                          <p:attrName>ppt_h</p:attrName>
                                        </p:attrNameLst>
                                      </p:cBhvr>
                                      <p:tavLst>
                                        <p:tav tm="0">
                                          <p:val>
                                            <p:fltVal val="0"/>
                                          </p:val>
                                        </p:tav>
                                        <p:tav tm="100000">
                                          <p:val>
                                            <p:strVal val="#ppt_h"/>
                                          </p:val>
                                        </p:tav>
                                      </p:tavLst>
                                    </p:anim>
                                    <p:animEffect transition="in" filter="fade">
                                      <p:cBhvr>
                                        <p:cTn id="14" dur="500"/>
                                        <p:tgtEl>
                                          <p:spTgt spid="153"/>
                                        </p:tgtEl>
                                      </p:cBhvr>
                                    </p:animEffect>
                                  </p:childTnLst>
                                </p:cTn>
                              </p:par>
                              <p:par>
                                <p:cTn id="15" presetID="53" presetClass="entr" presetSubtype="16" fill="hold" nodeType="withEffect">
                                  <p:stCondLst>
                                    <p:cond delay="0"/>
                                  </p:stCondLst>
                                  <p:childTnLst>
                                    <p:set>
                                      <p:cBhvr>
                                        <p:cTn id="16" dur="1" fill="hold">
                                          <p:stCondLst>
                                            <p:cond delay="0"/>
                                          </p:stCondLst>
                                        </p:cTn>
                                        <p:tgtEl>
                                          <p:spTgt spid="154"/>
                                        </p:tgtEl>
                                        <p:attrNameLst>
                                          <p:attrName>style.visibility</p:attrName>
                                        </p:attrNameLst>
                                      </p:cBhvr>
                                      <p:to>
                                        <p:strVal val="visible"/>
                                      </p:to>
                                    </p:set>
                                    <p:anim calcmode="lin" valueType="num">
                                      <p:cBhvr>
                                        <p:cTn id="17" dur="500" fill="hold"/>
                                        <p:tgtEl>
                                          <p:spTgt spid="154"/>
                                        </p:tgtEl>
                                        <p:attrNameLst>
                                          <p:attrName>ppt_w</p:attrName>
                                        </p:attrNameLst>
                                      </p:cBhvr>
                                      <p:tavLst>
                                        <p:tav tm="0">
                                          <p:val>
                                            <p:fltVal val="0"/>
                                          </p:val>
                                        </p:tav>
                                        <p:tav tm="100000">
                                          <p:val>
                                            <p:strVal val="#ppt_w"/>
                                          </p:val>
                                        </p:tav>
                                      </p:tavLst>
                                    </p:anim>
                                    <p:anim calcmode="lin" valueType="num">
                                      <p:cBhvr>
                                        <p:cTn id="18" dur="500" fill="hold"/>
                                        <p:tgtEl>
                                          <p:spTgt spid="154"/>
                                        </p:tgtEl>
                                        <p:attrNameLst>
                                          <p:attrName>ppt_h</p:attrName>
                                        </p:attrNameLst>
                                      </p:cBhvr>
                                      <p:tavLst>
                                        <p:tav tm="0">
                                          <p:val>
                                            <p:fltVal val="0"/>
                                          </p:val>
                                        </p:tav>
                                        <p:tav tm="100000">
                                          <p:val>
                                            <p:strVal val="#ppt_h"/>
                                          </p:val>
                                        </p:tav>
                                      </p:tavLst>
                                    </p:anim>
                                    <p:animEffect transition="in" filter="fade">
                                      <p:cBhvr>
                                        <p:cTn id="19" dur="500"/>
                                        <p:tgtEl>
                                          <p:spTgt spid="154"/>
                                        </p:tgtEl>
                                      </p:cBhvr>
                                    </p:animEffect>
                                  </p:childTnLst>
                                </p:cTn>
                              </p:par>
                              <p:par>
                                <p:cTn id="20" presetID="53" presetClass="entr" presetSubtype="16" fill="hold" nodeType="withEffect">
                                  <p:stCondLst>
                                    <p:cond delay="0"/>
                                  </p:stCondLst>
                                  <p:childTnLst>
                                    <p:set>
                                      <p:cBhvr>
                                        <p:cTn id="21" dur="1" fill="hold">
                                          <p:stCondLst>
                                            <p:cond delay="0"/>
                                          </p:stCondLst>
                                        </p:cTn>
                                        <p:tgtEl>
                                          <p:spTgt spid="157"/>
                                        </p:tgtEl>
                                        <p:attrNameLst>
                                          <p:attrName>style.visibility</p:attrName>
                                        </p:attrNameLst>
                                      </p:cBhvr>
                                      <p:to>
                                        <p:strVal val="visible"/>
                                      </p:to>
                                    </p:set>
                                    <p:anim calcmode="lin" valueType="num">
                                      <p:cBhvr>
                                        <p:cTn id="22" dur="500" fill="hold"/>
                                        <p:tgtEl>
                                          <p:spTgt spid="157"/>
                                        </p:tgtEl>
                                        <p:attrNameLst>
                                          <p:attrName>ppt_w</p:attrName>
                                        </p:attrNameLst>
                                      </p:cBhvr>
                                      <p:tavLst>
                                        <p:tav tm="0">
                                          <p:val>
                                            <p:fltVal val="0"/>
                                          </p:val>
                                        </p:tav>
                                        <p:tav tm="100000">
                                          <p:val>
                                            <p:strVal val="#ppt_w"/>
                                          </p:val>
                                        </p:tav>
                                      </p:tavLst>
                                    </p:anim>
                                    <p:anim calcmode="lin" valueType="num">
                                      <p:cBhvr>
                                        <p:cTn id="23" dur="500" fill="hold"/>
                                        <p:tgtEl>
                                          <p:spTgt spid="157"/>
                                        </p:tgtEl>
                                        <p:attrNameLst>
                                          <p:attrName>ppt_h</p:attrName>
                                        </p:attrNameLst>
                                      </p:cBhvr>
                                      <p:tavLst>
                                        <p:tav tm="0">
                                          <p:val>
                                            <p:fltVal val="0"/>
                                          </p:val>
                                        </p:tav>
                                        <p:tav tm="100000">
                                          <p:val>
                                            <p:strVal val="#ppt_h"/>
                                          </p:val>
                                        </p:tav>
                                      </p:tavLst>
                                    </p:anim>
                                    <p:animEffect transition="in" filter="fade">
                                      <p:cBhvr>
                                        <p:cTn id="24" dur="500"/>
                                        <p:tgtEl>
                                          <p:spTgt spid="157"/>
                                        </p:tgtEl>
                                      </p:cBhvr>
                                    </p:animEffect>
                                  </p:childTnLst>
                                </p:cTn>
                              </p:par>
                              <p:par>
                                <p:cTn id="25" presetID="53" presetClass="entr" presetSubtype="16" fill="hold" nodeType="withEffect">
                                  <p:stCondLst>
                                    <p:cond delay="0"/>
                                  </p:stCondLst>
                                  <p:childTnLst>
                                    <p:set>
                                      <p:cBhvr>
                                        <p:cTn id="26" dur="1" fill="hold">
                                          <p:stCondLst>
                                            <p:cond delay="0"/>
                                          </p:stCondLst>
                                        </p:cTn>
                                        <p:tgtEl>
                                          <p:spTgt spid="163"/>
                                        </p:tgtEl>
                                        <p:attrNameLst>
                                          <p:attrName>style.visibility</p:attrName>
                                        </p:attrNameLst>
                                      </p:cBhvr>
                                      <p:to>
                                        <p:strVal val="visible"/>
                                      </p:to>
                                    </p:set>
                                    <p:anim calcmode="lin" valueType="num">
                                      <p:cBhvr>
                                        <p:cTn id="27" dur="500" fill="hold"/>
                                        <p:tgtEl>
                                          <p:spTgt spid="163"/>
                                        </p:tgtEl>
                                        <p:attrNameLst>
                                          <p:attrName>ppt_w</p:attrName>
                                        </p:attrNameLst>
                                      </p:cBhvr>
                                      <p:tavLst>
                                        <p:tav tm="0">
                                          <p:val>
                                            <p:fltVal val="0"/>
                                          </p:val>
                                        </p:tav>
                                        <p:tav tm="100000">
                                          <p:val>
                                            <p:strVal val="#ppt_w"/>
                                          </p:val>
                                        </p:tav>
                                      </p:tavLst>
                                    </p:anim>
                                    <p:anim calcmode="lin" valueType="num">
                                      <p:cBhvr>
                                        <p:cTn id="28" dur="500" fill="hold"/>
                                        <p:tgtEl>
                                          <p:spTgt spid="163"/>
                                        </p:tgtEl>
                                        <p:attrNameLst>
                                          <p:attrName>ppt_h</p:attrName>
                                        </p:attrNameLst>
                                      </p:cBhvr>
                                      <p:tavLst>
                                        <p:tav tm="0">
                                          <p:val>
                                            <p:fltVal val="0"/>
                                          </p:val>
                                        </p:tav>
                                        <p:tav tm="100000">
                                          <p:val>
                                            <p:strVal val="#ppt_h"/>
                                          </p:val>
                                        </p:tav>
                                      </p:tavLst>
                                    </p:anim>
                                    <p:animEffect transition="in" filter="fade">
                                      <p:cBhvr>
                                        <p:cTn id="29" dur="500"/>
                                        <p:tgtEl>
                                          <p:spTgt spid="163"/>
                                        </p:tgtEl>
                                      </p:cBhvr>
                                    </p:animEffect>
                                  </p:childTnLst>
                                </p:cTn>
                              </p:par>
                              <p:par>
                                <p:cTn id="30" presetID="53" presetClass="entr" presetSubtype="16" fill="hold" nodeType="withEffect">
                                  <p:stCondLst>
                                    <p:cond delay="0"/>
                                  </p:stCondLst>
                                  <p:childTnLst>
                                    <p:set>
                                      <p:cBhvr>
                                        <p:cTn id="31" dur="1" fill="hold">
                                          <p:stCondLst>
                                            <p:cond delay="0"/>
                                          </p:stCondLst>
                                        </p:cTn>
                                        <p:tgtEl>
                                          <p:spTgt spid="170"/>
                                        </p:tgtEl>
                                        <p:attrNameLst>
                                          <p:attrName>style.visibility</p:attrName>
                                        </p:attrNameLst>
                                      </p:cBhvr>
                                      <p:to>
                                        <p:strVal val="visible"/>
                                      </p:to>
                                    </p:set>
                                    <p:anim calcmode="lin" valueType="num">
                                      <p:cBhvr>
                                        <p:cTn id="32" dur="500" fill="hold"/>
                                        <p:tgtEl>
                                          <p:spTgt spid="170"/>
                                        </p:tgtEl>
                                        <p:attrNameLst>
                                          <p:attrName>ppt_w</p:attrName>
                                        </p:attrNameLst>
                                      </p:cBhvr>
                                      <p:tavLst>
                                        <p:tav tm="0">
                                          <p:val>
                                            <p:fltVal val="0"/>
                                          </p:val>
                                        </p:tav>
                                        <p:tav tm="100000">
                                          <p:val>
                                            <p:strVal val="#ppt_w"/>
                                          </p:val>
                                        </p:tav>
                                      </p:tavLst>
                                    </p:anim>
                                    <p:anim calcmode="lin" valueType="num">
                                      <p:cBhvr>
                                        <p:cTn id="33" dur="500" fill="hold"/>
                                        <p:tgtEl>
                                          <p:spTgt spid="170"/>
                                        </p:tgtEl>
                                        <p:attrNameLst>
                                          <p:attrName>ppt_h</p:attrName>
                                        </p:attrNameLst>
                                      </p:cBhvr>
                                      <p:tavLst>
                                        <p:tav tm="0">
                                          <p:val>
                                            <p:fltVal val="0"/>
                                          </p:val>
                                        </p:tav>
                                        <p:tav tm="100000">
                                          <p:val>
                                            <p:strVal val="#ppt_h"/>
                                          </p:val>
                                        </p:tav>
                                      </p:tavLst>
                                    </p:anim>
                                    <p:animEffect transition="in" filter="fade">
                                      <p:cBhvr>
                                        <p:cTn id="34" dur="500"/>
                                        <p:tgtEl>
                                          <p:spTgt spid="170"/>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2" name="Group 151"/>
          <p:cNvGrpSpPr/>
          <p:nvPr/>
        </p:nvGrpSpPr>
        <p:grpSpPr>
          <a:xfrm>
            <a:off x="2396076" y="1820344"/>
            <a:ext cx="4047023" cy="3793019"/>
            <a:chOff x="2396076" y="1820344"/>
            <a:chExt cx="4047023" cy="3793019"/>
          </a:xfrm>
        </p:grpSpPr>
        <p:grpSp>
          <p:nvGrpSpPr>
            <p:cNvPr id="155" name="Group 154"/>
            <p:cNvGrpSpPr/>
            <p:nvPr/>
          </p:nvGrpSpPr>
          <p:grpSpPr>
            <a:xfrm>
              <a:off x="2396076" y="1820344"/>
              <a:ext cx="4047023" cy="3793019"/>
              <a:chOff x="4563543" y="1989674"/>
              <a:chExt cx="4047023" cy="3793019"/>
            </a:xfrm>
          </p:grpSpPr>
          <p:grpSp>
            <p:nvGrpSpPr>
              <p:cNvPr id="164" name="Group 163"/>
              <p:cNvGrpSpPr/>
              <p:nvPr/>
            </p:nvGrpSpPr>
            <p:grpSpPr>
              <a:xfrm>
                <a:off x="4563543" y="1989674"/>
                <a:ext cx="4047023" cy="423334"/>
                <a:chOff x="4555066" y="1989674"/>
                <a:chExt cx="4047023" cy="423334"/>
              </a:xfrm>
            </p:grpSpPr>
            <p:sp>
              <p:nvSpPr>
                <p:cNvPr id="230" name="Rectangle 22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1" name="Rectangle 23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2" name="Rectangle 23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3" name="Rectangle 23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4" name="Rectangle 23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5" name="Rectangle 23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6" name="Rectangle 23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37" name="Rectangle 23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5" name="Group 164"/>
              <p:cNvGrpSpPr/>
              <p:nvPr/>
            </p:nvGrpSpPr>
            <p:grpSpPr>
              <a:xfrm>
                <a:off x="4563543" y="2480734"/>
                <a:ext cx="4047023" cy="423334"/>
                <a:chOff x="4555066" y="1989674"/>
                <a:chExt cx="4047023" cy="423334"/>
              </a:xfrm>
            </p:grpSpPr>
            <p:sp>
              <p:nvSpPr>
                <p:cNvPr id="222" name="Rectangle 22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3" name="Rectangle 22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4" name="Rectangle 22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5" name="Rectangle 22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6" name="Rectangle 22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7" name="Rectangle 22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8" name="Rectangle 22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9" name="Rectangle 22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6" name="Group 165"/>
              <p:cNvGrpSpPr/>
              <p:nvPr/>
            </p:nvGrpSpPr>
            <p:grpSpPr>
              <a:xfrm>
                <a:off x="4563543" y="2971794"/>
                <a:ext cx="4047023" cy="423334"/>
                <a:chOff x="4555066" y="1989674"/>
                <a:chExt cx="4047023" cy="423334"/>
              </a:xfrm>
            </p:grpSpPr>
            <p:sp>
              <p:nvSpPr>
                <p:cNvPr id="214" name="Rectangle 213"/>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5" name="Rectangle 214"/>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6" name="Rectangle 21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7" name="Rectangle 21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8" name="Rectangle 21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9" name="Rectangle 21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0" name="Rectangle 21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21" name="Rectangle 22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7" name="Group 166"/>
              <p:cNvGrpSpPr/>
              <p:nvPr/>
            </p:nvGrpSpPr>
            <p:grpSpPr>
              <a:xfrm>
                <a:off x="4563543" y="3462854"/>
                <a:ext cx="4047023" cy="423334"/>
                <a:chOff x="4555066" y="1989674"/>
                <a:chExt cx="4047023" cy="423334"/>
              </a:xfrm>
            </p:grpSpPr>
            <p:sp>
              <p:nvSpPr>
                <p:cNvPr id="206" name="Rectangle 205"/>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7" name="Rectangle 206"/>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8" name="Rectangle 207"/>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9" name="Rectangle 208"/>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0" name="Rectangle 209"/>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1" name="Rectangle 210"/>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2" name="Rectangle 211"/>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13" name="Rectangle 212"/>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8" name="Group 167"/>
              <p:cNvGrpSpPr/>
              <p:nvPr/>
            </p:nvGrpSpPr>
            <p:grpSpPr>
              <a:xfrm>
                <a:off x="4563543" y="3936981"/>
                <a:ext cx="4047023" cy="423334"/>
                <a:chOff x="4555066" y="1989674"/>
                <a:chExt cx="4047023" cy="423334"/>
              </a:xfrm>
            </p:grpSpPr>
            <p:sp>
              <p:nvSpPr>
                <p:cNvPr id="198" name="Rectangle 197"/>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9" name="Rectangle 198"/>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0" name="Rectangle 199"/>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1" name="Rectangle 200"/>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2" name="Rectangle 201"/>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3" name="Rectangle 202"/>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4" name="Rectangle 203"/>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205" name="Rectangle 204"/>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69" name="Group 168"/>
              <p:cNvGrpSpPr/>
              <p:nvPr/>
            </p:nvGrpSpPr>
            <p:grpSpPr>
              <a:xfrm>
                <a:off x="4563543" y="4411108"/>
                <a:ext cx="4047023" cy="423334"/>
                <a:chOff x="4555066" y="1989674"/>
                <a:chExt cx="4047023" cy="423334"/>
              </a:xfrm>
            </p:grpSpPr>
            <p:sp>
              <p:nvSpPr>
                <p:cNvPr id="190" name="Rectangle 189"/>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1" name="Rectangle 190"/>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2" name="Rectangle 191"/>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3" name="Rectangle 192"/>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4" name="Rectangle 193"/>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5" name="Rectangle 194"/>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6" name="Rectangle 195"/>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97" name="Rectangle 196"/>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71" name="Group 170"/>
              <p:cNvGrpSpPr/>
              <p:nvPr/>
            </p:nvGrpSpPr>
            <p:grpSpPr>
              <a:xfrm>
                <a:off x="4563543" y="4885235"/>
                <a:ext cx="4047023" cy="423334"/>
                <a:chOff x="4555066" y="1989674"/>
                <a:chExt cx="4047023" cy="423334"/>
              </a:xfrm>
            </p:grpSpPr>
            <p:sp>
              <p:nvSpPr>
                <p:cNvPr id="182" name="Rectangle 181"/>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3" name="Rectangle 182"/>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4" name="Rectangle 183"/>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5" name="Rectangle 184"/>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6" name="Rectangle 185"/>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7" name="Rectangle 186"/>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8" name="Rectangle 187"/>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9" name="Rectangle 188"/>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nvGrpSpPr>
              <p:cNvPr id="172" name="Group 171"/>
              <p:cNvGrpSpPr/>
              <p:nvPr/>
            </p:nvGrpSpPr>
            <p:grpSpPr>
              <a:xfrm>
                <a:off x="4563543" y="5359359"/>
                <a:ext cx="4047023" cy="423334"/>
                <a:chOff x="4555066" y="1989674"/>
                <a:chExt cx="4047023" cy="423334"/>
              </a:xfrm>
            </p:grpSpPr>
            <p:sp>
              <p:nvSpPr>
                <p:cNvPr id="173" name="Rectangle 172"/>
                <p:cNvSpPr/>
                <p:nvPr/>
              </p:nvSpPr>
              <p:spPr>
                <a:xfrm>
                  <a:off x="455506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4" name="Rectangle 173"/>
                <p:cNvSpPr/>
                <p:nvPr/>
              </p:nvSpPr>
              <p:spPr>
                <a:xfrm>
                  <a:off x="506305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6" name="Rectangle 175"/>
                <p:cNvSpPr/>
                <p:nvPr/>
              </p:nvSpPr>
              <p:spPr>
                <a:xfrm>
                  <a:off x="5587985"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7" name="Rectangle 176"/>
                <p:cNvSpPr/>
                <p:nvPr/>
              </p:nvSpPr>
              <p:spPr>
                <a:xfrm>
                  <a:off x="6095978"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8" name="Rectangle 177"/>
                <p:cNvSpPr/>
                <p:nvPr/>
              </p:nvSpPr>
              <p:spPr>
                <a:xfrm>
                  <a:off x="6603977"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79" name="Rectangle 178"/>
                <p:cNvSpPr/>
                <p:nvPr/>
              </p:nvSpPr>
              <p:spPr>
                <a:xfrm>
                  <a:off x="7111970"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0" name="Rectangle 179"/>
                <p:cNvSpPr/>
                <p:nvPr/>
              </p:nvSpPr>
              <p:spPr>
                <a:xfrm>
                  <a:off x="7636896"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sp>
              <p:nvSpPr>
                <p:cNvPr id="181" name="Rectangle 180"/>
                <p:cNvSpPr/>
                <p:nvPr/>
              </p:nvSpPr>
              <p:spPr>
                <a:xfrm>
                  <a:off x="8144889" y="1989674"/>
                  <a:ext cx="457200" cy="423334"/>
                </a:xfrm>
                <a:prstGeom prst="rect">
                  <a:avLst/>
                </a:prstGeom>
                <a:solidFill>
                  <a:srgbClr val="FFFFFF"/>
                </a:solidFill>
                <a:ln w="25400" cap="flat" cmpd="sng" algn="ctr">
                  <a:solidFill>
                    <a:srgbClr val="CC99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000000"/>
                    </a:solidFill>
                    <a:effectLst/>
                    <a:uLnTx/>
                    <a:uFillTx/>
                    <a:latin typeface="Tahoma"/>
                    <a:ea typeface="+mn-ea"/>
                    <a:cs typeface="+mn-cs"/>
                  </a:endParaRPr>
                </a:p>
              </p:txBody>
            </p:sp>
          </p:grpSp>
        </p:grpSp>
        <p:grpSp>
          <p:nvGrpSpPr>
            <p:cNvPr id="156" name="Group 155"/>
            <p:cNvGrpSpPr/>
            <p:nvPr/>
          </p:nvGrpSpPr>
          <p:grpSpPr>
            <a:xfrm>
              <a:off x="2487002" y="1881482"/>
              <a:ext cx="3882104" cy="3636886"/>
              <a:chOff x="4648208" y="1837277"/>
              <a:chExt cx="3882104" cy="3636886"/>
            </a:xfrm>
          </p:grpSpPr>
          <p:sp>
            <p:nvSpPr>
              <p:cNvPr id="158" name="Isosceles Triangle 157"/>
              <p:cNvSpPr/>
              <p:nvPr/>
            </p:nvSpPr>
            <p:spPr>
              <a:xfrm>
                <a:off x="4648208"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Isosceles Triangle 159"/>
              <p:cNvSpPr/>
              <p:nvPr/>
            </p:nvSpPr>
            <p:spPr>
              <a:xfrm>
                <a:off x="8229575" y="1837277"/>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Isosceles Triangle 160"/>
              <p:cNvSpPr/>
              <p:nvPr/>
            </p:nvSpPr>
            <p:spPr>
              <a:xfrm>
                <a:off x="4648208" y="519135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Isosceles Triangle 161"/>
              <p:cNvSpPr/>
              <p:nvPr/>
            </p:nvSpPr>
            <p:spPr>
              <a:xfrm>
                <a:off x="8263443" y="5205416"/>
                <a:ext cx="266869" cy="268747"/>
              </a:xfrm>
              <a:prstGeom prst="triangl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2" name="Title 1"/>
          <p:cNvSpPr>
            <a:spLocks noGrp="1"/>
          </p:cNvSpPr>
          <p:nvPr>
            <p:ph type="title"/>
          </p:nvPr>
        </p:nvSpPr>
        <p:spPr/>
        <p:txBody>
          <a:bodyPr>
            <a:normAutofit/>
          </a:bodyPr>
          <a:lstStyle/>
          <a:p>
            <a:r>
              <a:rPr lang="en-US" dirty="0" smtClean="0"/>
              <a:t>Step 1 — Clustering</a:t>
            </a:r>
            <a:endParaRPr lang="en-US" dirty="0"/>
          </a:p>
        </p:txBody>
      </p:sp>
      <p:sp>
        <p:nvSpPr>
          <p:cNvPr id="151" name="Rectangle 150"/>
          <p:cNvSpPr/>
          <p:nvPr/>
        </p:nvSpPr>
        <p:spPr>
          <a:xfrm>
            <a:off x="2904069" y="2311404"/>
            <a:ext cx="457200" cy="423334"/>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53" name="Straight Arrow Connector 152"/>
          <p:cNvCxnSpPr>
            <a:stCxn id="135" idx="3"/>
            <a:endCxn id="137" idx="3"/>
          </p:cNvCxnSpPr>
          <p:nvPr/>
        </p:nvCxnSpPr>
        <p:spPr>
          <a:xfrm>
            <a:off x="3361269" y="2523071"/>
            <a:ext cx="1032919" cy="0"/>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4" name="Straight Arrow Connector 153"/>
          <p:cNvCxnSpPr/>
          <p:nvPr/>
        </p:nvCxnSpPr>
        <p:spPr>
          <a:xfrm>
            <a:off x="3361269" y="2743209"/>
            <a:ext cx="905931" cy="846658"/>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7" name="Straight Arrow Connector 156"/>
          <p:cNvCxnSpPr/>
          <p:nvPr/>
        </p:nvCxnSpPr>
        <p:spPr>
          <a:xfrm>
            <a:off x="3107269" y="2743209"/>
            <a:ext cx="321726" cy="973649"/>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59" name="Straight Arrow Connector 158"/>
          <p:cNvCxnSpPr/>
          <p:nvPr/>
        </p:nvCxnSpPr>
        <p:spPr>
          <a:xfrm flipV="1">
            <a:off x="3412062" y="1981222"/>
            <a:ext cx="524926" cy="279393"/>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63" name="Straight Arrow Connector 162"/>
          <p:cNvCxnSpPr>
            <a:stCxn id="135" idx="1"/>
            <a:endCxn id="126" idx="1"/>
          </p:cNvCxnSpPr>
          <p:nvPr/>
        </p:nvCxnSpPr>
        <p:spPr>
          <a:xfrm flipH="1">
            <a:off x="2396076" y="2523071"/>
            <a:ext cx="507993" cy="491060"/>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70" name="Straight Arrow Connector 169"/>
          <p:cNvCxnSpPr>
            <a:endCxn id="142" idx="0"/>
          </p:cNvCxnSpPr>
          <p:nvPr/>
        </p:nvCxnSpPr>
        <p:spPr>
          <a:xfrm flipH="1" flipV="1">
            <a:off x="2624676" y="1820344"/>
            <a:ext cx="228600" cy="529168"/>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sp>
        <p:nvSpPr>
          <p:cNvPr id="175" name="TextBox 174"/>
          <p:cNvSpPr txBox="1"/>
          <p:nvPr/>
        </p:nvSpPr>
        <p:spPr>
          <a:xfrm>
            <a:off x="1213701" y="5780272"/>
            <a:ext cx="2531462" cy="400110"/>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latin typeface="Tahoma"/>
              </a:rPr>
              <a:t>Improved Locality</a:t>
            </a:r>
            <a:endParaRPr kumimoji="0" lang="en-US" sz="2000" b="1" i="0" u="none" strike="noStrike" kern="0" cap="none" spc="0" normalizeH="0" baseline="0" noProof="0" dirty="0" smtClean="0">
              <a:ln>
                <a:noFill/>
              </a:ln>
              <a:solidFill>
                <a:srgbClr val="000000"/>
              </a:solidFill>
              <a:effectLst/>
              <a:uLnTx/>
              <a:uFillTx/>
              <a:latin typeface="Tahoma"/>
              <a:ea typeface="+mn-ea"/>
              <a:cs typeface="+mn-cs"/>
            </a:endParaRPr>
          </a:p>
        </p:txBody>
      </p:sp>
      <p:cxnSp>
        <p:nvCxnSpPr>
          <p:cNvPr id="4" name="Straight Connector 3"/>
          <p:cNvCxnSpPr/>
          <p:nvPr/>
        </p:nvCxnSpPr>
        <p:spPr>
          <a:xfrm flipH="1">
            <a:off x="4428048" y="1744132"/>
            <a:ext cx="6" cy="3920030"/>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16200000" flipV="1">
            <a:off x="4422465" y="1684156"/>
            <a:ext cx="6" cy="4112051"/>
          </a:xfrm>
          <a:prstGeom prst="line">
            <a:avLst/>
          </a:prstGeom>
          <a:ln w="38100"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93" name="Slide Number Placeholder 3"/>
          <p:cNvSpPr>
            <a:spLocks noGrp="1"/>
          </p:cNvSpPr>
          <p:nvPr>
            <p:ph type="sldNum" sz="quarter" idx="11"/>
          </p:nvPr>
        </p:nvSpPr>
        <p:spPr>
          <a:xfrm>
            <a:off x="6553200" y="6243638"/>
            <a:ext cx="2133600" cy="457200"/>
          </a:xfrm>
        </p:spPr>
        <p:txBody>
          <a:bodyPr/>
          <a:lstStyle/>
          <a:p>
            <a:fld id="{323594FA-E141-4234-AE05-360401972BE7}" type="slidenum">
              <a:rPr lang="en-US" altLang="en-US" smtClean="0"/>
              <a:pPr/>
              <a:t>9</a:t>
            </a:fld>
            <a:endParaRPr lang="en-US" altLang="en-US" dirty="0"/>
          </a:p>
        </p:txBody>
      </p:sp>
      <p:sp>
        <p:nvSpPr>
          <p:cNvPr id="94" name="TextBox 93"/>
          <p:cNvSpPr txBox="1"/>
          <p:nvPr/>
        </p:nvSpPr>
        <p:spPr>
          <a:xfrm>
            <a:off x="5165621" y="5780272"/>
            <a:ext cx="2996684" cy="400110"/>
          </a:xfrm>
          <a:prstGeom prst="rect">
            <a:avLst/>
          </a:prstGeom>
          <a:solidFill>
            <a:srgbClr val="CC9900">
              <a:lumMod val="40000"/>
              <a:lumOff val="60000"/>
            </a:srgbClr>
          </a:solidFill>
          <a:ln w="25400" cap="flat" cmpd="sng" algn="ctr">
            <a:solidFill>
              <a:srgbClr val="800000"/>
            </a:solidFill>
            <a:prstDash val="solid"/>
          </a:ln>
          <a:effectLst/>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b="1" kern="0" dirty="0" smtClean="0">
                <a:solidFill>
                  <a:srgbClr val="000000"/>
                </a:solidFill>
                <a:latin typeface="Tahoma"/>
              </a:rPr>
              <a:t>Reduced Interference</a:t>
            </a:r>
            <a:endParaRPr kumimoji="0" lang="en-US" sz="2000" b="1" i="0" u="none" strike="noStrike" kern="0" cap="none" spc="0" normalizeH="0" baseline="0" noProof="0" dirty="0" smtClean="0">
              <a:ln>
                <a:noFill/>
              </a:ln>
              <a:solidFill>
                <a:srgbClr val="000000"/>
              </a:solidFill>
              <a:effectLst/>
              <a:uLnTx/>
              <a:uFillTx/>
              <a:latin typeface="Tahoma"/>
              <a:ea typeface="+mn-ea"/>
              <a:cs typeface="+mn-cs"/>
            </a:endParaRPr>
          </a:p>
        </p:txBody>
      </p:sp>
      <p:grpSp>
        <p:nvGrpSpPr>
          <p:cNvPr id="110" name="Group 109"/>
          <p:cNvGrpSpPr/>
          <p:nvPr/>
        </p:nvGrpSpPr>
        <p:grpSpPr>
          <a:xfrm>
            <a:off x="4450850" y="3754953"/>
            <a:ext cx="1998112" cy="1896514"/>
            <a:chOff x="2396076" y="1820344"/>
            <a:chExt cx="1998112" cy="1896514"/>
          </a:xfrm>
        </p:grpSpPr>
        <p:sp>
          <p:nvSpPr>
            <p:cNvPr id="111" name="Rectangle 110"/>
            <p:cNvSpPr/>
            <p:nvPr/>
          </p:nvSpPr>
          <p:spPr>
            <a:xfrm>
              <a:off x="2904069" y="2311404"/>
              <a:ext cx="457200" cy="423334"/>
            </a:xfrm>
            <a:prstGeom prst="rect">
              <a:avLst/>
            </a:prstGeom>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srgbClr val="FFFFFF"/>
                </a:solidFill>
                <a:effectLst/>
                <a:uLnTx/>
                <a:uFillTx/>
                <a:latin typeface="Tahoma"/>
                <a:ea typeface="+mn-ea"/>
                <a:cs typeface="+mn-cs"/>
              </a:endParaRPr>
            </a:p>
          </p:txBody>
        </p:sp>
        <p:cxnSp>
          <p:nvCxnSpPr>
            <p:cNvPr id="112" name="Straight Arrow Connector 111"/>
            <p:cNvCxnSpPr/>
            <p:nvPr/>
          </p:nvCxnSpPr>
          <p:spPr>
            <a:xfrm>
              <a:off x="3361269" y="2523071"/>
              <a:ext cx="1032919" cy="0"/>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13" name="Straight Arrow Connector 112"/>
            <p:cNvCxnSpPr/>
            <p:nvPr/>
          </p:nvCxnSpPr>
          <p:spPr>
            <a:xfrm>
              <a:off x="3361269" y="2743209"/>
              <a:ext cx="905931" cy="846658"/>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14" name="Straight Arrow Connector 113"/>
            <p:cNvCxnSpPr/>
            <p:nvPr/>
          </p:nvCxnSpPr>
          <p:spPr>
            <a:xfrm>
              <a:off x="3107269" y="2743209"/>
              <a:ext cx="321726" cy="973649"/>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15" name="Straight Arrow Connector 114"/>
            <p:cNvCxnSpPr/>
            <p:nvPr/>
          </p:nvCxnSpPr>
          <p:spPr>
            <a:xfrm flipV="1">
              <a:off x="3412062" y="1981222"/>
              <a:ext cx="524926" cy="279393"/>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16" name="Straight Arrow Connector 115"/>
            <p:cNvCxnSpPr/>
            <p:nvPr/>
          </p:nvCxnSpPr>
          <p:spPr>
            <a:xfrm flipH="1">
              <a:off x="2396076" y="2523071"/>
              <a:ext cx="507993" cy="491060"/>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cxnSp>
          <p:nvCxnSpPr>
            <p:cNvPr id="117" name="Straight Arrow Connector 116"/>
            <p:cNvCxnSpPr/>
            <p:nvPr/>
          </p:nvCxnSpPr>
          <p:spPr>
            <a:xfrm flipH="1" flipV="1">
              <a:off x="2624676" y="1820344"/>
              <a:ext cx="228600" cy="529168"/>
            </a:xfrm>
            <a:prstGeom prst="straightConnector1">
              <a:avLst/>
            </a:prstGeom>
            <a:ln>
              <a:solidFill>
                <a:srgbClr val="008000"/>
              </a:solidFill>
              <a:tailEnd type="arrow"/>
            </a:ln>
          </p:spPr>
          <p:style>
            <a:lnRef idx="3">
              <a:schemeClr val="accent3"/>
            </a:lnRef>
            <a:fillRef idx="0">
              <a:schemeClr val="accent3"/>
            </a:fillRef>
            <a:effectRef idx="2">
              <a:schemeClr val="accent3"/>
            </a:effectRef>
            <a:fontRef idx="minor">
              <a:schemeClr val="tx1"/>
            </a:fontRef>
          </p:style>
        </p:cxnSp>
      </p:grpSp>
      <p:grpSp>
        <p:nvGrpSpPr>
          <p:cNvPr id="5" name="Group 4"/>
          <p:cNvGrpSpPr/>
          <p:nvPr/>
        </p:nvGrpSpPr>
        <p:grpSpPr>
          <a:xfrm>
            <a:off x="853643" y="2569558"/>
            <a:ext cx="7180902" cy="2291277"/>
            <a:chOff x="853643" y="2569558"/>
            <a:chExt cx="7180902" cy="2291277"/>
          </a:xfrm>
        </p:grpSpPr>
        <p:sp>
          <p:nvSpPr>
            <p:cNvPr id="3" name="TextBox 2"/>
            <p:cNvSpPr txBox="1"/>
            <p:nvPr/>
          </p:nvSpPr>
          <p:spPr>
            <a:xfrm>
              <a:off x="853643" y="2569558"/>
              <a:ext cx="1222623" cy="369332"/>
            </a:xfrm>
            <a:prstGeom prst="rect">
              <a:avLst/>
            </a:prstGeom>
            <a:noFill/>
          </p:spPr>
          <p:txBody>
            <a:bodyPr wrap="none" rtlCol="0">
              <a:spAutoFit/>
            </a:bodyPr>
            <a:lstStyle/>
            <a:p>
              <a:r>
                <a:rPr lang="en-US" b="1" dirty="0" smtClean="0"/>
                <a:t>Cluster 0</a:t>
              </a:r>
              <a:endParaRPr lang="en-US" b="1" dirty="0"/>
            </a:p>
          </p:txBody>
        </p:sp>
        <p:sp>
          <p:nvSpPr>
            <p:cNvPr id="103" name="TextBox 102"/>
            <p:cNvSpPr txBox="1"/>
            <p:nvPr/>
          </p:nvSpPr>
          <p:spPr>
            <a:xfrm>
              <a:off x="6808246" y="2569558"/>
              <a:ext cx="1222623" cy="369332"/>
            </a:xfrm>
            <a:prstGeom prst="rect">
              <a:avLst/>
            </a:prstGeom>
            <a:noFill/>
          </p:spPr>
          <p:txBody>
            <a:bodyPr wrap="none" rtlCol="0">
              <a:spAutoFit/>
            </a:bodyPr>
            <a:lstStyle/>
            <a:p>
              <a:r>
                <a:rPr lang="en-US" b="1" dirty="0" smtClean="0"/>
                <a:t>Cluster 2</a:t>
              </a:r>
              <a:endParaRPr lang="en-US" b="1" dirty="0"/>
            </a:p>
          </p:txBody>
        </p:sp>
        <p:sp>
          <p:nvSpPr>
            <p:cNvPr id="104" name="TextBox 103"/>
            <p:cNvSpPr txBox="1"/>
            <p:nvPr/>
          </p:nvSpPr>
          <p:spPr>
            <a:xfrm>
              <a:off x="853643" y="4491503"/>
              <a:ext cx="1222623" cy="369332"/>
            </a:xfrm>
            <a:prstGeom prst="rect">
              <a:avLst/>
            </a:prstGeom>
            <a:noFill/>
          </p:spPr>
          <p:txBody>
            <a:bodyPr wrap="none" rtlCol="0">
              <a:spAutoFit/>
            </a:bodyPr>
            <a:lstStyle/>
            <a:p>
              <a:r>
                <a:rPr lang="en-US" b="1" dirty="0" smtClean="0"/>
                <a:t>Cluster 1</a:t>
              </a:r>
              <a:endParaRPr lang="en-US" b="1" dirty="0"/>
            </a:p>
          </p:txBody>
        </p:sp>
        <p:sp>
          <p:nvSpPr>
            <p:cNvPr id="105" name="TextBox 104"/>
            <p:cNvSpPr txBox="1"/>
            <p:nvPr/>
          </p:nvSpPr>
          <p:spPr>
            <a:xfrm>
              <a:off x="6811922" y="4491503"/>
              <a:ext cx="1222623" cy="369332"/>
            </a:xfrm>
            <a:prstGeom prst="rect">
              <a:avLst/>
            </a:prstGeom>
            <a:noFill/>
          </p:spPr>
          <p:txBody>
            <a:bodyPr wrap="none" rtlCol="0">
              <a:spAutoFit/>
            </a:bodyPr>
            <a:lstStyle/>
            <a:p>
              <a:r>
                <a:rPr lang="en-US" b="1" dirty="0" smtClean="0"/>
                <a:t>Cluster 3</a:t>
              </a:r>
              <a:endParaRPr lang="en-US" b="1" dirty="0"/>
            </a:p>
          </p:txBody>
        </p:sp>
      </p:grpSp>
    </p:spTree>
    <p:extLst>
      <p:ext uri="{BB962C8B-B14F-4D97-AF65-F5344CB8AC3E}">
        <p14:creationId xmlns:p14="http://schemas.microsoft.com/office/powerpoint/2010/main" val="42120246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3"/>
                                        </p:tgtEl>
                                        <p:attrNameLst>
                                          <p:attrName>style.visibility</p:attrName>
                                        </p:attrNameLst>
                                      </p:cBhvr>
                                      <p:to>
                                        <p:strVal val="visible"/>
                                      </p:to>
                                    </p:set>
                                    <p:anim calcmode="lin" valueType="num">
                                      <p:cBhvr>
                                        <p:cTn id="15" dur="500" fill="hold"/>
                                        <p:tgtEl>
                                          <p:spTgt spid="153"/>
                                        </p:tgtEl>
                                        <p:attrNameLst>
                                          <p:attrName>ppt_w</p:attrName>
                                        </p:attrNameLst>
                                      </p:cBhvr>
                                      <p:tavLst>
                                        <p:tav tm="0">
                                          <p:val>
                                            <p:fltVal val="0"/>
                                          </p:val>
                                        </p:tav>
                                        <p:tav tm="100000">
                                          <p:val>
                                            <p:strVal val="#ppt_w"/>
                                          </p:val>
                                        </p:tav>
                                      </p:tavLst>
                                    </p:anim>
                                    <p:anim calcmode="lin" valueType="num">
                                      <p:cBhvr>
                                        <p:cTn id="16" dur="500" fill="hold"/>
                                        <p:tgtEl>
                                          <p:spTgt spid="153"/>
                                        </p:tgtEl>
                                        <p:attrNameLst>
                                          <p:attrName>ppt_h</p:attrName>
                                        </p:attrNameLst>
                                      </p:cBhvr>
                                      <p:tavLst>
                                        <p:tav tm="0">
                                          <p:val>
                                            <p:fltVal val="0"/>
                                          </p:val>
                                        </p:tav>
                                        <p:tav tm="100000">
                                          <p:val>
                                            <p:strVal val="#ppt_h"/>
                                          </p:val>
                                        </p:tav>
                                      </p:tavLst>
                                    </p:anim>
                                    <p:animEffect transition="in" filter="fade">
                                      <p:cBhvr>
                                        <p:cTn id="17" dur="500"/>
                                        <p:tgtEl>
                                          <p:spTgt spid="153"/>
                                        </p:tgtEl>
                                      </p:cBhvr>
                                    </p:animEffect>
                                  </p:childTnLst>
                                </p:cTn>
                              </p:par>
                              <p:par>
                                <p:cTn id="18" presetID="53" presetClass="entr" presetSubtype="16" fill="hold" nodeType="withEffect">
                                  <p:stCondLst>
                                    <p:cond delay="0"/>
                                  </p:stCondLst>
                                  <p:childTnLst>
                                    <p:set>
                                      <p:cBhvr>
                                        <p:cTn id="19" dur="1" fill="hold">
                                          <p:stCondLst>
                                            <p:cond delay="0"/>
                                          </p:stCondLst>
                                        </p:cTn>
                                        <p:tgtEl>
                                          <p:spTgt spid="154"/>
                                        </p:tgtEl>
                                        <p:attrNameLst>
                                          <p:attrName>style.visibility</p:attrName>
                                        </p:attrNameLst>
                                      </p:cBhvr>
                                      <p:to>
                                        <p:strVal val="visible"/>
                                      </p:to>
                                    </p:set>
                                    <p:anim calcmode="lin" valueType="num">
                                      <p:cBhvr>
                                        <p:cTn id="20" dur="500" fill="hold"/>
                                        <p:tgtEl>
                                          <p:spTgt spid="154"/>
                                        </p:tgtEl>
                                        <p:attrNameLst>
                                          <p:attrName>ppt_w</p:attrName>
                                        </p:attrNameLst>
                                      </p:cBhvr>
                                      <p:tavLst>
                                        <p:tav tm="0">
                                          <p:val>
                                            <p:fltVal val="0"/>
                                          </p:val>
                                        </p:tav>
                                        <p:tav tm="100000">
                                          <p:val>
                                            <p:strVal val="#ppt_w"/>
                                          </p:val>
                                        </p:tav>
                                      </p:tavLst>
                                    </p:anim>
                                    <p:anim calcmode="lin" valueType="num">
                                      <p:cBhvr>
                                        <p:cTn id="21" dur="500" fill="hold"/>
                                        <p:tgtEl>
                                          <p:spTgt spid="154"/>
                                        </p:tgtEl>
                                        <p:attrNameLst>
                                          <p:attrName>ppt_h</p:attrName>
                                        </p:attrNameLst>
                                      </p:cBhvr>
                                      <p:tavLst>
                                        <p:tav tm="0">
                                          <p:val>
                                            <p:fltVal val="0"/>
                                          </p:val>
                                        </p:tav>
                                        <p:tav tm="100000">
                                          <p:val>
                                            <p:strVal val="#ppt_h"/>
                                          </p:val>
                                        </p:tav>
                                      </p:tavLst>
                                    </p:anim>
                                    <p:animEffect transition="in" filter="fade">
                                      <p:cBhvr>
                                        <p:cTn id="22" dur="500"/>
                                        <p:tgtEl>
                                          <p:spTgt spid="154"/>
                                        </p:tgtEl>
                                      </p:cBhvr>
                                    </p:animEffect>
                                  </p:childTnLst>
                                </p:cTn>
                              </p:par>
                              <p:par>
                                <p:cTn id="23" presetID="53" presetClass="entr" presetSubtype="16" fill="hold" nodeType="withEffect">
                                  <p:stCondLst>
                                    <p:cond delay="0"/>
                                  </p:stCondLst>
                                  <p:childTnLst>
                                    <p:set>
                                      <p:cBhvr>
                                        <p:cTn id="24" dur="1" fill="hold">
                                          <p:stCondLst>
                                            <p:cond delay="0"/>
                                          </p:stCondLst>
                                        </p:cTn>
                                        <p:tgtEl>
                                          <p:spTgt spid="157"/>
                                        </p:tgtEl>
                                        <p:attrNameLst>
                                          <p:attrName>style.visibility</p:attrName>
                                        </p:attrNameLst>
                                      </p:cBhvr>
                                      <p:to>
                                        <p:strVal val="visible"/>
                                      </p:to>
                                    </p:set>
                                    <p:anim calcmode="lin" valueType="num">
                                      <p:cBhvr>
                                        <p:cTn id="25" dur="500" fill="hold"/>
                                        <p:tgtEl>
                                          <p:spTgt spid="157"/>
                                        </p:tgtEl>
                                        <p:attrNameLst>
                                          <p:attrName>ppt_w</p:attrName>
                                        </p:attrNameLst>
                                      </p:cBhvr>
                                      <p:tavLst>
                                        <p:tav tm="0">
                                          <p:val>
                                            <p:fltVal val="0"/>
                                          </p:val>
                                        </p:tav>
                                        <p:tav tm="100000">
                                          <p:val>
                                            <p:strVal val="#ppt_w"/>
                                          </p:val>
                                        </p:tav>
                                      </p:tavLst>
                                    </p:anim>
                                    <p:anim calcmode="lin" valueType="num">
                                      <p:cBhvr>
                                        <p:cTn id="26" dur="500" fill="hold"/>
                                        <p:tgtEl>
                                          <p:spTgt spid="157"/>
                                        </p:tgtEl>
                                        <p:attrNameLst>
                                          <p:attrName>ppt_h</p:attrName>
                                        </p:attrNameLst>
                                      </p:cBhvr>
                                      <p:tavLst>
                                        <p:tav tm="0">
                                          <p:val>
                                            <p:fltVal val="0"/>
                                          </p:val>
                                        </p:tav>
                                        <p:tav tm="100000">
                                          <p:val>
                                            <p:strVal val="#ppt_h"/>
                                          </p:val>
                                        </p:tav>
                                      </p:tavLst>
                                    </p:anim>
                                    <p:animEffect transition="in" filter="fade">
                                      <p:cBhvr>
                                        <p:cTn id="27" dur="500"/>
                                        <p:tgtEl>
                                          <p:spTgt spid="157"/>
                                        </p:tgtEl>
                                      </p:cBhvr>
                                    </p:animEffect>
                                  </p:childTnLst>
                                </p:cTn>
                              </p:par>
                              <p:par>
                                <p:cTn id="28" presetID="53" presetClass="entr" presetSubtype="16" fill="hold" nodeType="withEffect">
                                  <p:stCondLst>
                                    <p:cond delay="0"/>
                                  </p:stCondLst>
                                  <p:childTnLst>
                                    <p:set>
                                      <p:cBhvr>
                                        <p:cTn id="29" dur="1" fill="hold">
                                          <p:stCondLst>
                                            <p:cond delay="0"/>
                                          </p:stCondLst>
                                        </p:cTn>
                                        <p:tgtEl>
                                          <p:spTgt spid="159"/>
                                        </p:tgtEl>
                                        <p:attrNameLst>
                                          <p:attrName>style.visibility</p:attrName>
                                        </p:attrNameLst>
                                      </p:cBhvr>
                                      <p:to>
                                        <p:strVal val="visible"/>
                                      </p:to>
                                    </p:set>
                                    <p:anim calcmode="lin" valueType="num">
                                      <p:cBhvr>
                                        <p:cTn id="30" dur="500" fill="hold"/>
                                        <p:tgtEl>
                                          <p:spTgt spid="159"/>
                                        </p:tgtEl>
                                        <p:attrNameLst>
                                          <p:attrName>ppt_w</p:attrName>
                                        </p:attrNameLst>
                                      </p:cBhvr>
                                      <p:tavLst>
                                        <p:tav tm="0">
                                          <p:val>
                                            <p:fltVal val="0"/>
                                          </p:val>
                                        </p:tav>
                                        <p:tav tm="100000">
                                          <p:val>
                                            <p:strVal val="#ppt_w"/>
                                          </p:val>
                                        </p:tav>
                                      </p:tavLst>
                                    </p:anim>
                                    <p:anim calcmode="lin" valueType="num">
                                      <p:cBhvr>
                                        <p:cTn id="31" dur="500" fill="hold"/>
                                        <p:tgtEl>
                                          <p:spTgt spid="159"/>
                                        </p:tgtEl>
                                        <p:attrNameLst>
                                          <p:attrName>ppt_h</p:attrName>
                                        </p:attrNameLst>
                                      </p:cBhvr>
                                      <p:tavLst>
                                        <p:tav tm="0">
                                          <p:val>
                                            <p:fltVal val="0"/>
                                          </p:val>
                                        </p:tav>
                                        <p:tav tm="100000">
                                          <p:val>
                                            <p:strVal val="#ppt_h"/>
                                          </p:val>
                                        </p:tav>
                                      </p:tavLst>
                                    </p:anim>
                                    <p:animEffect transition="in" filter="fade">
                                      <p:cBhvr>
                                        <p:cTn id="32" dur="500"/>
                                        <p:tgtEl>
                                          <p:spTgt spid="159"/>
                                        </p:tgtEl>
                                      </p:cBhvr>
                                    </p:animEffect>
                                  </p:childTnLst>
                                </p:cTn>
                              </p:par>
                              <p:par>
                                <p:cTn id="33" presetID="53" presetClass="entr" presetSubtype="16" fill="hold" nodeType="withEffect">
                                  <p:stCondLst>
                                    <p:cond delay="0"/>
                                  </p:stCondLst>
                                  <p:childTnLst>
                                    <p:set>
                                      <p:cBhvr>
                                        <p:cTn id="34" dur="1" fill="hold">
                                          <p:stCondLst>
                                            <p:cond delay="0"/>
                                          </p:stCondLst>
                                        </p:cTn>
                                        <p:tgtEl>
                                          <p:spTgt spid="163"/>
                                        </p:tgtEl>
                                        <p:attrNameLst>
                                          <p:attrName>style.visibility</p:attrName>
                                        </p:attrNameLst>
                                      </p:cBhvr>
                                      <p:to>
                                        <p:strVal val="visible"/>
                                      </p:to>
                                    </p:set>
                                    <p:anim calcmode="lin" valueType="num">
                                      <p:cBhvr>
                                        <p:cTn id="35" dur="500" fill="hold"/>
                                        <p:tgtEl>
                                          <p:spTgt spid="163"/>
                                        </p:tgtEl>
                                        <p:attrNameLst>
                                          <p:attrName>ppt_w</p:attrName>
                                        </p:attrNameLst>
                                      </p:cBhvr>
                                      <p:tavLst>
                                        <p:tav tm="0">
                                          <p:val>
                                            <p:fltVal val="0"/>
                                          </p:val>
                                        </p:tav>
                                        <p:tav tm="100000">
                                          <p:val>
                                            <p:strVal val="#ppt_w"/>
                                          </p:val>
                                        </p:tav>
                                      </p:tavLst>
                                    </p:anim>
                                    <p:anim calcmode="lin" valueType="num">
                                      <p:cBhvr>
                                        <p:cTn id="36" dur="500" fill="hold"/>
                                        <p:tgtEl>
                                          <p:spTgt spid="163"/>
                                        </p:tgtEl>
                                        <p:attrNameLst>
                                          <p:attrName>ppt_h</p:attrName>
                                        </p:attrNameLst>
                                      </p:cBhvr>
                                      <p:tavLst>
                                        <p:tav tm="0">
                                          <p:val>
                                            <p:fltVal val="0"/>
                                          </p:val>
                                        </p:tav>
                                        <p:tav tm="100000">
                                          <p:val>
                                            <p:strVal val="#ppt_h"/>
                                          </p:val>
                                        </p:tav>
                                      </p:tavLst>
                                    </p:anim>
                                    <p:animEffect transition="in" filter="fade">
                                      <p:cBhvr>
                                        <p:cTn id="37" dur="500"/>
                                        <p:tgtEl>
                                          <p:spTgt spid="163"/>
                                        </p:tgtEl>
                                      </p:cBhvr>
                                    </p:animEffect>
                                  </p:childTnLst>
                                </p:cTn>
                              </p:par>
                              <p:par>
                                <p:cTn id="38" presetID="53" presetClass="entr" presetSubtype="16" fill="hold" nodeType="withEffect">
                                  <p:stCondLst>
                                    <p:cond delay="0"/>
                                  </p:stCondLst>
                                  <p:childTnLst>
                                    <p:set>
                                      <p:cBhvr>
                                        <p:cTn id="39" dur="1" fill="hold">
                                          <p:stCondLst>
                                            <p:cond delay="0"/>
                                          </p:stCondLst>
                                        </p:cTn>
                                        <p:tgtEl>
                                          <p:spTgt spid="170"/>
                                        </p:tgtEl>
                                        <p:attrNameLst>
                                          <p:attrName>style.visibility</p:attrName>
                                        </p:attrNameLst>
                                      </p:cBhvr>
                                      <p:to>
                                        <p:strVal val="visible"/>
                                      </p:to>
                                    </p:set>
                                    <p:anim calcmode="lin" valueType="num">
                                      <p:cBhvr>
                                        <p:cTn id="40" dur="500" fill="hold"/>
                                        <p:tgtEl>
                                          <p:spTgt spid="170"/>
                                        </p:tgtEl>
                                        <p:attrNameLst>
                                          <p:attrName>ppt_w</p:attrName>
                                        </p:attrNameLst>
                                      </p:cBhvr>
                                      <p:tavLst>
                                        <p:tav tm="0">
                                          <p:val>
                                            <p:fltVal val="0"/>
                                          </p:val>
                                        </p:tav>
                                        <p:tav tm="100000">
                                          <p:val>
                                            <p:strVal val="#ppt_w"/>
                                          </p:val>
                                        </p:tav>
                                      </p:tavLst>
                                    </p:anim>
                                    <p:anim calcmode="lin" valueType="num">
                                      <p:cBhvr>
                                        <p:cTn id="41" dur="500" fill="hold"/>
                                        <p:tgtEl>
                                          <p:spTgt spid="170"/>
                                        </p:tgtEl>
                                        <p:attrNameLst>
                                          <p:attrName>ppt_h</p:attrName>
                                        </p:attrNameLst>
                                      </p:cBhvr>
                                      <p:tavLst>
                                        <p:tav tm="0">
                                          <p:val>
                                            <p:fltVal val="0"/>
                                          </p:val>
                                        </p:tav>
                                        <p:tav tm="100000">
                                          <p:val>
                                            <p:strVal val="#ppt_h"/>
                                          </p:val>
                                        </p:tav>
                                      </p:tavLst>
                                    </p:anim>
                                    <p:animEffect transition="in" filter="fade">
                                      <p:cBhvr>
                                        <p:cTn id="42" dur="500"/>
                                        <p:tgtEl>
                                          <p:spTgt spid="170"/>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animBg="1"/>
      <p:bldP spid="94" grpId="0" animBg="1"/>
    </p:bldLst>
  </p:timing>
</p:sld>
</file>

<file path=ppt/theme/theme1.xml><?xml version="1.0" encoding="utf-8"?>
<a:theme xmlns:a="http://schemas.openxmlformats.org/drawingml/2006/main" name="safar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afari">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safari.thmx</Template>
  <TotalTime>2916</TotalTime>
  <Words>2219</Words>
  <Application>Microsoft Macintosh PowerPoint</Application>
  <PresentationFormat>On-screen Show (4:3)</PresentationFormat>
  <Paragraphs>342</Paragraphs>
  <Slides>27</Slides>
  <Notes>22</Notes>
  <HiddenSlides>0</HiddenSlides>
  <MMClips>0</MMClips>
  <ScaleCrop>false</ScaleCrop>
  <HeadingPairs>
    <vt:vector size="4" baseType="variant">
      <vt:variant>
        <vt:lpstr>Theme</vt:lpstr>
      </vt:variant>
      <vt:variant>
        <vt:i4>3</vt:i4>
      </vt:variant>
      <vt:variant>
        <vt:lpstr>Slide Titles</vt:lpstr>
      </vt:variant>
      <vt:variant>
        <vt:i4>27</vt:i4>
      </vt:variant>
    </vt:vector>
  </HeadingPairs>
  <TitlesOfParts>
    <vt:vector size="30" baseType="lpstr">
      <vt:lpstr>safari</vt:lpstr>
      <vt:lpstr>Edge</vt:lpstr>
      <vt:lpstr>1_safari</vt:lpstr>
      <vt:lpstr>Application-to-Core Mapping Policies  to Reduce Memory System Interference</vt:lpstr>
      <vt:lpstr>Multi-Core to Many-Core</vt:lpstr>
      <vt:lpstr>Many-Core On-Chip Communication</vt:lpstr>
      <vt:lpstr>Task Scheduling</vt:lpstr>
      <vt:lpstr>Problem: Spatial Task Scheduling</vt:lpstr>
      <vt:lpstr>Challenges in Spatial Task Scheduling</vt:lpstr>
      <vt:lpstr>Application-to-Core Mapping</vt:lpstr>
      <vt:lpstr>Step 1 — Clustering</vt:lpstr>
      <vt:lpstr>Step 1 — Clustering</vt:lpstr>
      <vt:lpstr>Step 1 — Clustering</vt:lpstr>
      <vt:lpstr>Step 2 — Balancing</vt:lpstr>
      <vt:lpstr>Step 2 — Balancing</vt:lpstr>
      <vt:lpstr>Application Types</vt:lpstr>
      <vt:lpstr>Application Types</vt:lpstr>
      <vt:lpstr>Step 3 — Isolation</vt:lpstr>
      <vt:lpstr>Step 3 — Isolation</vt:lpstr>
      <vt:lpstr>Step 4 — Radial Mapping</vt:lpstr>
      <vt:lpstr>Step 4 — Radial Mapping</vt:lpstr>
      <vt:lpstr>Putting It All Together</vt:lpstr>
      <vt:lpstr>Evaluation Methodology</vt:lpstr>
      <vt:lpstr>Configurations</vt:lpstr>
      <vt:lpstr>System Performance</vt:lpstr>
      <vt:lpstr>Network Power</vt:lpstr>
      <vt:lpstr>Summary of Other Results</vt:lpstr>
      <vt:lpstr>Summary of Other Results</vt:lpstr>
      <vt:lpstr>Conclusion</vt:lpstr>
      <vt:lpstr>Application-to-Core Mapping Policies  to Reduce Memory System Interference</vt:lpstr>
    </vt:vector>
  </TitlesOfParts>
  <Company>University of Michigan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Application-to-Core Mapping Policies to Reduce Interference</dc:title>
  <dc:creator>Reetuparna Das</dc:creator>
  <cp:lastModifiedBy>Reetuparna Das</cp:lastModifiedBy>
  <cp:revision>564</cp:revision>
  <dcterms:created xsi:type="dcterms:W3CDTF">2013-02-20T14:47:11Z</dcterms:created>
  <dcterms:modified xsi:type="dcterms:W3CDTF">2013-02-25T01:16:55Z</dcterms:modified>
</cp:coreProperties>
</file>