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32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10.xml" ContentType="application/vnd.openxmlformats-officedocument.presentationml.slide+xml"/>
  <Override PartName="/ppt/charts/chart4.xml" ContentType="application/vnd.openxmlformats-officedocument.drawingml.chart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96" r:id="rId1"/>
  </p:sldMasterIdLst>
  <p:notesMasterIdLst>
    <p:notesMasterId r:id="rId36"/>
  </p:notesMasterIdLst>
  <p:sldIdLst>
    <p:sldId id="310" r:id="rId2"/>
    <p:sldId id="314" r:id="rId3"/>
    <p:sldId id="317" r:id="rId4"/>
    <p:sldId id="318" r:id="rId5"/>
    <p:sldId id="319" r:id="rId6"/>
    <p:sldId id="358" r:id="rId7"/>
    <p:sldId id="320" r:id="rId8"/>
    <p:sldId id="341" r:id="rId9"/>
    <p:sldId id="312" r:id="rId10"/>
    <p:sldId id="330" r:id="rId11"/>
    <p:sldId id="361" r:id="rId12"/>
    <p:sldId id="362" r:id="rId13"/>
    <p:sldId id="359" r:id="rId14"/>
    <p:sldId id="342" r:id="rId15"/>
    <p:sldId id="356" r:id="rId16"/>
    <p:sldId id="326" r:id="rId17"/>
    <p:sldId id="376" r:id="rId18"/>
    <p:sldId id="327" r:id="rId19"/>
    <p:sldId id="328" r:id="rId20"/>
    <p:sldId id="343" r:id="rId21"/>
    <p:sldId id="363" r:id="rId22"/>
    <p:sldId id="364" r:id="rId23"/>
    <p:sldId id="365" r:id="rId24"/>
    <p:sldId id="366" r:id="rId25"/>
    <p:sldId id="368" r:id="rId26"/>
    <p:sldId id="344" r:id="rId27"/>
    <p:sldId id="369" r:id="rId28"/>
    <p:sldId id="350" r:id="rId29"/>
    <p:sldId id="370" r:id="rId30"/>
    <p:sldId id="352" r:id="rId31"/>
    <p:sldId id="351" r:id="rId32"/>
    <p:sldId id="353" r:id="rId33"/>
    <p:sldId id="354" r:id="rId34"/>
    <p:sldId id="371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</p:showPr>
  <p:clrMru>
    <a:srgbClr val="FFFF66"/>
    <a:srgbClr val="37EE18"/>
    <a:srgbClr val="FF6600"/>
    <a:srgbClr val="B200B2"/>
    <a:srgbClr val="FF9900"/>
    <a:srgbClr val="2ACF0F"/>
    <a:srgbClr val="FF99FF"/>
    <a:srgbClr val="C8960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6894" autoAdjust="0"/>
    <p:restoredTop sz="97496" autoAdjust="0"/>
  </p:normalViewPr>
  <p:slideViewPr>
    <p:cSldViewPr>
      <p:cViewPr varScale="1">
        <p:scale>
          <a:sx n="118" d="100"/>
          <a:sy n="118" d="100"/>
        </p:scale>
        <p:origin x="-1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73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7" Type="http://schemas.openxmlformats.org/officeDocument/2006/relationships/slide" Target="slides/slide6.xml"/><Relationship Id="rId3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etu\Desktop\micro09-stc-talk\results\formatted-case-studi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etu\Desktop\micro09-stc-talk\results\formatted-case-stud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etu\Desktop\micro09-stc-talk\results\formatted-OS-case-studi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etu\Desktop\micro09-stc-talk\results\formatted-OS-case-stud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261948248316786"/>
          <c:y val="0.0651527151304406"/>
          <c:w val="0.695305260755449"/>
          <c:h val="0.868789068882259"/>
        </c:manualLayout>
      </c:layout>
      <c:barChart>
        <c:barDir val="col"/>
        <c:grouping val="clustered"/>
        <c:ser>
          <c:idx val="0"/>
          <c:order val="0"/>
          <c:tx>
            <c:strRef>
              <c:f>formatted!$R$30</c:f>
              <c:strCache>
                <c:ptCount val="1"/>
                <c:pt idx="0">
                  <c:v>LocalRR</c:v>
                </c:pt>
              </c:strCache>
            </c:strRef>
          </c:tx>
          <c:cat>
            <c:strRef>
              <c:f>formatted!$Q$31</c:f>
              <c:strCache>
                <c:ptCount val="1"/>
                <c:pt idx="0">
                  <c:v>weighted</c:v>
                </c:pt>
              </c:strCache>
            </c:strRef>
          </c:cat>
          <c:val>
            <c:numRef>
              <c:f>formatted!$R$31</c:f>
              <c:numCache>
                <c:formatCode>0.0000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formatted!$S$30</c:f>
              <c:strCache>
                <c:ptCount val="1"/>
                <c:pt idx="0">
                  <c:v>LocalAge</c:v>
                </c:pt>
              </c:strCache>
            </c:strRef>
          </c:tx>
          <c:cat>
            <c:strRef>
              <c:f>formatted!$Q$31</c:f>
              <c:strCache>
                <c:ptCount val="1"/>
                <c:pt idx="0">
                  <c:v>weighted</c:v>
                </c:pt>
              </c:strCache>
            </c:strRef>
          </c:cat>
          <c:val>
            <c:numRef>
              <c:f>formatted!$S$31</c:f>
              <c:numCache>
                <c:formatCode>0.0000</c:formatCode>
                <c:ptCount val="1"/>
                <c:pt idx="0">
                  <c:v>1.001546388465536</c:v>
                </c:pt>
              </c:numCache>
            </c:numRef>
          </c:val>
        </c:ser>
        <c:ser>
          <c:idx val="2"/>
          <c:order val="2"/>
          <c:tx>
            <c:strRef>
              <c:f>formatted!$T$30</c:f>
              <c:strCache>
                <c:ptCount val="1"/>
                <c:pt idx="0">
                  <c:v>GSF</c:v>
                </c:pt>
              </c:strCache>
            </c:strRef>
          </c:tx>
          <c:cat>
            <c:strRef>
              <c:f>formatted!$Q$31</c:f>
              <c:strCache>
                <c:ptCount val="1"/>
                <c:pt idx="0">
                  <c:v>weighted</c:v>
                </c:pt>
              </c:strCache>
            </c:strRef>
          </c:cat>
          <c:val>
            <c:numRef>
              <c:f>formatted!$T$31</c:f>
              <c:numCache>
                <c:formatCode>0.0000</c:formatCode>
                <c:ptCount val="1"/>
                <c:pt idx="0">
                  <c:v>0.885707544462653</c:v>
                </c:pt>
              </c:numCache>
            </c:numRef>
          </c:val>
        </c:ser>
        <c:ser>
          <c:idx val="3"/>
          <c:order val="3"/>
          <c:tx>
            <c:strRef>
              <c:f>formatted!$U$30</c:f>
              <c:strCache>
                <c:ptCount val="1"/>
                <c:pt idx="0">
                  <c:v>STC</c:v>
                </c:pt>
              </c:strCache>
            </c:strRef>
          </c:tx>
          <c:cat>
            <c:strRef>
              <c:f>formatted!$Q$31</c:f>
              <c:strCache>
                <c:ptCount val="1"/>
                <c:pt idx="0">
                  <c:v>weighted</c:v>
                </c:pt>
              </c:strCache>
            </c:strRef>
          </c:cat>
          <c:val>
            <c:numRef>
              <c:f>formatted!$U$31</c:f>
              <c:numCache>
                <c:formatCode>0.0000</c:formatCode>
                <c:ptCount val="1"/>
                <c:pt idx="0">
                  <c:v>1.092241274861783</c:v>
                </c:pt>
              </c:numCache>
            </c:numRef>
          </c:val>
        </c:ser>
        <c:axId val="473224712"/>
        <c:axId val="700044920"/>
      </c:barChart>
      <c:catAx>
        <c:axId val="473224712"/>
        <c:scaling>
          <c:orientation val="minMax"/>
        </c:scaling>
        <c:delete val="1"/>
        <c:axPos val="b"/>
        <c:tickLblPos val="none"/>
        <c:crossAx val="700044920"/>
        <c:crosses val="autoZero"/>
        <c:auto val="1"/>
        <c:lblAlgn val="ctr"/>
        <c:lblOffset val="100"/>
      </c:catAx>
      <c:valAx>
        <c:axId val="7000449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1800" dirty="0" smtClean="0"/>
                  <a:t>Normalized  System Speedup</a:t>
                </a:r>
                <a:endParaRPr lang="en-US" sz="1800" dirty="0"/>
              </a:p>
            </c:rich>
          </c:tx>
          <c:layout/>
        </c:title>
        <c:numFmt formatCode="0.0" sourceLinked="0"/>
        <c:tickLblPos val="nextTo"/>
        <c:crossAx val="47322471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13527901403629"/>
          <c:y val="0.0"/>
          <c:w val="0.786472098596371"/>
          <c:h val="0.152517049614834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80661536626104"/>
          <c:y val="0.085298486625342"/>
          <c:w val="0.819338463373897"/>
          <c:h val="0.855696295174642"/>
        </c:manualLayout>
      </c:layout>
      <c:barChart>
        <c:barDir val="col"/>
        <c:grouping val="clustered"/>
        <c:ser>
          <c:idx val="0"/>
          <c:order val="0"/>
          <c:tx>
            <c:strRef>
              <c:f>formatted!$I$35</c:f>
              <c:strCache>
                <c:ptCount val="1"/>
                <c:pt idx="0">
                  <c:v>LocalRR</c:v>
                </c:pt>
              </c:strCache>
            </c:strRef>
          </c:tx>
          <c:cat>
            <c:strRef>
              <c:f>formatted!$H$36</c:f>
              <c:strCache>
                <c:ptCount val="1"/>
                <c:pt idx="0">
                  <c:v>unfairness</c:v>
                </c:pt>
              </c:strCache>
            </c:strRef>
          </c:cat>
          <c:val>
            <c:numRef>
              <c:f>formatted!$I$36</c:f>
              <c:numCache>
                <c:formatCode>0.00</c:formatCode>
                <c:ptCount val="1"/>
                <c:pt idx="0">
                  <c:v>8.645999999999998</c:v>
                </c:pt>
              </c:numCache>
            </c:numRef>
          </c:val>
        </c:ser>
        <c:ser>
          <c:idx val="1"/>
          <c:order val="1"/>
          <c:tx>
            <c:strRef>
              <c:f>formatted!$J$35</c:f>
              <c:strCache>
                <c:ptCount val="1"/>
                <c:pt idx="0">
                  <c:v>LocalAge</c:v>
                </c:pt>
              </c:strCache>
            </c:strRef>
          </c:tx>
          <c:cat>
            <c:strRef>
              <c:f>formatted!$H$36</c:f>
              <c:strCache>
                <c:ptCount val="1"/>
                <c:pt idx="0">
                  <c:v>unfairness</c:v>
                </c:pt>
              </c:strCache>
            </c:strRef>
          </c:cat>
          <c:val>
            <c:numRef>
              <c:f>formatted!$J$36</c:f>
              <c:numCache>
                <c:formatCode>0.00</c:formatCode>
                <c:ptCount val="1"/>
                <c:pt idx="0">
                  <c:v>7.607689583333333</c:v>
                </c:pt>
              </c:numCache>
            </c:numRef>
          </c:val>
        </c:ser>
        <c:ser>
          <c:idx val="2"/>
          <c:order val="2"/>
          <c:tx>
            <c:strRef>
              <c:f>formatted!$K$35</c:f>
              <c:strCache>
                <c:ptCount val="1"/>
                <c:pt idx="0">
                  <c:v>GSF</c:v>
                </c:pt>
              </c:strCache>
            </c:strRef>
          </c:tx>
          <c:cat>
            <c:strRef>
              <c:f>formatted!$H$36</c:f>
              <c:strCache>
                <c:ptCount val="1"/>
                <c:pt idx="0">
                  <c:v>unfairness</c:v>
                </c:pt>
              </c:strCache>
            </c:strRef>
          </c:cat>
          <c:val>
            <c:numRef>
              <c:f>formatted!$K$36</c:f>
              <c:numCache>
                <c:formatCode>0.00</c:formatCode>
                <c:ptCount val="1"/>
                <c:pt idx="0">
                  <c:v>8.479368749999998</c:v>
                </c:pt>
              </c:numCache>
            </c:numRef>
          </c:val>
        </c:ser>
        <c:ser>
          <c:idx val="3"/>
          <c:order val="3"/>
          <c:tx>
            <c:strRef>
              <c:f>formatted!$L$35</c:f>
              <c:strCache>
                <c:ptCount val="1"/>
                <c:pt idx="0">
                  <c:v>STC</c:v>
                </c:pt>
              </c:strCache>
            </c:strRef>
          </c:tx>
          <c:cat>
            <c:strRef>
              <c:f>formatted!$H$36</c:f>
              <c:strCache>
                <c:ptCount val="1"/>
                <c:pt idx="0">
                  <c:v>unfairness</c:v>
                </c:pt>
              </c:strCache>
            </c:strRef>
          </c:cat>
          <c:val>
            <c:numRef>
              <c:f>formatted!$L$36</c:f>
              <c:numCache>
                <c:formatCode>0.00</c:formatCode>
                <c:ptCount val="1"/>
                <c:pt idx="0">
                  <c:v>7.074675</c:v>
                </c:pt>
              </c:numCache>
            </c:numRef>
          </c:val>
        </c:ser>
        <c:axId val="473155464"/>
        <c:axId val="473143288"/>
      </c:barChart>
      <c:catAx>
        <c:axId val="473155464"/>
        <c:scaling>
          <c:orientation val="minMax"/>
        </c:scaling>
        <c:delete val="1"/>
        <c:axPos val="b"/>
        <c:tickLblPos val="none"/>
        <c:crossAx val="473143288"/>
        <c:crosses val="autoZero"/>
        <c:auto val="1"/>
        <c:lblAlgn val="ctr"/>
        <c:lblOffset val="100"/>
      </c:catAx>
      <c:valAx>
        <c:axId val="4731432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1800" dirty="0" smtClean="0"/>
                  <a:t>Network Unfairness </a:t>
                </a:r>
                <a:endParaRPr lang="en-US" sz="2000" dirty="0"/>
              </a:p>
            </c:rich>
          </c:tx>
          <c:layout/>
        </c:title>
        <c:numFmt formatCode="0" sourceLinked="0"/>
        <c:tickLblPos val="nextTo"/>
        <c:crossAx val="473155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2025847312564"/>
          <c:y val="0.0"/>
          <c:w val="0.827974152687436"/>
          <c:h val="0.14819093092086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55214272784869"/>
          <c:y val="0.0746830381295135"/>
          <c:w val="0.671471400126712"/>
          <c:h val="0.765031231088679"/>
        </c:manualLayout>
      </c:layout>
      <c:barChart>
        <c:barDir val="col"/>
        <c:grouping val="clustered"/>
        <c:ser>
          <c:idx val="0"/>
          <c:order val="0"/>
          <c:tx>
            <c:strRef>
              <c:f>slowdowns!$B$67</c:f>
              <c:strCache>
                <c:ptCount val="1"/>
                <c:pt idx="0">
                  <c:v>xalan-1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slowdowns!$C$67:$F$67</c:f>
              <c:numCache>
                <c:formatCode>0.00</c:formatCode>
                <c:ptCount val="4"/>
                <c:pt idx="0">
                  <c:v>3.56375</c:v>
                </c:pt>
                <c:pt idx="1">
                  <c:v>3.802499999999997</c:v>
                </c:pt>
                <c:pt idx="2">
                  <c:v>18.35750000000001</c:v>
                </c:pt>
                <c:pt idx="3">
                  <c:v>9.56</c:v>
                </c:pt>
              </c:numCache>
            </c:numRef>
          </c:val>
        </c:ser>
        <c:ser>
          <c:idx val="1"/>
          <c:order val="1"/>
          <c:tx>
            <c:strRef>
              <c:f>slowdowns!$B$68</c:f>
              <c:strCache>
                <c:ptCount val="1"/>
                <c:pt idx="0">
                  <c:v>xalan-2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slowdowns!$C$68:$F$68</c:f>
              <c:numCache>
                <c:formatCode>0.00</c:formatCode>
                <c:ptCount val="4"/>
                <c:pt idx="0">
                  <c:v>3.817499999999998</c:v>
                </c:pt>
                <c:pt idx="1">
                  <c:v>3.856249999999978</c:v>
                </c:pt>
                <c:pt idx="2">
                  <c:v>9.5</c:v>
                </c:pt>
                <c:pt idx="3">
                  <c:v>8.56</c:v>
                </c:pt>
              </c:numCache>
            </c:numRef>
          </c:val>
        </c:ser>
        <c:ser>
          <c:idx val="2"/>
          <c:order val="2"/>
          <c:tx>
            <c:strRef>
              <c:f>slowdowns!$B$69</c:f>
              <c:strCache>
                <c:ptCount val="1"/>
                <c:pt idx="0">
                  <c:v>xalan-3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slowdowns!$C$69:$F$69</c:f>
              <c:numCache>
                <c:formatCode>0.00</c:formatCode>
                <c:ptCount val="4"/>
                <c:pt idx="0">
                  <c:v>3.67375</c:v>
                </c:pt>
                <c:pt idx="1">
                  <c:v>3.874999999999999</c:v>
                </c:pt>
                <c:pt idx="2">
                  <c:v>5.676250000000001</c:v>
                </c:pt>
                <c:pt idx="3">
                  <c:v>7.01</c:v>
                </c:pt>
              </c:numCache>
            </c:numRef>
          </c:val>
        </c:ser>
        <c:ser>
          <c:idx val="3"/>
          <c:order val="3"/>
          <c:tx>
            <c:strRef>
              <c:f>slowdowns!$B$70</c:f>
              <c:strCache>
                <c:ptCount val="1"/>
                <c:pt idx="0">
                  <c:v>xalan-4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slowdowns!$C$70:$F$70</c:f>
              <c:numCache>
                <c:formatCode>0.00</c:formatCode>
                <c:ptCount val="4"/>
                <c:pt idx="0">
                  <c:v>3.6775</c:v>
                </c:pt>
                <c:pt idx="1">
                  <c:v>3.892499999999986</c:v>
                </c:pt>
                <c:pt idx="2">
                  <c:v>4.29375</c:v>
                </c:pt>
                <c:pt idx="3">
                  <c:v>6.42</c:v>
                </c:pt>
              </c:numCache>
            </c:numRef>
          </c:val>
        </c:ser>
        <c:ser>
          <c:idx val="4"/>
          <c:order val="4"/>
          <c:tx>
            <c:strRef>
              <c:f>slowdowns!$B$71</c:f>
              <c:strCache>
                <c:ptCount val="1"/>
                <c:pt idx="0">
                  <c:v>xalan-5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slowdowns!$C$71:$F$71</c:f>
              <c:numCache>
                <c:formatCode>0.00</c:formatCode>
                <c:ptCount val="4"/>
                <c:pt idx="0">
                  <c:v>3.95624999999998</c:v>
                </c:pt>
                <c:pt idx="1">
                  <c:v>3.7975</c:v>
                </c:pt>
                <c:pt idx="2">
                  <c:v>3.098749999999998</c:v>
                </c:pt>
                <c:pt idx="3">
                  <c:v>4.3</c:v>
                </c:pt>
              </c:numCache>
            </c:numRef>
          </c:val>
        </c:ser>
        <c:ser>
          <c:idx val="5"/>
          <c:order val="5"/>
          <c:tx>
            <c:strRef>
              <c:f>slowdowns!$B$72</c:f>
              <c:strCache>
                <c:ptCount val="1"/>
                <c:pt idx="0">
                  <c:v>xalan-6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slowdowns!$C$72:$F$72</c:f>
              <c:numCache>
                <c:formatCode>0.00</c:formatCode>
                <c:ptCount val="4"/>
                <c:pt idx="0">
                  <c:v>3.8775</c:v>
                </c:pt>
                <c:pt idx="1">
                  <c:v>3.74375</c:v>
                </c:pt>
                <c:pt idx="2">
                  <c:v>2.46375</c:v>
                </c:pt>
                <c:pt idx="3">
                  <c:v>3.8</c:v>
                </c:pt>
              </c:numCache>
            </c:numRef>
          </c:val>
        </c:ser>
        <c:ser>
          <c:idx val="6"/>
          <c:order val="6"/>
          <c:tx>
            <c:strRef>
              <c:f>slowdowns!$B$73</c:f>
              <c:strCache>
                <c:ptCount val="1"/>
                <c:pt idx="0">
                  <c:v>xalan-7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slowdowns!$C$73:$F$73</c:f>
              <c:numCache>
                <c:formatCode>0.00</c:formatCode>
                <c:ptCount val="4"/>
                <c:pt idx="0">
                  <c:v>3.9675</c:v>
                </c:pt>
                <c:pt idx="1">
                  <c:v>3.633749999999999</c:v>
                </c:pt>
                <c:pt idx="2">
                  <c:v>2.036249999999979</c:v>
                </c:pt>
                <c:pt idx="3">
                  <c:v>2.34</c:v>
                </c:pt>
              </c:numCache>
            </c:numRef>
          </c:val>
        </c:ser>
        <c:ser>
          <c:idx val="7"/>
          <c:order val="7"/>
          <c:tx>
            <c:strRef>
              <c:f>slowdowns!$B$74</c:f>
              <c:strCache>
                <c:ptCount val="1"/>
                <c:pt idx="0">
                  <c:v>xalan-8</c:v>
                </c:pt>
              </c:strCache>
            </c:strRef>
          </c:tx>
          <c:cat>
            <c:strRef>
              <c:f>slowdowns!$C$66:$F$66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</c:v>
                </c:pt>
                <c:pt idx="3">
                  <c:v>STC</c:v>
                </c:pt>
              </c:strCache>
            </c:strRef>
          </c:cat>
          <c:val>
            <c:numRef>
              <c:f>slowdowns!$C$74:$F$74</c:f>
              <c:numCache>
                <c:formatCode>0.00</c:formatCode>
                <c:ptCount val="4"/>
                <c:pt idx="0">
                  <c:v>4.00875</c:v>
                </c:pt>
                <c:pt idx="1">
                  <c:v>3.7125</c:v>
                </c:pt>
                <c:pt idx="2">
                  <c:v>1.856250000000005</c:v>
                </c:pt>
                <c:pt idx="3">
                  <c:v>1.28875</c:v>
                </c:pt>
              </c:numCache>
            </c:numRef>
          </c:val>
        </c:ser>
        <c:axId val="473275096"/>
        <c:axId val="473278408"/>
      </c:barChart>
      <c:catAx>
        <c:axId val="473275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73278408"/>
        <c:crosses val="autoZero"/>
        <c:auto val="1"/>
        <c:lblAlgn val="ctr"/>
        <c:lblOffset val="100"/>
      </c:catAx>
      <c:valAx>
        <c:axId val="4732784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Network Slowdown</a:t>
                </a:r>
              </a:p>
            </c:rich>
          </c:tx>
          <c:layout/>
        </c:title>
        <c:numFmt formatCode="0" sourceLinked="0"/>
        <c:tickLblPos val="nextTo"/>
        <c:crossAx val="473275096"/>
        <c:crosses val="autoZero"/>
        <c:crossBetween val="between"/>
        <c:majorUnit val="2.0"/>
      </c:valAx>
    </c:plotArea>
    <c:legend>
      <c:legendPos val="r"/>
      <c:layout>
        <c:manualLayout>
          <c:xMode val="edge"/>
          <c:yMode val="edge"/>
          <c:x val="0.784810891734393"/>
          <c:y val="0.0236174661146415"/>
          <c:w val="0.215189108265607"/>
          <c:h val="0.849478691605394"/>
        </c:manualLayout>
      </c:layout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19690155256018"/>
          <c:y val="0.041839618731869"/>
          <c:w val="0.852319943057962"/>
          <c:h val="0.807590136759221"/>
        </c:manualLayout>
      </c:layout>
      <c:barChart>
        <c:barDir val="col"/>
        <c:grouping val="clustered"/>
        <c:ser>
          <c:idx val="0"/>
          <c:order val="0"/>
          <c:tx>
            <c:strRef>
              <c:f>slowdowns!$B$80</c:f>
              <c:strCache>
                <c:ptCount val="1"/>
                <c:pt idx="0">
                  <c:v>xalan-weight-1</c:v>
                </c:pt>
              </c:strCache>
            </c:strRef>
          </c:tx>
          <c:cat>
            <c:strRef>
              <c:f>slowdowns!$C$79:$F$79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GSF-1-2-2-8</c:v>
                </c:pt>
                <c:pt idx="3">
                  <c:v>STC-1-2-2-8</c:v>
                </c:pt>
              </c:strCache>
            </c:strRef>
          </c:cat>
          <c:val>
            <c:numRef>
              <c:f>slowdowns!$C$80:$F$80</c:f>
              <c:numCache>
                <c:formatCode>0.00</c:formatCode>
                <c:ptCount val="4"/>
                <c:pt idx="0">
                  <c:v>3.6545</c:v>
                </c:pt>
                <c:pt idx="1">
                  <c:v>3.7198</c:v>
                </c:pt>
                <c:pt idx="2">
                  <c:v>10.755</c:v>
                </c:pt>
                <c:pt idx="3">
                  <c:v>15.9475</c:v>
                </c:pt>
              </c:numCache>
            </c:numRef>
          </c:val>
        </c:ser>
        <c:ser>
          <c:idx val="1"/>
          <c:order val="1"/>
          <c:tx>
            <c:strRef>
              <c:f>slowdowns!$B$81</c:f>
              <c:strCache>
                <c:ptCount val="1"/>
                <c:pt idx="0">
                  <c:v>leslie-weight-2</c:v>
                </c:pt>
              </c:strCache>
            </c:strRef>
          </c:tx>
          <c:cat>
            <c:strRef>
              <c:f>slowdowns!$C$79:$F$79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GSF-1-2-2-8</c:v>
                </c:pt>
                <c:pt idx="3">
                  <c:v>STC-1-2-2-8</c:v>
                </c:pt>
              </c:strCache>
            </c:strRef>
          </c:cat>
          <c:val>
            <c:numRef>
              <c:f>slowdowns!$C$81:$F$81</c:f>
              <c:numCache>
                <c:formatCode>0.00</c:formatCode>
                <c:ptCount val="4"/>
                <c:pt idx="0">
                  <c:v>8.560600000000002</c:v>
                </c:pt>
                <c:pt idx="1">
                  <c:v>6.9358</c:v>
                </c:pt>
                <c:pt idx="2">
                  <c:v>19.25659999999991</c:v>
                </c:pt>
                <c:pt idx="3">
                  <c:v>5.205</c:v>
                </c:pt>
              </c:numCache>
            </c:numRef>
          </c:val>
        </c:ser>
        <c:ser>
          <c:idx val="2"/>
          <c:order val="2"/>
          <c:tx>
            <c:strRef>
              <c:f>slowdowns!$B$82</c:f>
              <c:strCache>
                <c:ptCount val="1"/>
                <c:pt idx="0">
                  <c:v>lbm-weight-2</c:v>
                </c:pt>
              </c:strCache>
            </c:strRef>
          </c:tx>
          <c:cat>
            <c:strRef>
              <c:f>slowdowns!$C$79:$F$79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GSF-1-2-2-8</c:v>
                </c:pt>
                <c:pt idx="3">
                  <c:v>STC-1-2-2-8</c:v>
                </c:pt>
              </c:strCache>
            </c:strRef>
          </c:cat>
          <c:val>
            <c:numRef>
              <c:f>slowdowns!$C$82:$F$82</c:f>
              <c:numCache>
                <c:formatCode>0.00</c:formatCode>
                <c:ptCount val="4"/>
                <c:pt idx="0">
                  <c:v>4.3396</c:v>
                </c:pt>
                <c:pt idx="1">
                  <c:v>4.814299999999998</c:v>
                </c:pt>
                <c:pt idx="2">
                  <c:v>15.2905</c:v>
                </c:pt>
                <c:pt idx="3">
                  <c:v>5.996874999999997</c:v>
                </c:pt>
              </c:numCache>
            </c:numRef>
          </c:val>
        </c:ser>
        <c:ser>
          <c:idx val="3"/>
          <c:order val="3"/>
          <c:tx>
            <c:strRef>
              <c:f>slowdowns!$B$83</c:f>
              <c:strCache>
                <c:ptCount val="1"/>
                <c:pt idx="0">
                  <c:v>tpcw-weight-8</c:v>
                </c:pt>
              </c:strCache>
            </c:strRef>
          </c:tx>
          <c:cat>
            <c:strRef>
              <c:f>slowdowns!$C$79:$F$79</c:f>
              <c:strCache>
                <c:ptCount val="4"/>
                <c:pt idx="0">
                  <c:v>LocalRR</c:v>
                </c:pt>
                <c:pt idx="1">
                  <c:v>LocalAge</c:v>
                </c:pt>
                <c:pt idx="2">
                  <c:v>GSF-1-2-2-8</c:v>
                </c:pt>
                <c:pt idx="3">
                  <c:v>STC-1-2-2-8</c:v>
                </c:pt>
              </c:strCache>
            </c:strRef>
          </c:cat>
          <c:val>
            <c:numRef>
              <c:f>slowdowns!$C$83:$F$83</c:f>
              <c:numCache>
                <c:formatCode>0.00</c:formatCode>
                <c:ptCount val="4"/>
                <c:pt idx="0">
                  <c:v>6.0661</c:v>
                </c:pt>
                <c:pt idx="1">
                  <c:v>4.681</c:v>
                </c:pt>
                <c:pt idx="2">
                  <c:v>3.272899999999998</c:v>
                </c:pt>
                <c:pt idx="3">
                  <c:v>2.03249999999999</c:v>
                </c:pt>
              </c:numCache>
            </c:numRef>
          </c:val>
        </c:ser>
        <c:axId val="473305608"/>
        <c:axId val="473308968"/>
      </c:barChart>
      <c:catAx>
        <c:axId val="473305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73308968"/>
        <c:crosses val="autoZero"/>
        <c:auto val="1"/>
        <c:lblAlgn val="ctr"/>
        <c:lblOffset val="100"/>
      </c:catAx>
      <c:valAx>
        <c:axId val="4733089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Network Slowdown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3305608"/>
        <c:crosses val="autoZero"/>
        <c:crossBetween val="between"/>
        <c:majorUnit val="2.0"/>
      </c:valAx>
    </c:plotArea>
    <c:legend>
      <c:legendPos val="t"/>
      <c:layout>
        <c:manualLayout>
          <c:xMode val="edge"/>
          <c:yMode val="edge"/>
          <c:x val="0.161748633879781"/>
          <c:y val="0.0485241239746715"/>
          <c:w val="0.838251366120219"/>
          <c:h val="0.155247554282988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E57EE00-EC2E-432D-9B83-67E7292E00FE}" type="datetimeFigureOut">
              <a:rPr lang="en-US" smtClean="0"/>
              <a:pPr/>
              <a:t>1/16/10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269217B-FBCE-41B6-BC76-41522F18D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graph compares the system performance provided by the four polices.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Performance is normalized to that of the baseline RR scheduler.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STC also improves system performance compared to the best previous scheduler, on all systems.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provides an 9.1% performance improvement.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the unfairness graph lower value is better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17B-FBCE-41B6-BC76-41522F18D1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5C8FD-6684-40CC-8C7B-224B4CBDBECC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E0AE54-1819-4747-9F07-DD089ECC1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69C-F934-4663-9BAB-BEA10EE2AE82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BE5D-4AF9-456E-925A-231B7134C266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54C1-7341-460F-88F2-9A2C6E3DF092}" type="datetime1">
              <a:rPr lang="en-US" smtClean="0"/>
              <a:pPr/>
              <a:t>1/16/10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44CB-4239-4563-A46B-EE4666DD6AE3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6637D-2AE8-4745-B6C3-2D856A6E9A95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50FE-209F-41A3-816C-1D9FD34EFAE8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983B-CF84-4B2D-9D2A-2C33A4DA6B8F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1455-DE4A-4359-BB08-59F3A905E386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5F67-1A4D-49B7-8DDF-86F41230F37F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5AC3-9846-47C0-9168-CCF8310921D3}" type="datetime1">
              <a:rPr lang="en-US" smtClean="0"/>
              <a:pPr/>
              <a:t>1/16/10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159EB8-6679-418A-9FB9-FF57595CC33F}" type="datetime1">
              <a:rPr lang="en-US" smtClean="0"/>
              <a:pPr/>
              <a:t>1/16/10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Line 1033"/>
          <p:cNvSpPr>
            <a:spLocks noChangeShapeType="1"/>
          </p:cNvSpPr>
          <p:nvPr/>
        </p:nvSpPr>
        <p:spPr bwMode="auto">
          <a:xfrm>
            <a:off x="914400" y="1371600"/>
            <a:ext cx="77724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" pitchFamily="2" charset="2"/>
        <a:buChar char="§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" pitchFamily="2" charset="2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AE54-1819-4747-9F07-DD089ECC151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b="1" dirty="0" smtClean="0">
                <a:latin typeface="+mn-lt"/>
              </a:rPr>
              <a:t>Application Aware Prioritization Mechanisms for On-Chip Networks</a:t>
            </a:r>
            <a:endParaRPr lang="en-US" b="1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" y="3200400"/>
            <a:ext cx="9144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Reetuparna Das</a:t>
            </a:r>
            <a:r>
              <a:rPr lang="pt-BR" sz="2400" b="1" baseline="30000" dirty="0" smtClean="0">
                <a:solidFill>
                  <a:srgbClr val="FF0000"/>
                </a:solidFill>
              </a:rPr>
              <a:t>§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Onur Mutlu</a:t>
            </a:r>
            <a:r>
              <a:rPr lang="pt-BR" sz="24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†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Thomas Moscibroda</a:t>
            </a:r>
            <a:r>
              <a:rPr lang="pt-BR" sz="24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‡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 Chita Das</a:t>
            </a:r>
            <a:r>
              <a:rPr lang="pt-BR" sz="2400" b="1" baseline="300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§</a:t>
            </a:r>
            <a:endParaRPr lang="en-US" sz="2400" b="1" baseline="300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sz="28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endParaRPr lang="en-US" sz="32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53340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baseline="30000" dirty="0" smtClean="0"/>
              <a:t>§</a:t>
            </a:r>
            <a:r>
              <a:rPr lang="en-US" sz="2000" b="1" dirty="0" smtClean="0"/>
              <a:t>Pennsylvania State University       </a:t>
            </a:r>
            <a:r>
              <a:rPr lang="en-US" sz="2000" b="1" baseline="30000" dirty="0" smtClean="0"/>
              <a:t>†</a:t>
            </a:r>
            <a:r>
              <a:rPr lang="en-US" sz="2000" b="1" dirty="0" smtClean="0"/>
              <a:t>Carnegie Mellon University	 </a:t>
            </a:r>
          </a:p>
          <a:p>
            <a:pPr algn="ctr"/>
            <a:r>
              <a:rPr lang="en-US" sz="2000" b="1" baseline="30000" dirty="0" smtClean="0"/>
              <a:t>‡</a:t>
            </a:r>
            <a:r>
              <a:rPr lang="en-US" sz="2000" b="1" dirty="0" smtClean="0"/>
              <a:t>Microsoft Research</a:t>
            </a:r>
            <a:endParaRPr lang="en-US" sz="2000" dirty="0"/>
          </a:p>
        </p:txBody>
      </p:sp>
    </p:spTree>
  </p:cSld>
  <p:clrMapOvr>
    <a:masterClrMapping/>
  </p:clrMapOvr>
  <p:transition advTm="6531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Stall Time Criticality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248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Why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applications have different network stall time criticality (STC)?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 Level Parallelism (MLP) </a:t>
            </a:r>
          </a:p>
          <a:p>
            <a:pPr lvl="2"/>
            <a:r>
              <a:rPr lang="en-US" b="1" dirty="0" smtClean="0"/>
              <a:t>Lower MLP  leads to higher STC</a:t>
            </a:r>
          </a:p>
          <a:p>
            <a:pPr lvl="2"/>
            <a:endParaRPr lang="en-US" b="1" dirty="0" smtClean="0"/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Shortest </a:t>
            </a:r>
            <a:r>
              <a:rPr lang="en-US" dirty="0" smtClean="0">
                <a:solidFill>
                  <a:srgbClr val="FF0000"/>
                </a:solidFill>
              </a:rPr>
              <a:t>Job First Principle (SJF) </a:t>
            </a:r>
          </a:p>
          <a:p>
            <a:pPr lvl="2"/>
            <a:r>
              <a:rPr lang="en-US" b="1" dirty="0" smtClean="0"/>
              <a:t>Lower network load leads to higher STC </a:t>
            </a:r>
          </a:p>
          <a:p>
            <a:pPr lvl="2"/>
            <a:endParaRPr lang="en-US" b="1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Average Memory Access Time</a:t>
            </a:r>
          </a:p>
          <a:p>
            <a:pPr lvl="2"/>
            <a:r>
              <a:rPr lang="en-US" b="1" dirty="0" smtClean="0"/>
              <a:t>Higher memory access time leads to higher STC</a:t>
            </a:r>
          </a:p>
          <a:p>
            <a:pPr lvl="2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ontent Placeholder 114"/>
          <p:cNvSpPr txBox="1">
            <a:spLocks/>
          </p:cNvSpPr>
          <p:nvPr/>
        </p:nvSpPr>
        <p:spPr>
          <a:xfrm>
            <a:off x="914400" y="1447800"/>
            <a:ext cx="80772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Observation 1: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Packet Latency != Network Stall Time</a:t>
            </a:r>
          </a:p>
        </p:txBody>
      </p:sp>
      <p:cxnSp>
        <p:nvCxnSpPr>
          <p:cNvPr id="50" name="Straight Connector 49"/>
          <p:cNvCxnSpPr>
            <a:stCxn id="38" idx="1"/>
          </p:cNvCxnSpPr>
          <p:nvPr/>
        </p:nvCxnSpPr>
        <p:spPr>
          <a:xfrm rot="5400000">
            <a:off x="1285367" y="2504566"/>
            <a:ext cx="782068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260913" y="2711111"/>
            <a:ext cx="128016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1642711" y="2548287"/>
            <a:ext cx="100584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 rot="16200000" flipH="1">
            <a:off x="3196654" y="622558"/>
            <a:ext cx="83694" cy="34290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89572" y="2157830"/>
            <a:ext cx="457200" cy="36576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81664" y="2193760"/>
            <a:ext cx="838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STALL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340464" y="2174651"/>
            <a:ext cx="399207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07304" y="2150306"/>
            <a:ext cx="402336" cy="3108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00200" y="2190539"/>
            <a:ext cx="640080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92545" y="2164372"/>
            <a:ext cx="998018" cy="366343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cs typeface="Arial" pitchFamily="34" charset="0"/>
              </a:rPr>
              <a:t>STALL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1752600"/>
            <a:ext cx="259398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cs typeface="Arial" pitchFamily="34" charset="0"/>
              </a:rPr>
              <a:t>STALL of  Red Packet = 0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1791511" y="1923842"/>
            <a:ext cx="226979" cy="152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 rot="16200000">
            <a:off x="1804628" y="1683382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1562911" y="1923842"/>
            <a:ext cx="226979" cy="152401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ight Arrow 39"/>
          <p:cNvSpPr/>
          <p:nvPr/>
        </p:nvSpPr>
        <p:spPr>
          <a:xfrm rot="16200000">
            <a:off x="1563994" y="1683383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6200000">
            <a:off x="2020111" y="1915331"/>
            <a:ext cx="226979" cy="1524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16200000">
            <a:off x="2033226" y="1701239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 rot="16200000">
            <a:off x="3210895" y="2568595"/>
            <a:ext cx="226979" cy="152401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16200000">
            <a:off x="4153711" y="2583196"/>
            <a:ext cx="226979" cy="1524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3688487" y="2580627"/>
            <a:ext cx="226979" cy="1524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ight Arrow 40"/>
          <p:cNvSpPr/>
          <p:nvPr/>
        </p:nvSpPr>
        <p:spPr>
          <a:xfrm rot="16200000">
            <a:off x="3218408" y="2889544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ight Arrow 41"/>
          <p:cNvSpPr/>
          <p:nvPr/>
        </p:nvSpPr>
        <p:spPr>
          <a:xfrm rot="16200000">
            <a:off x="3709391" y="2875889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ight Arrow 42"/>
          <p:cNvSpPr/>
          <p:nvPr/>
        </p:nvSpPr>
        <p:spPr>
          <a:xfrm rot="16200000">
            <a:off x="4146543" y="2865480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676400" y="2811376"/>
            <a:ext cx="1645920" cy="1588"/>
          </a:xfrm>
          <a:prstGeom prst="straightConnector1">
            <a:avLst/>
          </a:prstGeom>
          <a:ln w="19050">
            <a:solidFill>
              <a:srgbClr val="37EE18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145632" y="3070476"/>
            <a:ext cx="164592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25856" y="3351212"/>
            <a:ext cx="2286000" cy="1588"/>
          </a:xfrm>
          <a:prstGeom prst="straightConnector1">
            <a:avLst/>
          </a:prstGeom>
          <a:ln w="1905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057400" y="2562728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7EE18"/>
                </a:solidFill>
              </a:rPr>
              <a:t>LATENCY</a:t>
            </a:r>
            <a:endParaRPr lang="en-US" sz="1600" b="1" dirty="0">
              <a:solidFill>
                <a:srgbClr val="37EE18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58757" y="2819400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LATENCY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130041" y="3157088"/>
            <a:ext cx="27432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411157" y="3090446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LATENCY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2209800"/>
            <a:ext cx="3733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Arial" pitchFamily="34" charset="0"/>
              </a:rPr>
              <a:t>Application with high MLP </a:t>
            </a:r>
          </a:p>
          <a:p>
            <a:pPr algn="ctr"/>
            <a:endParaRPr lang="en-US" sz="2000" dirty="0" smtClean="0">
              <a:cs typeface="Arial" pitchFamily="34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STC Principle 1 {MLP}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5232" y="1496830"/>
            <a:ext cx="1028998" cy="342018"/>
          </a:xfrm>
          <a:prstGeom prst="rect">
            <a:avLst/>
          </a:prstGeom>
          <a:noFill/>
        </p:spPr>
        <p:txBody>
          <a:bodyPr wrap="none" lIns="125348" tIns="62675" rIns="125348" bIns="62675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Compute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04800" y="1579768"/>
            <a:ext cx="161843" cy="1828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uiExpand="1" build="p"/>
      <p:bldP spid="6" grpId="0" animBg="1"/>
      <p:bldP spid="12" grpId="0" animBg="1"/>
      <p:bldP spid="44" grpId="0"/>
      <p:bldP spid="8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2" grpId="0" animBg="1"/>
      <p:bldP spid="38" grpId="0" animBg="1"/>
      <p:bldP spid="40" grpId="0" animBg="1"/>
      <p:bldP spid="24" grpId="0" animBg="1"/>
      <p:bldP spid="26" grpId="0" animBg="1"/>
      <p:bldP spid="37" grpId="0" animBg="1"/>
      <p:bldP spid="29" grpId="0" animBg="1"/>
      <p:bldP spid="33" grpId="0" animBg="1"/>
      <p:bldP spid="41" grpId="0" animBg="1"/>
      <p:bldP spid="42" grpId="0" animBg="1"/>
      <p:bldP spid="43" grpId="0" animBg="1"/>
      <p:bldP spid="53" grpId="0"/>
      <p:bldP spid="56" grpId="0"/>
      <p:bldP spid="58" grpId="0"/>
      <p:bldP spid="62" grpId="0"/>
      <p:bldP spid="35" grpId="0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ontent Placeholder 114"/>
          <p:cNvSpPr txBox="1">
            <a:spLocks/>
          </p:cNvSpPr>
          <p:nvPr/>
        </p:nvSpPr>
        <p:spPr>
          <a:xfrm>
            <a:off x="914400" y="1447800"/>
            <a:ext cx="80772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Observation 1: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Packet Latency != Network Stall Time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Observation 2: A </a:t>
            </a:r>
            <a:r>
              <a:rPr lang="en-US" sz="2600" noProof="0" dirty="0" smtClean="0"/>
              <a:t>l</a:t>
            </a:r>
            <a:r>
              <a:rPr lang="en-US" sz="2600" dirty="0" err="1" smtClean="0"/>
              <a:t>ow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MLP application’s  packets have </a:t>
            </a:r>
            <a:r>
              <a:rPr lang="en-US" sz="2600" dirty="0" smtClean="0"/>
              <a:t>higher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criticality than a </a:t>
            </a:r>
            <a:r>
              <a:rPr lang="en-US" sz="2600" dirty="0" smtClean="0"/>
              <a:t>high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MLP application’</a:t>
            </a:r>
            <a:r>
              <a:rPr lang="en-US" sz="2600" dirty="0" smtClean="0"/>
              <a:t>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0" name="Straight Connector 49"/>
          <p:cNvCxnSpPr>
            <a:stCxn id="38" idx="1"/>
          </p:cNvCxnSpPr>
          <p:nvPr/>
        </p:nvCxnSpPr>
        <p:spPr>
          <a:xfrm rot="5400000">
            <a:off x="1285367" y="2504566"/>
            <a:ext cx="782068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260913" y="2711111"/>
            <a:ext cx="128016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1642711" y="2548287"/>
            <a:ext cx="100584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 rot="16200000" flipH="1">
            <a:off x="3196654" y="622558"/>
            <a:ext cx="83694" cy="342900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89572" y="2157830"/>
            <a:ext cx="457200" cy="36576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81664" y="2193760"/>
            <a:ext cx="838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STALL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340464" y="2174651"/>
            <a:ext cx="399207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07304" y="2150306"/>
            <a:ext cx="402336" cy="3108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00200" y="2190539"/>
            <a:ext cx="640080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92545" y="2164372"/>
            <a:ext cx="998018" cy="366343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cs typeface="Arial" pitchFamily="34" charset="0"/>
              </a:rPr>
              <a:t>STALL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1752600"/>
            <a:ext cx="259398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cs typeface="Arial" pitchFamily="34" charset="0"/>
              </a:rPr>
              <a:t>STALL of  Red Packet = 0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1791511" y="1923842"/>
            <a:ext cx="226979" cy="152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 rot="16200000">
            <a:off x="1804628" y="1683382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1562911" y="1923842"/>
            <a:ext cx="226979" cy="152401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ight Arrow 39"/>
          <p:cNvSpPr/>
          <p:nvPr/>
        </p:nvSpPr>
        <p:spPr>
          <a:xfrm rot="16200000">
            <a:off x="1563994" y="1683383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6200000">
            <a:off x="2020111" y="1915331"/>
            <a:ext cx="226979" cy="1524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16200000">
            <a:off x="2033226" y="1701239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 rot="16200000">
            <a:off x="3210895" y="2568595"/>
            <a:ext cx="226979" cy="152401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16200000">
            <a:off x="4153711" y="2583196"/>
            <a:ext cx="226979" cy="1524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3688487" y="2580627"/>
            <a:ext cx="226979" cy="1524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ight Arrow 40"/>
          <p:cNvSpPr/>
          <p:nvPr/>
        </p:nvSpPr>
        <p:spPr>
          <a:xfrm rot="16200000">
            <a:off x="3218408" y="2889544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ight Arrow 41"/>
          <p:cNvSpPr/>
          <p:nvPr/>
        </p:nvSpPr>
        <p:spPr>
          <a:xfrm rot="16200000">
            <a:off x="3709391" y="2875889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ight Arrow 42"/>
          <p:cNvSpPr/>
          <p:nvPr/>
        </p:nvSpPr>
        <p:spPr>
          <a:xfrm rot="16200000">
            <a:off x="4146543" y="2865480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676400" y="2811376"/>
            <a:ext cx="1645920" cy="1588"/>
          </a:xfrm>
          <a:prstGeom prst="straightConnector1">
            <a:avLst/>
          </a:prstGeom>
          <a:ln w="19050">
            <a:solidFill>
              <a:srgbClr val="37EE18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145632" y="3070476"/>
            <a:ext cx="164592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925856" y="3351212"/>
            <a:ext cx="2286000" cy="1588"/>
          </a:xfrm>
          <a:prstGeom prst="straightConnector1">
            <a:avLst/>
          </a:prstGeom>
          <a:ln w="1905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057400" y="2562728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7EE18"/>
                </a:solidFill>
              </a:rPr>
              <a:t>LATENCY</a:t>
            </a:r>
            <a:endParaRPr lang="en-US" sz="1600" b="1" dirty="0">
              <a:solidFill>
                <a:srgbClr val="37EE18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58757" y="2819400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LATENCY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4130041" y="3157088"/>
            <a:ext cx="274320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411157" y="3090446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LATENCY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57800" y="2209800"/>
            <a:ext cx="37338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Arial" pitchFamily="34" charset="0"/>
              </a:rPr>
              <a:t>Application with high MLP 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1513965" y="4433630"/>
            <a:ext cx="782068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own Arrow 44"/>
          <p:cNvSpPr/>
          <p:nvPr/>
        </p:nvSpPr>
        <p:spPr>
          <a:xfrm rot="16200000" flipH="1">
            <a:off x="4222173" y="1498858"/>
            <a:ext cx="83694" cy="5486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597020" y="4095539"/>
            <a:ext cx="640080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289365" y="4069372"/>
            <a:ext cx="998018" cy="366343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cs typeface="Arial" pitchFamily="34" charset="0"/>
              </a:rPr>
              <a:t>STALL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 rot="16200000">
            <a:off x="1788331" y="3828842"/>
            <a:ext cx="226979" cy="152400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ight Arrow 65"/>
          <p:cNvSpPr/>
          <p:nvPr/>
        </p:nvSpPr>
        <p:spPr>
          <a:xfrm rot="16200000">
            <a:off x="1801448" y="3588382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 rot="16200000">
            <a:off x="3207715" y="4473595"/>
            <a:ext cx="226979" cy="152401"/>
          </a:xfrm>
          <a:prstGeom prst="rect">
            <a:avLst/>
          </a:prstGeom>
          <a:solidFill>
            <a:srgbClr val="37E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ight Arrow 73"/>
          <p:cNvSpPr/>
          <p:nvPr/>
        </p:nvSpPr>
        <p:spPr>
          <a:xfrm rot="16200000">
            <a:off x="3215228" y="4794544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913824" y="4836696"/>
            <a:ext cx="1371600" cy="1588"/>
          </a:xfrm>
          <a:prstGeom prst="straightConnector1">
            <a:avLst/>
          </a:prstGeom>
          <a:ln w="19050">
            <a:solidFill>
              <a:srgbClr val="37EE18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054220" y="4578350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7EE18"/>
                </a:solidFill>
              </a:rPr>
              <a:t>LATENCY</a:t>
            </a:r>
            <a:endParaRPr lang="en-US" sz="1600" b="1" dirty="0">
              <a:solidFill>
                <a:srgbClr val="37EE18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rot="5400000">
            <a:off x="3262064" y="4431002"/>
            <a:ext cx="782068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3345119" y="4092911"/>
            <a:ext cx="640080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037464" y="4066744"/>
            <a:ext cx="998018" cy="36634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cs typeface="Arial" pitchFamily="34" charset="0"/>
              </a:rPr>
              <a:t>STALL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 rot="16200000">
            <a:off x="3536430" y="3826214"/>
            <a:ext cx="226979" cy="152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ight Arrow 87"/>
          <p:cNvSpPr/>
          <p:nvPr/>
        </p:nvSpPr>
        <p:spPr>
          <a:xfrm rot="16200000">
            <a:off x="3549547" y="3585754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4955814" y="4470967"/>
            <a:ext cx="226979" cy="1524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ight Arrow 89"/>
          <p:cNvSpPr/>
          <p:nvPr/>
        </p:nvSpPr>
        <p:spPr>
          <a:xfrm rot="16200000">
            <a:off x="4963327" y="4791916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3661923" y="4834068"/>
            <a:ext cx="1371600" cy="1588"/>
          </a:xfrm>
          <a:prstGeom prst="straightConnector1">
            <a:avLst/>
          </a:prstGeom>
          <a:ln w="1905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02319" y="4572000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LATENCY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5026696" y="4445662"/>
            <a:ext cx="782068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5109751" y="4107571"/>
            <a:ext cx="640080" cy="3140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802096" y="4081404"/>
            <a:ext cx="998018" cy="36634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cs typeface="Arial" pitchFamily="34" charset="0"/>
              </a:rPr>
              <a:t>STALL</a:t>
            </a:r>
            <a:endParaRPr lang="en-US" sz="14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 rot="16200000">
            <a:off x="5301062" y="3840874"/>
            <a:ext cx="226979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ight Arrow 96"/>
          <p:cNvSpPr/>
          <p:nvPr/>
        </p:nvSpPr>
        <p:spPr>
          <a:xfrm rot="16200000">
            <a:off x="5314179" y="3600414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 rot="16200000">
            <a:off x="6720446" y="4485627"/>
            <a:ext cx="226979" cy="1524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ight Arrow 98"/>
          <p:cNvSpPr/>
          <p:nvPr/>
        </p:nvSpPr>
        <p:spPr>
          <a:xfrm rot="16200000">
            <a:off x="6727959" y="4806576"/>
            <a:ext cx="226977" cy="658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5426555" y="4848728"/>
            <a:ext cx="1371600" cy="1588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566951" y="4590382"/>
            <a:ext cx="1017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LATENCY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715000" y="3483114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Application with low MLP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STC Principle 1 {MLP}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uiExpand="1" build="p"/>
      <p:bldP spid="60" grpId="0" animBg="1"/>
      <p:bldP spid="63" grpId="0" animBg="1"/>
      <p:bldP spid="65" grpId="0" animBg="1"/>
      <p:bldP spid="66" grpId="0" animBg="1"/>
      <p:bldP spid="71" grpId="0" animBg="1"/>
      <p:bldP spid="74" grpId="0" animBg="1"/>
      <p:bldP spid="80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2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le 1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Principle 2 {Shortest-Job-First}</a:t>
            </a:r>
            <a:endParaRPr lang="en-US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1518859" y="2433935"/>
            <a:ext cx="960120" cy="233328"/>
            <a:chOff x="3222673" y="2433935"/>
            <a:chExt cx="960120" cy="233328"/>
          </a:xfrm>
        </p:grpSpPr>
        <p:sp>
          <p:nvSpPr>
            <p:cNvPr id="56" name="Down Arrow 55"/>
            <p:cNvSpPr/>
            <p:nvPr/>
          </p:nvSpPr>
          <p:spPr>
            <a:xfrm rot="16200000" flipH="1">
              <a:off x="3679679" y="2067703"/>
              <a:ext cx="46108" cy="96012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ounded Rectangle 71"/>
            <p:cNvSpPr/>
            <p:nvPr/>
          </p:nvSpPr>
          <p:spPr>
            <a:xfrm>
              <a:off x="3258594" y="2433935"/>
              <a:ext cx="73152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030642" y="2438663"/>
              <a:ext cx="91440" cy="228600"/>
            </a:xfrm>
            <a:prstGeom prst="roundRect">
              <a:avLst/>
            </a:prstGeom>
            <a:solidFill>
              <a:srgbClr val="37EE18"/>
            </a:solidFill>
            <a:ln>
              <a:solidFill>
                <a:srgbClr val="37EE18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1544084" y="3590827"/>
            <a:ext cx="2182970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4X network slow down</a:t>
            </a:r>
            <a:endParaRPr lang="en-US" sz="16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479554" y="4990981"/>
            <a:ext cx="2330446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1.2X network slow down</a:t>
            </a:r>
            <a:endParaRPr lang="en-US" sz="16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6232829" y="3595292"/>
            <a:ext cx="2330446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1.3X network slow down</a:t>
            </a:r>
            <a:endParaRPr lang="en-US" sz="16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6309029" y="5027077"/>
            <a:ext cx="2330446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1.6X network slow down</a:t>
            </a:r>
            <a:endParaRPr lang="en-US" sz="1600" b="1" dirty="0"/>
          </a:p>
        </p:txBody>
      </p:sp>
      <p:grpSp>
        <p:nvGrpSpPr>
          <p:cNvPr id="175" name="Group 174"/>
          <p:cNvGrpSpPr/>
          <p:nvPr/>
        </p:nvGrpSpPr>
        <p:grpSpPr>
          <a:xfrm>
            <a:off x="5612595" y="2433935"/>
            <a:ext cx="2926080" cy="233328"/>
            <a:chOff x="4497218" y="2433935"/>
            <a:chExt cx="2926080" cy="233328"/>
          </a:xfrm>
        </p:grpSpPr>
        <p:sp>
          <p:nvSpPr>
            <p:cNvPr id="55" name="Down Arrow 54"/>
            <p:cNvSpPr/>
            <p:nvPr/>
          </p:nvSpPr>
          <p:spPr>
            <a:xfrm rot="16200000" flipH="1">
              <a:off x="5937398" y="1105628"/>
              <a:ext cx="45720" cy="292608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ounded Rectangle 71"/>
            <p:cNvSpPr/>
            <p:nvPr/>
          </p:nvSpPr>
          <p:spPr>
            <a:xfrm>
              <a:off x="4553658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689810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ounded Rectangle 71"/>
            <p:cNvSpPr/>
            <p:nvPr/>
          </p:nvSpPr>
          <p:spPr>
            <a:xfrm>
              <a:off x="4828986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65138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ounded Rectangle 71"/>
            <p:cNvSpPr/>
            <p:nvPr/>
          </p:nvSpPr>
          <p:spPr>
            <a:xfrm>
              <a:off x="5107826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243978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ounded Rectangle 71"/>
            <p:cNvSpPr/>
            <p:nvPr/>
          </p:nvSpPr>
          <p:spPr>
            <a:xfrm>
              <a:off x="5392530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5538730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ounded Rectangle 71"/>
            <p:cNvSpPr/>
            <p:nvPr/>
          </p:nvSpPr>
          <p:spPr>
            <a:xfrm>
              <a:off x="5676562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5812714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ounded Rectangle 71"/>
            <p:cNvSpPr/>
            <p:nvPr/>
          </p:nvSpPr>
          <p:spPr>
            <a:xfrm>
              <a:off x="5951890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6088042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ounded Rectangle 71"/>
            <p:cNvSpPr/>
            <p:nvPr/>
          </p:nvSpPr>
          <p:spPr>
            <a:xfrm>
              <a:off x="6230730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6366882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ounded Rectangle 71"/>
            <p:cNvSpPr/>
            <p:nvPr/>
          </p:nvSpPr>
          <p:spPr>
            <a:xfrm>
              <a:off x="6515434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6661634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ounded Rectangle 71"/>
            <p:cNvSpPr/>
            <p:nvPr/>
          </p:nvSpPr>
          <p:spPr>
            <a:xfrm>
              <a:off x="6806306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6942458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ounded Rectangle 71"/>
            <p:cNvSpPr/>
            <p:nvPr/>
          </p:nvSpPr>
          <p:spPr>
            <a:xfrm>
              <a:off x="7091010" y="2433935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7237210" y="2438663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5614199" y="3267407"/>
            <a:ext cx="3200400" cy="233328"/>
            <a:chOff x="4537322" y="3267407"/>
            <a:chExt cx="3200400" cy="233328"/>
          </a:xfrm>
        </p:grpSpPr>
        <p:sp>
          <p:nvSpPr>
            <p:cNvPr id="116" name="Down Arrow 115"/>
            <p:cNvSpPr/>
            <p:nvPr/>
          </p:nvSpPr>
          <p:spPr>
            <a:xfrm rot="16200000" flipH="1">
              <a:off x="6114662" y="1794763"/>
              <a:ext cx="45720" cy="320040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ounded Rectangle 71"/>
            <p:cNvSpPr/>
            <p:nvPr/>
          </p:nvSpPr>
          <p:spPr>
            <a:xfrm>
              <a:off x="4598706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4751442" y="3277455"/>
              <a:ext cx="355376" cy="2185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ounded Rectangle 71"/>
            <p:cNvSpPr/>
            <p:nvPr/>
          </p:nvSpPr>
          <p:spPr>
            <a:xfrm>
              <a:off x="5161858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298010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ounded Rectangle 71"/>
            <p:cNvSpPr/>
            <p:nvPr/>
          </p:nvSpPr>
          <p:spPr>
            <a:xfrm>
              <a:off x="5440698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5576850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ounded Rectangle 71"/>
            <p:cNvSpPr/>
            <p:nvPr/>
          </p:nvSpPr>
          <p:spPr>
            <a:xfrm>
              <a:off x="5725402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5871602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ounded Rectangle 71"/>
            <p:cNvSpPr/>
            <p:nvPr/>
          </p:nvSpPr>
          <p:spPr>
            <a:xfrm>
              <a:off x="6009434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6145586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ounded Rectangle 71"/>
            <p:cNvSpPr/>
            <p:nvPr/>
          </p:nvSpPr>
          <p:spPr>
            <a:xfrm>
              <a:off x="6284762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6420914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ounded Rectangle 71"/>
            <p:cNvSpPr/>
            <p:nvPr/>
          </p:nvSpPr>
          <p:spPr>
            <a:xfrm>
              <a:off x="6563602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6699754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ounded Rectangle 71"/>
            <p:cNvSpPr/>
            <p:nvPr/>
          </p:nvSpPr>
          <p:spPr>
            <a:xfrm>
              <a:off x="6848306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6994506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ounded Rectangle 71"/>
            <p:cNvSpPr/>
            <p:nvPr/>
          </p:nvSpPr>
          <p:spPr>
            <a:xfrm>
              <a:off x="7139178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7275330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ounded Rectangle 71"/>
            <p:cNvSpPr/>
            <p:nvPr/>
          </p:nvSpPr>
          <p:spPr>
            <a:xfrm>
              <a:off x="7423882" y="32674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7570082" y="32721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1526879" y="3272135"/>
            <a:ext cx="1280160" cy="228600"/>
            <a:chOff x="2820818" y="3272135"/>
            <a:chExt cx="1280160" cy="228600"/>
          </a:xfrm>
        </p:grpSpPr>
        <p:sp>
          <p:nvSpPr>
            <p:cNvPr id="59" name="Down Arrow 58"/>
            <p:cNvSpPr/>
            <p:nvPr/>
          </p:nvSpPr>
          <p:spPr>
            <a:xfrm rot="16200000" flipH="1">
              <a:off x="3437844" y="2751353"/>
              <a:ext cx="46108" cy="128016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ounded Rectangle 71"/>
            <p:cNvSpPr/>
            <p:nvPr/>
          </p:nvSpPr>
          <p:spPr>
            <a:xfrm>
              <a:off x="2860922" y="3272135"/>
              <a:ext cx="73152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3639140" y="3272135"/>
              <a:ext cx="355376" cy="218552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1526879" y="4667799"/>
            <a:ext cx="1005840" cy="233328"/>
            <a:chOff x="3110378" y="4667799"/>
            <a:chExt cx="1005840" cy="233328"/>
          </a:xfrm>
        </p:grpSpPr>
        <p:sp>
          <p:nvSpPr>
            <p:cNvPr id="149" name="Down Arrow 148"/>
            <p:cNvSpPr/>
            <p:nvPr/>
          </p:nvSpPr>
          <p:spPr>
            <a:xfrm rot="16200000" flipH="1">
              <a:off x="3585866" y="4274329"/>
              <a:ext cx="54864" cy="100584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ounded Rectangle 71"/>
            <p:cNvSpPr/>
            <p:nvPr/>
          </p:nvSpPr>
          <p:spPr>
            <a:xfrm>
              <a:off x="3136674" y="4667799"/>
              <a:ext cx="73152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3916341" y="4672527"/>
              <a:ext cx="137160" cy="228600"/>
            </a:xfrm>
            <a:prstGeom prst="roundRect">
              <a:avLst/>
            </a:prstGeom>
            <a:solidFill>
              <a:srgbClr val="37EE18"/>
            </a:solidFill>
            <a:ln>
              <a:solidFill>
                <a:srgbClr val="37EE18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5608320" y="4685317"/>
            <a:ext cx="3383280" cy="243968"/>
            <a:chOff x="4598818" y="4704567"/>
            <a:chExt cx="3383280" cy="243968"/>
          </a:xfrm>
        </p:grpSpPr>
        <p:sp>
          <p:nvSpPr>
            <p:cNvPr id="54" name="Down Arrow 53"/>
            <p:cNvSpPr/>
            <p:nvPr/>
          </p:nvSpPr>
          <p:spPr>
            <a:xfrm rot="16200000" flipH="1">
              <a:off x="6267598" y="3157835"/>
              <a:ext cx="45720" cy="3383280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5348" tIns="62675" rIns="125348" bIns="62675" rtlCol="0" anchor="ctr"/>
            <a:lstStyle/>
            <a:p>
              <a:pPr algn="ctr"/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ounded Rectangle 71"/>
            <p:cNvSpPr/>
            <p:nvPr/>
          </p:nvSpPr>
          <p:spPr>
            <a:xfrm>
              <a:off x="4622770" y="470456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4753890" y="4715927"/>
              <a:ext cx="576072" cy="21855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ounded Rectangle 71"/>
            <p:cNvSpPr/>
            <p:nvPr/>
          </p:nvSpPr>
          <p:spPr>
            <a:xfrm>
              <a:off x="5391126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5527278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ounded Rectangle 71"/>
            <p:cNvSpPr/>
            <p:nvPr/>
          </p:nvSpPr>
          <p:spPr>
            <a:xfrm>
              <a:off x="5669966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5806118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ounded Rectangle 71"/>
            <p:cNvSpPr/>
            <p:nvPr/>
          </p:nvSpPr>
          <p:spPr>
            <a:xfrm>
              <a:off x="5954670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6100870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ounded Rectangle 71"/>
            <p:cNvSpPr/>
            <p:nvPr/>
          </p:nvSpPr>
          <p:spPr>
            <a:xfrm>
              <a:off x="6238702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6374854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ounded Rectangle 71"/>
            <p:cNvSpPr/>
            <p:nvPr/>
          </p:nvSpPr>
          <p:spPr>
            <a:xfrm>
              <a:off x="6514030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6650182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ounded Rectangle 71"/>
            <p:cNvSpPr/>
            <p:nvPr/>
          </p:nvSpPr>
          <p:spPr>
            <a:xfrm>
              <a:off x="6792870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6929022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ounded Rectangle 71"/>
            <p:cNvSpPr/>
            <p:nvPr/>
          </p:nvSpPr>
          <p:spPr>
            <a:xfrm>
              <a:off x="7077574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7223774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ounded Rectangle 71"/>
            <p:cNvSpPr/>
            <p:nvPr/>
          </p:nvSpPr>
          <p:spPr>
            <a:xfrm>
              <a:off x="7368446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7504598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ounded Rectangle 71"/>
            <p:cNvSpPr/>
            <p:nvPr/>
          </p:nvSpPr>
          <p:spPr>
            <a:xfrm>
              <a:off x="7653150" y="4715207"/>
              <a:ext cx="91440" cy="22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7799350" y="4719935"/>
              <a:ext cx="9144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1" name="TextBox 170"/>
          <p:cNvSpPr txBox="1"/>
          <p:nvPr/>
        </p:nvSpPr>
        <p:spPr>
          <a:xfrm>
            <a:off x="1981200" y="5867400"/>
            <a:ext cx="646356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Overall system throughput{weighted speedup} increases by 34%</a:t>
            </a:r>
            <a:endParaRPr lang="en-US" b="1" dirty="0"/>
          </a:p>
        </p:txBody>
      </p:sp>
      <p:sp>
        <p:nvSpPr>
          <p:cNvPr id="172" name="TextBox 171"/>
          <p:cNvSpPr txBox="1"/>
          <p:nvPr/>
        </p:nvSpPr>
        <p:spPr>
          <a:xfrm>
            <a:off x="3429000" y="1981200"/>
            <a:ext cx="17896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b="1" dirty="0" smtClean="0"/>
              <a:t>Running ALONE</a:t>
            </a:r>
            <a:endParaRPr lang="en-US" b="1" dirty="0"/>
          </a:p>
        </p:txBody>
      </p:sp>
      <p:sp>
        <p:nvSpPr>
          <p:cNvPr id="173" name="TextBox 172"/>
          <p:cNvSpPr txBox="1"/>
          <p:nvPr/>
        </p:nvSpPr>
        <p:spPr>
          <a:xfrm>
            <a:off x="2971800" y="2819400"/>
            <a:ext cx="267092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b="1" dirty="0" smtClean="0"/>
              <a:t>Baseline (RR) Scheduling</a:t>
            </a:r>
            <a:endParaRPr lang="en-US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3505200" y="4191000"/>
            <a:ext cx="1691489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b="1" dirty="0" smtClean="0"/>
              <a:t>SJF  Scheduling</a:t>
            </a:r>
            <a:endParaRPr lang="en-US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447800" y="1524000"/>
            <a:ext cx="1737360" cy="342018"/>
          </a:xfrm>
          <a:prstGeom prst="rect">
            <a:avLst/>
          </a:prstGeom>
          <a:solidFill>
            <a:srgbClr val="37EE18"/>
          </a:solidFill>
        </p:spPr>
        <p:txBody>
          <a:bodyPr wrap="square" lIns="125348" tIns="62675" rIns="125348" bIns="62675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Light Application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747220" y="1486782"/>
            <a:ext cx="1796580" cy="342018"/>
          </a:xfrm>
          <a:prstGeom prst="rect">
            <a:avLst/>
          </a:prstGeom>
          <a:solidFill>
            <a:srgbClr val="FF0000"/>
          </a:solidFill>
        </p:spPr>
        <p:txBody>
          <a:bodyPr wrap="none" lIns="125348" tIns="62675" rIns="125348" bIns="62675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Heavy Application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42832" y="2362200"/>
            <a:ext cx="1028998" cy="342018"/>
          </a:xfrm>
          <a:prstGeom prst="rect">
            <a:avLst/>
          </a:prstGeom>
          <a:noFill/>
        </p:spPr>
        <p:txBody>
          <a:bodyPr wrap="none" lIns="125348" tIns="62675" rIns="125348" bIns="62675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Compute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152400" y="2445138"/>
            <a:ext cx="161843" cy="1828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13" grpId="0" animBg="1"/>
      <p:bldP spid="114" grpId="0" animBg="1"/>
      <p:bldP spid="115" grpId="0" animBg="1"/>
      <p:bldP spid="171" grpId="0" animBg="1"/>
      <p:bldP spid="172" grpId="0"/>
      <p:bldP spid="173" grpId="0"/>
      <p:bldP spid="174" grpId="0"/>
      <p:bldP spid="119" grpId="0" animBg="1"/>
      <p:bldP spid="121" grpId="0" animBg="1"/>
      <p:bldP spid="91" grpId="0"/>
      <p:bldP spid="91" grpId="1"/>
      <p:bldP spid="92" grpId="0" animBg="1"/>
      <p:bldP spid="9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Problem: Packet Scheduling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Motivation: Stall Time Criticality of Applications</a:t>
            </a:r>
          </a:p>
          <a:p>
            <a:r>
              <a:rPr lang="en-US" dirty="0" smtClean="0"/>
              <a:t>Solution: Application-Aware Coordinated Policies</a:t>
            </a:r>
          </a:p>
          <a:p>
            <a:pPr lvl="1"/>
            <a:r>
              <a:rPr lang="en-US" dirty="0" smtClean="0"/>
              <a:t>Ranking</a:t>
            </a:r>
          </a:p>
          <a:p>
            <a:pPr lvl="1"/>
            <a:r>
              <a:rPr lang="en-US" dirty="0" smtClean="0"/>
              <a:t>Batching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Application-Aware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 Idea</a:t>
            </a:r>
          </a:p>
          <a:p>
            <a:pPr lvl="1"/>
            <a:r>
              <a:rPr lang="en-US" sz="2800" dirty="0" smtClean="0"/>
              <a:t>Identify stall time critical applications (i.e. network sensitive applications) and prioritize their packets in each router.</a:t>
            </a:r>
          </a:p>
          <a:p>
            <a:endParaRPr lang="en-US" sz="2800" dirty="0" smtClean="0"/>
          </a:p>
          <a:p>
            <a:r>
              <a:rPr lang="en-US" sz="2800" dirty="0" smtClean="0"/>
              <a:t>Key components of scheduling policy:</a:t>
            </a:r>
          </a:p>
          <a:p>
            <a:pPr lvl="1"/>
            <a:r>
              <a:rPr lang="en-US" sz="2800" dirty="0" smtClean="0"/>
              <a:t>Application Ranking</a:t>
            </a:r>
          </a:p>
          <a:p>
            <a:pPr lvl="1"/>
            <a:r>
              <a:rPr lang="en-US" sz="2800" dirty="0" smtClean="0"/>
              <a:t>Packet Batching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Propose low-hardware complexity solution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 1 : Ranking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Autofit/>
          </a:bodyPr>
          <a:lstStyle/>
          <a:p>
            <a:r>
              <a:rPr lang="en-US" dirty="0" smtClean="0"/>
              <a:t>Ranking distinguishes applications based on Stall Time Criticality (STC)</a:t>
            </a:r>
          </a:p>
          <a:p>
            <a:r>
              <a:rPr lang="en-US" dirty="0" smtClean="0"/>
              <a:t>Periodically  </a:t>
            </a:r>
            <a:r>
              <a:rPr lang="en-US" dirty="0" smtClean="0">
                <a:solidFill>
                  <a:srgbClr val="FF0000"/>
                </a:solidFill>
              </a:rPr>
              <a:t>rank </a:t>
            </a:r>
            <a:r>
              <a:rPr lang="en-US" dirty="0" smtClean="0"/>
              <a:t>applications based on Stall Time Criticality (STC)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Explored many </a:t>
            </a:r>
            <a:r>
              <a:rPr lang="en-US" dirty="0" smtClean="0">
                <a:solidFill>
                  <a:srgbClr val="FF0000"/>
                </a:solidFill>
              </a:rPr>
              <a:t>heuristics</a:t>
            </a:r>
            <a:r>
              <a:rPr lang="en-US" dirty="0" smtClean="0"/>
              <a:t> for quantifying STC (Details &amp; analysis in paper)</a:t>
            </a:r>
          </a:p>
          <a:p>
            <a:pPr lvl="1"/>
            <a:r>
              <a:rPr lang="en-US" dirty="0" smtClean="0"/>
              <a:t>Heuristic based on </a:t>
            </a:r>
            <a:r>
              <a:rPr lang="en-US" dirty="0" smtClean="0">
                <a:solidFill>
                  <a:srgbClr val="FF0000"/>
                </a:solidFill>
              </a:rPr>
              <a:t>outermost private cache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Misses Per Instruction (L1-MPI) </a:t>
            </a:r>
            <a:r>
              <a:rPr lang="en-US" dirty="0" smtClean="0"/>
              <a:t>is the most effective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Low L1-MPI =&gt; high STC =&gt; higher rank</a:t>
            </a:r>
          </a:p>
          <a:p>
            <a:r>
              <a:rPr lang="en-US" dirty="0" smtClean="0"/>
              <a:t>Why Misses Per Instruction (L1-MPI)?</a:t>
            </a:r>
          </a:p>
          <a:p>
            <a:pPr lvl="1"/>
            <a:r>
              <a:rPr lang="en-US" dirty="0" smtClean="0"/>
              <a:t>Easy to Compute (low complexity)</a:t>
            </a:r>
          </a:p>
          <a:p>
            <a:pPr lvl="1"/>
            <a:r>
              <a:rPr lang="en-US" dirty="0" smtClean="0"/>
              <a:t>Stable Metric (unaffected by interference in network)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 1 : How to Rank?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Execution time is divided into fixed </a:t>
            </a:r>
            <a:r>
              <a:rPr lang="en-US" sz="2400" dirty="0" smtClean="0">
                <a:solidFill>
                  <a:srgbClr val="FF0000"/>
                </a:solidFill>
              </a:rPr>
              <a:t>“ranking intervals”</a:t>
            </a:r>
          </a:p>
          <a:p>
            <a:pPr lvl="1"/>
            <a:r>
              <a:rPr lang="en-US" sz="2000" dirty="0" smtClean="0"/>
              <a:t>Ranking interval is 350,000 cycles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At the end of an interval, each core calculates their L1-MPI and  sends it to the </a:t>
            </a:r>
            <a:r>
              <a:rPr lang="en-US" sz="2400" dirty="0" smtClean="0">
                <a:solidFill>
                  <a:srgbClr val="FF0000"/>
                </a:solidFill>
              </a:rPr>
              <a:t>Central Decision Logic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(CDL)</a:t>
            </a:r>
          </a:p>
          <a:p>
            <a:pPr lvl="1"/>
            <a:r>
              <a:rPr lang="en-US" sz="2000" dirty="0" smtClean="0"/>
              <a:t>CDL is located in the central node of mesh</a:t>
            </a:r>
          </a:p>
          <a:p>
            <a:r>
              <a:rPr lang="en-US" sz="2400" dirty="0" smtClean="0"/>
              <a:t>CDL forms a ranking order and sends back its rank to each core</a:t>
            </a:r>
          </a:p>
          <a:p>
            <a:pPr lvl="1"/>
            <a:r>
              <a:rPr lang="en-US" sz="2000" dirty="0" smtClean="0"/>
              <a:t>Two control packets per core every ranking interval</a:t>
            </a:r>
          </a:p>
          <a:p>
            <a:r>
              <a:rPr lang="en-US" sz="2400" dirty="0" smtClean="0"/>
              <a:t>Ranking order is a </a:t>
            </a:r>
            <a:r>
              <a:rPr lang="en-US" sz="2400" dirty="0" smtClean="0">
                <a:solidFill>
                  <a:srgbClr val="FF0000"/>
                </a:solidFill>
              </a:rPr>
              <a:t>“partial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order”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Rank formation is </a:t>
            </a:r>
            <a:r>
              <a:rPr lang="en-US" sz="2400" dirty="0" smtClean="0">
                <a:solidFill>
                  <a:srgbClr val="FF0000"/>
                </a:solidFill>
              </a:rPr>
              <a:t>not</a:t>
            </a:r>
            <a:r>
              <a:rPr lang="en-US" sz="2400" dirty="0" smtClean="0"/>
              <a:t> on the </a:t>
            </a:r>
            <a:r>
              <a:rPr lang="en-US" sz="2400" dirty="0" smtClean="0">
                <a:solidFill>
                  <a:srgbClr val="FF0000"/>
                </a:solidFill>
              </a:rPr>
              <a:t>critical path</a:t>
            </a:r>
          </a:p>
          <a:p>
            <a:pPr lvl="1"/>
            <a:r>
              <a:rPr lang="en-US" sz="2000" dirty="0" smtClean="0"/>
              <a:t>Ranking interval is significantly longer than rank computation time</a:t>
            </a:r>
          </a:p>
          <a:p>
            <a:pPr lvl="1"/>
            <a:r>
              <a:rPr lang="en-US" sz="2000" dirty="0" smtClean="0"/>
              <a:t>Cores use older rank values until new ranking is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 2: Batching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Problem: </a:t>
            </a:r>
            <a:r>
              <a:rPr lang="en-US" dirty="0" smtClean="0">
                <a:solidFill>
                  <a:srgbClr val="FF0000"/>
                </a:solidFill>
              </a:rPr>
              <a:t>Starvation</a:t>
            </a:r>
          </a:p>
          <a:p>
            <a:pPr lvl="1"/>
            <a:r>
              <a:rPr lang="en-US" dirty="0" smtClean="0"/>
              <a:t>Prioritizing a higher ranked application can lead to starvation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lower ranked application</a:t>
            </a:r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rgbClr val="FF0000"/>
                </a:solidFill>
              </a:rPr>
              <a:t>Packet Batching</a:t>
            </a:r>
            <a:endParaRPr lang="en-US" dirty="0" smtClean="0"/>
          </a:p>
          <a:p>
            <a:pPr lvl="1"/>
            <a:r>
              <a:rPr lang="en-US" dirty="0" smtClean="0"/>
              <a:t>Network packets are grouped into finite sized batches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Packets of older batches are prioritized over younger batches</a:t>
            </a:r>
          </a:p>
          <a:p>
            <a:r>
              <a:rPr lang="en-US" dirty="0" smtClean="0"/>
              <a:t>Alternative batching policies explored in paper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Time-Based Batching</a:t>
            </a:r>
          </a:p>
          <a:p>
            <a:pPr lvl="1"/>
            <a:r>
              <a:rPr lang="en-US" dirty="0" smtClean="0"/>
              <a:t>New batches are formed in a periodic, synchronous manner across all nodes in the network, every T cycles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injecting a packet into the network, it is tagged by </a:t>
            </a:r>
          </a:p>
          <a:p>
            <a:pPr lvl="1"/>
            <a:r>
              <a:rPr lang="en-US" dirty="0" smtClean="0"/>
              <a:t>Batch ID </a:t>
            </a:r>
            <a:r>
              <a:rPr lang="en-US" sz="1800" i="1" dirty="0" smtClean="0"/>
              <a:t>(3 bits)</a:t>
            </a:r>
          </a:p>
          <a:p>
            <a:pPr lvl="1"/>
            <a:r>
              <a:rPr lang="en-US" dirty="0" smtClean="0"/>
              <a:t>Rank ID </a:t>
            </a:r>
            <a:r>
              <a:rPr lang="en-US" sz="1800" i="1" dirty="0" smtClean="0"/>
              <a:t>(3 bits)</a:t>
            </a:r>
          </a:p>
          <a:p>
            <a:r>
              <a:rPr lang="en-US" dirty="0" smtClean="0"/>
              <a:t>Three tier priority structure at routers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Oldest batch first	</a:t>
            </a:r>
            <a:r>
              <a:rPr lang="en-US" sz="2200" b="1" dirty="0" smtClean="0">
                <a:solidFill>
                  <a:srgbClr val="002060"/>
                </a:solidFill>
              </a:rPr>
              <a:t>(</a:t>
            </a:r>
            <a:r>
              <a:rPr lang="en-US" sz="2200" b="1" i="1" dirty="0" smtClean="0">
                <a:solidFill>
                  <a:srgbClr val="002060"/>
                </a:solidFill>
              </a:rPr>
              <a:t>prevent starvation)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Highest rank first</a:t>
            </a:r>
            <a:r>
              <a:rPr lang="en-US" sz="1800" b="1" i="1" dirty="0" smtClean="0">
                <a:solidFill>
                  <a:srgbClr val="002060"/>
                </a:solidFill>
              </a:rPr>
              <a:t>  	</a:t>
            </a:r>
            <a:r>
              <a:rPr lang="en-US" sz="2200" b="1" i="1" dirty="0" smtClean="0">
                <a:solidFill>
                  <a:srgbClr val="002060"/>
                </a:solidFill>
              </a:rPr>
              <a:t>(maximize performance)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Local Round-Robin        </a:t>
            </a:r>
            <a:r>
              <a:rPr lang="en-US" sz="2200" b="1" i="1" dirty="0" smtClean="0">
                <a:solidFill>
                  <a:srgbClr val="002060"/>
                </a:solidFill>
              </a:rPr>
              <a:t>(final tie breaker)</a:t>
            </a:r>
          </a:p>
          <a:p>
            <a:r>
              <a:rPr lang="en-US" dirty="0" smtClean="0"/>
              <a:t>Simple hardware support: priority arbiters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Global coordinated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scheduling</a:t>
            </a:r>
          </a:p>
          <a:p>
            <a:pPr lvl="1"/>
            <a:r>
              <a:rPr lang="en-US" dirty="0" smtClean="0"/>
              <a:t>Ranking order and batching order are same across all routers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Problem: Packet Scheduling</a:t>
            </a:r>
            <a:endParaRPr lang="en-US" dirty="0"/>
          </a:p>
        </p:txBody>
      </p:sp>
      <p:grpSp>
        <p:nvGrpSpPr>
          <p:cNvPr id="4" name="Group 129"/>
          <p:cNvGrpSpPr/>
          <p:nvPr/>
        </p:nvGrpSpPr>
        <p:grpSpPr>
          <a:xfrm>
            <a:off x="1033463" y="2480945"/>
            <a:ext cx="7043737" cy="2091055"/>
            <a:chOff x="1033463" y="2099945"/>
            <a:chExt cx="7043737" cy="2091055"/>
          </a:xfrm>
        </p:grpSpPr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1033463" y="2884488"/>
              <a:ext cx="7043737" cy="384175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b="1" dirty="0" smtClean="0">
                  <a:ea typeface="굴림" pitchFamily="50" charset="-127"/>
                </a:rPr>
                <a:t>Network-on-Chip</a:t>
              </a:r>
              <a:endParaRPr lang="en-US" altLang="ko-KR" b="1" dirty="0">
                <a:ea typeface="굴림" pitchFamily="50" charset="-127"/>
              </a:endParaRPr>
            </a:p>
          </p:txBody>
        </p:sp>
        <p:sp>
          <p:nvSpPr>
            <p:cNvPr id="38" name="AutoShape 37"/>
            <p:cNvSpPr>
              <a:spLocks noChangeArrowheads="1"/>
            </p:cNvSpPr>
            <p:nvPr/>
          </p:nvSpPr>
          <p:spPr bwMode="auto">
            <a:xfrm>
              <a:off x="1503363" y="3576638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</a:t>
              </a: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$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39" name="AutoShape 38"/>
            <p:cNvSpPr>
              <a:spLocks noChangeArrowheads="1"/>
            </p:cNvSpPr>
            <p:nvPr/>
          </p:nvSpPr>
          <p:spPr bwMode="auto">
            <a:xfrm>
              <a:off x="1614488" y="3581400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</a:t>
              </a: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$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1733550" y="3576638"/>
              <a:ext cx="609600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>
              <a:off x="1844674" y="3576638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43" name="AutoShape 42"/>
            <p:cNvSpPr>
              <a:spLocks noChangeArrowheads="1"/>
            </p:cNvSpPr>
            <p:nvPr/>
          </p:nvSpPr>
          <p:spPr bwMode="auto">
            <a:xfrm>
              <a:off x="3681413" y="3576638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err="1">
                  <a:solidFill>
                    <a:schemeClr val="bg1"/>
                  </a:solidFill>
                  <a:ea typeface="굴림" pitchFamily="50" charset="-127"/>
                </a:rPr>
                <a:t>mem</a:t>
              </a: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/>
              </a:r>
              <a:b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</a:b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cont</a:t>
              </a:r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211296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1993900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187801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1763713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3871278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3755390" y="3268663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0" name="AutoShape 42"/>
            <p:cNvSpPr>
              <a:spLocks noChangeArrowheads="1"/>
            </p:cNvSpPr>
            <p:nvPr/>
          </p:nvSpPr>
          <p:spPr bwMode="auto">
            <a:xfrm>
              <a:off x="3833813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Memory</a:t>
              </a:r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/>
              </a:r>
              <a:b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</a:br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Controller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55" name="Oval 54"/>
            <p:cNvSpPr>
              <a:spLocks noChangeAspect="1" noChangeArrowheads="1"/>
            </p:cNvSpPr>
            <p:nvPr/>
          </p:nvSpPr>
          <p:spPr bwMode="auto">
            <a:xfrm>
              <a:off x="1271954" y="210756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59" name="Line 43"/>
            <p:cNvSpPr>
              <a:spLocks noChangeShapeType="1"/>
            </p:cNvSpPr>
            <p:nvPr/>
          </p:nvSpPr>
          <p:spPr bwMode="auto">
            <a:xfrm>
              <a:off x="3124200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2567354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2045677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2" name="Line 46"/>
            <p:cNvSpPr>
              <a:spLocks noChangeShapeType="1"/>
            </p:cNvSpPr>
            <p:nvPr/>
          </p:nvSpPr>
          <p:spPr bwMode="auto">
            <a:xfrm>
              <a:off x="1524000" y="256540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64" name="AutoShape 42"/>
            <p:cNvSpPr>
              <a:spLocks noChangeArrowheads="1"/>
            </p:cNvSpPr>
            <p:nvPr/>
          </p:nvSpPr>
          <p:spPr bwMode="auto">
            <a:xfrm>
              <a:off x="5867400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5" name="Line 47"/>
            <p:cNvSpPr>
              <a:spLocks noChangeShapeType="1"/>
            </p:cNvSpPr>
            <p:nvPr/>
          </p:nvSpPr>
          <p:spPr bwMode="auto">
            <a:xfrm>
              <a:off x="3996690" y="3273425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6" name="Line 47"/>
            <p:cNvSpPr>
              <a:spLocks noChangeShapeType="1"/>
            </p:cNvSpPr>
            <p:nvPr/>
          </p:nvSpPr>
          <p:spPr bwMode="auto">
            <a:xfrm>
              <a:off x="4114800" y="3273425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" name="AutoShape 42"/>
            <p:cNvSpPr>
              <a:spLocks noChangeArrowheads="1"/>
            </p:cNvSpPr>
            <p:nvPr/>
          </p:nvSpPr>
          <p:spPr bwMode="auto">
            <a:xfrm>
              <a:off x="5979136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8" name="AutoShape 42"/>
            <p:cNvSpPr>
              <a:spLocks noChangeArrowheads="1"/>
            </p:cNvSpPr>
            <p:nvPr/>
          </p:nvSpPr>
          <p:spPr bwMode="auto">
            <a:xfrm>
              <a:off x="6119813" y="3578225"/>
              <a:ext cx="1347787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Accelerator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69" name="Line 43"/>
            <p:cNvSpPr>
              <a:spLocks noChangeShapeType="1"/>
            </p:cNvSpPr>
            <p:nvPr/>
          </p:nvSpPr>
          <p:spPr bwMode="auto">
            <a:xfrm>
              <a:off x="632460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0" name="Line 44"/>
            <p:cNvSpPr>
              <a:spLocks noChangeShapeType="1"/>
            </p:cNvSpPr>
            <p:nvPr/>
          </p:nvSpPr>
          <p:spPr bwMode="auto">
            <a:xfrm>
              <a:off x="6205537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1" name="Line 45"/>
            <p:cNvSpPr>
              <a:spLocks noChangeShapeType="1"/>
            </p:cNvSpPr>
            <p:nvPr/>
          </p:nvSpPr>
          <p:spPr bwMode="auto">
            <a:xfrm>
              <a:off x="608965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2" name="Line 46"/>
            <p:cNvSpPr>
              <a:spLocks noChangeShapeType="1"/>
            </p:cNvSpPr>
            <p:nvPr/>
          </p:nvSpPr>
          <p:spPr bwMode="auto">
            <a:xfrm>
              <a:off x="5975350" y="327025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73" name="AutoShape 40"/>
            <p:cNvSpPr>
              <a:spLocks noChangeArrowheads="1"/>
            </p:cNvSpPr>
            <p:nvPr/>
          </p:nvSpPr>
          <p:spPr bwMode="auto">
            <a:xfrm>
              <a:off x="1973628" y="3578225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74" name="AutoShape 40"/>
            <p:cNvSpPr>
              <a:spLocks noChangeArrowheads="1"/>
            </p:cNvSpPr>
            <p:nvPr/>
          </p:nvSpPr>
          <p:spPr bwMode="auto">
            <a:xfrm>
              <a:off x="2114305" y="3578225"/>
              <a:ext cx="1203325" cy="60960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solidFill>
                    <a:schemeClr val="bg1"/>
                  </a:solidFill>
                  <a:ea typeface="굴림" pitchFamily="50" charset="-127"/>
                </a:rPr>
                <a:t>L2$</a:t>
              </a:r>
            </a:p>
            <a:p>
              <a:pPr algn="ctr" latinLnBrk="1"/>
              <a:r>
                <a:rPr kumimoji="1" lang="en-US" altLang="ko-KR" b="1" dirty="0" smtClean="0">
                  <a:solidFill>
                    <a:schemeClr val="bg1"/>
                  </a:solidFill>
                  <a:ea typeface="굴림" pitchFamily="50" charset="-127"/>
                </a:rPr>
                <a:t>Bank</a:t>
              </a:r>
              <a:endParaRPr kumimoji="1" lang="en-US" altLang="ko-KR" b="1" dirty="0">
                <a:solidFill>
                  <a:schemeClr val="bg1"/>
                </a:solidFill>
                <a:ea typeface="굴림" pitchFamily="50" charset="-127"/>
              </a:endParaRPr>
            </a:p>
          </p:txBody>
        </p:sp>
        <p:sp>
          <p:nvSpPr>
            <p:cNvPr id="75" name="Oval 74"/>
            <p:cNvSpPr>
              <a:spLocks noChangeAspect="1" noChangeArrowheads="1"/>
            </p:cNvSpPr>
            <p:nvPr/>
          </p:nvSpPr>
          <p:spPr bwMode="auto">
            <a:xfrm>
              <a:off x="1793922" y="2113133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77" name="Oval 76"/>
            <p:cNvSpPr>
              <a:spLocks noChangeAspect="1" noChangeArrowheads="1"/>
            </p:cNvSpPr>
            <p:nvPr/>
          </p:nvSpPr>
          <p:spPr bwMode="auto">
            <a:xfrm>
              <a:off x="2327322" y="211899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78" name="Oval 77"/>
            <p:cNvSpPr>
              <a:spLocks noChangeAspect="1" noChangeArrowheads="1"/>
            </p:cNvSpPr>
            <p:nvPr/>
          </p:nvSpPr>
          <p:spPr bwMode="auto">
            <a:xfrm>
              <a:off x="2860722" y="211899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3429000" y="2587625"/>
              <a:ext cx="19050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5486400" y="209994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3" name="Line 43"/>
            <p:cNvSpPr>
              <a:spLocks noChangeShapeType="1"/>
            </p:cNvSpPr>
            <p:nvPr/>
          </p:nvSpPr>
          <p:spPr bwMode="auto">
            <a:xfrm>
              <a:off x="7338646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4" name="Line 44"/>
            <p:cNvSpPr>
              <a:spLocks noChangeShapeType="1"/>
            </p:cNvSpPr>
            <p:nvPr/>
          </p:nvSpPr>
          <p:spPr bwMode="auto">
            <a:xfrm>
              <a:off x="6781800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5" name="Line 45"/>
            <p:cNvSpPr>
              <a:spLocks noChangeShapeType="1"/>
            </p:cNvSpPr>
            <p:nvPr/>
          </p:nvSpPr>
          <p:spPr bwMode="auto">
            <a:xfrm>
              <a:off x="6260123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6" name="Line 46"/>
            <p:cNvSpPr>
              <a:spLocks noChangeShapeType="1"/>
            </p:cNvSpPr>
            <p:nvPr/>
          </p:nvSpPr>
          <p:spPr bwMode="auto">
            <a:xfrm>
              <a:off x="5738446" y="2557780"/>
              <a:ext cx="0" cy="307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 b="1" dirty="0"/>
            </a:p>
          </p:txBody>
        </p:sp>
        <p:sp>
          <p:nvSpPr>
            <p:cNvPr id="87" name="Oval 86"/>
            <p:cNvSpPr>
              <a:spLocks noChangeAspect="1" noChangeArrowheads="1"/>
            </p:cNvSpPr>
            <p:nvPr/>
          </p:nvSpPr>
          <p:spPr bwMode="auto">
            <a:xfrm>
              <a:off x="6008368" y="2105513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8" name="Oval 87"/>
            <p:cNvSpPr>
              <a:spLocks noChangeAspect="1" noChangeArrowheads="1"/>
            </p:cNvSpPr>
            <p:nvPr/>
          </p:nvSpPr>
          <p:spPr bwMode="auto">
            <a:xfrm>
              <a:off x="6541768" y="211137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  <p:sp>
          <p:nvSpPr>
            <p:cNvPr id="89" name="Oval 88"/>
            <p:cNvSpPr>
              <a:spLocks noChangeAspect="1" noChangeArrowheads="1"/>
            </p:cNvSpPr>
            <p:nvPr/>
          </p:nvSpPr>
          <p:spPr bwMode="auto">
            <a:xfrm>
              <a:off x="7075168" y="2111375"/>
              <a:ext cx="468632" cy="468630"/>
            </a:xfrm>
            <a:prstGeom prst="ellipse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1"/>
              <a:r>
                <a:rPr kumimoji="1" lang="en-US" altLang="ko-KR" b="1" dirty="0">
                  <a:ea typeface="굴림" pitchFamily="50" charset="-127"/>
                </a:rPr>
                <a:t>P</a:t>
              </a:r>
            </a:p>
          </p:txBody>
        </p:sp>
      </p:grpSp>
      <p:sp>
        <p:nvSpPr>
          <p:cNvPr id="131" name="AutoShape 20"/>
          <p:cNvSpPr>
            <a:spLocks noChangeArrowheads="1"/>
          </p:cNvSpPr>
          <p:nvPr/>
        </p:nvSpPr>
        <p:spPr bwMode="auto">
          <a:xfrm>
            <a:off x="1033463" y="3265170"/>
            <a:ext cx="7043737" cy="3841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b="1" dirty="0" smtClean="0">
                <a:ea typeface="굴림" pitchFamily="50" charset="-127"/>
              </a:rPr>
              <a:t>Network-on-Chip</a:t>
            </a:r>
            <a:endParaRPr lang="en-US" altLang="ko-KR" b="1" dirty="0">
              <a:ea typeface="굴림" pitchFamily="50" charset="-127"/>
            </a:endParaRPr>
          </a:p>
        </p:txBody>
      </p:sp>
      <p:sp>
        <p:nvSpPr>
          <p:cNvPr id="136" name="Title 1"/>
          <p:cNvSpPr txBox="1">
            <a:spLocks/>
          </p:cNvSpPr>
          <p:nvPr/>
        </p:nvSpPr>
        <p:spPr>
          <a:xfrm>
            <a:off x="914400" y="5257800"/>
            <a:ext cx="7772400" cy="9144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Network-on-Chip is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a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critical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lang="en-US" sz="2800" b="1" noProof="0" dirty="0" smtClean="0">
                <a:solidFill>
                  <a:schemeClr val="tx2"/>
                </a:solidFill>
                <a:ea typeface="+mj-ea"/>
                <a:cs typeface="+mj-cs"/>
              </a:rPr>
              <a:t>r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esource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shared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 by </a:t>
            </a:r>
            <a:r>
              <a:rPr lang="en-US" sz="2800" b="1" dirty="0" smtClean="0">
                <a:solidFill>
                  <a:srgbClr val="FF0000"/>
                </a:solidFill>
                <a:ea typeface="+mj-ea"/>
                <a:cs typeface="+mj-cs"/>
              </a:rPr>
              <a:t>m</a:t>
            </a:r>
            <a:r>
              <a:rPr lang="en-US" sz="2800" b="1" baseline="0" dirty="0" smtClean="0">
                <a:solidFill>
                  <a:srgbClr val="FF0000"/>
                </a:solidFill>
                <a:ea typeface="+mj-ea"/>
                <a:cs typeface="+mj-cs"/>
              </a:rPr>
              <a:t>ultiple</a:t>
            </a:r>
            <a:r>
              <a:rPr lang="en-US" sz="2800" b="1" baseline="0" dirty="0" smtClean="0">
                <a:solidFill>
                  <a:schemeClr val="tx2"/>
                </a:solidFill>
                <a:ea typeface="+mj-ea"/>
                <a:cs typeface="+mj-cs"/>
              </a:rPr>
              <a:t> </a:t>
            </a:r>
            <a:r>
              <a:rPr lang="en-US" sz="2800" b="1" baseline="0" dirty="0" smtClean="0">
                <a:solidFill>
                  <a:srgbClr val="FF0000"/>
                </a:solidFill>
                <a:ea typeface="+mj-ea"/>
                <a:cs typeface="+mj-cs"/>
              </a:rPr>
              <a:t>applications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155700" y="1644650"/>
            <a:ext cx="6441309" cy="793750"/>
            <a:chOff x="1155700" y="1263650"/>
            <a:chExt cx="6441309" cy="793750"/>
          </a:xfrm>
        </p:grpSpPr>
        <p:grpSp>
          <p:nvGrpSpPr>
            <p:cNvPr id="5" name="Group 128"/>
            <p:cNvGrpSpPr/>
            <p:nvPr/>
          </p:nvGrpSpPr>
          <p:grpSpPr>
            <a:xfrm>
              <a:off x="1242060" y="1600200"/>
              <a:ext cx="6145530" cy="457200"/>
              <a:chOff x="1242060" y="1600200"/>
              <a:chExt cx="6145530" cy="457200"/>
            </a:xfrm>
            <a:solidFill>
              <a:srgbClr val="FFFF00"/>
            </a:solidFill>
          </p:grpSpPr>
          <p:grpSp>
            <p:nvGrpSpPr>
              <p:cNvPr id="6" name="Group 99"/>
              <p:cNvGrpSpPr/>
              <p:nvPr/>
            </p:nvGrpSpPr>
            <p:grpSpPr>
              <a:xfrm>
                <a:off x="12420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6" name="Curved Connector 9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urved Connector 9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100"/>
              <p:cNvGrpSpPr/>
              <p:nvPr/>
            </p:nvGrpSpPr>
            <p:grpSpPr>
              <a:xfrm>
                <a:off x="182880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" name="Curved Connector 101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urved Connector 102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104"/>
              <p:cNvGrpSpPr/>
              <p:nvPr/>
            </p:nvGrpSpPr>
            <p:grpSpPr>
              <a:xfrm>
                <a:off x="23088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6" name="Curved Connector 10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urved Connector 10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108"/>
              <p:cNvGrpSpPr/>
              <p:nvPr/>
            </p:nvGrpSpPr>
            <p:grpSpPr>
              <a:xfrm>
                <a:off x="284226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12" name="Rectangle 111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0" name="Curved Connector 109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urved Connector 110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112"/>
              <p:cNvGrpSpPr/>
              <p:nvPr/>
            </p:nvGrpSpPr>
            <p:grpSpPr>
              <a:xfrm>
                <a:off x="54292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4" name="Curved Connector 113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urved Connector 114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16"/>
              <p:cNvGrpSpPr/>
              <p:nvPr/>
            </p:nvGrpSpPr>
            <p:grpSpPr>
              <a:xfrm>
                <a:off x="601599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8" name="Curved Connector 117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urved Connector 118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20"/>
              <p:cNvGrpSpPr/>
              <p:nvPr/>
            </p:nvGrpSpPr>
            <p:grpSpPr>
              <a:xfrm>
                <a:off x="64960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2" name="Curved Connector 121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urved Connector 122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4"/>
              <p:cNvGrpSpPr/>
              <p:nvPr/>
            </p:nvGrpSpPr>
            <p:grpSpPr>
              <a:xfrm>
                <a:off x="7029450" y="1600200"/>
                <a:ext cx="358140" cy="457200"/>
                <a:chOff x="1211580" y="1600200"/>
                <a:chExt cx="358140" cy="457200"/>
              </a:xfrm>
              <a:grpFill/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1211580" y="1600200"/>
                  <a:ext cx="358140" cy="45720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6" name="Curved Connector 125"/>
                <p:cNvCxnSpPr/>
                <p:nvPr/>
              </p:nvCxnSpPr>
              <p:spPr>
                <a:xfrm rot="16200000" flipH="1">
                  <a:off x="1158240" y="1752600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urved Connector 126"/>
                <p:cNvCxnSpPr/>
                <p:nvPr/>
              </p:nvCxnSpPr>
              <p:spPr>
                <a:xfrm rot="16200000" flipH="1">
                  <a:off x="1230630" y="1737361"/>
                  <a:ext cx="381000" cy="152400"/>
                </a:xfrm>
                <a:prstGeom prst="curvedConnector3">
                  <a:avLst>
                    <a:gd name="adj1" fmla="val 5000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1" name="TextBox 80"/>
            <p:cNvSpPr txBox="1"/>
            <p:nvPr/>
          </p:nvSpPr>
          <p:spPr>
            <a:xfrm>
              <a:off x="1155700" y="12689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767289" y="126365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929839" y="1282700"/>
              <a:ext cx="66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 N</a:t>
              </a:r>
              <a:endParaRPr lang="en-US" i="1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48400" y="1295400"/>
              <a:ext cx="845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 N-1</a:t>
              </a:r>
              <a:endParaRPr lang="en-US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Problem: Packet Scheduling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Motivation: Stall Time Criticality of Applications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Solution: Application-Aware Coordinated Policies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Ranking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Batching</a:t>
            </a:r>
          </a:p>
          <a:p>
            <a:pPr lvl="1"/>
            <a:r>
              <a:rPr lang="en-US" dirty="0" smtClean="0"/>
              <a:t>Example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System Software Support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Scheduling Example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28600" y="2852433"/>
            <a:ext cx="553998" cy="187006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dirty="0" smtClean="0"/>
              <a:t>Injection Cycles</a:t>
            </a:r>
            <a:endParaRPr lang="en-US" sz="2400" dirty="0"/>
          </a:p>
        </p:txBody>
      </p:sp>
      <p:cxnSp>
        <p:nvCxnSpPr>
          <p:cNvPr id="49" name="Elbow Connector 48"/>
          <p:cNvCxnSpPr/>
          <p:nvPr/>
        </p:nvCxnSpPr>
        <p:spPr>
          <a:xfrm>
            <a:off x="718205" y="6018583"/>
            <a:ext cx="3167995" cy="1218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5400000" flipH="1" flipV="1">
            <a:off x="-1384693" y="3916242"/>
            <a:ext cx="4205797" cy="132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1018594" y="5494000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011306" y="5083375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011306" y="4617666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003384" y="3973351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979619" y="3564395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987541" y="3098686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971698" y="2529069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971698" y="2103838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732175" y="5083375"/>
            <a:ext cx="365029" cy="293781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429279" y="5085044"/>
            <a:ext cx="365029" cy="293781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715698" y="4635155"/>
            <a:ext cx="365029" cy="293781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667000" y="5410200"/>
            <a:ext cx="780009" cy="302043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0</a:t>
            </a:r>
            <a:endParaRPr lang="en-US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152400" y="6400800"/>
            <a:ext cx="481971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Packet Injection Order at Processor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62000" y="6015335"/>
            <a:ext cx="244490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 b="1" dirty="0" smtClean="0"/>
              <a:t>Core1   Core2   Core3</a:t>
            </a:r>
            <a:endParaRPr lang="en-US" sz="20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3581400"/>
            <a:ext cx="4042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Batching interval length = 3 cycles</a:t>
            </a:r>
            <a:endParaRPr lang="en-US" sz="2400" dirty="0"/>
          </a:p>
        </p:txBody>
      </p:sp>
      <p:grpSp>
        <p:nvGrpSpPr>
          <p:cNvPr id="3" name="Group 30"/>
          <p:cNvGrpSpPr/>
          <p:nvPr/>
        </p:nvGrpSpPr>
        <p:grpSpPr>
          <a:xfrm>
            <a:off x="4572000" y="4262735"/>
            <a:ext cx="4114800" cy="461665"/>
            <a:chOff x="4572000" y="4262735"/>
            <a:chExt cx="4114800" cy="461665"/>
          </a:xfrm>
        </p:grpSpPr>
        <p:sp>
          <p:nvSpPr>
            <p:cNvPr id="46" name="Rounded Rectangle 45"/>
            <p:cNvSpPr/>
            <p:nvPr/>
          </p:nvSpPr>
          <p:spPr>
            <a:xfrm>
              <a:off x="6553200" y="4282227"/>
              <a:ext cx="365029" cy="293781"/>
            </a:xfrm>
            <a:prstGeom prst="roundRect">
              <a:avLst/>
            </a:prstGeom>
            <a:solidFill>
              <a:srgbClr val="5EFA26"/>
            </a:solidFill>
            <a:ln>
              <a:solidFill>
                <a:srgbClr val="5EFA26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Half Frame 47"/>
            <p:cNvSpPr/>
            <p:nvPr/>
          </p:nvSpPr>
          <p:spPr>
            <a:xfrm rot="7721387">
              <a:off x="6866027" y="4261247"/>
              <a:ext cx="368708" cy="392907"/>
            </a:xfrm>
            <a:prstGeom prst="halfFrame">
              <a:avLst>
                <a:gd name="adj1" fmla="val 19517"/>
                <a:gd name="adj2" fmla="val 175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447175" y="4299280"/>
              <a:ext cx="365029" cy="29378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Half Frame 69"/>
            <p:cNvSpPr/>
            <p:nvPr/>
          </p:nvSpPr>
          <p:spPr>
            <a:xfrm rot="7721387">
              <a:off x="7776665" y="4269262"/>
              <a:ext cx="368708" cy="392907"/>
            </a:xfrm>
            <a:prstGeom prst="halfFrame">
              <a:avLst>
                <a:gd name="adj1" fmla="val 19517"/>
                <a:gd name="adj2" fmla="val 175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8321771" y="4283240"/>
              <a:ext cx="365029" cy="293781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2000" y="4262735"/>
              <a:ext cx="2056973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Ranking order =</a:t>
              </a:r>
              <a:endParaRPr lang="en-US" sz="2400" dirty="0"/>
            </a:p>
          </p:txBody>
        </p:sp>
      </p:grp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838200" y="4573587"/>
            <a:ext cx="2590800" cy="129381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66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11863" y="3962400"/>
            <a:ext cx="937885" cy="393954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1</a:t>
            </a:r>
            <a:endParaRPr lang="en-US" sz="1600" b="1" dirty="0"/>
          </a:p>
        </p:txBody>
      </p:sp>
      <p:sp>
        <p:nvSpPr>
          <p:cNvPr id="34" name="Rectangle 33"/>
          <p:cNvSpPr/>
          <p:nvPr/>
        </p:nvSpPr>
        <p:spPr>
          <a:xfrm>
            <a:off x="2590800" y="2514600"/>
            <a:ext cx="937885" cy="393954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2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3.7037E-6 L 0.00035 -0.2254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22546 L -3.33333E-6 -0.42778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2" grpId="0"/>
      <p:bldP spid="32" grpId="0" animBg="1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Scheduling Example</a:t>
            </a:r>
            <a:endParaRPr lang="en-US" dirty="0"/>
          </a:p>
        </p:txBody>
      </p:sp>
      <p:sp>
        <p:nvSpPr>
          <p:cNvPr id="193" name="Rounded Rectangle 192"/>
          <p:cNvSpPr/>
          <p:nvPr/>
        </p:nvSpPr>
        <p:spPr>
          <a:xfrm>
            <a:off x="6547728" y="26236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6114327" y="26236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6547728" y="223905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96" name="Straight Connector 195"/>
          <p:cNvCxnSpPr/>
          <p:nvPr/>
        </p:nvCxnSpPr>
        <p:spPr>
          <a:xfrm>
            <a:off x="5031844" y="3104331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ounded Rectangle 196"/>
          <p:cNvSpPr/>
          <p:nvPr/>
        </p:nvSpPr>
        <p:spPr>
          <a:xfrm>
            <a:off x="6547728" y="36811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6114327" y="36811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6547728" y="3296614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>
          <a:xfrm>
            <a:off x="5031844" y="416188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ounded Rectangle 200"/>
          <p:cNvSpPr/>
          <p:nvPr/>
        </p:nvSpPr>
        <p:spPr>
          <a:xfrm>
            <a:off x="6547728" y="473874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6114327" y="43541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6547728" y="43541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5031844" y="521944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ounded Rectangle 204"/>
          <p:cNvSpPr/>
          <p:nvPr/>
        </p:nvSpPr>
        <p:spPr>
          <a:xfrm>
            <a:off x="6547728" y="5796301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6547728" y="5411733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>
          <a:xfrm>
            <a:off x="5031844" y="627700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5114187" y="212548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6159467" y="1524000"/>
            <a:ext cx="825633" cy="342871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Router</a:t>
            </a:r>
            <a:endParaRPr lang="en-US" sz="2000" b="1" dirty="0"/>
          </a:p>
        </p:txBody>
      </p:sp>
      <p:sp>
        <p:nvSpPr>
          <p:cNvPr id="228" name="Rectangle 227"/>
          <p:cNvSpPr/>
          <p:nvPr/>
        </p:nvSpPr>
        <p:spPr>
          <a:xfrm>
            <a:off x="4953000" y="1905000"/>
            <a:ext cx="3124200" cy="44958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7391400" y="21336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7391400" y="3048000"/>
            <a:ext cx="553998" cy="1403589"/>
          </a:xfrm>
          <a:prstGeom prst="rect">
            <a:avLst/>
          </a:prstGeom>
          <a:noFill/>
          <a:ln>
            <a:noFill/>
          </a:ln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237" name="Straight Arrow Connector 236"/>
          <p:cNvCxnSpPr/>
          <p:nvPr/>
        </p:nvCxnSpPr>
        <p:spPr>
          <a:xfrm rot="5400000">
            <a:off x="7334250" y="37528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28600" y="2852433"/>
            <a:ext cx="553998" cy="187006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dirty="0" smtClean="0"/>
              <a:t>Injection Cycles</a:t>
            </a:r>
            <a:endParaRPr lang="en-US" sz="2400" dirty="0"/>
          </a:p>
        </p:txBody>
      </p:sp>
      <p:cxnSp>
        <p:nvCxnSpPr>
          <p:cNvPr id="48" name="Elbow Connector 47"/>
          <p:cNvCxnSpPr/>
          <p:nvPr/>
        </p:nvCxnSpPr>
        <p:spPr>
          <a:xfrm>
            <a:off x="718205" y="6018583"/>
            <a:ext cx="3167995" cy="1218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rot="5400000" flipH="1" flipV="1">
            <a:off x="-1384693" y="3916242"/>
            <a:ext cx="4205797" cy="132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1018594" y="5494000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1011306" y="5083375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011306" y="4617666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03384" y="3973351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979619" y="3564395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987541" y="3098686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971698" y="2529069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971698" y="2103838"/>
            <a:ext cx="365029" cy="29378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732175" y="5083375"/>
            <a:ext cx="365029" cy="293781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429279" y="5085044"/>
            <a:ext cx="365029" cy="293781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715698" y="4635155"/>
            <a:ext cx="365029" cy="293781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908325" y="4442399"/>
            <a:ext cx="273771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907664" y="2923419"/>
            <a:ext cx="273771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2617256" y="2397618"/>
            <a:ext cx="780009" cy="302043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2</a:t>
            </a:r>
            <a:endParaRPr lang="en-US" sz="1600" b="1" dirty="0"/>
          </a:p>
        </p:txBody>
      </p:sp>
      <p:sp>
        <p:nvSpPr>
          <p:cNvPr id="84" name="Rectangle 83"/>
          <p:cNvSpPr/>
          <p:nvPr/>
        </p:nvSpPr>
        <p:spPr>
          <a:xfrm>
            <a:off x="2617256" y="3975020"/>
            <a:ext cx="780009" cy="302043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1</a:t>
            </a:r>
            <a:endParaRPr lang="en-US" sz="1600" b="1" dirty="0"/>
          </a:p>
        </p:txBody>
      </p:sp>
      <p:sp>
        <p:nvSpPr>
          <p:cNvPr id="85" name="Rectangle 84"/>
          <p:cNvSpPr/>
          <p:nvPr/>
        </p:nvSpPr>
        <p:spPr>
          <a:xfrm>
            <a:off x="2664061" y="5448102"/>
            <a:ext cx="780009" cy="302043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1600" b="1" dirty="0" smtClean="0"/>
              <a:t>Batch 0</a:t>
            </a:r>
            <a:endParaRPr lang="en-US" sz="16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525238" y="6019800"/>
            <a:ext cx="15602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400" dirty="0" smtClean="0"/>
              <a:t>Applications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23611 C 0.04514 -0.23611 0.05833 -0.11435 0.05833 0.03611 C 0.05833 0.18611 0.04514 0.30833 0.02917 0.30833 C 0.01302 0.30833 0 0.18611 0 0.03611 C 0 -0.11435 0.01302 -0.23611 0.02917 -0.23611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wn Arrow 37"/>
          <p:cNvSpPr/>
          <p:nvPr/>
        </p:nvSpPr>
        <p:spPr>
          <a:xfrm rot="16200000" flipH="1">
            <a:off x="6576860" y="-51734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Scheduling Example</a:t>
            </a:r>
            <a:endParaRPr lang="en-US" dirty="0"/>
          </a:p>
        </p:txBody>
      </p:sp>
      <p:sp>
        <p:nvSpPr>
          <p:cNvPr id="193" name="Rounded Rectangle 192"/>
          <p:cNvSpPr/>
          <p:nvPr/>
        </p:nvSpPr>
        <p:spPr>
          <a:xfrm>
            <a:off x="2204328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1770927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2204328" y="231525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96" name="Straight Connector 195"/>
          <p:cNvCxnSpPr/>
          <p:nvPr/>
        </p:nvCxnSpPr>
        <p:spPr>
          <a:xfrm>
            <a:off x="688444" y="3180531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ounded Rectangle 196"/>
          <p:cNvSpPr/>
          <p:nvPr/>
        </p:nvSpPr>
        <p:spPr>
          <a:xfrm>
            <a:off x="2204328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1770927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2204328" y="3372814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>
          <a:xfrm>
            <a:off x="688444" y="423808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ounded Rectangle 200"/>
          <p:cNvSpPr/>
          <p:nvPr/>
        </p:nvSpPr>
        <p:spPr>
          <a:xfrm>
            <a:off x="2204328" y="481494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1770927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2204328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88444" y="529564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ounded Rectangle 204"/>
          <p:cNvSpPr/>
          <p:nvPr/>
        </p:nvSpPr>
        <p:spPr>
          <a:xfrm>
            <a:off x="2204328" y="5872501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2204328" y="5487933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>
          <a:xfrm>
            <a:off x="688444" y="635320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770787" y="220168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1816067" y="1600200"/>
            <a:ext cx="825633" cy="342871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Router</a:t>
            </a:r>
            <a:endParaRPr lang="en-US" sz="2000" b="1" dirty="0"/>
          </a:p>
        </p:txBody>
      </p:sp>
      <p:sp>
        <p:nvSpPr>
          <p:cNvPr id="228" name="Rectangle 227"/>
          <p:cNvSpPr/>
          <p:nvPr/>
        </p:nvSpPr>
        <p:spPr>
          <a:xfrm>
            <a:off x="609600" y="1981200"/>
            <a:ext cx="3124200" cy="44958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048000" y="22098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3048000" y="3124200"/>
            <a:ext cx="553998" cy="1403589"/>
          </a:xfrm>
          <a:prstGeom prst="rect">
            <a:avLst/>
          </a:prstGeom>
          <a:noFill/>
          <a:ln>
            <a:noFill/>
          </a:ln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237" name="Straight Arrow Connector 236"/>
          <p:cNvCxnSpPr/>
          <p:nvPr/>
        </p:nvCxnSpPr>
        <p:spPr>
          <a:xfrm rot="5400000">
            <a:off x="2990850" y="38290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49780" y="1714529"/>
            <a:ext cx="1765420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Round Robin</a:t>
            </a:r>
            <a:endParaRPr lang="en-US" sz="20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683700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254099" y="2141289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65916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053136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470232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267200" y="4724400"/>
          <a:ext cx="4724400" cy="1853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880"/>
                <a:gridCol w="944880"/>
                <a:gridCol w="944880"/>
                <a:gridCol w="944880"/>
                <a:gridCol w="944880"/>
              </a:tblGrid>
              <a:tr h="4290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STALL</a:t>
                      </a:r>
                      <a:r>
                        <a:rPr lang="en-US" sz="2400" b="1" baseline="0" dirty="0" smtClean="0"/>
                        <a:t> CYCLES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Avg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RR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8.3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Age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STC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229600" y="1828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23611 C 0.04514 -0.23611 0.05833 -0.11435 0.05833 0.03611 C 0.05833 0.18611 0.04514 0.30833 0.02917 0.30833 C 0.01302 0.30833 0 0.18611 0 0.03611 C 0 -0.11435 0.01302 -0.23611 0.02917 -0.23611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4028 -0.0252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347 L 0.28594 -0.0812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3.33333E-6 L 0.05017 -0.00347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1.48148E-6 L 0.33091 -0.179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" y="-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37361 -0.23565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-1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231 L 0.04739 3.33333E-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41667 -0.33357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6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0023 L 0.046 1.85185E-6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-0.00093 L 0.46077 -0.39074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-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194" grpId="0" animBg="1"/>
      <p:bldP spid="194" grpId="1" animBg="1"/>
      <p:bldP spid="195" grpId="0" animBg="1"/>
      <p:bldP spid="197" grpId="0" animBg="1"/>
      <p:bldP spid="198" grpId="0" animBg="1"/>
      <p:bldP spid="198" grpId="1" animBg="1"/>
      <p:bldP spid="199" grpId="0" animBg="1"/>
      <p:bldP spid="201" grpId="0" animBg="1"/>
      <p:bldP spid="202" grpId="0" animBg="1"/>
      <p:bldP spid="202" grpId="1" animBg="1"/>
      <p:bldP spid="203" grpId="0" animBg="1"/>
      <p:bldP spid="205" grpId="0" animBg="1"/>
      <p:bldP spid="206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own Arrow 46"/>
          <p:cNvSpPr/>
          <p:nvPr/>
        </p:nvSpPr>
        <p:spPr>
          <a:xfrm rot="16200000" flipH="1">
            <a:off x="6646645" y="936408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Down Arrow 45"/>
          <p:cNvSpPr/>
          <p:nvPr/>
        </p:nvSpPr>
        <p:spPr>
          <a:xfrm rot="16200000" flipH="1">
            <a:off x="6596110" y="-51734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Scheduling Example</a:t>
            </a:r>
            <a:endParaRPr lang="en-US" dirty="0"/>
          </a:p>
        </p:txBody>
      </p:sp>
      <p:sp>
        <p:nvSpPr>
          <p:cNvPr id="193" name="Rounded Rectangle 192"/>
          <p:cNvSpPr/>
          <p:nvPr/>
        </p:nvSpPr>
        <p:spPr>
          <a:xfrm>
            <a:off x="2204328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1770927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2204328" y="231525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96" name="Straight Connector 195"/>
          <p:cNvCxnSpPr/>
          <p:nvPr/>
        </p:nvCxnSpPr>
        <p:spPr>
          <a:xfrm>
            <a:off x="688444" y="3180531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ounded Rectangle 196"/>
          <p:cNvSpPr/>
          <p:nvPr/>
        </p:nvSpPr>
        <p:spPr>
          <a:xfrm>
            <a:off x="2204328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1770927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2204328" y="3372814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>
          <a:xfrm>
            <a:off x="688444" y="423808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ounded Rectangle 200"/>
          <p:cNvSpPr/>
          <p:nvPr/>
        </p:nvSpPr>
        <p:spPr>
          <a:xfrm>
            <a:off x="2204328" y="481494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1770927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2204328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88444" y="529564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ounded Rectangle 204"/>
          <p:cNvSpPr/>
          <p:nvPr/>
        </p:nvSpPr>
        <p:spPr>
          <a:xfrm>
            <a:off x="2204328" y="5872501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2204328" y="5487933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>
          <a:xfrm>
            <a:off x="688444" y="635320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770787" y="220168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1816067" y="1600200"/>
            <a:ext cx="825633" cy="342871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Router</a:t>
            </a:r>
            <a:endParaRPr lang="en-US" sz="2000" b="1" dirty="0"/>
          </a:p>
        </p:txBody>
      </p:sp>
      <p:sp>
        <p:nvSpPr>
          <p:cNvPr id="228" name="Rectangle 227"/>
          <p:cNvSpPr/>
          <p:nvPr/>
        </p:nvSpPr>
        <p:spPr>
          <a:xfrm>
            <a:off x="609600" y="1981200"/>
            <a:ext cx="3124200" cy="44958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048000" y="22098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3048000" y="3124200"/>
            <a:ext cx="553998" cy="1403589"/>
          </a:xfrm>
          <a:prstGeom prst="rect">
            <a:avLst/>
          </a:prstGeom>
          <a:noFill/>
          <a:ln>
            <a:noFill/>
          </a:ln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237" name="Straight Arrow Connector 236"/>
          <p:cNvCxnSpPr/>
          <p:nvPr/>
        </p:nvCxnSpPr>
        <p:spPr>
          <a:xfrm rot="5400000">
            <a:off x="2990850" y="38290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own Arrow 49"/>
          <p:cNvSpPr/>
          <p:nvPr/>
        </p:nvSpPr>
        <p:spPr>
          <a:xfrm>
            <a:off x="2743200" y="2286000"/>
            <a:ext cx="76200" cy="381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549780" y="1714529"/>
            <a:ext cx="1765420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Round Robin</a:t>
            </a:r>
            <a:endParaRPr lang="en-US" sz="2000" b="1" dirty="0"/>
          </a:p>
        </p:txBody>
      </p:sp>
      <p:sp>
        <p:nvSpPr>
          <p:cNvPr id="52" name="Rounded Rectangle 51"/>
          <p:cNvSpPr/>
          <p:nvPr/>
        </p:nvSpPr>
        <p:spPr>
          <a:xfrm>
            <a:off x="4382563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4800600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220763" y="2145632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629835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019800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6427931" y="213360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83700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7254099" y="2141289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65916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8053136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8470232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225561" y="2590800"/>
            <a:ext cx="718658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Age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>
          <a:xfrm>
            <a:off x="6123131" y="31362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6531262" y="312420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6940334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357430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7762494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8156467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8573563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4267200" y="4724400"/>
          <a:ext cx="4724400" cy="1853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880"/>
                <a:gridCol w="944880"/>
                <a:gridCol w="944880"/>
                <a:gridCol w="944880"/>
                <a:gridCol w="944880"/>
              </a:tblGrid>
              <a:tr h="4290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STALL</a:t>
                      </a:r>
                      <a:r>
                        <a:rPr lang="en-US" sz="2400" b="1" baseline="0" dirty="0" smtClean="0"/>
                        <a:t> CYCLES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Avg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RR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8.3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Age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7.0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STC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109728" marR="109728" marT="48768" marB="48768">
                    <a:noFill/>
                  </a:tcPr>
                </a:tc>
              </a:tr>
            </a:tbl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8229600" y="1828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382000" y="2831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24861 -0.0912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231 L 0.04739 3.33333E-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1.85185E-6 L 0.29445 -0.18912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1.85185E-6 L 0.34184 -0.2453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23 L 0.04739 3.33333E-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4.81481E-6 L 0.38559 -0.39953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194" grpId="0" animBg="1"/>
      <p:bldP spid="195" grpId="0" animBg="1"/>
      <p:bldP spid="197" grpId="0" animBg="1"/>
      <p:bldP spid="198" grpId="0" animBg="1"/>
      <p:bldP spid="198" grpId="1" animBg="1"/>
      <p:bldP spid="199" grpId="0" animBg="1"/>
      <p:bldP spid="201" grpId="0" animBg="1"/>
      <p:bldP spid="202" grpId="0" animBg="1"/>
      <p:bldP spid="202" grpId="1" animBg="1"/>
      <p:bldP spid="203" grpId="0" animBg="1"/>
      <p:bldP spid="205" grpId="0" animBg="1"/>
      <p:bldP spid="206" grpId="0" animBg="1"/>
      <p:bldP spid="50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Down Arrow 65"/>
          <p:cNvSpPr/>
          <p:nvPr/>
        </p:nvSpPr>
        <p:spPr>
          <a:xfrm rot="16200000" flipH="1">
            <a:off x="6728460" y="1854870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Down Arrow 64"/>
          <p:cNvSpPr/>
          <p:nvPr/>
        </p:nvSpPr>
        <p:spPr>
          <a:xfrm rot="16200000" flipH="1">
            <a:off x="6693970" y="950095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Down Arrow 63"/>
          <p:cNvSpPr/>
          <p:nvPr/>
        </p:nvSpPr>
        <p:spPr>
          <a:xfrm rot="16200000" flipH="1">
            <a:off x="6596110" y="-51734"/>
            <a:ext cx="45720" cy="4663440"/>
          </a:xfrm>
          <a:prstGeom prst="down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348" tIns="62675" rIns="125348" bIns="62675" rtlCol="0" anchor="ctr"/>
          <a:lstStyle/>
          <a:p>
            <a:pPr algn="ctr"/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 Scheduling Example</a:t>
            </a:r>
            <a:endParaRPr lang="en-US" dirty="0"/>
          </a:p>
        </p:txBody>
      </p:sp>
      <p:sp>
        <p:nvSpPr>
          <p:cNvPr id="193" name="Rounded Rectangle 192"/>
          <p:cNvSpPr/>
          <p:nvPr/>
        </p:nvSpPr>
        <p:spPr>
          <a:xfrm>
            <a:off x="2204328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1770927" y="2699821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2204328" y="231525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96" name="Straight Connector 195"/>
          <p:cNvCxnSpPr/>
          <p:nvPr/>
        </p:nvCxnSpPr>
        <p:spPr>
          <a:xfrm>
            <a:off x="688444" y="3180531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ounded Rectangle 196"/>
          <p:cNvSpPr/>
          <p:nvPr/>
        </p:nvSpPr>
        <p:spPr>
          <a:xfrm>
            <a:off x="2204328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1770927" y="375738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2204328" y="3372814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>
          <a:xfrm>
            <a:off x="688444" y="423808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ounded Rectangle 200"/>
          <p:cNvSpPr/>
          <p:nvPr/>
        </p:nvSpPr>
        <p:spPr>
          <a:xfrm>
            <a:off x="2204328" y="481494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2" name="Rounded Rectangle 201"/>
          <p:cNvSpPr/>
          <p:nvPr/>
        </p:nvSpPr>
        <p:spPr>
          <a:xfrm>
            <a:off x="1770927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2204328" y="4430374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88444" y="5295649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ounded Rectangle 204"/>
          <p:cNvSpPr/>
          <p:nvPr/>
        </p:nvSpPr>
        <p:spPr>
          <a:xfrm>
            <a:off x="2204328" y="5872501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2204328" y="5487933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>
          <a:xfrm>
            <a:off x="688444" y="635320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770787" y="2201688"/>
            <a:ext cx="213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1816067" y="1600200"/>
            <a:ext cx="825633" cy="342871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Router</a:t>
            </a:r>
            <a:endParaRPr lang="en-US" sz="2000" b="1" dirty="0"/>
          </a:p>
        </p:txBody>
      </p:sp>
      <p:sp>
        <p:nvSpPr>
          <p:cNvPr id="228" name="Rectangle 227"/>
          <p:cNvSpPr/>
          <p:nvPr/>
        </p:nvSpPr>
        <p:spPr>
          <a:xfrm>
            <a:off x="609600" y="1981200"/>
            <a:ext cx="3124200" cy="44958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048000" y="22098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3048000" y="3124200"/>
            <a:ext cx="553998" cy="1403589"/>
          </a:xfrm>
          <a:prstGeom prst="rect">
            <a:avLst/>
          </a:prstGeom>
          <a:noFill/>
          <a:ln>
            <a:noFill/>
          </a:ln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237" name="Straight Arrow Connector 236"/>
          <p:cNvCxnSpPr/>
          <p:nvPr/>
        </p:nvCxnSpPr>
        <p:spPr>
          <a:xfrm rot="5400000">
            <a:off x="2990850" y="38290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549780" y="1714529"/>
            <a:ext cx="1765420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Round Robin</a:t>
            </a:r>
            <a:endParaRPr lang="en-US" sz="20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4382563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800600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220763" y="2145632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629835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019800" y="2145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427931" y="213360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83700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254099" y="2141289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659163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053136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470232" y="2141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25561" y="2590800"/>
            <a:ext cx="718658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Age</a:t>
            </a:r>
            <a:endParaRPr lang="en-US" sz="20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5733166" y="3136232"/>
            <a:ext cx="341837" cy="288425"/>
          </a:xfrm>
          <a:prstGeom prst="roundRect">
            <a:avLst/>
          </a:prstGeom>
          <a:solidFill>
            <a:srgbClr val="5EFA26"/>
          </a:solidFill>
          <a:ln>
            <a:solidFill>
              <a:srgbClr val="5EFA2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123131" y="31362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531262" y="3124200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940334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357430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762494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156467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8573563" y="31318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495800" y="314057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4913837" y="3140575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334000" y="3140575"/>
            <a:ext cx="341837" cy="28842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50805" y="3505200"/>
            <a:ext cx="713850" cy="455509"/>
          </a:xfrm>
          <a:prstGeom prst="rect">
            <a:avLst/>
          </a:prstGeom>
          <a:noFill/>
        </p:spPr>
        <p:txBody>
          <a:bodyPr wrap="none" lIns="146304" tIns="73152" rIns="146304" bIns="73152">
            <a:spAutoFit/>
          </a:bodyPr>
          <a:lstStyle/>
          <a:p>
            <a:pPr algn="ctr"/>
            <a:r>
              <a:rPr lang="en-US" sz="2000" b="1" dirty="0" smtClean="0"/>
              <a:t>STC</a:t>
            </a:r>
            <a:endParaRPr lang="en-US" sz="2000" b="1" dirty="0"/>
          </a:p>
        </p:txBody>
      </p:sp>
      <p:sp>
        <p:nvSpPr>
          <p:cNvPr id="56" name="Rounded Rectangle 55"/>
          <p:cNvSpPr/>
          <p:nvPr/>
        </p:nvSpPr>
        <p:spPr>
          <a:xfrm>
            <a:off x="6592363" y="4050632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016534" y="4046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7433630" y="4046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7838694" y="4046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8232667" y="4046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8649763" y="4046289"/>
            <a:ext cx="341837" cy="28842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4267200" y="4724400"/>
          <a:ext cx="4724400" cy="1853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880"/>
                <a:gridCol w="944880"/>
                <a:gridCol w="944880"/>
                <a:gridCol w="944880"/>
                <a:gridCol w="944880"/>
              </a:tblGrid>
              <a:tr h="42900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STALL</a:t>
                      </a:r>
                      <a:r>
                        <a:rPr lang="en-US" sz="2400" b="1" baseline="0" dirty="0" smtClean="0"/>
                        <a:t> CYCLES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Avg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RR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8.3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Age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7.0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  <a:tr h="42900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STC</a:t>
                      </a:r>
                      <a:endParaRPr lang="en-US" sz="2400" b="1" dirty="0"/>
                    </a:p>
                  </a:txBody>
                  <a:tcPr marL="109728" marR="109728" marT="48768" marB="487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5EFA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5.0</a:t>
                      </a:r>
                      <a:endParaRPr lang="en-US" sz="2400" b="1" dirty="0"/>
                    </a:p>
                  </a:txBody>
                  <a:tcPr marL="109728" marR="109728" marT="48768" marB="48768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67"/>
          <p:cNvGrpSpPr/>
          <p:nvPr/>
        </p:nvGrpSpPr>
        <p:grpSpPr>
          <a:xfrm>
            <a:off x="4876800" y="76200"/>
            <a:ext cx="4114800" cy="463535"/>
            <a:chOff x="4572000" y="4186535"/>
            <a:chExt cx="4114800" cy="463535"/>
          </a:xfrm>
        </p:grpSpPr>
        <p:sp>
          <p:nvSpPr>
            <p:cNvPr id="69" name="Rounded Rectangle 68"/>
            <p:cNvSpPr/>
            <p:nvPr/>
          </p:nvSpPr>
          <p:spPr>
            <a:xfrm>
              <a:off x="6553200" y="4282227"/>
              <a:ext cx="365029" cy="293781"/>
            </a:xfrm>
            <a:prstGeom prst="roundRect">
              <a:avLst/>
            </a:prstGeom>
            <a:solidFill>
              <a:srgbClr val="5EFA26"/>
            </a:solidFill>
            <a:ln>
              <a:solidFill>
                <a:srgbClr val="5EFA26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Half Frame 69"/>
            <p:cNvSpPr/>
            <p:nvPr/>
          </p:nvSpPr>
          <p:spPr>
            <a:xfrm rot="7721387">
              <a:off x="6866027" y="4261247"/>
              <a:ext cx="368708" cy="392907"/>
            </a:xfrm>
            <a:prstGeom prst="halfFrame">
              <a:avLst>
                <a:gd name="adj1" fmla="val 19517"/>
                <a:gd name="adj2" fmla="val 175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7447175" y="4299280"/>
              <a:ext cx="365029" cy="293781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Half Frame 71"/>
            <p:cNvSpPr/>
            <p:nvPr/>
          </p:nvSpPr>
          <p:spPr>
            <a:xfrm rot="7721387">
              <a:off x="7776665" y="4269262"/>
              <a:ext cx="368708" cy="392907"/>
            </a:xfrm>
            <a:prstGeom prst="halfFrame">
              <a:avLst>
                <a:gd name="adj1" fmla="val 19517"/>
                <a:gd name="adj2" fmla="val 175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8321771" y="4283240"/>
              <a:ext cx="365029" cy="293781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72000" y="4186535"/>
              <a:ext cx="1851789" cy="461665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400" dirty="0" smtClean="0"/>
                <a:t>Ranking order </a:t>
              </a:r>
              <a:endParaRPr lang="en-US" sz="2400" dirty="0"/>
            </a:p>
          </p:txBody>
        </p:sp>
      </p:grpSp>
      <p:sp>
        <p:nvSpPr>
          <p:cNvPr id="63" name="Rectangle 62"/>
          <p:cNvSpPr/>
          <p:nvPr/>
        </p:nvSpPr>
        <p:spPr>
          <a:xfrm>
            <a:off x="7858027" y="4648200"/>
            <a:ext cx="1219200" cy="2057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8229600" y="1828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382000" y="2831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8382000" y="37454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5695 -0.266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1.48148E-6 L 0.3007 0.09838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1.85185E-6 L 0.34445 -0.11204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39028 0.04213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2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1.48148E-6 L 0.05034 -0.0023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1.85185E-6 L 0.43299 -0.05579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194" grpId="0" animBg="1"/>
      <p:bldP spid="195" grpId="0" animBg="1"/>
      <p:bldP spid="197" grpId="0" animBg="1"/>
      <p:bldP spid="198" grpId="0" animBg="1"/>
      <p:bldP spid="198" grpId="1" animBg="1"/>
      <p:bldP spid="199" grpId="0" animBg="1"/>
      <p:bldP spid="201" grpId="0" animBg="1"/>
      <p:bldP spid="202" grpId="0" animBg="1"/>
      <p:bldP spid="203" grpId="0" animBg="1"/>
      <p:bldP spid="205" grpId="0" animBg="1"/>
      <p:bldP spid="206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Problem: Packet Scheduling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Motivation: Stall Time Criticality of Applications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Solution: Application-Aware Coordinated Policies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Ranking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Batching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Methodology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64-core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x86 processor model based on Intel Pentium 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2 GHz processor, 128-entry instruction window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32KB private L1 and 1MB per core shared L2 caches, 32  miss buffers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4GB DRAM, 320 cycle access latency, 4 on-chip DRAM controllers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Detailed Network-on-Chip model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2-stage routers (with speculation  and look ahead routing)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Wormhole switching (8 flit data packets)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Virtual channel flow control (6 VCs, 5 flit buffer depth)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8x8 Mesh (128 bit bi-directional channels)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Benchmarks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Multiprogrammed scientific, server, desktop workloads (</a:t>
            </a:r>
            <a:r>
              <a:rPr lang="en-US" sz="2000" dirty="0" smtClean="0">
                <a:solidFill>
                  <a:srgbClr val="FF0000"/>
                </a:solidFill>
              </a:rPr>
              <a:t>35 applications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96 workload combinations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Round Robin &amp; Age</a:t>
            </a:r>
          </a:p>
          <a:p>
            <a:pPr lvl="1"/>
            <a:r>
              <a:rPr lang="en-US" dirty="0" smtClean="0"/>
              <a:t>Local and application oblivious</a:t>
            </a:r>
          </a:p>
          <a:p>
            <a:pPr lvl="1"/>
            <a:r>
              <a:rPr lang="en-US" dirty="0" smtClean="0"/>
              <a:t>Age is biased towards heavy applications</a:t>
            </a:r>
          </a:p>
          <a:p>
            <a:pPr lvl="2"/>
            <a:r>
              <a:rPr lang="en-US" dirty="0" smtClean="0"/>
              <a:t>heavy applications flood the network</a:t>
            </a:r>
          </a:p>
          <a:p>
            <a:pPr lvl="2"/>
            <a:r>
              <a:rPr lang="en-US" dirty="0" smtClean="0"/>
              <a:t>higher likelihood of an older packet being from heavy application</a:t>
            </a:r>
          </a:p>
          <a:p>
            <a:r>
              <a:rPr lang="en-US" b="1" dirty="0" smtClean="0"/>
              <a:t>Globally Synchronized Frames (GSF) </a:t>
            </a:r>
            <a:r>
              <a:rPr lang="en-US" sz="2200" dirty="0" smtClean="0"/>
              <a:t>[Lee et al., ISCA 2008]</a:t>
            </a:r>
            <a:endParaRPr lang="en-US" dirty="0" smtClean="0"/>
          </a:p>
          <a:p>
            <a:pPr lvl="1"/>
            <a:r>
              <a:rPr lang="en-US" dirty="0" smtClean="0"/>
              <a:t>Provides </a:t>
            </a:r>
            <a:r>
              <a:rPr lang="en-US" dirty="0" smtClean="0">
                <a:solidFill>
                  <a:srgbClr val="FF0000"/>
                </a:solidFill>
              </a:rPr>
              <a:t>bandwidth fairness </a:t>
            </a:r>
            <a:r>
              <a:rPr lang="en-US" dirty="0" smtClean="0"/>
              <a:t>at the expense of </a:t>
            </a:r>
            <a:r>
              <a:rPr lang="en-US" dirty="0" smtClean="0">
                <a:solidFill>
                  <a:srgbClr val="FF0000"/>
                </a:solidFill>
              </a:rPr>
              <a:t>system performance</a:t>
            </a:r>
          </a:p>
          <a:p>
            <a:pPr lvl="1"/>
            <a:r>
              <a:rPr lang="en-US" dirty="0" smtClean="0"/>
              <a:t>Penalizes heavy and bursty applications </a:t>
            </a:r>
          </a:p>
          <a:p>
            <a:pPr lvl="2"/>
            <a:r>
              <a:rPr lang="en-US" dirty="0" smtClean="0"/>
              <a:t>Each application gets equal and fixed quota of flits (credits) in each batch.</a:t>
            </a:r>
          </a:p>
          <a:p>
            <a:pPr lvl="2"/>
            <a:r>
              <a:rPr lang="en-US" dirty="0" smtClean="0"/>
              <a:t>Heavy application quickly run out of credits after injecting into all active batches &amp; stall till oldest batch completes and frees up fresh credits.</a:t>
            </a:r>
          </a:p>
          <a:p>
            <a:pPr lvl="2"/>
            <a:r>
              <a:rPr lang="en-US" dirty="0" smtClean="0"/>
              <a:t>Underutilization of network resources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914400" y="3048000"/>
          <a:ext cx="3505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5638800" y="2895600"/>
          <a:ext cx="3352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STC provides 9.1% improvement in weighted speedup over the best existing policy{averaged across 96 workloads}</a:t>
            </a:r>
          </a:p>
          <a:p>
            <a:r>
              <a:rPr lang="en-US" dirty="0" smtClean="0"/>
              <a:t>Detailed case studies in the paper</a:t>
            </a:r>
            <a:endParaRPr lang="en-US" dirty="0"/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3597434" y="3717766"/>
            <a:ext cx="27432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Connector 12"/>
          <p:cNvCxnSpPr/>
          <p:nvPr/>
        </p:nvCxnSpPr>
        <p:spPr>
          <a:xfrm>
            <a:off x="6618170" y="4038600"/>
            <a:ext cx="201168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1" grpId="0">
        <p:bldAsOne/>
      </p:bldGraphic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Rectangle 220"/>
          <p:cNvSpPr>
            <a:spLocks noChangeArrowheads="1"/>
          </p:cNvSpPr>
          <p:nvPr/>
        </p:nvSpPr>
        <p:spPr bwMode="auto">
          <a:xfrm>
            <a:off x="7010400" y="3962400"/>
            <a:ext cx="1143000" cy="1676399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8" name="Group 417"/>
          <p:cNvGrpSpPr/>
          <p:nvPr/>
        </p:nvGrpSpPr>
        <p:grpSpPr>
          <a:xfrm>
            <a:off x="4724400" y="2466788"/>
            <a:ext cx="2052161" cy="3781612"/>
            <a:chOff x="4724400" y="2466788"/>
            <a:chExt cx="2052161" cy="3781612"/>
          </a:xfrm>
        </p:grpSpPr>
        <p:sp>
          <p:nvSpPr>
            <p:cNvPr id="228" name="Rectangle 58"/>
            <p:cNvSpPr>
              <a:spLocks noChangeArrowheads="1"/>
            </p:cNvSpPr>
            <p:nvPr/>
          </p:nvSpPr>
          <p:spPr bwMode="auto">
            <a:xfrm>
              <a:off x="4819193" y="2812775"/>
              <a:ext cx="63639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63" name="Rectangle 93"/>
            <p:cNvSpPr>
              <a:spLocks noChangeArrowheads="1"/>
            </p:cNvSpPr>
            <p:nvPr/>
          </p:nvSpPr>
          <p:spPr bwMode="auto">
            <a:xfrm>
              <a:off x="4778855" y="3528989"/>
              <a:ext cx="6659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290" name="Rectangle 120"/>
            <p:cNvSpPr>
              <a:spLocks noChangeArrowheads="1"/>
            </p:cNvSpPr>
            <p:nvPr/>
          </p:nvSpPr>
          <p:spPr bwMode="auto">
            <a:xfrm>
              <a:off x="4744569" y="4251815"/>
              <a:ext cx="7716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319" name="Rectangle 149"/>
            <p:cNvSpPr>
              <a:spLocks noChangeArrowheads="1"/>
            </p:cNvSpPr>
            <p:nvPr/>
          </p:nvSpPr>
          <p:spPr bwMode="auto">
            <a:xfrm>
              <a:off x="4724400" y="4974641"/>
              <a:ext cx="7582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346" name="Rectangle 176"/>
            <p:cNvSpPr>
              <a:spLocks noChangeArrowheads="1"/>
            </p:cNvSpPr>
            <p:nvPr/>
          </p:nvSpPr>
          <p:spPr bwMode="auto">
            <a:xfrm>
              <a:off x="4907935" y="5697466"/>
              <a:ext cx="54021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400">
                <a:ea typeface="굴림" pitchFamily="50" charset="-127"/>
              </a:endParaRPr>
            </a:p>
          </p:txBody>
        </p:sp>
        <p:sp>
          <p:nvSpPr>
            <p:cNvPr id="174" name="Freeform 4"/>
            <p:cNvSpPr>
              <a:spLocks/>
            </p:cNvSpPr>
            <p:nvPr/>
          </p:nvSpPr>
          <p:spPr bwMode="auto">
            <a:xfrm>
              <a:off x="5817541" y="2743357"/>
              <a:ext cx="128071" cy="575175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5"/>
                </a:cxn>
                <a:cxn ang="0">
                  <a:pos x="127" y="522"/>
                </a:cxn>
                <a:cxn ang="0">
                  <a:pos x="127" y="0"/>
                </a:cxn>
                <a:cxn ang="0">
                  <a:pos x="0" y="87"/>
                </a:cxn>
              </a:cxnLst>
              <a:rect l="0" t="0" r="r" b="b"/>
              <a:pathLst>
                <a:path w="127" h="522">
                  <a:moveTo>
                    <a:pt x="0" y="87"/>
                  </a:moveTo>
                  <a:lnTo>
                    <a:pt x="0" y="435"/>
                  </a:lnTo>
                  <a:lnTo>
                    <a:pt x="127" y="522"/>
                  </a:lnTo>
                  <a:lnTo>
                    <a:pt x="127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5" name="Freeform 5"/>
            <p:cNvSpPr>
              <a:spLocks/>
            </p:cNvSpPr>
            <p:nvPr/>
          </p:nvSpPr>
          <p:spPr bwMode="auto">
            <a:xfrm>
              <a:off x="5817541" y="2743357"/>
              <a:ext cx="128071" cy="575175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5"/>
                </a:cxn>
                <a:cxn ang="0">
                  <a:pos x="127" y="522"/>
                </a:cxn>
                <a:cxn ang="0">
                  <a:pos x="127" y="0"/>
                </a:cxn>
                <a:cxn ang="0">
                  <a:pos x="0" y="87"/>
                </a:cxn>
              </a:cxnLst>
              <a:rect l="0" t="0" r="r" b="b"/>
              <a:pathLst>
                <a:path w="127" h="522">
                  <a:moveTo>
                    <a:pt x="0" y="87"/>
                  </a:moveTo>
                  <a:lnTo>
                    <a:pt x="0" y="435"/>
                  </a:lnTo>
                  <a:lnTo>
                    <a:pt x="127" y="522"/>
                  </a:lnTo>
                  <a:lnTo>
                    <a:pt x="127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6" name="Freeform 6"/>
            <p:cNvSpPr>
              <a:spLocks/>
            </p:cNvSpPr>
            <p:nvPr/>
          </p:nvSpPr>
          <p:spPr bwMode="auto">
            <a:xfrm>
              <a:off x="6590000" y="2743357"/>
              <a:ext cx="130088" cy="575175"/>
            </a:xfrm>
            <a:custGeom>
              <a:avLst/>
              <a:gdLst/>
              <a:ahLst/>
              <a:cxnLst>
                <a:cxn ang="0">
                  <a:pos x="129" y="87"/>
                </a:cxn>
                <a:cxn ang="0">
                  <a:pos x="129" y="435"/>
                </a:cxn>
                <a:cxn ang="0">
                  <a:pos x="0" y="522"/>
                </a:cxn>
                <a:cxn ang="0">
                  <a:pos x="0" y="0"/>
                </a:cxn>
                <a:cxn ang="0">
                  <a:pos x="129" y="87"/>
                </a:cxn>
              </a:cxnLst>
              <a:rect l="0" t="0" r="r" b="b"/>
              <a:pathLst>
                <a:path w="129" h="522">
                  <a:moveTo>
                    <a:pt x="129" y="87"/>
                  </a:moveTo>
                  <a:lnTo>
                    <a:pt x="129" y="43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129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7" name="Freeform 7"/>
            <p:cNvSpPr>
              <a:spLocks/>
            </p:cNvSpPr>
            <p:nvPr/>
          </p:nvSpPr>
          <p:spPr bwMode="auto">
            <a:xfrm>
              <a:off x="6590000" y="2743357"/>
              <a:ext cx="130088" cy="575175"/>
            </a:xfrm>
            <a:custGeom>
              <a:avLst/>
              <a:gdLst/>
              <a:ahLst/>
              <a:cxnLst>
                <a:cxn ang="0">
                  <a:pos x="129" y="87"/>
                </a:cxn>
                <a:cxn ang="0">
                  <a:pos x="129" y="435"/>
                </a:cxn>
                <a:cxn ang="0">
                  <a:pos x="0" y="522"/>
                </a:cxn>
                <a:cxn ang="0">
                  <a:pos x="0" y="0"/>
                </a:cxn>
                <a:cxn ang="0">
                  <a:pos x="129" y="87"/>
                </a:cxn>
              </a:cxnLst>
              <a:rect l="0" t="0" r="r" b="b"/>
              <a:pathLst>
                <a:path w="129" h="522">
                  <a:moveTo>
                    <a:pt x="129" y="87"/>
                  </a:moveTo>
                  <a:lnTo>
                    <a:pt x="129" y="435"/>
                  </a:lnTo>
                  <a:lnTo>
                    <a:pt x="0" y="522"/>
                  </a:lnTo>
                  <a:lnTo>
                    <a:pt x="0" y="0"/>
                  </a:lnTo>
                  <a:lnTo>
                    <a:pt x="129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8" name="Rectangle 8"/>
            <p:cNvSpPr>
              <a:spLocks noChangeArrowheads="1"/>
            </p:cNvSpPr>
            <p:nvPr/>
          </p:nvSpPr>
          <p:spPr bwMode="auto">
            <a:xfrm>
              <a:off x="6023261" y="2743357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79" name="Rectangle 9"/>
            <p:cNvSpPr>
              <a:spLocks noChangeArrowheads="1"/>
            </p:cNvSpPr>
            <p:nvPr/>
          </p:nvSpPr>
          <p:spPr bwMode="auto">
            <a:xfrm>
              <a:off x="6023261" y="2743357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6108978" y="2746662"/>
              <a:ext cx="269304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>
                  <a:solidFill>
                    <a:srgbClr val="000000"/>
                  </a:solidFill>
                  <a:ea typeface="굴림" pitchFamily="50" charset="-127"/>
                </a:rPr>
                <a:t>VC </a:t>
              </a:r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0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182" name="Freeform 12"/>
            <p:cNvSpPr>
              <a:spLocks noEditPoints="1"/>
            </p:cNvSpPr>
            <p:nvPr/>
          </p:nvSpPr>
          <p:spPr bwMode="auto">
            <a:xfrm>
              <a:off x="5476691" y="2466788"/>
              <a:ext cx="1299870" cy="902431"/>
            </a:xfrm>
            <a:custGeom>
              <a:avLst/>
              <a:gdLst/>
              <a:ahLst/>
              <a:cxnLst>
                <a:cxn ang="0">
                  <a:pos x="26" y="192"/>
                </a:cxn>
                <a:cxn ang="0">
                  <a:pos x="26" y="372"/>
                </a:cxn>
                <a:cxn ang="0">
                  <a:pos x="13" y="538"/>
                </a:cxn>
                <a:cxn ang="0">
                  <a:pos x="0" y="679"/>
                </a:cxn>
                <a:cxn ang="0">
                  <a:pos x="0" y="807"/>
                </a:cxn>
                <a:cxn ang="0">
                  <a:pos x="13" y="948"/>
                </a:cxn>
                <a:cxn ang="0">
                  <a:pos x="26" y="1114"/>
                </a:cxn>
                <a:cxn ang="0">
                  <a:pos x="26" y="1344"/>
                </a:cxn>
                <a:cxn ang="0">
                  <a:pos x="26" y="1524"/>
                </a:cxn>
                <a:cxn ang="0">
                  <a:pos x="13" y="1690"/>
                </a:cxn>
                <a:cxn ang="0">
                  <a:pos x="0" y="1831"/>
                </a:cxn>
                <a:cxn ang="0">
                  <a:pos x="48" y="1937"/>
                </a:cxn>
                <a:cxn ang="0">
                  <a:pos x="188" y="1924"/>
                </a:cxn>
                <a:cxn ang="0">
                  <a:pos x="355" y="1911"/>
                </a:cxn>
                <a:cxn ang="0">
                  <a:pos x="585" y="1911"/>
                </a:cxn>
                <a:cxn ang="0">
                  <a:pos x="764" y="1911"/>
                </a:cxn>
                <a:cxn ang="0">
                  <a:pos x="931" y="1924"/>
                </a:cxn>
                <a:cxn ang="0">
                  <a:pos x="1072" y="1937"/>
                </a:cxn>
                <a:cxn ang="0">
                  <a:pos x="1200" y="1937"/>
                </a:cxn>
                <a:cxn ang="0">
                  <a:pos x="1340" y="1924"/>
                </a:cxn>
                <a:cxn ang="0">
                  <a:pos x="1507" y="1911"/>
                </a:cxn>
                <a:cxn ang="0">
                  <a:pos x="1737" y="1911"/>
                </a:cxn>
                <a:cxn ang="0">
                  <a:pos x="1916" y="1911"/>
                </a:cxn>
                <a:cxn ang="0">
                  <a:pos x="2083" y="1924"/>
                </a:cxn>
                <a:cxn ang="0">
                  <a:pos x="2224" y="1937"/>
                </a:cxn>
                <a:cxn ang="0">
                  <a:pos x="2352" y="1937"/>
                </a:cxn>
                <a:cxn ang="0">
                  <a:pos x="2492" y="1924"/>
                </a:cxn>
                <a:cxn ang="0">
                  <a:pos x="2659" y="1911"/>
                </a:cxn>
                <a:cxn ang="0">
                  <a:pos x="2889" y="1911"/>
                </a:cxn>
                <a:cxn ang="0">
                  <a:pos x="3024" y="1892"/>
                </a:cxn>
                <a:cxn ang="0">
                  <a:pos x="3037" y="1726"/>
                </a:cxn>
                <a:cxn ang="0">
                  <a:pos x="3049" y="1585"/>
                </a:cxn>
                <a:cxn ang="0">
                  <a:pos x="3049" y="1457"/>
                </a:cxn>
                <a:cxn ang="0">
                  <a:pos x="3037" y="1316"/>
                </a:cxn>
                <a:cxn ang="0">
                  <a:pos x="3024" y="1150"/>
                </a:cxn>
                <a:cxn ang="0">
                  <a:pos x="3024" y="920"/>
                </a:cxn>
                <a:cxn ang="0">
                  <a:pos x="3024" y="740"/>
                </a:cxn>
                <a:cxn ang="0">
                  <a:pos x="3037" y="574"/>
                </a:cxn>
                <a:cxn ang="0">
                  <a:pos x="3049" y="433"/>
                </a:cxn>
                <a:cxn ang="0">
                  <a:pos x="3049" y="305"/>
                </a:cxn>
                <a:cxn ang="0">
                  <a:pos x="3037" y="164"/>
                </a:cxn>
                <a:cxn ang="0">
                  <a:pos x="3021" y="26"/>
                </a:cxn>
                <a:cxn ang="0">
                  <a:pos x="2791" y="26"/>
                </a:cxn>
                <a:cxn ang="0">
                  <a:pos x="2612" y="26"/>
                </a:cxn>
                <a:cxn ang="0">
                  <a:pos x="2445" y="13"/>
                </a:cxn>
                <a:cxn ang="0">
                  <a:pos x="2304" y="0"/>
                </a:cxn>
                <a:cxn ang="0">
                  <a:pos x="2176" y="0"/>
                </a:cxn>
                <a:cxn ang="0">
                  <a:pos x="2036" y="13"/>
                </a:cxn>
                <a:cxn ang="0">
                  <a:pos x="1869" y="26"/>
                </a:cxn>
                <a:cxn ang="0">
                  <a:pos x="1639" y="26"/>
                </a:cxn>
                <a:cxn ang="0">
                  <a:pos x="1460" y="26"/>
                </a:cxn>
                <a:cxn ang="0">
                  <a:pos x="1293" y="13"/>
                </a:cxn>
                <a:cxn ang="0">
                  <a:pos x="1152" y="0"/>
                </a:cxn>
                <a:cxn ang="0">
                  <a:pos x="1024" y="0"/>
                </a:cxn>
                <a:cxn ang="0">
                  <a:pos x="884" y="13"/>
                </a:cxn>
                <a:cxn ang="0">
                  <a:pos x="717" y="26"/>
                </a:cxn>
                <a:cxn ang="0">
                  <a:pos x="487" y="26"/>
                </a:cxn>
                <a:cxn ang="0">
                  <a:pos x="308" y="26"/>
                </a:cxn>
                <a:cxn ang="0">
                  <a:pos x="141" y="13"/>
                </a:cxn>
                <a:cxn ang="0">
                  <a:pos x="13" y="0"/>
                </a:cxn>
              </a:cxnLst>
              <a:rect l="0" t="0" r="r" b="b"/>
              <a:pathLst>
                <a:path w="3049" h="1937">
                  <a:moveTo>
                    <a:pt x="26" y="39"/>
                  </a:moveTo>
                  <a:lnTo>
                    <a:pt x="26" y="64"/>
                  </a:lnTo>
                  <a:cubicBezTo>
                    <a:pt x="26" y="72"/>
                    <a:pt x="20" y="77"/>
                    <a:pt x="13" y="77"/>
                  </a:cubicBezTo>
                  <a:cubicBezTo>
                    <a:pt x="6" y="77"/>
                    <a:pt x="0" y="72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6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6"/>
                  </a:lnTo>
                  <a:cubicBezTo>
                    <a:pt x="0" y="109"/>
                    <a:pt x="6" y="103"/>
                    <a:pt x="13" y="103"/>
                  </a:cubicBezTo>
                  <a:cubicBezTo>
                    <a:pt x="20" y="103"/>
                    <a:pt x="26" y="109"/>
                    <a:pt x="26" y="116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80"/>
                    <a:pt x="13" y="180"/>
                  </a:cubicBezTo>
                  <a:cubicBezTo>
                    <a:pt x="20" y="180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8"/>
                    <a:pt x="13" y="308"/>
                  </a:cubicBezTo>
                  <a:cubicBezTo>
                    <a:pt x="6" y="308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2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2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6"/>
                    <a:pt x="20" y="461"/>
                    <a:pt x="13" y="461"/>
                  </a:cubicBezTo>
                  <a:cubicBezTo>
                    <a:pt x="6" y="461"/>
                    <a:pt x="0" y="456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500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500"/>
                  </a:lnTo>
                  <a:cubicBezTo>
                    <a:pt x="0" y="493"/>
                    <a:pt x="6" y="487"/>
                    <a:pt x="13" y="487"/>
                  </a:cubicBezTo>
                  <a:cubicBezTo>
                    <a:pt x="20" y="487"/>
                    <a:pt x="26" y="493"/>
                    <a:pt x="26" y="500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4"/>
                    <a:pt x="13" y="564"/>
                  </a:cubicBezTo>
                  <a:cubicBezTo>
                    <a:pt x="20" y="564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2"/>
                    <a:pt x="13" y="692"/>
                  </a:cubicBezTo>
                  <a:cubicBezTo>
                    <a:pt x="6" y="692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6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6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40"/>
                    <a:pt x="20" y="845"/>
                    <a:pt x="13" y="845"/>
                  </a:cubicBezTo>
                  <a:cubicBezTo>
                    <a:pt x="6" y="845"/>
                    <a:pt x="0" y="840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4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4"/>
                  </a:lnTo>
                  <a:cubicBezTo>
                    <a:pt x="0" y="877"/>
                    <a:pt x="6" y="871"/>
                    <a:pt x="13" y="871"/>
                  </a:cubicBezTo>
                  <a:cubicBezTo>
                    <a:pt x="20" y="871"/>
                    <a:pt x="26" y="877"/>
                    <a:pt x="26" y="884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8"/>
                    <a:pt x="13" y="948"/>
                  </a:cubicBezTo>
                  <a:cubicBezTo>
                    <a:pt x="20" y="948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6"/>
                    <a:pt x="13" y="1076"/>
                  </a:cubicBezTo>
                  <a:cubicBezTo>
                    <a:pt x="6" y="1076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40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40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4"/>
                    <a:pt x="20" y="1229"/>
                    <a:pt x="13" y="1229"/>
                  </a:cubicBezTo>
                  <a:cubicBezTo>
                    <a:pt x="6" y="1229"/>
                    <a:pt x="0" y="1224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8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8"/>
                  </a:lnTo>
                  <a:cubicBezTo>
                    <a:pt x="0" y="1261"/>
                    <a:pt x="6" y="1255"/>
                    <a:pt x="13" y="1255"/>
                  </a:cubicBezTo>
                  <a:cubicBezTo>
                    <a:pt x="20" y="1255"/>
                    <a:pt x="26" y="1261"/>
                    <a:pt x="26" y="1268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2"/>
                    <a:pt x="13" y="1332"/>
                  </a:cubicBezTo>
                  <a:cubicBezTo>
                    <a:pt x="20" y="1332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60"/>
                    <a:pt x="13" y="1460"/>
                  </a:cubicBezTo>
                  <a:cubicBezTo>
                    <a:pt x="6" y="1460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26" y="1498"/>
                  </a:moveTo>
                  <a:lnTo>
                    <a:pt x="26" y="1524"/>
                  </a:lnTo>
                  <a:cubicBezTo>
                    <a:pt x="26" y="1531"/>
                    <a:pt x="20" y="1536"/>
                    <a:pt x="13" y="1536"/>
                  </a:cubicBezTo>
                  <a:cubicBezTo>
                    <a:pt x="6" y="1536"/>
                    <a:pt x="0" y="1531"/>
                    <a:pt x="0" y="1524"/>
                  </a:cubicBezTo>
                  <a:lnTo>
                    <a:pt x="0" y="1498"/>
                  </a:lnTo>
                  <a:cubicBezTo>
                    <a:pt x="0" y="1491"/>
                    <a:pt x="6" y="1485"/>
                    <a:pt x="13" y="1485"/>
                  </a:cubicBezTo>
                  <a:cubicBezTo>
                    <a:pt x="20" y="1485"/>
                    <a:pt x="26" y="1491"/>
                    <a:pt x="26" y="1498"/>
                  </a:cubicBezTo>
                  <a:close/>
                  <a:moveTo>
                    <a:pt x="26" y="1575"/>
                  </a:moveTo>
                  <a:lnTo>
                    <a:pt x="26" y="1600"/>
                  </a:lnTo>
                  <a:cubicBezTo>
                    <a:pt x="26" y="1608"/>
                    <a:pt x="20" y="1613"/>
                    <a:pt x="13" y="1613"/>
                  </a:cubicBezTo>
                  <a:cubicBezTo>
                    <a:pt x="6" y="1613"/>
                    <a:pt x="0" y="1608"/>
                    <a:pt x="0" y="1600"/>
                  </a:cubicBezTo>
                  <a:lnTo>
                    <a:pt x="0" y="1575"/>
                  </a:lnTo>
                  <a:cubicBezTo>
                    <a:pt x="0" y="1568"/>
                    <a:pt x="6" y="1562"/>
                    <a:pt x="13" y="1562"/>
                  </a:cubicBezTo>
                  <a:cubicBezTo>
                    <a:pt x="20" y="1562"/>
                    <a:pt x="26" y="1568"/>
                    <a:pt x="26" y="1575"/>
                  </a:cubicBezTo>
                  <a:close/>
                  <a:moveTo>
                    <a:pt x="26" y="1652"/>
                  </a:moveTo>
                  <a:lnTo>
                    <a:pt x="26" y="1677"/>
                  </a:lnTo>
                  <a:cubicBezTo>
                    <a:pt x="26" y="1684"/>
                    <a:pt x="20" y="1690"/>
                    <a:pt x="13" y="1690"/>
                  </a:cubicBezTo>
                  <a:cubicBezTo>
                    <a:pt x="6" y="1690"/>
                    <a:pt x="0" y="1684"/>
                    <a:pt x="0" y="1677"/>
                  </a:cubicBezTo>
                  <a:lnTo>
                    <a:pt x="0" y="1652"/>
                  </a:lnTo>
                  <a:cubicBezTo>
                    <a:pt x="0" y="1645"/>
                    <a:pt x="6" y="1639"/>
                    <a:pt x="13" y="1639"/>
                  </a:cubicBezTo>
                  <a:cubicBezTo>
                    <a:pt x="20" y="1639"/>
                    <a:pt x="26" y="1645"/>
                    <a:pt x="26" y="1652"/>
                  </a:cubicBezTo>
                  <a:close/>
                  <a:moveTo>
                    <a:pt x="26" y="1728"/>
                  </a:moveTo>
                  <a:lnTo>
                    <a:pt x="26" y="1754"/>
                  </a:lnTo>
                  <a:cubicBezTo>
                    <a:pt x="26" y="1761"/>
                    <a:pt x="20" y="1767"/>
                    <a:pt x="13" y="1767"/>
                  </a:cubicBezTo>
                  <a:cubicBezTo>
                    <a:pt x="6" y="1767"/>
                    <a:pt x="0" y="1761"/>
                    <a:pt x="0" y="1754"/>
                  </a:cubicBezTo>
                  <a:lnTo>
                    <a:pt x="0" y="1728"/>
                  </a:lnTo>
                  <a:cubicBezTo>
                    <a:pt x="0" y="1721"/>
                    <a:pt x="6" y="1716"/>
                    <a:pt x="13" y="1716"/>
                  </a:cubicBezTo>
                  <a:cubicBezTo>
                    <a:pt x="20" y="1716"/>
                    <a:pt x="26" y="1721"/>
                    <a:pt x="26" y="1728"/>
                  </a:cubicBezTo>
                  <a:close/>
                  <a:moveTo>
                    <a:pt x="26" y="1805"/>
                  </a:moveTo>
                  <a:lnTo>
                    <a:pt x="26" y="1831"/>
                  </a:lnTo>
                  <a:cubicBezTo>
                    <a:pt x="26" y="1838"/>
                    <a:pt x="20" y="1844"/>
                    <a:pt x="13" y="1844"/>
                  </a:cubicBezTo>
                  <a:cubicBezTo>
                    <a:pt x="6" y="1844"/>
                    <a:pt x="0" y="1838"/>
                    <a:pt x="0" y="1831"/>
                  </a:cubicBezTo>
                  <a:lnTo>
                    <a:pt x="0" y="1805"/>
                  </a:lnTo>
                  <a:cubicBezTo>
                    <a:pt x="0" y="1798"/>
                    <a:pt x="6" y="1792"/>
                    <a:pt x="13" y="1792"/>
                  </a:cubicBezTo>
                  <a:cubicBezTo>
                    <a:pt x="20" y="1792"/>
                    <a:pt x="26" y="1798"/>
                    <a:pt x="26" y="1805"/>
                  </a:cubicBezTo>
                  <a:close/>
                  <a:moveTo>
                    <a:pt x="26" y="1882"/>
                  </a:moveTo>
                  <a:lnTo>
                    <a:pt x="26" y="1908"/>
                  </a:lnTo>
                  <a:cubicBezTo>
                    <a:pt x="26" y="1915"/>
                    <a:pt x="20" y="1920"/>
                    <a:pt x="13" y="1920"/>
                  </a:cubicBezTo>
                  <a:cubicBezTo>
                    <a:pt x="6" y="1920"/>
                    <a:pt x="0" y="1915"/>
                    <a:pt x="0" y="1908"/>
                  </a:cubicBezTo>
                  <a:lnTo>
                    <a:pt x="0" y="1882"/>
                  </a:lnTo>
                  <a:cubicBezTo>
                    <a:pt x="0" y="1875"/>
                    <a:pt x="6" y="1869"/>
                    <a:pt x="13" y="1869"/>
                  </a:cubicBezTo>
                  <a:cubicBezTo>
                    <a:pt x="20" y="1869"/>
                    <a:pt x="26" y="1875"/>
                    <a:pt x="26" y="1882"/>
                  </a:cubicBezTo>
                  <a:close/>
                  <a:moveTo>
                    <a:pt x="48" y="1911"/>
                  </a:moveTo>
                  <a:lnTo>
                    <a:pt x="73" y="1911"/>
                  </a:lnTo>
                  <a:cubicBezTo>
                    <a:pt x="80" y="1911"/>
                    <a:pt x="86" y="1917"/>
                    <a:pt x="86" y="1924"/>
                  </a:cubicBezTo>
                  <a:cubicBezTo>
                    <a:pt x="86" y="1931"/>
                    <a:pt x="80" y="1937"/>
                    <a:pt x="73" y="1937"/>
                  </a:cubicBezTo>
                  <a:lnTo>
                    <a:pt x="48" y="1937"/>
                  </a:lnTo>
                  <a:cubicBezTo>
                    <a:pt x="41" y="1937"/>
                    <a:pt x="35" y="1931"/>
                    <a:pt x="35" y="1924"/>
                  </a:cubicBezTo>
                  <a:cubicBezTo>
                    <a:pt x="35" y="1917"/>
                    <a:pt x="41" y="1911"/>
                    <a:pt x="48" y="1911"/>
                  </a:cubicBezTo>
                  <a:close/>
                  <a:moveTo>
                    <a:pt x="124" y="1911"/>
                  </a:moveTo>
                  <a:lnTo>
                    <a:pt x="150" y="1911"/>
                  </a:lnTo>
                  <a:cubicBezTo>
                    <a:pt x="157" y="1911"/>
                    <a:pt x="163" y="1917"/>
                    <a:pt x="163" y="1924"/>
                  </a:cubicBezTo>
                  <a:cubicBezTo>
                    <a:pt x="163" y="1931"/>
                    <a:pt x="157" y="1937"/>
                    <a:pt x="150" y="1937"/>
                  </a:cubicBezTo>
                  <a:lnTo>
                    <a:pt x="124" y="1937"/>
                  </a:lnTo>
                  <a:cubicBezTo>
                    <a:pt x="117" y="1937"/>
                    <a:pt x="112" y="1931"/>
                    <a:pt x="112" y="1924"/>
                  </a:cubicBezTo>
                  <a:cubicBezTo>
                    <a:pt x="112" y="1917"/>
                    <a:pt x="117" y="1911"/>
                    <a:pt x="124" y="1911"/>
                  </a:cubicBezTo>
                  <a:close/>
                  <a:moveTo>
                    <a:pt x="201" y="1911"/>
                  </a:moveTo>
                  <a:lnTo>
                    <a:pt x="227" y="1911"/>
                  </a:lnTo>
                  <a:cubicBezTo>
                    <a:pt x="234" y="1911"/>
                    <a:pt x="240" y="1917"/>
                    <a:pt x="240" y="1924"/>
                  </a:cubicBezTo>
                  <a:cubicBezTo>
                    <a:pt x="240" y="1931"/>
                    <a:pt x="234" y="1937"/>
                    <a:pt x="227" y="1937"/>
                  </a:cubicBezTo>
                  <a:lnTo>
                    <a:pt x="201" y="1937"/>
                  </a:lnTo>
                  <a:cubicBezTo>
                    <a:pt x="194" y="1937"/>
                    <a:pt x="188" y="1931"/>
                    <a:pt x="188" y="1924"/>
                  </a:cubicBezTo>
                  <a:cubicBezTo>
                    <a:pt x="188" y="1917"/>
                    <a:pt x="194" y="1911"/>
                    <a:pt x="201" y="1911"/>
                  </a:cubicBezTo>
                  <a:close/>
                  <a:moveTo>
                    <a:pt x="278" y="1911"/>
                  </a:moveTo>
                  <a:lnTo>
                    <a:pt x="304" y="1911"/>
                  </a:lnTo>
                  <a:cubicBezTo>
                    <a:pt x="311" y="1911"/>
                    <a:pt x="316" y="1917"/>
                    <a:pt x="316" y="1924"/>
                  </a:cubicBezTo>
                  <a:cubicBezTo>
                    <a:pt x="316" y="1931"/>
                    <a:pt x="311" y="1937"/>
                    <a:pt x="304" y="1937"/>
                  </a:cubicBezTo>
                  <a:lnTo>
                    <a:pt x="278" y="1937"/>
                  </a:lnTo>
                  <a:cubicBezTo>
                    <a:pt x="271" y="1937"/>
                    <a:pt x="265" y="1931"/>
                    <a:pt x="265" y="1924"/>
                  </a:cubicBezTo>
                  <a:cubicBezTo>
                    <a:pt x="265" y="1917"/>
                    <a:pt x="271" y="1911"/>
                    <a:pt x="278" y="1911"/>
                  </a:cubicBezTo>
                  <a:close/>
                  <a:moveTo>
                    <a:pt x="355" y="1911"/>
                  </a:moveTo>
                  <a:lnTo>
                    <a:pt x="380" y="1911"/>
                  </a:lnTo>
                  <a:cubicBezTo>
                    <a:pt x="388" y="1911"/>
                    <a:pt x="393" y="1917"/>
                    <a:pt x="393" y="1924"/>
                  </a:cubicBezTo>
                  <a:cubicBezTo>
                    <a:pt x="393" y="1931"/>
                    <a:pt x="388" y="1937"/>
                    <a:pt x="380" y="1937"/>
                  </a:cubicBezTo>
                  <a:lnTo>
                    <a:pt x="355" y="1937"/>
                  </a:lnTo>
                  <a:cubicBezTo>
                    <a:pt x="348" y="1937"/>
                    <a:pt x="342" y="1931"/>
                    <a:pt x="342" y="1924"/>
                  </a:cubicBezTo>
                  <a:cubicBezTo>
                    <a:pt x="342" y="1917"/>
                    <a:pt x="348" y="1911"/>
                    <a:pt x="355" y="1911"/>
                  </a:cubicBezTo>
                  <a:close/>
                  <a:moveTo>
                    <a:pt x="432" y="1911"/>
                  </a:moveTo>
                  <a:lnTo>
                    <a:pt x="457" y="1911"/>
                  </a:lnTo>
                  <a:cubicBezTo>
                    <a:pt x="464" y="1911"/>
                    <a:pt x="470" y="1917"/>
                    <a:pt x="470" y="1924"/>
                  </a:cubicBezTo>
                  <a:cubicBezTo>
                    <a:pt x="470" y="1931"/>
                    <a:pt x="464" y="1937"/>
                    <a:pt x="457" y="1937"/>
                  </a:cubicBezTo>
                  <a:lnTo>
                    <a:pt x="432" y="1937"/>
                  </a:lnTo>
                  <a:cubicBezTo>
                    <a:pt x="425" y="1937"/>
                    <a:pt x="419" y="1931"/>
                    <a:pt x="419" y="1924"/>
                  </a:cubicBezTo>
                  <a:cubicBezTo>
                    <a:pt x="419" y="1917"/>
                    <a:pt x="425" y="1911"/>
                    <a:pt x="432" y="1911"/>
                  </a:cubicBezTo>
                  <a:close/>
                  <a:moveTo>
                    <a:pt x="508" y="1911"/>
                  </a:moveTo>
                  <a:lnTo>
                    <a:pt x="534" y="1911"/>
                  </a:lnTo>
                  <a:cubicBezTo>
                    <a:pt x="541" y="1911"/>
                    <a:pt x="547" y="1917"/>
                    <a:pt x="547" y="1924"/>
                  </a:cubicBezTo>
                  <a:cubicBezTo>
                    <a:pt x="547" y="1931"/>
                    <a:pt x="541" y="1937"/>
                    <a:pt x="534" y="1937"/>
                  </a:cubicBezTo>
                  <a:lnTo>
                    <a:pt x="508" y="1937"/>
                  </a:lnTo>
                  <a:cubicBezTo>
                    <a:pt x="501" y="1937"/>
                    <a:pt x="496" y="1931"/>
                    <a:pt x="496" y="1924"/>
                  </a:cubicBezTo>
                  <a:cubicBezTo>
                    <a:pt x="496" y="1917"/>
                    <a:pt x="501" y="1911"/>
                    <a:pt x="508" y="1911"/>
                  </a:cubicBezTo>
                  <a:close/>
                  <a:moveTo>
                    <a:pt x="585" y="1911"/>
                  </a:moveTo>
                  <a:lnTo>
                    <a:pt x="611" y="1911"/>
                  </a:lnTo>
                  <a:cubicBezTo>
                    <a:pt x="618" y="1911"/>
                    <a:pt x="624" y="1917"/>
                    <a:pt x="624" y="1924"/>
                  </a:cubicBezTo>
                  <a:cubicBezTo>
                    <a:pt x="624" y="1931"/>
                    <a:pt x="618" y="1937"/>
                    <a:pt x="611" y="1937"/>
                  </a:cubicBezTo>
                  <a:lnTo>
                    <a:pt x="585" y="1937"/>
                  </a:lnTo>
                  <a:cubicBezTo>
                    <a:pt x="578" y="1937"/>
                    <a:pt x="572" y="1931"/>
                    <a:pt x="572" y="1924"/>
                  </a:cubicBezTo>
                  <a:cubicBezTo>
                    <a:pt x="572" y="1917"/>
                    <a:pt x="578" y="1911"/>
                    <a:pt x="585" y="1911"/>
                  </a:cubicBezTo>
                  <a:close/>
                  <a:moveTo>
                    <a:pt x="662" y="1911"/>
                  </a:moveTo>
                  <a:lnTo>
                    <a:pt x="688" y="1911"/>
                  </a:lnTo>
                  <a:cubicBezTo>
                    <a:pt x="695" y="1911"/>
                    <a:pt x="700" y="1917"/>
                    <a:pt x="700" y="1924"/>
                  </a:cubicBezTo>
                  <a:cubicBezTo>
                    <a:pt x="700" y="1931"/>
                    <a:pt x="695" y="1937"/>
                    <a:pt x="688" y="1937"/>
                  </a:cubicBezTo>
                  <a:lnTo>
                    <a:pt x="662" y="1937"/>
                  </a:lnTo>
                  <a:cubicBezTo>
                    <a:pt x="655" y="1937"/>
                    <a:pt x="649" y="1931"/>
                    <a:pt x="649" y="1924"/>
                  </a:cubicBezTo>
                  <a:cubicBezTo>
                    <a:pt x="649" y="1917"/>
                    <a:pt x="655" y="1911"/>
                    <a:pt x="662" y="1911"/>
                  </a:cubicBezTo>
                  <a:close/>
                  <a:moveTo>
                    <a:pt x="739" y="1911"/>
                  </a:moveTo>
                  <a:lnTo>
                    <a:pt x="764" y="1911"/>
                  </a:lnTo>
                  <a:cubicBezTo>
                    <a:pt x="772" y="1911"/>
                    <a:pt x="777" y="1917"/>
                    <a:pt x="777" y="1924"/>
                  </a:cubicBezTo>
                  <a:cubicBezTo>
                    <a:pt x="777" y="1931"/>
                    <a:pt x="772" y="1937"/>
                    <a:pt x="764" y="1937"/>
                  </a:cubicBezTo>
                  <a:lnTo>
                    <a:pt x="739" y="1937"/>
                  </a:lnTo>
                  <a:cubicBezTo>
                    <a:pt x="732" y="1937"/>
                    <a:pt x="726" y="1931"/>
                    <a:pt x="726" y="1924"/>
                  </a:cubicBezTo>
                  <a:cubicBezTo>
                    <a:pt x="726" y="1917"/>
                    <a:pt x="732" y="1911"/>
                    <a:pt x="739" y="1911"/>
                  </a:cubicBezTo>
                  <a:close/>
                  <a:moveTo>
                    <a:pt x="816" y="1911"/>
                  </a:moveTo>
                  <a:lnTo>
                    <a:pt x="841" y="1911"/>
                  </a:lnTo>
                  <a:cubicBezTo>
                    <a:pt x="848" y="1911"/>
                    <a:pt x="854" y="1917"/>
                    <a:pt x="854" y="1924"/>
                  </a:cubicBezTo>
                  <a:cubicBezTo>
                    <a:pt x="854" y="1931"/>
                    <a:pt x="848" y="1937"/>
                    <a:pt x="841" y="1937"/>
                  </a:cubicBezTo>
                  <a:lnTo>
                    <a:pt x="816" y="1937"/>
                  </a:lnTo>
                  <a:cubicBezTo>
                    <a:pt x="809" y="1937"/>
                    <a:pt x="803" y="1931"/>
                    <a:pt x="803" y="1924"/>
                  </a:cubicBezTo>
                  <a:cubicBezTo>
                    <a:pt x="803" y="1917"/>
                    <a:pt x="809" y="1911"/>
                    <a:pt x="816" y="1911"/>
                  </a:cubicBezTo>
                  <a:close/>
                  <a:moveTo>
                    <a:pt x="892" y="1911"/>
                  </a:moveTo>
                  <a:lnTo>
                    <a:pt x="918" y="1911"/>
                  </a:lnTo>
                  <a:cubicBezTo>
                    <a:pt x="925" y="1911"/>
                    <a:pt x="931" y="1917"/>
                    <a:pt x="931" y="1924"/>
                  </a:cubicBezTo>
                  <a:cubicBezTo>
                    <a:pt x="931" y="1931"/>
                    <a:pt x="925" y="1937"/>
                    <a:pt x="918" y="1937"/>
                  </a:cubicBezTo>
                  <a:lnTo>
                    <a:pt x="892" y="1937"/>
                  </a:lnTo>
                  <a:cubicBezTo>
                    <a:pt x="885" y="1937"/>
                    <a:pt x="880" y="1931"/>
                    <a:pt x="880" y="1924"/>
                  </a:cubicBezTo>
                  <a:cubicBezTo>
                    <a:pt x="880" y="1917"/>
                    <a:pt x="885" y="1911"/>
                    <a:pt x="892" y="1911"/>
                  </a:cubicBezTo>
                  <a:close/>
                  <a:moveTo>
                    <a:pt x="969" y="1911"/>
                  </a:moveTo>
                  <a:lnTo>
                    <a:pt x="995" y="1911"/>
                  </a:lnTo>
                  <a:cubicBezTo>
                    <a:pt x="1002" y="1911"/>
                    <a:pt x="1008" y="1917"/>
                    <a:pt x="1008" y="1924"/>
                  </a:cubicBezTo>
                  <a:cubicBezTo>
                    <a:pt x="1008" y="1931"/>
                    <a:pt x="1002" y="1937"/>
                    <a:pt x="995" y="1937"/>
                  </a:cubicBezTo>
                  <a:lnTo>
                    <a:pt x="969" y="1937"/>
                  </a:lnTo>
                  <a:cubicBezTo>
                    <a:pt x="962" y="1937"/>
                    <a:pt x="956" y="1931"/>
                    <a:pt x="956" y="1924"/>
                  </a:cubicBezTo>
                  <a:cubicBezTo>
                    <a:pt x="956" y="1917"/>
                    <a:pt x="962" y="1911"/>
                    <a:pt x="969" y="1911"/>
                  </a:cubicBezTo>
                  <a:close/>
                  <a:moveTo>
                    <a:pt x="1046" y="1911"/>
                  </a:moveTo>
                  <a:lnTo>
                    <a:pt x="1072" y="1911"/>
                  </a:lnTo>
                  <a:cubicBezTo>
                    <a:pt x="1079" y="1911"/>
                    <a:pt x="1084" y="1917"/>
                    <a:pt x="1084" y="1924"/>
                  </a:cubicBezTo>
                  <a:cubicBezTo>
                    <a:pt x="1084" y="1931"/>
                    <a:pt x="1079" y="1937"/>
                    <a:pt x="1072" y="1937"/>
                  </a:cubicBezTo>
                  <a:lnTo>
                    <a:pt x="1046" y="1937"/>
                  </a:lnTo>
                  <a:cubicBezTo>
                    <a:pt x="1039" y="1937"/>
                    <a:pt x="1033" y="1931"/>
                    <a:pt x="1033" y="1924"/>
                  </a:cubicBezTo>
                  <a:cubicBezTo>
                    <a:pt x="1033" y="1917"/>
                    <a:pt x="1039" y="1911"/>
                    <a:pt x="1046" y="1911"/>
                  </a:cubicBezTo>
                  <a:close/>
                  <a:moveTo>
                    <a:pt x="1123" y="1911"/>
                  </a:moveTo>
                  <a:lnTo>
                    <a:pt x="1148" y="1911"/>
                  </a:lnTo>
                  <a:cubicBezTo>
                    <a:pt x="1156" y="1911"/>
                    <a:pt x="1161" y="1917"/>
                    <a:pt x="1161" y="1924"/>
                  </a:cubicBezTo>
                  <a:cubicBezTo>
                    <a:pt x="1161" y="1931"/>
                    <a:pt x="1156" y="1937"/>
                    <a:pt x="1148" y="1937"/>
                  </a:cubicBezTo>
                  <a:lnTo>
                    <a:pt x="1123" y="1937"/>
                  </a:lnTo>
                  <a:cubicBezTo>
                    <a:pt x="1116" y="1937"/>
                    <a:pt x="1110" y="1931"/>
                    <a:pt x="1110" y="1924"/>
                  </a:cubicBezTo>
                  <a:cubicBezTo>
                    <a:pt x="1110" y="1917"/>
                    <a:pt x="1116" y="1911"/>
                    <a:pt x="1123" y="1911"/>
                  </a:cubicBezTo>
                  <a:close/>
                  <a:moveTo>
                    <a:pt x="1200" y="1911"/>
                  </a:moveTo>
                  <a:lnTo>
                    <a:pt x="1225" y="1911"/>
                  </a:lnTo>
                  <a:cubicBezTo>
                    <a:pt x="1232" y="1911"/>
                    <a:pt x="1238" y="1917"/>
                    <a:pt x="1238" y="1924"/>
                  </a:cubicBezTo>
                  <a:cubicBezTo>
                    <a:pt x="1238" y="1931"/>
                    <a:pt x="1232" y="1937"/>
                    <a:pt x="1225" y="1937"/>
                  </a:cubicBezTo>
                  <a:lnTo>
                    <a:pt x="1200" y="1937"/>
                  </a:lnTo>
                  <a:cubicBezTo>
                    <a:pt x="1193" y="1937"/>
                    <a:pt x="1187" y="1931"/>
                    <a:pt x="1187" y="1924"/>
                  </a:cubicBezTo>
                  <a:cubicBezTo>
                    <a:pt x="1187" y="1917"/>
                    <a:pt x="1193" y="1911"/>
                    <a:pt x="1200" y="1911"/>
                  </a:cubicBezTo>
                  <a:close/>
                  <a:moveTo>
                    <a:pt x="1276" y="1911"/>
                  </a:moveTo>
                  <a:lnTo>
                    <a:pt x="1302" y="1911"/>
                  </a:lnTo>
                  <a:cubicBezTo>
                    <a:pt x="1309" y="1911"/>
                    <a:pt x="1315" y="1917"/>
                    <a:pt x="1315" y="1924"/>
                  </a:cubicBezTo>
                  <a:cubicBezTo>
                    <a:pt x="1315" y="1931"/>
                    <a:pt x="1309" y="1937"/>
                    <a:pt x="1302" y="1937"/>
                  </a:cubicBezTo>
                  <a:lnTo>
                    <a:pt x="1276" y="1937"/>
                  </a:lnTo>
                  <a:cubicBezTo>
                    <a:pt x="1269" y="1937"/>
                    <a:pt x="1264" y="1931"/>
                    <a:pt x="1264" y="1924"/>
                  </a:cubicBezTo>
                  <a:cubicBezTo>
                    <a:pt x="1264" y="1917"/>
                    <a:pt x="1269" y="1911"/>
                    <a:pt x="1276" y="1911"/>
                  </a:cubicBezTo>
                  <a:close/>
                  <a:moveTo>
                    <a:pt x="1353" y="1911"/>
                  </a:moveTo>
                  <a:lnTo>
                    <a:pt x="1379" y="1911"/>
                  </a:lnTo>
                  <a:cubicBezTo>
                    <a:pt x="1386" y="1911"/>
                    <a:pt x="1392" y="1917"/>
                    <a:pt x="1392" y="1924"/>
                  </a:cubicBezTo>
                  <a:cubicBezTo>
                    <a:pt x="1392" y="1931"/>
                    <a:pt x="1386" y="1937"/>
                    <a:pt x="1379" y="1937"/>
                  </a:cubicBezTo>
                  <a:lnTo>
                    <a:pt x="1353" y="1937"/>
                  </a:lnTo>
                  <a:cubicBezTo>
                    <a:pt x="1346" y="1937"/>
                    <a:pt x="1340" y="1931"/>
                    <a:pt x="1340" y="1924"/>
                  </a:cubicBezTo>
                  <a:cubicBezTo>
                    <a:pt x="1340" y="1917"/>
                    <a:pt x="1346" y="1911"/>
                    <a:pt x="1353" y="1911"/>
                  </a:cubicBezTo>
                  <a:close/>
                  <a:moveTo>
                    <a:pt x="1430" y="1911"/>
                  </a:moveTo>
                  <a:lnTo>
                    <a:pt x="1456" y="1911"/>
                  </a:lnTo>
                  <a:cubicBezTo>
                    <a:pt x="1463" y="1911"/>
                    <a:pt x="1468" y="1917"/>
                    <a:pt x="1468" y="1924"/>
                  </a:cubicBezTo>
                  <a:cubicBezTo>
                    <a:pt x="1468" y="1931"/>
                    <a:pt x="1463" y="1937"/>
                    <a:pt x="1456" y="1937"/>
                  </a:cubicBezTo>
                  <a:lnTo>
                    <a:pt x="1430" y="1937"/>
                  </a:lnTo>
                  <a:cubicBezTo>
                    <a:pt x="1423" y="1937"/>
                    <a:pt x="1417" y="1931"/>
                    <a:pt x="1417" y="1924"/>
                  </a:cubicBezTo>
                  <a:cubicBezTo>
                    <a:pt x="1417" y="1917"/>
                    <a:pt x="1423" y="1911"/>
                    <a:pt x="1430" y="1911"/>
                  </a:cubicBezTo>
                  <a:close/>
                  <a:moveTo>
                    <a:pt x="1507" y="1911"/>
                  </a:moveTo>
                  <a:lnTo>
                    <a:pt x="1532" y="1911"/>
                  </a:lnTo>
                  <a:cubicBezTo>
                    <a:pt x="1540" y="1911"/>
                    <a:pt x="1545" y="1917"/>
                    <a:pt x="1545" y="1924"/>
                  </a:cubicBezTo>
                  <a:cubicBezTo>
                    <a:pt x="1545" y="1931"/>
                    <a:pt x="1540" y="1937"/>
                    <a:pt x="1532" y="1937"/>
                  </a:cubicBezTo>
                  <a:lnTo>
                    <a:pt x="1507" y="1937"/>
                  </a:lnTo>
                  <a:cubicBezTo>
                    <a:pt x="1500" y="1937"/>
                    <a:pt x="1494" y="1931"/>
                    <a:pt x="1494" y="1924"/>
                  </a:cubicBezTo>
                  <a:cubicBezTo>
                    <a:pt x="1494" y="1917"/>
                    <a:pt x="1500" y="1911"/>
                    <a:pt x="1507" y="1911"/>
                  </a:cubicBezTo>
                  <a:close/>
                  <a:moveTo>
                    <a:pt x="1584" y="1911"/>
                  </a:moveTo>
                  <a:lnTo>
                    <a:pt x="1609" y="1911"/>
                  </a:lnTo>
                  <a:cubicBezTo>
                    <a:pt x="1616" y="1911"/>
                    <a:pt x="1622" y="1917"/>
                    <a:pt x="1622" y="1924"/>
                  </a:cubicBezTo>
                  <a:cubicBezTo>
                    <a:pt x="1622" y="1931"/>
                    <a:pt x="1616" y="1937"/>
                    <a:pt x="1609" y="1937"/>
                  </a:cubicBezTo>
                  <a:lnTo>
                    <a:pt x="1584" y="1937"/>
                  </a:lnTo>
                  <a:cubicBezTo>
                    <a:pt x="1577" y="1937"/>
                    <a:pt x="1571" y="1931"/>
                    <a:pt x="1571" y="1924"/>
                  </a:cubicBezTo>
                  <a:cubicBezTo>
                    <a:pt x="1571" y="1917"/>
                    <a:pt x="1577" y="1911"/>
                    <a:pt x="1584" y="1911"/>
                  </a:cubicBezTo>
                  <a:close/>
                  <a:moveTo>
                    <a:pt x="1660" y="1911"/>
                  </a:moveTo>
                  <a:lnTo>
                    <a:pt x="1686" y="1911"/>
                  </a:lnTo>
                  <a:cubicBezTo>
                    <a:pt x="1693" y="1911"/>
                    <a:pt x="1699" y="1917"/>
                    <a:pt x="1699" y="1924"/>
                  </a:cubicBezTo>
                  <a:cubicBezTo>
                    <a:pt x="1699" y="1931"/>
                    <a:pt x="1693" y="1937"/>
                    <a:pt x="1686" y="1937"/>
                  </a:cubicBezTo>
                  <a:lnTo>
                    <a:pt x="1660" y="1937"/>
                  </a:lnTo>
                  <a:cubicBezTo>
                    <a:pt x="1653" y="1937"/>
                    <a:pt x="1648" y="1931"/>
                    <a:pt x="1648" y="1924"/>
                  </a:cubicBezTo>
                  <a:cubicBezTo>
                    <a:pt x="1648" y="1917"/>
                    <a:pt x="1653" y="1911"/>
                    <a:pt x="1660" y="1911"/>
                  </a:cubicBezTo>
                  <a:close/>
                  <a:moveTo>
                    <a:pt x="1737" y="1911"/>
                  </a:moveTo>
                  <a:lnTo>
                    <a:pt x="1763" y="1911"/>
                  </a:lnTo>
                  <a:cubicBezTo>
                    <a:pt x="1770" y="1911"/>
                    <a:pt x="1776" y="1917"/>
                    <a:pt x="1776" y="1924"/>
                  </a:cubicBezTo>
                  <a:cubicBezTo>
                    <a:pt x="1776" y="1931"/>
                    <a:pt x="1770" y="1937"/>
                    <a:pt x="1763" y="1937"/>
                  </a:cubicBezTo>
                  <a:lnTo>
                    <a:pt x="1737" y="1937"/>
                  </a:lnTo>
                  <a:cubicBezTo>
                    <a:pt x="1730" y="1937"/>
                    <a:pt x="1724" y="1931"/>
                    <a:pt x="1724" y="1924"/>
                  </a:cubicBezTo>
                  <a:cubicBezTo>
                    <a:pt x="1724" y="1917"/>
                    <a:pt x="1730" y="1911"/>
                    <a:pt x="1737" y="1911"/>
                  </a:cubicBezTo>
                  <a:close/>
                  <a:moveTo>
                    <a:pt x="1814" y="1911"/>
                  </a:moveTo>
                  <a:lnTo>
                    <a:pt x="1840" y="1911"/>
                  </a:lnTo>
                  <a:cubicBezTo>
                    <a:pt x="1847" y="1911"/>
                    <a:pt x="1852" y="1917"/>
                    <a:pt x="1852" y="1924"/>
                  </a:cubicBezTo>
                  <a:cubicBezTo>
                    <a:pt x="1852" y="1931"/>
                    <a:pt x="1847" y="1937"/>
                    <a:pt x="1840" y="1937"/>
                  </a:cubicBezTo>
                  <a:lnTo>
                    <a:pt x="1814" y="1937"/>
                  </a:lnTo>
                  <a:cubicBezTo>
                    <a:pt x="1807" y="1937"/>
                    <a:pt x="1801" y="1931"/>
                    <a:pt x="1801" y="1924"/>
                  </a:cubicBezTo>
                  <a:cubicBezTo>
                    <a:pt x="1801" y="1917"/>
                    <a:pt x="1807" y="1911"/>
                    <a:pt x="1814" y="1911"/>
                  </a:cubicBezTo>
                  <a:close/>
                  <a:moveTo>
                    <a:pt x="1891" y="1911"/>
                  </a:moveTo>
                  <a:lnTo>
                    <a:pt x="1916" y="1911"/>
                  </a:lnTo>
                  <a:cubicBezTo>
                    <a:pt x="1924" y="1911"/>
                    <a:pt x="1929" y="1917"/>
                    <a:pt x="1929" y="1924"/>
                  </a:cubicBezTo>
                  <a:cubicBezTo>
                    <a:pt x="1929" y="1931"/>
                    <a:pt x="1924" y="1937"/>
                    <a:pt x="1916" y="1937"/>
                  </a:cubicBezTo>
                  <a:lnTo>
                    <a:pt x="1891" y="1937"/>
                  </a:lnTo>
                  <a:cubicBezTo>
                    <a:pt x="1884" y="1937"/>
                    <a:pt x="1878" y="1931"/>
                    <a:pt x="1878" y="1924"/>
                  </a:cubicBezTo>
                  <a:cubicBezTo>
                    <a:pt x="1878" y="1917"/>
                    <a:pt x="1884" y="1911"/>
                    <a:pt x="1891" y="1911"/>
                  </a:cubicBezTo>
                  <a:close/>
                  <a:moveTo>
                    <a:pt x="1968" y="1911"/>
                  </a:moveTo>
                  <a:lnTo>
                    <a:pt x="1993" y="1911"/>
                  </a:lnTo>
                  <a:cubicBezTo>
                    <a:pt x="2000" y="1911"/>
                    <a:pt x="2006" y="1917"/>
                    <a:pt x="2006" y="1924"/>
                  </a:cubicBezTo>
                  <a:cubicBezTo>
                    <a:pt x="2006" y="1931"/>
                    <a:pt x="2000" y="1937"/>
                    <a:pt x="1993" y="1937"/>
                  </a:cubicBezTo>
                  <a:lnTo>
                    <a:pt x="1968" y="1937"/>
                  </a:lnTo>
                  <a:cubicBezTo>
                    <a:pt x="1961" y="1937"/>
                    <a:pt x="1955" y="1931"/>
                    <a:pt x="1955" y="1924"/>
                  </a:cubicBezTo>
                  <a:cubicBezTo>
                    <a:pt x="1955" y="1917"/>
                    <a:pt x="1961" y="1911"/>
                    <a:pt x="1968" y="1911"/>
                  </a:cubicBezTo>
                  <a:close/>
                  <a:moveTo>
                    <a:pt x="2044" y="1911"/>
                  </a:moveTo>
                  <a:lnTo>
                    <a:pt x="2070" y="1911"/>
                  </a:lnTo>
                  <a:cubicBezTo>
                    <a:pt x="2077" y="1911"/>
                    <a:pt x="2083" y="1917"/>
                    <a:pt x="2083" y="1924"/>
                  </a:cubicBezTo>
                  <a:cubicBezTo>
                    <a:pt x="2083" y="1931"/>
                    <a:pt x="2077" y="1937"/>
                    <a:pt x="2070" y="1937"/>
                  </a:cubicBezTo>
                  <a:lnTo>
                    <a:pt x="2044" y="1937"/>
                  </a:lnTo>
                  <a:cubicBezTo>
                    <a:pt x="2037" y="1937"/>
                    <a:pt x="2032" y="1931"/>
                    <a:pt x="2032" y="1924"/>
                  </a:cubicBezTo>
                  <a:cubicBezTo>
                    <a:pt x="2032" y="1917"/>
                    <a:pt x="2037" y="1911"/>
                    <a:pt x="2044" y="1911"/>
                  </a:cubicBezTo>
                  <a:close/>
                  <a:moveTo>
                    <a:pt x="2121" y="1911"/>
                  </a:moveTo>
                  <a:lnTo>
                    <a:pt x="2147" y="1911"/>
                  </a:lnTo>
                  <a:cubicBezTo>
                    <a:pt x="2154" y="1911"/>
                    <a:pt x="2160" y="1917"/>
                    <a:pt x="2160" y="1924"/>
                  </a:cubicBezTo>
                  <a:cubicBezTo>
                    <a:pt x="2160" y="1931"/>
                    <a:pt x="2154" y="1937"/>
                    <a:pt x="2147" y="1937"/>
                  </a:cubicBezTo>
                  <a:lnTo>
                    <a:pt x="2121" y="1937"/>
                  </a:lnTo>
                  <a:cubicBezTo>
                    <a:pt x="2114" y="1937"/>
                    <a:pt x="2108" y="1931"/>
                    <a:pt x="2108" y="1924"/>
                  </a:cubicBezTo>
                  <a:cubicBezTo>
                    <a:pt x="2108" y="1917"/>
                    <a:pt x="2114" y="1911"/>
                    <a:pt x="2121" y="1911"/>
                  </a:cubicBezTo>
                  <a:close/>
                  <a:moveTo>
                    <a:pt x="2198" y="1911"/>
                  </a:moveTo>
                  <a:lnTo>
                    <a:pt x="2224" y="1911"/>
                  </a:lnTo>
                  <a:cubicBezTo>
                    <a:pt x="2231" y="1911"/>
                    <a:pt x="2236" y="1917"/>
                    <a:pt x="2236" y="1924"/>
                  </a:cubicBezTo>
                  <a:cubicBezTo>
                    <a:pt x="2236" y="1931"/>
                    <a:pt x="2231" y="1937"/>
                    <a:pt x="2224" y="1937"/>
                  </a:cubicBezTo>
                  <a:lnTo>
                    <a:pt x="2198" y="1937"/>
                  </a:lnTo>
                  <a:cubicBezTo>
                    <a:pt x="2191" y="1937"/>
                    <a:pt x="2185" y="1931"/>
                    <a:pt x="2185" y="1924"/>
                  </a:cubicBezTo>
                  <a:cubicBezTo>
                    <a:pt x="2185" y="1917"/>
                    <a:pt x="2191" y="1911"/>
                    <a:pt x="2198" y="1911"/>
                  </a:cubicBezTo>
                  <a:close/>
                  <a:moveTo>
                    <a:pt x="2275" y="1911"/>
                  </a:moveTo>
                  <a:lnTo>
                    <a:pt x="2300" y="1911"/>
                  </a:lnTo>
                  <a:cubicBezTo>
                    <a:pt x="2308" y="1911"/>
                    <a:pt x="2313" y="1917"/>
                    <a:pt x="2313" y="1924"/>
                  </a:cubicBezTo>
                  <a:cubicBezTo>
                    <a:pt x="2313" y="1931"/>
                    <a:pt x="2308" y="1937"/>
                    <a:pt x="2300" y="1937"/>
                  </a:cubicBezTo>
                  <a:lnTo>
                    <a:pt x="2275" y="1937"/>
                  </a:lnTo>
                  <a:cubicBezTo>
                    <a:pt x="2268" y="1937"/>
                    <a:pt x="2262" y="1931"/>
                    <a:pt x="2262" y="1924"/>
                  </a:cubicBezTo>
                  <a:cubicBezTo>
                    <a:pt x="2262" y="1917"/>
                    <a:pt x="2268" y="1911"/>
                    <a:pt x="2275" y="1911"/>
                  </a:cubicBezTo>
                  <a:close/>
                  <a:moveTo>
                    <a:pt x="2352" y="1911"/>
                  </a:moveTo>
                  <a:lnTo>
                    <a:pt x="2377" y="1911"/>
                  </a:lnTo>
                  <a:cubicBezTo>
                    <a:pt x="2384" y="1911"/>
                    <a:pt x="2390" y="1917"/>
                    <a:pt x="2390" y="1924"/>
                  </a:cubicBezTo>
                  <a:cubicBezTo>
                    <a:pt x="2390" y="1931"/>
                    <a:pt x="2384" y="1937"/>
                    <a:pt x="2377" y="1937"/>
                  </a:cubicBezTo>
                  <a:lnTo>
                    <a:pt x="2352" y="1937"/>
                  </a:lnTo>
                  <a:cubicBezTo>
                    <a:pt x="2345" y="1937"/>
                    <a:pt x="2339" y="1931"/>
                    <a:pt x="2339" y="1924"/>
                  </a:cubicBezTo>
                  <a:cubicBezTo>
                    <a:pt x="2339" y="1917"/>
                    <a:pt x="2345" y="1911"/>
                    <a:pt x="2352" y="1911"/>
                  </a:cubicBezTo>
                  <a:close/>
                  <a:moveTo>
                    <a:pt x="2428" y="1911"/>
                  </a:moveTo>
                  <a:lnTo>
                    <a:pt x="2454" y="1911"/>
                  </a:lnTo>
                  <a:cubicBezTo>
                    <a:pt x="2461" y="1911"/>
                    <a:pt x="2467" y="1917"/>
                    <a:pt x="2467" y="1924"/>
                  </a:cubicBezTo>
                  <a:cubicBezTo>
                    <a:pt x="2467" y="1931"/>
                    <a:pt x="2461" y="1937"/>
                    <a:pt x="2454" y="1937"/>
                  </a:cubicBezTo>
                  <a:lnTo>
                    <a:pt x="2428" y="1937"/>
                  </a:lnTo>
                  <a:cubicBezTo>
                    <a:pt x="2421" y="1937"/>
                    <a:pt x="2416" y="1931"/>
                    <a:pt x="2416" y="1924"/>
                  </a:cubicBezTo>
                  <a:cubicBezTo>
                    <a:pt x="2416" y="1917"/>
                    <a:pt x="2421" y="1911"/>
                    <a:pt x="2428" y="1911"/>
                  </a:cubicBezTo>
                  <a:close/>
                  <a:moveTo>
                    <a:pt x="2505" y="1911"/>
                  </a:moveTo>
                  <a:lnTo>
                    <a:pt x="2531" y="1911"/>
                  </a:lnTo>
                  <a:cubicBezTo>
                    <a:pt x="2538" y="1911"/>
                    <a:pt x="2544" y="1917"/>
                    <a:pt x="2544" y="1924"/>
                  </a:cubicBezTo>
                  <a:cubicBezTo>
                    <a:pt x="2544" y="1931"/>
                    <a:pt x="2538" y="1937"/>
                    <a:pt x="2531" y="1937"/>
                  </a:cubicBezTo>
                  <a:lnTo>
                    <a:pt x="2505" y="1937"/>
                  </a:lnTo>
                  <a:cubicBezTo>
                    <a:pt x="2498" y="1937"/>
                    <a:pt x="2492" y="1931"/>
                    <a:pt x="2492" y="1924"/>
                  </a:cubicBezTo>
                  <a:cubicBezTo>
                    <a:pt x="2492" y="1917"/>
                    <a:pt x="2498" y="1911"/>
                    <a:pt x="2505" y="1911"/>
                  </a:cubicBezTo>
                  <a:close/>
                  <a:moveTo>
                    <a:pt x="2582" y="1911"/>
                  </a:moveTo>
                  <a:lnTo>
                    <a:pt x="2608" y="1911"/>
                  </a:lnTo>
                  <a:cubicBezTo>
                    <a:pt x="2615" y="1911"/>
                    <a:pt x="2620" y="1917"/>
                    <a:pt x="2620" y="1924"/>
                  </a:cubicBezTo>
                  <a:cubicBezTo>
                    <a:pt x="2620" y="1931"/>
                    <a:pt x="2615" y="1937"/>
                    <a:pt x="2608" y="1937"/>
                  </a:cubicBezTo>
                  <a:lnTo>
                    <a:pt x="2582" y="1937"/>
                  </a:lnTo>
                  <a:cubicBezTo>
                    <a:pt x="2575" y="1937"/>
                    <a:pt x="2569" y="1931"/>
                    <a:pt x="2569" y="1924"/>
                  </a:cubicBezTo>
                  <a:cubicBezTo>
                    <a:pt x="2569" y="1917"/>
                    <a:pt x="2575" y="1911"/>
                    <a:pt x="2582" y="1911"/>
                  </a:cubicBezTo>
                  <a:close/>
                  <a:moveTo>
                    <a:pt x="2659" y="1911"/>
                  </a:moveTo>
                  <a:lnTo>
                    <a:pt x="2684" y="1911"/>
                  </a:lnTo>
                  <a:cubicBezTo>
                    <a:pt x="2692" y="1911"/>
                    <a:pt x="2697" y="1917"/>
                    <a:pt x="2697" y="1924"/>
                  </a:cubicBezTo>
                  <a:cubicBezTo>
                    <a:pt x="2697" y="1931"/>
                    <a:pt x="2692" y="1937"/>
                    <a:pt x="2684" y="1937"/>
                  </a:cubicBezTo>
                  <a:lnTo>
                    <a:pt x="2659" y="1937"/>
                  </a:lnTo>
                  <a:cubicBezTo>
                    <a:pt x="2652" y="1937"/>
                    <a:pt x="2646" y="1931"/>
                    <a:pt x="2646" y="1924"/>
                  </a:cubicBezTo>
                  <a:cubicBezTo>
                    <a:pt x="2646" y="1917"/>
                    <a:pt x="2652" y="1911"/>
                    <a:pt x="2659" y="1911"/>
                  </a:cubicBezTo>
                  <a:close/>
                  <a:moveTo>
                    <a:pt x="2736" y="1911"/>
                  </a:moveTo>
                  <a:lnTo>
                    <a:pt x="2761" y="1911"/>
                  </a:lnTo>
                  <a:cubicBezTo>
                    <a:pt x="2768" y="1911"/>
                    <a:pt x="2774" y="1917"/>
                    <a:pt x="2774" y="1924"/>
                  </a:cubicBezTo>
                  <a:cubicBezTo>
                    <a:pt x="2774" y="1931"/>
                    <a:pt x="2768" y="1937"/>
                    <a:pt x="2761" y="1937"/>
                  </a:cubicBezTo>
                  <a:lnTo>
                    <a:pt x="2736" y="1937"/>
                  </a:lnTo>
                  <a:cubicBezTo>
                    <a:pt x="2729" y="1937"/>
                    <a:pt x="2723" y="1931"/>
                    <a:pt x="2723" y="1924"/>
                  </a:cubicBezTo>
                  <a:cubicBezTo>
                    <a:pt x="2723" y="1917"/>
                    <a:pt x="2729" y="1911"/>
                    <a:pt x="2736" y="1911"/>
                  </a:cubicBezTo>
                  <a:close/>
                  <a:moveTo>
                    <a:pt x="2812" y="1911"/>
                  </a:moveTo>
                  <a:lnTo>
                    <a:pt x="2838" y="1911"/>
                  </a:lnTo>
                  <a:cubicBezTo>
                    <a:pt x="2845" y="1911"/>
                    <a:pt x="2851" y="1917"/>
                    <a:pt x="2851" y="1924"/>
                  </a:cubicBezTo>
                  <a:cubicBezTo>
                    <a:pt x="2851" y="1931"/>
                    <a:pt x="2845" y="1937"/>
                    <a:pt x="2838" y="1937"/>
                  </a:cubicBezTo>
                  <a:lnTo>
                    <a:pt x="2812" y="1937"/>
                  </a:lnTo>
                  <a:cubicBezTo>
                    <a:pt x="2805" y="1937"/>
                    <a:pt x="2800" y="1931"/>
                    <a:pt x="2800" y="1924"/>
                  </a:cubicBezTo>
                  <a:cubicBezTo>
                    <a:pt x="2800" y="1917"/>
                    <a:pt x="2805" y="1911"/>
                    <a:pt x="2812" y="1911"/>
                  </a:cubicBezTo>
                  <a:close/>
                  <a:moveTo>
                    <a:pt x="2889" y="1911"/>
                  </a:moveTo>
                  <a:lnTo>
                    <a:pt x="2915" y="1911"/>
                  </a:lnTo>
                  <a:cubicBezTo>
                    <a:pt x="2922" y="1911"/>
                    <a:pt x="2928" y="1917"/>
                    <a:pt x="2928" y="1924"/>
                  </a:cubicBezTo>
                  <a:cubicBezTo>
                    <a:pt x="2928" y="1931"/>
                    <a:pt x="2922" y="1937"/>
                    <a:pt x="2915" y="1937"/>
                  </a:cubicBezTo>
                  <a:lnTo>
                    <a:pt x="2889" y="1937"/>
                  </a:lnTo>
                  <a:cubicBezTo>
                    <a:pt x="2882" y="1937"/>
                    <a:pt x="2876" y="1931"/>
                    <a:pt x="2876" y="1924"/>
                  </a:cubicBezTo>
                  <a:cubicBezTo>
                    <a:pt x="2876" y="1917"/>
                    <a:pt x="2882" y="1911"/>
                    <a:pt x="2889" y="1911"/>
                  </a:cubicBezTo>
                  <a:close/>
                  <a:moveTo>
                    <a:pt x="2966" y="1911"/>
                  </a:moveTo>
                  <a:lnTo>
                    <a:pt x="2992" y="1911"/>
                  </a:lnTo>
                  <a:cubicBezTo>
                    <a:pt x="2999" y="1911"/>
                    <a:pt x="3004" y="1917"/>
                    <a:pt x="3004" y="1924"/>
                  </a:cubicBezTo>
                  <a:cubicBezTo>
                    <a:pt x="3004" y="1931"/>
                    <a:pt x="2999" y="1937"/>
                    <a:pt x="2992" y="1937"/>
                  </a:cubicBezTo>
                  <a:lnTo>
                    <a:pt x="2966" y="1937"/>
                  </a:lnTo>
                  <a:cubicBezTo>
                    <a:pt x="2959" y="1937"/>
                    <a:pt x="2953" y="1931"/>
                    <a:pt x="2953" y="1924"/>
                  </a:cubicBezTo>
                  <a:cubicBezTo>
                    <a:pt x="2953" y="1917"/>
                    <a:pt x="2959" y="1911"/>
                    <a:pt x="2966" y="1911"/>
                  </a:cubicBezTo>
                  <a:close/>
                  <a:moveTo>
                    <a:pt x="3024" y="1918"/>
                  </a:moveTo>
                  <a:lnTo>
                    <a:pt x="3024" y="1892"/>
                  </a:lnTo>
                  <a:cubicBezTo>
                    <a:pt x="3024" y="1885"/>
                    <a:pt x="3030" y="1880"/>
                    <a:pt x="3037" y="1880"/>
                  </a:cubicBezTo>
                  <a:cubicBezTo>
                    <a:pt x="3044" y="1880"/>
                    <a:pt x="3049" y="1885"/>
                    <a:pt x="3049" y="1892"/>
                  </a:cubicBezTo>
                  <a:lnTo>
                    <a:pt x="3049" y="1918"/>
                  </a:lnTo>
                  <a:cubicBezTo>
                    <a:pt x="3049" y="1925"/>
                    <a:pt x="3044" y="1931"/>
                    <a:pt x="3037" y="1931"/>
                  </a:cubicBezTo>
                  <a:cubicBezTo>
                    <a:pt x="3030" y="1931"/>
                    <a:pt x="3024" y="1925"/>
                    <a:pt x="3024" y="1918"/>
                  </a:cubicBezTo>
                  <a:close/>
                  <a:moveTo>
                    <a:pt x="3024" y="1841"/>
                  </a:moveTo>
                  <a:lnTo>
                    <a:pt x="3024" y="1816"/>
                  </a:lnTo>
                  <a:cubicBezTo>
                    <a:pt x="3024" y="1808"/>
                    <a:pt x="3030" y="1803"/>
                    <a:pt x="3037" y="1803"/>
                  </a:cubicBezTo>
                  <a:cubicBezTo>
                    <a:pt x="3044" y="1803"/>
                    <a:pt x="3049" y="1808"/>
                    <a:pt x="3049" y="1816"/>
                  </a:cubicBezTo>
                  <a:lnTo>
                    <a:pt x="3049" y="1841"/>
                  </a:lnTo>
                  <a:cubicBezTo>
                    <a:pt x="3049" y="1848"/>
                    <a:pt x="3044" y="1854"/>
                    <a:pt x="3037" y="1854"/>
                  </a:cubicBezTo>
                  <a:cubicBezTo>
                    <a:pt x="3030" y="1854"/>
                    <a:pt x="3024" y="1848"/>
                    <a:pt x="3024" y="1841"/>
                  </a:cubicBezTo>
                  <a:close/>
                  <a:moveTo>
                    <a:pt x="3024" y="1764"/>
                  </a:moveTo>
                  <a:lnTo>
                    <a:pt x="3024" y="1739"/>
                  </a:lnTo>
                  <a:cubicBezTo>
                    <a:pt x="3024" y="1732"/>
                    <a:pt x="3030" y="1726"/>
                    <a:pt x="3037" y="1726"/>
                  </a:cubicBezTo>
                  <a:cubicBezTo>
                    <a:pt x="3044" y="1726"/>
                    <a:pt x="3049" y="1732"/>
                    <a:pt x="3049" y="1739"/>
                  </a:cubicBezTo>
                  <a:lnTo>
                    <a:pt x="3049" y="1764"/>
                  </a:lnTo>
                  <a:cubicBezTo>
                    <a:pt x="3049" y="1771"/>
                    <a:pt x="3044" y="1777"/>
                    <a:pt x="3037" y="1777"/>
                  </a:cubicBezTo>
                  <a:cubicBezTo>
                    <a:pt x="3030" y="1777"/>
                    <a:pt x="3024" y="1771"/>
                    <a:pt x="3024" y="1764"/>
                  </a:cubicBezTo>
                  <a:close/>
                  <a:moveTo>
                    <a:pt x="3024" y="1688"/>
                  </a:moveTo>
                  <a:lnTo>
                    <a:pt x="3024" y="1662"/>
                  </a:lnTo>
                  <a:cubicBezTo>
                    <a:pt x="3024" y="1655"/>
                    <a:pt x="3030" y="1649"/>
                    <a:pt x="3037" y="1649"/>
                  </a:cubicBezTo>
                  <a:cubicBezTo>
                    <a:pt x="3044" y="1649"/>
                    <a:pt x="3049" y="1655"/>
                    <a:pt x="3049" y="1662"/>
                  </a:cubicBezTo>
                  <a:lnTo>
                    <a:pt x="3049" y="1688"/>
                  </a:lnTo>
                  <a:cubicBezTo>
                    <a:pt x="3049" y="1695"/>
                    <a:pt x="3044" y="1700"/>
                    <a:pt x="3037" y="1700"/>
                  </a:cubicBezTo>
                  <a:cubicBezTo>
                    <a:pt x="3030" y="1700"/>
                    <a:pt x="3024" y="1695"/>
                    <a:pt x="3024" y="1688"/>
                  </a:cubicBezTo>
                  <a:close/>
                  <a:moveTo>
                    <a:pt x="3024" y="1611"/>
                  </a:moveTo>
                  <a:lnTo>
                    <a:pt x="3024" y="1585"/>
                  </a:lnTo>
                  <a:cubicBezTo>
                    <a:pt x="3024" y="1578"/>
                    <a:pt x="3030" y="1572"/>
                    <a:pt x="3037" y="1572"/>
                  </a:cubicBezTo>
                  <a:cubicBezTo>
                    <a:pt x="3044" y="1572"/>
                    <a:pt x="3049" y="1578"/>
                    <a:pt x="3049" y="1585"/>
                  </a:cubicBezTo>
                  <a:lnTo>
                    <a:pt x="3049" y="1611"/>
                  </a:lnTo>
                  <a:cubicBezTo>
                    <a:pt x="3049" y="1618"/>
                    <a:pt x="3044" y="1624"/>
                    <a:pt x="3037" y="1624"/>
                  </a:cubicBezTo>
                  <a:cubicBezTo>
                    <a:pt x="3030" y="1624"/>
                    <a:pt x="3024" y="1618"/>
                    <a:pt x="3024" y="1611"/>
                  </a:cubicBezTo>
                  <a:close/>
                  <a:moveTo>
                    <a:pt x="3024" y="1534"/>
                  </a:moveTo>
                  <a:lnTo>
                    <a:pt x="3024" y="1508"/>
                  </a:lnTo>
                  <a:cubicBezTo>
                    <a:pt x="3024" y="1501"/>
                    <a:pt x="3030" y="1496"/>
                    <a:pt x="3037" y="1496"/>
                  </a:cubicBezTo>
                  <a:cubicBezTo>
                    <a:pt x="3044" y="1496"/>
                    <a:pt x="3049" y="1501"/>
                    <a:pt x="3049" y="1508"/>
                  </a:cubicBezTo>
                  <a:lnTo>
                    <a:pt x="3049" y="1534"/>
                  </a:lnTo>
                  <a:cubicBezTo>
                    <a:pt x="3049" y="1541"/>
                    <a:pt x="3044" y="1547"/>
                    <a:pt x="3037" y="1547"/>
                  </a:cubicBezTo>
                  <a:cubicBezTo>
                    <a:pt x="3030" y="1547"/>
                    <a:pt x="3024" y="1541"/>
                    <a:pt x="3024" y="1534"/>
                  </a:cubicBezTo>
                  <a:close/>
                  <a:moveTo>
                    <a:pt x="3024" y="1457"/>
                  </a:moveTo>
                  <a:lnTo>
                    <a:pt x="3024" y="1432"/>
                  </a:lnTo>
                  <a:cubicBezTo>
                    <a:pt x="3024" y="1424"/>
                    <a:pt x="3030" y="1419"/>
                    <a:pt x="3037" y="1419"/>
                  </a:cubicBezTo>
                  <a:cubicBezTo>
                    <a:pt x="3044" y="1419"/>
                    <a:pt x="3049" y="1424"/>
                    <a:pt x="3049" y="1432"/>
                  </a:cubicBezTo>
                  <a:lnTo>
                    <a:pt x="3049" y="1457"/>
                  </a:lnTo>
                  <a:cubicBezTo>
                    <a:pt x="3049" y="1464"/>
                    <a:pt x="3044" y="1470"/>
                    <a:pt x="3037" y="1470"/>
                  </a:cubicBezTo>
                  <a:cubicBezTo>
                    <a:pt x="3030" y="1470"/>
                    <a:pt x="3024" y="1464"/>
                    <a:pt x="3024" y="1457"/>
                  </a:cubicBezTo>
                  <a:close/>
                  <a:moveTo>
                    <a:pt x="3024" y="1380"/>
                  </a:moveTo>
                  <a:lnTo>
                    <a:pt x="3024" y="1355"/>
                  </a:lnTo>
                  <a:cubicBezTo>
                    <a:pt x="3024" y="1348"/>
                    <a:pt x="3030" y="1342"/>
                    <a:pt x="3037" y="1342"/>
                  </a:cubicBezTo>
                  <a:cubicBezTo>
                    <a:pt x="3044" y="1342"/>
                    <a:pt x="3049" y="1348"/>
                    <a:pt x="3049" y="1355"/>
                  </a:cubicBezTo>
                  <a:lnTo>
                    <a:pt x="3049" y="1380"/>
                  </a:lnTo>
                  <a:cubicBezTo>
                    <a:pt x="3049" y="1387"/>
                    <a:pt x="3044" y="1393"/>
                    <a:pt x="3037" y="1393"/>
                  </a:cubicBezTo>
                  <a:cubicBezTo>
                    <a:pt x="3030" y="1393"/>
                    <a:pt x="3024" y="1387"/>
                    <a:pt x="3024" y="1380"/>
                  </a:cubicBezTo>
                  <a:close/>
                  <a:moveTo>
                    <a:pt x="3024" y="1304"/>
                  </a:moveTo>
                  <a:lnTo>
                    <a:pt x="3024" y="1278"/>
                  </a:lnTo>
                  <a:cubicBezTo>
                    <a:pt x="3024" y="1271"/>
                    <a:pt x="3030" y="1265"/>
                    <a:pt x="3037" y="1265"/>
                  </a:cubicBezTo>
                  <a:cubicBezTo>
                    <a:pt x="3044" y="1265"/>
                    <a:pt x="3049" y="1271"/>
                    <a:pt x="3049" y="1278"/>
                  </a:cubicBezTo>
                  <a:lnTo>
                    <a:pt x="3049" y="1304"/>
                  </a:lnTo>
                  <a:cubicBezTo>
                    <a:pt x="3049" y="1311"/>
                    <a:pt x="3044" y="1316"/>
                    <a:pt x="3037" y="1316"/>
                  </a:cubicBezTo>
                  <a:cubicBezTo>
                    <a:pt x="3030" y="1316"/>
                    <a:pt x="3024" y="1311"/>
                    <a:pt x="3024" y="1304"/>
                  </a:cubicBezTo>
                  <a:close/>
                  <a:moveTo>
                    <a:pt x="3024" y="1227"/>
                  </a:moveTo>
                  <a:lnTo>
                    <a:pt x="3024" y="1201"/>
                  </a:lnTo>
                  <a:cubicBezTo>
                    <a:pt x="3024" y="1194"/>
                    <a:pt x="3030" y="1188"/>
                    <a:pt x="3037" y="1188"/>
                  </a:cubicBezTo>
                  <a:cubicBezTo>
                    <a:pt x="3044" y="1188"/>
                    <a:pt x="3049" y="1194"/>
                    <a:pt x="3049" y="1201"/>
                  </a:cubicBezTo>
                  <a:lnTo>
                    <a:pt x="3049" y="1227"/>
                  </a:lnTo>
                  <a:cubicBezTo>
                    <a:pt x="3049" y="1234"/>
                    <a:pt x="3044" y="1240"/>
                    <a:pt x="3037" y="1240"/>
                  </a:cubicBezTo>
                  <a:cubicBezTo>
                    <a:pt x="3030" y="1240"/>
                    <a:pt x="3024" y="1234"/>
                    <a:pt x="3024" y="1227"/>
                  </a:cubicBezTo>
                  <a:close/>
                  <a:moveTo>
                    <a:pt x="3024" y="1150"/>
                  </a:moveTo>
                  <a:lnTo>
                    <a:pt x="3024" y="1124"/>
                  </a:lnTo>
                  <a:cubicBezTo>
                    <a:pt x="3024" y="1117"/>
                    <a:pt x="3030" y="1112"/>
                    <a:pt x="3037" y="1112"/>
                  </a:cubicBezTo>
                  <a:cubicBezTo>
                    <a:pt x="3044" y="1112"/>
                    <a:pt x="3049" y="1117"/>
                    <a:pt x="3049" y="1124"/>
                  </a:cubicBezTo>
                  <a:lnTo>
                    <a:pt x="3049" y="1150"/>
                  </a:lnTo>
                  <a:cubicBezTo>
                    <a:pt x="3049" y="1157"/>
                    <a:pt x="3044" y="1163"/>
                    <a:pt x="3037" y="1163"/>
                  </a:cubicBezTo>
                  <a:cubicBezTo>
                    <a:pt x="3030" y="1163"/>
                    <a:pt x="3024" y="1157"/>
                    <a:pt x="3024" y="1150"/>
                  </a:cubicBezTo>
                  <a:close/>
                  <a:moveTo>
                    <a:pt x="3024" y="1073"/>
                  </a:moveTo>
                  <a:lnTo>
                    <a:pt x="3024" y="1048"/>
                  </a:lnTo>
                  <a:cubicBezTo>
                    <a:pt x="3024" y="1040"/>
                    <a:pt x="3030" y="1035"/>
                    <a:pt x="3037" y="1035"/>
                  </a:cubicBezTo>
                  <a:cubicBezTo>
                    <a:pt x="3044" y="1035"/>
                    <a:pt x="3049" y="1040"/>
                    <a:pt x="3049" y="1048"/>
                  </a:cubicBezTo>
                  <a:lnTo>
                    <a:pt x="3049" y="1073"/>
                  </a:lnTo>
                  <a:cubicBezTo>
                    <a:pt x="3049" y="1080"/>
                    <a:pt x="3044" y="1086"/>
                    <a:pt x="3037" y="1086"/>
                  </a:cubicBezTo>
                  <a:cubicBezTo>
                    <a:pt x="3030" y="1086"/>
                    <a:pt x="3024" y="1080"/>
                    <a:pt x="3024" y="1073"/>
                  </a:cubicBezTo>
                  <a:close/>
                  <a:moveTo>
                    <a:pt x="3024" y="996"/>
                  </a:moveTo>
                  <a:lnTo>
                    <a:pt x="3024" y="971"/>
                  </a:lnTo>
                  <a:cubicBezTo>
                    <a:pt x="3024" y="964"/>
                    <a:pt x="3030" y="958"/>
                    <a:pt x="3037" y="958"/>
                  </a:cubicBezTo>
                  <a:cubicBezTo>
                    <a:pt x="3044" y="958"/>
                    <a:pt x="3049" y="964"/>
                    <a:pt x="3049" y="971"/>
                  </a:cubicBezTo>
                  <a:lnTo>
                    <a:pt x="3049" y="996"/>
                  </a:lnTo>
                  <a:cubicBezTo>
                    <a:pt x="3049" y="1003"/>
                    <a:pt x="3044" y="1009"/>
                    <a:pt x="3037" y="1009"/>
                  </a:cubicBezTo>
                  <a:cubicBezTo>
                    <a:pt x="3030" y="1009"/>
                    <a:pt x="3024" y="1003"/>
                    <a:pt x="3024" y="996"/>
                  </a:cubicBezTo>
                  <a:close/>
                  <a:moveTo>
                    <a:pt x="3024" y="920"/>
                  </a:moveTo>
                  <a:lnTo>
                    <a:pt x="3024" y="894"/>
                  </a:lnTo>
                  <a:cubicBezTo>
                    <a:pt x="3024" y="887"/>
                    <a:pt x="3030" y="881"/>
                    <a:pt x="3037" y="881"/>
                  </a:cubicBezTo>
                  <a:cubicBezTo>
                    <a:pt x="3044" y="881"/>
                    <a:pt x="3049" y="887"/>
                    <a:pt x="3049" y="894"/>
                  </a:cubicBezTo>
                  <a:lnTo>
                    <a:pt x="3049" y="920"/>
                  </a:lnTo>
                  <a:cubicBezTo>
                    <a:pt x="3049" y="927"/>
                    <a:pt x="3044" y="932"/>
                    <a:pt x="3037" y="932"/>
                  </a:cubicBezTo>
                  <a:cubicBezTo>
                    <a:pt x="3030" y="932"/>
                    <a:pt x="3024" y="927"/>
                    <a:pt x="3024" y="920"/>
                  </a:cubicBezTo>
                  <a:close/>
                  <a:moveTo>
                    <a:pt x="3024" y="843"/>
                  </a:moveTo>
                  <a:lnTo>
                    <a:pt x="3024" y="817"/>
                  </a:lnTo>
                  <a:cubicBezTo>
                    <a:pt x="3024" y="810"/>
                    <a:pt x="3030" y="804"/>
                    <a:pt x="3037" y="804"/>
                  </a:cubicBezTo>
                  <a:cubicBezTo>
                    <a:pt x="3044" y="804"/>
                    <a:pt x="3049" y="810"/>
                    <a:pt x="3049" y="817"/>
                  </a:cubicBezTo>
                  <a:lnTo>
                    <a:pt x="3049" y="843"/>
                  </a:lnTo>
                  <a:cubicBezTo>
                    <a:pt x="3049" y="850"/>
                    <a:pt x="3044" y="856"/>
                    <a:pt x="3037" y="856"/>
                  </a:cubicBezTo>
                  <a:cubicBezTo>
                    <a:pt x="3030" y="856"/>
                    <a:pt x="3024" y="850"/>
                    <a:pt x="3024" y="843"/>
                  </a:cubicBezTo>
                  <a:close/>
                  <a:moveTo>
                    <a:pt x="3024" y="766"/>
                  </a:moveTo>
                  <a:lnTo>
                    <a:pt x="3024" y="740"/>
                  </a:lnTo>
                  <a:cubicBezTo>
                    <a:pt x="3024" y="733"/>
                    <a:pt x="3030" y="728"/>
                    <a:pt x="3037" y="728"/>
                  </a:cubicBezTo>
                  <a:cubicBezTo>
                    <a:pt x="3044" y="728"/>
                    <a:pt x="3049" y="733"/>
                    <a:pt x="3049" y="740"/>
                  </a:cubicBezTo>
                  <a:lnTo>
                    <a:pt x="3049" y="766"/>
                  </a:lnTo>
                  <a:cubicBezTo>
                    <a:pt x="3049" y="773"/>
                    <a:pt x="3044" y="779"/>
                    <a:pt x="3037" y="779"/>
                  </a:cubicBezTo>
                  <a:cubicBezTo>
                    <a:pt x="3030" y="779"/>
                    <a:pt x="3024" y="773"/>
                    <a:pt x="3024" y="766"/>
                  </a:cubicBezTo>
                  <a:close/>
                  <a:moveTo>
                    <a:pt x="3024" y="689"/>
                  </a:moveTo>
                  <a:lnTo>
                    <a:pt x="3024" y="664"/>
                  </a:lnTo>
                  <a:cubicBezTo>
                    <a:pt x="3024" y="656"/>
                    <a:pt x="3030" y="651"/>
                    <a:pt x="3037" y="651"/>
                  </a:cubicBezTo>
                  <a:cubicBezTo>
                    <a:pt x="3044" y="651"/>
                    <a:pt x="3049" y="656"/>
                    <a:pt x="3049" y="664"/>
                  </a:cubicBezTo>
                  <a:lnTo>
                    <a:pt x="3049" y="689"/>
                  </a:lnTo>
                  <a:cubicBezTo>
                    <a:pt x="3049" y="696"/>
                    <a:pt x="3044" y="702"/>
                    <a:pt x="3037" y="702"/>
                  </a:cubicBezTo>
                  <a:cubicBezTo>
                    <a:pt x="3030" y="702"/>
                    <a:pt x="3024" y="696"/>
                    <a:pt x="3024" y="689"/>
                  </a:cubicBezTo>
                  <a:close/>
                  <a:moveTo>
                    <a:pt x="3024" y="612"/>
                  </a:moveTo>
                  <a:lnTo>
                    <a:pt x="3024" y="587"/>
                  </a:lnTo>
                  <a:cubicBezTo>
                    <a:pt x="3024" y="580"/>
                    <a:pt x="3030" y="574"/>
                    <a:pt x="3037" y="574"/>
                  </a:cubicBezTo>
                  <a:cubicBezTo>
                    <a:pt x="3044" y="574"/>
                    <a:pt x="3049" y="580"/>
                    <a:pt x="3049" y="587"/>
                  </a:cubicBezTo>
                  <a:lnTo>
                    <a:pt x="3049" y="612"/>
                  </a:lnTo>
                  <a:cubicBezTo>
                    <a:pt x="3049" y="619"/>
                    <a:pt x="3044" y="625"/>
                    <a:pt x="3037" y="625"/>
                  </a:cubicBezTo>
                  <a:cubicBezTo>
                    <a:pt x="3030" y="625"/>
                    <a:pt x="3024" y="619"/>
                    <a:pt x="3024" y="612"/>
                  </a:cubicBezTo>
                  <a:close/>
                  <a:moveTo>
                    <a:pt x="3024" y="536"/>
                  </a:moveTo>
                  <a:lnTo>
                    <a:pt x="3024" y="510"/>
                  </a:lnTo>
                  <a:cubicBezTo>
                    <a:pt x="3024" y="503"/>
                    <a:pt x="3030" y="497"/>
                    <a:pt x="3037" y="497"/>
                  </a:cubicBezTo>
                  <a:cubicBezTo>
                    <a:pt x="3044" y="497"/>
                    <a:pt x="3049" y="503"/>
                    <a:pt x="3049" y="510"/>
                  </a:cubicBezTo>
                  <a:lnTo>
                    <a:pt x="3049" y="536"/>
                  </a:lnTo>
                  <a:cubicBezTo>
                    <a:pt x="3049" y="543"/>
                    <a:pt x="3044" y="548"/>
                    <a:pt x="3037" y="548"/>
                  </a:cubicBezTo>
                  <a:cubicBezTo>
                    <a:pt x="3030" y="548"/>
                    <a:pt x="3024" y="543"/>
                    <a:pt x="3024" y="536"/>
                  </a:cubicBezTo>
                  <a:close/>
                  <a:moveTo>
                    <a:pt x="3024" y="459"/>
                  </a:moveTo>
                  <a:lnTo>
                    <a:pt x="3024" y="433"/>
                  </a:lnTo>
                  <a:cubicBezTo>
                    <a:pt x="3024" y="426"/>
                    <a:pt x="3030" y="420"/>
                    <a:pt x="3037" y="420"/>
                  </a:cubicBezTo>
                  <a:cubicBezTo>
                    <a:pt x="3044" y="420"/>
                    <a:pt x="3049" y="426"/>
                    <a:pt x="3049" y="433"/>
                  </a:cubicBezTo>
                  <a:lnTo>
                    <a:pt x="3049" y="459"/>
                  </a:lnTo>
                  <a:cubicBezTo>
                    <a:pt x="3049" y="466"/>
                    <a:pt x="3044" y="472"/>
                    <a:pt x="3037" y="472"/>
                  </a:cubicBezTo>
                  <a:cubicBezTo>
                    <a:pt x="3030" y="472"/>
                    <a:pt x="3024" y="466"/>
                    <a:pt x="3024" y="459"/>
                  </a:cubicBezTo>
                  <a:close/>
                  <a:moveTo>
                    <a:pt x="3024" y="382"/>
                  </a:moveTo>
                  <a:lnTo>
                    <a:pt x="3024" y="356"/>
                  </a:lnTo>
                  <a:cubicBezTo>
                    <a:pt x="3024" y="349"/>
                    <a:pt x="3030" y="344"/>
                    <a:pt x="3037" y="344"/>
                  </a:cubicBezTo>
                  <a:cubicBezTo>
                    <a:pt x="3044" y="344"/>
                    <a:pt x="3049" y="349"/>
                    <a:pt x="3049" y="356"/>
                  </a:cubicBezTo>
                  <a:lnTo>
                    <a:pt x="3049" y="382"/>
                  </a:lnTo>
                  <a:cubicBezTo>
                    <a:pt x="3049" y="389"/>
                    <a:pt x="3044" y="395"/>
                    <a:pt x="3037" y="395"/>
                  </a:cubicBezTo>
                  <a:cubicBezTo>
                    <a:pt x="3030" y="395"/>
                    <a:pt x="3024" y="389"/>
                    <a:pt x="3024" y="382"/>
                  </a:cubicBezTo>
                  <a:close/>
                  <a:moveTo>
                    <a:pt x="3024" y="305"/>
                  </a:moveTo>
                  <a:lnTo>
                    <a:pt x="3024" y="280"/>
                  </a:lnTo>
                  <a:cubicBezTo>
                    <a:pt x="3024" y="272"/>
                    <a:pt x="3030" y="267"/>
                    <a:pt x="3037" y="267"/>
                  </a:cubicBezTo>
                  <a:cubicBezTo>
                    <a:pt x="3044" y="267"/>
                    <a:pt x="3049" y="272"/>
                    <a:pt x="3049" y="280"/>
                  </a:cubicBezTo>
                  <a:lnTo>
                    <a:pt x="3049" y="305"/>
                  </a:lnTo>
                  <a:cubicBezTo>
                    <a:pt x="3049" y="312"/>
                    <a:pt x="3044" y="318"/>
                    <a:pt x="3037" y="318"/>
                  </a:cubicBezTo>
                  <a:cubicBezTo>
                    <a:pt x="3030" y="318"/>
                    <a:pt x="3024" y="312"/>
                    <a:pt x="3024" y="305"/>
                  </a:cubicBezTo>
                  <a:close/>
                  <a:moveTo>
                    <a:pt x="3024" y="228"/>
                  </a:moveTo>
                  <a:lnTo>
                    <a:pt x="3024" y="203"/>
                  </a:lnTo>
                  <a:cubicBezTo>
                    <a:pt x="3024" y="196"/>
                    <a:pt x="3030" y="190"/>
                    <a:pt x="3037" y="190"/>
                  </a:cubicBezTo>
                  <a:cubicBezTo>
                    <a:pt x="3044" y="190"/>
                    <a:pt x="3049" y="196"/>
                    <a:pt x="3049" y="203"/>
                  </a:cubicBezTo>
                  <a:lnTo>
                    <a:pt x="3049" y="228"/>
                  </a:lnTo>
                  <a:cubicBezTo>
                    <a:pt x="3049" y="235"/>
                    <a:pt x="3044" y="241"/>
                    <a:pt x="3037" y="241"/>
                  </a:cubicBezTo>
                  <a:cubicBezTo>
                    <a:pt x="3030" y="241"/>
                    <a:pt x="3024" y="235"/>
                    <a:pt x="3024" y="228"/>
                  </a:cubicBezTo>
                  <a:close/>
                  <a:moveTo>
                    <a:pt x="3024" y="152"/>
                  </a:moveTo>
                  <a:lnTo>
                    <a:pt x="3024" y="126"/>
                  </a:lnTo>
                  <a:cubicBezTo>
                    <a:pt x="3024" y="119"/>
                    <a:pt x="3030" y="113"/>
                    <a:pt x="3037" y="113"/>
                  </a:cubicBezTo>
                  <a:cubicBezTo>
                    <a:pt x="3044" y="113"/>
                    <a:pt x="3049" y="119"/>
                    <a:pt x="3049" y="126"/>
                  </a:cubicBezTo>
                  <a:lnTo>
                    <a:pt x="3049" y="152"/>
                  </a:lnTo>
                  <a:cubicBezTo>
                    <a:pt x="3049" y="159"/>
                    <a:pt x="3044" y="164"/>
                    <a:pt x="3037" y="164"/>
                  </a:cubicBezTo>
                  <a:cubicBezTo>
                    <a:pt x="3030" y="164"/>
                    <a:pt x="3024" y="159"/>
                    <a:pt x="3024" y="152"/>
                  </a:cubicBezTo>
                  <a:close/>
                  <a:moveTo>
                    <a:pt x="3024" y="75"/>
                  </a:moveTo>
                  <a:lnTo>
                    <a:pt x="3024" y="49"/>
                  </a:lnTo>
                  <a:cubicBezTo>
                    <a:pt x="3024" y="42"/>
                    <a:pt x="3030" y="36"/>
                    <a:pt x="3037" y="36"/>
                  </a:cubicBezTo>
                  <a:cubicBezTo>
                    <a:pt x="3044" y="36"/>
                    <a:pt x="3049" y="42"/>
                    <a:pt x="3049" y="49"/>
                  </a:cubicBezTo>
                  <a:lnTo>
                    <a:pt x="3049" y="75"/>
                  </a:lnTo>
                  <a:cubicBezTo>
                    <a:pt x="3049" y="82"/>
                    <a:pt x="3044" y="88"/>
                    <a:pt x="3037" y="88"/>
                  </a:cubicBezTo>
                  <a:cubicBezTo>
                    <a:pt x="3030" y="88"/>
                    <a:pt x="3024" y="82"/>
                    <a:pt x="3024" y="75"/>
                  </a:cubicBezTo>
                  <a:close/>
                  <a:moveTo>
                    <a:pt x="3021" y="26"/>
                  </a:moveTo>
                  <a:lnTo>
                    <a:pt x="2996" y="26"/>
                  </a:lnTo>
                  <a:cubicBezTo>
                    <a:pt x="2989" y="26"/>
                    <a:pt x="2983" y="20"/>
                    <a:pt x="2983" y="13"/>
                  </a:cubicBezTo>
                  <a:cubicBezTo>
                    <a:pt x="2983" y="6"/>
                    <a:pt x="2989" y="0"/>
                    <a:pt x="2996" y="0"/>
                  </a:cubicBezTo>
                  <a:lnTo>
                    <a:pt x="3021" y="0"/>
                  </a:lnTo>
                  <a:cubicBezTo>
                    <a:pt x="3028" y="0"/>
                    <a:pt x="3034" y="6"/>
                    <a:pt x="3034" y="13"/>
                  </a:cubicBezTo>
                  <a:cubicBezTo>
                    <a:pt x="3034" y="20"/>
                    <a:pt x="3028" y="26"/>
                    <a:pt x="3021" y="26"/>
                  </a:cubicBezTo>
                  <a:close/>
                  <a:moveTo>
                    <a:pt x="2944" y="26"/>
                  </a:moveTo>
                  <a:lnTo>
                    <a:pt x="2919" y="26"/>
                  </a:lnTo>
                  <a:cubicBezTo>
                    <a:pt x="2912" y="26"/>
                    <a:pt x="2906" y="20"/>
                    <a:pt x="2906" y="13"/>
                  </a:cubicBezTo>
                  <a:cubicBezTo>
                    <a:pt x="2906" y="6"/>
                    <a:pt x="2912" y="0"/>
                    <a:pt x="2919" y="0"/>
                  </a:cubicBezTo>
                  <a:lnTo>
                    <a:pt x="2944" y="0"/>
                  </a:lnTo>
                  <a:cubicBezTo>
                    <a:pt x="2952" y="0"/>
                    <a:pt x="2957" y="6"/>
                    <a:pt x="2957" y="13"/>
                  </a:cubicBezTo>
                  <a:cubicBezTo>
                    <a:pt x="2957" y="20"/>
                    <a:pt x="2952" y="26"/>
                    <a:pt x="2944" y="26"/>
                  </a:cubicBezTo>
                  <a:close/>
                  <a:moveTo>
                    <a:pt x="2868" y="26"/>
                  </a:moveTo>
                  <a:lnTo>
                    <a:pt x="2842" y="26"/>
                  </a:lnTo>
                  <a:cubicBezTo>
                    <a:pt x="2835" y="26"/>
                    <a:pt x="2829" y="20"/>
                    <a:pt x="2829" y="13"/>
                  </a:cubicBezTo>
                  <a:cubicBezTo>
                    <a:pt x="2829" y="6"/>
                    <a:pt x="2835" y="0"/>
                    <a:pt x="2842" y="0"/>
                  </a:cubicBezTo>
                  <a:lnTo>
                    <a:pt x="2868" y="0"/>
                  </a:lnTo>
                  <a:cubicBezTo>
                    <a:pt x="2875" y="0"/>
                    <a:pt x="2880" y="6"/>
                    <a:pt x="2880" y="13"/>
                  </a:cubicBezTo>
                  <a:cubicBezTo>
                    <a:pt x="2880" y="20"/>
                    <a:pt x="2875" y="26"/>
                    <a:pt x="2868" y="26"/>
                  </a:cubicBezTo>
                  <a:close/>
                  <a:moveTo>
                    <a:pt x="2791" y="26"/>
                  </a:moveTo>
                  <a:lnTo>
                    <a:pt x="2765" y="26"/>
                  </a:lnTo>
                  <a:cubicBezTo>
                    <a:pt x="2758" y="26"/>
                    <a:pt x="2752" y="20"/>
                    <a:pt x="2752" y="13"/>
                  </a:cubicBezTo>
                  <a:cubicBezTo>
                    <a:pt x="2752" y="6"/>
                    <a:pt x="2758" y="0"/>
                    <a:pt x="2765" y="0"/>
                  </a:cubicBezTo>
                  <a:lnTo>
                    <a:pt x="2791" y="0"/>
                  </a:lnTo>
                  <a:cubicBezTo>
                    <a:pt x="2798" y="0"/>
                    <a:pt x="2804" y="6"/>
                    <a:pt x="2804" y="13"/>
                  </a:cubicBezTo>
                  <a:cubicBezTo>
                    <a:pt x="2804" y="20"/>
                    <a:pt x="2798" y="26"/>
                    <a:pt x="2791" y="26"/>
                  </a:cubicBezTo>
                  <a:close/>
                  <a:moveTo>
                    <a:pt x="2714" y="26"/>
                  </a:moveTo>
                  <a:lnTo>
                    <a:pt x="2688" y="26"/>
                  </a:lnTo>
                  <a:cubicBezTo>
                    <a:pt x="2681" y="26"/>
                    <a:pt x="2676" y="20"/>
                    <a:pt x="2676" y="13"/>
                  </a:cubicBezTo>
                  <a:cubicBezTo>
                    <a:pt x="2676" y="6"/>
                    <a:pt x="2681" y="0"/>
                    <a:pt x="2688" y="0"/>
                  </a:cubicBezTo>
                  <a:lnTo>
                    <a:pt x="2714" y="0"/>
                  </a:lnTo>
                  <a:cubicBezTo>
                    <a:pt x="2721" y="0"/>
                    <a:pt x="2727" y="6"/>
                    <a:pt x="2727" y="13"/>
                  </a:cubicBezTo>
                  <a:cubicBezTo>
                    <a:pt x="2727" y="20"/>
                    <a:pt x="2721" y="26"/>
                    <a:pt x="2714" y="26"/>
                  </a:cubicBezTo>
                  <a:close/>
                  <a:moveTo>
                    <a:pt x="2637" y="26"/>
                  </a:moveTo>
                  <a:lnTo>
                    <a:pt x="2612" y="26"/>
                  </a:lnTo>
                  <a:cubicBezTo>
                    <a:pt x="2605" y="26"/>
                    <a:pt x="2599" y="20"/>
                    <a:pt x="2599" y="13"/>
                  </a:cubicBezTo>
                  <a:cubicBezTo>
                    <a:pt x="2599" y="6"/>
                    <a:pt x="2605" y="0"/>
                    <a:pt x="2612" y="0"/>
                  </a:cubicBezTo>
                  <a:lnTo>
                    <a:pt x="2637" y="0"/>
                  </a:lnTo>
                  <a:cubicBezTo>
                    <a:pt x="2644" y="0"/>
                    <a:pt x="2650" y="6"/>
                    <a:pt x="2650" y="13"/>
                  </a:cubicBezTo>
                  <a:cubicBezTo>
                    <a:pt x="2650" y="20"/>
                    <a:pt x="2644" y="26"/>
                    <a:pt x="2637" y="26"/>
                  </a:cubicBezTo>
                  <a:close/>
                  <a:moveTo>
                    <a:pt x="2560" y="26"/>
                  </a:moveTo>
                  <a:lnTo>
                    <a:pt x="2535" y="26"/>
                  </a:lnTo>
                  <a:cubicBezTo>
                    <a:pt x="2528" y="26"/>
                    <a:pt x="2522" y="20"/>
                    <a:pt x="2522" y="13"/>
                  </a:cubicBezTo>
                  <a:cubicBezTo>
                    <a:pt x="2522" y="6"/>
                    <a:pt x="2528" y="0"/>
                    <a:pt x="2535" y="0"/>
                  </a:cubicBezTo>
                  <a:lnTo>
                    <a:pt x="2560" y="0"/>
                  </a:lnTo>
                  <a:cubicBezTo>
                    <a:pt x="2568" y="0"/>
                    <a:pt x="2573" y="6"/>
                    <a:pt x="2573" y="13"/>
                  </a:cubicBezTo>
                  <a:cubicBezTo>
                    <a:pt x="2573" y="20"/>
                    <a:pt x="2568" y="26"/>
                    <a:pt x="2560" y="26"/>
                  </a:cubicBezTo>
                  <a:close/>
                  <a:moveTo>
                    <a:pt x="2484" y="26"/>
                  </a:moveTo>
                  <a:lnTo>
                    <a:pt x="2458" y="26"/>
                  </a:lnTo>
                  <a:cubicBezTo>
                    <a:pt x="2451" y="26"/>
                    <a:pt x="2445" y="20"/>
                    <a:pt x="2445" y="13"/>
                  </a:cubicBezTo>
                  <a:cubicBezTo>
                    <a:pt x="2445" y="6"/>
                    <a:pt x="2451" y="0"/>
                    <a:pt x="2458" y="0"/>
                  </a:cubicBezTo>
                  <a:lnTo>
                    <a:pt x="2484" y="0"/>
                  </a:lnTo>
                  <a:cubicBezTo>
                    <a:pt x="2491" y="0"/>
                    <a:pt x="2496" y="6"/>
                    <a:pt x="2496" y="13"/>
                  </a:cubicBezTo>
                  <a:cubicBezTo>
                    <a:pt x="2496" y="20"/>
                    <a:pt x="2491" y="26"/>
                    <a:pt x="2484" y="26"/>
                  </a:cubicBezTo>
                  <a:close/>
                  <a:moveTo>
                    <a:pt x="2407" y="26"/>
                  </a:moveTo>
                  <a:lnTo>
                    <a:pt x="2381" y="26"/>
                  </a:lnTo>
                  <a:cubicBezTo>
                    <a:pt x="2374" y="26"/>
                    <a:pt x="2368" y="20"/>
                    <a:pt x="2368" y="13"/>
                  </a:cubicBezTo>
                  <a:cubicBezTo>
                    <a:pt x="2368" y="6"/>
                    <a:pt x="2374" y="0"/>
                    <a:pt x="2381" y="0"/>
                  </a:cubicBezTo>
                  <a:lnTo>
                    <a:pt x="2407" y="0"/>
                  </a:lnTo>
                  <a:cubicBezTo>
                    <a:pt x="2414" y="0"/>
                    <a:pt x="2420" y="6"/>
                    <a:pt x="2420" y="13"/>
                  </a:cubicBezTo>
                  <a:cubicBezTo>
                    <a:pt x="2420" y="20"/>
                    <a:pt x="2414" y="26"/>
                    <a:pt x="2407" y="26"/>
                  </a:cubicBezTo>
                  <a:close/>
                  <a:moveTo>
                    <a:pt x="2330" y="26"/>
                  </a:moveTo>
                  <a:lnTo>
                    <a:pt x="2304" y="26"/>
                  </a:lnTo>
                  <a:cubicBezTo>
                    <a:pt x="2297" y="26"/>
                    <a:pt x="2292" y="20"/>
                    <a:pt x="2292" y="13"/>
                  </a:cubicBezTo>
                  <a:cubicBezTo>
                    <a:pt x="2292" y="6"/>
                    <a:pt x="2297" y="0"/>
                    <a:pt x="2304" y="0"/>
                  </a:cubicBezTo>
                  <a:lnTo>
                    <a:pt x="2330" y="0"/>
                  </a:lnTo>
                  <a:cubicBezTo>
                    <a:pt x="2337" y="0"/>
                    <a:pt x="2343" y="6"/>
                    <a:pt x="2343" y="13"/>
                  </a:cubicBezTo>
                  <a:cubicBezTo>
                    <a:pt x="2343" y="20"/>
                    <a:pt x="2337" y="26"/>
                    <a:pt x="2330" y="26"/>
                  </a:cubicBezTo>
                  <a:close/>
                  <a:moveTo>
                    <a:pt x="2253" y="26"/>
                  </a:moveTo>
                  <a:lnTo>
                    <a:pt x="2228" y="26"/>
                  </a:lnTo>
                  <a:cubicBezTo>
                    <a:pt x="2221" y="26"/>
                    <a:pt x="2215" y="20"/>
                    <a:pt x="2215" y="13"/>
                  </a:cubicBezTo>
                  <a:cubicBezTo>
                    <a:pt x="2215" y="6"/>
                    <a:pt x="2221" y="0"/>
                    <a:pt x="2228" y="0"/>
                  </a:cubicBezTo>
                  <a:lnTo>
                    <a:pt x="2253" y="0"/>
                  </a:lnTo>
                  <a:cubicBezTo>
                    <a:pt x="2260" y="0"/>
                    <a:pt x="2266" y="6"/>
                    <a:pt x="2266" y="13"/>
                  </a:cubicBezTo>
                  <a:cubicBezTo>
                    <a:pt x="2266" y="20"/>
                    <a:pt x="2260" y="26"/>
                    <a:pt x="2253" y="26"/>
                  </a:cubicBezTo>
                  <a:close/>
                  <a:moveTo>
                    <a:pt x="2176" y="26"/>
                  </a:moveTo>
                  <a:lnTo>
                    <a:pt x="2151" y="26"/>
                  </a:lnTo>
                  <a:cubicBezTo>
                    <a:pt x="2144" y="26"/>
                    <a:pt x="2138" y="20"/>
                    <a:pt x="2138" y="13"/>
                  </a:cubicBezTo>
                  <a:cubicBezTo>
                    <a:pt x="2138" y="6"/>
                    <a:pt x="2144" y="0"/>
                    <a:pt x="2151" y="0"/>
                  </a:cubicBezTo>
                  <a:lnTo>
                    <a:pt x="2176" y="0"/>
                  </a:lnTo>
                  <a:cubicBezTo>
                    <a:pt x="2184" y="0"/>
                    <a:pt x="2189" y="6"/>
                    <a:pt x="2189" y="13"/>
                  </a:cubicBezTo>
                  <a:cubicBezTo>
                    <a:pt x="2189" y="20"/>
                    <a:pt x="2184" y="26"/>
                    <a:pt x="2176" y="26"/>
                  </a:cubicBezTo>
                  <a:close/>
                  <a:moveTo>
                    <a:pt x="2100" y="26"/>
                  </a:moveTo>
                  <a:lnTo>
                    <a:pt x="2074" y="26"/>
                  </a:lnTo>
                  <a:cubicBezTo>
                    <a:pt x="2067" y="26"/>
                    <a:pt x="2061" y="20"/>
                    <a:pt x="2061" y="13"/>
                  </a:cubicBezTo>
                  <a:cubicBezTo>
                    <a:pt x="2061" y="6"/>
                    <a:pt x="2067" y="0"/>
                    <a:pt x="2074" y="0"/>
                  </a:cubicBezTo>
                  <a:lnTo>
                    <a:pt x="2100" y="0"/>
                  </a:lnTo>
                  <a:cubicBezTo>
                    <a:pt x="2107" y="0"/>
                    <a:pt x="2112" y="6"/>
                    <a:pt x="2112" y="13"/>
                  </a:cubicBezTo>
                  <a:cubicBezTo>
                    <a:pt x="2112" y="20"/>
                    <a:pt x="2107" y="26"/>
                    <a:pt x="2100" y="26"/>
                  </a:cubicBezTo>
                  <a:close/>
                  <a:moveTo>
                    <a:pt x="2023" y="26"/>
                  </a:moveTo>
                  <a:lnTo>
                    <a:pt x="1997" y="26"/>
                  </a:lnTo>
                  <a:cubicBezTo>
                    <a:pt x="1990" y="26"/>
                    <a:pt x="1984" y="20"/>
                    <a:pt x="1984" y="13"/>
                  </a:cubicBezTo>
                  <a:cubicBezTo>
                    <a:pt x="1984" y="6"/>
                    <a:pt x="1990" y="0"/>
                    <a:pt x="1997" y="0"/>
                  </a:cubicBezTo>
                  <a:lnTo>
                    <a:pt x="2023" y="0"/>
                  </a:lnTo>
                  <a:cubicBezTo>
                    <a:pt x="2030" y="0"/>
                    <a:pt x="2036" y="6"/>
                    <a:pt x="2036" y="13"/>
                  </a:cubicBezTo>
                  <a:cubicBezTo>
                    <a:pt x="2036" y="20"/>
                    <a:pt x="2030" y="26"/>
                    <a:pt x="2023" y="26"/>
                  </a:cubicBezTo>
                  <a:close/>
                  <a:moveTo>
                    <a:pt x="1946" y="26"/>
                  </a:moveTo>
                  <a:lnTo>
                    <a:pt x="1920" y="26"/>
                  </a:lnTo>
                  <a:cubicBezTo>
                    <a:pt x="1913" y="26"/>
                    <a:pt x="1908" y="20"/>
                    <a:pt x="1908" y="13"/>
                  </a:cubicBezTo>
                  <a:cubicBezTo>
                    <a:pt x="1908" y="6"/>
                    <a:pt x="1913" y="0"/>
                    <a:pt x="1920" y="0"/>
                  </a:cubicBezTo>
                  <a:lnTo>
                    <a:pt x="1946" y="0"/>
                  </a:lnTo>
                  <a:cubicBezTo>
                    <a:pt x="1953" y="0"/>
                    <a:pt x="1959" y="6"/>
                    <a:pt x="1959" y="13"/>
                  </a:cubicBezTo>
                  <a:cubicBezTo>
                    <a:pt x="1959" y="20"/>
                    <a:pt x="1953" y="26"/>
                    <a:pt x="1946" y="26"/>
                  </a:cubicBezTo>
                  <a:close/>
                  <a:moveTo>
                    <a:pt x="1869" y="26"/>
                  </a:moveTo>
                  <a:lnTo>
                    <a:pt x="1844" y="26"/>
                  </a:lnTo>
                  <a:cubicBezTo>
                    <a:pt x="1837" y="26"/>
                    <a:pt x="1831" y="20"/>
                    <a:pt x="1831" y="13"/>
                  </a:cubicBezTo>
                  <a:cubicBezTo>
                    <a:pt x="1831" y="6"/>
                    <a:pt x="1837" y="0"/>
                    <a:pt x="1844" y="0"/>
                  </a:cubicBezTo>
                  <a:lnTo>
                    <a:pt x="1869" y="0"/>
                  </a:lnTo>
                  <a:cubicBezTo>
                    <a:pt x="1876" y="0"/>
                    <a:pt x="1882" y="6"/>
                    <a:pt x="1882" y="13"/>
                  </a:cubicBezTo>
                  <a:cubicBezTo>
                    <a:pt x="1882" y="20"/>
                    <a:pt x="1876" y="26"/>
                    <a:pt x="1869" y="26"/>
                  </a:cubicBezTo>
                  <a:close/>
                  <a:moveTo>
                    <a:pt x="1792" y="26"/>
                  </a:moveTo>
                  <a:lnTo>
                    <a:pt x="1767" y="26"/>
                  </a:lnTo>
                  <a:cubicBezTo>
                    <a:pt x="1760" y="26"/>
                    <a:pt x="1754" y="20"/>
                    <a:pt x="1754" y="13"/>
                  </a:cubicBezTo>
                  <a:cubicBezTo>
                    <a:pt x="1754" y="6"/>
                    <a:pt x="1760" y="0"/>
                    <a:pt x="1767" y="0"/>
                  </a:cubicBezTo>
                  <a:lnTo>
                    <a:pt x="1792" y="0"/>
                  </a:lnTo>
                  <a:cubicBezTo>
                    <a:pt x="1800" y="0"/>
                    <a:pt x="1805" y="6"/>
                    <a:pt x="1805" y="13"/>
                  </a:cubicBezTo>
                  <a:cubicBezTo>
                    <a:pt x="1805" y="20"/>
                    <a:pt x="1800" y="26"/>
                    <a:pt x="1792" y="26"/>
                  </a:cubicBezTo>
                  <a:close/>
                  <a:moveTo>
                    <a:pt x="1716" y="26"/>
                  </a:moveTo>
                  <a:lnTo>
                    <a:pt x="1690" y="26"/>
                  </a:lnTo>
                  <a:cubicBezTo>
                    <a:pt x="1683" y="26"/>
                    <a:pt x="1677" y="20"/>
                    <a:pt x="1677" y="13"/>
                  </a:cubicBezTo>
                  <a:cubicBezTo>
                    <a:pt x="1677" y="6"/>
                    <a:pt x="1683" y="0"/>
                    <a:pt x="1690" y="0"/>
                  </a:cubicBezTo>
                  <a:lnTo>
                    <a:pt x="1716" y="0"/>
                  </a:lnTo>
                  <a:cubicBezTo>
                    <a:pt x="1723" y="0"/>
                    <a:pt x="1728" y="6"/>
                    <a:pt x="1728" y="13"/>
                  </a:cubicBezTo>
                  <a:cubicBezTo>
                    <a:pt x="1728" y="20"/>
                    <a:pt x="1723" y="26"/>
                    <a:pt x="1716" y="26"/>
                  </a:cubicBezTo>
                  <a:close/>
                  <a:moveTo>
                    <a:pt x="1639" y="26"/>
                  </a:moveTo>
                  <a:lnTo>
                    <a:pt x="1613" y="26"/>
                  </a:lnTo>
                  <a:cubicBezTo>
                    <a:pt x="1606" y="26"/>
                    <a:pt x="1600" y="20"/>
                    <a:pt x="1600" y="13"/>
                  </a:cubicBezTo>
                  <a:cubicBezTo>
                    <a:pt x="1600" y="6"/>
                    <a:pt x="1606" y="0"/>
                    <a:pt x="1613" y="0"/>
                  </a:cubicBezTo>
                  <a:lnTo>
                    <a:pt x="1639" y="0"/>
                  </a:lnTo>
                  <a:cubicBezTo>
                    <a:pt x="1646" y="0"/>
                    <a:pt x="1652" y="6"/>
                    <a:pt x="1652" y="13"/>
                  </a:cubicBezTo>
                  <a:cubicBezTo>
                    <a:pt x="1652" y="20"/>
                    <a:pt x="1646" y="26"/>
                    <a:pt x="1639" y="26"/>
                  </a:cubicBezTo>
                  <a:close/>
                  <a:moveTo>
                    <a:pt x="1562" y="26"/>
                  </a:moveTo>
                  <a:lnTo>
                    <a:pt x="1536" y="26"/>
                  </a:lnTo>
                  <a:cubicBezTo>
                    <a:pt x="1529" y="26"/>
                    <a:pt x="1524" y="20"/>
                    <a:pt x="1524" y="13"/>
                  </a:cubicBezTo>
                  <a:cubicBezTo>
                    <a:pt x="1524" y="6"/>
                    <a:pt x="1529" y="0"/>
                    <a:pt x="1536" y="0"/>
                  </a:cubicBezTo>
                  <a:lnTo>
                    <a:pt x="1562" y="0"/>
                  </a:lnTo>
                  <a:cubicBezTo>
                    <a:pt x="1569" y="0"/>
                    <a:pt x="1575" y="6"/>
                    <a:pt x="1575" y="13"/>
                  </a:cubicBezTo>
                  <a:cubicBezTo>
                    <a:pt x="1575" y="20"/>
                    <a:pt x="1569" y="26"/>
                    <a:pt x="1562" y="26"/>
                  </a:cubicBezTo>
                  <a:close/>
                  <a:moveTo>
                    <a:pt x="1485" y="26"/>
                  </a:moveTo>
                  <a:lnTo>
                    <a:pt x="1460" y="26"/>
                  </a:lnTo>
                  <a:cubicBezTo>
                    <a:pt x="1453" y="26"/>
                    <a:pt x="1447" y="20"/>
                    <a:pt x="1447" y="13"/>
                  </a:cubicBezTo>
                  <a:cubicBezTo>
                    <a:pt x="1447" y="6"/>
                    <a:pt x="1453" y="0"/>
                    <a:pt x="1460" y="0"/>
                  </a:cubicBezTo>
                  <a:lnTo>
                    <a:pt x="1485" y="0"/>
                  </a:lnTo>
                  <a:cubicBezTo>
                    <a:pt x="1492" y="0"/>
                    <a:pt x="1498" y="6"/>
                    <a:pt x="1498" y="13"/>
                  </a:cubicBezTo>
                  <a:cubicBezTo>
                    <a:pt x="1498" y="20"/>
                    <a:pt x="1492" y="26"/>
                    <a:pt x="1485" y="26"/>
                  </a:cubicBezTo>
                  <a:close/>
                  <a:moveTo>
                    <a:pt x="1408" y="26"/>
                  </a:moveTo>
                  <a:lnTo>
                    <a:pt x="1383" y="26"/>
                  </a:lnTo>
                  <a:cubicBezTo>
                    <a:pt x="1376" y="26"/>
                    <a:pt x="1370" y="20"/>
                    <a:pt x="1370" y="13"/>
                  </a:cubicBezTo>
                  <a:cubicBezTo>
                    <a:pt x="1370" y="6"/>
                    <a:pt x="1376" y="0"/>
                    <a:pt x="1383" y="0"/>
                  </a:cubicBezTo>
                  <a:lnTo>
                    <a:pt x="1408" y="0"/>
                  </a:lnTo>
                  <a:cubicBezTo>
                    <a:pt x="1416" y="0"/>
                    <a:pt x="1421" y="6"/>
                    <a:pt x="1421" y="13"/>
                  </a:cubicBezTo>
                  <a:cubicBezTo>
                    <a:pt x="1421" y="20"/>
                    <a:pt x="1416" y="26"/>
                    <a:pt x="1408" y="26"/>
                  </a:cubicBezTo>
                  <a:close/>
                  <a:moveTo>
                    <a:pt x="1332" y="26"/>
                  </a:moveTo>
                  <a:lnTo>
                    <a:pt x="1306" y="26"/>
                  </a:lnTo>
                  <a:cubicBezTo>
                    <a:pt x="1299" y="26"/>
                    <a:pt x="1293" y="20"/>
                    <a:pt x="1293" y="13"/>
                  </a:cubicBezTo>
                  <a:cubicBezTo>
                    <a:pt x="1293" y="6"/>
                    <a:pt x="1299" y="0"/>
                    <a:pt x="1306" y="0"/>
                  </a:cubicBezTo>
                  <a:lnTo>
                    <a:pt x="1332" y="0"/>
                  </a:lnTo>
                  <a:cubicBezTo>
                    <a:pt x="1339" y="0"/>
                    <a:pt x="1344" y="6"/>
                    <a:pt x="1344" y="13"/>
                  </a:cubicBezTo>
                  <a:cubicBezTo>
                    <a:pt x="1344" y="20"/>
                    <a:pt x="1339" y="26"/>
                    <a:pt x="1332" y="26"/>
                  </a:cubicBezTo>
                  <a:close/>
                  <a:moveTo>
                    <a:pt x="1255" y="26"/>
                  </a:moveTo>
                  <a:lnTo>
                    <a:pt x="1229" y="26"/>
                  </a:lnTo>
                  <a:cubicBezTo>
                    <a:pt x="1222" y="26"/>
                    <a:pt x="1216" y="20"/>
                    <a:pt x="1216" y="13"/>
                  </a:cubicBezTo>
                  <a:cubicBezTo>
                    <a:pt x="1216" y="6"/>
                    <a:pt x="1222" y="0"/>
                    <a:pt x="1229" y="0"/>
                  </a:cubicBezTo>
                  <a:lnTo>
                    <a:pt x="1255" y="0"/>
                  </a:lnTo>
                  <a:cubicBezTo>
                    <a:pt x="1262" y="0"/>
                    <a:pt x="1268" y="6"/>
                    <a:pt x="1268" y="13"/>
                  </a:cubicBezTo>
                  <a:cubicBezTo>
                    <a:pt x="1268" y="20"/>
                    <a:pt x="1262" y="26"/>
                    <a:pt x="1255" y="26"/>
                  </a:cubicBezTo>
                  <a:close/>
                  <a:moveTo>
                    <a:pt x="1178" y="26"/>
                  </a:moveTo>
                  <a:lnTo>
                    <a:pt x="1152" y="26"/>
                  </a:lnTo>
                  <a:cubicBezTo>
                    <a:pt x="1145" y="26"/>
                    <a:pt x="1140" y="20"/>
                    <a:pt x="1140" y="13"/>
                  </a:cubicBezTo>
                  <a:cubicBezTo>
                    <a:pt x="1140" y="6"/>
                    <a:pt x="1145" y="0"/>
                    <a:pt x="1152" y="0"/>
                  </a:cubicBezTo>
                  <a:lnTo>
                    <a:pt x="1178" y="0"/>
                  </a:lnTo>
                  <a:cubicBezTo>
                    <a:pt x="1185" y="0"/>
                    <a:pt x="1191" y="6"/>
                    <a:pt x="1191" y="13"/>
                  </a:cubicBezTo>
                  <a:cubicBezTo>
                    <a:pt x="1191" y="20"/>
                    <a:pt x="1185" y="26"/>
                    <a:pt x="1178" y="26"/>
                  </a:cubicBezTo>
                  <a:close/>
                  <a:moveTo>
                    <a:pt x="1101" y="26"/>
                  </a:moveTo>
                  <a:lnTo>
                    <a:pt x="1076" y="26"/>
                  </a:lnTo>
                  <a:cubicBezTo>
                    <a:pt x="1069" y="26"/>
                    <a:pt x="1063" y="20"/>
                    <a:pt x="1063" y="13"/>
                  </a:cubicBezTo>
                  <a:cubicBezTo>
                    <a:pt x="1063" y="6"/>
                    <a:pt x="1069" y="0"/>
                    <a:pt x="1076" y="0"/>
                  </a:cubicBezTo>
                  <a:lnTo>
                    <a:pt x="1101" y="0"/>
                  </a:lnTo>
                  <a:cubicBezTo>
                    <a:pt x="1108" y="0"/>
                    <a:pt x="1114" y="6"/>
                    <a:pt x="1114" y="13"/>
                  </a:cubicBezTo>
                  <a:cubicBezTo>
                    <a:pt x="1114" y="20"/>
                    <a:pt x="1108" y="26"/>
                    <a:pt x="1101" y="26"/>
                  </a:cubicBezTo>
                  <a:close/>
                  <a:moveTo>
                    <a:pt x="1024" y="26"/>
                  </a:moveTo>
                  <a:lnTo>
                    <a:pt x="999" y="26"/>
                  </a:lnTo>
                  <a:cubicBezTo>
                    <a:pt x="992" y="26"/>
                    <a:pt x="986" y="20"/>
                    <a:pt x="986" y="13"/>
                  </a:cubicBezTo>
                  <a:cubicBezTo>
                    <a:pt x="986" y="6"/>
                    <a:pt x="992" y="0"/>
                    <a:pt x="999" y="0"/>
                  </a:cubicBezTo>
                  <a:lnTo>
                    <a:pt x="1024" y="0"/>
                  </a:lnTo>
                  <a:cubicBezTo>
                    <a:pt x="1032" y="0"/>
                    <a:pt x="1037" y="6"/>
                    <a:pt x="1037" y="13"/>
                  </a:cubicBezTo>
                  <a:cubicBezTo>
                    <a:pt x="1037" y="20"/>
                    <a:pt x="1032" y="26"/>
                    <a:pt x="1024" y="26"/>
                  </a:cubicBezTo>
                  <a:close/>
                  <a:moveTo>
                    <a:pt x="948" y="26"/>
                  </a:moveTo>
                  <a:lnTo>
                    <a:pt x="922" y="26"/>
                  </a:lnTo>
                  <a:cubicBezTo>
                    <a:pt x="915" y="26"/>
                    <a:pt x="909" y="20"/>
                    <a:pt x="909" y="13"/>
                  </a:cubicBezTo>
                  <a:cubicBezTo>
                    <a:pt x="909" y="6"/>
                    <a:pt x="915" y="0"/>
                    <a:pt x="922" y="0"/>
                  </a:cubicBezTo>
                  <a:lnTo>
                    <a:pt x="948" y="0"/>
                  </a:lnTo>
                  <a:cubicBezTo>
                    <a:pt x="955" y="0"/>
                    <a:pt x="960" y="6"/>
                    <a:pt x="960" y="13"/>
                  </a:cubicBezTo>
                  <a:cubicBezTo>
                    <a:pt x="960" y="20"/>
                    <a:pt x="955" y="26"/>
                    <a:pt x="948" y="26"/>
                  </a:cubicBezTo>
                  <a:close/>
                  <a:moveTo>
                    <a:pt x="871" y="26"/>
                  </a:moveTo>
                  <a:lnTo>
                    <a:pt x="845" y="26"/>
                  </a:lnTo>
                  <a:cubicBezTo>
                    <a:pt x="838" y="26"/>
                    <a:pt x="832" y="20"/>
                    <a:pt x="832" y="13"/>
                  </a:cubicBezTo>
                  <a:cubicBezTo>
                    <a:pt x="832" y="6"/>
                    <a:pt x="838" y="0"/>
                    <a:pt x="845" y="0"/>
                  </a:cubicBezTo>
                  <a:lnTo>
                    <a:pt x="871" y="0"/>
                  </a:lnTo>
                  <a:cubicBezTo>
                    <a:pt x="878" y="0"/>
                    <a:pt x="884" y="6"/>
                    <a:pt x="884" y="13"/>
                  </a:cubicBezTo>
                  <a:cubicBezTo>
                    <a:pt x="884" y="20"/>
                    <a:pt x="878" y="26"/>
                    <a:pt x="871" y="26"/>
                  </a:cubicBezTo>
                  <a:close/>
                  <a:moveTo>
                    <a:pt x="794" y="26"/>
                  </a:moveTo>
                  <a:lnTo>
                    <a:pt x="768" y="26"/>
                  </a:lnTo>
                  <a:cubicBezTo>
                    <a:pt x="761" y="26"/>
                    <a:pt x="756" y="20"/>
                    <a:pt x="756" y="13"/>
                  </a:cubicBezTo>
                  <a:cubicBezTo>
                    <a:pt x="756" y="6"/>
                    <a:pt x="761" y="0"/>
                    <a:pt x="768" y="0"/>
                  </a:cubicBezTo>
                  <a:lnTo>
                    <a:pt x="794" y="0"/>
                  </a:lnTo>
                  <a:cubicBezTo>
                    <a:pt x="801" y="0"/>
                    <a:pt x="807" y="6"/>
                    <a:pt x="807" y="13"/>
                  </a:cubicBezTo>
                  <a:cubicBezTo>
                    <a:pt x="807" y="20"/>
                    <a:pt x="801" y="26"/>
                    <a:pt x="794" y="26"/>
                  </a:cubicBezTo>
                  <a:close/>
                  <a:moveTo>
                    <a:pt x="717" y="26"/>
                  </a:moveTo>
                  <a:lnTo>
                    <a:pt x="692" y="26"/>
                  </a:lnTo>
                  <a:cubicBezTo>
                    <a:pt x="685" y="26"/>
                    <a:pt x="679" y="20"/>
                    <a:pt x="679" y="13"/>
                  </a:cubicBezTo>
                  <a:cubicBezTo>
                    <a:pt x="679" y="6"/>
                    <a:pt x="685" y="0"/>
                    <a:pt x="692" y="0"/>
                  </a:cubicBezTo>
                  <a:lnTo>
                    <a:pt x="717" y="0"/>
                  </a:lnTo>
                  <a:cubicBezTo>
                    <a:pt x="724" y="0"/>
                    <a:pt x="730" y="6"/>
                    <a:pt x="730" y="13"/>
                  </a:cubicBezTo>
                  <a:cubicBezTo>
                    <a:pt x="730" y="20"/>
                    <a:pt x="724" y="26"/>
                    <a:pt x="717" y="26"/>
                  </a:cubicBezTo>
                  <a:close/>
                  <a:moveTo>
                    <a:pt x="640" y="26"/>
                  </a:moveTo>
                  <a:lnTo>
                    <a:pt x="615" y="26"/>
                  </a:lnTo>
                  <a:cubicBezTo>
                    <a:pt x="608" y="26"/>
                    <a:pt x="602" y="20"/>
                    <a:pt x="602" y="13"/>
                  </a:cubicBezTo>
                  <a:cubicBezTo>
                    <a:pt x="602" y="6"/>
                    <a:pt x="608" y="0"/>
                    <a:pt x="615" y="0"/>
                  </a:cubicBezTo>
                  <a:lnTo>
                    <a:pt x="640" y="0"/>
                  </a:lnTo>
                  <a:cubicBezTo>
                    <a:pt x="648" y="0"/>
                    <a:pt x="653" y="6"/>
                    <a:pt x="653" y="13"/>
                  </a:cubicBezTo>
                  <a:cubicBezTo>
                    <a:pt x="653" y="20"/>
                    <a:pt x="648" y="26"/>
                    <a:pt x="640" y="26"/>
                  </a:cubicBezTo>
                  <a:close/>
                  <a:moveTo>
                    <a:pt x="564" y="26"/>
                  </a:moveTo>
                  <a:lnTo>
                    <a:pt x="538" y="26"/>
                  </a:lnTo>
                  <a:cubicBezTo>
                    <a:pt x="531" y="26"/>
                    <a:pt x="525" y="20"/>
                    <a:pt x="525" y="13"/>
                  </a:cubicBezTo>
                  <a:cubicBezTo>
                    <a:pt x="525" y="6"/>
                    <a:pt x="531" y="0"/>
                    <a:pt x="538" y="0"/>
                  </a:cubicBezTo>
                  <a:lnTo>
                    <a:pt x="564" y="0"/>
                  </a:lnTo>
                  <a:cubicBezTo>
                    <a:pt x="571" y="0"/>
                    <a:pt x="576" y="6"/>
                    <a:pt x="576" y="13"/>
                  </a:cubicBezTo>
                  <a:cubicBezTo>
                    <a:pt x="576" y="20"/>
                    <a:pt x="571" y="26"/>
                    <a:pt x="564" y="26"/>
                  </a:cubicBezTo>
                  <a:close/>
                  <a:moveTo>
                    <a:pt x="487" y="26"/>
                  </a:moveTo>
                  <a:lnTo>
                    <a:pt x="461" y="26"/>
                  </a:lnTo>
                  <a:cubicBezTo>
                    <a:pt x="454" y="26"/>
                    <a:pt x="448" y="20"/>
                    <a:pt x="448" y="13"/>
                  </a:cubicBezTo>
                  <a:cubicBezTo>
                    <a:pt x="448" y="6"/>
                    <a:pt x="454" y="0"/>
                    <a:pt x="461" y="0"/>
                  </a:cubicBezTo>
                  <a:lnTo>
                    <a:pt x="487" y="0"/>
                  </a:lnTo>
                  <a:cubicBezTo>
                    <a:pt x="494" y="0"/>
                    <a:pt x="500" y="6"/>
                    <a:pt x="500" y="13"/>
                  </a:cubicBezTo>
                  <a:cubicBezTo>
                    <a:pt x="500" y="20"/>
                    <a:pt x="494" y="26"/>
                    <a:pt x="487" y="26"/>
                  </a:cubicBezTo>
                  <a:close/>
                  <a:moveTo>
                    <a:pt x="410" y="26"/>
                  </a:moveTo>
                  <a:lnTo>
                    <a:pt x="384" y="26"/>
                  </a:lnTo>
                  <a:cubicBezTo>
                    <a:pt x="377" y="26"/>
                    <a:pt x="372" y="20"/>
                    <a:pt x="372" y="13"/>
                  </a:cubicBezTo>
                  <a:cubicBezTo>
                    <a:pt x="372" y="6"/>
                    <a:pt x="377" y="0"/>
                    <a:pt x="384" y="0"/>
                  </a:cubicBezTo>
                  <a:lnTo>
                    <a:pt x="410" y="0"/>
                  </a:lnTo>
                  <a:cubicBezTo>
                    <a:pt x="417" y="0"/>
                    <a:pt x="423" y="6"/>
                    <a:pt x="423" y="13"/>
                  </a:cubicBezTo>
                  <a:cubicBezTo>
                    <a:pt x="423" y="20"/>
                    <a:pt x="417" y="26"/>
                    <a:pt x="410" y="26"/>
                  </a:cubicBezTo>
                  <a:close/>
                  <a:moveTo>
                    <a:pt x="333" y="26"/>
                  </a:moveTo>
                  <a:lnTo>
                    <a:pt x="308" y="26"/>
                  </a:lnTo>
                  <a:cubicBezTo>
                    <a:pt x="301" y="26"/>
                    <a:pt x="295" y="20"/>
                    <a:pt x="295" y="13"/>
                  </a:cubicBezTo>
                  <a:cubicBezTo>
                    <a:pt x="295" y="6"/>
                    <a:pt x="301" y="0"/>
                    <a:pt x="308" y="0"/>
                  </a:cubicBezTo>
                  <a:lnTo>
                    <a:pt x="333" y="0"/>
                  </a:lnTo>
                  <a:cubicBezTo>
                    <a:pt x="340" y="0"/>
                    <a:pt x="346" y="6"/>
                    <a:pt x="346" y="13"/>
                  </a:cubicBezTo>
                  <a:cubicBezTo>
                    <a:pt x="346" y="20"/>
                    <a:pt x="340" y="26"/>
                    <a:pt x="333" y="26"/>
                  </a:cubicBezTo>
                  <a:close/>
                  <a:moveTo>
                    <a:pt x="256" y="26"/>
                  </a:moveTo>
                  <a:lnTo>
                    <a:pt x="231" y="26"/>
                  </a:lnTo>
                  <a:cubicBezTo>
                    <a:pt x="224" y="26"/>
                    <a:pt x="218" y="20"/>
                    <a:pt x="218" y="13"/>
                  </a:cubicBezTo>
                  <a:cubicBezTo>
                    <a:pt x="218" y="6"/>
                    <a:pt x="224" y="0"/>
                    <a:pt x="231" y="0"/>
                  </a:cubicBezTo>
                  <a:lnTo>
                    <a:pt x="256" y="0"/>
                  </a:lnTo>
                  <a:cubicBezTo>
                    <a:pt x="264" y="0"/>
                    <a:pt x="269" y="6"/>
                    <a:pt x="269" y="13"/>
                  </a:cubicBezTo>
                  <a:cubicBezTo>
                    <a:pt x="269" y="20"/>
                    <a:pt x="264" y="26"/>
                    <a:pt x="256" y="26"/>
                  </a:cubicBezTo>
                  <a:close/>
                  <a:moveTo>
                    <a:pt x="180" y="26"/>
                  </a:moveTo>
                  <a:lnTo>
                    <a:pt x="154" y="26"/>
                  </a:lnTo>
                  <a:cubicBezTo>
                    <a:pt x="147" y="26"/>
                    <a:pt x="141" y="20"/>
                    <a:pt x="141" y="13"/>
                  </a:cubicBezTo>
                  <a:cubicBezTo>
                    <a:pt x="141" y="6"/>
                    <a:pt x="147" y="0"/>
                    <a:pt x="154" y="0"/>
                  </a:cubicBezTo>
                  <a:lnTo>
                    <a:pt x="180" y="0"/>
                  </a:lnTo>
                  <a:cubicBezTo>
                    <a:pt x="187" y="0"/>
                    <a:pt x="192" y="6"/>
                    <a:pt x="192" y="13"/>
                  </a:cubicBezTo>
                  <a:cubicBezTo>
                    <a:pt x="192" y="20"/>
                    <a:pt x="187" y="26"/>
                    <a:pt x="180" y="26"/>
                  </a:cubicBezTo>
                  <a:close/>
                  <a:moveTo>
                    <a:pt x="103" y="26"/>
                  </a:moveTo>
                  <a:lnTo>
                    <a:pt x="77" y="26"/>
                  </a:lnTo>
                  <a:cubicBezTo>
                    <a:pt x="70" y="26"/>
                    <a:pt x="64" y="20"/>
                    <a:pt x="64" y="13"/>
                  </a:cubicBezTo>
                  <a:cubicBezTo>
                    <a:pt x="64" y="6"/>
                    <a:pt x="70" y="0"/>
                    <a:pt x="77" y="0"/>
                  </a:cubicBezTo>
                  <a:lnTo>
                    <a:pt x="103" y="0"/>
                  </a:lnTo>
                  <a:cubicBezTo>
                    <a:pt x="110" y="0"/>
                    <a:pt x="116" y="6"/>
                    <a:pt x="116" y="13"/>
                  </a:cubicBezTo>
                  <a:cubicBezTo>
                    <a:pt x="116" y="20"/>
                    <a:pt x="110" y="26"/>
                    <a:pt x="103" y="26"/>
                  </a:cubicBezTo>
                  <a:close/>
                  <a:moveTo>
                    <a:pt x="26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6" y="0"/>
                  </a:lnTo>
                  <a:cubicBezTo>
                    <a:pt x="33" y="0"/>
                    <a:pt x="39" y="6"/>
                    <a:pt x="39" y="13"/>
                  </a:cubicBezTo>
                  <a:cubicBezTo>
                    <a:pt x="39" y="20"/>
                    <a:pt x="33" y="26"/>
                    <a:pt x="26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1" name="Line 51"/>
            <p:cNvSpPr>
              <a:spLocks noChangeShapeType="1"/>
            </p:cNvSpPr>
            <p:nvPr/>
          </p:nvSpPr>
          <p:spPr bwMode="auto">
            <a:xfrm>
              <a:off x="5223574" y="3030944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2" name="Freeform 52"/>
            <p:cNvSpPr>
              <a:spLocks/>
            </p:cNvSpPr>
            <p:nvPr/>
          </p:nvSpPr>
          <p:spPr bwMode="auto">
            <a:xfrm>
              <a:off x="5748967" y="2993481"/>
              <a:ext cx="68573" cy="74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8"/>
                </a:cxn>
                <a:cxn ang="0">
                  <a:pos x="0" y="0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68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3" name="Freeform 53"/>
            <p:cNvSpPr>
              <a:spLocks/>
            </p:cNvSpPr>
            <p:nvPr/>
          </p:nvSpPr>
          <p:spPr bwMode="auto">
            <a:xfrm>
              <a:off x="5688461" y="2681652"/>
              <a:ext cx="180510" cy="343783"/>
            </a:xfrm>
            <a:custGeom>
              <a:avLst/>
              <a:gdLst/>
              <a:ahLst/>
              <a:cxnLst>
                <a:cxn ang="0">
                  <a:pos x="0" y="312"/>
                </a:cxn>
                <a:cxn ang="0">
                  <a:pos x="0" y="0"/>
                </a:cxn>
                <a:cxn ang="0">
                  <a:pos x="179" y="0"/>
                </a:cxn>
                <a:cxn ang="0">
                  <a:pos x="179" y="53"/>
                </a:cxn>
              </a:cxnLst>
              <a:rect l="0" t="0" r="r" b="b"/>
              <a:pathLst>
                <a:path w="179" h="312">
                  <a:moveTo>
                    <a:pt x="0" y="312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53"/>
                  </a:lnTo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4" name="Freeform 54"/>
            <p:cNvSpPr>
              <a:spLocks/>
            </p:cNvSpPr>
            <p:nvPr/>
          </p:nvSpPr>
          <p:spPr bwMode="auto">
            <a:xfrm>
              <a:off x="5834685" y="2722421"/>
              <a:ext cx="67565" cy="73826"/>
            </a:xfrm>
            <a:custGeom>
              <a:avLst/>
              <a:gdLst/>
              <a:ahLst/>
              <a:cxnLst>
                <a:cxn ang="0">
                  <a:pos x="79" y="159"/>
                </a:cxn>
                <a:cxn ang="0">
                  <a:pos x="0" y="0"/>
                </a:cxn>
                <a:cxn ang="0">
                  <a:pos x="159" y="1"/>
                </a:cxn>
                <a:cxn ang="0">
                  <a:pos x="159" y="1"/>
                </a:cxn>
                <a:cxn ang="0">
                  <a:pos x="79" y="159"/>
                </a:cxn>
              </a:cxnLst>
              <a:rect l="0" t="0" r="r" b="b"/>
              <a:pathLst>
                <a:path w="159" h="159">
                  <a:moveTo>
                    <a:pt x="79" y="159"/>
                  </a:moveTo>
                  <a:lnTo>
                    <a:pt x="0" y="0"/>
                  </a:lnTo>
                  <a:cubicBezTo>
                    <a:pt x="50" y="25"/>
                    <a:pt x="109" y="26"/>
                    <a:pt x="159" y="1"/>
                  </a:cubicBezTo>
                  <a:lnTo>
                    <a:pt x="159" y="1"/>
                  </a:lnTo>
                  <a:lnTo>
                    <a:pt x="79" y="1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27" name="Rectangle 57"/>
            <p:cNvSpPr>
              <a:spLocks noChangeArrowheads="1"/>
            </p:cNvSpPr>
            <p:nvPr/>
          </p:nvSpPr>
          <p:spPr bwMode="auto">
            <a:xfrm>
              <a:off x="5535180" y="2477806"/>
              <a:ext cx="85279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VC Identifier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31" name="Line 61"/>
            <p:cNvSpPr>
              <a:spLocks noChangeShapeType="1"/>
            </p:cNvSpPr>
            <p:nvPr/>
          </p:nvSpPr>
          <p:spPr bwMode="auto">
            <a:xfrm>
              <a:off x="5945612" y="2819386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2" name="Line 62"/>
            <p:cNvSpPr>
              <a:spLocks noChangeShapeType="1"/>
            </p:cNvSpPr>
            <p:nvPr/>
          </p:nvSpPr>
          <p:spPr bwMode="auto">
            <a:xfrm>
              <a:off x="6435710" y="2819386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3" name="Freeform 63"/>
            <p:cNvSpPr>
              <a:spLocks/>
            </p:cNvSpPr>
            <p:nvPr/>
          </p:nvSpPr>
          <p:spPr bwMode="auto">
            <a:xfrm>
              <a:off x="6523444" y="2783024"/>
              <a:ext cx="66557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6" h="67">
                  <a:moveTo>
                    <a:pt x="0" y="0"/>
                  </a:moveTo>
                  <a:lnTo>
                    <a:pt x="66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4" name="Line 64"/>
            <p:cNvSpPr>
              <a:spLocks noChangeShapeType="1"/>
            </p:cNvSpPr>
            <p:nvPr/>
          </p:nvSpPr>
          <p:spPr bwMode="auto">
            <a:xfrm>
              <a:off x="5945612" y="3244707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5" name="Line 65"/>
            <p:cNvSpPr>
              <a:spLocks noChangeShapeType="1"/>
            </p:cNvSpPr>
            <p:nvPr/>
          </p:nvSpPr>
          <p:spPr bwMode="auto">
            <a:xfrm>
              <a:off x="6435710" y="3244707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6" name="Freeform 66"/>
            <p:cNvSpPr>
              <a:spLocks/>
            </p:cNvSpPr>
            <p:nvPr/>
          </p:nvSpPr>
          <p:spPr bwMode="auto">
            <a:xfrm>
              <a:off x="6523444" y="3208346"/>
              <a:ext cx="66557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6" h="67">
                  <a:moveTo>
                    <a:pt x="0" y="0"/>
                  </a:moveTo>
                  <a:lnTo>
                    <a:pt x="66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7" name="Line 67"/>
            <p:cNvSpPr>
              <a:spLocks noChangeShapeType="1"/>
            </p:cNvSpPr>
            <p:nvPr/>
          </p:nvSpPr>
          <p:spPr bwMode="auto">
            <a:xfrm>
              <a:off x="5947629" y="3030944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8" name="Line 68"/>
            <p:cNvSpPr>
              <a:spLocks noChangeShapeType="1"/>
            </p:cNvSpPr>
            <p:nvPr/>
          </p:nvSpPr>
          <p:spPr bwMode="auto">
            <a:xfrm>
              <a:off x="6437727" y="3030944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39" name="Freeform 69"/>
            <p:cNvSpPr>
              <a:spLocks/>
            </p:cNvSpPr>
            <p:nvPr/>
          </p:nvSpPr>
          <p:spPr bwMode="auto">
            <a:xfrm>
              <a:off x="6524452" y="2993481"/>
              <a:ext cx="68573" cy="74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8"/>
                </a:cxn>
                <a:cxn ang="0">
                  <a:pos x="0" y="0"/>
                </a:cxn>
              </a:cxnLst>
              <a:rect l="0" t="0" r="r" b="b"/>
              <a:pathLst>
                <a:path w="68" h="68">
                  <a:moveTo>
                    <a:pt x="0" y="0"/>
                  </a:moveTo>
                  <a:lnTo>
                    <a:pt x="68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4" name="Rectangle 74"/>
            <p:cNvSpPr>
              <a:spLocks noChangeArrowheads="1"/>
            </p:cNvSpPr>
            <p:nvPr/>
          </p:nvSpPr>
          <p:spPr bwMode="auto">
            <a:xfrm>
              <a:off x="6023261" y="2951610"/>
              <a:ext cx="412449" cy="1531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5" name="Rectangle 75"/>
            <p:cNvSpPr>
              <a:spLocks noChangeArrowheads="1"/>
            </p:cNvSpPr>
            <p:nvPr/>
          </p:nvSpPr>
          <p:spPr bwMode="auto">
            <a:xfrm>
              <a:off x="6023261" y="2951610"/>
              <a:ext cx="412449" cy="153160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6" name="Rectangle 76"/>
            <p:cNvSpPr>
              <a:spLocks noChangeArrowheads="1"/>
            </p:cNvSpPr>
            <p:nvPr/>
          </p:nvSpPr>
          <p:spPr bwMode="auto">
            <a:xfrm>
              <a:off x="6108978" y="2956017"/>
              <a:ext cx="30136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VC 1 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48" name="Rectangle 78"/>
            <p:cNvSpPr>
              <a:spLocks noChangeArrowheads="1"/>
            </p:cNvSpPr>
            <p:nvPr/>
          </p:nvSpPr>
          <p:spPr bwMode="auto">
            <a:xfrm>
              <a:off x="6023261" y="3166475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49" name="Rectangle 79"/>
            <p:cNvSpPr>
              <a:spLocks noChangeArrowheads="1"/>
            </p:cNvSpPr>
            <p:nvPr/>
          </p:nvSpPr>
          <p:spPr bwMode="auto">
            <a:xfrm>
              <a:off x="6023261" y="3166475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0" name="Rectangle 80"/>
            <p:cNvSpPr>
              <a:spLocks noChangeArrowheads="1"/>
            </p:cNvSpPr>
            <p:nvPr/>
          </p:nvSpPr>
          <p:spPr bwMode="auto">
            <a:xfrm>
              <a:off x="6108978" y="3164271"/>
              <a:ext cx="30136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000000"/>
                  </a:solidFill>
                  <a:ea typeface="굴림" pitchFamily="50" charset="-127"/>
                </a:rPr>
                <a:t>VC 2 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252" name="Freeform 82"/>
            <p:cNvSpPr>
              <a:spLocks/>
            </p:cNvSpPr>
            <p:nvPr/>
          </p:nvSpPr>
          <p:spPr bwMode="auto">
            <a:xfrm>
              <a:off x="5813507" y="3459572"/>
              <a:ext cx="129079" cy="57407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3" name="Freeform 83"/>
            <p:cNvSpPr>
              <a:spLocks/>
            </p:cNvSpPr>
            <p:nvPr/>
          </p:nvSpPr>
          <p:spPr bwMode="auto">
            <a:xfrm>
              <a:off x="5813507" y="3459572"/>
              <a:ext cx="129079" cy="574073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4" name="Freeform 84"/>
            <p:cNvSpPr>
              <a:spLocks/>
            </p:cNvSpPr>
            <p:nvPr/>
          </p:nvSpPr>
          <p:spPr bwMode="auto">
            <a:xfrm>
              <a:off x="6586975" y="3459572"/>
              <a:ext cx="129079" cy="574073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5" name="Freeform 85"/>
            <p:cNvSpPr>
              <a:spLocks/>
            </p:cNvSpPr>
            <p:nvPr/>
          </p:nvSpPr>
          <p:spPr bwMode="auto">
            <a:xfrm>
              <a:off x="6586975" y="3459572"/>
              <a:ext cx="129079" cy="574073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6" name="Rectangle 86"/>
            <p:cNvSpPr>
              <a:spLocks noChangeArrowheads="1"/>
            </p:cNvSpPr>
            <p:nvPr/>
          </p:nvSpPr>
          <p:spPr bwMode="auto">
            <a:xfrm>
              <a:off x="6019227" y="3459572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57" name="Rectangle 87"/>
            <p:cNvSpPr>
              <a:spLocks noChangeArrowheads="1"/>
            </p:cNvSpPr>
            <p:nvPr/>
          </p:nvSpPr>
          <p:spPr bwMode="auto">
            <a:xfrm>
              <a:off x="6019227" y="3459572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0" name="Freeform 90"/>
            <p:cNvSpPr>
              <a:spLocks noEditPoints="1"/>
            </p:cNvSpPr>
            <p:nvPr/>
          </p:nvSpPr>
          <p:spPr bwMode="auto">
            <a:xfrm>
              <a:off x="5472657" y="3396765"/>
              <a:ext cx="1299870" cy="687566"/>
            </a:xfrm>
            <a:custGeom>
              <a:avLst/>
              <a:gdLst/>
              <a:ahLst/>
              <a:cxnLst>
                <a:cxn ang="0">
                  <a:pos x="13" y="102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4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6"/>
                </a:cxn>
                <a:cxn ang="0">
                  <a:pos x="162" y="1464"/>
                </a:cxn>
                <a:cxn ang="0">
                  <a:pos x="303" y="1451"/>
                </a:cxn>
                <a:cxn ang="0">
                  <a:pos x="431" y="1451"/>
                </a:cxn>
                <a:cxn ang="0">
                  <a:pos x="508" y="1451"/>
                </a:cxn>
                <a:cxn ang="0">
                  <a:pos x="648" y="1464"/>
                </a:cxn>
                <a:cxn ang="0">
                  <a:pos x="815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1"/>
                </a:cxn>
                <a:cxn ang="0">
                  <a:pos x="1429" y="1451"/>
                </a:cxn>
                <a:cxn ang="0">
                  <a:pos x="1506" y="1451"/>
                </a:cxn>
                <a:cxn ang="0">
                  <a:pos x="1647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9" y="1464"/>
                </a:cxn>
                <a:cxn ang="0">
                  <a:pos x="2300" y="1451"/>
                </a:cxn>
                <a:cxn ang="0">
                  <a:pos x="2428" y="1451"/>
                </a:cxn>
                <a:cxn ang="0">
                  <a:pos x="2504" y="1451"/>
                </a:cxn>
                <a:cxn ang="0">
                  <a:pos x="2645" y="1464"/>
                </a:cxn>
                <a:cxn ang="0">
                  <a:pos x="2812" y="1477"/>
                </a:cxn>
                <a:cxn ang="0">
                  <a:pos x="2991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8"/>
                </a:cxn>
                <a:cxn ang="0">
                  <a:pos x="3037" y="858"/>
                </a:cxn>
                <a:cxn ang="0">
                  <a:pos x="3050" y="691"/>
                </a:cxn>
                <a:cxn ang="0">
                  <a:pos x="3050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7" y="0"/>
                </a:cxn>
                <a:cxn ang="0">
                  <a:pos x="2538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6" y="26"/>
                </a:cxn>
                <a:cxn ang="0">
                  <a:pos x="1885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3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1" y="0"/>
                </a:cxn>
                <a:cxn ang="0">
                  <a:pos x="374" y="13"/>
                </a:cxn>
                <a:cxn ang="0">
                  <a:pos x="234" y="26"/>
                </a:cxn>
                <a:cxn ang="0">
                  <a:pos x="106" y="26"/>
                </a:cxn>
                <a:cxn ang="0">
                  <a:pos x="29" y="26"/>
                </a:cxn>
              </a:cxnLst>
              <a:rect l="0" t="0" r="r" b="b"/>
              <a:pathLst>
                <a:path w="3050" h="1477">
                  <a:moveTo>
                    <a:pt x="26" y="38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8"/>
                  </a:lnTo>
                  <a:cubicBezTo>
                    <a:pt x="0" y="31"/>
                    <a:pt x="6" y="26"/>
                    <a:pt x="13" y="26"/>
                  </a:cubicBezTo>
                  <a:cubicBezTo>
                    <a:pt x="20" y="26"/>
                    <a:pt x="26" y="31"/>
                    <a:pt x="26" y="38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2"/>
                    <a:pt x="13" y="102"/>
                  </a:cubicBezTo>
                  <a:cubicBezTo>
                    <a:pt x="20" y="102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0"/>
                    <a:pt x="13" y="230"/>
                  </a:cubicBezTo>
                  <a:cubicBezTo>
                    <a:pt x="6" y="230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4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4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8"/>
                    <a:pt x="20" y="384"/>
                    <a:pt x="13" y="384"/>
                  </a:cubicBezTo>
                  <a:cubicBezTo>
                    <a:pt x="6" y="384"/>
                    <a:pt x="0" y="378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2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2"/>
                  </a:lnTo>
                  <a:cubicBezTo>
                    <a:pt x="0" y="415"/>
                    <a:pt x="6" y="410"/>
                    <a:pt x="13" y="410"/>
                  </a:cubicBezTo>
                  <a:cubicBezTo>
                    <a:pt x="20" y="410"/>
                    <a:pt x="26" y="415"/>
                    <a:pt x="26" y="422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6"/>
                    <a:pt x="13" y="486"/>
                  </a:cubicBezTo>
                  <a:cubicBezTo>
                    <a:pt x="20" y="486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4"/>
                    <a:pt x="13" y="614"/>
                  </a:cubicBezTo>
                  <a:cubicBezTo>
                    <a:pt x="6" y="614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8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8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2"/>
                    <a:pt x="20" y="768"/>
                    <a:pt x="13" y="768"/>
                  </a:cubicBezTo>
                  <a:cubicBezTo>
                    <a:pt x="6" y="768"/>
                    <a:pt x="0" y="762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6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6"/>
                  </a:lnTo>
                  <a:cubicBezTo>
                    <a:pt x="0" y="799"/>
                    <a:pt x="6" y="794"/>
                    <a:pt x="13" y="794"/>
                  </a:cubicBezTo>
                  <a:cubicBezTo>
                    <a:pt x="20" y="794"/>
                    <a:pt x="26" y="799"/>
                    <a:pt x="26" y="806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0"/>
                    <a:pt x="13" y="870"/>
                  </a:cubicBezTo>
                  <a:cubicBezTo>
                    <a:pt x="20" y="870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8"/>
                    <a:pt x="13" y="998"/>
                  </a:cubicBezTo>
                  <a:cubicBezTo>
                    <a:pt x="6" y="998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2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2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6"/>
                    <a:pt x="20" y="1152"/>
                    <a:pt x="13" y="1152"/>
                  </a:cubicBezTo>
                  <a:cubicBezTo>
                    <a:pt x="6" y="1152"/>
                    <a:pt x="0" y="1146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0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0"/>
                  </a:lnTo>
                  <a:cubicBezTo>
                    <a:pt x="0" y="1183"/>
                    <a:pt x="6" y="1178"/>
                    <a:pt x="13" y="1178"/>
                  </a:cubicBezTo>
                  <a:cubicBezTo>
                    <a:pt x="20" y="1178"/>
                    <a:pt x="26" y="1183"/>
                    <a:pt x="26" y="1190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4"/>
                    <a:pt x="13" y="1254"/>
                  </a:cubicBezTo>
                  <a:cubicBezTo>
                    <a:pt x="20" y="1254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2"/>
                    <a:pt x="13" y="1382"/>
                  </a:cubicBezTo>
                  <a:cubicBezTo>
                    <a:pt x="6" y="1382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6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6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7" y="1451"/>
                  </a:moveTo>
                  <a:lnTo>
                    <a:pt x="72" y="1451"/>
                  </a:lnTo>
                  <a:cubicBezTo>
                    <a:pt x="79" y="1451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7" y="1477"/>
                  </a:lnTo>
                  <a:cubicBezTo>
                    <a:pt x="40" y="1477"/>
                    <a:pt x="34" y="1471"/>
                    <a:pt x="34" y="1464"/>
                  </a:cubicBezTo>
                  <a:cubicBezTo>
                    <a:pt x="34" y="1457"/>
                    <a:pt x="40" y="1451"/>
                    <a:pt x="47" y="1451"/>
                  </a:cubicBezTo>
                  <a:close/>
                  <a:moveTo>
                    <a:pt x="124" y="1451"/>
                  </a:moveTo>
                  <a:lnTo>
                    <a:pt x="149" y="1451"/>
                  </a:lnTo>
                  <a:cubicBezTo>
                    <a:pt x="156" y="1451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4" y="1477"/>
                  </a:lnTo>
                  <a:cubicBezTo>
                    <a:pt x="116" y="1477"/>
                    <a:pt x="111" y="1471"/>
                    <a:pt x="111" y="1464"/>
                  </a:cubicBezTo>
                  <a:cubicBezTo>
                    <a:pt x="111" y="1457"/>
                    <a:pt x="116" y="1451"/>
                    <a:pt x="124" y="1451"/>
                  </a:cubicBezTo>
                  <a:close/>
                  <a:moveTo>
                    <a:pt x="200" y="1451"/>
                  </a:moveTo>
                  <a:lnTo>
                    <a:pt x="226" y="1451"/>
                  </a:lnTo>
                  <a:cubicBezTo>
                    <a:pt x="233" y="1451"/>
                    <a:pt x="239" y="1457"/>
                    <a:pt x="239" y="1464"/>
                  </a:cubicBezTo>
                  <a:cubicBezTo>
                    <a:pt x="239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8" y="1471"/>
                    <a:pt x="188" y="1464"/>
                  </a:cubicBezTo>
                  <a:cubicBezTo>
                    <a:pt x="188" y="1457"/>
                    <a:pt x="193" y="1451"/>
                    <a:pt x="200" y="1451"/>
                  </a:cubicBezTo>
                  <a:close/>
                  <a:moveTo>
                    <a:pt x="277" y="1451"/>
                  </a:moveTo>
                  <a:lnTo>
                    <a:pt x="303" y="1451"/>
                  </a:lnTo>
                  <a:cubicBezTo>
                    <a:pt x="310" y="1451"/>
                    <a:pt x="316" y="1457"/>
                    <a:pt x="316" y="1464"/>
                  </a:cubicBezTo>
                  <a:cubicBezTo>
                    <a:pt x="316" y="1471"/>
                    <a:pt x="310" y="1477"/>
                    <a:pt x="303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1"/>
                    <a:pt x="277" y="1451"/>
                  </a:cubicBezTo>
                  <a:close/>
                  <a:moveTo>
                    <a:pt x="354" y="1451"/>
                  </a:moveTo>
                  <a:lnTo>
                    <a:pt x="380" y="1451"/>
                  </a:lnTo>
                  <a:cubicBezTo>
                    <a:pt x="387" y="1451"/>
                    <a:pt x="392" y="1457"/>
                    <a:pt x="392" y="1464"/>
                  </a:cubicBezTo>
                  <a:cubicBezTo>
                    <a:pt x="392" y="1471"/>
                    <a:pt x="387" y="1477"/>
                    <a:pt x="380" y="1477"/>
                  </a:cubicBezTo>
                  <a:lnTo>
                    <a:pt x="354" y="1477"/>
                  </a:lnTo>
                  <a:cubicBezTo>
                    <a:pt x="347" y="1477"/>
                    <a:pt x="341" y="1471"/>
                    <a:pt x="341" y="1464"/>
                  </a:cubicBezTo>
                  <a:cubicBezTo>
                    <a:pt x="341" y="1457"/>
                    <a:pt x="347" y="1451"/>
                    <a:pt x="354" y="1451"/>
                  </a:cubicBezTo>
                  <a:close/>
                  <a:moveTo>
                    <a:pt x="431" y="1451"/>
                  </a:moveTo>
                  <a:lnTo>
                    <a:pt x="456" y="1451"/>
                  </a:lnTo>
                  <a:cubicBezTo>
                    <a:pt x="463" y="1451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1" y="1477"/>
                  </a:lnTo>
                  <a:cubicBezTo>
                    <a:pt x="424" y="1477"/>
                    <a:pt x="418" y="1471"/>
                    <a:pt x="418" y="1464"/>
                  </a:cubicBezTo>
                  <a:cubicBezTo>
                    <a:pt x="418" y="1457"/>
                    <a:pt x="424" y="1451"/>
                    <a:pt x="431" y="1451"/>
                  </a:cubicBezTo>
                  <a:close/>
                  <a:moveTo>
                    <a:pt x="508" y="1451"/>
                  </a:moveTo>
                  <a:lnTo>
                    <a:pt x="533" y="1451"/>
                  </a:lnTo>
                  <a:cubicBezTo>
                    <a:pt x="540" y="1451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8" y="1477"/>
                  </a:lnTo>
                  <a:cubicBezTo>
                    <a:pt x="500" y="1477"/>
                    <a:pt x="495" y="1471"/>
                    <a:pt x="495" y="1464"/>
                  </a:cubicBezTo>
                  <a:cubicBezTo>
                    <a:pt x="495" y="1457"/>
                    <a:pt x="500" y="1451"/>
                    <a:pt x="508" y="1451"/>
                  </a:cubicBezTo>
                  <a:close/>
                  <a:moveTo>
                    <a:pt x="584" y="1451"/>
                  </a:moveTo>
                  <a:lnTo>
                    <a:pt x="610" y="1451"/>
                  </a:lnTo>
                  <a:cubicBezTo>
                    <a:pt x="617" y="1451"/>
                    <a:pt x="623" y="1457"/>
                    <a:pt x="623" y="1464"/>
                  </a:cubicBezTo>
                  <a:cubicBezTo>
                    <a:pt x="623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2" y="1471"/>
                    <a:pt x="572" y="1464"/>
                  </a:cubicBezTo>
                  <a:cubicBezTo>
                    <a:pt x="572" y="1457"/>
                    <a:pt x="577" y="1451"/>
                    <a:pt x="584" y="1451"/>
                  </a:cubicBezTo>
                  <a:close/>
                  <a:moveTo>
                    <a:pt x="661" y="1451"/>
                  </a:moveTo>
                  <a:lnTo>
                    <a:pt x="687" y="1451"/>
                  </a:lnTo>
                  <a:cubicBezTo>
                    <a:pt x="694" y="1451"/>
                    <a:pt x="700" y="1457"/>
                    <a:pt x="700" y="1464"/>
                  </a:cubicBezTo>
                  <a:cubicBezTo>
                    <a:pt x="700" y="1471"/>
                    <a:pt x="694" y="1477"/>
                    <a:pt x="687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1"/>
                    <a:pt x="661" y="1451"/>
                  </a:cubicBezTo>
                  <a:close/>
                  <a:moveTo>
                    <a:pt x="738" y="1451"/>
                  </a:moveTo>
                  <a:lnTo>
                    <a:pt x="764" y="1451"/>
                  </a:lnTo>
                  <a:cubicBezTo>
                    <a:pt x="771" y="1451"/>
                    <a:pt x="776" y="1457"/>
                    <a:pt x="776" y="1464"/>
                  </a:cubicBezTo>
                  <a:cubicBezTo>
                    <a:pt x="776" y="1471"/>
                    <a:pt x="771" y="1477"/>
                    <a:pt x="764" y="1477"/>
                  </a:cubicBezTo>
                  <a:lnTo>
                    <a:pt x="738" y="1477"/>
                  </a:lnTo>
                  <a:cubicBezTo>
                    <a:pt x="731" y="1477"/>
                    <a:pt x="725" y="1471"/>
                    <a:pt x="725" y="1464"/>
                  </a:cubicBezTo>
                  <a:cubicBezTo>
                    <a:pt x="725" y="1457"/>
                    <a:pt x="731" y="1451"/>
                    <a:pt x="738" y="1451"/>
                  </a:cubicBezTo>
                  <a:close/>
                  <a:moveTo>
                    <a:pt x="815" y="1451"/>
                  </a:moveTo>
                  <a:lnTo>
                    <a:pt x="840" y="1451"/>
                  </a:lnTo>
                  <a:cubicBezTo>
                    <a:pt x="847" y="1451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5" y="1477"/>
                  </a:lnTo>
                  <a:cubicBezTo>
                    <a:pt x="808" y="1477"/>
                    <a:pt x="802" y="1471"/>
                    <a:pt x="802" y="1464"/>
                  </a:cubicBezTo>
                  <a:cubicBezTo>
                    <a:pt x="802" y="1457"/>
                    <a:pt x="808" y="1451"/>
                    <a:pt x="815" y="1451"/>
                  </a:cubicBezTo>
                  <a:close/>
                  <a:moveTo>
                    <a:pt x="892" y="1451"/>
                  </a:moveTo>
                  <a:lnTo>
                    <a:pt x="917" y="1451"/>
                  </a:lnTo>
                  <a:cubicBezTo>
                    <a:pt x="924" y="1451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2" y="1477"/>
                  </a:lnTo>
                  <a:cubicBezTo>
                    <a:pt x="884" y="1477"/>
                    <a:pt x="879" y="1471"/>
                    <a:pt x="879" y="1464"/>
                  </a:cubicBezTo>
                  <a:cubicBezTo>
                    <a:pt x="879" y="1457"/>
                    <a:pt x="884" y="1451"/>
                    <a:pt x="892" y="1451"/>
                  </a:cubicBezTo>
                  <a:close/>
                  <a:moveTo>
                    <a:pt x="968" y="1451"/>
                  </a:moveTo>
                  <a:lnTo>
                    <a:pt x="994" y="1451"/>
                  </a:lnTo>
                  <a:cubicBezTo>
                    <a:pt x="1001" y="1451"/>
                    <a:pt x="1007" y="1457"/>
                    <a:pt x="1007" y="1464"/>
                  </a:cubicBezTo>
                  <a:cubicBezTo>
                    <a:pt x="1007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6" y="1471"/>
                    <a:pt x="956" y="1464"/>
                  </a:cubicBezTo>
                  <a:cubicBezTo>
                    <a:pt x="956" y="1457"/>
                    <a:pt x="961" y="1451"/>
                    <a:pt x="968" y="1451"/>
                  </a:cubicBezTo>
                  <a:close/>
                  <a:moveTo>
                    <a:pt x="1045" y="1451"/>
                  </a:moveTo>
                  <a:lnTo>
                    <a:pt x="1071" y="1451"/>
                  </a:lnTo>
                  <a:cubicBezTo>
                    <a:pt x="1078" y="1451"/>
                    <a:pt x="1084" y="1457"/>
                    <a:pt x="1084" y="1464"/>
                  </a:cubicBezTo>
                  <a:cubicBezTo>
                    <a:pt x="1084" y="1471"/>
                    <a:pt x="1078" y="1477"/>
                    <a:pt x="1071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1"/>
                    <a:pt x="1045" y="1451"/>
                  </a:cubicBezTo>
                  <a:close/>
                  <a:moveTo>
                    <a:pt x="1122" y="1451"/>
                  </a:moveTo>
                  <a:lnTo>
                    <a:pt x="1148" y="1451"/>
                  </a:lnTo>
                  <a:cubicBezTo>
                    <a:pt x="1155" y="1451"/>
                    <a:pt x="1160" y="1457"/>
                    <a:pt x="1160" y="1464"/>
                  </a:cubicBezTo>
                  <a:cubicBezTo>
                    <a:pt x="1160" y="1471"/>
                    <a:pt x="1155" y="1477"/>
                    <a:pt x="1148" y="1477"/>
                  </a:cubicBezTo>
                  <a:lnTo>
                    <a:pt x="1122" y="1477"/>
                  </a:lnTo>
                  <a:cubicBezTo>
                    <a:pt x="1115" y="1477"/>
                    <a:pt x="1109" y="1471"/>
                    <a:pt x="1109" y="1464"/>
                  </a:cubicBezTo>
                  <a:cubicBezTo>
                    <a:pt x="1109" y="1457"/>
                    <a:pt x="1115" y="1451"/>
                    <a:pt x="1122" y="1451"/>
                  </a:cubicBezTo>
                  <a:close/>
                  <a:moveTo>
                    <a:pt x="1199" y="1451"/>
                  </a:moveTo>
                  <a:lnTo>
                    <a:pt x="1224" y="1451"/>
                  </a:lnTo>
                  <a:cubicBezTo>
                    <a:pt x="1231" y="1451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9" y="1477"/>
                  </a:lnTo>
                  <a:cubicBezTo>
                    <a:pt x="1192" y="1477"/>
                    <a:pt x="1186" y="1471"/>
                    <a:pt x="1186" y="1464"/>
                  </a:cubicBezTo>
                  <a:cubicBezTo>
                    <a:pt x="1186" y="1457"/>
                    <a:pt x="1192" y="1451"/>
                    <a:pt x="1199" y="1451"/>
                  </a:cubicBezTo>
                  <a:close/>
                  <a:moveTo>
                    <a:pt x="1276" y="1451"/>
                  </a:moveTo>
                  <a:lnTo>
                    <a:pt x="1301" y="1451"/>
                  </a:lnTo>
                  <a:cubicBezTo>
                    <a:pt x="1308" y="1451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6" y="1477"/>
                  </a:lnTo>
                  <a:cubicBezTo>
                    <a:pt x="1268" y="1477"/>
                    <a:pt x="1263" y="1471"/>
                    <a:pt x="1263" y="1464"/>
                  </a:cubicBezTo>
                  <a:cubicBezTo>
                    <a:pt x="1263" y="1457"/>
                    <a:pt x="1268" y="1451"/>
                    <a:pt x="1276" y="1451"/>
                  </a:cubicBezTo>
                  <a:close/>
                  <a:moveTo>
                    <a:pt x="1352" y="1451"/>
                  </a:moveTo>
                  <a:lnTo>
                    <a:pt x="1378" y="1451"/>
                  </a:lnTo>
                  <a:cubicBezTo>
                    <a:pt x="1385" y="1451"/>
                    <a:pt x="1391" y="1457"/>
                    <a:pt x="1391" y="1464"/>
                  </a:cubicBezTo>
                  <a:cubicBezTo>
                    <a:pt x="1391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40" y="1471"/>
                    <a:pt x="1340" y="1464"/>
                  </a:cubicBezTo>
                  <a:cubicBezTo>
                    <a:pt x="1340" y="1457"/>
                    <a:pt x="1345" y="1451"/>
                    <a:pt x="1352" y="1451"/>
                  </a:cubicBezTo>
                  <a:close/>
                  <a:moveTo>
                    <a:pt x="1429" y="1451"/>
                  </a:moveTo>
                  <a:lnTo>
                    <a:pt x="1455" y="1451"/>
                  </a:lnTo>
                  <a:cubicBezTo>
                    <a:pt x="1462" y="1451"/>
                    <a:pt x="1468" y="1457"/>
                    <a:pt x="1468" y="1464"/>
                  </a:cubicBezTo>
                  <a:cubicBezTo>
                    <a:pt x="1468" y="1471"/>
                    <a:pt x="1462" y="1477"/>
                    <a:pt x="1455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1"/>
                    <a:pt x="1429" y="1451"/>
                  </a:cubicBezTo>
                  <a:close/>
                  <a:moveTo>
                    <a:pt x="1506" y="1451"/>
                  </a:moveTo>
                  <a:lnTo>
                    <a:pt x="1532" y="1451"/>
                  </a:lnTo>
                  <a:cubicBezTo>
                    <a:pt x="1539" y="1451"/>
                    <a:pt x="1544" y="1457"/>
                    <a:pt x="1544" y="1464"/>
                  </a:cubicBezTo>
                  <a:cubicBezTo>
                    <a:pt x="1544" y="1471"/>
                    <a:pt x="1539" y="1477"/>
                    <a:pt x="1532" y="1477"/>
                  </a:cubicBezTo>
                  <a:lnTo>
                    <a:pt x="1506" y="1477"/>
                  </a:lnTo>
                  <a:cubicBezTo>
                    <a:pt x="1499" y="1477"/>
                    <a:pt x="1493" y="1471"/>
                    <a:pt x="1493" y="1464"/>
                  </a:cubicBezTo>
                  <a:cubicBezTo>
                    <a:pt x="1493" y="1457"/>
                    <a:pt x="1499" y="1451"/>
                    <a:pt x="1506" y="1451"/>
                  </a:cubicBezTo>
                  <a:close/>
                  <a:moveTo>
                    <a:pt x="1583" y="1451"/>
                  </a:moveTo>
                  <a:lnTo>
                    <a:pt x="1608" y="1451"/>
                  </a:lnTo>
                  <a:cubicBezTo>
                    <a:pt x="1615" y="1451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3" y="1477"/>
                  </a:lnTo>
                  <a:cubicBezTo>
                    <a:pt x="1576" y="1477"/>
                    <a:pt x="1570" y="1471"/>
                    <a:pt x="1570" y="1464"/>
                  </a:cubicBezTo>
                  <a:cubicBezTo>
                    <a:pt x="1570" y="1457"/>
                    <a:pt x="1576" y="1451"/>
                    <a:pt x="1583" y="1451"/>
                  </a:cubicBezTo>
                  <a:close/>
                  <a:moveTo>
                    <a:pt x="1660" y="1451"/>
                  </a:moveTo>
                  <a:lnTo>
                    <a:pt x="1685" y="1451"/>
                  </a:lnTo>
                  <a:cubicBezTo>
                    <a:pt x="1692" y="1451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60" y="1477"/>
                  </a:lnTo>
                  <a:cubicBezTo>
                    <a:pt x="1652" y="1477"/>
                    <a:pt x="1647" y="1471"/>
                    <a:pt x="1647" y="1464"/>
                  </a:cubicBezTo>
                  <a:cubicBezTo>
                    <a:pt x="1647" y="1457"/>
                    <a:pt x="1652" y="1451"/>
                    <a:pt x="1660" y="1451"/>
                  </a:cubicBezTo>
                  <a:close/>
                  <a:moveTo>
                    <a:pt x="1736" y="1451"/>
                  </a:moveTo>
                  <a:lnTo>
                    <a:pt x="1762" y="1451"/>
                  </a:lnTo>
                  <a:cubicBezTo>
                    <a:pt x="1769" y="1451"/>
                    <a:pt x="1775" y="1457"/>
                    <a:pt x="1775" y="1464"/>
                  </a:cubicBezTo>
                  <a:cubicBezTo>
                    <a:pt x="1775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4" y="1471"/>
                    <a:pt x="1724" y="1464"/>
                  </a:cubicBezTo>
                  <a:cubicBezTo>
                    <a:pt x="1724" y="1457"/>
                    <a:pt x="1729" y="1451"/>
                    <a:pt x="1736" y="1451"/>
                  </a:cubicBezTo>
                  <a:close/>
                  <a:moveTo>
                    <a:pt x="1813" y="1451"/>
                  </a:moveTo>
                  <a:lnTo>
                    <a:pt x="1839" y="1451"/>
                  </a:lnTo>
                  <a:cubicBezTo>
                    <a:pt x="1846" y="1451"/>
                    <a:pt x="1852" y="1457"/>
                    <a:pt x="1852" y="1464"/>
                  </a:cubicBezTo>
                  <a:cubicBezTo>
                    <a:pt x="1852" y="1471"/>
                    <a:pt x="1846" y="1477"/>
                    <a:pt x="1839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1"/>
                    <a:pt x="1813" y="1451"/>
                  </a:cubicBezTo>
                  <a:close/>
                  <a:moveTo>
                    <a:pt x="1890" y="1451"/>
                  </a:moveTo>
                  <a:lnTo>
                    <a:pt x="1916" y="1451"/>
                  </a:lnTo>
                  <a:cubicBezTo>
                    <a:pt x="1923" y="1451"/>
                    <a:pt x="1928" y="1457"/>
                    <a:pt x="1928" y="1464"/>
                  </a:cubicBezTo>
                  <a:cubicBezTo>
                    <a:pt x="1928" y="1471"/>
                    <a:pt x="1923" y="1477"/>
                    <a:pt x="1916" y="1477"/>
                  </a:cubicBezTo>
                  <a:lnTo>
                    <a:pt x="1890" y="1477"/>
                  </a:lnTo>
                  <a:cubicBezTo>
                    <a:pt x="1883" y="1477"/>
                    <a:pt x="1877" y="1471"/>
                    <a:pt x="1877" y="1464"/>
                  </a:cubicBezTo>
                  <a:cubicBezTo>
                    <a:pt x="1877" y="1457"/>
                    <a:pt x="1883" y="1451"/>
                    <a:pt x="1890" y="1451"/>
                  </a:cubicBezTo>
                  <a:close/>
                  <a:moveTo>
                    <a:pt x="1967" y="1451"/>
                  </a:moveTo>
                  <a:lnTo>
                    <a:pt x="1992" y="1451"/>
                  </a:lnTo>
                  <a:cubicBezTo>
                    <a:pt x="1999" y="1451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7" y="1477"/>
                  </a:lnTo>
                  <a:cubicBezTo>
                    <a:pt x="1960" y="1477"/>
                    <a:pt x="1954" y="1471"/>
                    <a:pt x="1954" y="1464"/>
                  </a:cubicBezTo>
                  <a:cubicBezTo>
                    <a:pt x="1954" y="1457"/>
                    <a:pt x="1960" y="1451"/>
                    <a:pt x="1967" y="1451"/>
                  </a:cubicBezTo>
                  <a:close/>
                  <a:moveTo>
                    <a:pt x="2044" y="1451"/>
                  </a:moveTo>
                  <a:lnTo>
                    <a:pt x="2069" y="1451"/>
                  </a:lnTo>
                  <a:cubicBezTo>
                    <a:pt x="2076" y="1451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4" y="1477"/>
                  </a:lnTo>
                  <a:cubicBezTo>
                    <a:pt x="2036" y="1477"/>
                    <a:pt x="2031" y="1471"/>
                    <a:pt x="2031" y="1464"/>
                  </a:cubicBezTo>
                  <a:cubicBezTo>
                    <a:pt x="2031" y="1457"/>
                    <a:pt x="2036" y="1451"/>
                    <a:pt x="2044" y="1451"/>
                  </a:cubicBezTo>
                  <a:close/>
                  <a:moveTo>
                    <a:pt x="2120" y="1451"/>
                  </a:moveTo>
                  <a:lnTo>
                    <a:pt x="2146" y="1451"/>
                  </a:lnTo>
                  <a:cubicBezTo>
                    <a:pt x="2153" y="1451"/>
                    <a:pt x="2159" y="1457"/>
                    <a:pt x="2159" y="1464"/>
                  </a:cubicBezTo>
                  <a:cubicBezTo>
                    <a:pt x="2159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8" y="1471"/>
                    <a:pt x="2108" y="1464"/>
                  </a:cubicBezTo>
                  <a:cubicBezTo>
                    <a:pt x="2108" y="1457"/>
                    <a:pt x="2113" y="1451"/>
                    <a:pt x="2120" y="1451"/>
                  </a:cubicBezTo>
                  <a:close/>
                  <a:moveTo>
                    <a:pt x="2197" y="1451"/>
                  </a:moveTo>
                  <a:lnTo>
                    <a:pt x="2223" y="1451"/>
                  </a:lnTo>
                  <a:cubicBezTo>
                    <a:pt x="2230" y="1451"/>
                    <a:pt x="2236" y="1457"/>
                    <a:pt x="2236" y="1464"/>
                  </a:cubicBezTo>
                  <a:cubicBezTo>
                    <a:pt x="2236" y="1471"/>
                    <a:pt x="2230" y="1477"/>
                    <a:pt x="2223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1"/>
                    <a:pt x="2197" y="1451"/>
                  </a:cubicBezTo>
                  <a:close/>
                  <a:moveTo>
                    <a:pt x="2274" y="1451"/>
                  </a:moveTo>
                  <a:lnTo>
                    <a:pt x="2300" y="1451"/>
                  </a:lnTo>
                  <a:cubicBezTo>
                    <a:pt x="2307" y="1451"/>
                    <a:pt x="2312" y="1457"/>
                    <a:pt x="2312" y="1464"/>
                  </a:cubicBezTo>
                  <a:cubicBezTo>
                    <a:pt x="2312" y="1471"/>
                    <a:pt x="2307" y="1477"/>
                    <a:pt x="2300" y="1477"/>
                  </a:cubicBezTo>
                  <a:lnTo>
                    <a:pt x="2274" y="1477"/>
                  </a:lnTo>
                  <a:cubicBezTo>
                    <a:pt x="2267" y="1477"/>
                    <a:pt x="2261" y="1471"/>
                    <a:pt x="2261" y="1464"/>
                  </a:cubicBezTo>
                  <a:cubicBezTo>
                    <a:pt x="2261" y="1457"/>
                    <a:pt x="2267" y="1451"/>
                    <a:pt x="2274" y="1451"/>
                  </a:cubicBezTo>
                  <a:close/>
                  <a:moveTo>
                    <a:pt x="2351" y="1451"/>
                  </a:moveTo>
                  <a:lnTo>
                    <a:pt x="2376" y="1451"/>
                  </a:lnTo>
                  <a:cubicBezTo>
                    <a:pt x="2383" y="1451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1" y="1477"/>
                  </a:lnTo>
                  <a:cubicBezTo>
                    <a:pt x="2344" y="1477"/>
                    <a:pt x="2338" y="1471"/>
                    <a:pt x="2338" y="1464"/>
                  </a:cubicBezTo>
                  <a:cubicBezTo>
                    <a:pt x="2338" y="1457"/>
                    <a:pt x="2344" y="1451"/>
                    <a:pt x="2351" y="1451"/>
                  </a:cubicBezTo>
                  <a:close/>
                  <a:moveTo>
                    <a:pt x="2428" y="1451"/>
                  </a:moveTo>
                  <a:lnTo>
                    <a:pt x="2453" y="1451"/>
                  </a:lnTo>
                  <a:cubicBezTo>
                    <a:pt x="2460" y="1451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8" y="1477"/>
                  </a:lnTo>
                  <a:cubicBezTo>
                    <a:pt x="2420" y="1477"/>
                    <a:pt x="2415" y="1471"/>
                    <a:pt x="2415" y="1464"/>
                  </a:cubicBezTo>
                  <a:cubicBezTo>
                    <a:pt x="2415" y="1457"/>
                    <a:pt x="2420" y="1451"/>
                    <a:pt x="2428" y="1451"/>
                  </a:cubicBezTo>
                  <a:close/>
                  <a:moveTo>
                    <a:pt x="2504" y="1451"/>
                  </a:moveTo>
                  <a:lnTo>
                    <a:pt x="2530" y="1451"/>
                  </a:lnTo>
                  <a:cubicBezTo>
                    <a:pt x="2537" y="1451"/>
                    <a:pt x="2543" y="1457"/>
                    <a:pt x="2543" y="1464"/>
                  </a:cubicBezTo>
                  <a:cubicBezTo>
                    <a:pt x="2543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2" y="1471"/>
                    <a:pt x="2492" y="1464"/>
                  </a:cubicBezTo>
                  <a:cubicBezTo>
                    <a:pt x="2492" y="1457"/>
                    <a:pt x="2497" y="1451"/>
                    <a:pt x="2504" y="1451"/>
                  </a:cubicBezTo>
                  <a:close/>
                  <a:moveTo>
                    <a:pt x="2581" y="1451"/>
                  </a:moveTo>
                  <a:lnTo>
                    <a:pt x="2607" y="1451"/>
                  </a:lnTo>
                  <a:cubicBezTo>
                    <a:pt x="2614" y="1451"/>
                    <a:pt x="2620" y="1457"/>
                    <a:pt x="2620" y="1464"/>
                  </a:cubicBezTo>
                  <a:cubicBezTo>
                    <a:pt x="2620" y="1471"/>
                    <a:pt x="2614" y="1477"/>
                    <a:pt x="2607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1"/>
                    <a:pt x="2581" y="1451"/>
                  </a:cubicBezTo>
                  <a:close/>
                  <a:moveTo>
                    <a:pt x="2658" y="1451"/>
                  </a:moveTo>
                  <a:lnTo>
                    <a:pt x="2684" y="1451"/>
                  </a:lnTo>
                  <a:cubicBezTo>
                    <a:pt x="2691" y="1451"/>
                    <a:pt x="2696" y="1457"/>
                    <a:pt x="2696" y="1464"/>
                  </a:cubicBezTo>
                  <a:cubicBezTo>
                    <a:pt x="2696" y="1471"/>
                    <a:pt x="2691" y="1477"/>
                    <a:pt x="2684" y="1477"/>
                  </a:cubicBezTo>
                  <a:lnTo>
                    <a:pt x="2658" y="1477"/>
                  </a:lnTo>
                  <a:cubicBezTo>
                    <a:pt x="2651" y="1477"/>
                    <a:pt x="2645" y="1471"/>
                    <a:pt x="2645" y="1464"/>
                  </a:cubicBezTo>
                  <a:cubicBezTo>
                    <a:pt x="2645" y="1457"/>
                    <a:pt x="2651" y="1451"/>
                    <a:pt x="2658" y="1451"/>
                  </a:cubicBezTo>
                  <a:close/>
                  <a:moveTo>
                    <a:pt x="2735" y="1451"/>
                  </a:moveTo>
                  <a:lnTo>
                    <a:pt x="2760" y="1451"/>
                  </a:lnTo>
                  <a:cubicBezTo>
                    <a:pt x="2767" y="1451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5" y="1477"/>
                  </a:lnTo>
                  <a:cubicBezTo>
                    <a:pt x="2728" y="1477"/>
                    <a:pt x="2722" y="1471"/>
                    <a:pt x="2722" y="1464"/>
                  </a:cubicBezTo>
                  <a:cubicBezTo>
                    <a:pt x="2722" y="1457"/>
                    <a:pt x="2728" y="1451"/>
                    <a:pt x="2735" y="1451"/>
                  </a:cubicBezTo>
                  <a:close/>
                  <a:moveTo>
                    <a:pt x="2812" y="1451"/>
                  </a:moveTo>
                  <a:lnTo>
                    <a:pt x="2837" y="1451"/>
                  </a:lnTo>
                  <a:cubicBezTo>
                    <a:pt x="2844" y="1451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2" y="1477"/>
                  </a:lnTo>
                  <a:cubicBezTo>
                    <a:pt x="2804" y="1477"/>
                    <a:pt x="2799" y="1471"/>
                    <a:pt x="2799" y="1464"/>
                  </a:cubicBezTo>
                  <a:cubicBezTo>
                    <a:pt x="2799" y="1457"/>
                    <a:pt x="2804" y="1451"/>
                    <a:pt x="2812" y="1451"/>
                  </a:cubicBezTo>
                  <a:close/>
                  <a:moveTo>
                    <a:pt x="2888" y="1451"/>
                  </a:moveTo>
                  <a:lnTo>
                    <a:pt x="2914" y="1451"/>
                  </a:lnTo>
                  <a:cubicBezTo>
                    <a:pt x="2921" y="1451"/>
                    <a:pt x="2927" y="1457"/>
                    <a:pt x="2927" y="1464"/>
                  </a:cubicBezTo>
                  <a:cubicBezTo>
                    <a:pt x="2927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6" y="1471"/>
                    <a:pt x="2876" y="1464"/>
                  </a:cubicBezTo>
                  <a:cubicBezTo>
                    <a:pt x="2876" y="1457"/>
                    <a:pt x="2881" y="1451"/>
                    <a:pt x="2888" y="1451"/>
                  </a:cubicBezTo>
                  <a:close/>
                  <a:moveTo>
                    <a:pt x="2965" y="1451"/>
                  </a:moveTo>
                  <a:lnTo>
                    <a:pt x="2991" y="1451"/>
                  </a:lnTo>
                  <a:cubicBezTo>
                    <a:pt x="2998" y="1451"/>
                    <a:pt x="3004" y="1457"/>
                    <a:pt x="3004" y="1464"/>
                  </a:cubicBezTo>
                  <a:cubicBezTo>
                    <a:pt x="3004" y="1471"/>
                    <a:pt x="2998" y="1477"/>
                    <a:pt x="2991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1"/>
                    <a:pt x="2965" y="1451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6"/>
                    <a:pt x="3030" y="1421"/>
                    <a:pt x="3037" y="1421"/>
                  </a:cubicBezTo>
                  <a:cubicBezTo>
                    <a:pt x="3044" y="1421"/>
                    <a:pt x="3050" y="1426"/>
                    <a:pt x="3050" y="1434"/>
                  </a:cubicBezTo>
                  <a:lnTo>
                    <a:pt x="3050" y="1459"/>
                  </a:lnTo>
                  <a:cubicBezTo>
                    <a:pt x="3050" y="1466"/>
                    <a:pt x="3044" y="1472"/>
                    <a:pt x="3037" y="1472"/>
                  </a:cubicBezTo>
                  <a:cubicBezTo>
                    <a:pt x="3030" y="1472"/>
                    <a:pt x="3024" y="1466"/>
                    <a:pt x="3024" y="1459"/>
                  </a:cubicBezTo>
                  <a:close/>
                  <a:moveTo>
                    <a:pt x="3024" y="1382"/>
                  </a:moveTo>
                  <a:lnTo>
                    <a:pt x="3024" y="1357"/>
                  </a:lnTo>
                  <a:cubicBezTo>
                    <a:pt x="3024" y="1350"/>
                    <a:pt x="3030" y="1344"/>
                    <a:pt x="3037" y="1344"/>
                  </a:cubicBezTo>
                  <a:cubicBezTo>
                    <a:pt x="3044" y="1344"/>
                    <a:pt x="3050" y="1350"/>
                    <a:pt x="3050" y="1357"/>
                  </a:cubicBezTo>
                  <a:lnTo>
                    <a:pt x="3050" y="1382"/>
                  </a:lnTo>
                  <a:cubicBezTo>
                    <a:pt x="3050" y="1389"/>
                    <a:pt x="3044" y="1395"/>
                    <a:pt x="3037" y="1395"/>
                  </a:cubicBezTo>
                  <a:cubicBezTo>
                    <a:pt x="3030" y="1395"/>
                    <a:pt x="3024" y="1389"/>
                    <a:pt x="3024" y="1382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30" y="1267"/>
                    <a:pt x="3037" y="1267"/>
                  </a:cubicBezTo>
                  <a:cubicBezTo>
                    <a:pt x="3044" y="1267"/>
                    <a:pt x="3050" y="1273"/>
                    <a:pt x="3050" y="1280"/>
                  </a:cubicBezTo>
                  <a:lnTo>
                    <a:pt x="3050" y="1306"/>
                  </a:lnTo>
                  <a:cubicBezTo>
                    <a:pt x="3050" y="1313"/>
                    <a:pt x="3044" y="1318"/>
                    <a:pt x="3037" y="1318"/>
                  </a:cubicBezTo>
                  <a:cubicBezTo>
                    <a:pt x="3030" y="1318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30" y="1190"/>
                    <a:pt x="3037" y="1190"/>
                  </a:cubicBezTo>
                  <a:cubicBezTo>
                    <a:pt x="3044" y="1190"/>
                    <a:pt x="3050" y="1196"/>
                    <a:pt x="3050" y="1203"/>
                  </a:cubicBezTo>
                  <a:lnTo>
                    <a:pt x="3050" y="1229"/>
                  </a:lnTo>
                  <a:cubicBezTo>
                    <a:pt x="3050" y="1236"/>
                    <a:pt x="3044" y="1242"/>
                    <a:pt x="3037" y="1242"/>
                  </a:cubicBezTo>
                  <a:cubicBezTo>
                    <a:pt x="3030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6"/>
                  </a:lnTo>
                  <a:cubicBezTo>
                    <a:pt x="3024" y="1119"/>
                    <a:pt x="3030" y="1114"/>
                    <a:pt x="3037" y="1114"/>
                  </a:cubicBezTo>
                  <a:cubicBezTo>
                    <a:pt x="3044" y="1114"/>
                    <a:pt x="3050" y="1119"/>
                    <a:pt x="3050" y="1126"/>
                  </a:cubicBezTo>
                  <a:lnTo>
                    <a:pt x="3050" y="1152"/>
                  </a:lnTo>
                  <a:cubicBezTo>
                    <a:pt x="3050" y="1159"/>
                    <a:pt x="3044" y="1165"/>
                    <a:pt x="3037" y="1165"/>
                  </a:cubicBezTo>
                  <a:cubicBezTo>
                    <a:pt x="3030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2"/>
                    <a:pt x="3030" y="1037"/>
                    <a:pt x="3037" y="1037"/>
                  </a:cubicBezTo>
                  <a:cubicBezTo>
                    <a:pt x="3044" y="1037"/>
                    <a:pt x="3050" y="1042"/>
                    <a:pt x="3050" y="1050"/>
                  </a:cubicBezTo>
                  <a:lnTo>
                    <a:pt x="3050" y="1075"/>
                  </a:lnTo>
                  <a:cubicBezTo>
                    <a:pt x="3050" y="1082"/>
                    <a:pt x="3044" y="1088"/>
                    <a:pt x="3037" y="1088"/>
                  </a:cubicBezTo>
                  <a:cubicBezTo>
                    <a:pt x="3030" y="1088"/>
                    <a:pt x="3024" y="1082"/>
                    <a:pt x="3024" y="1075"/>
                  </a:cubicBezTo>
                  <a:close/>
                  <a:moveTo>
                    <a:pt x="3024" y="998"/>
                  </a:moveTo>
                  <a:lnTo>
                    <a:pt x="3024" y="973"/>
                  </a:lnTo>
                  <a:cubicBezTo>
                    <a:pt x="3024" y="966"/>
                    <a:pt x="3030" y="960"/>
                    <a:pt x="3037" y="960"/>
                  </a:cubicBezTo>
                  <a:cubicBezTo>
                    <a:pt x="3044" y="960"/>
                    <a:pt x="3050" y="966"/>
                    <a:pt x="3050" y="973"/>
                  </a:cubicBezTo>
                  <a:lnTo>
                    <a:pt x="3050" y="998"/>
                  </a:lnTo>
                  <a:cubicBezTo>
                    <a:pt x="3050" y="1005"/>
                    <a:pt x="3044" y="1011"/>
                    <a:pt x="3037" y="1011"/>
                  </a:cubicBezTo>
                  <a:cubicBezTo>
                    <a:pt x="3030" y="1011"/>
                    <a:pt x="3024" y="1005"/>
                    <a:pt x="3024" y="998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30" y="883"/>
                    <a:pt x="3037" y="883"/>
                  </a:cubicBezTo>
                  <a:cubicBezTo>
                    <a:pt x="3044" y="883"/>
                    <a:pt x="3050" y="889"/>
                    <a:pt x="3050" y="896"/>
                  </a:cubicBezTo>
                  <a:lnTo>
                    <a:pt x="3050" y="922"/>
                  </a:lnTo>
                  <a:cubicBezTo>
                    <a:pt x="3050" y="929"/>
                    <a:pt x="3044" y="934"/>
                    <a:pt x="3037" y="934"/>
                  </a:cubicBezTo>
                  <a:cubicBezTo>
                    <a:pt x="3030" y="934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30" y="806"/>
                    <a:pt x="3037" y="806"/>
                  </a:cubicBezTo>
                  <a:cubicBezTo>
                    <a:pt x="3044" y="806"/>
                    <a:pt x="3050" y="812"/>
                    <a:pt x="3050" y="819"/>
                  </a:cubicBezTo>
                  <a:lnTo>
                    <a:pt x="3050" y="845"/>
                  </a:lnTo>
                  <a:cubicBezTo>
                    <a:pt x="3050" y="852"/>
                    <a:pt x="3044" y="858"/>
                    <a:pt x="3037" y="858"/>
                  </a:cubicBezTo>
                  <a:cubicBezTo>
                    <a:pt x="3030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2"/>
                  </a:lnTo>
                  <a:cubicBezTo>
                    <a:pt x="3024" y="735"/>
                    <a:pt x="3030" y="730"/>
                    <a:pt x="3037" y="730"/>
                  </a:cubicBezTo>
                  <a:cubicBezTo>
                    <a:pt x="3044" y="730"/>
                    <a:pt x="3050" y="735"/>
                    <a:pt x="3050" y="742"/>
                  </a:cubicBezTo>
                  <a:lnTo>
                    <a:pt x="3050" y="768"/>
                  </a:lnTo>
                  <a:cubicBezTo>
                    <a:pt x="3050" y="775"/>
                    <a:pt x="3044" y="781"/>
                    <a:pt x="3037" y="781"/>
                  </a:cubicBezTo>
                  <a:cubicBezTo>
                    <a:pt x="3030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8"/>
                    <a:pt x="3030" y="653"/>
                    <a:pt x="3037" y="653"/>
                  </a:cubicBezTo>
                  <a:cubicBezTo>
                    <a:pt x="3044" y="653"/>
                    <a:pt x="3050" y="658"/>
                    <a:pt x="3050" y="666"/>
                  </a:cubicBezTo>
                  <a:lnTo>
                    <a:pt x="3050" y="691"/>
                  </a:lnTo>
                  <a:cubicBezTo>
                    <a:pt x="3050" y="698"/>
                    <a:pt x="3044" y="704"/>
                    <a:pt x="3037" y="704"/>
                  </a:cubicBezTo>
                  <a:cubicBezTo>
                    <a:pt x="3030" y="704"/>
                    <a:pt x="3024" y="698"/>
                    <a:pt x="3024" y="691"/>
                  </a:cubicBezTo>
                  <a:close/>
                  <a:moveTo>
                    <a:pt x="3024" y="614"/>
                  </a:moveTo>
                  <a:lnTo>
                    <a:pt x="3024" y="589"/>
                  </a:lnTo>
                  <a:cubicBezTo>
                    <a:pt x="3024" y="582"/>
                    <a:pt x="3030" y="576"/>
                    <a:pt x="3037" y="576"/>
                  </a:cubicBezTo>
                  <a:cubicBezTo>
                    <a:pt x="3044" y="576"/>
                    <a:pt x="3050" y="582"/>
                    <a:pt x="3050" y="589"/>
                  </a:cubicBezTo>
                  <a:lnTo>
                    <a:pt x="3050" y="614"/>
                  </a:lnTo>
                  <a:cubicBezTo>
                    <a:pt x="3050" y="621"/>
                    <a:pt x="3044" y="627"/>
                    <a:pt x="3037" y="627"/>
                  </a:cubicBezTo>
                  <a:cubicBezTo>
                    <a:pt x="3030" y="627"/>
                    <a:pt x="3024" y="621"/>
                    <a:pt x="3024" y="614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30" y="499"/>
                    <a:pt x="3037" y="499"/>
                  </a:cubicBezTo>
                  <a:cubicBezTo>
                    <a:pt x="3044" y="499"/>
                    <a:pt x="3050" y="505"/>
                    <a:pt x="3050" y="512"/>
                  </a:cubicBezTo>
                  <a:lnTo>
                    <a:pt x="3050" y="538"/>
                  </a:lnTo>
                  <a:cubicBezTo>
                    <a:pt x="3050" y="545"/>
                    <a:pt x="3044" y="550"/>
                    <a:pt x="3037" y="550"/>
                  </a:cubicBezTo>
                  <a:cubicBezTo>
                    <a:pt x="3030" y="550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30" y="422"/>
                    <a:pt x="3037" y="422"/>
                  </a:cubicBezTo>
                  <a:cubicBezTo>
                    <a:pt x="3044" y="422"/>
                    <a:pt x="3050" y="428"/>
                    <a:pt x="3050" y="435"/>
                  </a:cubicBezTo>
                  <a:lnTo>
                    <a:pt x="3050" y="461"/>
                  </a:lnTo>
                  <a:cubicBezTo>
                    <a:pt x="3050" y="468"/>
                    <a:pt x="3044" y="474"/>
                    <a:pt x="3037" y="474"/>
                  </a:cubicBezTo>
                  <a:cubicBezTo>
                    <a:pt x="3030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8"/>
                  </a:lnTo>
                  <a:cubicBezTo>
                    <a:pt x="3024" y="351"/>
                    <a:pt x="3030" y="346"/>
                    <a:pt x="3037" y="346"/>
                  </a:cubicBezTo>
                  <a:cubicBezTo>
                    <a:pt x="3044" y="346"/>
                    <a:pt x="3050" y="351"/>
                    <a:pt x="3050" y="358"/>
                  </a:cubicBezTo>
                  <a:lnTo>
                    <a:pt x="3050" y="384"/>
                  </a:lnTo>
                  <a:cubicBezTo>
                    <a:pt x="3050" y="391"/>
                    <a:pt x="3044" y="397"/>
                    <a:pt x="3037" y="397"/>
                  </a:cubicBezTo>
                  <a:cubicBezTo>
                    <a:pt x="3030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4"/>
                    <a:pt x="3030" y="269"/>
                    <a:pt x="3037" y="269"/>
                  </a:cubicBezTo>
                  <a:cubicBezTo>
                    <a:pt x="3044" y="269"/>
                    <a:pt x="3050" y="274"/>
                    <a:pt x="3050" y="282"/>
                  </a:cubicBezTo>
                  <a:lnTo>
                    <a:pt x="3050" y="307"/>
                  </a:lnTo>
                  <a:cubicBezTo>
                    <a:pt x="3050" y="314"/>
                    <a:pt x="3044" y="320"/>
                    <a:pt x="3037" y="320"/>
                  </a:cubicBezTo>
                  <a:cubicBezTo>
                    <a:pt x="3030" y="320"/>
                    <a:pt x="3024" y="314"/>
                    <a:pt x="3024" y="307"/>
                  </a:cubicBezTo>
                  <a:close/>
                  <a:moveTo>
                    <a:pt x="3024" y="230"/>
                  </a:moveTo>
                  <a:lnTo>
                    <a:pt x="3024" y="205"/>
                  </a:lnTo>
                  <a:cubicBezTo>
                    <a:pt x="3024" y="198"/>
                    <a:pt x="3030" y="192"/>
                    <a:pt x="3037" y="192"/>
                  </a:cubicBezTo>
                  <a:cubicBezTo>
                    <a:pt x="3044" y="192"/>
                    <a:pt x="3050" y="198"/>
                    <a:pt x="3050" y="205"/>
                  </a:cubicBezTo>
                  <a:lnTo>
                    <a:pt x="3050" y="230"/>
                  </a:lnTo>
                  <a:cubicBezTo>
                    <a:pt x="3050" y="237"/>
                    <a:pt x="3044" y="243"/>
                    <a:pt x="3037" y="243"/>
                  </a:cubicBezTo>
                  <a:cubicBezTo>
                    <a:pt x="3030" y="243"/>
                    <a:pt x="3024" y="237"/>
                    <a:pt x="3024" y="230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30" y="115"/>
                    <a:pt x="3037" y="115"/>
                  </a:cubicBezTo>
                  <a:cubicBezTo>
                    <a:pt x="3044" y="115"/>
                    <a:pt x="3050" y="121"/>
                    <a:pt x="3050" y="128"/>
                  </a:cubicBezTo>
                  <a:lnTo>
                    <a:pt x="3050" y="154"/>
                  </a:lnTo>
                  <a:cubicBezTo>
                    <a:pt x="3050" y="161"/>
                    <a:pt x="3044" y="166"/>
                    <a:pt x="3037" y="166"/>
                  </a:cubicBezTo>
                  <a:cubicBezTo>
                    <a:pt x="3030" y="166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30" y="38"/>
                    <a:pt x="3037" y="38"/>
                  </a:cubicBezTo>
                  <a:cubicBezTo>
                    <a:pt x="3044" y="38"/>
                    <a:pt x="3050" y="44"/>
                    <a:pt x="3050" y="51"/>
                  </a:cubicBezTo>
                  <a:lnTo>
                    <a:pt x="3050" y="77"/>
                  </a:lnTo>
                  <a:cubicBezTo>
                    <a:pt x="3050" y="84"/>
                    <a:pt x="3044" y="90"/>
                    <a:pt x="3037" y="90"/>
                  </a:cubicBezTo>
                  <a:cubicBezTo>
                    <a:pt x="3030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6" y="20"/>
                    <a:pt x="2986" y="13"/>
                  </a:cubicBezTo>
                  <a:cubicBezTo>
                    <a:pt x="2986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7" y="6"/>
                    <a:pt x="3037" y="13"/>
                  </a:cubicBezTo>
                  <a:cubicBezTo>
                    <a:pt x="3037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2" y="26"/>
                  </a:lnTo>
                  <a:cubicBezTo>
                    <a:pt x="2914" y="26"/>
                    <a:pt x="2909" y="20"/>
                    <a:pt x="2909" y="13"/>
                  </a:cubicBezTo>
                  <a:cubicBezTo>
                    <a:pt x="2909" y="6"/>
                    <a:pt x="2914" y="0"/>
                    <a:pt x="2922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5" y="26"/>
                  </a:lnTo>
                  <a:cubicBezTo>
                    <a:pt x="2838" y="26"/>
                    <a:pt x="2832" y="20"/>
                    <a:pt x="2832" y="13"/>
                  </a:cubicBezTo>
                  <a:cubicBezTo>
                    <a:pt x="2832" y="6"/>
                    <a:pt x="2838" y="0"/>
                    <a:pt x="2845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4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4" y="0"/>
                  </a:lnTo>
                  <a:cubicBezTo>
                    <a:pt x="2801" y="0"/>
                    <a:pt x="2806" y="6"/>
                    <a:pt x="2806" y="13"/>
                  </a:cubicBezTo>
                  <a:cubicBezTo>
                    <a:pt x="2806" y="20"/>
                    <a:pt x="2801" y="26"/>
                    <a:pt x="2794" y="26"/>
                  </a:cubicBezTo>
                  <a:close/>
                  <a:moveTo>
                    <a:pt x="2717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7" y="0"/>
                  </a:lnTo>
                  <a:cubicBezTo>
                    <a:pt x="2724" y="0"/>
                    <a:pt x="2730" y="6"/>
                    <a:pt x="2730" y="13"/>
                  </a:cubicBezTo>
                  <a:cubicBezTo>
                    <a:pt x="2730" y="20"/>
                    <a:pt x="2724" y="26"/>
                    <a:pt x="2717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2" y="20"/>
                    <a:pt x="2602" y="13"/>
                  </a:cubicBezTo>
                  <a:cubicBezTo>
                    <a:pt x="2602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3" y="6"/>
                    <a:pt x="2653" y="13"/>
                  </a:cubicBezTo>
                  <a:cubicBezTo>
                    <a:pt x="2653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8" y="26"/>
                  </a:lnTo>
                  <a:cubicBezTo>
                    <a:pt x="2530" y="26"/>
                    <a:pt x="2525" y="20"/>
                    <a:pt x="2525" y="13"/>
                  </a:cubicBezTo>
                  <a:cubicBezTo>
                    <a:pt x="2525" y="6"/>
                    <a:pt x="2530" y="0"/>
                    <a:pt x="2538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1" y="26"/>
                  </a:lnTo>
                  <a:cubicBezTo>
                    <a:pt x="2454" y="26"/>
                    <a:pt x="2448" y="20"/>
                    <a:pt x="2448" y="13"/>
                  </a:cubicBezTo>
                  <a:cubicBezTo>
                    <a:pt x="2448" y="6"/>
                    <a:pt x="2454" y="0"/>
                    <a:pt x="2461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10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10" y="0"/>
                  </a:lnTo>
                  <a:cubicBezTo>
                    <a:pt x="2417" y="0"/>
                    <a:pt x="2422" y="6"/>
                    <a:pt x="2422" y="13"/>
                  </a:cubicBezTo>
                  <a:cubicBezTo>
                    <a:pt x="2422" y="20"/>
                    <a:pt x="2417" y="26"/>
                    <a:pt x="2410" y="26"/>
                  </a:cubicBezTo>
                  <a:close/>
                  <a:moveTo>
                    <a:pt x="2333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3" y="0"/>
                  </a:lnTo>
                  <a:cubicBezTo>
                    <a:pt x="2340" y="0"/>
                    <a:pt x="2346" y="6"/>
                    <a:pt x="2346" y="13"/>
                  </a:cubicBezTo>
                  <a:cubicBezTo>
                    <a:pt x="2346" y="20"/>
                    <a:pt x="2340" y="26"/>
                    <a:pt x="2333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8" y="20"/>
                    <a:pt x="2218" y="13"/>
                  </a:cubicBezTo>
                  <a:cubicBezTo>
                    <a:pt x="2218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9" y="6"/>
                    <a:pt x="2269" y="13"/>
                  </a:cubicBezTo>
                  <a:cubicBezTo>
                    <a:pt x="2269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4" y="26"/>
                  </a:lnTo>
                  <a:cubicBezTo>
                    <a:pt x="2146" y="26"/>
                    <a:pt x="2141" y="20"/>
                    <a:pt x="2141" y="13"/>
                  </a:cubicBezTo>
                  <a:cubicBezTo>
                    <a:pt x="2141" y="6"/>
                    <a:pt x="2146" y="0"/>
                    <a:pt x="2154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7" y="26"/>
                  </a:lnTo>
                  <a:cubicBezTo>
                    <a:pt x="2070" y="26"/>
                    <a:pt x="2064" y="20"/>
                    <a:pt x="2064" y="13"/>
                  </a:cubicBezTo>
                  <a:cubicBezTo>
                    <a:pt x="2064" y="6"/>
                    <a:pt x="2070" y="0"/>
                    <a:pt x="2077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6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6" y="0"/>
                  </a:lnTo>
                  <a:cubicBezTo>
                    <a:pt x="2033" y="0"/>
                    <a:pt x="2038" y="6"/>
                    <a:pt x="2038" y="13"/>
                  </a:cubicBezTo>
                  <a:cubicBezTo>
                    <a:pt x="2038" y="20"/>
                    <a:pt x="2033" y="26"/>
                    <a:pt x="2026" y="26"/>
                  </a:cubicBezTo>
                  <a:close/>
                  <a:moveTo>
                    <a:pt x="1949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9" y="0"/>
                  </a:lnTo>
                  <a:cubicBezTo>
                    <a:pt x="1956" y="0"/>
                    <a:pt x="1962" y="6"/>
                    <a:pt x="1962" y="13"/>
                  </a:cubicBezTo>
                  <a:cubicBezTo>
                    <a:pt x="1962" y="20"/>
                    <a:pt x="1956" y="26"/>
                    <a:pt x="1949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4" y="20"/>
                    <a:pt x="1834" y="13"/>
                  </a:cubicBezTo>
                  <a:cubicBezTo>
                    <a:pt x="1834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5" y="6"/>
                    <a:pt x="1885" y="13"/>
                  </a:cubicBezTo>
                  <a:cubicBezTo>
                    <a:pt x="1885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70" y="26"/>
                  </a:lnTo>
                  <a:cubicBezTo>
                    <a:pt x="1762" y="26"/>
                    <a:pt x="1757" y="20"/>
                    <a:pt x="1757" y="13"/>
                  </a:cubicBezTo>
                  <a:cubicBezTo>
                    <a:pt x="1757" y="6"/>
                    <a:pt x="1762" y="0"/>
                    <a:pt x="1770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3" y="26"/>
                  </a:lnTo>
                  <a:cubicBezTo>
                    <a:pt x="1686" y="26"/>
                    <a:pt x="1680" y="20"/>
                    <a:pt x="1680" y="13"/>
                  </a:cubicBezTo>
                  <a:cubicBezTo>
                    <a:pt x="1680" y="6"/>
                    <a:pt x="1686" y="0"/>
                    <a:pt x="1693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2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2" y="0"/>
                  </a:lnTo>
                  <a:cubicBezTo>
                    <a:pt x="1649" y="0"/>
                    <a:pt x="1654" y="6"/>
                    <a:pt x="1654" y="13"/>
                  </a:cubicBezTo>
                  <a:cubicBezTo>
                    <a:pt x="1654" y="20"/>
                    <a:pt x="1649" y="26"/>
                    <a:pt x="1642" y="26"/>
                  </a:cubicBezTo>
                  <a:close/>
                  <a:moveTo>
                    <a:pt x="1565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5" y="0"/>
                  </a:lnTo>
                  <a:cubicBezTo>
                    <a:pt x="1572" y="0"/>
                    <a:pt x="1578" y="6"/>
                    <a:pt x="1578" y="13"/>
                  </a:cubicBezTo>
                  <a:cubicBezTo>
                    <a:pt x="1578" y="20"/>
                    <a:pt x="1572" y="26"/>
                    <a:pt x="1565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50" y="20"/>
                    <a:pt x="1450" y="13"/>
                  </a:cubicBezTo>
                  <a:cubicBezTo>
                    <a:pt x="1450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1" y="6"/>
                    <a:pt x="1501" y="13"/>
                  </a:cubicBezTo>
                  <a:cubicBezTo>
                    <a:pt x="1501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6" y="26"/>
                  </a:lnTo>
                  <a:cubicBezTo>
                    <a:pt x="1378" y="26"/>
                    <a:pt x="1373" y="20"/>
                    <a:pt x="1373" y="13"/>
                  </a:cubicBezTo>
                  <a:cubicBezTo>
                    <a:pt x="1373" y="6"/>
                    <a:pt x="1378" y="0"/>
                    <a:pt x="1386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9" y="26"/>
                  </a:lnTo>
                  <a:cubicBezTo>
                    <a:pt x="1302" y="26"/>
                    <a:pt x="1296" y="20"/>
                    <a:pt x="1296" y="13"/>
                  </a:cubicBezTo>
                  <a:cubicBezTo>
                    <a:pt x="1296" y="6"/>
                    <a:pt x="1302" y="0"/>
                    <a:pt x="1309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8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8" y="0"/>
                  </a:lnTo>
                  <a:cubicBezTo>
                    <a:pt x="1265" y="0"/>
                    <a:pt x="1270" y="6"/>
                    <a:pt x="1270" y="13"/>
                  </a:cubicBezTo>
                  <a:cubicBezTo>
                    <a:pt x="1270" y="20"/>
                    <a:pt x="1265" y="26"/>
                    <a:pt x="1258" y="26"/>
                  </a:cubicBezTo>
                  <a:close/>
                  <a:moveTo>
                    <a:pt x="1181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1" y="0"/>
                  </a:lnTo>
                  <a:cubicBezTo>
                    <a:pt x="1188" y="0"/>
                    <a:pt x="1194" y="6"/>
                    <a:pt x="1194" y="13"/>
                  </a:cubicBezTo>
                  <a:cubicBezTo>
                    <a:pt x="1194" y="20"/>
                    <a:pt x="1188" y="26"/>
                    <a:pt x="1181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6" y="20"/>
                    <a:pt x="1066" y="13"/>
                  </a:cubicBezTo>
                  <a:cubicBezTo>
                    <a:pt x="1066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7" y="6"/>
                    <a:pt x="1117" y="13"/>
                  </a:cubicBezTo>
                  <a:cubicBezTo>
                    <a:pt x="1117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2" y="26"/>
                  </a:lnTo>
                  <a:cubicBezTo>
                    <a:pt x="994" y="26"/>
                    <a:pt x="989" y="20"/>
                    <a:pt x="989" y="13"/>
                  </a:cubicBezTo>
                  <a:cubicBezTo>
                    <a:pt x="989" y="6"/>
                    <a:pt x="994" y="0"/>
                    <a:pt x="1002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5" y="26"/>
                  </a:lnTo>
                  <a:cubicBezTo>
                    <a:pt x="918" y="26"/>
                    <a:pt x="912" y="20"/>
                    <a:pt x="912" y="13"/>
                  </a:cubicBezTo>
                  <a:cubicBezTo>
                    <a:pt x="912" y="6"/>
                    <a:pt x="918" y="0"/>
                    <a:pt x="925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4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4" y="0"/>
                  </a:lnTo>
                  <a:cubicBezTo>
                    <a:pt x="881" y="0"/>
                    <a:pt x="886" y="6"/>
                    <a:pt x="886" y="13"/>
                  </a:cubicBezTo>
                  <a:cubicBezTo>
                    <a:pt x="886" y="20"/>
                    <a:pt x="881" y="26"/>
                    <a:pt x="874" y="26"/>
                  </a:cubicBezTo>
                  <a:close/>
                  <a:moveTo>
                    <a:pt x="797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7" y="0"/>
                  </a:lnTo>
                  <a:cubicBezTo>
                    <a:pt x="804" y="0"/>
                    <a:pt x="810" y="6"/>
                    <a:pt x="810" y="13"/>
                  </a:cubicBezTo>
                  <a:cubicBezTo>
                    <a:pt x="810" y="20"/>
                    <a:pt x="804" y="26"/>
                    <a:pt x="797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2" y="20"/>
                    <a:pt x="682" y="13"/>
                  </a:cubicBezTo>
                  <a:cubicBezTo>
                    <a:pt x="682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3" y="6"/>
                    <a:pt x="733" y="13"/>
                  </a:cubicBezTo>
                  <a:cubicBezTo>
                    <a:pt x="733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8" y="26"/>
                  </a:lnTo>
                  <a:cubicBezTo>
                    <a:pt x="610" y="26"/>
                    <a:pt x="605" y="20"/>
                    <a:pt x="605" y="13"/>
                  </a:cubicBezTo>
                  <a:cubicBezTo>
                    <a:pt x="605" y="6"/>
                    <a:pt x="610" y="0"/>
                    <a:pt x="618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1" y="26"/>
                  </a:lnTo>
                  <a:cubicBezTo>
                    <a:pt x="534" y="26"/>
                    <a:pt x="528" y="20"/>
                    <a:pt x="528" y="13"/>
                  </a:cubicBezTo>
                  <a:cubicBezTo>
                    <a:pt x="528" y="6"/>
                    <a:pt x="534" y="0"/>
                    <a:pt x="541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90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90" y="0"/>
                  </a:lnTo>
                  <a:cubicBezTo>
                    <a:pt x="497" y="0"/>
                    <a:pt x="502" y="6"/>
                    <a:pt x="502" y="13"/>
                  </a:cubicBezTo>
                  <a:cubicBezTo>
                    <a:pt x="502" y="20"/>
                    <a:pt x="497" y="26"/>
                    <a:pt x="490" y="26"/>
                  </a:cubicBezTo>
                  <a:close/>
                  <a:moveTo>
                    <a:pt x="413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3" y="0"/>
                  </a:lnTo>
                  <a:cubicBezTo>
                    <a:pt x="420" y="0"/>
                    <a:pt x="426" y="6"/>
                    <a:pt x="426" y="13"/>
                  </a:cubicBezTo>
                  <a:cubicBezTo>
                    <a:pt x="426" y="20"/>
                    <a:pt x="420" y="26"/>
                    <a:pt x="413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8" y="20"/>
                    <a:pt x="298" y="13"/>
                  </a:cubicBezTo>
                  <a:cubicBezTo>
                    <a:pt x="298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9" y="6"/>
                    <a:pt x="349" y="13"/>
                  </a:cubicBezTo>
                  <a:cubicBezTo>
                    <a:pt x="349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4" y="26"/>
                  </a:lnTo>
                  <a:cubicBezTo>
                    <a:pt x="226" y="26"/>
                    <a:pt x="221" y="20"/>
                    <a:pt x="221" y="13"/>
                  </a:cubicBezTo>
                  <a:cubicBezTo>
                    <a:pt x="221" y="6"/>
                    <a:pt x="226" y="0"/>
                    <a:pt x="234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7" y="26"/>
                  </a:lnTo>
                  <a:cubicBezTo>
                    <a:pt x="150" y="26"/>
                    <a:pt x="144" y="20"/>
                    <a:pt x="144" y="13"/>
                  </a:cubicBezTo>
                  <a:cubicBezTo>
                    <a:pt x="144" y="6"/>
                    <a:pt x="150" y="0"/>
                    <a:pt x="157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6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6" y="0"/>
                  </a:lnTo>
                  <a:cubicBezTo>
                    <a:pt x="113" y="0"/>
                    <a:pt x="118" y="6"/>
                    <a:pt x="118" y="13"/>
                  </a:cubicBezTo>
                  <a:cubicBezTo>
                    <a:pt x="118" y="20"/>
                    <a:pt x="113" y="26"/>
                    <a:pt x="106" y="26"/>
                  </a:cubicBezTo>
                  <a:close/>
                  <a:moveTo>
                    <a:pt x="29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9" y="0"/>
                  </a:lnTo>
                  <a:cubicBezTo>
                    <a:pt x="36" y="0"/>
                    <a:pt x="42" y="6"/>
                    <a:pt x="42" y="13"/>
                  </a:cubicBezTo>
                  <a:cubicBezTo>
                    <a:pt x="42" y="20"/>
                    <a:pt x="36" y="26"/>
                    <a:pt x="29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1" name="Line 91"/>
            <p:cNvSpPr>
              <a:spLocks noChangeShapeType="1"/>
            </p:cNvSpPr>
            <p:nvPr/>
          </p:nvSpPr>
          <p:spPr bwMode="auto">
            <a:xfrm>
              <a:off x="5220549" y="3747159"/>
              <a:ext cx="53346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2" name="Freeform 92"/>
            <p:cNvSpPr>
              <a:spLocks/>
            </p:cNvSpPr>
            <p:nvPr/>
          </p:nvSpPr>
          <p:spPr bwMode="auto">
            <a:xfrm>
              <a:off x="5745942" y="3709695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4" name="Line 94"/>
            <p:cNvSpPr>
              <a:spLocks noChangeShapeType="1"/>
            </p:cNvSpPr>
            <p:nvPr/>
          </p:nvSpPr>
          <p:spPr bwMode="auto">
            <a:xfrm>
              <a:off x="5942586" y="3535600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5" name="Line 95"/>
            <p:cNvSpPr>
              <a:spLocks noChangeShapeType="1"/>
            </p:cNvSpPr>
            <p:nvPr/>
          </p:nvSpPr>
          <p:spPr bwMode="auto">
            <a:xfrm>
              <a:off x="6432685" y="3535600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6" name="Freeform 96"/>
            <p:cNvSpPr>
              <a:spLocks/>
            </p:cNvSpPr>
            <p:nvPr/>
          </p:nvSpPr>
          <p:spPr bwMode="auto">
            <a:xfrm>
              <a:off x="6519410" y="349813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7" name="Line 97"/>
            <p:cNvSpPr>
              <a:spLocks noChangeShapeType="1"/>
            </p:cNvSpPr>
            <p:nvPr/>
          </p:nvSpPr>
          <p:spPr bwMode="auto">
            <a:xfrm>
              <a:off x="5942586" y="3960921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8" name="Line 98"/>
            <p:cNvSpPr>
              <a:spLocks noChangeShapeType="1"/>
            </p:cNvSpPr>
            <p:nvPr/>
          </p:nvSpPr>
          <p:spPr bwMode="auto">
            <a:xfrm>
              <a:off x="6432685" y="3960921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69" name="Freeform 99"/>
            <p:cNvSpPr>
              <a:spLocks/>
            </p:cNvSpPr>
            <p:nvPr/>
          </p:nvSpPr>
          <p:spPr bwMode="auto">
            <a:xfrm>
              <a:off x="6519410" y="3923458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0" name="Line 100"/>
            <p:cNvSpPr>
              <a:spLocks noChangeShapeType="1"/>
            </p:cNvSpPr>
            <p:nvPr/>
          </p:nvSpPr>
          <p:spPr bwMode="auto">
            <a:xfrm>
              <a:off x="5944603" y="3747159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1" name="Line 101"/>
            <p:cNvSpPr>
              <a:spLocks noChangeShapeType="1"/>
            </p:cNvSpPr>
            <p:nvPr/>
          </p:nvSpPr>
          <p:spPr bwMode="auto">
            <a:xfrm>
              <a:off x="6433693" y="3747159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2" name="Freeform 102"/>
            <p:cNvSpPr>
              <a:spLocks/>
            </p:cNvSpPr>
            <p:nvPr/>
          </p:nvSpPr>
          <p:spPr bwMode="auto">
            <a:xfrm>
              <a:off x="6521427" y="3709695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3" name="Rectangle 103"/>
            <p:cNvSpPr>
              <a:spLocks noChangeArrowheads="1"/>
            </p:cNvSpPr>
            <p:nvPr/>
          </p:nvSpPr>
          <p:spPr bwMode="auto">
            <a:xfrm>
              <a:off x="6019227" y="3667824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4" name="Rectangle 104"/>
            <p:cNvSpPr>
              <a:spLocks noChangeArrowheads="1"/>
            </p:cNvSpPr>
            <p:nvPr/>
          </p:nvSpPr>
          <p:spPr bwMode="auto">
            <a:xfrm>
              <a:off x="6019227" y="3667824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7" name="Rectangle 107"/>
            <p:cNvSpPr>
              <a:spLocks noChangeArrowheads="1"/>
            </p:cNvSpPr>
            <p:nvPr/>
          </p:nvSpPr>
          <p:spPr bwMode="auto">
            <a:xfrm>
              <a:off x="6019227" y="3881587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8" name="Rectangle 108"/>
            <p:cNvSpPr>
              <a:spLocks noChangeArrowheads="1"/>
            </p:cNvSpPr>
            <p:nvPr/>
          </p:nvSpPr>
          <p:spPr bwMode="auto">
            <a:xfrm>
              <a:off x="6019227" y="3881587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79" name="Freeform 109"/>
            <p:cNvSpPr>
              <a:spLocks/>
            </p:cNvSpPr>
            <p:nvPr/>
          </p:nvSpPr>
          <p:spPr bwMode="auto">
            <a:xfrm>
              <a:off x="5811490" y="4181295"/>
              <a:ext cx="129079" cy="57407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0" name="Freeform 110"/>
            <p:cNvSpPr>
              <a:spLocks/>
            </p:cNvSpPr>
            <p:nvPr/>
          </p:nvSpPr>
          <p:spPr bwMode="auto">
            <a:xfrm>
              <a:off x="5811490" y="4181295"/>
              <a:ext cx="129079" cy="57407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1" name="Freeform 111"/>
            <p:cNvSpPr>
              <a:spLocks/>
            </p:cNvSpPr>
            <p:nvPr/>
          </p:nvSpPr>
          <p:spPr bwMode="auto">
            <a:xfrm>
              <a:off x="6584958" y="4181295"/>
              <a:ext cx="129079" cy="574074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2" name="Freeform 112"/>
            <p:cNvSpPr>
              <a:spLocks/>
            </p:cNvSpPr>
            <p:nvPr/>
          </p:nvSpPr>
          <p:spPr bwMode="auto">
            <a:xfrm>
              <a:off x="6584958" y="4181295"/>
              <a:ext cx="129079" cy="574074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3" name="Rectangle 113"/>
            <p:cNvSpPr>
              <a:spLocks noChangeArrowheads="1"/>
            </p:cNvSpPr>
            <p:nvPr/>
          </p:nvSpPr>
          <p:spPr bwMode="auto">
            <a:xfrm>
              <a:off x="6018219" y="4180194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4" name="Rectangle 114"/>
            <p:cNvSpPr>
              <a:spLocks noChangeArrowheads="1"/>
            </p:cNvSpPr>
            <p:nvPr/>
          </p:nvSpPr>
          <p:spPr bwMode="auto">
            <a:xfrm>
              <a:off x="6018219" y="4180194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7" name="Freeform 117"/>
            <p:cNvSpPr>
              <a:spLocks noEditPoints="1"/>
            </p:cNvSpPr>
            <p:nvPr/>
          </p:nvSpPr>
          <p:spPr bwMode="auto">
            <a:xfrm>
              <a:off x="5471649" y="4118489"/>
              <a:ext cx="1299869" cy="687566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7"/>
                </a:cxn>
                <a:cxn ang="0">
                  <a:pos x="162" y="1464"/>
                </a:cxn>
                <a:cxn ang="0">
                  <a:pos x="302" y="1451"/>
                </a:cxn>
                <a:cxn ang="0">
                  <a:pos x="430" y="1451"/>
                </a:cxn>
                <a:cxn ang="0">
                  <a:pos x="507" y="1451"/>
                </a:cxn>
                <a:cxn ang="0">
                  <a:pos x="648" y="1464"/>
                </a:cxn>
                <a:cxn ang="0">
                  <a:pos x="814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1"/>
                </a:cxn>
                <a:cxn ang="0">
                  <a:pos x="1429" y="1451"/>
                </a:cxn>
                <a:cxn ang="0">
                  <a:pos x="1506" y="1451"/>
                </a:cxn>
                <a:cxn ang="0">
                  <a:pos x="1646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8" y="1464"/>
                </a:cxn>
                <a:cxn ang="0">
                  <a:pos x="2299" y="1451"/>
                </a:cxn>
                <a:cxn ang="0">
                  <a:pos x="2427" y="1451"/>
                </a:cxn>
                <a:cxn ang="0">
                  <a:pos x="2504" y="1451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0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8"/>
                </a:cxn>
                <a:cxn ang="0">
                  <a:pos x="3037" y="858"/>
                </a:cxn>
                <a:cxn ang="0">
                  <a:pos x="3049" y="691"/>
                </a:cxn>
                <a:cxn ang="0">
                  <a:pos x="3049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6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4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2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0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8" y="26"/>
                </a:cxn>
              </a:cxnLst>
              <a:rect l="0" t="0" r="r" b="b"/>
              <a:pathLst>
                <a:path w="3049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1"/>
                    <a:pt x="6" y="26"/>
                    <a:pt x="13" y="26"/>
                  </a:cubicBezTo>
                  <a:cubicBezTo>
                    <a:pt x="20" y="26"/>
                    <a:pt x="26" y="31"/>
                    <a:pt x="26" y="39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8"/>
                    <a:pt x="20" y="384"/>
                    <a:pt x="13" y="384"/>
                  </a:cubicBezTo>
                  <a:cubicBezTo>
                    <a:pt x="6" y="384"/>
                    <a:pt x="0" y="378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5"/>
                    <a:pt x="6" y="410"/>
                    <a:pt x="13" y="410"/>
                  </a:cubicBezTo>
                  <a:cubicBezTo>
                    <a:pt x="20" y="410"/>
                    <a:pt x="26" y="415"/>
                    <a:pt x="26" y="423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2"/>
                    <a:pt x="20" y="768"/>
                    <a:pt x="13" y="768"/>
                  </a:cubicBezTo>
                  <a:cubicBezTo>
                    <a:pt x="6" y="768"/>
                    <a:pt x="0" y="762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799"/>
                    <a:pt x="6" y="794"/>
                    <a:pt x="13" y="794"/>
                  </a:cubicBezTo>
                  <a:cubicBezTo>
                    <a:pt x="20" y="794"/>
                    <a:pt x="26" y="799"/>
                    <a:pt x="26" y="807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6"/>
                    <a:pt x="20" y="1152"/>
                    <a:pt x="13" y="1152"/>
                  </a:cubicBezTo>
                  <a:cubicBezTo>
                    <a:pt x="6" y="1152"/>
                    <a:pt x="0" y="1146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3"/>
                    <a:pt x="6" y="1178"/>
                    <a:pt x="13" y="1178"/>
                  </a:cubicBezTo>
                  <a:cubicBezTo>
                    <a:pt x="20" y="1178"/>
                    <a:pt x="26" y="1183"/>
                    <a:pt x="26" y="1191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6" y="1451"/>
                  </a:moveTo>
                  <a:lnTo>
                    <a:pt x="72" y="1451"/>
                  </a:lnTo>
                  <a:cubicBezTo>
                    <a:pt x="79" y="1451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6" y="1477"/>
                  </a:lnTo>
                  <a:cubicBezTo>
                    <a:pt x="39" y="1477"/>
                    <a:pt x="34" y="1471"/>
                    <a:pt x="34" y="1464"/>
                  </a:cubicBezTo>
                  <a:cubicBezTo>
                    <a:pt x="34" y="1457"/>
                    <a:pt x="39" y="1451"/>
                    <a:pt x="46" y="1451"/>
                  </a:cubicBezTo>
                  <a:close/>
                  <a:moveTo>
                    <a:pt x="123" y="1451"/>
                  </a:moveTo>
                  <a:lnTo>
                    <a:pt x="149" y="1451"/>
                  </a:lnTo>
                  <a:cubicBezTo>
                    <a:pt x="156" y="1451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0" y="1471"/>
                    <a:pt x="110" y="1464"/>
                  </a:cubicBezTo>
                  <a:cubicBezTo>
                    <a:pt x="110" y="1457"/>
                    <a:pt x="116" y="1451"/>
                    <a:pt x="123" y="1451"/>
                  </a:cubicBezTo>
                  <a:close/>
                  <a:moveTo>
                    <a:pt x="200" y="1451"/>
                  </a:moveTo>
                  <a:lnTo>
                    <a:pt x="226" y="1451"/>
                  </a:lnTo>
                  <a:cubicBezTo>
                    <a:pt x="233" y="1451"/>
                    <a:pt x="238" y="1457"/>
                    <a:pt x="238" y="1464"/>
                  </a:cubicBezTo>
                  <a:cubicBezTo>
                    <a:pt x="238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7" y="1471"/>
                    <a:pt x="187" y="1464"/>
                  </a:cubicBezTo>
                  <a:cubicBezTo>
                    <a:pt x="187" y="1457"/>
                    <a:pt x="193" y="1451"/>
                    <a:pt x="200" y="1451"/>
                  </a:cubicBezTo>
                  <a:close/>
                  <a:moveTo>
                    <a:pt x="277" y="1451"/>
                  </a:moveTo>
                  <a:lnTo>
                    <a:pt x="302" y="1451"/>
                  </a:lnTo>
                  <a:cubicBezTo>
                    <a:pt x="309" y="1451"/>
                    <a:pt x="315" y="1457"/>
                    <a:pt x="315" y="1464"/>
                  </a:cubicBezTo>
                  <a:cubicBezTo>
                    <a:pt x="315" y="1471"/>
                    <a:pt x="309" y="1477"/>
                    <a:pt x="302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1"/>
                    <a:pt x="277" y="1451"/>
                  </a:cubicBezTo>
                  <a:close/>
                  <a:moveTo>
                    <a:pt x="354" y="1451"/>
                  </a:moveTo>
                  <a:lnTo>
                    <a:pt x="379" y="1451"/>
                  </a:lnTo>
                  <a:cubicBezTo>
                    <a:pt x="386" y="1451"/>
                    <a:pt x="392" y="1457"/>
                    <a:pt x="392" y="1464"/>
                  </a:cubicBezTo>
                  <a:cubicBezTo>
                    <a:pt x="392" y="1471"/>
                    <a:pt x="386" y="1477"/>
                    <a:pt x="379" y="1477"/>
                  </a:cubicBezTo>
                  <a:lnTo>
                    <a:pt x="354" y="1477"/>
                  </a:lnTo>
                  <a:cubicBezTo>
                    <a:pt x="346" y="1477"/>
                    <a:pt x="341" y="1471"/>
                    <a:pt x="341" y="1464"/>
                  </a:cubicBezTo>
                  <a:cubicBezTo>
                    <a:pt x="341" y="1457"/>
                    <a:pt x="346" y="1451"/>
                    <a:pt x="354" y="1451"/>
                  </a:cubicBezTo>
                  <a:close/>
                  <a:moveTo>
                    <a:pt x="430" y="1451"/>
                  </a:moveTo>
                  <a:lnTo>
                    <a:pt x="456" y="1451"/>
                  </a:lnTo>
                  <a:cubicBezTo>
                    <a:pt x="463" y="1451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0" y="1477"/>
                  </a:lnTo>
                  <a:cubicBezTo>
                    <a:pt x="423" y="1477"/>
                    <a:pt x="418" y="1471"/>
                    <a:pt x="418" y="1464"/>
                  </a:cubicBezTo>
                  <a:cubicBezTo>
                    <a:pt x="418" y="1457"/>
                    <a:pt x="423" y="1451"/>
                    <a:pt x="430" y="1451"/>
                  </a:cubicBezTo>
                  <a:close/>
                  <a:moveTo>
                    <a:pt x="507" y="1451"/>
                  </a:moveTo>
                  <a:lnTo>
                    <a:pt x="533" y="1451"/>
                  </a:lnTo>
                  <a:cubicBezTo>
                    <a:pt x="540" y="1451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4" y="1471"/>
                    <a:pt x="494" y="1464"/>
                  </a:cubicBezTo>
                  <a:cubicBezTo>
                    <a:pt x="494" y="1457"/>
                    <a:pt x="500" y="1451"/>
                    <a:pt x="507" y="1451"/>
                  </a:cubicBezTo>
                  <a:close/>
                  <a:moveTo>
                    <a:pt x="584" y="1451"/>
                  </a:moveTo>
                  <a:lnTo>
                    <a:pt x="610" y="1451"/>
                  </a:lnTo>
                  <a:cubicBezTo>
                    <a:pt x="617" y="1451"/>
                    <a:pt x="622" y="1457"/>
                    <a:pt x="622" y="1464"/>
                  </a:cubicBezTo>
                  <a:cubicBezTo>
                    <a:pt x="622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1" y="1471"/>
                    <a:pt x="571" y="1464"/>
                  </a:cubicBezTo>
                  <a:cubicBezTo>
                    <a:pt x="571" y="1457"/>
                    <a:pt x="577" y="1451"/>
                    <a:pt x="584" y="1451"/>
                  </a:cubicBezTo>
                  <a:close/>
                  <a:moveTo>
                    <a:pt x="661" y="1451"/>
                  </a:moveTo>
                  <a:lnTo>
                    <a:pt x="686" y="1451"/>
                  </a:lnTo>
                  <a:cubicBezTo>
                    <a:pt x="693" y="1451"/>
                    <a:pt x="699" y="1457"/>
                    <a:pt x="699" y="1464"/>
                  </a:cubicBezTo>
                  <a:cubicBezTo>
                    <a:pt x="699" y="1471"/>
                    <a:pt x="693" y="1477"/>
                    <a:pt x="686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1"/>
                    <a:pt x="661" y="1451"/>
                  </a:cubicBezTo>
                  <a:close/>
                  <a:moveTo>
                    <a:pt x="738" y="1451"/>
                  </a:moveTo>
                  <a:lnTo>
                    <a:pt x="763" y="1451"/>
                  </a:lnTo>
                  <a:cubicBezTo>
                    <a:pt x="770" y="1451"/>
                    <a:pt x="776" y="1457"/>
                    <a:pt x="776" y="1464"/>
                  </a:cubicBezTo>
                  <a:cubicBezTo>
                    <a:pt x="776" y="1471"/>
                    <a:pt x="770" y="1477"/>
                    <a:pt x="763" y="1477"/>
                  </a:cubicBezTo>
                  <a:lnTo>
                    <a:pt x="738" y="1477"/>
                  </a:lnTo>
                  <a:cubicBezTo>
                    <a:pt x="730" y="1477"/>
                    <a:pt x="725" y="1471"/>
                    <a:pt x="725" y="1464"/>
                  </a:cubicBezTo>
                  <a:cubicBezTo>
                    <a:pt x="725" y="1457"/>
                    <a:pt x="730" y="1451"/>
                    <a:pt x="738" y="1451"/>
                  </a:cubicBezTo>
                  <a:close/>
                  <a:moveTo>
                    <a:pt x="814" y="1451"/>
                  </a:moveTo>
                  <a:lnTo>
                    <a:pt x="840" y="1451"/>
                  </a:lnTo>
                  <a:cubicBezTo>
                    <a:pt x="847" y="1451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4" y="1477"/>
                  </a:lnTo>
                  <a:cubicBezTo>
                    <a:pt x="807" y="1477"/>
                    <a:pt x="802" y="1471"/>
                    <a:pt x="802" y="1464"/>
                  </a:cubicBezTo>
                  <a:cubicBezTo>
                    <a:pt x="802" y="1457"/>
                    <a:pt x="807" y="1451"/>
                    <a:pt x="814" y="1451"/>
                  </a:cubicBezTo>
                  <a:close/>
                  <a:moveTo>
                    <a:pt x="891" y="1451"/>
                  </a:moveTo>
                  <a:lnTo>
                    <a:pt x="917" y="1451"/>
                  </a:lnTo>
                  <a:cubicBezTo>
                    <a:pt x="924" y="1451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8" y="1471"/>
                    <a:pt x="878" y="1464"/>
                  </a:cubicBezTo>
                  <a:cubicBezTo>
                    <a:pt x="878" y="1457"/>
                    <a:pt x="884" y="1451"/>
                    <a:pt x="891" y="1451"/>
                  </a:cubicBezTo>
                  <a:close/>
                  <a:moveTo>
                    <a:pt x="968" y="1451"/>
                  </a:moveTo>
                  <a:lnTo>
                    <a:pt x="994" y="1451"/>
                  </a:lnTo>
                  <a:cubicBezTo>
                    <a:pt x="1001" y="1451"/>
                    <a:pt x="1006" y="1457"/>
                    <a:pt x="1006" y="1464"/>
                  </a:cubicBezTo>
                  <a:cubicBezTo>
                    <a:pt x="1006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5" y="1471"/>
                    <a:pt x="955" y="1464"/>
                  </a:cubicBezTo>
                  <a:cubicBezTo>
                    <a:pt x="955" y="1457"/>
                    <a:pt x="961" y="1451"/>
                    <a:pt x="968" y="1451"/>
                  </a:cubicBezTo>
                  <a:close/>
                  <a:moveTo>
                    <a:pt x="1045" y="1451"/>
                  </a:moveTo>
                  <a:lnTo>
                    <a:pt x="1070" y="1451"/>
                  </a:lnTo>
                  <a:cubicBezTo>
                    <a:pt x="1077" y="1451"/>
                    <a:pt x="1083" y="1457"/>
                    <a:pt x="1083" y="1464"/>
                  </a:cubicBezTo>
                  <a:cubicBezTo>
                    <a:pt x="1083" y="1471"/>
                    <a:pt x="1077" y="1477"/>
                    <a:pt x="1070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1"/>
                    <a:pt x="1045" y="1451"/>
                  </a:cubicBezTo>
                  <a:close/>
                  <a:moveTo>
                    <a:pt x="1122" y="1451"/>
                  </a:moveTo>
                  <a:lnTo>
                    <a:pt x="1147" y="1451"/>
                  </a:lnTo>
                  <a:cubicBezTo>
                    <a:pt x="1154" y="1451"/>
                    <a:pt x="1160" y="1457"/>
                    <a:pt x="1160" y="1464"/>
                  </a:cubicBezTo>
                  <a:cubicBezTo>
                    <a:pt x="1160" y="1471"/>
                    <a:pt x="1154" y="1477"/>
                    <a:pt x="1147" y="1477"/>
                  </a:cubicBezTo>
                  <a:lnTo>
                    <a:pt x="1122" y="1477"/>
                  </a:lnTo>
                  <a:cubicBezTo>
                    <a:pt x="1114" y="1477"/>
                    <a:pt x="1109" y="1471"/>
                    <a:pt x="1109" y="1464"/>
                  </a:cubicBezTo>
                  <a:cubicBezTo>
                    <a:pt x="1109" y="1457"/>
                    <a:pt x="1114" y="1451"/>
                    <a:pt x="1122" y="1451"/>
                  </a:cubicBezTo>
                  <a:close/>
                  <a:moveTo>
                    <a:pt x="1198" y="1451"/>
                  </a:moveTo>
                  <a:lnTo>
                    <a:pt x="1224" y="1451"/>
                  </a:lnTo>
                  <a:cubicBezTo>
                    <a:pt x="1231" y="1451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8" y="1477"/>
                  </a:lnTo>
                  <a:cubicBezTo>
                    <a:pt x="1191" y="1477"/>
                    <a:pt x="1186" y="1471"/>
                    <a:pt x="1186" y="1464"/>
                  </a:cubicBezTo>
                  <a:cubicBezTo>
                    <a:pt x="1186" y="1457"/>
                    <a:pt x="1191" y="1451"/>
                    <a:pt x="1198" y="1451"/>
                  </a:cubicBezTo>
                  <a:close/>
                  <a:moveTo>
                    <a:pt x="1275" y="1451"/>
                  </a:moveTo>
                  <a:lnTo>
                    <a:pt x="1301" y="1451"/>
                  </a:lnTo>
                  <a:cubicBezTo>
                    <a:pt x="1308" y="1451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2" y="1471"/>
                    <a:pt x="1262" y="1464"/>
                  </a:cubicBezTo>
                  <a:cubicBezTo>
                    <a:pt x="1262" y="1457"/>
                    <a:pt x="1268" y="1451"/>
                    <a:pt x="1275" y="1451"/>
                  </a:cubicBezTo>
                  <a:close/>
                  <a:moveTo>
                    <a:pt x="1352" y="1451"/>
                  </a:moveTo>
                  <a:lnTo>
                    <a:pt x="1378" y="1451"/>
                  </a:lnTo>
                  <a:cubicBezTo>
                    <a:pt x="1385" y="1451"/>
                    <a:pt x="1390" y="1457"/>
                    <a:pt x="1390" y="1464"/>
                  </a:cubicBezTo>
                  <a:cubicBezTo>
                    <a:pt x="1390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39" y="1471"/>
                    <a:pt x="1339" y="1464"/>
                  </a:cubicBezTo>
                  <a:cubicBezTo>
                    <a:pt x="1339" y="1457"/>
                    <a:pt x="1345" y="1451"/>
                    <a:pt x="1352" y="1451"/>
                  </a:cubicBezTo>
                  <a:close/>
                  <a:moveTo>
                    <a:pt x="1429" y="1451"/>
                  </a:moveTo>
                  <a:lnTo>
                    <a:pt x="1454" y="1451"/>
                  </a:lnTo>
                  <a:cubicBezTo>
                    <a:pt x="1461" y="1451"/>
                    <a:pt x="1467" y="1457"/>
                    <a:pt x="1467" y="1464"/>
                  </a:cubicBezTo>
                  <a:cubicBezTo>
                    <a:pt x="1467" y="1471"/>
                    <a:pt x="1461" y="1477"/>
                    <a:pt x="1454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1"/>
                    <a:pt x="1429" y="1451"/>
                  </a:cubicBezTo>
                  <a:close/>
                  <a:moveTo>
                    <a:pt x="1506" y="1451"/>
                  </a:moveTo>
                  <a:lnTo>
                    <a:pt x="1531" y="1451"/>
                  </a:lnTo>
                  <a:cubicBezTo>
                    <a:pt x="1538" y="1451"/>
                    <a:pt x="1544" y="1457"/>
                    <a:pt x="1544" y="1464"/>
                  </a:cubicBezTo>
                  <a:cubicBezTo>
                    <a:pt x="1544" y="1471"/>
                    <a:pt x="1538" y="1477"/>
                    <a:pt x="1531" y="1477"/>
                  </a:cubicBezTo>
                  <a:lnTo>
                    <a:pt x="1506" y="1477"/>
                  </a:lnTo>
                  <a:cubicBezTo>
                    <a:pt x="1498" y="1477"/>
                    <a:pt x="1493" y="1471"/>
                    <a:pt x="1493" y="1464"/>
                  </a:cubicBezTo>
                  <a:cubicBezTo>
                    <a:pt x="1493" y="1457"/>
                    <a:pt x="1498" y="1451"/>
                    <a:pt x="1506" y="1451"/>
                  </a:cubicBezTo>
                  <a:close/>
                  <a:moveTo>
                    <a:pt x="1582" y="1451"/>
                  </a:moveTo>
                  <a:lnTo>
                    <a:pt x="1608" y="1451"/>
                  </a:lnTo>
                  <a:cubicBezTo>
                    <a:pt x="1615" y="1451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2" y="1477"/>
                  </a:lnTo>
                  <a:cubicBezTo>
                    <a:pt x="1575" y="1477"/>
                    <a:pt x="1570" y="1471"/>
                    <a:pt x="1570" y="1464"/>
                  </a:cubicBezTo>
                  <a:cubicBezTo>
                    <a:pt x="1570" y="1457"/>
                    <a:pt x="1575" y="1451"/>
                    <a:pt x="1582" y="1451"/>
                  </a:cubicBezTo>
                  <a:close/>
                  <a:moveTo>
                    <a:pt x="1659" y="1451"/>
                  </a:moveTo>
                  <a:lnTo>
                    <a:pt x="1685" y="1451"/>
                  </a:lnTo>
                  <a:cubicBezTo>
                    <a:pt x="1692" y="1451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6" y="1471"/>
                    <a:pt x="1646" y="1464"/>
                  </a:cubicBezTo>
                  <a:cubicBezTo>
                    <a:pt x="1646" y="1457"/>
                    <a:pt x="1652" y="1451"/>
                    <a:pt x="1659" y="1451"/>
                  </a:cubicBezTo>
                  <a:close/>
                  <a:moveTo>
                    <a:pt x="1736" y="1451"/>
                  </a:moveTo>
                  <a:lnTo>
                    <a:pt x="1762" y="1451"/>
                  </a:lnTo>
                  <a:cubicBezTo>
                    <a:pt x="1769" y="1451"/>
                    <a:pt x="1774" y="1457"/>
                    <a:pt x="1774" y="1464"/>
                  </a:cubicBezTo>
                  <a:cubicBezTo>
                    <a:pt x="1774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3" y="1471"/>
                    <a:pt x="1723" y="1464"/>
                  </a:cubicBezTo>
                  <a:cubicBezTo>
                    <a:pt x="1723" y="1457"/>
                    <a:pt x="1729" y="1451"/>
                    <a:pt x="1736" y="1451"/>
                  </a:cubicBezTo>
                  <a:close/>
                  <a:moveTo>
                    <a:pt x="1813" y="1451"/>
                  </a:moveTo>
                  <a:lnTo>
                    <a:pt x="1838" y="1451"/>
                  </a:lnTo>
                  <a:cubicBezTo>
                    <a:pt x="1845" y="1451"/>
                    <a:pt x="1851" y="1457"/>
                    <a:pt x="1851" y="1464"/>
                  </a:cubicBezTo>
                  <a:cubicBezTo>
                    <a:pt x="1851" y="1471"/>
                    <a:pt x="1845" y="1477"/>
                    <a:pt x="1838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1"/>
                    <a:pt x="1813" y="1451"/>
                  </a:cubicBezTo>
                  <a:close/>
                  <a:moveTo>
                    <a:pt x="1890" y="1451"/>
                  </a:moveTo>
                  <a:lnTo>
                    <a:pt x="1915" y="1451"/>
                  </a:lnTo>
                  <a:cubicBezTo>
                    <a:pt x="1922" y="1451"/>
                    <a:pt x="1928" y="1457"/>
                    <a:pt x="1928" y="1464"/>
                  </a:cubicBezTo>
                  <a:cubicBezTo>
                    <a:pt x="1928" y="1471"/>
                    <a:pt x="1922" y="1477"/>
                    <a:pt x="1915" y="1477"/>
                  </a:cubicBezTo>
                  <a:lnTo>
                    <a:pt x="1890" y="1477"/>
                  </a:lnTo>
                  <a:cubicBezTo>
                    <a:pt x="1882" y="1477"/>
                    <a:pt x="1877" y="1471"/>
                    <a:pt x="1877" y="1464"/>
                  </a:cubicBezTo>
                  <a:cubicBezTo>
                    <a:pt x="1877" y="1457"/>
                    <a:pt x="1882" y="1451"/>
                    <a:pt x="1890" y="1451"/>
                  </a:cubicBezTo>
                  <a:close/>
                  <a:moveTo>
                    <a:pt x="1966" y="1451"/>
                  </a:moveTo>
                  <a:lnTo>
                    <a:pt x="1992" y="1451"/>
                  </a:lnTo>
                  <a:cubicBezTo>
                    <a:pt x="1999" y="1451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6" y="1477"/>
                  </a:lnTo>
                  <a:cubicBezTo>
                    <a:pt x="1959" y="1477"/>
                    <a:pt x="1954" y="1471"/>
                    <a:pt x="1954" y="1464"/>
                  </a:cubicBezTo>
                  <a:cubicBezTo>
                    <a:pt x="1954" y="1457"/>
                    <a:pt x="1959" y="1451"/>
                    <a:pt x="1966" y="1451"/>
                  </a:cubicBezTo>
                  <a:close/>
                  <a:moveTo>
                    <a:pt x="2043" y="1451"/>
                  </a:moveTo>
                  <a:lnTo>
                    <a:pt x="2069" y="1451"/>
                  </a:lnTo>
                  <a:cubicBezTo>
                    <a:pt x="2076" y="1451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0" y="1471"/>
                    <a:pt x="2030" y="1464"/>
                  </a:cubicBezTo>
                  <a:cubicBezTo>
                    <a:pt x="2030" y="1457"/>
                    <a:pt x="2036" y="1451"/>
                    <a:pt x="2043" y="1451"/>
                  </a:cubicBezTo>
                  <a:close/>
                  <a:moveTo>
                    <a:pt x="2120" y="1451"/>
                  </a:moveTo>
                  <a:lnTo>
                    <a:pt x="2146" y="1451"/>
                  </a:lnTo>
                  <a:cubicBezTo>
                    <a:pt x="2153" y="1451"/>
                    <a:pt x="2158" y="1457"/>
                    <a:pt x="2158" y="1464"/>
                  </a:cubicBezTo>
                  <a:cubicBezTo>
                    <a:pt x="2158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7" y="1471"/>
                    <a:pt x="2107" y="1464"/>
                  </a:cubicBezTo>
                  <a:cubicBezTo>
                    <a:pt x="2107" y="1457"/>
                    <a:pt x="2113" y="1451"/>
                    <a:pt x="2120" y="1451"/>
                  </a:cubicBezTo>
                  <a:close/>
                  <a:moveTo>
                    <a:pt x="2197" y="1451"/>
                  </a:moveTo>
                  <a:lnTo>
                    <a:pt x="2222" y="1451"/>
                  </a:lnTo>
                  <a:cubicBezTo>
                    <a:pt x="2229" y="1451"/>
                    <a:pt x="2235" y="1457"/>
                    <a:pt x="2235" y="1464"/>
                  </a:cubicBezTo>
                  <a:cubicBezTo>
                    <a:pt x="2235" y="1471"/>
                    <a:pt x="2229" y="1477"/>
                    <a:pt x="2222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1"/>
                    <a:pt x="2197" y="1451"/>
                  </a:cubicBezTo>
                  <a:close/>
                  <a:moveTo>
                    <a:pt x="2274" y="1451"/>
                  </a:moveTo>
                  <a:lnTo>
                    <a:pt x="2299" y="1451"/>
                  </a:lnTo>
                  <a:cubicBezTo>
                    <a:pt x="2306" y="1451"/>
                    <a:pt x="2312" y="1457"/>
                    <a:pt x="2312" y="1464"/>
                  </a:cubicBezTo>
                  <a:cubicBezTo>
                    <a:pt x="2312" y="1471"/>
                    <a:pt x="2306" y="1477"/>
                    <a:pt x="2299" y="1477"/>
                  </a:cubicBezTo>
                  <a:lnTo>
                    <a:pt x="2274" y="1477"/>
                  </a:lnTo>
                  <a:cubicBezTo>
                    <a:pt x="2266" y="1477"/>
                    <a:pt x="2261" y="1471"/>
                    <a:pt x="2261" y="1464"/>
                  </a:cubicBezTo>
                  <a:cubicBezTo>
                    <a:pt x="2261" y="1457"/>
                    <a:pt x="2266" y="1451"/>
                    <a:pt x="2274" y="1451"/>
                  </a:cubicBezTo>
                  <a:close/>
                  <a:moveTo>
                    <a:pt x="2350" y="1451"/>
                  </a:moveTo>
                  <a:lnTo>
                    <a:pt x="2376" y="1451"/>
                  </a:lnTo>
                  <a:cubicBezTo>
                    <a:pt x="2383" y="1451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0" y="1477"/>
                  </a:lnTo>
                  <a:cubicBezTo>
                    <a:pt x="2343" y="1477"/>
                    <a:pt x="2338" y="1471"/>
                    <a:pt x="2338" y="1464"/>
                  </a:cubicBezTo>
                  <a:cubicBezTo>
                    <a:pt x="2338" y="1457"/>
                    <a:pt x="2343" y="1451"/>
                    <a:pt x="2350" y="1451"/>
                  </a:cubicBezTo>
                  <a:close/>
                  <a:moveTo>
                    <a:pt x="2427" y="1451"/>
                  </a:moveTo>
                  <a:lnTo>
                    <a:pt x="2453" y="1451"/>
                  </a:lnTo>
                  <a:cubicBezTo>
                    <a:pt x="2460" y="1451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4" y="1471"/>
                    <a:pt x="2414" y="1464"/>
                  </a:cubicBezTo>
                  <a:cubicBezTo>
                    <a:pt x="2414" y="1457"/>
                    <a:pt x="2420" y="1451"/>
                    <a:pt x="2427" y="1451"/>
                  </a:cubicBezTo>
                  <a:close/>
                  <a:moveTo>
                    <a:pt x="2504" y="1451"/>
                  </a:moveTo>
                  <a:lnTo>
                    <a:pt x="2530" y="1451"/>
                  </a:lnTo>
                  <a:cubicBezTo>
                    <a:pt x="2537" y="1451"/>
                    <a:pt x="2542" y="1457"/>
                    <a:pt x="2542" y="1464"/>
                  </a:cubicBezTo>
                  <a:cubicBezTo>
                    <a:pt x="2542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1" y="1471"/>
                    <a:pt x="2491" y="1464"/>
                  </a:cubicBezTo>
                  <a:cubicBezTo>
                    <a:pt x="2491" y="1457"/>
                    <a:pt x="2497" y="1451"/>
                    <a:pt x="2504" y="1451"/>
                  </a:cubicBezTo>
                  <a:close/>
                  <a:moveTo>
                    <a:pt x="2581" y="1451"/>
                  </a:moveTo>
                  <a:lnTo>
                    <a:pt x="2606" y="1451"/>
                  </a:lnTo>
                  <a:cubicBezTo>
                    <a:pt x="2613" y="1451"/>
                    <a:pt x="2619" y="1457"/>
                    <a:pt x="2619" y="1464"/>
                  </a:cubicBezTo>
                  <a:cubicBezTo>
                    <a:pt x="2619" y="1471"/>
                    <a:pt x="2613" y="1477"/>
                    <a:pt x="2606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1"/>
                    <a:pt x="2581" y="1451"/>
                  </a:cubicBezTo>
                  <a:close/>
                  <a:moveTo>
                    <a:pt x="2658" y="1451"/>
                  </a:moveTo>
                  <a:lnTo>
                    <a:pt x="2683" y="1451"/>
                  </a:lnTo>
                  <a:cubicBezTo>
                    <a:pt x="2690" y="1451"/>
                    <a:pt x="2696" y="1457"/>
                    <a:pt x="2696" y="1464"/>
                  </a:cubicBezTo>
                  <a:cubicBezTo>
                    <a:pt x="2696" y="1471"/>
                    <a:pt x="2690" y="1477"/>
                    <a:pt x="2683" y="1477"/>
                  </a:cubicBezTo>
                  <a:lnTo>
                    <a:pt x="2658" y="1477"/>
                  </a:lnTo>
                  <a:cubicBezTo>
                    <a:pt x="2650" y="1477"/>
                    <a:pt x="2645" y="1471"/>
                    <a:pt x="2645" y="1464"/>
                  </a:cubicBezTo>
                  <a:cubicBezTo>
                    <a:pt x="2645" y="1457"/>
                    <a:pt x="2650" y="1451"/>
                    <a:pt x="2658" y="1451"/>
                  </a:cubicBezTo>
                  <a:close/>
                  <a:moveTo>
                    <a:pt x="2734" y="1451"/>
                  </a:moveTo>
                  <a:lnTo>
                    <a:pt x="2760" y="1451"/>
                  </a:lnTo>
                  <a:cubicBezTo>
                    <a:pt x="2767" y="1451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4" y="1477"/>
                  </a:lnTo>
                  <a:cubicBezTo>
                    <a:pt x="2727" y="1477"/>
                    <a:pt x="2722" y="1471"/>
                    <a:pt x="2722" y="1464"/>
                  </a:cubicBezTo>
                  <a:cubicBezTo>
                    <a:pt x="2722" y="1457"/>
                    <a:pt x="2727" y="1451"/>
                    <a:pt x="2734" y="1451"/>
                  </a:cubicBezTo>
                  <a:close/>
                  <a:moveTo>
                    <a:pt x="2811" y="1451"/>
                  </a:moveTo>
                  <a:lnTo>
                    <a:pt x="2837" y="1451"/>
                  </a:lnTo>
                  <a:cubicBezTo>
                    <a:pt x="2844" y="1451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8" y="1471"/>
                    <a:pt x="2798" y="1464"/>
                  </a:cubicBezTo>
                  <a:cubicBezTo>
                    <a:pt x="2798" y="1457"/>
                    <a:pt x="2804" y="1451"/>
                    <a:pt x="2811" y="1451"/>
                  </a:cubicBezTo>
                  <a:close/>
                  <a:moveTo>
                    <a:pt x="2888" y="1451"/>
                  </a:moveTo>
                  <a:lnTo>
                    <a:pt x="2914" y="1451"/>
                  </a:lnTo>
                  <a:cubicBezTo>
                    <a:pt x="2921" y="1451"/>
                    <a:pt x="2926" y="1457"/>
                    <a:pt x="2926" y="1464"/>
                  </a:cubicBezTo>
                  <a:cubicBezTo>
                    <a:pt x="2926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5" y="1471"/>
                    <a:pt x="2875" y="1464"/>
                  </a:cubicBezTo>
                  <a:cubicBezTo>
                    <a:pt x="2875" y="1457"/>
                    <a:pt x="2881" y="1451"/>
                    <a:pt x="2888" y="1451"/>
                  </a:cubicBezTo>
                  <a:close/>
                  <a:moveTo>
                    <a:pt x="2965" y="1451"/>
                  </a:moveTo>
                  <a:lnTo>
                    <a:pt x="2990" y="1451"/>
                  </a:lnTo>
                  <a:cubicBezTo>
                    <a:pt x="2997" y="1451"/>
                    <a:pt x="3003" y="1457"/>
                    <a:pt x="3003" y="1464"/>
                  </a:cubicBezTo>
                  <a:cubicBezTo>
                    <a:pt x="3003" y="1471"/>
                    <a:pt x="2997" y="1477"/>
                    <a:pt x="2990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1"/>
                    <a:pt x="2965" y="1451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29" y="1421"/>
                    <a:pt x="3037" y="1421"/>
                  </a:cubicBezTo>
                  <a:cubicBezTo>
                    <a:pt x="3044" y="1421"/>
                    <a:pt x="3049" y="1427"/>
                    <a:pt x="3049" y="1434"/>
                  </a:cubicBezTo>
                  <a:lnTo>
                    <a:pt x="3049" y="1459"/>
                  </a:lnTo>
                  <a:cubicBezTo>
                    <a:pt x="3049" y="1466"/>
                    <a:pt x="3044" y="1472"/>
                    <a:pt x="3037" y="1472"/>
                  </a:cubicBezTo>
                  <a:cubicBezTo>
                    <a:pt x="3029" y="1472"/>
                    <a:pt x="3024" y="1466"/>
                    <a:pt x="3024" y="1459"/>
                  </a:cubicBezTo>
                  <a:close/>
                  <a:moveTo>
                    <a:pt x="3024" y="1382"/>
                  </a:moveTo>
                  <a:lnTo>
                    <a:pt x="3024" y="1357"/>
                  </a:lnTo>
                  <a:cubicBezTo>
                    <a:pt x="3024" y="1350"/>
                    <a:pt x="3029" y="1344"/>
                    <a:pt x="3037" y="1344"/>
                  </a:cubicBezTo>
                  <a:cubicBezTo>
                    <a:pt x="3044" y="1344"/>
                    <a:pt x="3049" y="1350"/>
                    <a:pt x="3049" y="1357"/>
                  </a:cubicBezTo>
                  <a:lnTo>
                    <a:pt x="3049" y="1382"/>
                  </a:lnTo>
                  <a:cubicBezTo>
                    <a:pt x="3049" y="1390"/>
                    <a:pt x="3044" y="1395"/>
                    <a:pt x="3037" y="1395"/>
                  </a:cubicBezTo>
                  <a:cubicBezTo>
                    <a:pt x="3029" y="1395"/>
                    <a:pt x="3024" y="1390"/>
                    <a:pt x="3024" y="1382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29" y="1267"/>
                    <a:pt x="3037" y="1267"/>
                  </a:cubicBezTo>
                  <a:cubicBezTo>
                    <a:pt x="3044" y="1267"/>
                    <a:pt x="3049" y="1273"/>
                    <a:pt x="3049" y="1280"/>
                  </a:cubicBezTo>
                  <a:lnTo>
                    <a:pt x="3049" y="1306"/>
                  </a:lnTo>
                  <a:cubicBezTo>
                    <a:pt x="3049" y="1313"/>
                    <a:pt x="3044" y="1318"/>
                    <a:pt x="3037" y="1318"/>
                  </a:cubicBezTo>
                  <a:cubicBezTo>
                    <a:pt x="3029" y="1318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29" y="1190"/>
                    <a:pt x="3037" y="1190"/>
                  </a:cubicBezTo>
                  <a:cubicBezTo>
                    <a:pt x="3044" y="1190"/>
                    <a:pt x="3049" y="1196"/>
                    <a:pt x="3049" y="1203"/>
                  </a:cubicBezTo>
                  <a:lnTo>
                    <a:pt x="3049" y="1229"/>
                  </a:lnTo>
                  <a:cubicBezTo>
                    <a:pt x="3049" y="1236"/>
                    <a:pt x="3044" y="1242"/>
                    <a:pt x="3037" y="1242"/>
                  </a:cubicBezTo>
                  <a:cubicBezTo>
                    <a:pt x="3029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6"/>
                  </a:lnTo>
                  <a:cubicBezTo>
                    <a:pt x="3024" y="1119"/>
                    <a:pt x="3029" y="1114"/>
                    <a:pt x="3037" y="1114"/>
                  </a:cubicBezTo>
                  <a:cubicBezTo>
                    <a:pt x="3044" y="1114"/>
                    <a:pt x="3049" y="1119"/>
                    <a:pt x="3049" y="1126"/>
                  </a:cubicBezTo>
                  <a:lnTo>
                    <a:pt x="3049" y="1152"/>
                  </a:lnTo>
                  <a:cubicBezTo>
                    <a:pt x="3049" y="1159"/>
                    <a:pt x="3044" y="1165"/>
                    <a:pt x="3037" y="1165"/>
                  </a:cubicBezTo>
                  <a:cubicBezTo>
                    <a:pt x="3029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29" y="1037"/>
                    <a:pt x="3037" y="1037"/>
                  </a:cubicBezTo>
                  <a:cubicBezTo>
                    <a:pt x="3044" y="1037"/>
                    <a:pt x="3049" y="1043"/>
                    <a:pt x="3049" y="1050"/>
                  </a:cubicBezTo>
                  <a:lnTo>
                    <a:pt x="3049" y="1075"/>
                  </a:lnTo>
                  <a:cubicBezTo>
                    <a:pt x="3049" y="1082"/>
                    <a:pt x="3044" y="1088"/>
                    <a:pt x="3037" y="1088"/>
                  </a:cubicBezTo>
                  <a:cubicBezTo>
                    <a:pt x="3029" y="1088"/>
                    <a:pt x="3024" y="1082"/>
                    <a:pt x="3024" y="1075"/>
                  </a:cubicBezTo>
                  <a:close/>
                  <a:moveTo>
                    <a:pt x="3024" y="998"/>
                  </a:moveTo>
                  <a:lnTo>
                    <a:pt x="3024" y="973"/>
                  </a:lnTo>
                  <a:cubicBezTo>
                    <a:pt x="3024" y="966"/>
                    <a:pt x="3029" y="960"/>
                    <a:pt x="3037" y="960"/>
                  </a:cubicBezTo>
                  <a:cubicBezTo>
                    <a:pt x="3044" y="960"/>
                    <a:pt x="3049" y="966"/>
                    <a:pt x="3049" y="973"/>
                  </a:cubicBezTo>
                  <a:lnTo>
                    <a:pt x="3049" y="998"/>
                  </a:lnTo>
                  <a:cubicBezTo>
                    <a:pt x="3049" y="1006"/>
                    <a:pt x="3044" y="1011"/>
                    <a:pt x="3037" y="1011"/>
                  </a:cubicBezTo>
                  <a:cubicBezTo>
                    <a:pt x="3029" y="1011"/>
                    <a:pt x="3024" y="1006"/>
                    <a:pt x="3024" y="998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29" y="883"/>
                    <a:pt x="3037" y="883"/>
                  </a:cubicBezTo>
                  <a:cubicBezTo>
                    <a:pt x="3044" y="883"/>
                    <a:pt x="3049" y="889"/>
                    <a:pt x="3049" y="896"/>
                  </a:cubicBezTo>
                  <a:lnTo>
                    <a:pt x="3049" y="922"/>
                  </a:lnTo>
                  <a:cubicBezTo>
                    <a:pt x="3049" y="929"/>
                    <a:pt x="3044" y="934"/>
                    <a:pt x="3037" y="934"/>
                  </a:cubicBezTo>
                  <a:cubicBezTo>
                    <a:pt x="3029" y="934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29" y="806"/>
                    <a:pt x="3037" y="806"/>
                  </a:cubicBezTo>
                  <a:cubicBezTo>
                    <a:pt x="3044" y="806"/>
                    <a:pt x="3049" y="812"/>
                    <a:pt x="3049" y="819"/>
                  </a:cubicBezTo>
                  <a:lnTo>
                    <a:pt x="3049" y="845"/>
                  </a:lnTo>
                  <a:cubicBezTo>
                    <a:pt x="3049" y="852"/>
                    <a:pt x="3044" y="858"/>
                    <a:pt x="3037" y="858"/>
                  </a:cubicBezTo>
                  <a:cubicBezTo>
                    <a:pt x="3029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2"/>
                  </a:lnTo>
                  <a:cubicBezTo>
                    <a:pt x="3024" y="735"/>
                    <a:pt x="3029" y="730"/>
                    <a:pt x="3037" y="730"/>
                  </a:cubicBezTo>
                  <a:cubicBezTo>
                    <a:pt x="3044" y="730"/>
                    <a:pt x="3049" y="735"/>
                    <a:pt x="3049" y="742"/>
                  </a:cubicBezTo>
                  <a:lnTo>
                    <a:pt x="3049" y="768"/>
                  </a:lnTo>
                  <a:cubicBezTo>
                    <a:pt x="3049" y="775"/>
                    <a:pt x="3044" y="781"/>
                    <a:pt x="3037" y="781"/>
                  </a:cubicBezTo>
                  <a:cubicBezTo>
                    <a:pt x="3029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29" y="653"/>
                    <a:pt x="3037" y="653"/>
                  </a:cubicBezTo>
                  <a:cubicBezTo>
                    <a:pt x="3044" y="653"/>
                    <a:pt x="3049" y="659"/>
                    <a:pt x="3049" y="666"/>
                  </a:cubicBezTo>
                  <a:lnTo>
                    <a:pt x="3049" y="691"/>
                  </a:lnTo>
                  <a:cubicBezTo>
                    <a:pt x="3049" y="698"/>
                    <a:pt x="3044" y="704"/>
                    <a:pt x="3037" y="704"/>
                  </a:cubicBezTo>
                  <a:cubicBezTo>
                    <a:pt x="3029" y="704"/>
                    <a:pt x="3024" y="698"/>
                    <a:pt x="3024" y="691"/>
                  </a:cubicBezTo>
                  <a:close/>
                  <a:moveTo>
                    <a:pt x="3024" y="614"/>
                  </a:moveTo>
                  <a:lnTo>
                    <a:pt x="3024" y="589"/>
                  </a:lnTo>
                  <a:cubicBezTo>
                    <a:pt x="3024" y="582"/>
                    <a:pt x="3029" y="576"/>
                    <a:pt x="3037" y="576"/>
                  </a:cubicBezTo>
                  <a:cubicBezTo>
                    <a:pt x="3044" y="576"/>
                    <a:pt x="3049" y="582"/>
                    <a:pt x="3049" y="589"/>
                  </a:cubicBezTo>
                  <a:lnTo>
                    <a:pt x="3049" y="614"/>
                  </a:lnTo>
                  <a:cubicBezTo>
                    <a:pt x="3049" y="622"/>
                    <a:pt x="3044" y="627"/>
                    <a:pt x="3037" y="627"/>
                  </a:cubicBezTo>
                  <a:cubicBezTo>
                    <a:pt x="3029" y="627"/>
                    <a:pt x="3024" y="622"/>
                    <a:pt x="3024" y="614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29" y="499"/>
                    <a:pt x="3037" y="499"/>
                  </a:cubicBezTo>
                  <a:cubicBezTo>
                    <a:pt x="3044" y="499"/>
                    <a:pt x="3049" y="505"/>
                    <a:pt x="3049" y="512"/>
                  </a:cubicBezTo>
                  <a:lnTo>
                    <a:pt x="3049" y="538"/>
                  </a:lnTo>
                  <a:cubicBezTo>
                    <a:pt x="3049" y="545"/>
                    <a:pt x="3044" y="550"/>
                    <a:pt x="3037" y="550"/>
                  </a:cubicBezTo>
                  <a:cubicBezTo>
                    <a:pt x="3029" y="550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29" y="422"/>
                    <a:pt x="3037" y="422"/>
                  </a:cubicBezTo>
                  <a:cubicBezTo>
                    <a:pt x="3044" y="422"/>
                    <a:pt x="3049" y="428"/>
                    <a:pt x="3049" y="435"/>
                  </a:cubicBezTo>
                  <a:lnTo>
                    <a:pt x="3049" y="461"/>
                  </a:lnTo>
                  <a:cubicBezTo>
                    <a:pt x="3049" y="468"/>
                    <a:pt x="3044" y="474"/>
                    <a:pt x="3037" y="474"/>
                  </a:cubicBezTo>
                  <a:cubicBezTo>
                    <a:pt x="3029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8"/>
                  </a:lnTo>
                  <a:cubicBezTo>
                    <a:pt x="3024" y="351"/>
                    <a:pt x="3029" y="346"/>
                    <a:pt x="3037" y="346"/>
                  </a:cubicBezTo>
                  <a:cubicBezTo>
                    <a:pt x="3044" y="346"/>
                    <a:pt x="3049" y="351"/>
                    <a:pt x="3049" y="358"/>
                  </a:cubicBezTo>
                  <a:lnTo>
                    <a:pt x="3049" y="384"/>
                  </a:lnTo>
                  <a:cubicBezTo>
                    <a:pt x="3049" y="391"/>
                    <a:pt x="3044" y="397"/>
                    <a:pt x="3037" y="397"/>
                  </a:cubicBezTo>
                  <a:cubicBezTo>
                    <a:pt x="3029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29" y="269"/>
                    <a:pt x="3037" y="269"/>
                  </a:cubicBezTo>
                  <a:cubicBezTo>
                    <a:pt x="3044" y="269"/>
                    <a:pt x="3049" y="275"/>
                    <a:pt x="3049" y="282"/>
                  </a:cubicBezTo>
                  <a:lnTo>
                    <a:pt x="3049" y="307"/>
                  </a:lnTo>
                  <a:cubicBezTo>
                    <a:pt x="3049" y="314"/>
                    <a:pt x="3044" y="320"/>
                    <a:pt x="3037" y="320"/>
                  </a:cubicBezTo>
                  <a:cubicBezTo>
                    <a:pt x="3029" y="320"/>
                    <a:pt x="3024" y="314"/>
                    <a:pt x="3024" y="307"/>
                  </a:cubicBezTo>
                  <a:close/>
                  <a:moveTo>
                    <a:pt x="3024" y="230"/>
                  </a:moveTo>
                  <a:lnTo>
                    <a:pt x="3024" y="205"/>
                  </a:lnTo>
                  <a:cubicBezTo>
                    <a:pt x="3024" y="198"/>
                    <a:pt x="3029" y="192"/>
                    <a:pt x="3037" y="192"/>
                  </a:cubicBezTo>
                  <a:cubicBezTo>
                    <a:pt x="3044" y="192"/>
                    <a:pt x="3049" y="198"/>
                    <a:pt x="3049" y="205"/>
                  </a:cubicBezTo>
                  <a:lnTo>
                    <a:pt x="3049" y="230"/>
                  </a:lnTo>
                  <a:cubicBezTo>
                    <a:pt x="3049" y="238"/>
                    <a:pt x="3044" y="243"/>
                    <a:pt x="3037" y="243"/>
                  </a:cubicBezTo>
                  <a:cubicBezTo>
                    <a:pt x="3029" y="243"/>
                    <a:pt x="3024" y="238"/>
                    <a:pt x="3024" y="230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29" y="115"/>
                    <a:pt x="3037" y="115"/>
                  </a:cubicBezTo>
                  <a:cubicBezTo>
                    <a:pt x="3044" y="115"/>
                    <a:pt x="3049" y="121"/>
                    <a:pt x="3049" y="128"/>
                  </a:cubicBezTo>
                  <a:lnTo>
                    <a:pt x="3049" y="154"/>
                  </a:lnTo>
                  <a:cubicBezTo>
                    <a:pt x="3049" y="161"/>
                    <a:pt x="3044" y="166"/>
                    <a:pt x="3037" y="166"/>
                  </a:cubicBezTo>
                  <a:cubicBezTo>
                    <a:pt x="3029" y="166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29" y="38"/>
                    <a:pt x="3037" y="38"/>
                  </a:cubicBezTo>
                  <a:cubicBezTo>
                    <a:pt x="3044" y="38"/>
                    <a:pt x="3049" y="44"/>
                    <a:pt x="3049" y="51"/>
                  </a:cubicBezTo>
                  <a:lnTo>
                    <a:pt x="3049" y="77"/>
                  </a:lnTo>
                  <a:cubicBezTo>
                    <a:pt x="3049" y="84"/>
                    <a:pt x="3044" y="90"/>
                    <a:pt x="3037" y="90"/>
                  </a:cubicBezTo>
                  <a:cubicBezTo>
                    <a:pt x="3029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6" y="6"/>
                    <a:pt x="3036" y="13"/>
                  </a:cubicBezTo>
                  <a:cubicBezTo>
                    <a:pt x="3036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8" y="20"/>
                    <a:pt x="2908" y="13"/>
                  </a:cubicBezTo>
                  <a:cubicBezTo>
                    <a:pt x="2908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4" y="26"/>
                  </a:lnTo>
                  <a:cubicBezTo>
                    <a:pt x="2837" y="26"/>
                    <a:pt x="2832" y="20"/>
                    <a:pt x="2832" y="13"/>
                  </a:cubicBezTo>
                  <a:cubicBezTo>
                    <a:pt x="2832" y="6"/>
                    <a:pt x="2837" y="0"/>
                    <a:pt x="2844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3" y="0"/>
                  </a:lnTo>
                  <a:cubicBezTo>
                    <a:pt x="2800" y="0"/>
                    <a:pt x="2806" y="6"/>
                    <a:pt x="2806" y="13"/>
                  </a:cubicBezTo>
                  <a:cubicBezTo>
                    <a:pt x="2806" y="20"/>
                    <a:pt x="2800" y="26"/>
                    <a:pt x="2793" y="26"/>
                  </a:cubicBezTo>
                  <a:close/>
                  <a:moveTo>
                    <a:pt x="2716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6" y="0"/>
                  </a:lnTo>
                  <a:cubicBezTo>
                    <a:pt x="2723" y="0"/>
                    <a:pt x="2729" y="6"/>
                    <a:pt x="2729" y="13"/>
                  </a:cubicBezTo>
                  <a:cubicBezTo>
                    <a:pt x="2729" y="20"/>
                    <a:pt x="2723" y="26"/>
                    <a:pt x="2716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2" y="6"/>
                    <a:pt x="2652" y="13"/>
                  </a:cubicBezTo>
                  <a:cubicBezTo>
                    <a:pt x="2652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4" y="20"/>
                    <a:pt x="2524" y="13"/>
                  </a:cubicBezTo>
                  <a:cubicBezTo>
                    <a:pt x="2524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0" y="26"/>
                  </a:lnTo>
                  <a:cubicBezTo>
                    <a:pt x="2453" y="26"/>
                    <a:pt x="2448" y="20"/>
                    <a:pt x="2448" y="13"/>
                  </a:cubicBezTo>
                  <a:cubicBezTo>
                    <a:pt x="2448" y="6"/>
                    <a:pt x="2453" y="0"/>
                    <a:pt x="2460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09" y="0"/>
                  </a:lnTo>
                  <a:cubicBezTo>
                    <a:pt x="2416" y="0"/>
                    <a:pt x="2422" y="6"/>
                    <a:pt x="2422" y="13"/>
                  </a:cubicBezTo>
                  <a:cubicBezTo>
                    <a:pt x="2422" y="20"/>
                    <a:pt x="2416" y="26"/>
                    <a:pt x="2409" y="26"/>
                  </a:cubicBezTo>
                  <a:close/>
                  <a:moveTo>
                    <a:pt x="2332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2" y="0"/>
                  </a:lnTo>
                  <a:cubicBezTo>
                    <a:pt x="2339" y="0"/>
                    <a:pt x="2345" y="6"/>
                    <a:pt x="2345" y="13"/>
                  </a:cubicBezTo>
                  <a:cubicBezTo>
                    <a:pt x="2345" y="20"/>
                    <a:pt x="2339" y="26"/>
                    <a:pt x="2332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8" y="6"/>
                    <a:pt x="2268" y="13"/>
                  </a:cubicBezTo>
                  <a:cubicBezTo>
                    <a:pt x="2268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0" y="20"/>
                    <a:pt x="2140" y="13"/>
                  </a:cubicBezTo>
                  <a:cubicBezTo>
                    <a:pt x="2140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6" y="26"/>
                  </a:lnTo>
                  <a:cubicBezTo>
                    <a:pt x="2069" y="26"/>
                    <a:pt x="2064" y="20"/>
                    <a:pt x="2064" y="13"/>
                  </a:cubicBezTo>
                  <a:cubicBezTo>
                    <a:pt x="2064" y="6"/>
                    <a:pt x="2069" y="0"/>
                    <a:pt x="2076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5" y="0"/>
                  </a:lnTo>
                  <a:cubicBezTo>
                    <a:pt x="2032" y="0"/>
                    <a:pt x="2038" y="6"/>
                    <a:pt x="2038" y="13"/>
                  </a:cubicBezTo>
                  <a:cubicBezTo>
                    <a:pt x="2038" y="20"/>
                    <a:pt x="2032" y="26"/>
                    <a:pt x="2025" y="26"/>
                  </a:cubicBezTo>
                  <a:close/>
                  <a:moveTo>
                    <a:pt x="1948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8" y="0"/>
                  </a:lnTo>
                  <a:cubicBezTo>
                    <a:pt x="1955" y="0"/>
                    <a:pt x="1961" y="6"/>
                    <a:pt x="1961" y="13"/>
                  </a:cubicBezTo>
                  <a:cubicBezTo>
                    <a:pt x="1961" y="20"/>
                    <a:pt x="1955" y="26"/>
                    <a:pt x="1948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4" y="6"/>
                    <a:pt x="1884" y="13"/>
                  </a:cubicBezTo>
                  <a:cubicBezTo>
                    <a:pt x="1884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6" y="20"/>
                    <a:pt x="1756" y="13"/>
                  </a:cubicBezTo>
                  <a:cubicBezTo>
                    <a:pt x="1756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2" y="26"/>
                  </a:lnTo>
                  <a:cubicBezTo>
                    <a:pt x="1685" y="26"/>
                    <a:pt x="1680" y="20"/>
                    <a:pt x="1680" y="13"/>
                  </a:cubicBezTo>
                  <a:cubicBezTo>
                    <a:pt x="1680" y="6"/>
                    <a:pt x="1685" y="0"/>
                    <a:pt x="1692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1" y="0"/>
                  </a:lnTo>
                  <a:cubicBezTo>
                    <a:pt x="1648" y="0"/>
                    <a:pt x="1654" y="6"/>
                    <a:pt x="1654" y="13"/>
                  </a:cubicBezTo>
                  <a:cubicBezTo>
                    <a:pt x="1654" y="20"/>
                    <a:pt x="1648" y="26"/>
                    <a:pt x="1641" y="26"/>
                  </a:cubicBezTo>
                  <a:close/>
                  <a:moveTo>
                    <a:pt x="1564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4" y="0"/>
                  </a:lnTo>
                  <a:cubicBezTo>
                    <a:pt x="1571" y="0"/>
                    <a:pt x="1577" y="6"/>
                    <a:pt x="1577" y="13"/>
                  </a:cubicBezTo>
                  <a:cubicBezTo>
                    <a:pt x="1577" y="20"/>
                    <a:pt x="1571" y="26"/>
                    <a:pt x="1564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0" y="6"/>
                    <a:pt x="1500" y="13"/>
                  </a:cubicBezTo>
                  <a:cubicBezTo>
                    <a:pt x="1500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2" y="20"/>
                    <a:pt x="1372" y="13"/>
                  </a:cubicBezTo>
                  <a:cubicBezTo>
                    <a:pt x="1372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8" y="26"/>
                  </a:lnTo>
                  <a:cubicBezTo>
                    <a:pt x="1301" y="26"/>
                    <a:pt x="1296" y="20"/>
                    <a:pt x="1296" y="13"/>
                  </a:cubicBezTo>
                  <a:cubicBezTo>
                    <a:pt x="1296" y="6"/>
                    <a:pt x="1301" y="0"/>
                    <a:pt x="1308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7" y="0"/>
                  </a:lnTo>
                  <a:cubicBezTo>
                    <a:pt x="1264" y="0"/>
                    <a:pt x="1270" y="6"/>
                    <a:pt x="1270" y="13"/>
                  </a:cubicBezTo>
                  <a:cubicBezTo>
                    <a:pt x="1270" y="20"/>
                    <a:pt x="1264" y="26"/>
                    <a:pt x="1257" y="26"/>
                  </a:cubicBezTo>
                  <a:close/>
                  <a:moveTo>
                    <a:pt x="1180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0" y="0"/>
                  </a:lnTo>
                  <a:cubicBezTo>
                    <a:pt x="1187" y="0"/>
                    <a:pt x="1193" y="6"/>
                    <a:pt x="1193" y="13"/>
                  </a:cubicBezTo>
                  <a:cubicBezTo>
                    <a:pt x="1193" y="20"/>
                    <a:pt x="1187" y="26"/>
                    <a:pt x="1180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6" y="6"/>
                    <a:pt x="1116" y="13"/>
                  </a:cubicBezTo>
                  <a:cubicBezTo>
                    <a:pt x="1116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8" y="20"/>
                    <a:pt x="988" y="13"/>
                  </a:cubicBezTo>
                  <a:cubicBezTo>
                    <a:pt x="988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4" y="26"/>
                  </a:lnTo>
                  <a:cubicBezTo>
                    <a:pt x="917" y="26"/>
                    <a:pt x="912" y="20"/>
                    <a:pt x="912" y="13"/>
                  </a:cubicBezTo>
                  <a:cubicBezTo>
                    <a:pt x="912" y="6"/>
                    <a:pt x="917" y="0"/>
                    <a:pt x="924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3" y="0"/>
                  </a:lnTo>
                  <a:cubicBezTo>
                    <a:pt x="880" y="0"/>
                    <a:pt x="886" y="6"/>
                    <a:pt x="886" y="13"/>
                  </a:cubicBezTo>
                  <a:cubicBezTo>
                    <a:pt x="886" y="20"/>
                    <a:pt x="880" y="26"/>
                    <a:pt x="873" y="26"/>
                  </a:cubicBezTo>
                  <a:close/>
                  <a:moveTo>
                    <a:pt x="796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6" y="0"/>
                  </a:lnTo>
                  <a:cubicBezTo>
                    <a:pt x="803" y="0"/>
                    <a:pt x="809" y="6"/>
                    <a:pt x="809" y="13"/>
                  </a:cubicBezTo>
                  <a:cubicBezTo>
                    <a:pt x="809" y="20"/>
                    <a:pt x="803" y="26"/>
                    <a:pt x="796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2" y="6"/>
                    <a:pt x="732" y="13"/>
                  </a:cubicBezTo>
                  <a:cubicBezTo>
                    <a:pt x="732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4" y="20"/>
                    <a:pt x="604" y="13"/>
                  </a:cubicBezTo>
                  <a:cubicBezTo>
                    <a:pt x="604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0" y="26"/>
                  </a:lnTo>
                  <a:cubicBezTo>
                    <a:pt x="533" y="26"/>
                    <a:pt x="528" y="20"/>
                    <a:pt x="528" y="13"/>
                  </a:cubicBezTo>
                  <a:cubicBezTo>
                    <a:pt x="528" y="6"/>
                    <a:pt x="533" y="0"/>
                    <a:pt x="540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89" y="0"/>
                  </a:lnTo>
                  <a:cubicBezTo>
                    <a:pt x="496" y="0"/>
                    <a:pt x="502" y="6"/>
                    <a:pt x="502" y="13"/>
                  </a:cubicBezTo>
                  <a:cubicBezTo>
                    <a:pt x="502" y="20"/>
                    <a:pt x="496" y="26"/>
                    <a:pt x="489" y="26"/>
                  </a:cubicBezTo>
                  <a:close/>
                  <a:moveTo>
                    <a:pt x="412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2" y="0"/>
                  </a:lnTo>
                  <a:cubicBezTo>
                    <a:pt x="419" y="0"/>
                    <a:pt x="425" y="6"/>
                    <a:pt x="425" y="13"/>
                  </a:cubicBezTo>
                  <a:cubicBezTo>
                    <a:pt x="425" y="20"/>
                    <a:pt x="419" y="26"/>
                    <a:pt x="412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8" y="6"/>
                    <a:pt x="348" y="13"/>
                  </a:cubicBezTo>
                  <a:cubicBezTo>
                    <a:pt x="348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0" y="20"/>
                    <a:pt x="220" y="13"/>
                  </a:cubicBezTo>
                  <a:cubicBezTo>
                    <a:pt x="220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6" y="26"/>
                  </a:lnTo>
                  <a:cubicBezTo>
                    <a:pt x="149" y="26"/>
                    <a:pt x="144" y="20"/>
                    <a:pt x="144" y="13"/>
                  </a:cubicBezTo>
                  <a:cubicBezTo>
                    <a:pt x="144" y="6"/>
                    <a:pt x="149" y="0"/>
                    <a:pt x="156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5" y="0"/>
                  </a:lnTo>
                  <a:cubicBezTo>
                    <a:pt x="112" y="0"/>
                    <a:pt x="118" y="6"/>
                    <a:pt x="118" y="13"/>
                  </a:cubicBezTo>
                  <a:cubicBezTo>
                    <a:pt x="118" y="20"/>
                    <a:pt x="112" y="26"/>
                    <a:pt x="105" y="26"/>
                  </a:cubicBezTo>
                  <a:close/>
                  <a:moveTo>
                    <a:pt x="28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8" y="0"/>
                  </a:lnTo>
                  <a:cubicBezTo>
                    <a:pt x="35" y="0"/>
                    <a:pt x="41" y="6"/>
                    <a:pt x="41" y="13"/>
                  </a:cubicBezTo>
                  <a:cubicBezTo>
                    <a:pt x="41" y="20"/>
                    <a:pt x="35" y="26"/>
                    <a:pt x="28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8" name="Line 118"/>
            <p:cNvSpPr>
              <a:spLocks noChangeShapeType="1"/>
            </p:cNvSpPr>
            <p:nvPr/>
          </p:nvSpPr>
          <p:spPr bwMode="auto">
            <a:xfrm>
              <a:off x="5218532" y="4467781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9" name="Freeform 119"/>
            <p:cNvSpPr>
              <a:spLocks/>
            </p:cNvSpPr>
            <p:nvPr/>
          </p:nvSpPr>
          <p:spPr bwMode="auto">
            <a:xfrm>
              <a:off x="5743926" y="443031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1" name="Line 121"/>
            <p:cNvSpPr>
              <a:spLocks noChangeShapeType="1"/>
            </p:cNvSpPr>
            <p:nvPr/>
          </p:nvSpPr>
          <p:spPr bwMode="auto">
            <a:xfrm>
              <a:off x="5940570" y="4256222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2" name="Line 122"/>
            <p:cNvSpPr>
              <a:spLocks noChangeShapeType="1"/>
            </p:cNvSpPr>
            <p:nvPr/>
          </p:nvSpPr>
          <p:spPr bwMode="auto">
            <a:xfrm>
              <a:off x="6430668" y="4256222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3" name="Freeform 123"/>
            <p:cNvSpPr>
              <a:spLocks/>
            </p:cNvSpPr>
            <p:nvPr/>
          </p:nvSpPr>
          <p:spPr bwMode="auto">
            <a:xfrm>
              <a:off x="6517393" y="4219861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4" name="Line 124"/>
            <p:cNvSpPr>
              <a:spLocks noChangeShapeType="1"/>
            </p:cNvSpPr>
            <p:nvPr/>
          </p:nvSpPr>
          <p:spPr bwMode="auto">
            <a:xfrm>
              <a:off x="5940570" y="4681543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5" name="Line 125"/>
            <p:cNvSpPr>
              <a:spLocks noChangeShapeType="1"/>
            </p:cNvSpPr>
            <p:nvPr/>
          </p:nvSpPr>
          <p:spPr bwMode="auto">
            <a:xfrm>
              <a:off x="6430668" y="4681543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6" name="Freeform 126"/>
            <p:cNvSpPr>
              <a:spLocks/>
            </p:cNvSpPr>
            <p:nvPr/>
          </p:nvSpPr>
          <p:spPr bwMode="auto">
            <a:xfrm>
              <a:off x="6517393" y="4645182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7" name="Line 127"/>
            <p:cNvSpPr>
              <a:spLocks noChangeShapeType="1"/>
            </p:cNvSpPr>
            <p:nvPr/>
          </p:nvSpPr>
          <p:spPr bwMode="auto">
            <a:xfrm>
              <a:off x="5942586" y="4467781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8" name="Line 128"/>
            <p:cNvSpPr>
              <a:spLocks noChangeShapeType="1"/>
            </p:cNvSpPr>
            <p:nvPr/>
          </p:nvSpPr>
          <p:spPr bwMode="auto">
            <a:xfrm>
              <a:off x="6432685" y="4467781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99" name="Freeform 129"/>
            <p:cNvSpPr>
              <a:spLocks/>
            </p:cNvSpPr>
            <p:nvPr/>
          </p:nvSpPr>
          <p:spPr bwMode="auto">
            <a:xfrm>
              <a:off x="6519410" y="4430317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0" name="Rectangle 130"/>
            <p:cNvSpPr>
              <a:spLocks noChangeArrowheads="1"/>
            </p:cNvSpPr>
            <p:nvPr/>
          </p:nvSpPr>
          <p:spPr bwMode="auto">
            <a:xfrm>
              <a:off x="6018219" y="4388446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1" name="Rectangle 131"/>
            <p:cNvSpPr>
              <a:spLocks noChangeArrowheads="1"/>
            </p:cNvSpPr>
            <p:nvPr/>
          </p:nvSpPr>
          <p:spPr bwMode="auto">
            <a:xfrm>
              <a:off x="6018219" y="4388446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4" name="Rectangle 134"/>
            <p:cNvSpPr>
              <a:spLocks noChangeArrowheads="1"/>
            </p:cNvSpPr>
            <p:nvPr/>
          </p:nvSpPr>
          <p:spPr bwMode="auto">
            <a:xfrm>
              <a:off x="6018219" y="4603311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5" name="Rectangle 135"/>
            <p:cNvSpPr>
              <a:spLocks noChangeArrowheads="1"/>
            </p:cNvSpPr>
            <p:nvPr/>
          </p:nvSpPr>
          <p:spPr bwMode="auto">
            <a:xfrm>
              <a:off x="6018219" y="4603311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8" name="Freeform 138"/>
            <p:cNvSpPr>
              <a:spLocks/>
            </p:cNvSpPr>
            <p:nvPr/>
          </p:nvSpPr>
          <p:spPr bwMode="auto">
            <a:xfrm>
              <a:off x="5808465" y="4901917"/>
              <a:ext cx="129079" cy="574074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9" name="Freeform 139"/>
            <p:cNvSpPr>
              <a:spLocks/>
            </p:cNvSpPr>
            <p:nvPr/>
          </p:nvSpPr>
          <p:spPr bwMode="auto">
            <a:xfrm>
              <a:off x="5808465" y="4901917"/>
              <a:ext cx="129079" cy="574074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7"/>
                </a:cxn>
              </a:cxnLst>
              <a:rect l="0" t="0" r="r" b="b"/>
              <a:pathLst>
                <a:path w="128" h="521">
                  <a:moveTo>
                    <a:pt x="0" y="87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" name="Freeform 140"/>
            <p:cNvSpPr>
              <a:spLocks/>
            </p:cNvSpPr>
            <p:nvPr/>
          </p:nvSpPr>
          <p:spPr bwMode="auto">
            <a:xfrm>
              <a:off x="6581933" y="4901917"/>
              <a:ext cx="129079" cy="574074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1" name="Freeform 141"/>
            <p:cNvSpPr>
              <a:spLocks/>
            </p:cNvSpPr>
            <p:nvPr/>
          </p:nvSpPr>
          <p:spPr bwMode="auto">
            <a:xfrm>
              <a:off x="6581933" y="4901917"/>
              <a:ext cx="129079" cy="574074"/>
            </a:xfrm>
            <a:custGeom>
              <a:avLst/>
              <a:gdLst/>
              <a:ahLst/>
              <a:cxnLst>
                <a:cxn ang="0">
                  <a:pos x="128" y="87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7"/>
                </a:cxn>
              </a:cxnLst>
              <a:rect l="0" t="0" r="r" b="b"/>
              <a:pathLst>
                <a:path w="128" h="521">
                  <a:moveTo>
                    <a:pt x="128" y="87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7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2" name="Rectangle 142"/>
            <p:cNvSpPr>
              <a:spLocks noChangeArrowheads="1"/>
            </p:cNvSpPr>
            <p:nvPr/>
          </p:nvSpPr>
          <p:spPr bwMode="auto">
            <a:xfrm>
              <a:off x="6014186" y="4901917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3" name="Rectangle 143"/>
            <p:cNvSpPr>
              <a:spLocks noChangeArrowheads="1"/>
            </p:cNvSpPr>
            <p:nvPr/>
          </p:nvSpPr>
          <p:spPr bwMode="auto">
            <a:xfrm>
              <a:off x="6014186" y="4901917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6" name="Freeform 146"/>
            <p:cNvSpPr>
              <a:spLocks noEditPoints="1"/>
            </p:cNvSpPr>
            <p:nvPr/>
          </p:nvSpPr>
          <p:spPr bwMode="auto">
            <a:xfrm>
              <a:off x="5467615" y="4839111"/>
              <a:ext cx="1299869" cy="687566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5"/>
                </a:cxn>
                <a:cxn ang="0">
                  <a:pos x="26" y="883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7"/>
                </a:cxn>
                <a:cxn ang="0">
                  <a:pos x="0" y="1447"/>
                </a:cxn>
                <a:cxn ang="0">
                  <a:pos x="162" y="1464"/>
                </a:cxn>
                <a:cxn ang="0">
                  <a:pos x="303" y="1452"/>
                </a:cxn>
                <a:cxn ang="0">
                  <a:pos x="431" y="1452"/>
                </a:cxn>
                <a:cxn ang="0">
                  <a:pos x="507" y="1452"/>
                </a:cxn>
                <a:cxn ang="0">
                  <a:pos x="648" y="1464"/>
                </a:cxn>
                <a:cxn ang="0">
                  <a:pos x="815" y="1477"/>
                </a:cxn>
                <a:cxn ang="0">
                  <a:pos x="994" y="1477"/>
                </a:cxn>
                <a:cxn ang="0">
                  <a:pos x="1160" y="1464"/>
                </a:cxn>
                <a:cxn ang="0">
                  <a:pos x="1301" y="1452"/>
                </a:cxn>
                <a:cxn ang="0">
                  <a:pos x="1429" y="1452"/>
                </a:cxn>
                <a:cxn ang="0">
                  <a:pos x="1506" y="1452"/>
                </a:cxn>
                <a:cxn ang="0">
                  <a:pos x="1647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9" y="1464"/>
                </a:cxn>
                <a:cxn ang="0">
                  <a:pos x="2299" y="1452"/>
                </a:cxn>
                <a:cxn ang="0">
                  <a:pos x="2427" y="1452"/>
                </a:cxn>
                <a:cxn ang="0">
                  <a:pos x="2504" y="1452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1" y="1477"/>
                </a:cxn>
                <a:cxn ang="0">
                  <a:pos x="3037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9"/>
                </a:cxn>
                <a:cxn ang="0">
                  <a:pos x="3037" y="858"/>
                </a:cxn>
                <a:cxn ang="0">
                  <a:pos x="3050" y="691"/>
                </a:cxn>
                <a:cxn ang="0">
                  <a:pos x="3050" y="512"/>
                </a:cxn>
                <a:cxn ang="0">
                  <a:pos x="3037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7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5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3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1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9" y="26"/>
                </a:cxn>
              </a:cxnLst>
              <a:rect l="0" t="0" r="r" b="b"/>
              <a:pathLst>
                <a:path w="3050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5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5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5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79"/>
                    <a:pt x="13" y="179"/>
                  </a:cubicBezTo>
                  <a:cubicBezTo>
                    <a:pt x="20" y="179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7"/>
                    <a:pt x="13" y="307"/>
                  </a:cubicBezTo>
                  <a:cubicBezTo>
                    <a:pt x="6" y="307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1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1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499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499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499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3"/>
                    <a:pt x="13" y="563"/>
                  </a:cubicBezTo>
                  <a:cubicBezTo>
                    <a:pt x="20" y="563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1"/>
                    <a:pt x="13" y="691"/>
                  </a:cubicBezTo>
                  <a:cubicBezTo>
                    <a:pt x="6" y="691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5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5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3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3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3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7"/>
                    <a:pt x="13" y="947"/>
                  </a:cubicBezTo>
                  <a:cubicBezTo>
                    <a:pt x="20" y="947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5"/>
                    <a:pt x="13" y="1075"/>
                  </a:cubicBezTo>
                  <a:cubicBezTo>
                    <a:pt x="6" y="1075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39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39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7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7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7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1"/>
                    <a:pt x="13" y="1331"/>
                  </a:cubicBezTo>
                  <a:cubicBezTo>
                    <a:pt x="20" y="1331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59"/>
                    <a:pt x="13" y="1459"/>
                  </a:cubicBezTo>
                  <a:cubicBezTo>
                    <a:pt x="6" y="1459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7" y="1452"/>
                  </a:moveTo>
                  <a:lnTo>
                    <a:pt x="72" y="1452"/>
                  </a:lnTo>
                  <a:cubicBezTo>
                    <a:pt x="79" y="1452"/>
                    <a:pt x="85" y="1457"/>
                    <a:pt x="85" y="1464"/>
                  </a:cubicBezTo>
                  <a:cubicBezTo>
                    <a:pt x="85" y="1471"/>
                    <a:pt x="79" y="1477"/>
                    <a:pt x="72" y="1477"/>
                  </a:cubicBezTo>
                  <a:lnTo>
                    <a:pt x="47" y="1477"/>
                  </a:lnTo>
                  <a:cubicBezTo>
                    <a:pt x="40" y="1477"/>
                    <a:pt x="34" y="1471"/>
                    <a:pt x="34" y="1464"/>
                  </a:cubicBezTo>
                  <a:cubicBezTo>
                    <a:pt x="34" y="1457"/>
                    <a:pt x="40" y="1452"/>
                    <a:pt x="47" y="1452"/>
                  </a:cubicBezTo>
                  <a:close/>
                  <a:moveTo>
                    <a:pt x="123" y="1452"/>
                  </a:moveTo>
                  <a:lnTo>
                    <a:pt x="149" y="1452"/>
                  </a:lnTo>
                  <a:cubicBezTo>
                    <a:pt x="156" y="1452"/>
                    <a:pt x="162" y="1457"/>
                    <a:pt x="162" y="1464"/>
                  </a:cubicBezTo>
                  <a:cubicBezTo>
                    <a:pt x="162" y="1471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1" y="1471"/>
                    <a:pt x="111" y="1464"/>
                  </a:cubicBezTo>
                  <a:cubicBezTo>
                    <a:pt x="111" y="1457"/>
                    <a:pt x="116" y="1452"/>
                    <a:pt x="123" y="1452"/>
                  </a:cubicBezTo>
                  <a:close/>
                  <a:moveTo>
                    <a:pt x="200" y="1452"/>
                  </a:moveTo>
                  <a:lnTo>
                    <a:pt x="226" y="1452"/>
                  </a:lnTo>
                  <a:cubicBezTo>
                    <a:pt x="233" y="1452"/>
                    <a:pt x="239" y="1457"/>
                    <a:pt x="239" y="1464"/>
                  </a:cubicBezTo>
                  <a:cubicBezTo>
                    <a:pt x="239" y="1471"/>
                    <a:pt x="233" y="1477"/>
                    <a:pt x="226" y="1477"/>
                  </a:cubicBezTo>
                  <a:lnTo>
                    <a:pt x="200" y="1477"/>
                  </a:lnTo>
                  <a:cubicBezTo>
                    <a:pt x="193" y="1477"/>
                    <a:pt x="187" y="1471"/>
                    <a:pt x="187" y="1464"/>
                  </a:cubicBezTo>
                  <a:cubicBezTo>
                    <a:pt x="187" y="1457"/>
                    <a:pt x="193" y="1452"/>
                    <a:pt x="200" y="1452"/>
                  </a:cubicBezTo>
                  <a:close/>
                  <a:moveTo>
                    <a:pt x="277" y="1452"/>
                  </a:moveTo>
                  <a:lnTo>
                    <a:pt x="303" y="1452"/>
                  </a:lnTo>
                  <a:cubicBezTo>
                    <a:pt x="310" y="1452"/>
                    <a:pt x="315" y="1457"/>
                    <a:pt x="315" y="1464"/>
                  </a:cubicBezTo>
                  <a:cubicBezTo>
                    <a:pt x="315" y="1471"/>
                    <a:pt x="310" y="1477"/>
                    <a:pt x="303" y="1477"/>
                  </a:cubicBezTo>
                  <a:lnTo>
                    <a:pt x="277" y="1477"/>
                  </a:lnTo>
                  <a:cubicBezTo>
                    <a:pt x="270" y="1477"/>
                    <a:pt x="264" y="1471"/>
                    <a:pt x="264" y="1464"/>
                  </a:cubicBezTo>
                  <a:cubicBezTo>
                    <a:pt x="264" y="1457"/>
                    <a:pt x="270" y="1452"/>
                    <a:pt x="277" y="1452"/>
                  </a:cubicBezTo>
                  <a:close/>
                  <a:moveTo>
                    <a:pt x="354" y="1452"/>
                  </a:moveTo>
                  <a:lnTo>
                    <a:pt x="379" y="1452"/>
                  </a:lnTo>
                  <a:cubicBezTo>
                    <a:pt x="386" y="1452"/>
                    <a:pt x="392" y="1457"/>
                    <a:pt x="392" y="1464"/>
                  </a:cubicBezTo>
                  <a:cubicBezTo>
                    <a:pt x="392" y="1471"/>
                    <a:pt x="386" y="1477"/>
                    <a:pt x="379" y="1477"/>
                  </a:cubicBezTo>
                  <a:lnTo>
                    <a:pt x="354" y="1477"/>
                  </a:lnTo>
                  <a:cubicBezTo>
                    <a:pt x="347" y="1477"/>
                    <a:pt x="341" y="1471"/>
                    <a:pt x="341" y="1464"/>
                  </a:cubicBezTo>
                  <a:cubicBezTo>
                    <a:pt x="341" y="1457"/>
                    <a:pt x="347" y="1452"/>
                    <a:pt x="354" y="1452"/>
                  </a:cubicBezTo>
                  <a:close/>
                  <a:moveTo>
                    <a:pt x="431" y="1452"/>
                  </a:moveTo>
                  <a:lnTo>
                    <a:pt x="456" y="1452"/>
                  </a:lnTo>
                  <a:cubicBezTo>
                    <a:pt x="463" y="1452"/>
                    <a:pt x="469" y="1457"/>
                    <a:pt x="469" y="1464"/>
                  </a:cubicBezTo>
                  <a:cubicBezTo>
                    <a:pt x="469" y="1471"/>
                    <a:pt x="463" y="1477"/>
                    <a:pt x="456" y="1477"/>
                  </a:cubicBezTo>
                  <a:lnTo>
                    <a:pt x="431" y="1477"/>
                  </a:lnTo>
                  <a:cubicBezTo>
                    <a:pt x="424" y="1477"/>
                    <a:pt x="418" y="1471"/>
                    <a:pt x="418" y="1464"/>
                  </a:cubicBezTo>
                  <a:cubicBezTo>
                    <a:pt x="418" y="1457"/>
                    <a:pt x="424" y="1452"/>
                    <a:pt x="431" y="1452"/>
                  </a:cubicBezTo>
                  <a:close/>
                  <a:moveTo>
                    <a:pt x="507" y="1452"/>
                  </a:moveTo>
                  <a:lnTo>
                    <a:pt x="533" y="1452"/>
                  </a:lnTo>
                  <a:cubicBezTo>
                    <a:pt x="540" y="1452"/>
                    <a:pt x="546" y="1457"/>
                    <a:pt x="546" y="1464"/>
                  </a:cubicBezTo>
                  <a:cubicBezTo>
                    <a:pt x="546" y="1471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5" y="1471"/>
                    <a:pt x="495" y="1464"/>
                  </a:cubicBezTo>
                  <a:cubicBezTo>
                    <a:pt x="495" y="1457"/>
                    <a:pt x="500" y="1452"/>
                    <a:pt x="507" y="1452"/>
                  </a:cubicBezTo>
                  <a:close/>
                  <a:moveTo>
                    <a:pt x="584" y="1452"/>
                  </a:moveTo>
                  <a:lnTo>
                    <a:pt x="610" y="1452"/>
                  </a:lnTo>
                  <a:cubicBezTo>
                    <a:pt x="617" y="1452"/>
                    <a:pt x="623" y="1457"/>
                    <a:pt x="623" y="1464"/>
                  </a:cubicBezTo>
                  <a:cubicBezTo>
                    <a:pt x="623" y="1471"/>
                    <a:pt x="617" y="1477"/>
                    <a:pt x="610" y="1477"/>
                  </a:cubicBezTo>
                  <a:lnTo>
                    <a:pt x="584" y="1477"/>
                  </a:lnTo>
                  <a:cubicBezTo>
                    <a:pt x="577" y="1477"/>
                    <a:pt x="571" y="1471"/>
                    <a:pt x="571" y="1464"/>
                  </a:cubicBezTo>
                  <a:cubicBezTo>
                    <a:pt x="571" y="1457"/>
                    <a:pt x="577" y="1452"/>
                    <a:pt x="584" y="1452"/>
                  </a:cubicBezTo>
                  <a:close/>
                  <a:moveTo>
                    <a:pt x="661" y="1452"/>
                  </a:moveTo>
                  <a:lnTo>
                    <a:pt x="687" y="1452"/>
                  </a:lnTo>
                  <a:cubicBezTo>
                    <a:pt x="694" y="1452"/>
                    <a:pt x="699" y="1457"/>
                    <a:pt x="699" y="1464"/>
                  </a:cubicBezTo>
                  <a:cubicBezTo>
                    <a:pt x="699" y="1471"/>
                    <a:pt x="694" y="1477"/>
                    <a:pt x="687" y="1477"/>
                  </a:cubicBezTo>
                  <a:lnTo>
                    <a:pt x="661" y="1477"/>
                  </a:lnTo>
                  <a:cubicBezTo>
                    <a:pt x="654" y="1477"/>
                    <a:pt x="648" y="1471"/>
                    <a:pt x="648" y="1464"/>
                  </a:cubicBezTo>
                  <a:cubicBezTo>
                    <a:pt x="648" y="1457"/>
                    <a:pt x="654" y="1452"/>
                    <a:pt x="661" y="1452"/>
                  </a:cubicBezTo>
                  <a:close/>
                  <a:moveTo>
                    <a:pt x="738" y="1452"/>
                  </a:moveTo>
                  <a:lnTo>
                    <a:pt x="763" y="1452"/>
                  </a:lnTo>
                  <a:cubicBezTo>
                    <a:pt x="770" y="1452"/>
                    <a:pt x="776" y="1457"/>
                    <a:pt x="776" y="1464"/>
                  </a:cubicBezTo>
                  <a:cubicBezTo>
                    <a:pt x="776" y="1471"/>
                    <a:pt x="770" y="1477"/>
                    <a:pt x="763" y="1477"/>
                  </a:cubicBezTo>
                  <a:lnTo>
                    <a:pt x="738" y="1477"/>
                  </a:lnTo>
                  <a:cubicBezTo>
                    <a:pt x="731" y="1477"/>
                    <a:pt x="725" y="1471"/>
                    <a:pt x="725" y="1464"/>
                  </a:cubicBezTo>
                  <a:cubicBezTo>
                    <a:pt x="725" y="1457"/>
                    <a:pt x="731" y="1452"/>
                    <a:pt x="738" y="1452"/>
                  </a:cubicBezTo>
                  <a:close/>
                  <a:moveTo>
                    <a:pt x="815" y="1452"/>
                  </a:moveTo>
                  <a:lnTo>
                    <a:pt x="840" y="1452"/>
                  </a:lnTo>
                  <a:cubicBezTo>
                    <a:pt x="847" y="1452"/>
                    <a:pt x="853" y="1457"/>
                    <a:pt x="853" y="1464"/>
                  </a:cubicBezTo>
                  <a:cubicBezTo>
                    <a:pt x="853" y="1471"/>
                    <a:pt x="847" y="1477"/>
                    <a:pt x="840" y="1477"/>
                  </a:cubicBezTo>
                  <a:lnTo>
                    <a:pt x="815" y="1477"/>
                  </a:lnTo>
                  <a:cubicBezTo>
                    <a:pt x="808" y="1477"/>
                    <a:pt x="802" y="1471"/>
                    <a:pt x="802" y="1464"/>
                  </a:cubicBezTo>
                  <a:cubicBezTo>
                    <a:pt x="802" y="1457"/>
                    <a:pt x="808" y="1452"/>
                    <a:pt x="815" y="1452"/>
                  </a:cubicBezTo>
                  <a:close/>
                  <a:moveTo>
                    <a:pt x="891" y="1452"/>
                  </a:moveTo>
                  <a:lnTo>
                    <a:pt x="917" y="1452"/>
                  </a:lnTo>
                  <a:cubicBezTo>
                    <a:pt x="924" y="1452"/>
                    <a:pt x="930" y="1457"/>
                    <a:pt x="930" y="1464"/>
                  </a:cubicBezTo>
                  <a:cubicBezTo>
                    <a:pt x="930" y="1471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9" y="1471"/>
                    <a:pt x="879" y="1464"/>
                  </a:cubicBezTo>
                  <a:cubicBezTo>
                    <a:pt x="879" y="1457"/>
                    <a:pt x="884" y="1452"/>
                    <a:pt x="891" y="1452"/>
                  </a:cubicBezTo>
                  <a:close/>
                  <a:moveTo>
                    <a:pt x="968" y="1452"/>
                  </a:moveTo>
                  <a:lnTo>
                    <a:pt x="994" y="1452"/>
                  </a:lnTo>
                  <a:cubicBezTo>
                    <a:pt x="1001" y="1452"/>
                    <a:pt x="1007" y="1457"/>
                    <a:pt x="1007" y="1464"/>
                  </a:cubicBezTo>
                  <a:cubicBezTo>
                    <a:pt x="1007" y="1471"/>
                    <a:pt x="1001" y="1477"/>
                    <a:pt x="994" y="1477"/>
                  </a:cubicBezTo>
                  <a:lnTo>
                    <a:pt x="968" y="1477"/>
                  </a:lnTo>
                  <a:cubicBezTo>
                    <a:pt x="961" y="1477"/>
                    <a:pt x="955" y="1471"/>
                    <a:pt x="955" y="1464"/>
                  </a:cubicBezTo>
                  <a:cubicBezTo>
                    <a:pt x="955" y="1457"/>
                    <a:pt x="961" y="1452"/>
                    <a:pt x="968" y="1452"/>
                  </a:cubicBezTo>
                  <a:close/>
                  <a:moveTo>
                    <a:pt x="1045" y="1452"/>
                  </a:moveTo>
                  <a:lnTo>
                    <a:pt x="1071" y="1452"/>
                  </a:lnTo>
                  <a:cubicBezTo>
                    <a:pt x="1078" y="1452"/>
                    <a:pt x="1083" y="1457"/>
                    <a:pt x="1083" y="1464"/>
                  </a:cubicBezTo>
                  <a:cubicBezTo>
                    <a:pt x="1083" y="1471"/>
                    <a:pt x="1078" y="1477"/>
                    <a:pt x="1071" y="1477"/>
                  </a:cubicBezTo>
                  <a:lnTo>
                    <a:pt x="1045" y="1477"/>
                  </a:lnTo>
                  <a:cubicBezTo>
                    <a:pt x="1038" y="1477"/>
                    <a:pt x="1032" y="1471"/>
                    <a:pt x="1032" y="1464"/>
                  </a:cubicBezTo>
                  <a:cubicBezTo>
                    <a:pt x="1032" y="1457"/>
                    <a:pt x="1038" y="1452"/>
                    <a:pt x="1045" y="1452"/>
                  </a:cubicBezTo>
                  <a:close/>
                  <a:moveTo>
                    <a:pt x="1122" y="1452"/>
                  </a:moveTo>
                  <a:lnTo>
                    <a:pt x="1147" y="1452"/>
                  </a:lnTo>
                  <a:cubicBezTo>
                    <a:pt x="1154" y="1452"/>
                    <a:pt x="1160" y="1457"/>
                    <a:pt x="1160" y="1464"/>
                  </a:cubicBezTo>
                  <a:cubicBezTo>
                    <a:pt x="1160" y="1471"/>
                    <a:pt x="1154" y="1477"/>
                    <a:pt x="1147" y="1477"/>
                  </a:cubicBezTo>
                  <a:lnTo>
                    <a:pt x="1122" y="1477"/>
                  </a:lnTo>
                  <a:cubicBezTo>
                    <a:pt x="1115" y="1477"/>
                    <a:pt x="1109" y="1471"/>
                    <a:pt x="1109" y="1464"/>
                  </a:cubicBezTo>
                  <a:cubicBezTo>
                    <a:pt x="1109" y="1457"/>
                    <a:pt x="1115" y="1452"/>
                    <a:pt x="1122" y="1452"/>
                  </a:cubicBezTo>
                  <a:close/>
                  <a:moveTo>
                    <a:pt x="1199" y="1452"/>
                  </a:moveTo>
                  <a:lnTo>
                    <a:pt x="1224" y="1452"/>
                  </a:lnTo>
                  <a:cubicBezTo>
                    <a:pt x="1231" y="1452"/>
                    <a:pt x="1237" y="1457"/>
                    <a:pt x="1237" y="1464"/>
                  </a:cubicBezTo>
                  <a:cubicBezTo>
                    <a:pt x="1237" y="1471"/>
                    <a:pt x="1231" y="1477"/>
                    <a:pt x="1224" y="1477"/>
                  </a:cubicBezTo>
                  <a:lnTo>
                    <a:pt x="1199" y="1477"/>
                  </a:lnTo>
                  <a:cubicBezTo>
                    <a:pt x="1192" y="1477"/>
                    <a:pt x="1186" y="1471"/>
                    <a:pt x="1186" y="1464"/>
                  </a:cubicBezTo>
                  <a:cubicBezTo>
                    <a:pt x="1186" y="1457"/>
                    <a:pt x="1192" y="1452"/>
                    <a:pt x="1199" y="1452"/>
                  </a:cubicBezTo>
                  <a:close/>
                  <a:moveTo>
                    <a:pt x="1275" y="1452"/>
                  </a:moveTo>
                  <a:lnTo>
                    <a:pt x="1301" y="1452"/>
                  </a:lnTo>
                  <a:cubicBezTo>
                    <a:pt x="1308" y="1452"/>
                    <a:pt x="1314" y="1457"/>
                    <a:pt x="1314" y="1464"/>
                  </a:cubicBezTo>
                  <a:cubicBezTo>
                    <a:pt x="1314" y="1471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3" y="1471"/>
                    <a:pt x="1263" y="1464"/>
                  </a:cubicBezTo>
                  <a:cubicBezTo>
                    <a:pt x="1263" y="1457"/>
                    <a:pt x="1268" y="1452"/>
                    <a:pt x="1275" y="1452"/>
                  </a:cubicBezTo>
                  <a:close/>
                  <a:moveTo>
                    <a:pt x="1352" y="1452"/>
                  </a:moveTo>
                  <a:lnTo>
                    <a:pt x="1378" y="1452"/>
                  </a:lnTo>
                  <a:cubicBezTo>
                    <a:pt x="1385" y="1452"/>
                    <a:pt x="1391" y="1457"/>
                    <a:pt x="1391" y="1464"/>
                  </a:cubicBezTo>
                  <a:cubicBezTo>
                    <a:pt x="1391" y="1471"/>
                    <a:pt x="1385" y="1477"/>
                    <a:pt x="1378" y="1477"/>
                  </a:cubicBezTo>
                  <a:lnTo>
                    <a:pt x="1352" y="1477"/>
                  </a:lnTo>
                  <a:cubicBezTo>
                    <a:pt x="1345" y="1477"/>
                    <a:pt x="1339" y="1471"/>
                    <a:pt x="1339" y="1464"/>
                  </a:cubicBezTo>
                  <a:cubicBezTo>
                    <a:pt x="1339" y="1457"/>
                    <a:pt x="1345" y="1452"/>
                    <a:pt x="1352" y="1452"/>
                  </a:cubicBezTo>
                  <a:close/>
                  <a:moveTo>
                    <a:pt x="1429" y="1452"/>
                  </a:moveTo>
                  <a:lnTo>
                    <a:pt x="1455" y="1452"/>
                  </a:lnTo>
                  <a:cubicBezTo>
                    <a:pt x="1462" y="1452"/>
                    <a:pt x="1467" y="1457"/>
                    <a:pt x="1467" y="1464"/>
                  </a:cubicBezTo>
                  <a:cubicBezTo>
                    <a:pt x="1467" y="1471"/>
                    <a:pt x="1462" y="1477"/>
                    <a:pt x="1455" y="1477"/>
                  </a:cubicBezTo>
                  <a:lnTo>
                    <a:pt x="1429" y="1477"/>
                  </a:lnTo>
                  <a:cubicBezTo>
                    <a:pt x="1422" y="1477"/>
                    <a:pt x="1416" y="1471"/>
                    <a:pt x="1416" y="1464"/>
                  </a:cubicBezTo>
                  <a:cubicBezTo>
                    <a:pt x="1416" y="1457"/>
                    <a:pt x="1422" y="1452"/>
                    <a:pt x="1429" y="1452"/>
                  </a:cubicBezTo>
                  <a:close/>
                  <a:moveTo>
                    <a:pt x="1506" y="1452"/>
                  </a:moveTo>
                  <a:lnTo>
                    <a:pt x="1531" y="1452"/>
                  </a:lnTo>
                  <a:cubicBezTo>
                    <a:pt x="1538" y="1452"/>
                    <a:pt x="1544" y="1457"/>
                    <a:pt x="1544" y="1464"/>
                  </a:cubicBezTo>
                  <a:cubicBezTo>
                    <a:pt x="1544" y="1471"/>
                    <a:pt x="1538" y="1477"/>
                    <a:pt x="1531" y="1477"/>
                  </a:cubicBezTo>
                  <a:lnTo>
                    <a:pt x="1506" y="1477"/>
                  </a:lnTo>
                  <a:cubicBezTo>
                    <a:pt x="1499" y="1477"/>
                    <a:pt x="1493" y="1471"/>
                    <a:pt x="1493" y="1464"/>
                  </a:cubicBezTo>
                  <a:cubicBezTo>
                    <a:pt x="1493" y="1457"/>
                    <a:pt x="1499" y="1452"/>
                    <a:pt x="1506" y="1452"/>
                  </a:cubicBezTo>
                  <a:close/>
                  <a:moveTo>
                    <a:pt x="1583" y="1452"/>
                  </a:moveTo>
                  <a:lnTo>
                    <a:pt x="1608" y="1452"/>
                  </a:lnTo>
                  <a:cubicBezTo>
                    <a:pt x="1615" y="1452"/>
                    <a:pt x="1621" y="1457"/>
                    <a:pt x="1621" y="1464"/>
                  </a:cubicBezTo>
                  <a:cubicBezTo>
                    <a:pt x="1621" y="1471"/>
                    <a:pt x="1615" y="1477"/>
                    <a:pt x="1608" y="1477"/>
                  </a:cubicBezTo>
                  <a:lnTo>
                    <a:pt x="1583" y="1477"/>
                  </a:lnTo>
                  <a:cubicBezTo>
                    <a:pt x="1576" y="1477"/>
                    <a:pt x="1570" y="1471"/>
                    <a:pt x="1570" y="1464"/>
                  </a:cubicBezTo>
                  <a:cubicBezTo>
                    <a:pt x="1570" y="1457"/>
                    <a:pt x="1576" y="1452"/>
                    <a:pt x="1583" y="1452"/>
                  </a:cubicBezTo>
                  <a:close/>
                  <a:moveTo>
                    <a:pt x="1659" y="1452"/>
                  </a:moveTo>
                  <a:lnTo>
                    <a:pt x="1685" y="1452"/>
                  </a:lnTo>
                  <a:cubicBezTo>
                    <a:pt x="1692" y="1452"/>
                    <a:pt x="1698" y="1457"/>
                    <a:pt x="1698" y="1464"/>
                  </a:cubicBezTo>
                  <a:cubicBezTo>
                    <a:pt x="1698" y="1471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7" y="1471"/>
                    <a:pt x="1647" y="1464"/>
                  </a:cubicBezTo>
                  <a:cubicBezTo>
                    <a:pt x="1647" y="1457"/>
                    <a:pt x="1652" y="1452"/>
                    <a:pt x="1659" y="1452"/>
                  </a:cubicBezTo>
                  <a:close/>
                  <a:moveTo>
                    <a:pt x="1736" y="1452"/>
                  </a:moveTo>
                  <a:lnTo>
                    <a:pt x="1762" y="1452"/>
                  </a:lnTo>
                  <a:cubicBezTo>
                    <a:pt x="1769" y="1452"/>
                    <a:pt x="1775" y="1457"/>
                    <a:pt x="1775" y="1464"/>
                  </a:cubicBezTo>
                  <a:cubicBezTo>
                    <a:pt x="1775" y="1471"/>
                    <a:pt x="1769" y="1477"/>
                    <a:pt x="1762" y="1477"/>
                  </a:cubicBezTo>
                  <a:lnTo>
                    <a:pt x="1736" y="1477"/>
                  </a:lnTo>
                  <a:cubicBezTo>
                    <a:pt x="1729" y="1477"/>
                    <a:pt x="1723" y="1471"/>
                    <a:pt x="1723" y="1464"/>
                  </a:cubicBezTo>
                  <a:cubicBezTo>
                    <a:pt x="1723" y="1457"/>
                    <a:pt x="1729" y="1452"/>
                    <a:pt x="1736" y="1452"/>
                  </a:cubicBezTo>
                  <a:close/>
                  <a:moveTo>
                    <a:pt x="1813" y="1452"/>
                  </a:moveTo>
                  <a:lnTo>
                    <a:pt x="1839" y="1452"/>
                  </a:lnTo>
                  <a:cubicBezTo>
                    <a:pt x="1846" y="1452"/>
                    <a:pt x="1851" y="1457"/>
                    <a:pt x="1851" y="1464"/>
                  </a:cubicBezTo>
                  <a:cubicBezTo>
                    <a:pt x="1851" y="1471"/>
                    <a:pt x="1846" y="1477"/>
                    <a:pt x="1839" y="1477"/>
                  </a:cubicBezTo>
                  <a:lnTo>
                    <a:pt x="1813" y="1477"/>
                  </a:lnTo>
                  <a:cubicBezTo>
                    <a:pt x="1806" y="1477"/>
                    <a:pt x="1800" y="1471"/>
                    <a:pt x="1800" y="1464"/>
                  </a:cubicBezTo>
                  <a:cubicBezTo>
                    <a:pt x="1800" y="1457"/>
                    <a:pt x="1806" y="1452"/>
                    <a:pt x="1813" y="1452"/>
                  </a:cubicBezTo>
                  <a:close/>
                  <a:moveTo>
                    <a:pt x="1890" y="1452"/>
                  </a:moveTo>
                  <a:lnTo>
                    <a:pt x="1915" y="1452"/>
                  </a:lnTo>
                  <a:cubicBezTo>
                    <a:pt x="1922" y="1452"/>
                    <a:pt x="1928" y="1457"/>
                    <a:pt x="1928" y="1464"/>
                  </a:cubicBezTo>
                  <a:cubicBezTo>
                    <a:pt x="1928" y="1471"/>
                    <a:pt x="1922" y="1477"/>
                    <a:pt x="1915" y="1477"/>
                  </a:cubicBezTo>
                  <a:lnTo>
                    <a:pt x="1890" y="1477"/>
                  </a:lnTo>
                  <a:cubicBezTo>
                    <a:pt x="1883" y="1477"/>
                    <a:pt x="1877" y="1471"/>
                    <a:pt x="1877" y="1464"/>
                  </a:cubicBezTo>
                  <a:cubicBezTo>
                    <a:pt x="1877" y="1457"/>
                    <a:pt x="1883" y="1452"/>
                    <a:pt x="1890" y="1452"/>
                  </a:cubicBezTo>
                  <a:close/>
                  <a:moveTo>
                    <a:pt x="1967" y="1452"/>
                  </a:moveTo>
                  <a:lnTo>
                    <a:pt x="1992" y="1452"/>
                  </a:lnTo>
                  <a:cubicBezTo>
                    <a:pt x="1999" y="1452"/>
                    <a:pt x="2005" y="1457"/>
                    <a:pt x="2005" y="1464"/>
                  </a:cubicBezTo>
                  <a:cubicBezTo>
                    <a:pt x="2005" y="1471"/>
                    <a:pt x="1999" y="1477"/>
                    <a:pt x="1992" y="1477"/>
                  </a:cubicBezTo>
                  <a:lnTo>
                    <a:pt x="1967" y="1477"/>
                  </a:lnTo>
                  <a:cubicBezTo>
                    <a:pt x="1960" y="1477"/>
                    <a:pt x="1954" y="1471"/>
                    <a:pt x="1954" y="1464"/>
                  </a:cubicBezTo>
                  <a:cubicBezTo>
                    <a:pt x="1954" y="1457"/>
                    <a:pt x="1960" y="1452"/>
                    <a:pt x="1967" y="1452"/>
                  </a:cubicBezTo>
                  <a:close/>
                  <a:moveTo>
                    <a:pt x="2043" y="1452"/>
                  </a:moveTo>
                  <a:lnTo>
                    <a:pt x="2069" y="1452"/>
                  </a:lnTo>
                  <a:cubicBezTo>
                    <a:pt x="2076" y="1452"/>
                    <a:pt x="2082" y="1457"/>
                    <a:pt x="2082" y="1464"/>
                  </a:cubicBezTo>
                  <a:cubicBezTo>
                    <a:pt x="2082" y="1471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1" y="1471"/>
                    <a:pt x="2031" y="1464"/>
                  </a:cubicBezTo>
                  <a:cubicBezTo>
                    <a:pt x="2031" y="1457"/>
                    <a:pt x="2036" y="1452"/>
                    <a:pt x="2043" y="1452"/>
                  </a:cubicBezTo>
                  <a:close/>
                  <a:moveTo>
                    <a:pt x="2120" y="1452"/>
                  </a:moveTo>
                  <a:lnTo>
                    <a:pt x="2146" y="1452"/>
                  </a:lnTo>
                  <a:cubicBezTo>
                    <a:pt x="2153" y="1452"/>
                    <a:pt x="2159" y="1457"/>
                    <a:pt x="2159" y="1464"/>
                  </a:cubicBezTo>
                  <a:cubicBezTo>
                    <a:pt x="2159" y="1471"/>
                    <a:pt x="2153" y="1477"/>
                    <a:pt x="2146" y="1477"/>
                  </a:cubicBezTo>
                  <a:lnTo>
                    <a:pt x="2120" y="1477"/>
                  </a:lnTo>
                  <a:cubicBezTo>
                    <a:pt x="2113" y="1477"/>
                    <a:pt x="2107" y="1471"/>
                    <a:pt x="2107" y="1464"/>
                  </a:cubicBezTo>
                  <a:cubicBezTo>
                    <a:pt x="2107" y="1457"/>
                    <a:pt x="2113" y="1452"/>
                    <a:pt x="2120" y="1452"/>
                  </a:cubicBezTo>
                  <a:close/>
                  <a:moveTo>
                    <a:pt x="2197" y="1452"/>
                  </a:moveTo>
                  <a:lnTo>
                    <a:pt x="2223" y="1452"/>
                  </a:lnTo>
                  <a:cubicBezTo>
                    <a:pt x="2230" y="1452"/>
                    <a:pt x="2235" y="1457"/>
                    <a:pt x="2235" y="1464"/>
                  </a:cubicBezTo>
                  <a:cubicBezTo>
                    <a:pt x="2235" y="1471"/>
                    <a:pt x="2230" y="1477"/>
                    <a:pt x="2223" y="1477"/>
                  </a:cubicBezTo>
                  <a:lnTo>
                    <a:pt x="2197" y="1477"/>
                  </a:lnTo>
                  <a:cubicBezTo>
                    <a:pt x="2190" y="1477"/>
                    <a:pt x="2184" y="1471"/>
                    <a:pt x="2184" y="1464"/>
                  </a:cubicBezTo>
                  <a:cubicBezTo>
                    <a:pt x="2184" y="1457"/>
                    <a:pt x="2190" y="1452"/>
                    <a:pt x="2197" y="1452"/>
                  </a:cubicBezTo>
                  <a:close/>
                  <a:moveTo>
                    <a:pt x="2274" y="1452"/>
                  </a:moveTo>
                  <a:lnTo>
                    <a:pt x="2299" y="1452"/>
                  </a:lnTo>
                  <a:cubicBezTo>
                    <a:pt x="2306" y="1452"/>
                    <a:pt x="2312" y="1457"/>
                    <a:pt x="2312" y="1464"/>
                  </a:cubicBezTo>
                  <a:cubicBezTo>
                    <a:pt x="2312" y="1471"/>
                    <a:pt x="2306" y="1477"/>
                    <a:pt x="2299" y="1477"/>
                  </a:cubicBezTo>
                  <a:lnTo>
                    <a:pt x="2274" y="1477"/>
                  </a:lnTo>
                  <a:cubicBezTo>
                    <a:pt x="2267" y="1477"/>
                    <a:pt x="2261" y="1471"/>
                    <a:pt x="2261" y="1464"/>
                  </a:cubicBezTo>
                  <a:cubicBezTo>
                    <a:pt x="2261" y="1457"/>
                    <a:pt x="2267" y="1452"/>
                    <a:pt x="2274" y="1452"/>
                  </a:cubicBezTo>
                  <a:close/>
                  <a:moveTo>
                    <a:pt x="2351" y="1452"/>
                  </a:moveTo>
                  <a:lnTo>
                    <a:pt x="2376" y="1452"/>
                  </a:lnTo>
                  <a:cubicBezTo>
                    <a:pt x="2383" y="1452"/>
                    <a:pt x="2389" y="1457"/>
                    <a:pt x="2389" y="1464"/>
                  </a:cubicBezTo>
                  <a:cubicBezTo>
                    <a:pt x="2389" y="1471"/>
                    <a:pt x="2383" y="1477"/>
                    <a:pt x="2376" y="1477"/>
                  </a:cubicBezTo>
                  <a:lnTo>
                    <a:pt x="2351" y="1477"/>
                  </a:lnTo>
                  <a:cubicBezTo>
                    <a:pt x="2344" y="1477"/>
                    <a:pt x="2338" y="1471"/>
                    <a:pt x="2338" y="1464"/>
                  </a:cubicBezTo>
                  <a:cubicBezTo>
                    <a:pt x="2338" y="1457"/>
                    <a:pt x="2344" y="1452"/>
                    <a:pt x="2351" y="1452"/>
                  </a:cubicBezTo>
                  <a:close/>
                  <a:moveTo>
                    <a:pt x="2427" y="1452"/>
                  </a:moveTo>
                  <a:lnTo>
                    <a:pt x="2453" y="1452"/>
                  </a:lnTo>
                  <a:cubicBezTo>
                    <a:pt x="2460" y="1452"/>
                    <a:pt x="2466" y="1457"/>
                    <a:pt x="2466" y="1464"/>
                  </a:cubicBezTo>
                  <a:cubicBezTo>
                    <a:pt x="2466" y="1471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5" y="1471"/>
                    <a:pt x="2415" y="1464"/>
                  </a:cubicBezTo>
                  <a:cubicBezTo>
                    <a:pt x="2415" y="1457"/>
                    <a:pt x="2420" y="1452"/>
                    <a:pt x="2427" y="1452"/>
                  </a:cubicBezTo>
                  <a:close/>
                  <a:moveTo>
                    <a:pt x="2504" y="1452"/>
                  </a:moveTo>
                  <a:lnTo>
                    <a:pt x="2530" y="1452"/>
                  </a:lnTo>
                  <a:cubicBezTo>
                    <a:pt x="2537" y="1452"/>
                    <a:pt x="2543" y="1457"/>
                    <a:pt x="2543" y="1464"/>
                  </a:cubicBezTo>
                  <a:cubicBezTo>
                    <a:pt x="2543" y="1471"/>
                    <a:pt x="2537" y="1477"/>
                    <a:pt x="2530" y="1477"/>
                  </a:cubicBezTo>
                  <a:lnTo>
                    <a:pt x="2504" y="1477"/>
                  </a:lnTo>
                  <a:cubicBezTo>
                    <a:pt x="2497" y="1477"/>
                    <a:pt x="2491" y="1471"/>
                    <a:pt x="2491" y="1464"/>
                  </a:cubicBezTo>
                  <a:cubicBezTo>
                    <a:pt x="2491" y="1457"/>
                    <a:pt x="2497" y="1452"/>
                    <a:pt x="2504" y="1452"/>
                  </a:cubicBezTo>
                  <a:close/>
                  <a:moveTo>
                    <a:pt x="2581" y="1452"/>
                  </a:moveTo>
                  <a:lnTo>
                    <a:pt x="2607" y="1452"/>
                  </a:lnTo>
                  <a:cubicBezTo>
                    <a:pt x="2614" y="1452"/>
                    <a:pt x="2619" y="1457"/>
                    <a:pt x="2619" y="1464"/>
                  </a:cubicBezTo>
                  <a:cubicBezTo>
                    <a:pt x="2619" y="1471"/>
                    <a:pt x="2614" y="1477"/>
                    <a:pt x="2607" y="1477"/>
                  </a:cubicBezTo>
                  <a:lnTo>
                    <a:pt x="2581" y="1477"/>
                  </a:lnTo>
                  <a:cubicBezTo>
                    <a:pt x="2574" y="1477"/>
                    <a:pt x="2568" y="1471"/>
                    <a:pt x="2568" y="1464"/>
                  </a:cubicBezTo>
                  <a:cubicBezTo>
                    <a:pt x="2568" y="1457"/>
                    <a:pt x="2574" y="1452"/>
                    <a:pt x="2581" y="1452"/>
                  </a:cubicBezTo>
                  <a:close/>
                  <a:moveTo>
                    <a:pt x="2658" y="1452"/>
                  </a:moveTo>
                  <a:lnTo>
                    <a:pt x="2683" y="1452"/>
                  </a:lnTo>
                  <a:cubicBezTo>
                    <a:pt x="2690" y="1452"/>
                    <a:pt x="2696" y="1457"/>
                    <a:pt x="2696" y="1464"/>
                  </a:cubicBezTo>
                  <a:cubicBezTo>
                    <a:pt x="2696" y="1471"/>
                    <a:pt x="2690" y="1477"/>
                    <a:pt x="2683" y="1477"/>
                  </a:cubicBezTo>
                  <a:lnTo>
                    <a:pt x="2658" y="1477"/>
                  </a:lnTo>
                  <a:cubicBezTo>
                    <a:pt x="2651" y="1477"/>
                    <a:pt x="2645" y="1471"/>
                    <a:pt x="2645" y="1464"/>
                  </a:cubicBezTo>
                  <a:cubicBezTo>
                    <a:pt x="2645" y="1457"/>
                    <a:pt x="2651" y="1452"/>
                    <a:pt x="2658" y="1452"/>
                  </a:cubicBezTo>
                  <a:close/>
                  <a:moveTo>
                    <a:pt x="2735" y="1452"/>
                  </a:moveTo>
                  <a:lnTo>
                    <a:pt x="2760" y="1452"/>
                  </a:lnTo>
                  <a:cubicBezTo>
                    <a:pt x="2767" y="1452"/>
                    <a:pt x="2773" y="1457"/>
                    <a:pt x="2773" y="1464"/>
                  </a:cubicBezTo>
                  <a:cubicBezTo>
                    <a:pt x="2773" y="1471"/>
                    <a:pt x="2767" y="1477"/>
                    <a:pt x="2760" y="1477"/>
                  </a:cubicBezTo>
                  <a:lnTo>
                    <a:pt x="2735" y="1477"/>
                  </a:lnTo>
                  <a:cubicBezTo>
                    <a:pt x="2728" y="1477"/>
                    <a:pt x="2722" y="1471"/>
                    <a:pt x="2722" y="1464"/>
                  </a:cubicBezTo>
                  <a:cubicBezTo>
                    <a:pt x="2722" y="1457"/>
                    <a:pt x="2728" y="1452"/>
                    <a:pt x="2735" y="1452"/>
                  </a:cubicBezTo>
                  <a:close/>
                  <a:moveTo>
                    <a:pt x="2811" y="1452"/>
                  </a:moveTo>
                  <a:lnTo>
                    <a:pt x="2837" y="1452"/>
                  </a:lnTo>
                  <a:cubicBezTo>
                    <a:pt x="2844" y="1452"/>
                    <a:pt x="2850" y="1457"/>
                    <a:pt x="2850" y="1464"/>
                  </a:cubicBezTo>
                  <a:cubicBezTo>
                    <a:pt x="2850" y="1471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9" y="1471"/>
                    <a:pt x="2799" y="1464"/>
                  </a:cubicBezTo>
                  <a:cubicBezTo>
                    <a:pt x="2799" y="1457"/>
                    <a:pt x="2804" y="1452"/>
                    <a:pt x="2811" y="1452"/>
                  </a:cubicBezTo>
                  <a:close/>
                  <a:moveTo>
                    <a:pt x="2888" y="1452"/>
                  </a:moveTo>
                  <a:lnTo>
                    <a:pt x="2914" y="1452"/>
                  </a:lnTo>
                  <a:cubicBezTo>
                    <a:pt x="2921" y="1452"/>
                    <a:pt x="2927" y="1457"/>
                    <a:pt x="2927" y="1464"/>
                  </a:cubicBezTo>
                  <a:cubicBezTo>
                    <a:pt x="2927" y="1471"/>
                    <a:pt x="2921" y="1477"/>
                    <a:pt x="2914" y="1477"/>
                  </a:cubicBezTo>
                  <a:lnTo>
                    <a:pt x="2888" y="1477"/>
                  </a:lnTo>
                  <a:cubicBezTo>
                    <a:pt x="2881" y="1477"/>
                    <a:pt x="2875" y="1471"/>
                    <a:pt x="2875" y="1464"/>
                  </a:cubicBezTo>
                  <a:cubicBezTo>
                    <a:pt x="2875" y="1457"/>
                    <a:pt x="2881" y="1452"/>
                    <a:pt x="2888" y="1452"/>
                  </a:cubicBezTo>
                  <a:close/>
                  <a:moveTo>
                    <a:pt x="2965" y="1452"/>
                  </a:moveTo>
                  <a:lnTo>
                    <a:pt x="2991" y="1452"/>
                  </a:lnTo>
                  <a:cubicBezTo>
                    <a:pt x="2998" y="1452"/>
                    <a:pt x="3003" y="1457"/>
                    <a:pt x="3003" y="1464"/>
                  </a:cubicBezTo>
                  <a:cubicBezTo>
                    <a:pt x="3003" y="1471"/>
                    <a:pt x="2998" y="1477"/>
                    <a:pt x="2991" y="1477"/>
                  </a:cubicBezTo>
                  <a:lnTo>
                    <a:pt x="2965" y="1477"/>
                  </a:lnTo>
                  <a:cubicBezTo>
                    <a:pt x="2958" y="1477"/>
                    <a:pt x="2952" y="1471"/>
                    <a:pt x="2952" y="1464"/>
                  </a:cubicBezTo>
                  <a:cubicBezTo>
                    <a:pt x="2952" y="1457"/>
                    <a:pt x="2958" y="1452"/>
                    <a:pt x="2965" y="1452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30" y="1421"/>
                    <a:pt x="3037" y="1421"/>
                  </a:cubicBezTo>
                  <a:cubicBezTo>
                    <a:pt x="3044" y="1421"/>
                    <a:pt x="3050" y="1427"/>
                    <a:pt x="3050" y="1434"/>
                  </a:cubicBezTo>
                  <a:lnTo>
                    <a:pt x="3050" y="1459"/>
                  </a:lnTo>
                  <a:cubicBezTo>
                    <a:pt x="3050" y="1466"/>
                    <a:pt x="3044" y="1472"/>
                    <a:pt x="3037" y="1472"/>
                  </a:cubicBezTo>
                  <a:cubicBezTo>
                    <a:pt x="3030" y="1472"/>
                    <a:pt x="3024" y="1466"/>
                    <a:pt x="3024" y="1459"/>
                  </a:cubicBezTo>
                  <a:close/>
                  <a:moveTo>
                    <a:pt x="3024" y="1383"/>
                  </a:moveTo>
                  <a:lnTo>
                    <a:pt x="3024" y="1357"/>
                  </a:lnTo>
                  <a:cubicBezTo>
                    <a:pt x="3024" y="1350"/>
                    <a:pt x="3030" y="1344"/>
                    <a:pt x="3037" y="1344"/>
                  </a:cubicBezTo>
                  <a:cubicBezTo>
                    <a:pt x="3044" y="1344"/>
                    <a:pt x="3050" y="1350"/>
                    <a:pt x="3050" y="1357"/>
                  </a:cubicBezTo>
                  <a:lnTo>
                    <a:pt x="3050" y="1383"/>
                  </a:lnTo>
                  <a:cubicBezTo>
                    <a:pt x="3050" y="1390"/>
                    <a:pt x="3044" y="1395"/>
                    <a:pt x="3037" y="1395"/>
                  </a:cubicBezTo>
                  <a:cubicBezTo>
                    <a:pt x="3030" y="1395"/>
                    <a:pt x="3024" y="1390"/>
                    <a:pt x="3024" y="1383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30" y="1267"/>
                    <a:pt x="3037" y="1267"/>
                  </a:cubicBezTo>
                  <a:cubicBezTo>
                    <a:pt x="3044" y="1267"/>
                    <a:pt x="3050" y="1273"/>
                    <a:pt x="3050" y="1280"/>
                  </a:cubicBezTo>
                  <a:lnTo>
                    <a:pt x="3050" y="1306"/>
                  </a:lnTo>
                  <a:cubicBezTo>
                    <a:pt x="3050" y="1313"/>
                    <a:pt x="3044" y="1319"/>
                    <a:pt x="3037" y="1319"/>
                  </a:cubicBezTo>
                  <a:cubicBezTo>
                    <a:pt x="3030" y="1319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30" y="1191"/>
                    <a:pt x="3037" y="1191"/>
                  </a:cubicBezTo>
                  <a:cubicBezTo>
                    <a:pt x="3044" y="1191"/>
                    <a:pt x="3050" y="1196"/>
                    <a:pt x="3050" y="1203"/>
                  </a:cubicBezTo>
                  <a:lnTo>
                    <a:pt x="3050" y="1229"/>
                  </a:lnTo>
                  <a:cubicBezTo>
                    <a:pt x="3050" y="1236"/>
                    <a:pt x="3044" y="1242"/>
                    <a:pt x="3037" y="1242"/>
                  </a:cubicBezTo>
                  <a:cubicBezTo>
                    <a:pt x="3030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7"/>
                  </a:lnTo>
                  <a:cubicBezTo>
                    <a:pt x="3024" y="1119"/>
                    <a:pt x="3030" y="1114"/>
                    <a:pt x="3037" y="1114"/>
                  </a:cubicBezTo>
                  <a:cubicBezTo>
                    <a:pt x="3044" y="1114"/>
                    <a:pt x="3050" y="1119"/>
                    <a:pt x="3050" y="1127"/>
                  </a:cubicBezTo>
                  <a:lnTo>
                    <a:pt x="3050" y="1152"/>
                  </a:lnTo>
                  <a:cubicBezTo>
                    <a:pt x="3050" y="1159"/>
                    <a:pt x="3044" y="1165"/>
                    <a:pt x="3037" y="1165"/>
                  </a:cubicBezTo>
                  <a:cubicBezTo>
                    <a:pt x="3030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30" y="1037"/>
                    <a:pt x="3037" y="1037"/>
                  </a:cubicBezTo>
                  <a:cubicBezTo>
                    <a:pt x="3044" y="1037"/>
                    <a:pt x="3050" y="1043"/>
                    <a:pt x="3050" y="1050"/>
                  </a:cubicBezTo>
                  <a:lnTo>
                    <a:pt x="3050" y="1075"/>
                  </a:lnTo>
                  <a:cubicBezTo>
                    <a:pt x="3050" y="1082"/>
                    <a:pt x="3044" y="1088"/>
                    <a:pt x="3037" y="1088"/>
                  </a:cubicBezTo>
                  <a:cubicBezTo>
                    <a:pt x="3030" y="1088"/>
                    <a:pt x="3024" y="1082"/>
                    <a:pt x="3024" y="1075"/>
                  </a:cubicBezTo>
                  <a:close/>
                  <a:moveTo>
                    <a:pt x="3024" y="999"/>
                  </a:moveTo>
                  <a:lnTo>
                    <a:pt x="3024" y="973"/>
                  </a:lnTo>
                  <a:cubicBezTo>
                    <a:pt x="3024" y="966"/>
                    <a:pt x="3030" y="960"/>
                    <a:pt x="3037" y="960"/>
                  </a:cubicBezTo>
                  <a:cubicBezTo>
                    <a:pt x="3044" y="960"/>
                    <a:pt x="3050" y="966"/>
                    <a:pt x="3050" y="973"/>
                  </a:cubicBezTo>
                  <a:lnTo>
                    <a:pt x="3050" y="999"/>
                  </a:lnTo>
                  <a:cubicBezTo>
                    <a:pt x="3050" y="1006"/>
                    <a:pt x="3044" y="1011"/>
                    <a:pt x="3037" y="1011"/>
                  </a:cubicBezTo>
                  <a:cubicBezTo>
                    <a:pt x="3030" y="1011"/>
                    <a:pt x="3024" y="1006"/>
                    <a:pt x="3024" y="999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30" y="883"/>
                    <a:pt x="3037" y="883"/>
                  </a:cubicBezTo>
                  <a:cubicBezTo>
                    <a:pt x="3044" y="883"/>
                    <a:pt x="3050" y="889"/>
                    <a:pt x="3050" y="896"/>
                  </a:cubicBezTo>
                  <a:lnTo>
                    <a:pt x="3050" y="922"/>
                  </a:lnTo>
                  <a:cubicBezTo>
                    <a:pt x="3050" y="929"/>
                    <a:pt x="3044" y="935"/>
                    <a:pt x="3037" y="935"/>
                  </a:cubicBezTo>
                  <a:cubicBezTo>
                    <a:pt x="3030" y="935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30" y="807"/>
                    <a:pt x="3037" y="807"/>
                  </a:cubicBezTo>
                  <a:cubicBezTo>
                    <a:pt x="3044" y="807"/>
                    <a:pt x="3050" y="812"/>
                    <a:pt x="3050" y="819"/>
                  </a:cubicBezTo>
                  <a:lnTo>
                    <a:pt x="3050" y="845"/>
                  </a:lnTo>
                  <a:cubicBezTo>
                    <a:pt x="3050" y="852"/>
                    <a:pt x="3044" y="858"/>
                    <a:pt x="3037" y="858"/>
                  </a:cubicBezTo>
                  <a:cubicBezTo>
                    <a:pt x="3030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3"/>
                  </a:lnTo>
                  <a:cubicBezTo>
                    <a:pt x="3024" y="735"/>
                    <a:pt x="3030" y="730"/>
                    <a:pt x="3037" y="730"/>
                  </a:cubicBezTo>
                  <a:cubicBezTo>
                    <a:pt x="3044" y="730"/>
                    <a:pt x="3050" y="735"/>
                    <a:pt x="3050" y="743"/>
                  </a:cubicBezTo>
                  <a:lnTo>
                    <a:pt x="3050" y="768"/>
                  </a:lnTo>
                  <a:cubicBezTo>
                    <a:pt x="3050" y="775"/>
                    <a:pt x="3044" y="781"/>
                    <a:pt x="3037" y="781"/>
                  </a:cubicBezTo>
                  <a:cubicBezTo>
                    <a:pt x="3030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30" y="653"/>
                    <a:pt x="3037" y="653"/>
                  </a:cubicBezTo>
                  <a:cubicBezTo>
                    <a:pt x="3044" y="653"/>
                    <a:pt x="3050" y="659"/>
                    <a:pt x="3050" y="666"/>
                  </a:cubicBezTo>
                  <a:lnTo>
                    <a:pt x="3050" y="691"/>
                  </a:lnTo>
                  <a:cubicBezTo>
                    <a:pt x="3050" y="698"/>
                    <a:pt x="3044" y="704"/>
                    <a:pt x="3037" y="704"/>
                  </a:cubicBezTo>
                  <a:cubicBezTo>
                    <a:pt x="3030" y="704"/>
                    <a:pt x="3024" y="698"/>
                    <a:pt x="3024" y="691"/>
                  </a:cubicBezTo>
                  <a:close/>
                  <a:moveTo>
                    <a:pt x="3024" y="615"/>
                  </a:moveTo>
                  <a:lnTo>
                    <a:pt x="3024" y="589"/>
                  </a:lnTo>
                  <a:cubicBezTo>
                    <a:pt x="3024" y="582"/>
                    <a:pt x="3030" y="576"/>
                    <a:pt x="3037" y="576"/>
                  </a:cubicBezTo>
                  <a:cubicBezTo>
                    <a:pt x="3044" y="576"/>
                    <a:pt x="3050" y="582"/>
                    <a:pt x="3050" y="589"/>
                  </a:cubicBezTo>
                  <a:lnTo>
                    <a:pt x="3050" y="615"/>
                  </a:lnTo>
                  <a:cubicBezTo>
                    <a:pt x="3050" y="622"/>
                    <a:pt x="3044" y="627"/>
                    <a:pt x="3037" y="627"/>
                  </a:cubicBezTo>
                  <a:cubicBezTo>
                    <a:pt x="3030" y="627"/>
                    <a:pt x="3024" y="622"/>
                    <a:pt x="3024" y="615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30" y="499"/>
                    <a:pt x="3037" y="499"/>
                  </a:cubicBezTo>
                  <a:cubicBezTo>
                    <a:pt x="3044" y="499"/>
                    <a:pt x="3050" y="505"/>
                    <a:pt x="3050" y="512"/>
                  </a:cubicBezTo>
                  <a:lnTo>
                    <a:pt x="3050" y="538"/>
                  </a:lnTo>
                  <a:cubicBezTo>
                    <a:pt x="3050" y="545"/>
                    <a:pt x="3044" y="551"/>
                    <a:pt x="3037" y="551"/>
                  </a:cubicBezTo>
                  <a:cubicBezTo>
                    <a:pt x="3030" y="551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30" y="423"/>
                    <a:pt x="3037" y="423"/>
                  </a:cubicBezTo>
                  <a:cubicBezTo>
                    <a:pt x="3044" y="423"/>
                    <a:pt x="3050" y="428"/>
                    <a:pt x="3050" y="435"/>
                  </a:cubicBezTo>
                  <a:lnTo>
                    <a:pt x="3050" y="461"/>
                  </a:lnTo>
                  <a:cubicBezTo>
                    <a:pt x="3050" y="468"/>
                    <a:pt x="3044" y="474"/>
                    <a:pt x="3037" y="474"/>
                  </a:cubicBezTo>
                  <a:cubicBezTo>
                    <a:pt x="3030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9"/>
                  </a:lnTo>
                  <a:cubicBezTo>
                    <a:pt x="3024" y="351"/>
                    <a:pt x="3030" y="346"/>
                    <a:pt x="3037" y="346"/>
                  </a:cubicBezTo>
                  <a:cubicBezTo>
                    <a:pt x="3044" y="346"/>
                    <a:pt x="3050" y="351"/>
                    <a:pt x="3050" y="359"/>
                  </a:cubicBezTo>
                  <a:lnTo>
                    <a:pt x="3050" y="384"/>
                  </a:lnTo>
                  <a:cubicBezTo>
                    <a:pt x="3050" y="391"/>
                    <a:pt x="3044" y="397"/>
                    <a:pt x="3037" y="397"/>
                  </a:cubicBezTo>
                  <a:cubicBezTo>
                    <a:pt x="3030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30" y="269"/>
                    <a:pt x="3037" y="269"/>
                  </a:cubicBezTo>
                  <a:cubicBezTo>
                    <a:pt x="3044" y="269"/>
                    <a:pt x="3050" y="275"/>
                    <a:pt x="3050" y="282"/>
                  </a:cubicBezTo>
                  <a:lnTo>
                    <a:pt x="3050" y="307"/>
                  </a:lnTo>
                  <a:cubicBezTo>
                    <a:pt x="3050" y="314"/>
                    <a:pt x="3044" y="320"/>
                    <a:pt x="3037" y="320"/>
                  </a:cubicBezTo>
                  <a:cubicBezTo>
                    <a:pt x="3030" y="320"/>
                    <a:pt x="3024" y="314"/>
                    <a:pt x="3024" y="307"/>
                  </a:cubicBezTo>
                  <a:close/>
                  <a:moveTo>
                    <a:pt x="3024" y="231"/>
                  </a:moveTo>
                  <a:lnTo>
                    <a:pt x="3024" y="205"/>
                  </a:lnTo>
                  <a:cubicBezTo>
                    <a:pt x="3024" y="198"/>
                    <a:pt x="3030" y="192"/>
                    <a:pt x="3037" y="192"/>
                  </a:cubicBezTo>
                  <a:cubicBezTo>
                    <a:pt x="3044" y="192"/>
                    <a:pt x="3050" y="198"/>
                    <a:pt x="3050" y="205"/>
                  </a:cubicBezTo>
                  <a:lnTo>
                    <a:pt x="3050" y="231"/>
                  </a:lnTo>
                  <a:cubicBezTo>
                    <a:pt x="3050" y="238"/>
                    <a:pt x="3044" y="243"/>
                    <a:pt x="3037" y="243"/>
                  </a:cubicBezTo>
                  <a:cubicBezTo>
                    <a:pt x="3030" y="243"/>
                    <a:pt x="3024" y="238"/>
                    <a:pt x="3024" y="231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30" y="115"/>
                    <a:pt x="3037" y="115"/>
                  </a:cubicBezTo>
                  <a:cubicBezTo>
                    <a:pt x="3044" y="115"/>
                    <a:pt x="3050" y="121"/>
                    <a:pt x="3050" y="128"/>
                  </a:cubicBezTo>
                  <a:lnTo>
                    <a:pt x="3050" y="154"/>
                  </a:lnTo>
                  <a:cubicBezTo>
                    <a:pt x="3050" y="161"/>
                    <a:pt x="3044" y="167"/>
                    <a:pt x="3037" y="167"/>
                  </a:cubicBezTo>
                  <a:cubicBezTo>
                    <a:pt x="3030" y="167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30" y="39"/>
                    <a:pt x="3037" y="39"/>
                  </a:cubicBezTo>
                  <a:cubicBezTo>
                    <a:pt x="3044" y="39"/>
                    <a:pt x="3050" y="44"/>
                    <a:pt x="3050" y="51"/>
                  </a:cubicBezTo>
                  <a:lnTo>
                    <a:pt x="3050" y="77"/>
                  </a:lnTo>
                  <a:cubicBezTo>
                    <a:pt x="3050" y="84"/>
                    <a:pt x="3044" y="90"/>
                    <a:pt x="3037" y="90"/>
                  </a:cubicBezTo>
                  <a:cubicBezTo>
                    <a:pt x="3030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7" y="6"/>
                    <a:pt x="3037" y="13"/>
                  </a:cubicBezTo>
                  <a:cubicBezTo>
                    <a:pt x="3037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9" y="20"/>
                    <a:pt x="2909" y="13"/>
                  </a:cubicBezTo>
                  <a:cubicBezTo>
                    <a:pt x="2909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5" y="26"/>
                  </a:lnTo>
                  <a:cubicBezTo>
                    <a:pt x="2838" y="26"/>
                    <a:pt x="2832" y="20"/>
                    <a:pt x="2832" y="13"/>
                  </a:cubicBezTo>
                  <a:cubicBezTo>
                    <a:pt x="2832" y="6"/>
                    <a:pt x="2838" y="0"/>
                    <a:pt x="2845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1" y="26"/>
                    <a:pt x="2755" y="20"/>
                    <a:pt x="2755" y="13"/>
                  </a:cubicBezTo>
                  <a:cubicBezTo>
                    <a:pt x="2755" y="6"/>
                    <a:pt x="2761" y="0"/>
                    <a:pt x="2768" y="0"/>
                  </a:cubicBezTo>
                  <a:lnTo>
                    <a:pt x="2793" y="0"/>
                  </a:lnTo>
                  <a:cubicBezTo>
                    <a:pt x="2801" y="0"/>
                    <a:pt x="2806" y="6"/>
                    <a:pt x="2806" y="13"/>
                  </a:cubicBezTo>
                  <a:cubicBezTo>
                    <a:pt x="2806" y="20"/>
                    <a:pt x="2801" y="26"/>
                    <a:pt x="2793" y="26"/>
                  </a:cubicBezTo>
                  <a:close/>
                  <a:moveTo>
                    <a:pt x="2717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7" y="0"/>
                  </a:lnTo>
                  <a:cubicBezTo>
                    <a:pt x="2724" y="0"/>
                    <a:pt x="2729" y="6"/>
                    <a:pt x="2729" y="13"/>
                  </a:cubicBezTo>
                  <a:cubicBezTo>
                    <a:pt x="2729" y="20"/>
                    <a:pt x="2724" y="26"/>
                    <a:pt x="2717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3" y="6"/>
                    <a:pt x="2653" y="13"/>
                  </a:cubicBezTo>
                  <a:cubicBezTo>
                    <a:pt x="2653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5" y="20"/>
                    <a:pt x="2525" y="13"/>
                  </a:cubicBezTo>
                  <a:cubicBezTo>
                    <a:pt x="2525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1" y="26"/>
                  </a:lnTo>
                  <a:cubicBezTo>
                    <a:pt x="2454" y="26"/>
                    <a:pt x="2448" y="20"/>
                    <a:pt x="2448" y="13"/>
                  </a:cubicBezTo>
                  <a:cubicBezTo>
                    <a:pt x="2448" y="6"/>
                    <a:pt x="2454" y="0"/>
                    <a:pt x="2461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7" y="26"/>
                    <a:pt x="2371" y="20"/>
                    <a:pt x="2371" y="13"/>
                  </a:cubicBezTo>
                  <a:cubicBezTo>
                    <a:pt x="2371" y="6"/>
                    <a:pt x="2377" y="0"/>
                    <a:pt x="2384" y="0"/>
                  </a:cubicBezTo>
                  <a:lnTo>
                    <a:pt x="2409" y="0"/>
                  </a:lnTo>
                  <a:cubicBezTo>
                    <a:pt x="2417" y="0"/>
                    <a:pt x="2422" y="6"/>
                    <a:pt x="2422" y="13"/>
                  </a:cubicBezTo>
                  <a:cubicBezTo>
                    <a:pt x="2422" y="20"/>
                    <a:pt x="2417" y="26"/>
                    <a:pt x="2409" y="26"/>
                  </a:cubicBezTo>
                  <a:close/>
                  <a:moveTo>
                    <a:pt x="2333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3" y="0"/>
                  </a:lnTo>
                  <a:cubicBezTo>
                    <a:pt x="2340" y="0"/>
                    <a:pt x="2345" y="6"/>
                    <a:pt x="2345" y="13"/>
                  </a:cubicBezTo>
                  <a:cubicBezTo>
                    <a:pt x="2345" y="20"/>
                    <a:pt x="2340" y="26"/>
                    <a:pt x="2333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9" y="6"/>
                    <a:pt x="2269" y="13"/>
                  </a:cubicBezTo>
                  <a:cubicBezTo>
                    <a:pt x="2269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1" y="20"/>
                    <a:pt x="2141" y="13"/>
                  </a:cubicBezTo>
                  <a:cubicBezTo>
                    <a:pt x="2141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7" y="26"/>
                  </a:lnTo>
                  <a:cubicBezTo>
                    <a:pt x="2070" y="26"/>
                    <a:pt x="2064" y="20"/>
                    <a:pt x="2064" y="13"/>
                  </a:cubicBezTo>
                  <a:cubicBezTo>
                    <a:pt x="2064" y="6"/>
                    <a:pt x="2070" y="0"/>
                    <a:pt x="2077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3" y="26"/>
                    <a:pt x="1987" y="20"/>
                    <a:pt x="1987" y="13"/>
                  </a:cubicBezTo>
                  <a:cubicBezTo>
                    <a:pt x="1987" y="6"/>
                    <a:pt x="1993" y="0"/>
                    <a:pt x="2000" y="0"/>
                  </a:cubicBezTo>
                  <a:lnTo>
                    <a:pt x="2025" y="0"/>
                  </a:lnTo>
                  <a:cubicBezTo>
                    <a:pt x="2033" y="0"/>
                    <a:pt x="2038" y="6"/>
                    <a:pt x="2038" y="13"/>
                  </a:cubicBezTo>
                  <a:cubicBezTo>
                    <a:pt x="2038" y="20"/>
                    <a:pt x="2033" y="26"/>
                    <a:pt x="2025" y="26"/>
                  </a:cubicBezTo>
                  <a:close/>
                  <a:moveTo>
                    <a:pt x="1949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9" y="0"/>
                  </a:lnTo>
                  <a:cubicBezTo>
                    <a:pt x="1956" y="0"/>
                    <a:pt x="1961" y="6"/>
                    <a:pt x="1961" y="13"/>
                  </a:cubicBezTo>
                  <a:cubicBezTo>
                    <a:pt x="1961" y="20"/>
                    <a:pt x="1956" y="26"/>
                    <a:pt x="1949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5" y="6"/>
                    <a:pt x="1885" y="13"/>
                  </a:cubicBezTo>
                  <a:cubicBezTo>
                    <a:pt x="1885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7" y="20"/>
                    <a:pt x="1757" y="13"/>
                  </a:cubicBezTo>
                  <a:cubicBezTo>
                    <a:pt x="1757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3" y="26"/>
                  </a:lnTo>
                  <a:cubicBezTo>
                    <a:pt x="1686" y="26"/>
                    <a:pt x="1680" y="20"/>
                    <a:pt x="1680" y="13"/>
                  </a:cubicBezTo>
                  <a:cubicBezTo>
                    <a:pt x="1680" y="6"/>
                    <a:pt x="1686" y="0"/>
                    <a:pt x="1693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9" y="26"/>
                    <a:pt x="1603" y="20"/>
                    <a:pt x="1603" y="13"/>
                  </a:cubicBezTo>
                  <a:cubicBezTo>
                    <a:pt x="1603" y="6"/>
                    <a:pt x="1609" y="0"/>
                    <a:pt x="1616" y="0"/>
                  </a:cubicBezTo>
                  <a:lnTo>
                    <a:pt x="1641" y="0"/>
                  </a:lnTo>
                  <a:cubicBezTo>
                    <a:pt x="1649" y="0"/>
                    <a:pt x="1654" y="6"/>
                    <a:pt x="1654" y="13"/>
                  </a:cubicBezTo>
                  <a:cubicBezTo>
                    <a:pt x="1654" y="20"/>
                    <a:pt x="1649" y="26"/>
                    <a:pt x="1641" y="26"/>
                  </a:cubicBezTo>
                  <a:close/>
                  <a:moveTo>
                    <a:pt x="1565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5" y="0"/>
                  </a:lnTo>
                  <a:cubicBezTo>
                    <a:pt x="1572" y="0"/>
                    <a:pt x="1577" y="6"/>
                    <a:pt x="1577" y="13"/>
                  </a:cubicBezTo>
                  <a:cubicBezTo>
                    <a:pt x="1577" y="20"/>
                    <a:pt x="1572" y="26"/>
                    <a:pt x="1565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1" y="6"/>
                    <a:pt x="1501" y="13"/>
                  </a:cubicBezTo>
                  <a:cubicBezTo>
                    <a:pt x="1501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3" y="20"/>
                    <a:pt x="1373" y="13"/>
                  </a:cubicBezTo>
                  <a:cubicBezTo>
                    <a:pt x="1373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9" y="26"/>
                  </a:lnTo>
                  <a:cubicBezTo>
                    <a:pt x="1302" y="26"/>
                    <a:pt x="1296" y="20"/>
                    <a:pt x="1296" y="13"/>
                  </a:cubicBezTo>
                  <a:cubicBezTo>
                    <a:pt x="1296" y="6"/>
                    <a:pt x="1302" y="0"/>
                    <a:pt x="1309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5" y="26"/>
                    <a:pt x="1219" y="20"/>
                    <a:pt x="1219" y="13"/>
                  </a:cubicBezTo>
                  <a:cubicBezTo>
                    <a:pt x="1219" y="6"/>
                    <a:pt x="1225" y="0"/>
                    <a:pt x="1232" y="0"/>
                  </a:cubicBezTo>
                  <a:lnTo>
                    <a:pt x="1257" y="0"/>
                  </a:lnTo>
                  <a:cubicBezTo>
                    <a:pt x="1265" y="0"/>
                    <a:pt x="1270" y="6"/>
                    <a:pt x="1270" y="13"/>
                  </a:cubicBezTo>
                  <a:cubicBezTo>
                    <a:pt x="1270" y="20"/>
                    <a:pt x="1265" y="26"/>
                    <a:pt x="1257" y="26"/>
                  </a:cubicBezTo>
                  <a:close/>
                  <a:moveTo>
                    <a:pt x="1181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1" y="0"/>
                  </a:lnTo>
                  <a:cubicBezTo>
                    <a:pt x="1188" y="0"/>
                    <a:pt x="1193" y="6"/>
                    <a:pt x="1193" y="13"/>
                  </a:cubicBezTo>
                  <a:cubicBezTo>
                    <a:pt x="1193" y="20"/>
                    <a:pt x="1188" y="26"/>
                    <a:pt x="1181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7" y="6"/>
                    <a:pt x="1117" y="13"/>
                  </a:cubicBezTo>
                  <a:cubicBezTo>
                    <a:pt x="1117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9" y="20"/>
                    <a:pt x="989" y="13"/>
                  </a:cubicBezTo>
                  <a:cubicBezTo>
                    <a:pt x="989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5" y="26"/>
                  </a:lnTo>
                  <a:cubicBezTo>
                    <a:pt x="918" y="26"/>
                    <a:pt x="912" y="20"/>
                    <a:pt x="912" y="13"/>
                  </a:cubicBezTo>
                  <a:cubicBezTo>
                    <a:pt x="912" y="6"/>
                    <a:pt x="918" y="0"/>
                    <a:pt x="925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1" y="26"/>
                    <a:pt x="835" y="20"/>
                    <a:pt x="835" y="13"/>
                  </a:cubicBezTo>
                  <a:cubicBezTo>
                    <a:pt x="835" y="6"/>
                    <a:pt x="841" y="0"/>
                    <a:pt x="848" y="0"/>
                  </a:cubicBezTo>
                  <a:lnTo>
                    <a:pt x="873" y="0"/>
                  </a:lnTo>
                  <a:cubicBezTo>
                    <a:pt x="881" y="0"/>
                    <a:pt x="886" y="6"/>
                    <a:pt x="886" y="13"/>
                  </a:cubicBezTo>
                  <a:cubicBezTo>
                    <a:pt x="886" y="20"/>
                    <a:pt x="881" y="26"/>
                    <a:pt x="873" y="26"/>
                  </a:cubicBezTo>
                  <a:close/>
                  <a:moveTo>
                    <a:pt x="797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7" y="0"/>
                  </a:lnTo>
                  <a:cubicBezTo>
                    <a:pt x="804" y="0"/>
                    <a:pt x="809" y="6"/>
                    <a:pt x="809" y="13"/>
                  </a:cubicBezTo>
                  <a:cubicBezTo>
                    <a:pt x="809" y="20"/>
                    <a:pt x="804" y="26"/>
                    <a:pt x="797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3" y="6"/>
                    <a:pt x="733" y="13"/>
                  </a:cubicBezTo>
                  <a:cubicBezTo>
                    <a:pt x="733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5" y="20"/>
                    <a:pt x="605" y="13"/>
                  </a:cubicBezTo>
                  <a:cubicBezTo>
                    <a:pt x="605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1" y="26"/>
                  </a:lnTo>
                  <a:cubicBezTo>
                    <a:pt x="534" y="26"/>
                    <a:pt x="528" y="20"/>
                    <a:pt x="528" y="13"/>
                  </a:cubicBezTo>
                  <a:cubicBezTo>
                    <a:pt x="528" y="6"/>
                    <a:pt x="534" y="0"/>
                    <a:pt x="541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7" y="26"/>
                    <a:pt x="451" y="20"/>
                    <a:pt x="451" y="13"/>
                  </a:cubicBezTo>
                  <a:cubicBezTo>
                    <a:pt x="451" y="6"/>
                    <a:pt x="457" y="0"/>
                    <a:pt x="464" y="0"/>
                  </a:cubicBezTo>
                  <a:lnTo>
                    <a:pt x="489" y="0"/>
                  </a:lnTo>
                  <a:cubicBezTo>
                    <a:pt x="497" y="0"/>
                    <a:pt x="502" y="6"/>
                    <a:pt x="502" y="13"/>
                  </a:cubicBezTo>
                  <a:cubicBezTo>
                    <a:pt x="502" y="20"/>
                    <a:pt x="497" y="26"/>
                    <a:pt x="489" y="26"/>
                  </a:cubicBezTo>
                  <a:close/>
                  <a:moveTo>
                    <a:pt x="413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3" y="0"/>
                  </a:lnTo>
                  <a:cubicBezTo>
                    <a:pt x="420" y="0"/>
                    <a:pt x="425" y="6"/>
                    <a:pt x="425" y="13"/>
                  </a:cubicBezTo>
                  <a:cubicBezTo>
                    <a:pt x="425" y="20"/>
                    <a:pt x="420" y="26"/>
                    <a:pt x="413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9" y="6"/>
                    <a:pt x="349" y="13"/>
                  </a:cubicBezTo>
                  <a:cubicBezTo>
                    <a:pt x="349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1" y="20"/>
                    <a:pt x="221" y="13"/>
                  </a:cubicBezTo>
                  <a:cubicBezTo>
                    <a:pt x="221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7" y="26"/>
                  </a:lnTo>
                  <a:cubicBezTo>
                    <a:pt x="150" y="26"/>
                    <a:pt x="144" y="20"/>
                    <a:pt x="144" y="13"/>
                  </a:cubicBezTo>
                  <a:cubicBezTo>
                    <a:pt x="144" y="6"/>
                    <a:pt x="150" y="0"/>
                    <a:pt x="157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3" y="26"/>
                    <a:pt x="67" y="20"/>
                    <a:pt x="67" y="13"/>
                  </a:cubicBezTo>
                  <a:cubicBezTo>
                    <a:pt x="67" y="6"/>
                    <a:pt x="73" y="0"/>
                    <a:pt x="80" y="0"/>
                  </a:cubicBezTo>
                  <a:lnTo>
                    <a:pt x="105" y="0"/>
                  </a:lnTo>
                  <a:cubicBezTo>
                    <a:pt x="113" y="0"/>
                    <a:pt x="118" y="6"/>
                    <a:pt x="118" y="13"/>
                  </a:cubicBezTo>
                  <a:cubicBezTo>
                    <a:pt x="118" y="20"/>
                    <a:pt x="113" y="26"/>
                    <a:pt x="105" y="26"/>
                  </a:cubicBezTo>
                  <a:close/>
                  <a:moveTo>
                    <a:pt x="29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9" y="0"/>
                  </a:lnTo>
                  <a:cubicBezTo>
                    <a:pt x="36" y="0"/>
                    <a:pt x="41" y="6"/>
                    <a:pt x="41" y="13"/>
                  </a:cubicBezTo>
                  <a:cubicBezTo>
                    <a:pt x="41" y="20"/>
                    <a:pt x="36" y="26"/>
                    <a:pt x="29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" name="Line 147"/>
            <p:cNvSpPr>
              <a:spLocks noChangeShapeType="1"/>
            </p:cNvSpPr>
            <p:nvPr/>
          </p:nvSpPr>
          <p:spPr bwMode="auto">
            <a:xfrm>
              <a:off x="5215507" y="5189505"/>
              <a:ext cx="53346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8" name="Freeform 148"/>
            <p:cNvSpPr>
              <a:spLocks/>
            </p:cNvSpPr>
            <p:nvPr/>
          </p:nvSpPr>
          <p:spPr bwMode="auto">
            <a:xfrm>
              <a:off x="5740900" y="5152042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0" name="Line 150"/>
            <p:cNvSpPr>
              <a:spLocks noChangeShapeType="1"/>
            </p:cNvSpPr>
            <p:nvPr/>
          </p:nvSpPr>
          <p:spPr bwMode="auto">
            <a:xfrm>
              <a:off x="5937545" y="4977946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1" name="Line 151"/>
            <p:cNvSpPr>
              <a:spLocks noChangeShapeType="1"/>
            </p:cNvSpPr>
            <p:nvPr/>
          </p:nvSpPr>
          <p:spPr bwMode="auto">
            <a:xfrm>
              <a:off x="6427643" y="4977946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2" name="Freeform 152"/>
            <p:cNvSpPr>
              <a:spLocks/>
            </p:cNvSpPr>
            <p:nvPr/>
          </p:nvSpPr>
          <p:spPr bwMode="auto">
            <a:xfrm>
              <a:off x="6514368" y="4940483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3" name="Line 153"/>
            <p:cNvSpPr>
              <a:spLocks noChangeShapeType="1"/>
            </p:cNvSpPr>
            <p:nvPr/>
          </p:nvSpPr>
          <p:spPr bwMode="auto">
            <a:xfrm>
              <a:off x="5937545" y="5403268"/>
              <a:ext cx="7664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4" name="Line 154"/>
            <p:cNvSpPr>
              <a:spLocks noChangeShapeType="1"/>
            </p:cNvSpPr>
            <p:nvPr/>
          </p:nvSpPr>
          <p:spPr bwMode="auto">
            <a:xfrm>
              <a:off x="6427643" y="5403268"/>
              <a:ext cx="9479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5" name="Freeform 155"/>
            <p:cNvSpPr>
              <a:spLocks/>
            </p:cNvSpPr>
            <p:nvPr/>
          </p:nvSpPr>
          <p:spPr bwMode="auto">
            <a:xfrm>
              <a:off x="6514368" y="5365804"/>
              <a:ext cx="67565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6" name="Line 156"/>
            <p:cNvSpPr>
              <a:spLocks noChangeShapeType="1"/>
            </p:cNvSpPr>
            <p:nvPr/>
          </p:nvSpPr>
          <p:spPr bwMode="auto">
            <a:xfrm>
              <a:off x="5938553" y="5189505"/>
              <a:ext cx="77650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7" name="Line 157"/>
            <p:cNvSpPr>
              <a:spLocks noChangeShapeType="1"/>
            </p:cNvSpPr>
            <p:nvPr/>
          </p:nvSpPr>
          <p:spPr bwMode="auto">
            <a:xfrm>
              <a:off x="6428651" y="5189505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8" name="Freeform 158"/>
            <p:cNvSpPr>
              <a:spLocks/>
            </p:cNvSpPr>
            <p:nvPr/>
          </p:nvSpPr>
          <p:spPr bwMode="auto">
            <a:xfrm>
              <a:off x="6515376" y="5152042"/>
              <a:ext cx="68573" cy="7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34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8" h="67">
                  <a:moveTo>
                    <a:pt x="0" y="0"/>
                  </a:moveTo>
                  <a:lnTo>
                    <a:pt x="68" y="34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29" name="Rectangle 159"/>
            <p:cNvSpPr>
              <a:spLocks noChangeArrowheads="1"/>
            </p:cNvSpPr>
            <p:nvPr/>
          </p:nvSpPr>
          <p:spPr bwMode="auto">
            <a:xfrm>
              <a:off x="6014186" y="5110171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0" name="Rectangle 160"/>
            <p:cNvSpPr>
              <a:spLocks noChangeArrowheads="1"/>
            </p:cNvSpPr>
            <p:nvPr/>
          </p:nvSpPr>
          <p:spPr bwMode="auto">
            <a:xfrm>
              <a:off x="6014186" y="5110171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3" name="Rectangle 163"/>
            <p:cNvSpPr>
              <a:spLocks noChangeArrowheads="1"/>
            </p:cNvSpPr>
            <p:nvPr/>
          </p:nvSpPr>
          <p:spPr bwMode="auto">
            <a:xfrm>
              <a:off x="6014186" y="5323933"/>
              <a:ext cx="413457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4" name="Rectangle 164"/>
            <p:cNvSpPr>
              <a:spLocks noChangeArrowheads="1"/>
            </p:cNvSpPr>
            <p:nvPr/>
          </p:nvSpPr>
          <p:spPr bwMode="auto">
            <a:xfrm>
              <a:off x="6014186" y="5323933"/>
              <a:ext cx="413457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5" name="Freeform 165"/>
            <p:cNvSpPr>
              <a:spLocks/>
            </p:cNvSpPr>
            <p:nvPr/>
          </p:nvSpPr>
          <p:spPr bwMode="auto">
            <a:xfrm>
              <a:off x="5806448" y="5623641"/>
              <a:ext cx="129079" cy="574073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6" name="Freeform 166"/>
            <p:cNvSpPr>
              <a:spLocks/>
            </p:cNvSpPr>
            <p:nvPr/>
          </p:nvSpPr>
          <p:spPr bwMode="auto">
            <a:xfrm>
              <a:off x="5806448" y="5623641"/>
              <a:ext cx="129079" cy="574073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0" y="434"/>
                </a:cxn>
                <a:cxn ang="0">
                  <a:pos x="128" y="521"/>
                </a:cxn>
                <a:cxn ang="0">
                  <a:pos x="128" y="0"/>
                </a:cxn>
                <a:cxn ang="0">
                  <a:pos x="0" y="86"/>
                </a:cxn>
              </a:cxnLst>
              <a:rect l="0" t="0" r="r" b="b"/>
              <a:pathLst>
                <a:path w="128" h="521">
                  <a:moveTo>
                    <a:pt x="0" y="86"/>
                  </a:moveTo>
                  <a:lnTo>
                    <a:pt x="0" y="434"/>
                  </a:lnTo>
                  <a:lnTo>
                    <a:pt x="128" y="521"/>
                  </a:lnTo>
                  <a:lnTo>
                    <a:pt x="128" y="0"/>
                  </a:lnTo>
                  <a:lnTo>
                    <a:pt x="0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7" name="Freeform 167"/>
            <p:cNvSpPr>
              <a:spLocks/>
            </p:cNvSpPr>
            <p:nvPr/>
          </p:nvSpPr>
          <p:spPr bwMode="auto">
            <a:xfrm>
              <a:off x="6579916" y="5623641"/>
              <a:ext cx="129079" cy="574073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8" name="Freeform 168"/>
            <p:cNvSpPr>
              <a:spLocks/>
            </p:cNvSpPr>
            <p:nvPr/>
          </p:nvSpPr>
          <p:spPr bwMode="auto">
            <a:xfrm>
              <a:off x="6579916" y="5623641"/>
              <a:ext cx="129079" cy="574073"/>
            </a:xfrm>
            <a:custGeom>
              <a:avLst/>
              <a:gdLst/>
              <a:ahLst/>
              <a:cxnLst>
                <a:cxn ang="0">
                  <a:pos x="128" y="86"/>
                </a:cxn>
                <a:cxn ang="0">
                  <a:pos x="128" y="434"/>
                </a:cxn>
                <a:cxn ang="0">
                  <a:pos x="0" y="521"/>
                </a:cxn>
                <a:cxn ang="0">
                  <a:pos x="0" y="0"/>
                </a:cxn>
                <a:cxn ang="0">
                  <a:pos x="128" y="86"/>
                </a:cxn>
              </a:cxnLst>
              <a:rect l="0" t="0" r="r" b="b"/>
              <a:pathLst>
                <a:path w="128" h="521">
                  <a:moveTo>
                    <a:pt x="128" y="86"/>
                  </a:moveTo>
                  <a:lnTo>
                    <a:pt x="128" y="434"/>
                  </a:lnTo>
                  <a:lnTo>
                    <a:pt x="0" y="521"/>
                  </a:lnTo>
                  <a:lnTo>
                    <a:pt x="0" y="0"/>
                  </a:lnTo>
                  <a:lnTo>
                    <a:pt x="128" y="86"/>
                  </a:lnTo>
                  <a:close/>
                </a:path>
              </a:pathLst>
            </a:cu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9" name="Rectangle 169"/>
            <p:cNvSpPr>
              <a:spLocks noChangeArrowheads="1"/>
            </p:cNvSpPr>
            <p:nvPr/>
          </p:nvSpPr>
          <p:spPr bwMode="auto">
            <a:xfrm>
              <a:off x="6013177" y="5622539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0" name="Rectangle 170"/>
            <p:cNvSpPr>
              <a:spLocks noChangeArrowheads="1"/>
            </p:cNvSpPr>
            <p:nvPr/>
          </p:nvSpPr>
          <p:spPr bwMode="auto">
            <a:xfrm>
              <a:off x="6013177" y="5622539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3" name="Freeform 173"/>
            <p:cNvSpPr>
              <a:spLocks noEditPoints="1"/>
            </p:cNvSpPr>
            <p:nvPr/>
          </p:nvSpPr>
          <p:spPr bwMode="auto">
            <a:xfrm>
              <a:off x="5466606" y="5559733"/>
              <a:ext cx="1299870" cy="688667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269"/>
                </a:cxn>
                <a:cxn ang="0">
                  <a:pos x="0" y="448"/>
                </a:cxn>
                <a:cxn ang="0">
                  <a:pos x="13" y="615"/>
                </a:cxn>
                <a:cxn ang="0">
                  <a:pos x="26" y="756"/>
                </a:cxn>
                <a:cxn ang="0">
                  <a:pos x="26" y="884"/>
                </a:cxn>
                <a:cxn ang="0">
                  <a:pos x="26" y="960"/>
                </a:cxn>
                <a:cxn ang="0">
                  <a:pos x="13" y="1101"/>
                </a:cxn>
                <a:cxn ang="0">
                  <a:pos x="0" y="1268"/>
                </a:cxn>
                <a:cxn ang="0">
                  <a:pos x="0" y="1447"/>
                </a:cxn>
                <a:cxn ang="0">
                  <a:pos x="161" y="1464"/>
                </a:cxn>
                <a:cxn ang="0">
                  <a:pos x="302" y="1452"/>
                </a:cxn>
                <a:cxn ang="0">
                  <a:pos x="430" y="1452"/>
                </a:cxn>
                <a:cxn ang="0">
                  <a:pos x="507" y="1452"/>
                </a:cxn>
                <a:cxn ang="0">
                  <a:pos x="648" y="1464"/>
                </a:cxn>
                <a:cxn ang="0">
                  <a:pos x="814" y="1477"/>
                </a:cxn>
                <a:cxn ang="0">
                  <a:pos x="993" y="1477"/>
                </a:cxn>
                <a:cxn ang="0">
                  <a:pos x="1160" y="1464"/>
                </a:cxn>
                <a:cxn ang="0">
                  <a:pos x="1301" y="1452"/>
                </a:cxn>
                <a:cxn ang="0">
                  <a:pos x="1429" y="1452"/>
                </a:cxn>
                <a:cxn ang="0">
                  <a:pos x="1505" y="1452"/>
                </a:cxn>
                <a:cxn ang="0">
                  <a:pos x="1646" y="1464"/>
                </a:cxn>
                <a:cxn ang="0">
                  <a:pos x="1813" y="1477"/>
                </a:cxn>
                <a:cxn ang="0">
                  <a:pos x="1992" y="1477"/>
                </a:cxn>
                <a:cxn ang="0">
                  <a:pos x="2158" y="1464"/>
                </a:cxn>
                <a:cxn ang="0">
                  <a:pos x="2299" y="1452"/>
                </a:cxn>
                <a:cxn ang="0">
                  <a:pos x="2427" y="1452"/>
                </a:cxn>
                <a:cxn ang="0">
                  <a:pos x="2504" y="1452"/>
                </a:cxn>
                <a:cxn ang="0">
                  <a:pos x="2645" y="1464"/>
                </a:cxn>
                <a:cxn ang="0">
                  <a:pos x="2811" y="1477"/>
                </a:cxn>
                <a:cxn ang="0">
                  <a:pos x="2990" y="1477"/>
                </a:cxn>
                <a:cxn ang="0">
                  <a:pos x="3036" y="1344"/>
                </a:cxn>
                <a:cxn ang="0">
                  <a:pos x="3024" y="1203"/>
                </a:cxn>
                <a:cxn ang="0">
                  <a:pos x="3024" y="1075"/>
                </a:cxn>
                <a:cxn ang="0">
                  <a:pos x="3024" y="999"/>
                </a:cxn>
                <a:cxn ang="0">
                  <a:pos x="3036" y="858"/>
                </a:cxn>
                <a:cxn ang="0">
                  <a:pos x="3049" y="691"/>
                </a:cxn>
                <a:cxn ang="0">
                  <a:pos x="3049" y="512"/>
                </a:cxn>
                <a:cxn ang="0">
                  <a:pos x="3036" y="346"/>
                </a:cxn>
                <a:cxn ang="0">
                  <a:pos x="3024" y="205"/>
                </a:cxn>
                <a:cxn ang="0">
                  <a:pos x="3024" y="77"/>
                </a:cxn>
                <a:cxn ang="0">
                  <a:pos x="3024" y="26"/>
                </a:cxn>
                <a:cxn ang="0">
                  <a:pos x="2883" y="13"/>
                </a:cxn>
                <a:cxn ang="0">
                  <a:pos x="2716" y="0"/>
                </a:cxn>
                <a:cxn ang="0">
                  <a:pos x="2537" y="0"/>
                </a:cxn>
                <a:cxn ang="0">
                  <a:pos x="2371" y="13"/>
                </a:cxn>
                <a:cxn ang="0">
                  <a:pos x="2230" y="26"/>
                </a:cxn>
                <a:cxn ang="0">
                  <a:pos x="2102" y="26"/>
                </a:cxn>
                <a:cxn ang="0">
                  <a:pos x="2025" y="26"/>
                </a:cxn>
                <a:cxn ang="0">
                  <a:pos x="1884" y="13"/>
                </a:cxn>
                <a:cxn ang="0">
                  <a:pos x="1718" y="0"/>
                </a:cxn>
                <a:cxn ang="0">
                  <a:pos x="1539" y="0"/>
                </a:cxn>
                <a:cxn ang="0">
                  <a:pos x="1372" y="13"/>
                </a:cxn>
                <a:cxn ang="0">
                  <a:pos x="1232" y="26"/>
                </a:cxn>
                <a:cxn ang="0">
                  <a:pos x="1104" y="26"/>
                </a:cxn>
                <a:cxn ang="0">
                  <a:pos x="1027" y="26"/>
                </a:cxn>
                <a:cxn ang="0">
                  <a:pos x="886" y="13"/>
                </a:cxn>
                <a:cxn ang="0">
                  <a:pos x="720" y="0"/>
                </a:cxn>
                <a:cxn ang="0">
                  <a:pos x="540" y="0"/>
                </a:cxn>
                <a:cxn ang="0">
                  <a:pos x="374" y="13"/>
                </a:cxn>
                <a:cxn ang="0">
                  <a:pos x="233" y="26"/>
                </a:cxn>
                <a:cxn ang="0">
                  <a:pos x="105" y="26"/>
                </a:cxn>
                <a:cxn ang="0">
                  <a:pos x="28" y="26"/>
                </a:cxn>
              </a:cxnLst>
              <a:rect l="0" t="0" r="r" b="b"/>
              <a:pathLst>
                <a:path w="3049" h="1477">
                  <a:moveTo>
                    <a:pt x="26" y="39"/>
                  </a:moveTo>
                  <a:lnTo>
                    <a:pt x="26" y="64"/>
                  </a:lnTo>
                  <a:cubicBezTo>
                    <a:pt x="26" y="71"/>
                    <a:pt x="20" y="77"/>
                    <a:pt x="13" y="77"/>
                  </a:cubicBezTo>
                  <a:cubicBezTo>
                    <a:pt x="6" y="77"/>
                    <a:pt x="0" y="71"/>
                    <a:pt x="0" y="64"/>
                  </a:cubicBezTo>
                  <a:lnTo>
                    <a:pt x="0" y="39"/>
                  </a:lnTo>
                  <a:cubicBezTo>
                    <a:pt x="0" y="32"/>
                    <a:pt x="6" y="26"/>
                    <a:pt x="13" y="26"/>
                  </a:cubicBezTo>
                  <a:cubicBezTo>
                    <a:pt x="20" y="26"/>
                    <a:pt x="26" y="32"/>
                    <a:pt x="26" y="39"/>
                  </a:cubicBezTo>
                  <a:close/>
                  <a:moveTo>
                    <a:pt x="26" y="116"/>
                  </a:moveTo>
                  <a:lnTo>
                    <a:pt x="26" y="141"/>
                  </a:lnTo>
                  <a:cubicBezTo>
                    <a:pt x="26" y="148"/>
                    <a:pt x="20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lnTo>
                    <a:pt x="0" y="116"/>
                  </a:lnTo>
                  <a:cubicBezTo>
                    <a:pt x="0" y="108"/>
                    <a:pt x="6" y="103"/>
                    <a:pt x="13" y="103"/>
                  </a:cubicBezTo>
                  <a:cubicBezTo>
                    <a:pt x="20" y="103"/>
                    <a:pt x="26" y="108"/>
                    <a:pt x="26" y="116"/>
                  </a:cubicBezTo>
                  <a:close/>
                  <a:moveTo>
                    <a:pt x="26" y="192"/>
                  </a:moveTo>
                  <a:lnTo>
                    <a:pt x="26" y="218"/>
                  </a:lnTo>
                  <a:cubicBezTo>
                    <a:pt x="26" y="225"/>
                    <a:pt x="20" y="231"/>
                    <a:pt x="13" y="231"/>
                  </a:cubicBezTo>
                  <a:cubicBezTo>
                    <a:pt x="6" y="231"/>
                    <a:pt x="0" y="225"/>
                    <a:pt x="0" y="218"/>
                  </a:cubicBezTo>
                  <a:lnTo>
                    <a:pt x="0" y="192"/>
                  </a:lnTo>
                  <a:cubicBezTo>
                    <a:pt x="0" y="185"/>
                    <a:pt x="6" y="180"/>
                    <a:pt x="13" y="180"/>
                  </a:cubicBezTo>
                  <a:cubicBezTo>
                    <a:pt x="20" y="180"/>
                    <a:pt x="26" y="185"/>
                    <a:pt x="26" y="192"/>
                  </a:cubicBezTo>
                  <a:close/>
                  <a:moveTo>
                    <a:pt x="26" y="269"/>
                  </a:moveTo>
                  <a:lnTo>
                    <a:pt x="26" y="295"/>
                  </a:lnTo>
                  <a:cubicBezTo>
                    <a:pt x="26" y="302"/>
                    <a:pt x="20" y="308"/>
                    <a:pt x="13" y="308"/>
                  </a:cubicBezTo>
                  <a:cubicBezTo>
                    <a:pt x="6" y="308"/>
                    <a:pt x="0" y="302"/>
                    <a:pt x="0" y="295"/>
                  </a:cubicBezTo>
                  <a:lnTo>
                    <a:pt x="0" y="269"/>
                  </a:lnTo>
                  <a:cubicBezTo>
                    <a:pt x="0" y="262"/>
                    <a:pt x="6" y="256"/>
                    <a:pt x="13" y="256"/>
                  </a:cubicBezTo>
                  <a:cubicBezTo>
                    <a:pt x="20" y="256"/>
                    <a:pt x="26" y="262"/>
                    <a:pt x="26" y="269"/>
                  </a:cubicBezTo>
                  <a:close/>
                  <a:moveTo>
                    <a:pt x="26" y="346"/>
                  </a:moveTo>
                  <a:lnTo>
                    <a:pt x="26" y="372"/>
                  </a:lnTo>
                  <a:cubicBezTo>
                    <a:pt x="26" y="379"/>
                    <a:pt x="20" y="384"/>
                    <a:pt x="13" y="384"/>
                  </a:cubicBezTo>
                  <a:cubicBezTo>
                    <a:pt x="6" y="384"/>
                    <a:pt x="0" y="379"/>
                    <a:pt x="0" y="372"/>
                  </a:cubicBezTo>
                  <a:lnTo>
                    <a:pt x="0" y="346"/>
                  </a:lnTo>
                  <a:cubicBezTo>
                    <a:pt x="0" y="339"/>
                    <a:pt x="6" y="333"/>
                    <a:pt x="13" y="333"/>
                  </a:cubicBezTo>
                  <a:cubicBezTo>
                    <a:pt x="20" y="333"/>
                    <a:pt x="26" y="339"/>
                    <a:pt x="26" y="346"/>
                  </a:cubicBezTo>
                  <a:close/>
                  <a:moveTo>
                    <a:pt x="26" y="423"/>
                  </a:moveTo>
                  <a:lnTo>
                    <a:pt x="26" y="448"/>
                  </a:lnTo>
                  <a:cubicBezTo>
                    <a:pt x="26" y="455"/>
                    <a:pt x="20" y="461"/>
                    <a:pt x="13" y="461"/>
                  </a:cubicBezTo>
                  <a:cubicBezTo>
                    <a:pt x="6" y="461"/>
                    <a:pt x="0" y="455"/>
                    <a:pt x="0" y="448"/>
                  </a:cubicBezTo>
                  <a:lnTo>
                    <a:pt x="0" y="423"/>
                  </a:lnTo>
                  <a:cubicBezTo>
                    <a:pt x="0" y="416"/>
                    <a:pt x="6" y="410"/>
                    <a:pt x="13" y="410"/>
                  </a:cubicBezTo>
                  <a:cubicBezTo>
                    <a:pt x="20" y="410"/>
                    <a:pt x="26" y="416"/>
                    <a:pt x="26" y="423"/>
                  </a:cubicBezTo>
                  <a:close/>
                  <a:moveTo>
                    <a:pt x="26" y="500"/>
                  </a:moveTo>
                  <a:lnTo>
                    <a:pt x="26" y="525"/>
                  </a:lnTo>
                  <a:cubicBezTo>
                    <a:pt x="26" y="532"/>
                    <a:pt x="20" y="538"/>
                    <a:pt x="13" y="538"/>
                  </a:cubicBezTo>
                  <a:cubicBezTo>
                    <a:pt x="6" y="538"/>
                    <a:pt x="0" y="532"/>
                    <a:pt x="0" y="525"/>
                  </a:cubicBezTo>
                  <a:lnTo>
                    <a:pt x="0" y="500"/>
                  </a:lnTo>
                  <a:cubicBezTo>
                    <a:pt x="0" y="492"/>
                    <a:pt x="6" y="487"/>
                    <a:pt x="13" y="487"/>
                  </a:cubicBezTo>
                  <a:cubicBezTo>
                    <a:pt x="20" y="487"/>
                    <a:pt x="26" y="492"/>
                    <a:pt x="26" y="500"/>
                  </a:cubicBezTo>
                  <a:close/>
                  <a:moveTo>
                    <a:pt x="26" y="576"/>
                  </a:moveTo>
                  <a:lnTo>
                    <a:pt x="26" y="602"/>
                  </a:lnTo>
                  <a:cubicBezTo>
                    <a:pt x="26" y="609"/>
                    <a:pt x="20" y="615"/>
                    <a:pt x="13" y="615"/>
                  </a:cubicBezTo>
                  <a:cubicBezTo>
                    <a:pt x="6" y="615"/>
                    <a:pt x="0" y="609"/>
                    <a:pt x="0" y="602"/>
                  </a:cubicBezTo>
                  <a:lnTo>
                    <a:pt x="0" y="576"/>
                  </a:lnTo>
                  <a:cubicBezTo>
                    <a:pt x="0" y="569"/>
                    <a:pt x="6" y="564"/>
                    <a:pt x="13" y="564"/>
                  </a:cubicBezTo>
                  <a:cubicBezTo>
                    <a:pt x="20" y="564"/>
                    <a:pt x="26" y="569"/>
                    <a:pt x="26" y="576"/>
                  </a:cubicBezTo>
                  <a:close/>
                  <a:moveTo>
                    <a:pt x="26" y="653"/>
                  </a:moveTo>
                  <a:lnTo>
                    <a:pt x="26" y="679"/>
                  </a:lnTo>
                  <a:cubicBezTo>
                    <a:pt x="26" y="686"/>
                    <a:pt x="20" y="692"/>
                    <a:pt x="13" y="692"/>
                  </a:cubicBezTo>
                  <a:cubicBezTo>
                    <a:pt x="6" y="692"/>
                    <a:pt x="0" y="686"/>
                    <a:pt x="0" y="679"/>
                  </a:cubicBezTo>
                  <a:lnTo>
                    <a:pt x="0" y="653"/>
                  </a:lnTo>
                  <a:cubicBezTo>
                    <a:pt x="0" y="646"/>
                    <a:pt x="6" y="640"/>
                    <a:pt x="13" y="640"/>
                  </a:cubicBezTo>
                  <a:cubicBezTo>
                    <a:pt x="20" y="640"/>
                    <a:pt x="26" y="646"/>
                    <a:pt x="26" y="653"/>
                  </a:cubicBezTo>
                  <a:close/>
                  <a:moveTo>
                    <a:pt x="26" y="730"/>
                  </a:moveTo>
                  <a:lnTo>
                    <a:pt x="26" y="756"/>
                  </a:lnTo>
                  <a:cubicBezTo>
                    <a:pt x="26" y="763"/>
                    <a:pt x="20" y="768"/>
                    <a:pt x="13" y="768"/>
                  </a:cubicBezTo>
                  <a:cubicBezTo>
                    <a:pt x="6" y="768"/>
                    <a:pt x="0" y="763"/>
                    <a:pt x="0" y="756"/>
                  </a:cubicBezTo>
                  <a:lnTo>
                    <a:pt x="0" y="730"/>
                  </a:lnTo>
                  <a:cubicBezTo>
                    <a:pt x="0" y="723"/>
                    <a:pt x="6" y="717"/>
                    <a:pt x="13" y="717"/>
                  </a:cubicBezTo>
                  <a:cubicBezTo>
                    <a:pt x="20" y="717"/>
                    <a:pt x="26" y="723"/>
                    <a:pt x="26" y="730"/>
                  </a:cubicBezTo>
                  <a:close/>
                  <a:moveTo>
                    <a:pt x="26" y="807"/>
                  </a:moveTo>
                  <a:lnTo>
                    <a:pt x="26" y="832"/>
                  </a:lnTo>
                  <a:cubicBezTo>
                    <a:pt x="26" y="839"/>
                    <a:pt x="20" y="845"/>
                    <a:pt x="13" y="845"/>
                  </a:cubicBezTo>
                  <a:cubicBezTo>
                    <a:pt x="6" y="845"/>
                    <a:pt x="0" y="839"/>
                    <a:pt x="0" y="832"/>
                  </a:cubicBezTo>
                  <a:lnTo>
                    <a:pt x="0" y="807"/>
                  </a:lnTo>
                  <a:cubicBezTo>
                    <a:pt x="0" y="800"/>
                    <a:pt x="6" y="794"/>
                    <a:pt x="13" y="794"/>
                  </a:cubicBezTo>
                  <a:cubicBezTo>
                    <a:pt x="20" y="794"/>
                    <a:pt x="26" y="800"/>
                    <a:pt x="26" y="807"/>
                  </a:cubicBezTo>
                  <a:close/>
                  <a:moveTo>
                    <a:pt x="26" y="884"/>
                  </a:moveTo>
                  <a:lnTo>
                    <a:pt x="26" y="909"/>
                  </a:lnTo>
                  <a:cubicBezTo>
                    <a:pt x="26" y="916"/>
                    <a:pt x="20" y="922"/>
                    <a:pt x="13" y="922"/>
                  </a:cubicBezTo>
                  <a:cubicBezTo>
                    <a:pt x="6" y="922"/>
                    <a:pt x="0" y="916"/>
                    <a:pt x="0" y="909"/>
                  </a:cubicBezTo>
                  <a:lnTo>
                    <a:pt x="0" y="884"/>
                  </a:lnTo>
                  <a:cubicBezTo>
                    <a:pt x="0" y="876"/>
                    <a:pt x="6" y="871"/>
                    <a:pt x="13" y="871"/>
                  </a:cubicBezTo>
                  <a:cubicBezTo>
                    <a:pt x="20" y="871"/>
                    <a:pt x="26" y="876"/>
                    <a:pt x="26" y="884"/>
                  </a:cubicBezTo>
                  <a:close/>
                  <a:moveTo>
                    <a:pt x="26" y="960"/>
                  </a:moveTo>
                  <a:lnTo>
                    <a:pt x="26" y="986"/>
                  </a:lnTo>
                  <a:cubicBezTo>
                    <a:pt x="26" y="993"/>
                    <a:pt x="20" y="999"/>
                    <a:pt x="13" y="999"/>
                  </a:cubicBezTo>
                  <a:cubicBezTo>
                    <a:pt x="6" y="999"/>
                    <a:pt x="0" y="993"/>
                    <a:pt x="0" y="986"/>
                  </a:cubicBezTo>
                  <a:lnTo>
                    <a:pt x="0" y="960"/>
                  </a:lnTo>
                  <a:cubicBezTo>
                    <a:pt x="0" y="953"/>
                    <a:pt x="6" y="948"/>
                    <a:pt x="13" y="948"/>
                  </a:cubicBezTo>
                  <a:cubicBezTo>
                    <a:pt x="20" y="948"/>
                    <a:pt x="26" y="953"/>
                    <a:pt x="26" y="960"/>
                  </a:cubicBezTo>
                  <a:close/>
                  <a:moveTo>
                    <a:pt x="26" y="1037"/>
                  </a:moveTo>
                  <a:lnTo>
                    <a:pt x="26" y="1063"/>
                  </a:lnTo>
                  <a:cubicBezTo>
                    <a:pt x="26" y="1070"/>
                    <a:pt x="20" y="1076"/>
                    <a:pt x="13" y="1076"/>
                  </a:cubicBezTo>
                  <a:cubicBezTo>
                    <a:pt x="6" y="1076"/>
                    <a:pt x="0" y="1070"/>
                    <a:pt x="0" y="1063"/>
                  </a:cubicBezTo>
                  <a:lnTo>
                    <a:pt x="0" y="1037"/>
                  </a:lnTo>
                  <a:cubicBezTo>
                    <a:pt x="0" y="1030"/>
                    <a:pt x="6" y="1024"/>
                    <a:pt x="13" y="1024"/>
                  </a:cubicBezTo>
                  <a:cubicBezTo>
                    <a:pt x="20" y="1024"/>
                    <a:pt x="26" y="1030"/>
                    <a:pt x="26" y="1037"/>
                  </a:cubicBezTo>
                  <a:close/>
                  <a:moveTo>
                    <a:pt x="26" y="1114"/>
                  </a:moveTo>
                  <a:lnTo>
                    <a:pt x="26" y="1140"/>
                  </a:lnTo>
                  <a:cubicBezTo>
                    <a:pt x="26" y="1147"/>
                    <a:pt x="20" y="1152"/>
                    <a:pt x="13" y="1152"/>
                  </a:cubicBezTo>
                  <a:cubicBezTo>
                    <a:pt x="6" y="1152"/>
                    <a:pt x="0" y="1147"/>
                    <a:pt x="0" y="1140"/>
                  </a:cubicBezTo>
                  <a:lnTo>
                    <a:pt x="0" y="1114"/>
                  </a:lnTo>
                  <a:cubicBezTo>
                    <a:pt x="0" y="1107"/>
                    <a:pt x="6" y="1101"/>
                    <a:pt x="13" y="1101"/>
                  </a:cubicBezTo>
                  <a:cubicBezTo>
                    <a:pt x="20" y="1101"/>
                    <a:pt x="26" y="1107"/>
                    <a:pt x="26" y="1114"/>
                  </a:cubicBezTo>
                  <a:close/>
                  <a:moveTo>
                    <a:pt x="26" y="1191"/>
                  </a:moveTo>
                  <a:lnTo>
                    <a:pt x="26" y="1216"/>
                  </a:lnTo>
                  <a:cubicBezTo>
                    <a:pt x="26" y="1223"/>
                    <a:pt x="20" y="1229"/>
                    <a:pt x="13" y="1229"/>
                  </a:cubicBezTo>
                  <a:cubicBezTo>
                    <a:pt x="6" y="1229"/>
                    <a:pt x="0" y="1223"/>
                    <a:pt x="0" y="1216"/>
                  </a:cubicBezTo>
                  <a:lnTo>
                    <a:pt x="0" y="1191"/>
                  </a:lnTo>
                  <a:cubicBezTo>
                    <a:pt x="0" y="1184"/>
                    <a:pt x="6" y="1178"/>
                    <a:pt x="13" y="1178"/>
                  </a:cubicBezTo>
                  <a:cubicBezTo>
                    <a:pt x="20" y="1178"/>
                    <a:pt x="26" y="1184"/>
                    <a:pt x="26" y="1191"/>
                  </a:cubicBezTo>
                  <a:close/>
                  <a:moveTo>
                    <a:pt x="26" y="1268"/>
                  </a:moveTo>
                  <a:lnTo>
                    <a:pt x="26" y="1293"/>
                  </a:lnTo>
                  <a:cubicBezTo>
                    <a:pt x="26" y="1300"/>
                    <a:pt x="20" y="1306"/>
                    <a:pt x="13" y="1306"/>
                  </a:cubicBezTo>
                  <a:cubicBezTo>
                    <a:pt x="6" y="1306"/>
                    <a:pt x="0" y="1300"/>
                    <a:pt x="0" y="1293"/>
                  </a:cubicBezTo>
                  <a:lnTo>
                    <a:pt x="0" y="1268"/>
                  </a:lnTo>
                  <a:cubicBezTo>
                    <a:pt x="0" y="1260"/>
                    <a:pt x="6" y="1255"/>
                    <a:pt x="13" y="1255"/>
                  </a:cubicBezTo>
                  <a:cubicBezTo>
                    <a:pt x="20" y="1255"/>
                    <a:pt x="26" y="1260"/>
                    <a:pt x="26" y="1268"/>
                  </a:cubicBezTo>
                  <a:close/>
                  <a:moveTo>
                    <a:pt x="26" y="1344"/>
                  </a:moveTo>
                  <a:lnTo>
                    <a:pt x="26" y="1370"/>
                  </a:lnTo>
                  <a:cubicBezTo>
                    <a:pt x="26" y="1377"/>
                    <a:pt x="20" y="1383"/>
                    <a:pt x="13" y="1383"/>
                  </a:cubicBezTo>
                  <a:cubicBezTo>
                    <a:pt x="6" y="1383"/>
                    <a:pt x="0" y="1377"/>
                    <a:pt x="0" y="1370"/>
                  </a:cubicBezTo>
                  <a:lnTo>
                    <a:pt x="0" y="1344"/>
                  </a:lnTo>
                  <a:cubicBezTo>
                    <a:pt x="0" y="1337"/>
                    <a:pt x="6" y="1332"/>
                    <a:pt x="13" y="1332"/>
                  </a:cubicBezTo>
                  <a:cubicBezTo>
                    <a:pt x="20" y="1332"/>
                    <a:pt x="26" y="1337"/>
                    <a:pt x="26" y="1344"/>
                  </a:cubicBezTo>
                  <a:close/>
                  <a:moveTo>
                    <a:pt x="26" y="1421"/>
                  </a:moveTo>
                  <a:lnTo>
                    <a:pt x="26" y="1447"/>
                  </a:lnTo>
                  <a:cubicBezTo>
                    <a:pt x="26" y="1454"/>
                    <a:pt x="20" y="1460"/>
                    <a:pt x="13" y="1460"/>
                  </a:cubicBezTo>
                  <a:cubicBezTo>
                    <a:pt x="6" y="1460"/>
                    <a:pt x="0" y="1454"/>
                    <a:pt x="0" y="1447"/>
                  </a:cubicBezTo>
                  <a:lnTo>
                    <a:pt x="0" y="1421"/>
                  </a:lnTo>
                  <a:cubicBezTo>
                    <a:pt x="0" y="1414"/>
                    <a:pt x="6" y="1408"/>
                    <a:pt x="13" y="1408"/>
                  </a:cubicBezTo>
                  <a:cubicBezTo>
                    <a:pt x="20" y="1408"/>
                    <a:pt x="26" y="1414"/>
                    <a:pt x="26" y="1421"/>
                  </a:cubicBezTo>
                  <a:close/>
                  <a:moveTo>
                    <a:pt x="46" y="1452"/>
                  </a:moveTo>
                  <a:lnTo>
                    <a:pt x="72" y="1452"/>
                  </a:lnTo>
                  <a:cubicBezTo>
                    <a:pt x="79" y="1452"/>
                    <a:pt x="85" y="1457"/>
                    <a:pt x="85" y="1464"/>
                  </a:cubicBezTo>
                  <a:cubicBezTo>
                    <a:pt x="85" y="1472"/>
                    <a:pt x="79" y="1477"/>
                    <a:pt x="72" y="1477"/>
                  </a:cubicBezTo>
                  <a:lnTo>
                    <a:pt x="46" y="1477"/>
                  </a:lnTo>
                  <a:cubicBezTo>
                    <a:pt x="39" y="1477"/>
                    <a:pt x="33" y="1472"/>
                    <a:pt x="33" y="1464"/>
                  </a:cubicBezTo>
                  <a:cubicBezTo>
                    <a:pt x="33" y="1457"/>
                    <a:pt x="39" y="1452"/>
                    <a:pt x="46" y="1452"/>
                  </a:cubicBezTo>
                  <a:close/>
                  <a:moveTo>
                    <a:pt x="123" y="1452"/>
                  </a:moveTo>
                  <a:lnTo>
                    <a:pt x="149" y="1452"/>
                  </a:lnTo>
                  <a:cubicBezTo>
                    <a:pt x="156" y="1452"/>
                    <a:pt x="161" y="1457"/>
                    <a:pt x="161" y="1464"/>
                  </a:cubicBezTo>
                  <a:cubicBezTo>
                    <a:pt x="161" y="1472"/>
                    <a:pt x="156" y="1477"/>
                    <a:pt x="149" y="1477"/>
                  </a:cubicBezTo>
                  <a:lnTo>
                    <a:pt x="123" y="1477"/>
                  </a:lnTo>
                  <a:cubicBezTo>
                    <a:pt x="116" y="1477"/>
                    <a:pt x="110" y="1472"/>
                    <a:pt x="110" y="1464"/>
                  </a:cubicBezTo>
                  <a:cubicBezTo>
                    <a:pt x="110" y="1457"/>
                    <a:pt x="116" y="1452"/>
                    <a:pt x="123" y="1452"/>
                  </a:cubicBezTo>
                  <a:close/>
                  <a:moveTo>
                    <a:pt x="200" y="1452"/>
                  </a:moveTo>
                  <a:lnTo>
                    <a:pt x="225" y="1452"/>
                  </a:lnTo>
                  <a:cubicBezTo>
                    <a:pt x="233" y="1452"/>
                    <a:pt x="238" y="1457"/>
                    <a:pt x="238" y="1464"/>
                  </a:cubicBezTo>
                  <a:cubicBezTo>
                    <a:pt x="238" y="1472"/>
                    <a:pt x="233" y="1477"/>
                    <a:pt x="225" y="1477"/>
                  </a:cubicBezTo>
                  <a:lnTo>
                    <a:pt x="200" y="1477"/>
                  </a:lnTo>
                  <a:cubicBezTo>
                    <a:pt x="193" y="1477"/>
                    <a:pt x="187" y="1472"/>
                    <a:pt x="187" y="1464"/>
                  </a:cubicBezTo>
                  <a:cubicBezTo>
                    <a:pt x="187" y="1457"/>
                    <a:pt x="193" y="1452"/>
                    <a:pt x="200" y="1452"/>
                  </a:cubicBezTo>
                  <a:close/>
                  <a:moveTo>
                    <a:pt x="277" y="1452"/>
                  </a:moveTo>
                  <a:lnTo>
                    <a:pt x="302" y="1452"/>
                  </a:lnTo>
                  <a:cubicBezTo>
                    <a:pt x="309" y="1452"/>
                    <a:pt x="315" y="1457"/>
                    <a:pt x="315" y="1464"/>
                  </a:cubicBezTo>
                  <a:cubicBezTo>
                    <a:pt x="315" y="1472"/>
                    <a:pt x="309" y="1477"/>
                    <a:pt x="302" y="1477"/>
                  </a:cubicBezTo>
                  <a:lnTo>
                    <a:pt x="277" y="1477"/>
                  </a:lnTo>
                  <a:cubicBezTo>
                    <a:pt x="270" y="1477"/>
                    <a:pt x="264" y="1472"/>
                    <a:pt x="264" y="1464"/>
                  </a:cubicBezTo>
                  <a:cubicBezTo>
                    <a:pt x="264" y="1457"/>
                    <a:pt x="270" y="1452"/>
                    <a:pt x="277" y="1452"/>
                  </a:cubicBezTo>
                  <a:close/>
                  <a:moveTo>
                    <a:pt x="353" y="1452"/>
                  </a:moveTo>
                  <a:lnTo>
                    <a:pt x="379" y="1452"/>
                  </a:lnTo>
                  <a:cubicBezTo>
                    <a:pt x="386" y="1452"/>
                    <a:pt x="392" y="1457"/>
                    <a:pt x="392" y="1464"/>
                  </a:cubicBezTo>
                  <a:cubicBezTo>
                    <a:pt x="392" y="1472"/>
                    <a:pt x="386" y="1477"/>
                    <a:pt x="379" y="1477"/>
                  </a:cubicBezTo>
                  <a:lnTo>
                    <a:pt x="353" y="1477"/>
                  </a:lnTo>
                  <a:cubicBezTo>
                    <a:pt x="346" y="1477"/>
                    <a:pt x="341" y="1472"/>
                    <a:pt x="341" y="1464"/>
                  </a:cubicBezTo>
                  <a:cubicBezTo>
                    <a:pt x="341" y="1457"/>
                    <a:pt x="346" y="1452"/>
                    <a:pt x="353" y="1452"/>
                  </a:cubicBezTo>
                  <a:close/>
                  <a:moveTo>
                    <a:pt x="430" y="1452"/>
                  </a:moveTo>
                  <a:lnTo>
                    <a:pt x="456" y="1452"/>
                  </a:lnTo>
                  <a:cubicBezTo>
                    <a:pt x="463" y="1452"/>
                    <a:pt x="469" y="1457"/>
                    <a:pt x="469" y="1464"/>
                  </a:cubicBezTo>
                  <a:cubicBezTo>
                    <a:pt x="469" y="1472"/>
                    <a:pt x="463" y="1477"/>
                    <a:pt x="456" y="1477"/>
                  </a:cubicBezTo>
                  <a:lnTo>
                    <a:pt x="430" y="1477"/>
                  </a:lnTo>
                  <a:cubicBezTo>
                    <a:pt x="423" y="1477"/>
                    <a:pt x="417" y="1472"/>
                    <a:pt x="417" y="1464"/>
                  </a:cubicBezTo>
                  <a:cubicBezTo>
                    <a:pt x="417" y="1457"/>
                    <a:pt x="423" y="1452"/>
                    <a:pt x="430" y="1452"/>
                  </a:cubicBezTo>
                  <a:close/>
                  <a:moveTo>
                    <a:pt x="507" y="1452"/>
                  </a:moveTo>
                  <a:lnTo>
                    <a:pt x="533" y="1452"/>
                  </a:lnTo>
                  <a:cubicBezTo>
                    <a:pt x="540" y="1452"/>
                    <a:pt x="545" y="1457"/>
                    <a:pt x="545" y="1464"/>
                  </a:cubicBezTo>
                  <a:cubicBezTo>
                    <a:pt x="545" y="1472"/>
                    <a:pt x="540" y="1477"/>
                    <a:pt x="533" y="1477"/>
                  </a:cubicBezTo>
                  <a:lnTo>
                    <a:pt x="507" y="1477"/>
                  </a:lnTo>
                  <a:cubicBezTo>
                    <a:pt x="500" y="1477"/>
                    <a:pt x="494" y="1472"/>
                    <a:pt x="494" y="1464"/>
                  </a:cubicBezTo>
                  <a:cubicBezTo>
                    <a:pt x="494" y="1457"/>
                    <a:pt x="500" y="1452"/>
                    <a:pt x="507" y="1452"/>
                  </a:cubicBezTo>
                  <a:close/>
                  <a:moveTo>
                    <a:pt x="584" y="1452"/>
                  </a:moveTo>
                  <a:lnTo>
                    <a:pt x="609" y="1452"/>
                  </a:lnTo>
                  <a:cubicBezTo>
                    <a:pt x="617" y="1452"/>
                    <a:pt x="622" y="1457"/>
                    <a:pt x="622" y="1464"/>
                  </a:cubicBezTo>
                  <a:cubicBezTo>
                    <a:pt x="622" y="1472"/>
                    <a:pt x="617" y="1477"/>
                    <a:pt x="609" y="1477"/>
                  </a:cubicBezTo>
                  <a:lnTo>
                    <a:pt x="584" y="1477"/>
                  </a:lnTo>
                  <a:cubicBezTo>
                    <a:pt x="577" y="1477"/>
                    <a:pt x="571" y="1472"/>
                    <a:pt x="571" y="1464"/>
                  </a:cubicBezTo>
                  <a:cubicBezTo>
                    <a:pt x="571" y="1457"/>
                    <a:pt x="577" y="1452"/>
                    <a:pt x="584" y="1452"/>
                  </a:cubicBezTo>
                  <a:close/>
                  <a:moveTo>
                    <a:pt x="661" y="1452"/>
                  </a:moveTo>
                  <a:lnTo>
                    <a:pt x="686" y="1452"/>
                  </a:lnTo>
                  <a:cubicBezTo>
                    <a:pt x="693" y="1452"/>
                    <a:pt x="699" y="1457"/>
                    <a:pt x="699" y="1464"/>
                  </a:cubicBezTo>
                  <a:cubicBezTo>
                    <a:pt x="699" y="1472"/>
                    <a:pt x="693" y="1477"/>
                    <a:pt x="686" y="1477"/>
                  </a:cubicBezTo>
                  <a:lnTo>
                    <a:pt x="661" y="1477"/>
                  </a:lnTo>
                  <a:cubicBezTo>
                    <a:pt x="654" y="1477"/>
                    <a:pt x="648" y="1472"/>
                    <a:pt x="648" y="1464"/>
                  </a:cubicBezTo>
                  <a:cubicBezTo>
                    <a:pt x="648" y="1457"/>
                    <a:pt x="654" y="1452"/>
                    <a:pt x="661" y="1452"/>
                  </a:cubicBezTo>
                  <a:close/>
                  <a:moveTo>
                    <a:pt x="737" y="1452"/>
                  </a:moveTo>
                  <a:lnTo>
                    <a:pt x="763" y="1452"/>
                  </a:lnTo>
                  <a:cubicBezTo>
                    <a:pt x="770" y="1452"/>
                    <a:pt x="776" y="1457"/>
                    <a:pt x="776" y="1464"/>
                  </a:cubicBezTo>
                  <a:cubicBezTo>
                    <a:pt x="776" y="1472"/>
                    <a:pt x="770" y="1477"/>
                    <a:pt x="763" y="1477"/>
                  </a:cubicBezTo>
                  <a:lnTo>
                    <a:pt x="737" y="1477"/>
                  </a:lnTo>
                  <a:cubicBezTo>
                    <a:pt x="730" y="1477"/>
                    <a:pt x="725" y="1472"/>
                    <a:pt x="725" y="1464"/>
                  </a:cubicBezTo>
                  <a:cubicBezTo>
                    <a:pt x="725" y="1457"/>
                    <a:pt x="730" y="1452"/>
                    <a:pt x="737" y="1452"/>
                  </a:cubicBezTo>
                  <a:close/>
                  <a:moveTo>
                    <a:pt x="814" y="1452"/>
                  </a:moveTo>
                  <a:lnTo>
                    <a:pt x="840" y="1452"/>
                  </a:lnTo>
                  <a:cubicBezTo>
                    <a:pt x="847" y="1452"/>
                    <a:pt x="853" y="1457"/>
                    <a:pt x="853" y="1464"/>
                  </a:cubicBezTo>
                  <a:cubicBezTo>
                    <a:pt x="853" y="1472"/>
                    <a:pt x="847" y="1477"/>
                    <a:pt x="840" y="1477"/>
                  </a:cubicBezTo>
                  <a:lnTo>
                    <a:pt x="814" y="1477"/>
                  </a:lnTo>
                  <a:cubicBezTo>
                    <a:pt x="807" y="1477"/>
                    <a:pt x="801" y="1472"/>
                    <a:pt x="801" y="1464"/>
                  </a:cubicBezTo>
                  <a:cubicBezTo>
                    <a:pt x="801" y="1457"/>
                    <a:pt x="807" y="1452"/>
                    <a:pt x="814" y="1452"/>
                  </a:cubicBezTo>
                  <a:close/>
                  <a:moveTo>
                    <a:pt x="891" y="1452"/>
                  </a:moveTo>
                  <a:lnTo>
                    <a:pt x="917" y="1452"/>
                  </a:lnTo>
                  <a:cubicBezTo>
                    <a:pt x="924" y="1452"/>
                    <a:pt x="929" y="1457"/>
                    <a:pt x="929" y="1464"/>
                  </a:cubicBezTo>
                  <a:cubicBezTo>
                    <a:pt x="929" y="1472"/>
                    <a:pt x="924" y="1477"/>
                    <a:pt x="917" y="1477"/>
                  </a:cubicBezTo>
                  <a:lnTo>
                    <a:pt x="891" y="1477"/>
                  </a:lnTo>
                  <a:cubicBezTo>
                    <a:pt x="884" y="1477"/>
                    <a:pt x="878" y="1472"/>
                    <a:pt x="878" y="1464"/>
                  </a:cubicBezTo>
                  <a:cubicBezTo>
                    <a:pt x="878" y="1457"/>
                    <a:pt x="884" y="1452"/>
                    <a:pt x="891" y="1452"/>
                  </a:cubicBezTo>
                  <a:close/>
                  <a:moveTo>
                    <a:pt x="968" y="1452"/>
                  </a:moveTo>
                  <a:lnTo>
                    <a:pt x="993" y="1452"/>
                  </a:lnTo>
                  <a:cubicBezTo>
                    <a:pt x="1001" y="1452"/>
                    <a:pt x="1006" y="1457"/>
                    <a:pt x="1006" y="1464"/>
                  </a:cubicBezTo>
                  <a:cubicBezTo>
                    <a:pt x="1006" y="1472"/>
                    <a:pt x="1001" y="1477"/>
                    <a:pt x="993" y="1477"/>
                  </a:cubicBezTo>
                  <a:lnTo>
                    <a:pt x="968" y="1477"/>
                  </a:lnTo>
                  <a:cubicBezTo>
                    <a:pt x="961" y="1477"/>
                    <a:pt x="955" y="1472"/>
                    <a:pt x="955" y="1464"/>
                  </a:cubicBezTo>
                  <a:cubicBezTo>
                    <a:pt x="955" y="1457"/>
                    <a:pt x="961" y="1452"/>
                    <a:pt x="968" y="1452"/>
                  </a:cubicBezTo>
                  <a:close/>
                  <a:moveTo>
                    <a:pt x="1045" y="1452"/>
                  </a:moveTo>
                  <a:lnTo>
                    <a:pt x="1070" y="1452"/>
                  </a:lnTo>
                  <a:cubicBezTo>
                    <a:pt x="1077" y="1452"/>
                    <a:pt x="1083" y="1457"/>
                    <a:pt x="1083" y="1464"/>
                  </a:cubicBezTo>
                  <a:cubicBezTo>
                    <a:pt x="1083" y="1472"/>
                    <a:pt x="1077" y="1477"/>
                    <a:pt x="1070" y="1477"/>
                  </a:cubicBezTo>
                  <a:lnTo>
                    <a:pt x="1045" y="1477"/>
                  </a:lnTo>
                  <a:cubicBezTo>
                    <a:pt x="1038" y="1477"/>
                    <a:pt x="1032" y="1472"/>
                    <a:pt x="1032" y="1464"/>
                  </a:cubicBezTo>
                  <a:cubicBezTo>
                    <a:pt x="1032" y="1457"/>
                    <a:pt x="1038" y="1452"/>
                    <a:pt x="1045" y="1452"/>
                  </a:cubicBezTo>
                  <a:close/>
                  <a:moveTo>
                    <a:pt x="1121" y="1452"/>
                  </a:moveTo>
                  <a:lnTo>
                    <a:pt x="1147" y="1452"/>
                  </a:lnTo>
                  <a:cubicBezTo>
                    <a:pt x="1154" y="1452"/>
                    <a:pt x="1160" y="1457"/>
                    <a:pt x="1160" y="1464"/>
                  </a:cubicBezTo>
                  <a:cubicBezTo>
                    <a:pt x="1160" y="1472"/>
                    <a:pt x="1154" y="1477"/>
                    <a:pt x="1147" y="1477"/>
                  </a:cubicBezTo>
                  <a:lnTo>
                    <a:pt x="1121" y="1477"/>
                  </a:lnTo>
                  <a:cubicBezTo>
                    <a:pt x="1114" y="1477"/>
                    <a:pt x="1109" y="1472"/>
                    <a:pt x="1109" y="1464"/>
                  </a:cubicBezTo>
                  <a:cubicBezTo>
                    <a:pt x="1109" y="1457"/>
                    <a:pt x="1114" y="1452"/>
                    <a:pt x="1121" y="1452"/>
                  </a:cubicBezTo>
                  <a:close/>
                  <a:moveTo>
                    <a:pt x="1198" y="1452"/>
                  </a:moveTo>
                  <a:lnTo>
                    <a:pt x="1224" y="1452"/>
                  </a:lnTo>
                  <a:cubicBezTo>
                    <a:pt x="1231" y="1452"/>
                    <a:pt x="1237" y="1457"/>
                    <a:pt x="1237" y="1464"/>
                  </a:cubicBezTo>
                  <a:cubicBezTo>
                    <a:pt x="1237" y="1472"/>
                    <a:pt x="1231" y="1477"/>
                    <a:pt x="1224" y="1477"/>
                  </a:cubicBezTo>
                  <a:lnTo>
                    <a:pt x="1198" y="1477"/>
                  </a:lnTo>
                  <a:cubicBezTo>
                    <a:pt x="1191" y="1477"/>
                    <a:pt x="1185" y="1472"/>
                    <a:pt x="1185" y="1464"/>
                  </a:cubicBezTo>
                  <a:cubicBezTo>
                    <a:pt x="1185" y="1457"/>
                    <a:pt x="1191" y="1452"/>
                    <a:pt x="1198" y="1452"/>
                  </a:cubicBezTo>
                  <a:close/>
                  <a:moveTo>
                    <a:pt x="1275" y="1452"/>
                  </a:moveTo>
                  <a:lnTo>
                    <a:pt x="1301" y="1452"/>
                  </a:lnTo>
                  <a:cubicBezTo>
                    <a:pt x="1308" y="1452"/>
                    <a:pt x="1313" y="1457"/>
                    <a:pt x="1313" y="1464"/>
                  </a:cubicBezTo>
                  <a:cubicBezTo>
                    <a:pt x="1313" y="1472"/>
                    <a:pt x="1308" y="1477"/>
                    <a:pt x="1301" y="1477"/>
                  </a:cubicBezTo>
                  <a:lnTo>
                    <a:pt x="1275" y="1477"/>
                  </a:lnTo>
                  <a:cubicBezTo>
                    <a:pt x="1268" y="1477"/>
                    <a:pt x="1262" y="1472"/>
                    <a:pt x="1262" y="1464"/>
                  </a:cubicBezTo>
                  <a:cubicBezTo>
                    <a:pt x="1262" y="1457"/>
                    <a:pt x="1268" y="1452"/>
                    <a:pt x="1275" y="1452"/>
                  </a:cubicBezTo>
                  <a:close/>
                  <a:moveTo>
                    <a:pt x="1352" y="1452"/>
                  </a:moveTo>
                  <a:lnTo>
                    <a:pt x="1377" y="1452"/>
                  </a:lnTo>
                  <a:cubicBezTo>
                    <a:pt x="1385" y="1452"/>
                    <a:pt x="1390" y="1457"/>
                    <a:pt x="1390" y="1464"/>
                  </a:cubicBezTo>
                  <a:cubicBezTo>
                    <a:pt x="1390" y="1472"/>
                    <a:pt x="1385" y="1477"/>
                    <a:pt x="1377" y="1477"/>
                  </a:cubicBezTo>
                  <a:lnTo>
                    <a:pt x="1352" y="1477"/>
                  </a:lnTo>
                  <a:cubicBezTo>
                    <a:pt x="1345" y="1477"/>
                    <a:pt x="1339" y="1472"/>
                    <a:pt x="1339" y="1464"/>
                  </a:cubicBezTo>
                  <a:cubicBezTo>
                    <a:pt x="1339" y="1457"/>
                    <a:pt x="1345" y="1452"/>
                    <a:pt x="1352" y="1452"/>
                  </a:cubicBezTo>
                  <a:close/>
                  <a:moveTo>
                    <a:pt x="1429" y="1452"/>
                  </a:moveTo>
                  <a:lnTo>
                    <a:pt x="1454" y="1452"/>
                  </a:lnTo>
                  <a:cubicBezTo>
                    <a:pt x="1461" y="1452"/>
                    <a:pt x="1467" y="1457"/>
                    <a:pt x="1467" y="1464"/>
                  </a:cubicBezTo>
                  <a:cubicBezTo>
                    <a:pt x="1467" y="1472"/>
                    <a:pt x="1461" y="1477"/>
                    <a:pt x="1454" y="1477"/>
                  </a:cubicBezTo>
                  <a:lnTo>
                    <a:pt x="1429" y="1477"/>
                  </a:lnTo>
                  <a:cubicBezTo>
                    <a:pt x="1422" y="1477"/>
                    <a:pt x="1416" y="1472"/>
                    <a:pt x="1416" y="1464"/>
                  </a:cubicBezTo>
                  <a:cubicBezTo>
                    <a:pt x="1416" y="1457"/>
                    <a:pt x="1422" y="1452"/>
                    <a:pt x="1429" y="1452"/>
                  </a:cubicBezTo>
                  <a:close/>
                  <a:moveTo>
                    <a:pt x="1505" y="1452"/>
                  </a:moveTo>
                  <a:lnTo>
                    <a:pt x="1531" y="1452"/>
                  </a:lnTo>
                  <a:cubicBezTo>
                    <a:pt x="1538" y="1452"/>
                    <a:pt x="1544" y="1457"/>
                    <a:pt x="1544" y="1464"/>
                  </a:cubicBezTo>
                  <a:cubicBezTo>
                    <a:pt x="1544" y="1472"/>
                    <a:pt x="1538" y="1477"/>
                    <a:pt x="1531" y="1477"/>
                  </a:cubicBezTo>
                  <a:lnTo>
                    <a:pt x="1505" y="1477"/>
                  </a:lnTo>
                  <a:cubicBezTo>
                    <a:pt x="1498" y="1477"/>
                    <a:pt x="1493" y="1472"/>
                    <a:pt x="1493" y="1464"/>
                  </a:cubicBezTo>
                  <a:cubicBezTo>
                    <a:pt x="1493" y="1457"/>
                    <a:pt x="1498" y="1452"/>
                    <a:pt x="1505" y="1452"/>
                  </a:cubicBezTo>
                  <a:close/>
                  <a:moveTo>
                    <a:pt x="1582" y="1452"/>
                  </a:moveTo>
                  <a:lnTo>
                    <a:pt x="1608" y="1452"/>
                  </a:lnTo>
                  <a:cubicBezTo>
                    <a:pt x="1615" y="1452"/>
                    <a:pt x="1621" y="1457"/>
                    <a:pt x="1621" y="1464"/>
                  </a:cubicBezTo>
                  <a:cubicBezTo>
                    <a:pt x="1621" y="1472"/>
                    <a:pt x="1615" y="1477"/>
                    <a:pt x="1608" y="1477"/>
                  </a:cubicBezTo>
                  <a:lnTo>
                    <a:pt x="1582" y="1477"/>
                  </a:lnTo>
                  <a:cubicBezTo>
                    <a:pt x="1575" y="1477"/>
                    <a:pt x="1569" y="1472"/>
                    <a:pt x="1569" y="1464"/>
                  </a:cubicBezTo>
                  <a:cubicBezTo>
                    <a:pt x="1569" y="1457"/>
                    <a:pt x="1575" y="1452"/>
                    <a:pt x="1582" y="1452"/>
                  </a:cubicBezTo>
                  <a:close/>
                  <a:moveTo>
                    <a:pt x="1659" y="1452"/>
                  </a:moveTo>
                  <a:lnTo>
                    <a:pt x="1685" y="1452"/>
                  </a:lnTo>
                  <a:cubicBezTo>
                    <a:pt x="1692" y="1452"/>
                    <a:pt x="1697" y="1457"/>
                    <a:pt x="1697" y="1464"/>
                  </a:cubicBezTo>
                  <a:cubicBezTo>
                    <a:pt x="1697" y="1472"/>
                    <a:pt x="1692" y="1477"/>
                    <a:pt x="1685" y="1477"/>
                  </a:cubicBezTo>
                  <a:lnTo>
                    <a:pt x="1659" y="1477"/>
                  </a:lnTo>
                  <a:cubicBezTo>
                    <a:pt x="1652" y="1477"/>
                    <a:pt x="1646" y="1472"/>
                    <a:pt x="1646" y="1464"/>
                  </a:cubicBezTo>
                  <a:cubicBezTo>
                    <a:pt x="1646" y="1457"/>
                    <a:pt x="1652" y="1452"/>
                    <a:pt x="1659" y="1452"/>
                  </a:cubicBezTo>
                  <a:close/>
                  <a:moveTo>
                    <a:pt x="1736" y="1452"/>
                  </a:moveTo>
                  <a:lnTo>
                    <a:pt x="1761" y="1452"/>
                  </a:lnTo>
                  <a:cubicBezTo>
                    <a:pt x="1769" y="1452"/>
                    <a:pt x="1774" y="1457"/>
                    <a:pt x="1774" y="1464"/>
                  </a:cubicBezTo>
                  <a:cubicBezTo>
                    <a:pt x="1774" y="1472"/>
                    <a:pt x="1769" y="1477"/>
                    <a:pt x="1761" y="1477"/>
                  </a:cubicBezTo>
                  <a:lnTo>
                    <a:pt x="1736" y="1477"/>
                  </a:lnTo>
                  <a:cubicBezTo>
                    <a:pt x="1729" y="1477"/>
                    <a:pt x="1723" y="1472"/>
                    <a:pt x="1723" y="1464"/>
                  </a:cubicBezTo>
                  <a:cubicBezTo>
                    <a:pt x="1723" y="1457"/>
                    <a:pt x="1729" y="1452"/>
                    <a:pt x="1736" y="1452"/>
                  </a:cubicBezTo>
                  <a:close/>
                  <a:moveTo>
                    <a:pt x="1813" y="1452"/>
                  </a:moveTo>
                  <a:lnTo>
                    <a:pt x="1838" y="1452"/>
                  </a:lnTo>
                  <a:cubicBezTo>
                    <a:pt x="1845" y="1452"/>
                    <a:pt x="1851" y="1457"/>
                    <a:pt x="1851" y="1464"/>
                  </a:cubicBezTo>
                  <a:cubicBezTo>
                    <a:pt x="1851" y="1472"/>
                    <a:pt x="1845" y="1477"/>
                    <a:pt x="1838" y="1477"/>
                  </a:cubicBezTo>
                  <a:lnTo>
                    <a:pt x="1813" y="1477"/>
                  </a:lnTo>
                  <a:cubicBezTo>
                    <a:pt x="1806" y="1477"/>
                    <a:pt x="1800" y="1472"/>
                    <a:pt x="1800" y="1464"/>
                  </a:cubicBezTo>
                  <a:cubicBezTo>
                    <a:pt x="1800" y="1457"/>
                    <a:pt x="1806" y="1452"/>
                    <a:pt x="1813" y="1452"/>
                  </a:cubicBezTo>
                  <a:close/>
                  <a:moveTo>
                    <a:pt x="1889" y="1452"/>
                  </a:moveTo>
                  <a:lnTo>
                    <a:pt x="1915" y="1452"/>
                  </a:lnTo>
                  <a:cubicBezTo>
                    <a:pt x="1922" y="1452"/>
                    <a:pt x="1928" y="1457"/>
                    <a:pt x="1928" y="1464"/>
                  </a:cubicBezTo>
                  <a:cubicBezTo>
                    <a:pt x="1928" y="1472"/>
                    <a:pt x="1922" y="1477"/>
                    <a:pt x="1915" y="1477"/>
                  </a:cubicBezTo>
                  <a:lnTo>
                    <a:pt x="1889" y="1477"/>
                  </a:lnTo>
                  <a:cubicBezTo>
                    <a:pt x="1882" y="1477"/>
                    <a:pt x="1877" y="1472"/>
                    <a:pt x="1877" y="1464"/>
                  </a:cubicBezTo>
                  <a:cubicBezTo>
                    <a:pt x="1877" y="1457"/>
                    <a:pt x="1882" y="1452"/>
                    <a:pt x="1889" y="1452"/>
                  </a:cubicBezTo>
                  <a:close/>
                  <a:moveTo>
                    <a:pt x="1966" y="1452"/>
                  </a:moveTo>
                  <a:lnTo>
                    <a:pt x="1992" y="1452"/>
                  </a:lnTo>
                  <a:cubicBezTo>
                    <a:pt x="1999" y="1452"/>
                    <a:pt x="2005" y="1457"/>
                    <a:pt x="2005" y="1464"/>
                  </a:cubicBezTo>
                  <a:cubicBezTo>
                    <a:pt x="2005" y="1472"/>
                    <a:pt x="1999" y="1477"/>
                    <a:pt x="1992" y="1477"/>
                  </a:cubicBezTo>
                  <a:lnTo>
                    <a:pt x="1966" y="1477"/>
                  </a:lnTo>
                  <a:cubicBezTo>
                    <a:pt x="1959" y="1477"/>
                    <a:pt x="1953" y="1472"/>
                    <a:pt x="1953" y="1464"/>
                  </a:cubicBezTo>
                  <a:cubicBezTo>
                    <a:pt x="1953" y="1457"/>
                    <a:pt x="1959" y="1452"/>
                    <a:pt x="1966" y="1452"/>
                  </a:cubicBezTo>
                  <a:close/>
                  <a:moveTo>
                    <a:pt x="2043" y="1452"/>
                  </a:moveTo>
                  <a:lnTo>
                    <a:pt x="2069" y="1452"/>
                  </a:lnTo>
                  <a:cubicBezTo>
                    <a:pt x="2076" y="1452"/>
                    <a:pt x="2081" y="1457"/>
                    <a:pt x="2081" y="1464"/>
                  </a:cubicBezTo>
                  <a:cubicBezTo>
                    <a:pt x="2081" y="1472"/>
                    <a:pt x="2076" y="1477"/>
                    <a:pt x="2069" y="1477"/>
                  </a:cubicBezTo>
                  <a:lnTo>
                    <a:pt x="2043" y="1477"/>
                  </a:lnTo>
                  <a:cubicBezTo>
                    <a:pt x="2036" y="1477"/>
                    <a:pt x="2030" y="1472"/>
                    <a:pt x="2030" y="1464"/>
                  </a:cubicBezTo>
                  <a:cubicBezTo>
                    <a:pt x="2030" y="1457"/>
                    <a:pt x="2036" y="1452"/>
                    <a:pt x="2043" y="1452"/>
                  </a:cubicBezTo>
                  <a:close/>
                  <a:moveTo>
                    <a:pt x="2120" y="1452"/>
                  </a:moveTo>
                  <a:lnTo>
                    <a:pt x="2145" y="1452"/>
                  </a:lnTo>
                  <a:cubicBezTo>
                    <a:pt x="2153" y="1452"/>
                    <a:pt x="2158" y="1457"/>
                    <a:pt x="2158" y="1464"/>
                  </a:cubicBezTo>
                  <a:cubicBezTo>
                    <a:pt x="2158" y="1472"/>
                    <a:pt x="2153" y="1477"/>
                    <a:pt x="2145" y="1477"/>
                  </a:cubicBezTo>
                  <a:lnTo>
                    <a:pt x="2120" y="1477"/>
                  </a:lnTo>
                  <a:cubicBezTo>
                    <a:pt x="2113" y="1477"/>
                    <a:pt x="2107" y="1472"/>
                    <a:pt x="2107" y="1464"/>
                  </a:cubicBezTo>
                  <a:cubicBezTo>
                    <a:pt x="2107" y="1457"/>
                    <a:pt x="2113" y="1452"/>
                    <a:pt x="2120" y="1452"/>
                  </a:cubicBezTo>
                  <a:close/>
                  <a:moveTo>
                    <a:pt x="2197" y="1452"/>
                  </a:moveTo>
                  <a:lnTo>
                    <a:pt x="2222" y="1452"/>
                  </a:lnTo>
                  <a:cubicBezTo>
                    <a:pt x="2229" y="1452"/>
                    <a:pt x="2235" y="1457"/>
                    <a:pt x="2235" y="1464"/>
                  </a:cubicBezTo>
                  <a:cubicBezTo>
                    <a:pt x="2235" y="1472"/>
                    <a:pt x="2229" y="1477"/>
                    <a:pt x="2222" y="1477"/>
                  </a:cubicBezTo>
                  <a:lnTo>
                    <a:pt x="2197" y="1477"/>
                  </a:lnTo>
                  <a:cubicBezTo>
                    <a:pt x="2190" y="1477"/>
                    <a:pt x="2184" y="1472"/>
                    <a:pt x="2184" y="1464"/>
                  </a:cubicBezTo>
                  <a:cubicBezTo>
                    <a:pt x="2184" y="1457"/>
                    <a:pt x="2190" y="1452"/>
                    <a:pt x="2197" y="1452"/>
                  </a:cubicBezTo>
                  <a:close/>
                  <a:moveTo>
                    <a:pt x="2273" y="1452"/>
                  </a:moveTo>
                  <a:lnTo>
                    <a:pt x="2299" y="1452"/>
                  </a:lnTo>
                  <a:cubicBezTo>
                    <a:pt x="2306" y="1452"/>
                    <a:pt x="2312" y="1457"/>
                    <a:pt x="2312" y="1464"/>
                  </a:cubicBezTo>
                  <a:cubicBezTo>
                    <a:pt x="2312" y="1472"/>
                    <a:pt x="2306" y="1477"/>
                    <a:pt x="2299" y="1477"/>
                  </a:cubicBezTo>
                  <a:lnTo>
                    <a:pt x="2273" y="1477"/>
                  </a:lnTo>
                  <a:cubicBezTo>
                    <a:pt x="2266" y="1477"/>
                    <a:pt x="2261" y="1472"/>
                    <a:pt x="2261" y="1464"/>
                  </a:cubicBezTo>
                  <a:cubicBezTo>
                    <a:pt x="2261" y="1457"/>
                    <a:pt x="2266" y="1452"/>
                    <a:pt x="2273" y="1452"/>
                  </a:cubicBezTo>
                  <a:close/>
                  <a:moveTo>
                    <a:pt x="2350" y="1452"/>
                  </a:moveTo>
                  <a:lnTo>
                    <a:pt x="2376" y="1452"/>
                  </a:lnTo>
                  <a:cubicBezTo>
                    <a:pt x="2383" y="1452"/>
                    <a:pt x="2389" y="1457"/>
                    <a:pt x="2389" y="1464"/>
                  </a:cubicBezTo>
                  <a:cubicBezTo>
                    <a:pt x="2389" y="1472"/>
                    <a:pt x="2383" y="1477"/>
                    <a:pt x="2376" y="1477"/>
                  </a:cubicBezTo>
                  <a:lnTo>
                    <a:pt x="2350" y="1477"/>
                  </a:lnTo>
                  <a:cubicBezTo>
                    <a:pt x="2343" y="1477"/>
                    <a:pt x="2337" y="1472"/>
                    <a:pt x="2337" y="1464"/>
                  </a:cubicBezTo>
                  <a:cubicBezTo>
                    <a:pt x="2337" y="1457"/>
                    <a:pt x="2343" y="1452"/>
                    <a:pt x="2350" y="1452"/>
                  </a:cubicBezTo>
                  <a:close/>
                  <a:moveTo>
                    <a:pt x="2427" y="1452"/>
                  </a:moveTo>
                  <a:lnTo>
                    <a:pt x="2453" y="1452"/>
                  </a:lnTo>
                  <a:cubicBezTo>
                    <a:pt x="2460" y="1452"/>
                    <a:pt x="2465" y="1457"/>
                    <a:pt x="2465" y="1464"/>
                  </a:cubicBezTo>
                  <a:cubicBezTo>
                    <a:pt x="2465" y="1472"/>
                    <a:pt x="2460" y="1477"/>
                    <a:pt x="2453" y="1477"/>
                  </a:cubicBezTo>
                  <a:lnTo>
                    <a:pt x="2427" y="1477"/>
                  </a:lnTo>
                  <a:cubicBezTo>
                    <a:pt x="2420" y="1477"/>
                    <a:pt x="2414" y="1472"/>
                    <a:pt x="2414" y="1464"/>
                  </a:cubicBezTo>
                  <a:cubicBezTo>
                    <a:pt x="2414" y="1457"/>
                    <a:pt x="2420" y="1452"/>
                    <a:pt x="2427" y="1452"/>
                  </a:cubicBezTo>
                  <a:close/>
                  <a:moveTo>
                    <a:pt x="2504" y="1452"/>
                  </a:moveTo>
                  <a:lnTo>
                    <a:pt x="2529" y="1452"/>
                  </a:lnTo>
                  <a:cubicBezTo>
                    <a:pt x="2537" y="1452"/>
                    <a:pt x="2542" y="1457"/>
                    <a:pt x="2542" y="1464"/>
                  </a:cubicBezTo>
                  <a:cubicBezTo>
                    <a:pt x="2542" y="1472"/>
                    <a:pt x="2537" y="1477"/>
                    <a:pt x="2529" y="1477"/>
                  </a:cubicBezTo>
                  <a:lnTo>
                    <a:pt x="2504" y="1477"/>
                  </a:lnTo>
                  <a:cubicBezTo>
                    <a:pt x="2497" y="1477"/>
                    <a:pt x="2491" y="1472"/>
                    <a:pt x="2491" y="1464"/>
                  </a:cubicBezTo>
                  <a:cubicBezTo>
                    <a:pt x="2491" y="1457"/>
                    <a:pt x="2497" y="1452"/>
                    <a:pt x="2504" y="1452"/>
                  </a:cubicBezTo>
                  <a:close/>
                  <a:moveTo>
                    <a:pt x="2581" y="1452"/>
                  </a:moveTo>
                  <a:lnTo>
                    <a:pt x="2606" y="1452"/>
                  </a:lnTo>
                  <a:cubicBezTo>
                    <a:pt x="2613" y="1452"/>
                    <a:pt x="2619" y="1457"/>
                    <a:pt x="2619" y="1464"/>
                  </a:cubicBezTo>
                  <a:cubicBezTo>
                    <a:pt x="2619" y="1472"/>
                    <a:pt x="2613" y="1477"/>
                    <a:pt x="2606" y="1477"/>
                  </a:cubicBezTo>
                  <a:lnTo>
                    <a:pt x="2581" y="1477"/>
                  </a:lnTo>
                  <a:cubicBezTo>
                    <a:pt x="2574" y="1477"/>
                    <a:pt x="2568" y="1472"/>
                    <a:pt x="2568" y="1464"/>
                  </a:cubicBezTo>
                  <a:cubicBezTo>
                    <a:pt x="2568" y="1457"/>
                    <a:pt x="2574" y="1452"/>
                    <a:pt x="2581" y="1452"/>
                  </a:cubicBezTo>
                  <a:close/>
                  <a:moveTo>
                    <a:pt x="2657" y="1452"/>
                  </a:moveTo>
                  <a:lnTo>
                    <a:pt x="2683" y="1452"/>
                  </a:lnTo>
                  <a:cubicBezTo>
                    <a:pt x="2690" y="1452"/>
                    <a:pt x="2696" y="1457"/>
                    <a:pt x="2696" y="1464"/>
                  </a:cubicBezTo>
                  <a:cubicBezTo>
                    <a:pt x="2696" y="1472"/>
                    <a:pt x="2690" y="1477"/>
                    <a:pt x="2683" y="1477"/>
                  </a:cubicBezTo>
                  <a:lnTo>
                    <a:pt x="2657" y="1477"/>
                  </a:lnTo>
                  <a:cubicBezTo>
                    <a:pt x="2650" y="1477"/>
                    <a:pt x="2645" y="1472"/>
                    <a:pt x="2645" y="1464"/>
                  </a:cubicBezTo>
                  <a:cubicBezTo>
                    <a:pt x="2645" y="1457"/>
                    <a:pt x="2650" y="1452"/>
                    <a:pt x="2657" y="1452"/>
                  </a:cubicBezTo>
                  <a:close/>
                  <a:moveTo>
                    <a:pt x="2734" y="1452"/>
                  </a:moveTo>
                  <a:lnTo>
                    <a:pt x="2760" y="1452"/>
                  </a:lnTo>
                  <a:cubicBezTo>
                    <a:pt x="2767" y="1452"/>
                    <a:pt x="2773" y="1457"/>
                    <a:pt x="2773" y="1464"/>
                  </a:cubicBezTo>
                  <a:cubicBezTo>
                    <a:pt x="2773" y="1472"/>
                    <a:pt x="2767" y="1477"/>
                    <a:pt x="2760" y="1477"/>
                  </a:cubicBezTo>
                  <a:lnTo>
                    <a:pt x="2734" y="1477"/>
                  </a:lnTo>
                  <a:cubicBezTo>
                    <a:pt x="2727" y="1477"/>
                    <a:pt x="2721" y="1472"/>
                    <a:pt x="2721" y="1464"/>
                  </a:cubicBezTo>
                  <a:cubicBezTo>
                    <a:pt x="2721" y="1457"/>
                    <a:pt x="2727" y="1452"/>
                    <a:pt x="2734" y="1452"/>
                  </a:cubicBezTo>
                  <a:close/>
                  <a:moveTo>
                    <a:pt x="2811" y="1452"/>
                  </a:moveTo>
                  <a:lnTo>
                    <a:pt x="2837" y="1452"/>
                  </a:lnTo>
                  <a:cubicBezTo>
                    <a:pt x="2844" y="1452"/>
                    <a:pt x="2849" y="1457"/>
                    <a:pt x="2849" y="1464"/>
                  </a:cubicBezTo>
                  <a:cubicBezTo>
                    <a:pt x="2849" y="1472"/>
                    <a:pt x="2844" y="1477"/>
                    <a:pt x="2837" y="1477"/>
                  </a:cubicBezTo>
                  <a:lnTo>
                    <a:pt x="2811" y="1477"/>
                  </a:lnTo>
                  <a:cubicBezTo>
                    <a:pt x="2804" y="1477"/>
                    <a:pt x="2798" y="1472"/>
                    <a:pt x="2798" y="1464"/>
                  </a:cubicBezTo>
                  <a:cubicBezTo>
                    <a:pt x="2798" y="1457"/>
                    <a:pt x="2804" y="1452"/>
                    <a:pt x="2811" y="1452"/>
                  </a:cubicBezTo>
                  <a:close/>
                  <a:moveTo>
                    <a:pt x="2888" y="1452"/>
                  </a:moveTo>
                  <a:lnTo>
                    <a:pt x="2913" y="1452"/>
                  </a:lnTo>
                  <a:cubicBezTo>
                    <a:pt x="2921" y="1452"/>
                    <a:pt x="2926" y="1457"/>
                    <a:pt x="2926" y="1464"/>
                  </a:cubicBezTo>
                  <a:cubicBezTo>
                    <a:pt x="2926" y="1472"/>
                    <a:pt x="2921" y="1477"/>
                    <a:pt x="2913" y="1477"/>
                  </a:cubicBezTo>
                  <a:lnTo>
                    <a:pt x="2888" y="1477"/>
                  </a:lnTo>
                  <a:cubicBezTo>
                    <a:pt x="2881" y="1477"/>
                    <a:pt x="2875" y="1472"/>
                    <a:pt x="2875" y="1464"/>
                  </a:cubicBezTo>
                  <a:cubicBezTo>
                    <a:pt x="2875" y="1457"/>
                    <a:pt x="2881" y="1452"/>
                    <a:pt x="2888" y="1452"/>
                  </a:cubicBezTo>
                  <a:close/>
                  <a:moveTo>
                    <a:pt x="2965" y="1452"/>
                  </a:moveTo>
                  <a:lnTo>
                    <a:pt x="2990" y="1452"/>
                  </a:lnTo>
                  <a:cubicBezTo>
                    <a:pt x="2997" y="1452"/>
                    <a:pt x="3003" y="1457"/>
                    <a:pt x="3003" y="1464"/>
                  </a:cubicBezTo>
                  <a:cubicBezTo>
                    <a:pt x="3003" y="1472"/>
                    <a:pt x="2997" y="1477"/>
                    <a:pt x="2990" y="1477"/>
                  </a:cubicBezTo>
                  <a:lnTo>
                    <a:pt x="2965" y="1477"/>
                  </a:lnTo>
                  <a:cubicBezTo>
                    <a:pt x="2958" y="1477"/>
                    <a:pt x="2952" y="1472"/>
                    <a:pt x="2952" y="1464"/>
                  </a:cubicBezTo>
                  <a:cubicBezTo>
                    <a:pt x="2952" y="1457"/>
                    <a:pt x="2958" y="1452"/>
                    <a:pt x="2965" y="1452"/>
                  </a:cubicBezTo>
                  <a:close/>
                  <a:moveTo>
                    <a:pt x="3024" y="1459"/>
                  </a:moveTo>
                  <a:lnTo>
                    <a:pt x="3024" y="1434"/>
                  </a:lnTo>
                  <a:cubicBezTo>
                    <a:pt x="3024" y="1427"/>
                    <a:pt x="3029" y="1421"/>
                    <a:pt x="3036" y="1421"/>
                  </a:cubicBezTo>
                  <a:cubicBezTo>
                    <a:pt x="3043" y="1421"/>
                    <a:pt x="3049" y="1427"/>
                    <a:pt x="3049" y="1434"/>
                  </a:cubicBezTo>
                  <a:lnTo>
                    <a:pt x="3049" y="1459"/>
                  </a:lnTo>
                  <a:cubicBezTo>
                    <a:pt x="3049" y="1467"/>
                    <a:pt x="3043" y="1472"/>
                    <a:pt x="3036" y="1472"/>
                  </a:cubicBezTo>
                  <a:cubicBezTo>
                    <a:pt x="3029" y="1472"/>
                    <a:pt x="3024" y="1467"/>
                    <a:pt x="3024" y="1459"/>
                  </a:cubicBezTo>
                  <a:close/>
                  <a:moveTo>
                    <a:pt x="3024" y="1383"/>
                  </a:moveTo>
                  <a:lnTo>
                    <a:pt x="3024" y="1357"/>
                  </a:lnTo>
                  <a:cubicBezTo>
                    <a:pt x="3024" y="1350"/>
                    <a:pt x="3029" y="1344"/>
                    <a:pt x="3036" y="1344"/>
                  </a:cubicBezTo>
                  <a:cubicBezTo>
                    <a:pt x="3043" y="1344"/>
                    <a:pt x="3049" y="1350"/>
                    <a:pt x="3049" y="1357"/>
                  </a:cubicBezTo>
                  <a:lnTo>
                    <a:pt x="3049" y="1383"/>
                  </a:lnTo>
                  <a:cubicBezTo>
                    <a:pt x="3049" y="1390"/>
                    <a:pt x="3043" y="1395"/>
                    <a:pt x="3036" y="1395"/>
                  </a:cubicBezTo>
                  <a:cubicBezTo>
                    <a:pt x="3029" y="1395"/>
                    <a:pt x="3024" y="1390"/>
                    <a:pt x="3024" y="1383"/>
                  </a:cubicBezTo>
                  <a:close/>
                  <a:moveTo>
                    <a:pt x="3024" y="1306"/>
                  </a:moveTo>
                  <a:lnTo>
                    <a:pt x="3024" y="1280"/>
                  </a:lnTo>
                  <a:cubicBezTo>
                    <a:pt x="3024" y="1273"/>
                    <a:pt x="3029" y="1267"/>
                    <a:pt x="3036" y="1267"/>
                  </a:cubicBezTo>
                  <a:cubicBezTo>
                    <a:pt x="3043" y="1267"/>
                    <a:pt x="3049" y="1273"/>
                    <a:pt x="3049" y="1280"/>
                  </a:cubicBezTo>
                  <a:lnTo>
                    <a:pt x="3049" y="1306"/>
                  </a:lnTo>
                  <a:cubicBezTo>
                    <a:pt x="3049" y="1313"/>
                    <a:pt x="3043" y="1319"/>
                    <a:pt x="3036" y="1319"/>
                  </a:cubicBezTo>
                  <a:cubicBezTo>
                    <a:pt x="3029" y="1319"/>
                    <a:pt x="3024" y="1313"/>
                    <a:pt x="3024" y="1306"/>
                  </a:cubicBezTo>
                  <a:close/>
                  <a:moveTo>
                    <a:pt x="3024" y="1229"/>
                  </a:moveTo>
                  <a:lnTo>
                    <a:pt x="3024" y="1203"/>
                  </a:lnTo>
                  <a:cubicBezTo>
                    <a:pt x="3024" y="1196"/>
                    <a:pt x="3029" y="1191"/>
                    <a:pt x="3036" y="1191"/>
                  </a:cubicBezTo>
                  <a:cubicBezTo>
                    <a:pt x="3043" y="1191"/>
                    <a:pt x="3049" y="1196"/>
                    <a:pt x="3049" y="1203"/>
                  </a:cubicBezTo>
                  <a:lnTo>
                    <a:pt x="3049" y="1229"/>
                  </a:lnTo>
                  <a:cubicBezTo>
                    <a:pt x="3049" y="1236"/>
                    <a:pt x="3043" y="1242"/>
                    <a:pt x="3036" y="1242"/>
                  </a:cubicBezTo>
                  <a:cubicBezTo>
                    <a:pt x="3029" y="1242"/>
                    <a:pt x="3024" y="1236"/>
                    <a:pt x="3024" y="1229"/>
                  </a:cubicBezTo>
                  <a:close/>
                  <a:moveTo>
                    <a:pt x="3024" y="1152"/>
                  </a:moveTo>
                  <a:lnTo>
                    <a:pt x="3024" y="1127"/>
                  </a:lnTo>
                  <a:cubicBezTo>
                    <a:pt x="3024" y="1120"/>
                    <a:pt x="3029" y="1114"/>
                    <a:pt x="3036" y="1114"/>
                  </a:cubicBezTo>
                  <a:cubicBezTo>
                    <a:pt x="3043" y="1114"/>
                    <a:pt x="3049" y="1120"/>
                    <a:pt x="3049" y="1127"/>
                  </a:cubicBezTo>
                  <a:lnTo>
                    <a:pt x="3049" y="1152"/>
                  </a:lnTo>
                  <a:cubicBezTo>
                    <a:pt x="3049" y="1159"/>
                    <a:pt x="3043" y="1165"/>
                    <a:pt x="3036" y="1165"/>
                  </a:cubicBezTo>
                  <a:cubicBezTo>
                    <a:pt x="3029" y="1165"/>
                    <a:pt x="3024" y="1159"/>
                    <a:pt x="3024" y="1152"/>
                  </a:cubicBezTo>
                  <a:close/>
                  <a:moveTo>
                    <a:pt x="3024" y="1075"/>
                  </a:moveTo>
                  <a:lnTo>
                    <a:pt x="3024" y="1050"/>
                  </a:lnTo>
                  <a:cubicBezTo>
                    <a:pt x="3024" y="1043"/>
                    <a:pt x="3029" y="1037"/>
                    <a:pt x="3036" y="1037"/>
                  </a:cubicBezTo>
                  <a:cubicBezTo>
                    <a:pt x="3043" y="1037"/>
                    <a:pt x="3049" y="1043"/>
                    <a:pt x="3049" y="1050"/>
                  </a:cubicBezTo>
                  <a:lnTo>
                    <a:pt x="3049" y="1075"/>
                  </a:lnTo>
                  <a:cubicBezTo>
                    <a:pt x="3049" y="1083"/>
                    <a:pt x="3043" y="1088"/>
                    <a:pt x="3036" y="1088"/>
                  </a:cubicBezTo>
                  <a:cubicBezTo>
                    <a:pt x="3029" y="1088"/>
                    <a:pt x="3024" y="1083"/>
                    <a:pt x="3024" y="1075"/>
                  </a:cubicBezTo>
                  <a:close/>
                  <a:moveTo>
                    <a:pt x="3024" y="999"/>
                  </a:moveTo>
                  <a:lnTo>
                    <a:pt x="3024" y="973"/>
                  </a:lnTo>
                  <a:cubicBezTo>
                    <a:pt x="3024" y="966"/>
                    <a:pt x="3029" y="960"/>
                    <a:pt x="3036" y="960"/>
                  </a:cubicBezTo>
                  <a:cubicBezTo>
                    <a:pt x="3043" y="960"/>
                    <a:pt x="3049" y="966"/>
                    <a:pt x="3049" y="973"/>
                  </a:cubicBezTo>
                  <a:lnTo>
                    <a:pt x="3049" y="999"/>
                  </a:lnTo>
                  <a:cubicBezTo>
                    <a:pt x="3049" y="1006"/>
                    <a:pt x="3043" y="1011"/>
                    <a:pt x="3036" y="1011"/>
                  </a:cubicBezTo>
                  <a:cubicBezTo>
                    <a:pt x="3029" y="1011"/>
                    <a:pt x="3024" y="1006"/>
                    <a:pt x="3024" y="999"/>
                  </a:cubicBezTo>
                  <a:close/>
                  <a:moveTo>
                    <a:pt x="3024" y="922"/>
                  </a:moveTo>
                  <a:lnTo>
                    <a:pt x="3024" y="896"/>
                  </a:lnTo>
                  <a:cubicBezTo>
                    <a:pt x="3024" y="889"/>
                    <a:pt x="3029" y="883"/>
                    <a:pt x="3036" y="883"/>
                  </a:cubicBezTo>
                  <a:cubicBezTo>
                    <a:pt x="3043" y="883"/>
                    <a:pt x="3049" y="889"/>
                    <a:pt x="3049" y="896"/>
                  </a:cubicBezTo>
                  <a:lnTo>
                    <a:pt x="3049" y="922"/>
                  </a:lnTo>
                  <a:cubicBezTo>
                    <a:pt x="3049" y="929"/>
                    <a:pt x="3043" y="935"/>
                    <a:pt x="3036" y="935"/>
                  </a:cubicBezTo>
                  <a:cubicBezTo>
                    <a:pt x="3029" y="935"/>
                    <a:pt x="3024" y="929"/>
                    <a:pt x="3024" y="922"/>
                  </a:cubicBezTo>
                  <a:close/>
                  <a:moveTo>
                    <a:pt x="3024" y="845"/>
                  </a:moveTo>
                  <a:lnTo>
                    <a:pt x="3024" y="819"/>
                  </a:lnTo>
                  <a:cubicBezTo>
                    <a:pt x="3024" y="812"/>
                    <a:pt x="3029" y="807"/>
                    <a:pt x="3036" y="807"/>
                  </a:cubicBezTo>
                  <a:cubicBezTo>
                    <a:pt x="3043" y="807"/>
                    <a:pt x="3049" y="812"/>
                    <a:pt x="3049" y="819"/>
                  </a:cubicBezTo>
                  <a:lnTo>
                    <a:pt x="3049" y="845"/>
                  </a:lnTo>
                  <a:cubicBezTo>
                    <a:pt x="3049" y="852"/>
                    <a:pt x="3043" y="858"/>
                    <a:pt x="3036" y="858"/>
                  </a:cubicBezTo>
                  <a:cubicBezTo>
                    <a:pt x="3029" y="858"/>
                    <a:pt x="3024" y="852"/>
                    <a:pt x="3024" y="845"/>
                  </a:cubicBezTo>
                  <a:close/>
                  <a:moveTo>
                    <a:pt x="3024" y="768"/>
                  </a:moveTo>
                  <a:lnTo>
                    <a:pt x="3024" y="743"/>
                  </a:lnTo>
                  <a:cubicBezTo>
                    <a:pt x="3024" y="736"/>
                    <a:pt x="3029" y="730"/>
                    <a:pt x="3036" y="730"/>
                  </a:cubicBezTo>
                  <a:cubicBezTo>
                    <a:pt x="3043" y="730"/>
                    <a:pt x="3049" y="736"/>
                    <a:pt x="3049" y="743"/>
                  </a:cubicBezTo>
                  <a:lnTo>
                    <a:pt x="3049" y="768"/>
                  </a:lnTo>
                  <a:cubicBezTo>
                    <a:pt x="3049" y="775"/>
                    <a:pt x="3043" y="781"/>
                    <a:pt x="3036" y="781"/>
                  </a:cubicBezTo>
                  <a:cubicBezTo>
                    <a:pt x="3029" y="781"/>
                    <a:pt x="3024" y="775"/>
                    <a:pt x="3024" y="768"/>
                  </a:cubicBezTo>
                  <a:close/>
                  <a:moveTo>
                    <a:pt x="3024" y="691"/>
                  </a:moveTo>
                  <a:lnTo>
                    <a:pt x="3024" y="666"/>
                  </a:lnTo>
                  <a:cubicBezTo>
                    <a:pt x="3024" y="659"/>
                    <a:pt x="3029" y="653"/>
                    <a:pt x="3036" y="653"/>
                  </a:cubicBezTo>
                  <a:cubicBezTo>
                    <a:pt x="3043" y="653"/>
                    <a:pt x="3049" y="659"/>
                    <a:pt x="3049" y="666"/>
                  </a:cubicBezTo>
                  <a:lnTo>
                    <a:pt x="3049" y="691"/>
                  </a:lnTo>
                  <a:cubicBezTo>
                    <a:pt x="3049" y="699"/>
                    <a:pt x="3043" y="704"/>
                    <a:pt x="3036" y="704"/>
                  </a:cubicBezTo>
                  <a:cubicBezTo>
                    <a:pt x="3029" y="704"/>
                    <a:pt x="3024" y="699"/>
                    <a:pt x="3024" y="691"/>
                  </a:cubicBezTo>
                  <a:close/>
                  <a:moveTo>
                    <a:pt x="3024" y="615"/>
                  </a:moveTo>
                  <a:lnTo>
                    <a:pt x="3024" y="589"/>
                  </a:lnTo>
                  <a:cubicBezTo>
                    <a:pt x="3024" y="582"/>
                    <a:pt x="3029" y="576"/>
                    <a:pt x="3036" y="576"/>
                  </a:cubicBezTo>
                  <a:cubicBezTo>
                    <a:pt x="3043" y="576"/>
                    <a:pt x="3049" y="582"/>
                    <a:pt x="3049" y="589"/>
                  </a:cubicBezTo>
                  <a:lnTo>
                    <a:pt x="3049" y="615"/>
                  </a:lnTo>
                  <a:cubicBezTo>
                    <a:pt x="3049" y="622"/>
                    <a:pt x="3043" y="627"/>
                    <a:pt x="3036" y="627"/>
                  </a:cubicBezTo>
                  <a:cubicBezTo>
                    <a:pt x="3029" y="627"/>
                    <a:pt x="3024" y="622"/>
                    <a:pt x="3024" y="615"/>
                  </a:cubicBezTo>
                  <a:close/>
                  <a:moveTo>
                    <a:pt x="3024" y="538"/>
                  </a:moveTo>
                  <a:lnTo>
                    <a:pt x="3024" y="512"/>
                  </a:lnTo>
                  <a:cubicBezTo>
                    <a:pt x="3024" y="505"/>
                    <a:pt x="3029" y="499"/>
                    <a:pt x="3036" y="499"/>
                  </a:cubicBezTo>
                  <a:cubicBezTo>
                    <a:pt x="3043" y="499"/>
                    <a:pt x="3049" y="505"/>
                    <a:pt x="3049" y="512"/>
                  </a:cubicBezTo>
                  <a:lnTo>
                    <a:pt x="3049" y="538"/>
                  </a:lnTo>
                  <a:cubicBezTo>
                    <a:pt x="3049" y="545"/>
                    <a:pt x="3043" y="551"/>
                    <a:pt x="3036" y="551"/>
                  </a:cubicBezTo>
                  <a:cubicBezTo>
                    <a:pt x="3029" y="551"/>
                    <a:pt x="3024" y="545"/>
                    <a:pt x="3024" y="538"/>
                  </a:cubicBezTo>
                  <a:close/>
                  <a:moveTo>
                    <a:pt x="3024" y="461"/>
                  </a:moveTo>
                  <a:lnTo>
                    <a:pt x="3024" y="435"/>
                  </a:lnTo>
                  <a:cubicBezTo>
                    <a:pt x="3024" y="428"/>
                    <a:pt x="3029" y="423"/>
                    <a:pt x="3036" y="423"/>
                  </a:cubicBezTo>
                  <a:cubicBezTo>
                    <a:pt x="3043" y="423"/>
                    <a:pt x="3049" y="428"/>
                    <a:pt x="3049" y="435"/>
                  </a:cubicBezTo>
                  <a:lnTo>
                    <a:pt x="3049" y="461"/>
                  </a:lnTo>
                  <a:cubicBezTo>
                    <a:pt x="3049" y="468"/>
                    <a:pt x="3043" y="474"/>
                    <a:pt x="3036" y="474"/>
                  </a:cubicBezTo>
                  <a:cubicBezTo>
                    <a:pt x="3029" y="474"/>
                    <a:pt x="3024" y="468"/>
                    <a:pt x="3024" y="461"/>
                  </a:cubicBezTo>
                  <a:close/>
                  <a:moveTo>
                    <a:pt x="3024" y="384"/>
                  </a:moveTo>
                  <a:lnTo>
                    <a:pt x="3024" y="359"/>
                  </a:lnTo>
                  <a:cubicBezTo>
                    <a:pt x="3024" y="352"/>
                    <a:pt x="3029" y="346"/>
                    <a:pt x="3036" y="346"/>
                  </a:cubicBezTo>
                  <a:cubicBezTo>
                    <a:pt x="3043" y="346"/>
                    <a:pt x="3049" y="352"/>
                    <a:pt x="3049" y="359"/>
                  </a:cubicBezTo>
                  <a:lnTo>
                    <a:pt x="3049" y="384"/>
                  </a:lnTo>
                  <a:cubicBezTo>
                    <a:pt x="3049" y="391"/>
                    <a:pt x="3043" y="397"/>
                    <a:pt x="3036" y="397"/>
                  </a:cubicBezTo>
                  <a:cubicBezTo>
                    <a:pt x="3029" y="397"/>
                    <a:pt x="3024" y="391"/>
                    <a:pt x="3024" y="384"/>
                  </a:cubicBezTo>
                  <a:close/>
                  <a:moveTo>
                    <a:pt x="3024" y="307"/>
                  </a:moveTo>
                  <a:lnTo>
                    <a:pt x="3024" y="282"/>
                  </a:lnTo>
                  <a:cubicBezTo>
                    <a:pt x="3024" y="275"/>
                    <a:pt x="3029" y="269"/>
                    <a:pt x="3036" y="269"/>
                  </a:cubicBezTo>
                  <a:cubicBezTo>
                    <a:pt x="3043" y="269"/>
                    <a:pt x="3049" y="275"/>
                    <a:pt x="3049" y="282"/>
                  </a:cubicBezTo>
                  <a:lnTo>
                    <a:pt x="3049" y="307"/>
                  </a:lnTo>
                  <a:cubicBezTo>
                    <a:pt x="3049" y="314"/>
                    <a:pt x="3043" y="320"/>
                    <a:pt x="3036" y="320"/>
                  </a:cubicBezTo>
                  <a:cubicBezTo>
                    <a:pt x="3029" y="320"/>
                    <a:pt x="3024" y="314"/>
                    <a:pt x="3024" y="307"/>
                  </a:cubicBezTo>
                  <a:close/>
                  <a:moveTo>
                    <a:pt x="3024" y="231"/>
                  </a:moveTo>
                  <a:lnTo>
                    <a:pt x="3024" y="205"/>
                  </a:lnTo>
                  <a:cubicBezTo>
                    <a:pt x="3024" y="198"/>
                    <a:pt x="3029" y="192"/>
                    <a:pt x="3036" y="192"/>
                  </a:cubicBezTo>
                  <a:cubicBezTo>
                    <a:pt x="3043" y="192"/>
                    <a:pt x="3049" y="198"/>
                    <a:pt x="3049" y="205"/>
                  </a:cubicBezTo>
                  <a:lnTo>
                    <a:pt x="3049" y="231"/>
                  </a:lnTo>
                  <a:cubicBezTo>
                    <a:pt x="3049" y="238"/>
                    <a:pt x="3043" y="243"/>
                    <a:pt x="3036" y="243"/>
                  </a:cubicBezTo>
                  <a:cubicBezTo>
                    <a:pt x="3029" y="243"/>
                    <a:pt x="3024" y="238"/>
                    <a:pt x="3024" y="231"/>
                  </a:cubicBezTo>
                  <a:close/>
                  <a:moveTo>
                    <a:pt x="3024" y="154"/>
                  </a:moveTo>
                  <a:lnTo>
                    <a:pt x="3024" y="128"/>
                  </a:lnTo>
                  <a:cubicBezTo>
                    <a:pt x="3024" y="121"/>
                    <a:pt x="3029" y="115"/>
                    <a:pt x="3036" y="115"/>
                  </a:cubicBezTo>
                  <a:cubicBezTo>
                    <a:pt x="3043" y="115"/>
                    <a:pt x="3049" y="121"/>
                    <a:pt x="3049" y="128"/>
                  </a:cubicBezTo>
                  <a:lnTo>
                    <a:pt x="3049" y="154"/>
                  </a:lnTo>
                  <a:cubicBezTo>
                    <a:pt x="3049" y="161"/>
                    <a:pt x="3043" y="167"/>
                    <a:pt x="3036" y="167"/>
                  </a:cubicBezTo>
                  <a:cubicBezTo>
                    <a:pt x="3029" y="167"/>
                    <a:pt x="3024" y="161"/>
                    <a:pt x="3024" y="154"/>
                  </a:cubicBezTo>
                  <a:close/>
                  <a:moveTo>
                    <a:pt x="3024" y="77"/>
                  </a:moveTo>
                  <a:lnTo>
                    <a:pt x="3024" y="51"/>
                  </a:lnTo>
                  <a:cubicBezTo>
                    <a:pt x="3024" y="44"/>
                    <a:pt x="3029" y="39"/>
                    <a:pt x="3036" y="39"/>
                  </a:cubicBezTo>
                  <a:cubicBezTo>
                    <a:pt x="3043" y="39"/>
                    <a:pt x="3049" y="44"/>
                    <a:pt x="3049" y="51"/>
                  </a:cubicBezTo>
                  <a:lnTo>
                    <a:pt x="3049" y="77"/>
                  </a:lnTo>
                  <a:cubicBezTo>
                    <a:pt x="3049" y="84"/>
                    <a:pt x="3043" y="90"/>
                    <a:pt x="3036" y="90"/>
                  </a:cubicBezTo>
                  <a:cubicBezTo>
                    <a:pt x="3029" y="90"/>
                    <a:pt x="3024" y="84"/>
                    <a:pt x="3024" y="77"/>
                  </a:cubicBezTo>
                  <a:close/>
                  <a:moveTo>
                    <a:pt x="3024" y="26"/>
                  </a:moveTo>
                  <a:lnTo>
                    <a:pt x="2998" y="26"/>
                  </a:lnTo>
                  <a:cubicBezTo>
                    <a:pt x="2991" y="26"/>
                    <a:pt x="2985" y="20"/>
                    <a:pt x="2985" y="13"/>
                  </a:cubicBezTo>
                  <a:cubicBezTo>
                    <a:pt x="2985" y="6"/>
                    <a:pt x="2991" y="0"/>
                    <a:pt x="2998" y="0"/>
                  </a:cubicBezTo>
                  <a:lnTo>
                    <a:pt x="3024" y="0"/>
                  </a:lnTo>
                  <a:cubicBezTo>
                    <a:pt x="3031" y="0"/>
                    <a:pt x="3036" y="6"/>
                    <a:pt x="3036" y="13"/>
                  </a:cubicBezTo>
                  <a:cubicBezTo>
                    <a:pt x="3036" y="20"/>
                    <a:pt x="3031" y="26"/>
                    <a:pt x="3024" y="26"/>
                  </a:cubicBezTo>
                  <a:close/>
                  <a:moveTo>
                    <a:pt x="2947" y="26"/>
                  </a:moveTo>
                  <a:lnTo>
                    <a:pt x="2921" y="26"/>
                  </a:lnTo>
                  <a:cubicBezTo>
                    <a:pt x="2914" y="26"/>
                    <a:pt x="2908" y="20"/>
                    <a:pt x="2908" y="13"/>
                  </a:cubicBezTo>
                  <a:cubicBezTo>
                    <a:pt x="2908" y="6"/>
                    <a:pt x="2914" y="0"/>
                    <a:pt x="2921" y="0"/>
                  </a:cubicBezTo>
                  <a:lnTo>
                    <a:pt x="2947" y="0"/>
                  </a:lnTo>
                  <a:cubicBezTo>
                    <a:pt x="2954" y="0"/>
                    <a:pt x="2960" y="6"/>
                    <a:pt x="2960" y="13"/>
                  </a:cubicBezTo>
                  <a:cubicBezTo>
                    <a:pt x="2960" y="20"/>
                    <a:pt x="2954" y="26"/>
                    <a:pt x="2947" y="26"/>
                  </a:cubicBezTo>
                  <a:close/>
                  <a:moveTo>
                    <a:pt x="2870" y="26"/>
                  </a:moveTo>
                  <a:lnTo>
                    <a:pt x="2844" y="26"/>
                  </a:lnTo>
                  <a:cubicBezTo>
                    <a:pt x="2837" y="26"/>
                    <a:pt x="2832" y="20"/>
                    <a:pt x="2832" y="13"/>
                  </a:cubicBezTo>
                  <a:cubicBezTo>
                    <a:pt x="2832" y="6"/>
                    <a:pt x="2837" y="0"/>
                    <a:pt x="2844" y="0"/>
                  </a:cubicBezTo>
                  <a:lnTo>
                    <a:pt x="2870" y="0"/>
                  </a:lnTo>
                  <a:cubicBezTo>
                    <a:pt x="2877" y="0"/>
                    <a:pt x="2883" y="6"/>
                    <a:pt x="2883" y="13"/>
                  </a:cubicBezTo>
                  <a:cubicBezTo>
                    <a:pt x="2883" y="20"/>
                    <a:pt x="2877" y="26"/>
                    <a:pt x="2870" y="26"/>
                  </a:cubicBezTo>
                  <a:close/>
                  <a:moveTo>
                    <a:pt x="2793" y="26"/>
                  </a:moveTo>
                  <a:lnTo>
                    <a:pt x="2768" y="26"/>
                  </a:lnTo>
                  <a:cubicBezTo>
                    <a:pt x="2760" y="26"/>
                    <a:pt x="2755" y="20"/>
                    <a:pt x="2755" y="13"/>
                  </a:cubicBezTo>
                  <a:cubicBezTo>
                    <a:pt x="2755" y="6"/>
                    <a:pt x="2760" y="0"/>
                    <a:pt x="2768" y="0"/>
                  </a:cubicBezTo>
                  <a:lnTo>
                    <a:pt x="2793" y="0"/>
                  </a:lnTo>
                  <a:cubicBezTo>
                    <a:pt x="2800" y="0"/>
                    <a:pt x="2806" y="6"/>
                    <a:pt x="2806" y="13"/>
                  </a:cubicBezTo>
                  <a:cubicBezTo>
                    <a:pt x="2806" y="20"/>
                    <a:pt x="2800" y="26"/>
                    <a:pt x="2793" y="26"/>
                  </a:cubicBezTo>
                  <a:close/>
                  <a:moveTo>
                    <a:pt x="2716" y="26"/>
                  </a:moveTo>
                  <a:lnTo>
                    <a:pt x="2691" y="26"/>
                  </a:lnTo>
                  <a:cubicBezTo>
                    <a:pt x="2684" y="26"/>
                    <a:pt x="2678" y="20"/>
                    <a:pt x="2678" y="13"/>
                  </a:cubicBezTo>
                  <a:cubicBezTo>
                    <a:pt x="2678" y="6"/>
                    <a:pt x="2684" y="0"/>
                    <a:pt x="2691" y="0"/>
                  </a:cubicBezTo>
                  <a:lnTo>
                    <a:pt x="2716" y="0"/>
                  </a:lnTo>
                  <a:cubicBezTo>
                    <a:pt x="2723" y="0"/>
                    <a:pt x="2729" y="6"/>
                    <a:pt x="2729" y="13"/>
                  </a:cubicBezTo>
                  <a:cubicBezTo>
                    <a:pt x="2729" y="20"/>
                    <a:pt x="2723" y="26"/>
                    <a:pt x="2716" y="26"/>
                  </a:cubicBezTo>
                  <a:close/>
                  <a:moveTo>
                    <a:pt x="2640" y="26"/>
                  </a:moveTo>
                  <a:lnTo>
                    <a:pt x="2614" y="26"/>
                  </a:lnTo>
                  <a:cubicBezTo>
                    <a:pt x="2607" y="26"/>
                    <a:pt x="2601" y="20"/>
                    <a:pt x="2601" y="13"/>
                  </a:cubicBezTo>
                  <a:cubicBezTo>
                    <a:pt x="2601" y="6"/>
                    <a:pt x="2607" y="0"/>
                    <a:pt x="2614" y="0"/>
                  </a:cubicBezTo>
                  <a:lnTo>
                    <a:pt x="2640" y="0"/>
                  </a:lnTo>
                  <a:cubicBezTo>
                    <a:pt x="2647" y="0"/>
                    <a:pt x="2652" y="6"/>
                    <a:pt x="2652" y="13"/>
                  </a:cubicBezTo>
                  <a:cubicBezTo>
                    <a:pt x="2652" y="20"/>
                    <a:pt x="2647" y="26"/>
                    <a:pt x="2640" y="26"/>
                  </a:cubicBezTo>
                  <a:close/>
                  <a:moveTo>
                    <a:pt x="2563" y="26"/>
                  </a:moveTo>
                  <a:lnTo>
                    <a:pt x="2537" y="26"/>
                  </a:lnTo>
                  <a:cubicBezTo>
                    <a:pt x="2530" y="26"/>
                    <a:pt x="2524" y="20"/>
                    <a:pt x="2524" y="13"/>
                  </a:cubicBezTo>
                  <a:cubicBezTo>
                    <a:pt x="2524" y="6"/>
                    <a:pt x="2530" y="0"/>
                    <a:pt x="2537" y="0"/>
                  </a:cubicBezTo>
                  <a:lnTo>
                    <a:pt x="2563" y="0"/>
                  </a:lnTo>
                  <a:cubicBezTo>
                    <a:pt x="2570" y="0"/>
                    <a:pt x="2576" y="6"/>
                    <a:pt x="2576" y="13"/>
                  </a:cubicBezTo>
                  <a:cubicBezTo>
                    <a:pt x="2576" y="20"/>
                    <a:pt x="2570" y="26"/>
                    <a:pt x="2563" y="26"/>
                  </a:cubicBezTo>
                  <a:close/>
                  <a:moveTo>
                    <a:pt x="2486" y="26"/>
                  </a:moveTo>
                  <a:lnTo>
                    <a:pt x="2460" y="26"/>
                  </a:lnTo>
                  <a:cubicBezTo>
                    <a:pt x="2453" y="26"/>
                    <a:pt x="2448" y="20"/>
                    <a:pt x="2448" y="13"/>
                  </a:cubicBezTo>
                  <a:cubicBezTo>
                    <a:pt x="2448" y="6"/>
                    <a:pt x="2453" y="0"/>
                    <a:pt x="2460" y="0"/>
                  </a:cubicBezTo>
                  <a:lnTo>
                    <a:pt x="2486" y="0"/>
                  </a:lnTo>
                  <a:cubicBezTo>
                    <a:pt x="2493" y="0"/>
                    <a:pt x="2499" y="6"/>
                    <a:pt x="2499" y="13"/>
                  </a:cubicBezTo>
                  <a:cubicBezTo>
                    <a:pt x="2499" y="20"/>
                    <a:pt x="2493" y="26"/>
                    <a:pt x="2486" y="26"/>
                  </a:cubicBezTo>
                  <a:close/>
                  <a:moveTo>
                    <a:pt x="2409" y="26"/>
                  </a:moveTo>
                  <a:lnTo>
                    <a:pt x="2384" y="26"/>
                  </a:lnTo>
                  <a:cubicBezTo>
                    <a:pt x="2376" y="26"/>
                    <a:pt x="2371" y="20"/>
                    <a:pt x="2371" y="13"/>
                  </a:cubicBezTo>
                  <a:cubicBezTo>
                    <a:pt x="2371" y="6"/>
                    <a:pt x="2376" y="0"/>
                    <a:pt x="2384" y="0"/>
                  </a:cubicBezTo>
                  <a:lnTo>
                    <a:pt x="2409" y="0"/>
                  </a:lnTo>
                  <a:cubicBezTo>
                    <a:pt x="2416" y="0"/>
                    <a:pt x="2422" y="6"/>
                    <a:pt x="2422" y="13"/>
                  </a:cubicBezTo>
                  <a:cubicBezTo>
                    <a:pt x="2422" y="20"/>
                    <a:pt x="2416" y="26"/>
                    <a:pt x="2409" y="26"/>
                  </a:cubicBezTo>
                  <a:close/>
                  <a:moveTo>
                    <a:pt x="2332" y="26"/>
                  </a:moveTo>
                  <a:lnTo>
                    <a:pt x="2307" y="26"/>
                  </a:lnTo>
                  <a:cubicBezTo>
                    <a:pt x="2300" y="26"/>
                    <a:pt x="2294" y="20"/>
                    <a:pt x="2294" y="13"/>
                  </a:cubicBezTo>
                  <a:cubicBezTo>
                    <a:pt x="2294" y="6"/>
                    <a:pt x="2300" y="0"/>
                    <a:pt x="2307" y="0"/>
                  </a:cubicBezTo>
                  <a:lnTo>
                    <a:pt x="2332" y="0"/>
                  </a:lnTo>
                  <a:cubicBezTo>
                    <a:pt x="2339" y="0"/>
                    <a:pt x="2345" y="6"/>
                    <a:pt x="2345" y="13"/>
                  </a:cubicBezTo>
                  <a:cubicBezTo>
                    <a:pt x="2345" y="20"/>
                    <a:pt x="2339" y="26"/>
                    <a:pt x="2332" y="26"/>
                  </a:cubicBezTo>
                  <a:close/>
                  <a:moveTo>
                    <a:pt x="2256" y="26"/>
                  </a:moveTo>
                  <a:lnTo>
                    <a:pt x="2230" y="26"/>
                  </a:lnTo>
                  <a:cubicBezTo>
                    <a:pt x="2223" y="26"/>
                    <a:pt x="2217" y="20"/>
                    <a:pt x="2217" y="13"/>
                  </a:cubicBezTo>
                  <a:cubicBezTo>
                    <a:pt x="2217" y="6"/>
                    <a:pt x="2223" y="0"/>
                    <a:pt x="2230" y="0"/>
                  </a:cubicBezTo>
                  <a:lnTo>
                    <a:pt x="2256" y="0"/>
                  </a:lnTo>
                  <a:cubicBezTo>
                    <a:pt x="2263" y="0"/>
                    <a:pt x="2268" y="6"/>
                    <a:pt x="2268" y="13"/>
                  </a:cubicBezTo>
                  <a:cubicBezTo>
                    <a:pt x="2268" y="20"/>
                    <a:pt x="2263" y="26"/>
                    <a:pt x="2256" y="26"/>
                  </a:cubicBezTo>
                  <a:close/>
                  <a:moveTo>
                    <a:pt x="2179" y="26"/>
                  </a:moveTo>
                  <a:lnTo>
                    <a:pt x="2153" y="26"/>
                  </a:lnTo>
                  <a:cubicBezTo>
                    <a:pt x="2146" y="26"/>
                    <a:pt x="2140" y="20"/>
                    <a:pt x="2140" y="13"/>
                  </a:cubicBezTo>
                  <a:cubicBezTo>
                    <a:pt x="2140" y="6"/>
                    <a:pt x="2146" y="0"/>
                    <a:pt x="2153" y="0"/>
                  </a:cubicBezTo>
                  <a:lnTo>
                    <a:pt x="2179" y="0"/>
                  </a:lnTo>
                  <a:cubicBezTo>
                    <a:pt x="2186" y="0"/>
                    <a:pt x="2192" y="6"/>
                    <a:pt x="2192" y="13"/>
                  </a:cubicBezTo>
                  <a:cubicBezTo>
                    <a:pt x="2192" y="20"/>
                    <a:pt x="2186" y="26"/>
                    <a:pt x="2179" y="26"/>
                  </a:cubicBezTo>
                  <a:close/>
                  <a:moveTo>
                    <a:pt x="2102" y="26"/>
                  </a:moveTo>
                  <a:lnTo>
                    <a:pt x="2076" y="26"/>
                  </a:lnTo>
                  <a:cubicBezTo>
                    <a:pt x="2069" y="26"/>
                    <a:pt x="2064" y="20"/>
                    <a:pt x="2064" y="13"/>
                  </a:cubicBezTo>
                  <a:cubicBezTo>
                    <a:pt x="2064" y="6"/>
                    <a:pt x="2069" y="0"/>
                    <a:pt x="2076" y="0"/>
                  </a:cubicBezTo>
                  <a:lnTo>
                    <a:pt x="2102" y="0"/>
                  </a:lnTo>
                  <a:cubicBezTo>
                    <a:pt x="2109" y="0"/>
                    <a:pt x="2115" y="6"/>
                    <a:pt x="2115" y="13"/>
                  </a:cubicBezTo>
                  <a:cubicBezTo>
                    <a:pt x="2115" y="20"/>
                    <a:pt x="2109" y="26"/>
                    <a:pt x="2102" y="26"/>
                  </a:cubicBezTo>
                  <a:close/>
                  <a:moveTo>
                    <a:pt x="2025" y="26"/>
                  </a:moveTo>
                  <a:lnTo>
                    <a:pt x="2000" y="26"/>
                  </a:lnTo>
                  <a:cubicBezTo>
                    <a:pt x="1992" y="26"/>
                    <a:pt x="1987" y="20"/>
                    <a:pt x="1987" y="13"/>
                  </a:cubicBezTo>
                  <a:cubicBezTo>
                    <a:pt x="1987" y="6"/>
                    <a:pt x="1992" y="0"/>
                    <a:pt x="2000" y="0"/>
                  </a:cubicBezTo>
                  <a:lnTo>
                    <a:pt x="2025" y="0"/>
                  </a:lnTo>
                  <a:cubicBezTo>
                    <a:pt x="2032" y="0"/>
                    <a:pt x="2038" y="6"/>
                    <a:pt x="2038" y="13"/>
                  </a:cubicBezTo>
                  <a:cubicBezTo>
                    <a:pt x="2038" y="20"/>
                    <a:pt x="2032" y="26"/>
                    <a:pt x="2025" y="26"/>
                  </a:cubicBezTo>
                  <a:close/>
                  <a:moveTo>
                    <a:pt x="1948" y="26"/>
                  </a:moveTo>
                  <a:lnTo>
                    <a:pt x="1923" y="26"/>
                  </a:lnTo>
                  <a:cubicBezTo>
                    <a:pt x="1916" y="26"/>
                    <a:pt x="1910" y="20"/>
                    <a:pt x="1910" y="13"/>
                  </a:cubicBezTo>
                  <a:cubicBezTo>
                    <a:pt x="1910" y="6"/>
                    <a:pt x="1916" y="0"/>
                    <a:pt x="1923" y="0"/>
                  </a:cubicBezTo>
                  <a:lnTo>
                    <a:pt x="1948" y="0"/>
                  </a:lnTo>
                  <a:cubicBezTo>
                    <a:pt x="1955" y="0"/>
                    <a:pt x="1961" y="6"/>
                    <a:pt x="1961" y="13"/>
                  </a:cubicBezTo>
                  <a:cubicBezTo>
                    <a:pt x="1961" y="20"/>
                    <a:pt x="1955" y="26"/>
                    <a:pt x="1948" y="26"/>
                  </a:cubicBezTo>
                  <a:close/>
                  <a:moveTo>
                    <a:pt x="1872" y="26"/>
                  </a:moveTo>
                  <a:lnTo>
                    <a:pt x="1846" y="26"/>
                  </a:lnTo>
                  <a:cubicBezTo>
                    <a:pt x="1839" y="26"/>
                    <a:pt x="1833" y="20"/>
                    <a:pt x="1833" y="13"/>
                  </a:cubicBezTo>
                  <a:cubicBezTo>
                    <a:pt x="1833" y="6"/>
                    <a:pt x="1839" y="0"/>
                    <a:pt x="1846" y="0"/>
                  </a:cubicBezTo>
                  <a:lnTo>
                    <a:pt x="1872" y="0"/>
                  </a:lnTo>
                  <a:cubicBezTo>
                    <a:pt x="1879" y="0"/>
                    <a:pt x="1884" y="6"/>
                    <a:pt x="1884" y="13"/>
                  </a:cubicBezTo>
                  <a:cubicBezTo>
                    <a:pt x="1884" y="20"/>
                    <a:pt x="1879" y="26"/>
                    <a:pt x="1872" y="26"/>
                  </a:cubicBezTo>
                  <a:close/>
                  <a:moveTo>
                    <a:pt x="1795" y="26"/>
                  </a:moveTo>
                  <a:lnTo>
                    <a:pt x="1769" y="26"/>
                  </a:lnTo>
                  <a:cubicBezTo>
                    <a:pt x="1762" y="26"/>
                    <a:pt x="1756" y="20"/>
                    <a:pt x="1756" y="13"/>
                  </a:cubicBezTo>
                  <a:cubicBezTo>
                    <a:pt x="1756" y="6"/>
                    <a:pt x="1762" y="0"/>
                    <a:pt x="1769" y="0"/>
                  </a:cubicBezTo>
                  <a:lnTo>
                    <a:pt x="1795" y="0"/>
                  </a:lnTo>
                  <a:cubicBezTo>
                    <a:pt x="1802" y="0"/>
                    <a:pt x="1808" y="6"/>
                    <a:pt x="1808" y="13"/>
                  </a:cubicBezTo>
                  <a:cubicBezTo>
                    <a:pt x="1808" y="20"/>
                    <a:pt x="1802" y="26"/>
                    <a:pt x="1795" y="26"/>
                  </a:cubicBezTo>
                  <a:close/>
                  <a:moveTo>
                    <a:pt x="1718" y="26"/>
                  </a:moveTo>
                  <a:lnTo>
                    <a:pt x="1692" y="26"/>
                  </a:lnTo>
                  <a:cubicBezTo>
                    <a:pt x="1685" y="26"/>
                    <a:pt x="1680" y="20"/>
                    <a:pt x="1680" y="13"/>
                  </a:cubicBezTo>
                  <a:cubicBezTo>
                    <a:pt x="1680" y="6"/>
                    <a:pt x="1685" y="0"/>
                    <a:pt x="1692" y="0"/>
                  </a:cubicBezTo>
                  <a:lnTo>
                    <a:pt x="1718" y="0"/>
                  </a:lnTo>
                  <a:cubicBezTo>
                    <a:pt x="1725" y="0"/>
                    <a:pt x="1731" y="6"/>
                    <a:pt x="1731" y="13"/>
                  </a:cubicBezTo>
                  <a:cubicBezTo>
                    <a:pt x="1731" y="20"/>
                    <a:pt x="1725" y="26"/>
                    <a:pt x="1718" y="26"/>
                  </a:cubicBezTo>
                  <a:close/>
                  <a:moveTo>
                    <a:pt x="1641" y="26"/>
                  </a:moveTo>
                  <a:lnTo>
                    <a:pt x="1616" y="26"/>
                  </a:lnTo>
                  <a:cubicBezTo>
                    <a:pt x="1608" y="26"/>
                    <a:pt x="1603" y="20"/>
                    <a:pt x="1603" y="13"/>
                  </a:cubicBezTo>
                  <a:cubicBezTo>
                    <a:pt x="1603" y="6"/>
                    <a:pt x="1608" y="0"/>
                    <a:pt x="1616" y="0"/>
                  </a:cubicBezTo>
                  <a:lnTo>
                    <a:pt x="1641" y="0"/>
                  </a:lnTo>
                  <a:cubicBezTo>
                    <a:pt x="1648" y="0"/>
                    <a:pt x="1654" y="6"/>
                    <a:pt x="1654" y="13"/>
                  </a:cubicBezTo>
                  <a:cubicBezTo>
                    <a:pt x="1654" y="20"/>
                    <a:pt x="1648" y="26"/>
                    <a:pt x="1641" y="26"/>
                  </a:cubicBezTo>
                  <a:close/>
                  <a:moveTo>
                    <a:pt x="1564" y="26"/>
                  </a:moveTo>
                  <a:lnTo>
                    <a:pt x="1539" y="26"/>
                  </a:lnTo>
                  <a:cubicBezTo>
                    <a:pt x="1532" y="26"/>
                    <a:pt x="1526" y="20"/>
                    <a:pt x="1526" y="13"/>
                  </a:cubicBezTo>
                  <a:cubicBezTo>
                    <a:pt x="1526" y="6"/>
                    <a:pt x="1532" y="0"/>
                    <a:pt x="1539" y="0"/>
                  </a:cubicBezTo>
                  <a:lnTo>
                    <a:pt x="1564" y="0"/>
                  </a:lnTo>
                  <a:cubicBezTo>
                    <a:pt x="1571" y="0"/>
                    <a:pt x="1577" y="6"/>
                    <a:pt x="1577" y="13"/>
                  </a:cubicBezTo>
                  <a:cubicBezTo>
                    <a:pt x="1577" y="20"/>
                    <a:pt x="1571" y="26"/>
                    <a:pt x="1564" y="26"/>
                  </a:cubicBezTo>
                  <a:close/>
                  <a:moveTo>
                    <a:pt x="1488" y="26"/>
                  </a:moveTo>
                  <a:lnTo>
                    <a:pt x="1462" y="26"/>
                  </a:lnTo>
                  <a:cubicBezTo>
                    <a:pt x="1455" y="26"/>
                    <a:pt x="1449" y="20"/>
                    <a:pt x="1449" y="13"/>
                  </a:cubicBezTo>
                  <a:cubicBezTo>
                    <a:pt x="1449" y="6"/>
                    <a:pt x="1455" y="0"/>
                    <a:pt x="1462" y="0"/>
                  </a:cubicBezTo>
                  <a:lnTo>
                    <a:pt x="1488" y="0"/>
                  </a:lnTo>
                  <a:cubicBezTo>
                    <a:pt x="1495" y="0"/>
                    <a:pt x="1500" y="6"/>
                    <a:pt x="1500" y="13"/>
                  </a:cubicBezTo>
                  <a:cubicBezTo>
                    <a:pt x="1500" y="20"/>
                    <a:pt x="1495" y="26"/>
                    <a:pt x="1488" y="26"/>
                  </a:cubicBezTo>
                  <a:close/>
                  <a:moveTo>
                    <a:pt x="1411" y="26"/>
                  </a:moveTo>
                  <a:lnTo>
                    <a:pt x="1385" y="26"/>
                  </a:lnTo>
                  <a:cubicBezTo>
                    <a:pt x="1378" y="26"/>
                    <a:pt x="1372" y="20"/>
                    <a:pt x="1372" y="13"/>
                  </a:cubicBezTo>
                  <a:cubicBezTo>
                    <a:pt x="1372" y="6"/>
                    <a:pt x="1378" y="0"/>
                    <a:pt x="1385" y="0"/>
                  </a:cubicBezTo>
                  <a:lnTo>
                    <a:pt x="1411" y="0"/>
                  </a:lnTo>
                  <a:cubicBezTo>
                    <a:pt x="1418" y="0"/>
                    <a:pt x="1424" y="6"/>
                    <a:pt x="1424" y="13"/>
                  </a:cubicBezTo>
                  <a:cubicBezTo>
                    <a:pt x="1424" y="20"/>
                    <a:pt x="1418" y="26"/>
                    <a:pt x="1411" y="26"/>
                  </a:cubicBezTo>
                  <a:close/>
                  <a:moveTo>
                    <a:pt x="1334" y="26"/>
                  </a:moveTo>
                  <a:lnTo>
                    <a:pt x="1308" y="26"/>
                  </a:lnTo>
                  <a:cubicBezTo>
                    <a:pt x="1301" y="26"/>
                    <a:pt x="1296" y="20"/>
                    <a:pt x="1296" y="13"/>
                  </a:cubicBezTo>
                  <a:cubicBezTo>
                    <a:pt x="1296" y="6"/>
                    <a:pt x="1301" y="0"/>
                    <a:pt x="1308" y="0"/>
                  </a:cubicBezTo>
                  <a:lnTo>
                    <a:pt x="1334" y="0"/>
                  </a:lnTo>
                  <a:cubicBezTo>
                    <a:pt x="1341" y="0"/>
                    <a:pt x="1347" y="6"/>
                    <a:pt x="1347" y="13"/>
                  </a:cubicBezTo>
                  <a:cubicBezTo>
                    <a:pt x="1347" y="20"/>
                    <a:pt x="1341" y="26"/>
                    <a:pt x="1334" y="26"/>
                  </a:cubicBezTo>
                  <a:close/>
                  <a:moveTo>
                    <a:pt x="1257" y="26"/>
                  </a:moveTo>
                  <a:lnTo>
                    <a:pt x="1232" y="26"/>
                  </a:lnTo>
                  <a:cubicBezTo>
                    <a:pt x="1224" y="26"/>
                    <a:pt x="1219" y="20"/>
                    <a:pt x="1219" y="13"/>
                  </a:cubicBezTo>
                  <a:cubicBezTo>
                    <a:pt x="1219" y="6"/>
                    <a:pt x="1224" y="0"/>
                    <a:pt x="1232" y="0"/>
                  </a:cubicBezTo>
                  <a:lnTo>
                    <a:pt x="1257" y="0"/>
                  </a:lnTo>
                  <a:cubicBezTo>
                    <a:pt x="1264" y="0"/>
                    <a:pt x="1270" y="6"/>
                    <a:pt x="1270" y="13"/>
                  </a:cubicBezTo>
                  <a:cubicBezTo>
                    <a:pt x="1270" y="20"/>
                    <a:pt x="1264" y="26"/>
                    <a:pt x="1257" y="26"/>
                  </a:cubicBezTo>
                  <a:close/>
                  <a:moveTo>
                    <a:pt x="1180" y="26"/>
                  </a:moveTo>
                  <a:lnTo>
                    <a:pt x="1155" y="26"/>
                  </a:lnTo>
                  <a:cubicBezTo>
                    <a:pt x="1148" y="26"/>
                    <a:pt x="1142" y="20"/>
                    <a:pt x="1142" y="13"/>
                  </a:cubicBezTo>
                  <a:cubicBezTo>
                    <a:pt x="1142" y="6"/>
                    <a:pt x="1148" y="0"/>
                    <a:pt x="1155" y="0"/>
                  </a:cubicBezTo>
                  <a:lnTo>
                    <a:pt x="1180" y="0"/>
                  </a:lnTo>
                  <a:cubicBezTo>
                    <a:pt x="1187" y="0"/>
                    <a:pt x="1193" y="6"/>
                    <a:pt x="1193" y="13"/>
                  </a:cubicBezTo>
                  <a:cubicBezTo>
                    <a:pt x="1193" y="20"/>
                    <a:pt x="1187" y="26"/>
                    <a:pt x="1180" y="26"/>
                  </a:cubicBezTo>
                  <a:close/>
                  <a:moveTo>
                    <a:pt x="1104" y="26"/>
                  </a:moveTo>
                  <a:lnTo>
                    <a:pt x="1078" y="26"/>
                  </a:lnTo>
                  <a:cubicBezTo>
                    <a:pt x="1071" y="26"/>
                    <a:pt x="1065" y="20"/>
                    <a:pt x="1065" y="13"/>
                  </a:cubicBezTo>
                  <a:cubicBezTo>
                    <a:pt x="1065" y="6"/>
                    <a:pt x="1071" y="0"/>
                    <a:pt x="1078" y="0"/>
                  </a:cubicBezTo>
                  <a:lnTo>
                    <a:pt x="1104" y="0"/>
                  </a:lnTo>
                  <a:cubicBezTo>
                    <a:pt x="1111" y="0"/>
                    <a:pt x="1116" y="6"/>
                    <a:pt x="1116" y="13"/>
                  </a:cubicBezTo>
                  <a:cubicBezTo>
                    <a:pt x="1116" y="20"/>
                    <a:pt x="1111" y="26"/>
                    <a:pt x="1104" y="26"/>
                  </a:cubicBezTo>
                  <a:close/>
                  <a:moveTo>
                    <a:pt x="1027" y="26"/>
                  </a:moveTo>
                  <a:lnTo>
                    <a:pt x="1001" y="26"/>
                  </a:lnTo>
                  <a:cubicBezTo>
                    <a:pt x="994" y="26"/>
                    <a:pt x="988" y="20"/>
                    <a:pt x="988" y="13"/>
                  </a:cubicBezTo>
                  <a:cubicBezTo>
                    <a:pt x="988" y="6"/>
                    <a:pt x="994" y="0"/>
                    <a:pt x="1001" y="0"/>
                  </a:cubicBezTo>
                  <a:lnTo>
                    <a:pt x="1027" y="0"/>
                  </a:lnTo>
                  <a:cubicBezTo>
                    <a:pt x="1034" y="0"/>
                    <a:pt x="1040" y="6"/>
                    <a:pt x="1040" y="13"/>
                  </a:cubicBezTo>
                  <a:cubicBezTo>
                    <a:pt x="1040" y="20"/>
                    <a:pt x="1034" y="26"/>
                    <a:pt x="1027" y="26"/>
                  </a:cubicBezTo>
                  <a:close/>
                  <a:moveTo>
                    <a:pt x="950" y="26"/>
                  </a:moveTo>
                  <a:lnTo>
                    <a:pt x="924" y="26"/>
                  </a:lnTo>
                  <a:cubicBezTo>
                    <a:pt x="917" y="26"/>
                    <a:pt x="912" y="20"/>
                    <a:pt x="912" y="13"/>
                  </a:cubicBezTo>
                  <a:cubicBezTo>
                    <a:pt x="912" y="6"/>
                    <a:pt x="917" y="0"/>
                    <a:pt x="924" y="0"/>
                  </a:cubicBezTo>
                  <a:lnTo>
                    <a:pt x="950" y="0"/>
                  </a:lnTo>
                  <a:cubicBezTo>
                    <a:pt x="957" y="0"/>
                    <a:pt x="963" y="6"/>
                    <a:pt x="963" y="13"/>
                  </a:cubicBezTo>
                  <a:cubicBezTo>
                    <a:pt x="963" y="20"/>
                    <a:pt x="957" y="26"/>
                    <a:pt x="950" y="26"/>
                  </a:cubicBezTo>
                  <a:close/>
                  <a:moveTo>
                    <a:pt x="873" y="26"/>
                  </a:moveTo>
                  <a:lnTo>
                    <a:pt x="848" y="26"/>
                  </a:lnTo>
                  <a:cubicBezTo>
                    <a:pt x="840" y="26"/>
                    <a:pt x="835" y="20"/>
                    <a:pt x="835" y="13"/>
                  </a:cubicBezTo>
                  <a:cubicBezTo>
                    <a:pt x="835" y="6"/>
                    <a:pt x="840" y="0"/>
                    <a:pt x="848" y="0"/>
                  </a:cubicBezTo>
                  <a:lnTo>
                    <a:pt x="873" y="0"/>
                  </a:lnTo>
                  <a:cubicBezTo>
                    <a:pt x="880" y="0"/>
                    <a:pt x="886" y="6"/>
                    <a:pt x="886" y="13"/>
                  </a:cubicBezTo>
                  <a:cubicBezTo>
                    <a:pt x="886" y="20"/>
                    <a:pt x="880" y="26"/>
                    <a:pt x="873" y="26"/>
                  </a:cubicBezTo>
                  <a:close/>
                  <a:moveTo>
                    <a:pt x="796" y="26"/>
                  </a:moveTo>
                  <a:lnTo>
                    <a:pt x="771" y="26"/>
                  </a:lnTo>
                  <a:cubicBezTo>
                    <a:pt x="764" y="26"/>
                    <a:pt x="758" y="20"/>
                    <a:pt x="758" y="13"/>
                  </a:cubicBezTo>
                  <a:cubicBezTo>
                    <a:pt x="758" y="6"/>
                    <a:pt x="764" y="0"/>
                    <a:pt x="771" y="0"/>
                  </a:cubicBezTo>
                  <a:lnTo>
                    <a:pt x="796" y="0"/>
                  </a:lnTo>
                  <a:cubicBezTo>
                    <a:pt x="803" y="0"/>
                    <a:pt x="809" y="6"/>
                    <a:pt x="809" y="13"/>
                  </a:cubicBezTo>
                  <a:cubicBezTo>
                    <a:pt x="809" y="20"/>
                    <a:pt x="803" y="26"/>
                    <a:pt x="796" y="26"/>
                  </a:cubicBezTo>
                  <a:close/>
                  <a:moveTo>
                    <a:pt x="720" y="26"/>
                  </a:moveTo>
                  <a:lnTo>
                    <a:pt x="694" y="26"/>
                  </a:lnTo>
                  <a:cubicBezTo>
                    <a:pt x="687" y="26"/>
                    <a:pt x="681" y="20"/>
                    <a:pt x="681" y="13"/>
                  </a:cubicBezTo>
                  <a:cubicBezTo>
                    <a:pt x="681" y="6"/>
                    <a:pt x="687" y="0"/>
                    <a:pt x="694" y="0"/>
                  </a:cubicBezTo>
                  <a:lnTo>
                    <a:pt x="720" y="0"/>
                  </a:lnTo>
                  <a:cubicBezTo>
                    <a:pt x="727" y="0"/>
                    <a:pt x="732" y="6"/>
                    <a:pt x="732" y="13"/>
                  </a:cubicBezTo>
                  <a:cubicBezTo>
                    <a:pt x="732" y="20"/>
                    <a:pt x="727" y="26"/>
                    <a:pt x="720" y="26"/>
                  </a:cubicBezTo>
                  <a:close/>
                  <a:moveTo>
                    <a:pt x="643" y="26"/>
                  </a:moveTo>
                  <a:lnTo>
                    <a:pt x="617" y="26"/>
                  </a:lnTo>
                  <a:cubicBezTo>
                    <a:pt x="610" y="26"/>
                    <a:pt x="604" y="20"/>
                    <a:pt x="604" y="13"/>
                  </a:cubicBezTo>
                  <a:cubicBezTo>
                    <a:pt x="604" y="6"/>
                    <a:pt x="610" y="0"/>
                    <a:pt x="617" y="0"/>
                  </a:cubicBezTo>
                  <a:lnTo>
                    <a:pt x="643" y="0"/>
                  </a:lnTo>
                  <a:cubicBezTo>
                    <a:pt x="650" y="0"/>
                    <a:pt x="656" y="6"/>
                    <a:pt x="656" y="13"/>
                  </a:cubicBezTo>
                  <a:cubicBezTo>
                    <a:pt x="656" y="20"/>
                    <a:pt x="650" y="26"/>
                    <a:pt x="643" y="26"/>
                  </a:cubicBezTo>
                  <a:close/>
                  <a:moveTo>
                    <a:pt x="566" y="26"/>
                  </a:moveTo>
                  <a:lnTo>
                    <a:pt x="540" y="26"/>
                  </a:lnTo>
                  <a:cubicBezTo>
                    <a:pt x="533" y="26"/>
                    <a:pt x="528" y="20"/>
                    <a:pt x="528" y="13"/>
                  </a:cubicBezTo>
                  <a:cubicBezTo>
                    <a:pt x="528" y="6"/>
                    <a:pt x="533" y="0"/>
                    <a:pt x="540" y="0"/>
                  </a:cubicBezTo>
                  <a:lnTo>
                    <a:pt x="566" y="0"/>
                  </a:lnTo>
                  <a:cubicBezTo>
                    <a:pt x="573" y="0"/>
                    <a:pt x="579" y="6"/>
                    <a:pt x="579" y="13"/>
                  </a:cubicBezTo>
                  <a:cubicBezTo>
                    <a:pt x="579" y="20"/>
                    <a:pt x="573" y="26"/>
                    <a:pt x="566" y="26"/>
                  </a:cubicBezTo>
                  <a:close/>
                  <a:moveTo>
                    <a:pt x="489" y="26"/>
                  </a:moveTo>
                  <a:lnTo>
                    <a:pt x="464" y="26"/>
                  </a:lnTo>
                  <a:cubicBezTo>
                    <a:pt x="456" y="26"/>
                    <a:pt x="451" y="20"/>
                    <a:pt x="451" y="13"/>
                  </a:cubicBezTo>
                  <a:cubicBezTo>
                    <a:pt x="451" y="6"/>
                    <a:pt x="456" y="0"/>
                    <a:pt x="464" y="0"/>
                  </a:cubicBezTo>
                  <a:lnTo>
                    <a:pt x="489" y="0"/>
                  </a:lnTo>
                  <a:cubicBezTo>
                    <a:pt x="496" y="0"/>
                    <a:pt x="502" y="6"/>
                    <a:pt x="502" y="13"/>
                  </a:cubicBezTo>
                  <a:cubicBezTo>
                    <a:pt x="502" y="20"/>
                    <a:pt x="496" y="26"/>
                    <a:pt x="489" y="26"/>
                  </a:cubicBezTo>
                  <a:close/>
                  <a:moveTo>
                    <a:pt x="412" y="26"/>
                  </a:moveTo>
                  <a:lnTo>
                    <a:pt x="387" y="26"/>
                  </a:lnTo>
                  <a:cubicBezTo>
                    <a:pt x="380" y="26"/>
                    <a:pt x="374" y="20"/>
                    <a:pt x="374" y="13"/>
                  </a:cubicBezTo>
                  <a:cubicBezTo>
                    <a:pt x="374" y="6"/>
                    <a:pt x="380" y="0"/>
                    <a:pt x="387" y="0"/>
                  </a:cubicBezTo>
                  <a:lnTo>
                    <a:pt x="412" y="0"/>
                  </a:lnTo>
                  <a:cubicBezTo>
                    <a:pt x="419" y="0"/>
                    <a:pt x="425" y="6"/>
                    <a:pt x="425" y="13"/>
                  </a:cubicBezTo>
                  <a:cubicBezTo>
                    <a:pt x="425" y="20"/>
                    <a:pt x="419" y="26"/>
                    <a:pt x="412" y="26"/>
                  </a:cubicBezTo>
                  <a:close/>
                  <a:moveTo>
                    <a:pt x="336" y="26"/>
                  </a:moveTo>
                  <a:lnTo>
                    <a:pt x="310" y="26"/>
                  </a:lnTo>
                  <a:cubicBezTo>
                    <a:pt x="303" y="26"/>
                    <a:pt x="297" y="20"/>
                    <a:pt x="297" y="13"/>
                  </a:cubicBezTo>
                  <a:cubicBezTo>
                    <a:pt x="297" y="6"/>
                    <a:pt x="303" y="0"/>
                    <a:pt x="310" y="0"/>
                  </a:cubicBezTo>
                  <a:lnTo>
                    <a:pt x="336" y="0"/>
                  </a:lnTo>
                  <a:cubicBezTo>
                    <a:pt x="343" y="0"/>
                    <a:pt x="348" y="6"/>
                    <a:pt x="348" y="13"/>
                  </a:cubicBezTo>
                  <a:cubicBezTo>
                    <a:pt x="348" y="20"/>
                    <a:pt x="343" y="26"/>
                    <a:pt x="336" y="26"/>
                  </a:cubicBezTo>
                  <a:close/>
                  <a:moveTo>
                    <a:pt x="259" y="26"/>
                  </a:moveTo>
                  <a:lnTo>
                    <a:pt x="233" y="26"/>
                  </a:lnTo>
                  <a:cubicBezTo>
                    <a:pt x="226" y="26"/>
                    <a:pt x="220" y="20"/>
                    <a:pt x="220" y="13"/>
                  </a:cubicBezTo>
                  <a:cubicBezTo>
                    <a:pt x="220" y="6"/>
                    <a:pt x="226" y="0"/>
                    <a:pt x="233" y="0"/>
                  </a:cubicBezTo>
                  <a:lnTo>
                    <a:pt x="259" y="0"/>
                  </a:lnTo>
                  <a:cubicBezTo>
                    <a:pt x="266" y="0"/>
                    <a:pt x="272" y="6"/>
                    <a:pt x="272" y="13"/>
                  </a:cubicBezTo>
                  <a:cubicBezTo>
                    <a:pt x="272" y="20"/>
                    <a:pt x="266" y="26"/>
                    <a:pt x="259" y="26"/>
                  </a:cubicBezTo>
                  <a:close/>
                  <a:moveTo>
                    <a:pt x="182" y="26"/>
                  </a:moveTo>
                  <a:lnTo>
                    <a:pt x="156" y="26"/>
                  </a:lnTo>
                  <a:cubicBezTo>
                    <a:pt x="149" y="26"/>
                    <a:pt x="144" y="20"/>
                    <a:pt x="144" y="13"/>
                  </a:cubicBezTo>
                  <a:cubicBezTo>
                    <a:pt x="144" y="6"/>
                    <a:pt x="149" y="0"/>
                    <a:pt x="156" y="0"/>
                  </a:cubicBezTo>
                  <a:lnTo>
                    <a:pt x="182" y="0"/>
                  </a:lnTo>
                  <a:cubicBezTo>
                    <a:pt x="189" y="0"/>
                    <a:pt x="195" y="6"/>
                    <a:pt x="195" y="13"/>
                  </a:cubicBezTo>
                  <a:cubicBezTo>
                    <a:pt x="195" y="20"/>
                    <a:pt x="189" y="26"/>
                    <a:pt x="182" y="26"/>
                  </a:cubicBezTo>
                  <a:close/>
                  <a:moveTo>
                    <a:pt x="105" y="26"/>
                  </a:moveTo>
                  <a:lnTo>
                    <a:pt x="80" y="26"/>
                  </a:lnTo>
                  <a:cubicBezTo>
                    <a:pt x="72" y="26"/>
                    <a:pt x="67" y="20"/>
                    <a:pt x="67" y="13"/>
                  </a:cubicBezTo>
                  <a:cubicBezTo>
                    <a:pt x="67" y="6"/>
                    <a:pt x="72" y="0"/>
                    <a:pt x="80" y="0"/>
                  </a:cubicBezTo>
                  <a:lnTo>
                    <a:pt x="105" y="0"/>
                  </a:lnTo>
                  <a:cubicBezTo>
                    <a:pt x="112" y="0"/>
                    <a:pt x="118" y="6"/>
                    <a:pt x="118" y="13"/>
                  </a:cubicBezTo>
                  <a:cubicBezTo>
                    <a:pt x="118" y="20"/>
                    <a:pt x="112" y="26"/>
                    <a:pt x="105" y="26"/>
                  </a:cubicBezTo>
                  <a:close/>
                  <a:moveTo>
                    <a:pt x="28" y="26"/>
                  </a:moveTo>
                  <a:lnTo>
                    <a:pt x="13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28" y="0"/>
                  </a:lnTo>
                  <a:cubicBezTo>
                    <a:pt x="35" y="0"/>
                    <a:pt x="41" y="6"/>
                    <a:pt x="41" y="13"/>
                  </a:cubicBezTo>
                  <a:cubicBezTo>
                    <a:pt x="41" y="20"/>
                    <a:pt x="35" y="26"/>
                    <a:pt x="28" y="26"/>
                  </a:cubicBezTo>
                  <a:close/>
                </a:path>
              </a:pathLst>
            </a:custGeom>
            <a:solidFill>
              <a:srgbClr val="000000"/>
            </a:solidFill>
            <a:ln w="11113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4" name="Line 174"/>
            <p:cNvSpPr>
              <a:spLocks noChangeShapeType="1"/>
            </p:cNvSpPr>
            <p:nvPr/>
          </p:nvSpPr>
          <p:spPr bwMode="auto">
            <a:xfrm>
              <a:off x="5213490" y="5910127"/>
              <a:ext cx="53446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5" name="Freeform 175"/>
            <p:cNvSpPr>
              <a:spLocks/>
            </p:cNvSpPr>
            <p:nvPr/>
          </p:nvSpPr>
          <p:spPr bwMode="auto">
            <a:xfrm>
              <a:off x="5738883" y="5873765"/>
              <a:ext cx="67565" cy="72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6"/>
                </a:cxn>
                <a:cxn ang="0">
                  <a:pos x="0" y="0"/>
                </a:cxn>
              </a:cxnLst>
              <a:rect l="0" t="0" r="r" b="b"/>
              <a:pathLst>
                <a:path w="67" h="66">
                  <a:moveTo>
                    <a:pt x="0" y="0"/>
                  </a:moveTo>
                  <a:lnTo>
                    <a:pt x="67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7" name="Line 177"/>
            <p:cNvSpPr>
              <a:spLocks noChangeShapeType="1"/>
            </p:cNvSpPr>
            <p:nvPr/>
          </p:nvSpPr>
          <p:spPr bwMode="auto">
            <a:xfrm>
              <a:off x="5935528" y="5698568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8" name="Line 178"/>
            <p:cNvSpPr>
              <a:spLocks noChangeShapeType="1"/>
            </p:cNvSpPr>
            <p:nvPr/>
          </p:nvSpPr>
          <p:spPr bwMode="auto">
            <a:xfrm>
              <a:off x="6425626" y="5698568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9" name="Freeform 179"/>
            <p:cNvSpPr>
              <a:spLocks/>
            </p:cNvSpPr>
            <p:nvPr/>
          </p:nvSpPr>
          <p:spPr bwMode="auto">
            <a:xfrm>
              <a:off x="6512351" y="5662206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0" name="Line 180"/>
            <p:cNvSpPr>
              <a:spLocks noChangeShapeType="1"/>
            </p:cNvSpPr>
            <p:nvPr/>
          </p:nvSpPr>
          <p:spPr bwMode="auto">
            <a:xfrm>
              <a:off x="5935528" y="6123890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1" name="Line 181"/>
            <p:cNvSpPr>
              <a:spLocks noChangeShapeType="1"/>
            </p:cNvSpPr>
            <p:nvPr/>
          </p:nvSpPr>
          <p:spPr bwMode="auto">
            <a:xfrm>
              <a:off x="6425626" y="6123890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2" name="Freeform 182"/>
            <p:cNvSpPr>
              <a:spLocks/>
            </p:cNvSpPr>
            <p:nvPr/>
          </p:nvSpPr>
          <p:spPr bwMode="auto">
            <a:xfrm>
              <a:off x="6512351" y="6087528"/>
              <a:ext cx="67565" cy="73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7"/>
                </a:cxn>
                <a:cxn ang="0">
                  <a:pos x="0" y="0"/>
                </a:cxn>
              </a:cxnLst>
              <a:rect l="0" t="0" r="r" b="b"/>
              <a:pathLst>
                <a:path w="67" h="67">
                  <a:moveTo>
                    <a:pt x="0" y="0"/>
                  </a:moveTo>
                  <a:lnTo>
                    <a:pt x="67" y="33"/>
                  </a:lnTo>
                  <a:lnTo>
                    <a:pt x="0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3" name="Line 183"/>
            <p:cNvSpPr>
              <a:spLocks noChangeShapeType="1"/>
            </p:cNvSpPr>
            <p:nvPr/>
          </p:nvSpPr>
          <p:spPr bwMode="auto">
            <a:xfrm>
              <a:off x="5937545" y="5910127"/>
              <a:ext cx="77649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4" name="Line 184"/>
            <p:cNvSpPr>
              <a:spLocks noChangeShapeType="1"/>
            </p:cNvSpPr>
            <p:nvPr/>
          </p:nvSpPr>
          <p:spPr bwMode="auto">
            <a:xfrm>
              <a:off x="6427643" y="5910127"/>
              <a:ext cx="95801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5" name="Freeform 185"/>
            <p:cNvSpPr>
              <a:spLocks/>
            </p:cNvSpPr>
            <p:nvPr/>
          </p:nvSpPr>
          <p:spPr bwMode="auto">
            <a:xfrm>
              <a:off x="6514368" y="5873765"/>
              <a:ext cx="67565" cy="727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33"/>
                </a:cxn>
                <a:cxn ang="0">
                  <a:pos x="0" y="66"/>
                </a:cxn>
                <a:cxn ang="0">
                  <a:pos x="0" y="0"/>
                </a:cxn>
              </a:cxnLst>
              <a:rect l="0" t="0" r="r" b="b"/>
              <a:pathLst>
                <a:path w="67" h="66">
                  <a:moveTo>
                    <a:pt x="0" y="0"/>
                  </a:moveTo>
                  <a:lnTo>
                    <a:pt x="67" y="33"/>
                  </a:lnTo>
                  <a:lnTo>
                    <a:pt x="0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6" name="Rectangle 186"/>
            <p:cNvSpPr>
              <a:spLocks noChangeArrowheads="1"/>
            </p:cNvSpPr>
            <p:nvPr/>
          </p:nvSpPr>
          <p:spPr bwMode="auto">
            <a:xfrm>
              <a:off x="6013177" y="5831894"/>
              <a:ext cx="412449" cy="1509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7" name="Rectangle 187"/>
            <p:cNvSpPr>
              <a:spLocks noChangeArrowheads="1"/>
            </p:cNvSpPr>
            <p:nvPr/>
          </p:nvSpPr>
          <p:spPr bwMode="auto">
            <a:xfrm>
              <a:off x="6013177" y="5831894"/>
              <a:ext cx="412449" cy="150956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0" name="Rectangle 190"/>
            <p:cNvSpPr>
              <a:spLocks noChangeArrowheads="1"/>
            </p:cNvSpPr>
            <p:nvPr/>
          </p:nvSpPr>
          <p:spPr bwMode="auto">
            <a:xfrm>
              <a:off x="6013177" y="6045657"/>
              <a:ext cx="412449" cy="1520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1" name="Rectangle 191"/>
            <p:cNvSpPr>
              <a:spLocks noChangeArrowheads="1"/>
            </p:cNvSpPr>
            <p:nvPr/>
          </p:nvSpPr>
          <p:spPr bwMode="auto">
            <a:xfrm>
              <a:off x="6013177" y="6045657"/>
              <a:ext cx="412449" cy="152058"/>
            </a:xfrm>
            <a:prstGeom prst="rect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9" name="Line 199"/>
            <p:cNvSpPr>
              <a:spLocks noChangeShapeType="1"/>
            </p:cNvSpPr>
            <p:nvPr/>
          </p:nvSpPr>
          <p:spPr bwMode="auto">
            <a:xfrm flipH="1">
              <a:off x="6708995" y="5910127"/>
              <a:ext cx="62523" cy="1102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76348" y="2149968"/>
          <a:ext cx="2975265" cy="24106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755"/>
                <a:gridCol w="991755"/>
                <a:gridCol w="991755"/>
              </a:tblGrid>
              <a:tr h="803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3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353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Problem: Packet Scheduling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657348" y="2366108"/>
            <a:ext cx="838200" cy="717187"/>
            <a:chOff x="5715000" y="2286000"/>
            <a:chExt cx="838200" cy="717187"/>
          </a:xfrm>
        </p:grpSpPr>
        <p:sp>
          <p:nvSpPr>
            <p:cNvPr id="32" name="Oval 3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Straight Connector 104"/>
            <p:cNvCxnSpPr>
              <a:endCxn id="3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652467" y="2368062"/>
            <a:ext cx="838200" cy="717187"/>
            <a:chOff x="5715000" y="2286000"/>
            <a:chExt cx="838200" cy="717187"/>
          </a:xfrm>
        </p:grpSpPr>
        <p:sp>
          <p:nvSpPr>
            <p:cNvPr id="108" name="Oval 10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Connector 109"/>
            <p:cNvCxnSpPr>
              <a:endCxn id="10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2647948" y="2389915"/>
            <a:ext cx="838200" cy="717187"/>
            <a:chOff x="5715000" y="2286000"/>
            <a:chExt cx="838200" cy="717187"/>
          </a:xfrm>
        </p:grpSpPr>
        <p:sp>
          <p:nvSpPr>
            <p:cNvPr id="112" name="Oval 11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Straight Connector 113"/>
            <p:cNvCxnSpPr>
              <a:endCxn id="11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3609970" y="2404204"/>
            <a:ext cx="838200" cy="717187"/>
            <a:chOff x="5715000" y="2286000"/>
            <a:chExt cx="838200" cy="717187"/>
          </a:xfrm>
        </p:grpSpPr>
        <p:sp>
          <p:nvSpPr>
            <p:cNvPr id="116" name="Oval 11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Straight Connector 117"/>
            <p:cNvCxnSpPr>
              <a:endCxn id="11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1643051" y="1610825"/>
            <a:ext cx="838200" cy="717187"/>
            <a:chOff x="5715000" y="2286000"/>
            <a:chExt cx="838200" cy="717187"/>
          </a:xfrm>
        </p:grpSpPr>
        <p:sp>
          <p:nvSpPr>
            <p:cNvPr id="120" name="Oval 11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Straight Connector 121"/>
            <p:cNvCxnSpPr>
              <a:endCxn id="12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638170" y="1612779"/>
            <a:ext cx="838200" cy="717187"/>
            <a:chOff x="5715000" y="2286000"/>
            <a:chExt cx="838200" cy="717187"/>
          </a:xfrm>
        </p:grpSpPr>
        <p:sp>
          <p:nvSpPr>
            <p:cNvPr id="124" name="Oval 12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Straight Connector 125"/>
            <p:cNvCxnSpPr>
              <a:endCxn id="12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2633651" y="1634632"/>
            <a:ext cx="838200" cy="717187"/>
            <a:chOff x="5715000" y="2286000"/>
            <a:chExt cx="838200" cy="717187"/>
          </a:xfrm>
        </p:grpSpPr>
        <p:sp>
          <p:nvSpPr>
            <p:cNvPr id="128" name="Oval 12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0" name="Straight Connector 129"/>
            <p:cNvCxnSpPr>
              <a:endCxn id="12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3595673" y="1648921"/>
            <a:ext cx="838200" cy="717187"/>
            <a:chOff x="5715000" y="2286000"/>
            <a:chExt cx="838200" cy="717187"/>
          </a:xfrm>
        </p:grpSpPr>
        <p:sp>
          <p:nvSpPr>
            <p:cNvPr id="132" name="Oval 13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Connector 133"/>
            <p:cNvCxnSpPr>
              <a:endCxn id="13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1640208" y="3927207"/>
            <a:ext cx="838200" cy="717187"/>
            <a:chOff x="5715000" y="2286000"/>
            <a:chExt cx="838200" cy="717187"/>
          </a:xfrm>
        </p:grpSpPr>
        <p:sp>
          <p:nvSpPr>
            <p:cNvPr id="136" name="Oval 13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Straight Connector 137"/>
            <p:cNvCxnSpPr>
              <a:endCxn id="13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/>
        </p:nvGrpSpPr>
        <p:grpSpPr>
          <a:xfrm>
            <a:off x="635327" y="3929161"/>
            <a:ext cx="838200" cy="717187"/>
            <a:chOff x="5715000" y="2286000"/>
            <a:chExt cx="838200" cy="717187"/>
          </a:xfrm>
        </p:grpSpPr>
        <p:sp>
          <p:nvSpPr>
            <p:cNvPr id="140" name="Oval 13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2" name="Straight Connector 141"/>
            <p:cNvCxnSpPr>
              <a:endCxn id="14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2630808" y="3951014"/>
            <a:ext cx="838200" cy="717187"/>
            <a:chOff x="5715000" y="2286000"/>
            <a:chExt cx="838200" cy="717187"/>
          </a:xfrm>
        </p:grpSpPr>
        <p:sp>
          <p:nvSpPr>
            <p:cNvPr id="144" name="Oval 14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6" name="Straight Connector 145"/>
            <p:cNvCxnSpPr>
              <a:endCxn id="14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592830" y="3965303"/>
            <a:ext cx="838200" cy="717187"/>
            <a:chOff x="5715000" y="2286000"/>
            <a:chExt cx="838200" cy="717187"/>
          </a:xfrm>
        </p:grpSpPr>
        <p:sp>
          <p:nvSpPr>
            <p:cNvPr id="148" name="Oval 147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0" name="Straight Connector 149"/>
            <p:cNvCxnSpPr>
              <a:endCxn id="148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1614481" y="3137634"/>
            <a:ext cx="838200" cy="717187"/>
            <a:chOff x="5715000" y="2286000"/>
            <a:chExt cx="838200" cy="717187"/>
          </a:xfrm>
        </p:grpSpPr>
        <p:sp>
          <p:nvSpPr>
            <p:cNvPr id="152" name="Oval 151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4" name="Straight Connector 153"/>
            <p:cNvCxnSpPr>
              <a:endCxn id="152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609600" y="3139588"/>
            <a:ext cx="838200" cy="717187"/>
            <a:chOff x="5715000" y="2286000"/>
            <a:chExt cx="838200" cy="717187"/>
          </a:xfrm>
        </p:grpSpPr>
        <p:sp>
          <p:nvSpPr>
            <p:cNvPr id="156" name="Oval 155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Straight Connector 157"/>
            <p:cNvCxnSpPr>
              <a:endCxn id="156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2605081" y="3161441"/>
            <a:ext cx="838200" cy="717187"/>
            <a:chOff x="5715000" y="2286000"/>
            <a:chExt cx="838200" cy="717187"/>
          </a:xfrm>
        </p:grpSpPr>
        <p:sp>
          <p:nvSpPr>
            <p:cNvPr id="160" name="Oval 159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Straight Connector 161"/>
            <p:cNvCxnSpPr>
              <a:endCxn id="160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3567103" y="3175730"/>
            <a:ext cx="838200" cy="717187"/>
            <a:chOff x="5715000" y="2286000"/>
            <a:chExt cx="838200" cy="717187"/>
          </a:xfrm>
        </p:grpSpPr>
        <p:sp>
          <p:nvSpPr>
            <p:cNvPr id="164" name="Oval 163"/>
            <p:cNvSpPr/>
            <p:nvPr/>
          </p:nvSpPr>
          <p:spPr>
            <a:xfrm>
              <a:off x="6166713" y="2667000"/>
              <a:ext cx="386487" cy="3361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 smtClean="0">
                  <a:solidFill>
                    <a:schemeClr val="tx1"/>
                  </a:solidFill>
                  <a:latin typeface="FrutigerNextLT Regular" pitchFamily="18" charset="0"/>
                  <a:ea typeface="굴림" pitchFamily="50" charset="-127"/>
                </a:rPr>
                <a:t>R</a:t>
              </a:r>
              <a:endParaRPr kumimoji="1" lang="en-US" altLang="ko-KR" sz="1600" b="1" dirty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715000" y="2286000"/>
              <a:ext cx="4572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6" name="Straight Connector 165"/>
            <p:cNvCxnSpPr>
              <a:endCxn id="164" idx="1"/>
            </p:cNvCxnSpPr>
            <p:nvPr/>
          </p:nvCxnSpPr>
          <p:spPr>
            <a:xfrm>
              <a:off x="6172200" y="2667000"/>
              <a:ext cx="51113" cy="492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7" name="Straight Arrow Connector 166"/>
          <p:cNvCxnSpPr>
            <a:stCxn id="32" idx="4"/>
          </p:cNvCxnSpPr>
          <p:nvPr/>
        </p:nvCxnSpPr>
        <p:spPr>
          <a:xfrm rot="16200000" flipH="1">
            <a:off x="1892700" y="3492899"/>
            <a:ext cx="3241305" cy="242209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32" idx="0"/>
          </p:cNvCxnSpPr>
          <p:nvPr/>
        </p:nvCxnSpPr>
        <p:spPr>
          <a:xfrm rot="5400000" flipH="1" flipV="1">
            <a:off x="3092299" y="1115006"/>
            <a:ext cx="842108" cy="242209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2" name="Group 421"/>
          <p:cNvGrpSpPr/>
          <p:nvPr/>
        </p:nvGrpSpPr>
        <p:grpSpPr>
          <a:xfrm>
            <a:off x="6711012" y="3025435"/>
            <a:ext cx="2281600" cy="2884692"/>
            <a:chOff x="6711012" y="3025435"/>
            <a:chExt cx="2281600" cy="2884692"/>
          </a:xfrm>
        </p:grpSpPr>
        <p:grpSp>
          <p:nvGrpSpPr>
            <p:cNvPr id="420" name="Group 419"/>
            <p:cNvGrpSpPr/>
            <p:nvPr/>
          </p:nvGrpSpPr>
          <p:grpSpPr>
            <a:xfrm>
              <a:off x="6711012" y="3025435"/>
              <a:ext cx="2175930" cy="2884692"/>
              <a:chOff x="6711012" y="3025435"/>
              <a:chExt cx="2175930" cy="2884692"/>
            </a:xfrm>
          </p:grpSpPr>
          <p:sp>
            <p:nvSpPr>
              <p:cNvPr id="367" name="Line 197"/>
              <p:cNvSpPr>
                <a:spLocks noChangeShapeType="1"/>
              </p:cNvSpPr>
              <p:nvPr/>
            </p:nvSpPr>
            <p:spPr bwMode="auto">
              <a:xfrm flipH="1">
                <a:off x="6720088" y="3025435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grpSp>
            <p:nvGrpSpPr>
              <p:cNvPr id="419" name="Group 418"/>
              <p:cNvGrpSpPr/>
              <p:nvPr/>
            </p:nvGrpSpPr>
            <p:grpSpPr>
              <a:xfrm>
                <a:off x="6711012" y="3025435"/>
                <a:ext cx="2175930" cy="2884692"/>
                <a:chOff x="6711012" y="3025435"/>
                <a:chExt cx="2175930" cy="2884692"/>
              </a:xfrm>
            </p:grpSpPr>
            <p:sp>
              <p:nvSpPr>
                <p:cNvPr id="364" name="Freeform 194"/>
                <p:cNvSpPr>
                  <a:spLocks/>
                </p:cNvSpPr>
                <p:nvPr/>
              </p:nvSpPr>
              <p:spPr bwMode="auto">
                <a:xfrm>
                  <a:off x="6716055" y="3740548"/>
                  <a:ext cx="183535" cy="760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2" y="0"/>
                    </a:cxn>
                    <a:cxn ang="0">
                      <a:pos x="182" y="690"/>
                    </a:cxn>
                  </a:cxnLst>
                  <a:rect l="0" t="0" r="r" b="b"/>
                  <a:pathLst>
                    <a:path w="182" h="690">
                      <a:moveTo>
                        <a:pt x="0" y="0"/>
                      </a:moveTo>
                      <a:lnTo>
                        <a:pt x="182" y="0"/>
                      </a:lnTo>
                      <a:lnTo>
                        <a:pt x="182" y="69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8" name="Freeform 198"/>
                <p:cNvSpPr>
                  <a:spLocks/>
                </p:cNvSpPr>
                <p:nvPr/>
              </p:nvSpPr>
              <p:spPr bwMode="auto">
                <a:xfrm>
                  <a:off x="6714038" y="4473291"/>
                  <a:ext cx="134121" cy="24241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3" y="0"/>
                    </a:cxn>
                    <a:cxn ang="0">
                      <a:pos x="133" y="220"/>
                    </a:cxn>
                  </a:cxnLst>
                  <a:rect l="0" t="0" r="r" b="b"/>
                  <a:pathLst>
                    <a:path w="133" h="220">
                      <a:moveTo>
                        <a:pt x="0" y="0"/>
                      </a:moveTo>
                      <a:lnTo>
                        <a:pt x="133" y="0"/>
                      </a:lnTo>
                      <a:lnTo>
                        <a:pt x="133" y="22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0" name="Line 200"/>
                <p:cNvSpPr>
                  <a:spLocks noChangeShapeType="1"/>
                </p:cNvSpPr>
                <p:nvPr/>
              </p:nvSpPr>
              <p:spPr bwMode="auto">
                <a:xfrm>
                  <a:off x="6711012" y="5206033"/>
                  <a:ext cx="137147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0" name="Line 70"/>
                <p:cNvSpPr>
                  <a:spLocks noChangeShapeType="1"/>
                </p:cNvSpPr>
                <p:nvPr/>
              </p:nvSpPr>
              <p:spPr bwMode="auto">
                <a:xfrm>
                  <a:off x="6848159" y="4715702"/>
                  <a:ext cx="147231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3" name="Rectangle 13"/>
                <p:cNvSpPr>
                  <a:spLocks noChangeArrowheads="1"/>
                </p:cNvSpPr>
                <p:nvPr/>
              </p:nvSpPr>
              <p:spPr bwMode="auto">
                <a:xfrm>
                  <a:off x="7054888" y="4011607"/>
                  <a:ext cx="1031626" cy="1408188"/>
                </a:xfrm>
                <a:prstGeom prst="rect">
                  <a:avLst/>
                </a:prstGeom>
                <a:solidFill>
                  <a:srgbClr val="E6E6E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4" name="Rectangle 14"/>
                <p:cNvSpPr>
                  <a:spLocks noChangeArrowheads="1"/>
                </p:cNvSpPr>
                <p:nvPr/>
              </p:nvSpPr>
              <p:spPr bwMode="auto">
                <a:xfrm>
                  <a:off x="7054888" y="4011607"/>
                  <a:ext cx="1031626" cy="1408188"/>
                </a:xfrm>
                <a:prstGeom prst="rect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5" name="Freeform 15"/>
                <p:cNvSpPr>
                  <a:spLocks/>
                </p:cNvSpPr>
                <p:nvPr/>
              </p:nvSpPr>
              <p:spPr bwMode="auto">
                <a:xfrm>
                  <a:off x="7183967" y="4248509"/>
                  <a:ext cx="772459" cy="9288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3" y="0"/>
                    </a:cxn>
                    <a:cxn ang="0">
                      <a:pos x="613" y="843"/>
                    </a:cxn>
                    <a:cxn ang="0">
                      <a:pos x="766" y="843"/>
                    </a:cxn>
                  </a:cxnLst>
                  <a:rect l="0" t="0" r="r" b="b"/>
                  <a:pathLst>
                    <a:path w="766" h="843">
                      <a:moveTo>
                        <a:pt x="0" y="0"/>
                      </a:moveTo>
                      <a:lnTo>
                        <a:pt x="153" y="0"/>
                      </a:lnTo>
                      <a:lnTo>
                        <a:pt x="613" y="843"/>
                      </a:lnTo>
                      <a:lnTo>
                        <a:pt x="766" y="843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6" name="Freeform 16"/>
                <p:cNvSpPr>
                  <a:spLocks/>
                </p:cNvSpPr>
                <p:nvPr/>
              </p:nvSpPr>
              <p:spPr bwMode="auto">
                <a:xfrm>
                  <a:off x="7183967" y="4248509"/>
                  <a:ext cx="772459" cy="928875"/>
                </a:xfrm>
                <a:custGeom>
                  <a:avLst/>
                  <a:gdLst/>
                  <a:ahLst/>
                  <a:cxnLst>
                    <a:cxn ang="0">
                      <a:pos x="766" y="0"/>
                    </a:cxn>
                    <a:cxn ang="0">
                      <a:pos x="613" y="0"/>
                    </a:cxn>
                    <a:cxn ang="0">
                      <a:pos x="153" y="843"/>
                    </a:cxn>
                    <a:cxn ang="0">
                      <a:pos x="0" y="843"/>
                    </a:cxn>
                  </a:cxnLst>
                  <a:rect l="0" t="0" r="r" b="b"/>
                  <a:pathLst>
                    <a:path w="766" h="843">
                      <a:moveTo>
                        <a:pt x="766" y="0"/>
                      </a:moveTo>
                      <a:lnTo>
                        <a:pt x="613" y="0"/>
                      </a:lnTo>
                      <a:lnTo>
                        <a:pt x="153" y="843"/>
                      </a:lnTo>
                      <a:lnTo>
                        <a:pt x="0" y="843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7" name="Line 17"/>
                <p:cNvSpPr>
                  <a:spLocks noChangeShapeType="1"/>
                </p:cNvSpPr>
                <p:nvPr/>
              </p:nvSpPr>
              <p:spPr bwMode="auto">
                <a:xfrm>
                  <a:off x="8086514" y="4250713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8" name="Freeform 18"/>
                <p:cNvSpPr>
                  <a:spLocks/>
                </p:cNvSpPr>
                <p:nvPr/>
              </p:nvSpPr>
              <p:spPr bwMode="auto">
                <a:xfrm>
                  <a:off x="8327530" y="4214351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89" name="Line 19"/>
                <p:cNvSpPr>
                  <a:spLocks noChangeShapeType="1"/>
                </p:cNvSpPr>
                <p:nvPr/>
              </p:nvSpPr>
              <p:spPr bwMode="auto">
                <a:xfrm>
                  <a:off x="8086514" y="5180690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90" name="Freeform 20"/>
                <p:cNvSpPr>
                  <a:spLocks/>
                </p:cNvSpPr>
                <p:nvPr/>
              </p:nvSpPr>
              <p:spPr bwMode="auto">
                <a:xfrm>
                  <a:off x="8327530" y="5144328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191" name="Rectangle 21"/>
                <p:cNvSpPr>
                  <a:spLocks noChangeArrowheads="1"/>
                </p:cNvSpPr>
                <p:nvPr/>
              </p:nvSpPr>
              <p:spPr bwMode="auto">
                <a:xfrm>
                  <a:off x="7091191" y="5429712"/>
                  <a:ext cx="605935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Crossbar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2" name="Rectangle 22"/>
                <p:cNvSpPr>
                  <a:spLocks noChangeArrowheads="1"/>
                </p:cNvSpPr>
                <p:nvPr/>
              </p:nvSpPr>
              <p:spPr bwMode="auto">
                <a:xfrm>
                  <a:off x="7684150" y="5429712"/>
                  <a:ext cx="5610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(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3" name="Rectangle 23"/>
                <p:cNvSpPr>
                  <a:spLocks noChangeArrowheads="1"/>
                </p:cNvSpPr>
                <p:nvPr/>
              </p:nvSpPr>
              <p:spPr bwMode="auto">
                <a:xfrm>
                  <a:off x="7725495" y="5429712"/>
                  <a:ext cx="10579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5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4" name="Rectangle 24"/>
                <p:cNvSpPr>
                  <a:spLocks noChangeArrowheads="1"/>
                </p:cNvSpPr>
                <p:nvPr/>
              </p:nvSpPr>
              <p:spPr bwMode="auto">
                <a:xfrm>
                  <a:off x="7834405" y="5429712"/>
                  <a:ext cx="12022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x 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5" name="Rectangle 25"/>
                <p:cNvSpPr>
                  <a:spLocks noChangeArrowheads="1"/>
                </p:cNvSpPr>
                <p:nvPr/>
              </p:nvSpPr>
              <p:spPr bwMode="auto">
                <a:xfrm>
                  <a:off x="7937266" y="5429712"/>
                  <a:ext cx="70532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5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196" name="Rectangle 26"/>
                <p:cNvSpPr>
                  <a:spLocks noChangeArrowheads="1"/>
                </p:cNvSpPr>
                <p:nvPr/>
              </p:nvSpPr>
              <p:spPr bwMode="auto">
                <a:xfrm>
                  <a:off x="8011889" y="5429712"/>
                  <a:ext cx="56106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)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225" name="Freeform 55"/>
                <p:cNvSpPr>
                  <a:spLocks/>
                </p:cNvSpPr>
                <p:nvPr/>
              </p:nvSpPr>
              <p:spPr bwMode="auto">
                <a:xfrm>
                  <a:off x="6863286" y="3025435"/>
                  <a:ext cx="132104" cy="122527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88" y="1112"/>
                    </a:cxn>
                    <a:cxn ang="0">
                      <a:pos x="131" y="1112"/>
                    </a:cxn>
                  </a:cxnLst>
                  <a:rect l="0" t="0" r="r" b="b"/>
                  <a:pathLst>
                    <a:path w="131" h="1112">
                      <a:moveTo>
                        <a:pt x="0" y="0"/>
                      </a:moveTo>
                      <a:lnTo>
                        <a:pt x="88" y="0"/>
                      </a:lnTo>
                      <a:lnTo>
                        <a:pt x="88" y="1112"/>
                      </a:lnTo>
                      <a:lnTo>
                        <a:pt x="131" y="1112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26" name="Freeform 56"/>
                <p:cNvSpPr>
                  <a:spLocks/>
                </p:cNvSpPr>
                <p:nvPr/>
              </p:nvSpPr>
              <p:spPr bwMode="auto">
                <a:xfrm>
                  <a:off x="6987323" y="4214351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29" name="Rectangle 59"/>
                <p:cNvSpPr>
                  <a:spLocks noChangeArrowheads="1"/>
                </p:cNvSpPr>
                <p:nvPr/>
              </p:nvSpPr>
              <p:spPr bwMode="auto">
                <a:xfrm>
                  <a:off x="8407195" y="4154850"/>
                  <a:ext cx="45018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 dirty="0">
                      <a:solidFill>
                        <a:srgbClr val="000000"/>
                      </a:solidFill>
                      <a:ea typeface="굴림" pitchFamily="50" charset="-127"/>
                    </a:rPr>
                    <a:t>To East</a:t>
                  </a:r>
                  <a:endParaRPr lang="en-US" altLang="ko-KR" sz="1400" dirty="0">
                    <a:ea typeface="굴림" pitchFamily="50" charset="-127"/>
                  </a:endParaRPr>
                </a:p>
              </p:txBody>
            </p:sp>
            <p:sp>
              <p:nvSpPr>
                <p:cNvPr id="230" name="Rectangle 60"/>
                <p:cNvSpPr>
                  <a:spLocks noChangeArrowheads="1"/>
                </p:cNvSpPr>
                <p:nvPr/>
              </p:nvSpPr>
              <p:spPr bwMode="auto">
                <a:xfrm>
                  <a:off x="8407195" y="5087030"/>
                  <a:ext cx="354008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>
                      <a:solidFill>
                        <a:srgbClr val="000000"/>
                      </a:solidFill>
                      <a:ea typeface="굴림" pitchFamily="50" charset="-127"/>
                    </a:rPr>
                    <a:t>To PE</a:t>
                  </a:r>
                  <a:endParaRPr lang="en-US" altLang="ko-KR" sz="1400">
                    <a:ea typeface="굴림" pitchFamily="50" charset="-127"/>
                  </a:endParaRPr>
                </a:p>
              </p:txBody>
            </p:sp>
            <p:sp>
              <p:nvSpPr>
                <p:cNvPr id="241" name="Freeform 71"/>
                <p:cNvSpPr>
                  <a:spLocks/>
                </p:cNvSpPr>
                <p:nvPr/>
              </p:nvSpPr>
              <p:spPr bwMode="auto">
                <a:xfrm>
                  <a:off x="6987323" y="4679340"/>
                  <a:ext cx="67565" cy="7272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6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2" name="Freeform 72"/>
                <p:cNvSpPr>
                  <a:spLocks/>
                </p:cNvSpPr>
                <p:nvPr/>
              </p:nvSpPr>
              <p:spPr bwMode="auto">
                <a:xfrm>
                  <a:off x="6771518" y="5177384"/>
                  <a:ext cx="223872" cy="732743"/>
                </a:xfrm>
                <a:custGeom>
                  <a:avLst/>
                  <a:gdLst/>
                  <a:ahLst/>
                  <a:cxnLst>
                    <a:cxn ang="0">
                      <a:pos x="0" y="665"/>
                    </a:cxn>
                    <a:cxn ang="0">
                      <a:pos x="129" y="665"/>
                    </a:cxn>
                    <a:cxn ang="0">
                      <a:pos x="129" y="0"/>
                    </a:cxn>
                    <a:cxn ang="0">
                      <a:pos x="222" y="0"/>
                    </a:cxn>
                  </a:cxnLst>
                  <a:rect l="0" t="0" r="r" b="b"/>
                  <a:pathLst>
                    <a:path w="222" h="665">
                      <a:moveTo>
                        <a:pt x="0" y="665"/>
                      </a:moveTo>
                      <a:lnTo>
                        <a:pt x="129" y="665"/>
                      </a:lnTo>
                      <a:lnTo>
                        <a:pt x="129" y="0"/>
                      </a:lnTo>
                      <a:lnTo>
                        <a:pt x="222" y="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243" name="Freeform 73"/>
                <p:cNvSpPr>
                  <a:spLocks/>
                </p:cNvSpPr>
                <p:nvPr/>
              </p:nvSpPr>
              <p:spPr bwMode="auto">
                <a:xfrm>
                  <a:off x="6987323" y="5141023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67"/>
                    </a:cxn>
                    <a:cxn ang="0">
                      <a:pos x="67" y="33"/>
                    </a:cxn>
                    <a:cxn ang="0">
                      <a:pos x="0" y="0"/>
                    </a:cxn>
                    <a:cxn ang="0">
                      <a:pos x="0" y="67"/>
                    </a:cxn>
                  </a:cxnLst>
                  <a:rect l="0" t="0" r="r" b="b"/>
                  <a:pathLst>
                    <a:path w="67" h="67">
                      <a:moveTo>
                        <a:pt x="0" y="67"/>
                      </a:moveTo>
                      <a:lnTo>
                        <a:pt x="67" y="33"/>
                      </a:lnTo>
                      <a:lnTo>
                        <a:pt x="0" y="0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5" name="Line 195"/>
                <p:cNvSpPr>
                  <a:spLocks noChangeShapeType="1"/>
                </p:cNvSpPr>
                <p:nvPr/>
              </p:nvSpPr>
              <p:spPr bwMode="auto">
                <a:xfrm>
                  <a:off x="6899589" y="4500837"/>
                  <a:ext cx="95801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66" name="Freeform 196"/>
                <p:cNvSpPr>
                  <a:spLocks/>
                </p:cNvSpPr>
                <p:nvPr/>
              </p:nvSpPr>
              <p:spPr bwMode="auto">
                <a:xfrm>
                  <a:off x="6987323" y="4464476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1" name="Freeform 201"/>
                <p:cNvSpPr>
                  <a:spLocks/>
                </p:cNvSpPr>
                <p:nvPr/>
              </p:nvSpPr>
              <p:spPr bwMode="auto">
                <a:xfrm>
                  <a:off x="6848159" y="4952603"/>
                  <a:ext cx="147231" cy="253430"/>
                </a:xfrm>
                <a:custGeom>
                  <a:avLst/>
                  <a:gdLst/>
                  <a:ahLst/>
                  <a:cxnLst>
                    <a:cxn ang="0">
                      <a:pos x="146" y="0"/>
                    </a:cxn>
                    <a:cxn ang="0">
                      <a:pos x="0" y="0"/>
                    </a:cxn>
                    <a:cxn ang="0">
                      <a:pos x="0" y="230"/>
                    </a:cxn>
                  </a:cxnLst>
                  <a:rect l="0" t="0" r="r" b="b"/>
                  <a:pathLst>
                    <a:path w="146" h="230">
                      <a:moveTo>
                        <a:pt x="146" y="0"/>
                      </a:moveTo>
                      <a:lnTo>
                        <a:pt x="0" y="0"/>
                      </a:lnTo>
                      <a:lnTo>
                        <a:pt x="0" y="230"/>
                      </a:lnTo>
                    </a:path>
                  </a:pathLst>
                </a:custGeom>
                <a:noFill/>
                <a:ln w="174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2" name="Freeform 202"/>
                <p:cNvSpPr>
                  <a:spLocks/>
                </p:cNvSpPr>
                <p:nvPr/>
              </p:nvSpPr>
              <p:spPr bwMode="auto">
                <a:xfrm>
                  <a:off x="6987323" y="4915139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4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4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3" name="Line 203"/>
                <p:cNvSpPr>
                  <a:spLocks noChangeShapeType="1"/>
                </p:cNvSpPr>
                <p:nvPr/>
              </p:nvSpPr>
              <p:spPr bwMode="auto">
                <a:xfrm>
                  <a:off x="8086514" y="4500837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4" name="Freeform 204"/>
                <p:cNvSpPr>
                  <a:spLocks/>
                </p:cNvSpPr>
                <p:nvPr/>
              </p:nvSpPr>
              <p:spPr bwMode="auto">
                <a:xfrm>
                  <a:off x="8327530" y="4464476"/>
                  <a:ext cx="67565" cy="738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5" name="Line 205"/>
                <p:cNvSpPr>
                  <a:spLocks noChangeShapeType="1"/>
                </p:cNvSpPr>
                <p:nvPr/>
              </p:nvSpPr>
              <p:spPr bwMode="auto">
                <a:xfrm>
                  <a:off x="8086514" y="4715702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6" name="Freeform 206"/>
                <p:cNvSpPr>
                  <a:spLocks/>
                </p:cNvSpPr>
                <p:nvPr/>
              </p:nvSpPr>
              <p:spPr bwMode="auto">
                <a:xfrm>
                  <a:off x="8327530" y="4679340"/>
                  <a:ext cx="67565" cy="7272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3"/>
                    </a:cxn>
                    <a:cxn ang="0">
                      <a:pos x="0" y="6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6">
                      <a:moveTo>
                        <a:pt x="0" y="0"/>
                      </a:moveTo>
                      <a:lnTo>
                        <a:pt x="67" y="33"/>
                      </a:lnTo>
                      <a:lnTo>
                        <a:pt x="0" y="6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7" name="Line 207"/>
                <p:cNvSpPr>
                  <a:spLocks noChangeShapeType="1"/>
                </p:cNvSpPr>
                <p:nvPr/>
              </p:nvSpPr>
              <p:spPr bwMode="auto">
                <a:xfrm>
                  <a:off x="8086514" y="4952603"/>
                  <a:ext cx="249083" cy="1102"/>
                </a:xfrm>
                <a:prstGeom prst="line">
                  <a:avLst/>
                </a:prstGeom>
                <a:noFill/>
                <a:ln w="17463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8" name="Freeform 208"/>
                <p:cNvSpPr>
                  <a:spLocks/>
                </p:cNvSpPr>
                <p:nvPr/>
              </p:nvSpPr>
              <p:spPr bwMode="auto">
                <a:xfrm>
                  <a:off x="8327530" y="4915139"/>
                  <a:ext cx="67565" cy="738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" y="34"/>
                    </a:cxn>
                    <a:cxn ang="0">
                      <a:pos x="0" y="6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67">
                      <a:moveTo>
                        <a:pt x="0" y="0"/>
                      </a:moveTo>
                      <a:lnTo>
                        <a:pt x="67" y="34"/>
                      </a:lnTo>
                      <a:lnTo>
                        <a:pt x="0" y="6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400"/>
                </a:p>
              </p:txBody>
            </p:sp>
            <p:sp>
              <p:nvSpPr>
                <p:cNvPr id="379" name="Rectangle 209"/>
                <p:cNvSpPr>
                  <a:spLocks noChangeArrowheads="1"/>
                </p:cNvSpPr>
                <p:nvPr/>
              </p:nvSpPr>
              <p:spPr bwMode="auto">
                <a:xfrm>
                  <a:off x="8407195" y="4408279"/>
                  <a:ext cx="479747" cy="184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ko-KR" sz="1200" b="1" dirty="0">
                      <a:solidFill>
                        <a:srgbClr val="000000"/>
                      </a:solidFill>
                      <a:ea typeface="굴림" pitchFamily="50" charset="-127"/>
                    </a:rPr>
                    <a:t>To West</a:t>
                  </a:r>
                  <a:endParaRPr lang="en-US" altLang="ko-KR" sz="1400" dirty="0">
                    <a:ea typeface="굴림" pitchFamily="50" charset="-127"/>
                  </a:endParaRPr>
                </a:p>
              </p:txBody>
            </p:sp>
          </p:grpSp>
        </p:grpSp>
        <p:sp>
          <p:nvSpPr>
            <p:cNvPr id="380" name="Rectangle 210"/>
            <p:cNvSpPr>
              <a:spLocks noChangeArrowheads="1"/>
            </p:cNvSpPr>
            <p:nvPr/>
          </p:nvSpPr>
          <p:spPr bwMode="auto">
            <a:xfrm>
              <a:off x="8407195" y="4624246"/>
              <a:ext cx="58541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 dirty="0">
                  <a:solidFill>
                    <a:srgbClr val="000000"/>
                  </a:solidFill>
                  <a:ea typeface="굴림" pitchFamily="50" charset="-127"/>
                </a:rPr>
                <a:t>To North</a:t>
              </a:r>
              <a:endParaRPr lang="en-US" altLang="ko-KR" sz="1400" dirty="0">
                <a:ea typeface="굴림" pitchFamily="50" charset="-127"/>
              </a:endParaRPr>
            </a:p>
          </p:txBody>
        </p:sp>
        <p:sp>
          <p:nvSpPr>
            <p:cNvPr id="381" name="Rectangle 211"/>
            <p:cNvSpPr>
              <a:spLocks noChangeArrowheads="1"/>
            </p:cNvSpPr>
            <p:nvPr/>
          </p:nvSpPr>
          <p:spPr bwMode="auto">
            <a:xfrm>
              <a:off x="8407195" y="4863352"/>
              <a:ext cx="57201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200" b="1">
                  <a:solidFill>
                    <a:srgbClr val="000000"/>
                  </a:solidFill>
                  <a:ea typeface="굴림" pitchFamily="50" charset="-127"/>
                </a:rPr>
                <a:t>To South</a:t>
              </a:r>
              <a:endParaRPr lang="en-US" altLang="ko-KR" sz="1400">
                <a:ea typeface="굴림" pitchFamily="50" charset="-127"/>
              </a:endParaRPr>
            </a:p>
          </p:txBody>
        </p:sp>
      </p:grpSp>
      <p:sp>
        <p:nvSpPr>
          <p:cNvPr id="393" name="Rectangle 216"/>
          <p:cNvSpPr>
            <a:spLocks noChangeArrowheads="1"/>
          </p:cNvSpPr>
          <p:nvPr/>
        </p:nvSpPr>
        <p:spPr bwMode="auto">
          <a:xfrm>
            <a:off x="5435600" y="2438400"/>
            <a:ext cx="1371600" cy="9969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394" name="Text Box 217"/>
          <p:cNvSpPr txBox="1">
            <a:spLocks noChangeArrowheads="1"/>
          </p:cNvSpPr>
          <p:nvPr/>
        </p:nvSpPr>
        <p:spPr bwMode="auto">
          <a:xfrm>
            <a:off x="5257800" y="2057400"/>
            <a:ext cx="26463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FF0000"/>
                </a:solidFill>
                <a:ea typeface="굴림" pitchFamily="50" charset="-127"/>
              </a:rPr>
              <a:t>Input Port with Buffers</a:t>
            </a:r>
          </a:p>
        </p:txBody>
      </p:sp>
      <p:sp>
        <p:nvSpPr>
          <p:cNvPr id="396" name="Text Box 219"/>
          <p:cNvSpPr txBox="1">
            <a:spLocks noChangeArrowheads="1"/>
          </p:cNvSpPr>
          <p:nvPr/>
        </p:nvSpPr>
        <p:spPr bwMode="auto">
          <a:xfrm>
            <a:off x="7018421" y="2438400"/>
            <a:ext cx="18207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0000FF"/>
                </a:solidFill>
                <a:ea typeface="굴림" pitchFamily="50" charset="-127"/>
              </a:rPr>
              <a:t>Control Logic</a:t>
            </a:r>
          </a:p>
        </p:txBody>
      </p:sp>
      <p:sp>
        <p:nvSpPr>
          <p:cNvPr id="398" name="Text Box 221"/>
          <p:cNvSpPr txBox="1">
            <a:spLocks noChangeArrowheads="1"/>
          </p:cNvSpPr>
          <p:nvPr/>
        </p:nvSpPr>
        <p:spPr bwMode="auto">
          <a:xfrm>
            <a:off x="7162800" y="5715000"/>
            <a:ext cx="1035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rgbClr val="99CC00"/>
                </a:solidFill>
                <a:ea typeface="굴림" pitchFamily="50" charset="-127"/>
              </a:rPr>
              <a:t>Crossbar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4724400" y="1905000"/>
            <a:ext cx="4343400" cy="44196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228600" y="5257800"/>
            <a:ext cx="386487" cy="336187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 smtClean="0">
                <a:solidFill>
                  <a:schemeClr val="tx1"/>
                </a:solidFill>
                <a:latin typeface="FrutigerNextLT Regular" pitchFamily="18" charset="0"/>
                <a:ea typeface="굴림" pitchFamily="50" charset="-127"/>
              </a:rPr>
              <a:t>R</a:t>
            </a:r>
            <a:endParaRPr kumimoji="1" lang="en-US" altLang="ko-KR" sz="1600" b="1" dirty="0">
              <a:solidFill>
                <a:schemeClr val="tx1"/>
              </a:solidFill>
              <a:latin typeface="FrutigerNextLT Regular" pitchFamily="18" charset="0"/>
              <a:ea typeface="굴림" pitchFamily="50" charset="-127"/>
            </a:endParaRPr>
          </a:p>
        </p:txBody>
      </p:sp>
      <p:sp>
        <p:nvSpPr>
          <p:cNvPr id="406" name="TextBox 405"/>
          <p:cNvSpPr txBox="1"/>
          <p:nvPr/>
        </p:nvSpPr>
        <p:spPr>
          <a:xfrm>
            <a:off x="762000" y="5257800"/>
            <a:ext cx="851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Routers</a:t>
            </a:r>
            <a:endParaRPr lang="en-US" dirty="0"/>
          </a:p>
        </p:txBody>
      </p:sp>
      <p:sp>
        <p:nvSpPr>
          <p:cNvPr id="407" name="Rectangle 406"/>
          <p:cNvSpPr/>
          <p:nvPr/>
        </p:nvSpPr>
        <p:spPr>
          <a:xfrm>
            <a:off x="228600" y="5715000"/>
            <a:ext cx="4572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838200" y="5726668"/>
            <a:ext cx="291682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Processing Element</a:t>
            </a:r>
          </a:p>
          <a:p>
            <a:r>
              <a:rPr lang="en-US" sz="1600" i="1" dirty="0" smtClean="0"/>
              <a:t>(Cores, L2 Banks, Memory Controllers etc)</a:t>
            </a:r>
            <a:endParaRPr lang="en-US" sz="1600" i="1" dirty="0"/>
          </a:p>
        </p:txBody>
      </p:sp>
      <p:grpSp>
        <p:nvGrpSpPr>
          <p:cNvPr id="424" name="Group 423"/>
          <p:cNvGrpSpPr/>
          <p:nvPr/>
        </p:nvGrpSpPr>
        <p:grpSpPr>
          <a:xfrm>
            <a:off x="6666491" y="2677160"/>
            <a:ext cx="1525063" cy="1341014"/>
            <a:chOff x="6666491" y="2677160"/>
            <a:chExt cx="1525063" cy="1341014"/>
          </a:xfrm>
        </p:grpSpPr>
        <p:grpSp>
          <p:nvGrpSpPr>
            <p:cNvPr id="421" name="Group 420"/>
            <p:cNvGrpSpPr/>
            <p:nvPr/>
          </p:nvGrpSpPr>
          <p:grpSpPr>
            <a:xfrm>
              <a:off x="6667650" y="2681652"/>
              <a:ext cx="1523904" cy="1336522"/>
              <a:chOff x="6667650" y="2681652"/>
              <a:chExt cx="1523904" cy="1336522"/>
            </a:xfrm>
          </p:grpSpPr>
          <p:sp>
            <p:nvSpPr>
              <p:cNvPr id="197" name="Rectangle 27"/>
              <p:cNvSpPr>
                <a:spLocks noChangeArrowheads="1"/>
              </p:cNvSpPr>
              <p:nvPr/>
            </p:nvSpPr>
            <p:spPr bwMode="auto">
              <a:xfrm>
                <a:off x="7131529" y="2814978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8" name="Rectangle 28"/>
              <p:cNvSpPr>
                <a:spLocks noChangeArrowheads="1"/>
              </p:cNvSpPr>
              <p:nvPr/>
            </p:nvSpPr>
            <p:spPr bwMode="auto">
              <a:xfrm>
                <a:off x="7131529" y="2814978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9" name="Rectangle 29"/>
              <p:cNvSpPr>
                <a:spLocks noChangeArrowheads="1"/>
              </p:cNvSpPr>
              <p:nvPr/>
            </p:nvSpPr>
            <p:spPr bwMode="auto">
              <a:xfrm>
                <a:off x="7241448" y="2821589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0" name="Rectangle 30"/>
              <p:cNvSpPr>
                <a:spLocks noChangeArrowheads="1"/>
              </p:cNvSpPr>
              <p:nvPr/>
            </p:nvSpPr>
            <p:spPr bwMode="auto">
              <a:xfrm>
                <a:off x="7452209" y="2962629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1" name="Rectangle 31"/>
              <p:cNvSpPr>
                <a:spLocks noChangeArrowheads="1"/>
              </p:cNvSpPr>
              <p:nvPr/>
            </p:nvSpPr>
            <p:spPr bwMode="auto">
              <a:xfrm>
                <a:off x="7493556" y="2962629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2" name="Rectangle 32"/>
              <p:cNvSpPr>
                <a:spLocks noChangeArrowheads="1"/>
              </p:cNvSpPr>
              <p:nvPr/>
            </p:nvSpPr>
            <p:spPr bwMode="auto">
              <a:xfrm>
                <a:off x="7649862" y="2962629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3" name="Rectangle 33"/>
              <p:cNvSpPr>
                <a:spLocks noChangeArrowheads="1"/>
              </p:cNvSpPr>
              <p:nvPr/>
            </p:nvSpPr>
            <p:spPr bwMode="auto">
              <a:xfrm>
                <a:off x="7131529" y="3124604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4" name="Rectangle 34"/>
              <p:cNvSpPr>
                <a:spLocks noChangeArrowheads="1"/>
              </p:cNvSpPr>
              <p:nvPr/>
            </p:nvSpPr>
            <p:spPr bwMode="auto">
              <a:xfrm>
                <a:off x="7131529" y="3124604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5" name="Rectangle 35"/>
              <p:cNvSpPr>
                <a:spLocks noChangeArrowheads="1"/>
              </p:cNvSpPr>
              <p:nvPr/>
            </p:nvSpPr>
            <p:spPr bwMode="auto">
              <a:xfrm>
                <a:off x="7241448" y="3134520"/>
                <a:ext cx="88750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6" name="Rectangle 36"/>
              <p:cNvSpPr>
                <a:spLocks noChangeArrowheads="1"/>
              </p:cNvSpPr>
              <p:nvPr/>
            </p:nvSpPr>
            <p:spPr bwMode="auto">
              <a:xfrm>
                <a:off x="7459268" y="327666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7" name="Rectangle 37"/>
              <p:cNvSpPr>
                <a:spLocks noChangeArrowheads="1"/>
              </p:cNvSpPr>
              <p:nvPr/>
            </p:nvSpPr>
            <p:spPr bwMode="auto">
              <a:xfrm>
                <a:off x="7493556" y="3276661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8" name="Rectangle 38"/>
              <p:cNvSpPr>
                <a:spLocks noChangeArrowheads="1"/>
              </p:cNvSpPr>
              <p:nvPr/>
            </p:nvSpPr>
            <p:spPr bwMode="auto">
              <a:xfrm>
                <a:off x="7643811" y="327666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9" name="Rectangle 39"/>
              <p:cNvSpPr>
                <a:spLocks noChangeArrowheads="1"/>
              </p:cNvSpPr>
              <p:nvPr/>
            </p:nvSpPr>
            <p:spPr bwMode="auto">
              <a:xfrm>
                <a:off x="7131529" y="3434228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0" name="Rectangle 40"/>
              <p:cNvSpPr>
                <a:spLocks noChangeArrowheads="1"/>
              </p:cNvSpPr>
              <p:nvPr/>
            </p:nvSpPr>
            <p:spPr bwMode="auto">
              <a:xfrm>
                <a:off x="7131529" y="3434228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1" name="Rectangle 41"/>
              <p:cNvSpPr>
                <a:spLocks noChangeArrowheads="1"/>
              </p:cNvSpPr>
              <p:nvPr/>
            </p:nvSpPr>
            <p:spPr bwMode="auto">
              <a:xfrm>
                <a:off x="7390696" y="3439738"/>
                <a:ext cx="50451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Switch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2" name="Rectangle 42"/>
              <p:cNvSpPr>
                <a:spLocks noChangeArrowheads="1"/>
              </p:cNvSpPr>
              <p:nvPr/>
            </p:nvSpPr>
            <p:spPr bwMode="auto">
              <a:xfrm>
                <a:off x="7222039" y="3581879"/>
                <a:ext cx="688642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4" name="Rectangle 44"/>
              <p:cNvSpPr>
                <a:spLocks noChangeArrowheads="1"/>
              </p:cNvSpPr>
              <p:nvPr/>
            </p:nvSpPr>
            <p:spPr bwMode="auto">
              <a:xfrm>
                <a:off x="7834481" y="3546384"/>
                <a:ext cx="22860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6" name="Freeform 46"/>
              <p:cNvSpPr>
                <a:spLocks/>
              </p:cNvSpPr>
              <p:nvPr/>
            </p:nvSpPr>
            <p:spPr bwMode="auto">
              <a:xfrm>
                <a:off x="6667650" y="2681652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9" name="Line 49"/>
              <p:cNvSpPr>
                <a:spLocks noChangeShapeType="1"/>
              </p:cNvSpPr>
              <p:nvPr/>
            </p:nvSpPr>
            <p:spPr bwMode="auto">
              <a:xfrm>
                <a:off x="7570196" y="3743854"/>
                <a:ext cx="1009" cy="274320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423" name="Line 49"/>
            <p:cNvSpPr>
              <a:spLocks noChangeShapeType="1"/>
            </p:cNvSpPr>
            <p:nvPr/>
          </p:nvSpPr>
          <p:spPr bwMode="auto">
            <a:xfrm>
              <a:off x="6666491" y="2677160"/>
              <a:ext cx="1009" cy="137160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400"/>
            </a:p>
          </p:txBody>
        </p:sp>
      </p:grpSp>
      <p:sp>
        <p:nvSpPr>
          <p:cNvPr id="425" name="Rectangle 218"/>
          <p:cNvSpPr>
            <a:spLocks noChangeArrowheads="1"/>
          </p:cNvSpPr>
          <p:nvPr/>
        </p:nvSpPr>
        <p:spPr bwMode="auto">
          <a:xfrm>
            <a:off x="7085185" y="2785306"/>
            <a:ext cx="1097280" cy="100584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 animBg="1"/>
      <p:bldP spid="393" grpId="0" animBg="1"/>
      <p:bldP spid="394" grpId="0"/>
      <p:bldP spid="396" grpId="1"/>
      <p:bldP spid="398" grpId="0"/>
      <p:bldP spid="402" grpId="0" animBg="1"/>
      <p:bldP spid="4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Enforcing Operating System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Existing policies cannot enforce operating system(OS) assigned priorities in Network-on-Chip</a:t>
            </a:r>
          </a:p>
          <a:p>
            <a:r>
              <a:rPr lang="en-US" sz="2400" dirty="0" smtClean="0"/>
              <a:t>Proposed framework can enforce OS assigned priorities </a:t>
            </a:r>
          </a:p>
          <a:p>
            <a:pPr lvl="1"/>
            <a:r>
              <a:rPr lang="en-US" sz="2000" dirty="0" smtClean="0"/>
              <a:t>Weight of applications =&gt; Ranking of applications</a:t>
            </a:r>
          </a:p>
          <a:p>
            <a:pPr lvl="1"/>
            <a:r>
              <a:rPr lang="en-US" sz="2000" dirty="0" smtClean="0"/>
              <a:t>Configurable batching interval based on application weight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04800" y="3581400"/>
          <a:ext cx="44196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4648200" y="3505200"/>
          <a:ext cx="4495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6200" y="6324600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W. Speedup   </a:t>
            </a:r>
            <a:r>
              <a:rPr lang="en-US" sz="1600" dirty="0" smtClean="0"/>
              <a:t>0.49       0.49           0.46       0.52 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6248400"/>
            <a:ext cx="502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W. Speedup      </a:t>
            </a:r>
            <a:r>
              <a:rPr lang="en-US" sz="1600" dirty="0" smtClean="0"/>
              <a:t>0.46              0.44            0.27             0.43  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Alternative batching policies</a:t>
            </a:r>
          </a:p>
          <a:p>
            <a:pPr lvl="1"/>
            <a:r>
              <a:rPr lang="en-US" dirty="0" smtClean="0"/>
              <a:t>E.g. Packet-Based batching </a:t>
            </a:r>
          </a:p>
          <a:p>
            <a:r>
              <a:rPr lang="en-US" dirty="0" smtClean="0"/>
              <a:t>Alternative ranking heuristics</a:t>
            </a:r>
          </a:p>
          <a:p>
            <a:pPr lvl="1"/>
            <a:r>
              <a:rPr lang="en-US" dirty="0" smtClean="0"/>
              <a:t>E.g. NST/packet, outstanding queue lengths etc.</a:t>
            </a:r>
          </a:p>
          <a:p>
            <a:pPr lvl="1"/>
            <a:r>
              <a:rPr lang="en-US" dirty="0" smtClean="0"/>
              <a:t>Unstable metrics lead to “positive feedback loops”</a:t>
            </a:r>
          </a:p>
          <a:p>
            <a:r>
              <a:rPr lang="en-US" dirty="0" smtClean="0"/>
              <a:t>Alternative local policies within STC</a:t>
            </a:r>
          </a:p>
          <a:p>
            <a:pPr lvl="1"/>
            <a:r>
              <a:rPr lang="en-US" dirty="0" smtClean="0"/>
              <a:t>RR, Age, etc.</a:t>
            </a:r>
          </a:p>
          <a:p>
            <a:pPr lvl="1"/>
            <a:r>
              <a:rPr lang="en-US" dirty="0" smtClean="0"/>
              <a:t>Local policy used within STC minimally impacts speedups</a:t>
            </a:r>
          </a:p>
          <a:p>
            <a:endParaRPr lang="en-US" dirty="0" smtClean="0"/>
          </a:p>
          <a:p>
            <a:r>
              <a:rPr lang="en-US" dirty="0" smtClean="0"/>
              <a:t>Sensitivity to ranking and batching interval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Problem: Packet Scheduling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Motivation: Stall Time Criticality of Applications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Solution: Application-Aware Coordinated Policies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Ranking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Batching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Packet scheduling policies critically impact performance and fairness of  </a:t>
            </a:r>
            <a:r>
              <a:rPr lang="en-US" dirty="0" err="1" smtClean="0"/>
              <a:t>NoCs</a:t>
            </a:r>
            <a:endParaRPr lang="en-US" dirty="0" smtClean="0"/>
          </a:p>
          <a:p>
            <a:r>
              <a:rPr lang="en-US" dirty="0" smtClean="0"/>
              <a:t>Existing packet scheduling policies are </a:t>
            </a:r>
            <a:r>
              <a:rPr lang="en-US" b="1" dirty="0" smtClean="0">
                <a:solidFill>
                  <a:srgbClr val="FF0000"/>
                </a:solidFill>
              </a:rPr>
              <a:t>local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application oblivious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We propose a new, global, application-aware approach to         packet scheduling in </a:t>
            </a:r>
            <a:r>
              <a:rPr lang="en-US" dirty="0" err="1" smtClean="0"/>
              <a:t>NoCs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Ranking:</a:t>
            </a:r>
            <a:r>
              <a:rPr lang="en-US" dirty="0" smtClean="0"/>
              <a:t>  differentiates applications based on their Stall Time Criticality (STC)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Batching:</a:t>
            </a:r>
            <a:r>
              <a:rPr lang="en-US" dirty="0" smtClean="0"/>
              <a:t> avoids starvation due to rank-based prioritization</a:t>
            </a:r>
          </a:p>
          <a:p>
            <a:r>
              <a:rPr lang="en-US" dirty="0" smtClean="0"/>
              <a:t>Proposed framework  provides higher </a:t>
            </a:r>
            <a:r>
              <a:rPr lang="en-US" b="1" dirty="0" smtClean="0">
                <a:solidFill>
                  <a:srgbClr val="FF0000"/>
                </a:solidFill>
              </a:rPr>
              <a:t>system speedup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fairness</a:t>
            </a:r>
            <a:r>
              <a:rPr lang="en-US" dirty="0" smtClean="0"/>
              <a:t> than all existing policies</a:t>
            </a:r>
          </a:p>
          <a:p>
            <a:r>
              <a:rPr lang="en-US" dirty="0" smtClean="0"/>
              <a:t>Proposed framework can effectively </a:t>
            </a:r>
            <a:r>
              <a:rPr lang="en-US" b="1" dirty="0" smtClean="0">
                <a:solidFill>
                  <a:srgbClr val="FF0000"/>
                </a:solidFill>
              </a:rPr>
              <a:t>enforce OS assigned priorities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network-on-chip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1600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Questions?</a:t>
            </a:r>
            <a:endParaRPr lang="en-US" sz="3600" b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Thank you!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TextBox 482"/>
          <p:cNvSpPr txBox="1"/>
          <p:nvPr/>
        </p:nvSpPr>
        <p:spPr>
          <a:xfrm>
            <a:off x="5181600" y="1295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24" name="Group 223"/>
          <p:cNvGrpSpPr/>
          <p:nvPr/>
        </p:nvGrpSpPr>
        <p:grpSpPr>
          <a:xfrm>
            <a:off x="133350" y="1967464"/>
            <a:ext cx="3505455" cy="3516063"/>
            <a:chOff x="133350" y="1738864"/>
            <a:chExt cx="3505455" cy="3516063"/>
          </a:xfrm>
        </p:grpSpPr>
        <p:grpSp>
          <p:nvGrpSpPr>
            <p:cNvPr id="478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174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5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6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7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8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79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0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181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183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4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5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6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7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8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0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7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8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99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0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1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2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3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4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05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06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07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8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09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0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1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</a:t>
                </a:r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2" name="Rectangle 42"/>
              <p:cNvSpPr>
                <a:spLocks noChangeArrowheads="1"/>
              </p:cNvSpPr>
              <p:nvPr/>
            </p:nvSpPr>
            <p:spPr bwMode="auto">
              <a:xfrm>
                <a:off x="2465749" y="2590800"/>
                <a:ext cx="688642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14" name="Rectangle 44"/>
              <p:cNvSpPr>
                <a:spLocks noChangeArrowheads="1"/>
              </p:cNvSpPr>
              <p:nvPr/>
            </p:nvSpPr>
            <p:spPr bwMode="auto">
              <a:xfrm>
                <a:off x="3078191" y="2603596"/>
                <a:ext cx="22860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16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7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8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19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0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1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2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5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26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1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2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3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4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5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6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7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8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39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0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1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2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3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4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5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6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47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48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49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0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51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52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3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4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5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7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1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2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4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5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6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7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8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9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0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1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2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3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4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7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8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9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0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1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2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3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4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8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9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1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2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3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4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5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6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7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8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9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0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1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4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5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8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9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0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1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2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3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7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8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0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1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2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3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4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5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6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7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8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9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0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3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4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5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6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7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8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9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0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4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5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7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8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9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0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1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2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3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4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5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6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7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0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1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4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5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6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7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8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9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0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1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2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3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4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5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6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7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8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195" name="Rectangle 58"/>
            <p:cNvSpPr>
              <a:spLocks noChangeArrowheads="1"/>
            </p:cNvSpPr>
            <p:nvPr/>
          </p:nvSpPr>
          <p:spPr bwMode="auto">
            <a:xfrm>
              <a:off x="228143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196" name="Rectangle 93"/>
            <p:cNvSpPr>
              <a:spLocks noChangeArrowheads="1"/>
            </p:cNvSpPr>
            <p:nvPr/>
          </p:nvSpPr>
          <p:spPr bwMode="auto">
            <a:xfrm>
              <a:off x="1878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13" name="Rectangle 120"/>
            <p:cNvSpPr>
              <a:spLocks noChangeArrowheads="1"/>
            </p:cNvSpPr>
            <p:nvPr/>
          </p:nvSpPr>
          <p:spPr bwMode="auto">
            <a:xfrm>
              <a:off x="1535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15" name="Rectangle 149"/>
            <p:cNvSpPr>
              <a:spLocks noChangeArrowheads="1"/>
            </p:cNvSpPr>
            <p:nvPr/>
          </p:nvSpPr>
          <p:spPr bwMode="auto">
            <a:xfrm>
              <a:off x="1333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23" name="Rectangle 176"/>
            <p:cNvSpPr>
              <a:spLocks noChangeArrowheads="1"/>
            </p:cNvSpPr>
            <p:nvPr/>
          </p:nvSpPr>
          <p:spPr bwMode="auto">
            <a:xfrm>
              <a:off x="3168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sp>
        <p:nvSpPr>
          <p:cNvPr id="227" name="Rectangle 216"/>
          <p:cNvSpPr>
            <a:spLocks noChangeArrowheads="1"/>
          </p:cNvSpPr>
          <p:nvPr/>
        </p:nvSpPr>
        <p:spPr bwMode="auto">
          <a:xfrm>
            <a:off x="2254110" y="23622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152400" y="1828800"/>
            <a:ext cx="3581400" cy="38100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Problem: Packet Scheduling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4" name="Straight Connector 463"/>
          <p:cNvCxnSpPr/>
          <p:nvPr/>
        </p:nvCxnSpPr>
        <p:spPr>
          <a:xfrm>
            <a:off x="5495092" y="18224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5181600" y="15621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45" name="Group 244"/>
          <p:cNvGrpSpPr/>
          <p:nvPr/>
        </p:nvGrpSpPr>
        <p:grpSpPr>
          <a:xfrm>
            <a:off x="3886200" y="1676400"/>
            <a:ext cx="4419600" cy="4229100"/>
            <a:chOff x="3886200" y="1676400"/>
            <a:chExt cx="4419600" cy="4229100"/>
          </a:xfrm>
        </p:grpSpPr>
        <p:sp>
          <p:nvSpPr>
            <p:cNvPr id="484" name="Rectangle 483"/>
            <p:cNvSpPr/>
            <p:nvPr/>
          </p:nvSpPr>
          <p:spPr>
            <a:xfrm>
              <a:off x="5181600" y="1676400"/>
              <a:ext cx="3124200" cy="42291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7" name="Group 286"/>
            <p:cNvGrpSpPr/>
            <p:nvPr/>
          </p:nvGrpSpPr>
          <p:grpSpPr>
            <a:xfrm>
              <a:off x="3886200" y="3021568"/>
              <a:ext cx="1314784" cy="978932"/>
              <a:chOff x="3886200" y="2831068"/>
              <a:chExt cx="1314784" cy="978932"/>
            </a:xfrm>
          </p:grpSpPr>
          <p:sp>
            <p:nvSpPr>
              <p:cNvPr id="229" name="Right Arrow 228"/>
              <p:cNvSpPr/>
              <p:nvPr/>
            </p:nvSpPr>
            <p:spPr>
              <a:xfrm>
                <a:off x="4038600" y="3124200"/>
                <a:ext cx="990600" cy="381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3886200" y="2831068"/>
                <a:ext cx="13147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Conceptual</a:t>
                </a:r>
                <a:endParaRPr lang="en-US" b="1" dirty="0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4185239" y="3440668"/>
                <a:ext cx="676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View</a:t>
                </a:r>
                <a:endParaRPr lang="en-US" b="1" dirty="0"/>
              </a:p>
            </p:txBody>
          </p:sp>
        </p:grpSp>
      </p:grpSp>
      <p:cxnSp>
        <p:nvCxnSpPr>
          <p:cNvPr id="588" name="Straight Connector 587"/>
          <p:cNvCxnSpPr/>
          <p:nvPr/>
        </p:nvCxnSpPr>
        <p:spPr>
          <a:xfrm>
            <a:off x="5507792" y="2564732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/>
          <p:cNvCxnSpPr/>
          <p:nvPr/>
        </p:nvCxnSpPr>
        <p:spPr>
          <a:xfrm>
            <a:off x="5508460" y="34036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Straight Connector 589"/>
          <p:cNvCxnSpPr/>
          <p:nvPr/>
        </p:nvCxnSpPr>
        <p:spPr>
          <a:xfrm>
            <a:off x="5514810" y="42418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/>
          <p:nvPr/>
        </p:nvCxnSpPr>
        <p:spPr>
          <a:xfrm>
            <a:off x="5546560" y="50228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3" name="Rectangle 58"/>
          <p:cNvSpPr>
            <a:spLocks noChangeArrowheads="1"/>
          </p:cNvSpPr>
          <p:nvPr/>
        </p:nvSpPr>
        <p:spPr bwMode="auto">
          <a:xfrm>
            <a:off x="5428793" y="2074143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East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4" name="Rectangle 93"/>
          <p:cNvSpPr>
            <a:spLocks noChangeArrowheads="1"/>
          </p:cNvSpPr>
          <p:nvPr/>
        </p:nvSpPr>
        <p:spPr bwMode="auto">
          <a:xfrm>
            <a:off x="5388455" y="2790357"/>
            <a:ext cx="778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West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5" name="Rectangle 120"/>
          <p:cNvSpPr>
            <a:spLocks noChangeArrowheads="1"/>
          </p:cNvSpPr>
          <p:nvPr/>
        </p:nvSpPr>
        <p:spPr bwMode="auto">
          <a:xfrm>
            <a:off x="5354169" y="3513183"/>
            <a:ext cx="9007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North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6" name="Rectangle 149"/>
          <p:cNvSpPr>
            <a:spLocks noChangeArrowheads="1"/>
          </p:cNvSpPr>
          <p:nvPr/>
        </p:nvSpPr>
        <p:spPr bwMode="auto">
          <a:xfrm>
            <a:off x="5413979" y="4425434"/>
            <a:ext cx="884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South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7" name="Rectangle 176"/>
          <p:cNvSpPr>
            <a:spLocks noChangeArrowheads="1"/>
          </p:cNvSpPr>
          <p:nvPr/>
        </p:nvSpPr>
        <p:spPr bwMode="auto">
          <a:xfrm>
            <a:off x="5517535" y="5263634"/>
            <a:ext cx="6299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PE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8" name="Rectangle 10"/>
          <p:cNvSpPr>
            <a:spLocks noChangeArrowheads="1"/>
          </p:cNvSpPr>
          <p:nvPr/>
        </p:nvSpPr>
        <p:spPr bwMode="auto">
          <a:xfrm>
            <a:off x="6781800" y="1828800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0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09" name="Rectangle 10"/>
          <p:cNvSpPr>
            <a:spLocks noChangeArrowheads="1"/>
          </p:cNvSpPr>
          <p:nvPr/>
        </p:nvSpPr>
        <p:spPr bwMode="auto">
          <a:xfrm>
            <a:off x="6794500" y="20786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1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10" name="Rectangle 10"/>
          <p:cNvSpPr>
            <a:spLocks noChangeArrowheads="1"/>
          </p:cNvSpPr>
          <p:nvPr/>
        </p:nvSpPr>
        <p:spPr bwMode="auto">
          <a:xfrm>
            <a:off x="6810635" y="23072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2 </a:t>
            </a:r>
            <a:endParaRPr lang="en-US" altLang="ko-KR" sz="1400" dirty="0">
              <a:ea typeface="굴림" pitchFamily="50" charset="-127"/>
            </a:endParaRPr>
          </a:p>
        </p:txBody>
      </p:sp>
      <p:grpSp>
        <p:nvGrpSpPr>
          <p:cNvPr id="629" name="Group 628"/>
          <p:cNvGrpSpPr/>
          <p:nvPr/>
        </p:nvGrpSpPr>
        <p:grpSpPr>
          <a:xfrm>
            <a:off x="5211751" y="5905500"/>
            <a:ext cx="3108348" cy="609600"/>
            <a:chOff x="5211751" y="5715000"/>
            <a:chExt cx="3108348" cy="609600"/>
          </a:xfrm>
        </p:grpSpPr>
        <p:sp>
          <p:nvSpPr>
            <p:cNvPr id="611" name="Rounded Rectangle 610"/>
            <p:cNvSpPr/>
            <p:nvPr/>
          </p:nvSpPr>
          <p:spPr>
            <a:xfrm>
              <a:off x="5211751" y="579755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5410200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613" name="Rounded Rectangle 612"/>
            <p:cNvSpPr/>
            <p:nvPr/>
          </p:nvSpPr>
          <p:spPr>
            <a:xfrm>
              <a:off x="5924940" y="579755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4" name="TextBox 613"/>
            <p:cNvSpPr txBox="1"/>
            <p:nvPr/>
          </p:nvSpPr>
          <p:spPr>
            <a:xfrm>
              <a:off x="61233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615" name="Rounded Rectangle 614"/>
            <p:cNvSpPr/>
            <p:nvPr/>
          </p:nvSpPr>
          <p:spPr>
            <a:xfrm>
              <a:off x="6705600" y="5797550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6" name="TextBox 615"/>
            <p:cNvSpPr txBox="1"/>
            <p:nvPr/>
          </p:nvSpPr>
          <p:spPr>
            <a:xfrm>
              <a:off x="690404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App3</a:t>
              </a:r>
              <a:endParaRPr lang="en-US" i="1" dirty="0"/>
            </a:p>
          </p:txBody>
        </p:sp>
        <p:sp>
          <p:nvSpPr>
            <p:cNvPr id="617" name="Rounded Rectangle 616"/>
            <p:cNvSpPr/>
            <p:nvPr/>
          </p:nvSpPr>
          <p:spPr>
            <a:xfrm>
              <a:off x="7525140" y="579755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8" name="TextBox 617"/>
            <p:cNvSpPr txBox="1"/>
            <p:nvPr/>
          </p:nvSpPr>
          <p:spPr>
            <a:xfrm>
              <a:off x="77235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App4</a:t>
              </a:r>
              <a:endParaRPr lang="en-US" i="1" dirty="0"/>
            </a:p>
          </p:txBody>
        </p:sp>
        <p:sp>
          <p:nvSpPr>
            <p:cNvPr id="619" name="Rounded Rectangle 618"/>
            <p:cNvSpPr/>
            <p:nvPr/>
          </p:nvSpPr>
          <p:spPr>
            <a:xfrm>
              <a:off x="5226050" y="6037818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0" name="TextBox 619"/>
            <p:cNvSpPr txBox="1"/>
            <p:nvPr/>
          </p:nvSpPr>
          <p:spPr>
            <a:xfrm>
              <a:off x="5424499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App5</a:t>
              </a:r>
              <a:endParaRPr lang="en-US" i="1" dirty="0"/>
            </a:p>
          </p:txBody>
        </p:sp>
        <p:sp>
          <p:nvSpPr>
            <p:cNvPr id="621" name="Rounded Rectangle 620"/>
            <p:cNvSpPr/>
            <p:nvPr/>
          </p:nvSpPr>
          <p:spPr>
            <a:xfrm>
              <a:off x="5939239" y="603781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2" name="TextBox 621"/>
            <p:cNvSpPr txBox="1"/>
            <p:nvPr/>
          </p:nvSpPr>
          <p:spPr>
            <a:xfrm>
              <a:off x="61376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App6</a:t>
              </a:r>
              <a:endParaRPr lang="en-US" i="1" dirty="0"/>
            </a:p>
          </p:txBody>
        </p:sp>
        <p:sp>
          <p:nvSpPr>
            <p:cNvPr id="623" name="Rounded Rectangle 622"/>
            <p:cNvSpPr/>
            <p:nvPr/>
          </p:nvSpPr>
          <p:spPr>
            <a:xfrm>
              <a:off x="6719899" y="6037818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4" name="TextBox 623"/>
            <p:cNvSpPr txBox="1"/>
            <p:nvPr/>
          </p:nvSpPr>
          <p:spPr>
            <a:xfrm>
              <a:off x="691834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App7</a:t>
              </a:r>
              <a:endParaRPr lang="en-US" i="1" dirty="0"/>
            </a:p>
          </p:txBody>
        </p:sp>
        <p:sp>
          <p:nvSpPr>
            <p:cNvPr id="625" name="Rounded Rectangle 624"/>
            <p:cNvSpPr/>
            <p:nvPr/>
          </p:nvSpPr>
          <p:spPr>
            <a:xfrm>
              <a:off x="7539439" y="6037818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6" name="TextBox 625"/>
            <p:cNvSpPr txBox="1"/>
            <p:nvPr/>
          </p:nvSpPr>
          <p:spPr>
            <a:xfrm>
              <a:off x="77378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App8</a:t>
              </a:r>
              <a:endParaRPr lang="en-US" i="1" dirty="0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5731521" y="1866900"/>
            <a:ext cx="1015449" cy="3898054"/>
            <a:chOff x="5731521" y="1866900"/>
            <a:chExt cx="1015449" cy="3898054"/>
          </a:xfrm>
        </p:grpSpPr>
        <p:sp>
          <p:nvSpPr>
            <p:cNvPr id="449" name="Rounded Rectangle 448"/>
            <p:cNvSpPr/>
            <p:nvPr/>
          </p:nvSpPr>
          <p:spPr>
            <a:xfrm>
              <a:off x="6497721" y="2317154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0" name="Rounded Rectangle 449"/>
            <p:cNvSpPr/>
            <p:nvPr/>
          </p:nvSpPr>
          <p:spPr>
            <a:xfrm>
              <a:off x="6246116" y="2317154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1" name="Rounded Rectangle 450"/>
            <p:cNvSpPr/>
            <p:nvPr/>
          </p:nvSpPr>
          <p:spPr>
            <a:xfrm>
              <a:off x="6507151" y="20955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6497721" y="28752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4" name="Rounded Rectangle 453"/>
            <p:cNvSpPr/>
            <p:nvPr/>
          </p:nvSpPr>
          <p:spPr>
            <a:xfrm>
              <a:off x="6246116" y="28752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5" name="Rounded Rectangle 454"/>
            <p:cNvSpPr/>
            <p:nvPr/>
          </p:nvSpPr>
          <p:spPr>
            <a:xfrm>
              <a:off x="6497721" y="262890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6497721" y="3713428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8" name="Rounded Rectangle 457"/>
            <p:cNvSpPr/>
            <p:nvPr/>
          </p:nvSpPr>
          <p:spPr>
            <a:xfrm>
              <a:off x="6246116" y="34671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59" name="Rounded Rectangle 458"/>
            <p:cNvSpPr/>
            <p:nvPr/>
          </p:nvSpPr>
          <p:spPr>
            <a:xfrm>
              <a:off x="6497721" y="346710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1" name="Rounded Rectangle 460"/>
            <p:cNvSpPr/>
            <p:nvPr/>
          </p:nvSpPr>
          <p:spPr>
            <a:xfrm>
              <a:off x="6497721" y="4557979"/>
              <a:ext cx="198449" cy="184746"/>
            </a:xfrm>
            <a:prstGeom prst="roundRect">
              <a:avLst/>
            </a:prstGeom>
            <a:solidFill>
              <a:srgbClr val="5EFA26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2" name="Rounded Rectangle 461"/>
            <p:cNvSpPr/>
            <p:nvPr/>
          </p:nvSpPr>
          <p:spPr>
            <a:xfrm>
              <a:off x="6497721" y="4311650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5" name="Rounded Rectangle 464"/>
            <p:cNvSpPr/>
            <p:nvPr/>
          </p:nvSpPr>
          <p:spPr>
            <a:xfrm>
              <a:off x="6491600" y="186690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6" name="Rounded Rectangle 465"/>
            <p:cNvSpPr/>
            <p:nvPr/>
          </p:nvSpPr>
          <p:spPr>
            <a:xfrm>
              <a:off x="6246345" y="186690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7" name="Rounded Rectangle 466"/>
            <p:cNvSpPr/>
            <p:nvPr/>
          </p:nvSpPr>
          <p:spPr>
            <a:xfrm>
              <a:off x="6261585" y="4768850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8" name="Rounded Rectangle 467"/>
            <p:cNvSpPr/>
            <p:nvPr/>
          </p:nvSpPr>
          <p:spPr>
            <a:xfrm>
              <a:off x="6513190" y="4768850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69" name="Rounded Rectangle 468"/>
            <p:cNvSpPr/>
            <p:nvPr/>
          </p:nvSpPr>
          <p:spPr>
            <a:xfrm>
              <a:off x="6474945" y="3988405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0" name="Rounded Rectangle 469"/>
            <p:cNvSpPr/>
            <p:nvPr/>
          </p:nvSpPr>
          <p:spPr>
            <a:xfrm>
              <a:off x="6486046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1" name="Rounded Rectangle 470"/>
            <p:cNvSpPr/>
            <p:nvPr/>
          </p:nvSpPr>
          <p:spPr>
            <a:xfrm>
              <a:off x="6234441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2" name="Rounded Rectangle 471"/>
            <p:cNvSpPr/>
            <p:nvPr/>
          </p:nvSpPr>
          <p:spPr>
            <a:xfrm>
              <a:off x="5983126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3" name="Rounded Rectangle 472"/>
            <p:cNvSpPr/>
            <p:nvPr/>
          </p:nvSpPr>
          <p:spPr>
            <a:xfrm>
              <a:off x="5731521" y="31418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4" name="Rounded Rectangle 473"/>
            <p:cNvSpPr/>
            <p:nvPr/>
          </p:nvSpPr>
          <p:spPr>
            <a:xfrm>
              <a:off x="6257446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5" name="Rounded Rectangle 474"/>
            <p:cNvSpPr/>
            <p:nvPr/>
          </p:nvSpPr>
          <p:spPr>
            <a:xfrm>
              <a:off x="6006131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476" name="Rounded Rectangle 475"/>
            <p:cNvSpPr/>
            <p:nvPr/>
          </p:nvSpPr>
          <p:spPr>
            <a:xfrm>
              <a:off x="5754526" y="3715951"/>
              <a:ext cx="198449" cy="184746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2" name="Rounded Rectangle 591"/>
            <p:cNvSpPr/>
            <p:nvPr/>
          </p:nvSpPr>
          <p:spPr>
            <a:xfrm>
              <a:off x="6548521" y="53136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3" name="Rounded Rectangle 592"/>
            <p:cNvSpPr/>
            <p:nvPr/>
          </p:nvSpPr>
          <p:spPr>
            <a:xfrm>
              <a:off x="6296916" y="5313629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4" name="Rounded Rectangle 593"/>
            <p:cNvSpPr/>
            <p:nvPr/>
          </p:nvSpPr>
          <p:spPr>
            <a:xfrm>
              <a:off x="6529471" y="5067300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5" name="Rounded Rectangle 594"/>
            <p:cNvSpPr/>
            <p:nvPr/>
          </p:nvSpPr>
          <p:spPr>
            <a:xfrm>
              <a:off x="6536846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6" name="Rounded Rectangle 595"/>
            <p:cNvSpPr/>
            <p:nvPr/>
          </p:nvSpPr>
          <p:spPr>
            <a:xfrm>
              <a:off x="6285241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7" name="Rounded Rectangle 596"/>
            <p:cNvSpPr/>
            <p:nvPr/>
          </p:nvSpPr>
          <p:spPr>
            <a:xfrm>
              <a:off x="6033926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598" name="Rounded Rectangle 597"/>
            <p:cNvSpPr/>
            <p:nvPr/>
          </p:nvSpPr>
          <p:spPr>
            <a:xfrm>
              <a:off x="5782321" y="558020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7" name="Rounded Rectangle 626"/>
            <p:cNvSpPr/>
            <p:nvPr/>
          </p:nvSpPr>
          <p:spPr>
            <a:xfrm>
              <a:off x="6280150" y="5067300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30" name="Straight Connector 629"/>
          <p:cNvCxnSpPr/>
          <p:nvPr/>
        </p:nvCxnSpPr>
        <p:spPr>
          <a:xfrm>
            <a:off x="5559928" y="58420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Problem: Packet Scheduling</a:t>
            </a:r>
            <a:endParaRPr lang="en-US" dirty="0"/>
          </a:p>
        </p:txBody>
      </p:sp>
      <p:grpSp>
        <p:nvGrpSpPr>
          <p:cNvPr id="244" name="Group 243"/>
          <p:cNvGrpSpPr/>
          <p:nvPr/>
        </p:nvGrpSpPr>
        <p:grpSpPr>
          <a:xfrm>
            <a:off x="133350" y="1967464"/>
            <a:ext cx="3505455" cy="3516063"/>
            <a:chOff x="133350" y="1738864"/>
            <a:chExt cx="3505455" cy="3516063"/>
          </a:xfrm>
        </p:grpSpPr>
        <p:grpSp>
          <p:nvGrpSpPr>
            <p:cNvPr id="247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254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5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6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7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8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59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1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62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64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5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6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7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8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69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0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1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2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3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4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75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6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7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78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79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0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281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282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83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84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5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86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</a:t>
                </a:r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290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1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2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3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4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5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6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7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8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299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0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1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2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3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4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5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6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7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8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09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0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1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2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3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4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15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17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8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19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20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21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2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3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4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5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6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7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8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29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0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1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2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3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4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5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6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7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8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39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0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1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2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4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5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7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8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49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0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1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2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3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4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5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6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7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8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59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0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1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2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3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4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5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6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7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8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69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0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1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2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3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4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5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6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7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8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79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2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3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4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85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7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3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5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2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6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0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3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1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5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6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7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7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99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0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1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02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1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2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3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4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5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6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7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8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39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0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1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2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3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4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5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6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7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8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49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50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651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48" name="Rectangle 58"/>
            <p:cNvSpPr>
              <a:spLocks noChangeArrowheads="1"/>
            </p:cNvSpPr>
            <p:nvPr/>
          </p:nvSpPr>
          <p:spPr bwMode="auto">
            <a:xfrm>
              <a:off x="228143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1878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1" name="Rectangle 120"/>
            <p:cNvSpPr>
              <a:spLocks noChangeArrowheads="1"/>
            </p:cNvSpPr>
            <p:nvPr/>
          </p:nvSpPr>
          <p:spPr bwMode="auto">
            <a:xfrm>
              <a:off x="1535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2" name="Rectangle 149"/>
            <p:cNvSpPr>
              <a:spLocks noChangeArrowheads="1"/>
            </p:cNvSpPr>
            <p:nvPr/>
          </p:nvSpPr>
          <p:spPr bwMode="auto">
            <a:xfrm>
              <a:off x="1333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253" name="Rectangle 176"/>
            <p:cNvSpPr>
              <a:spLocks noChangeArrowheads="1"/>
            </p:cNvSpPr>
            <p:nvPr/>
          </p:nvSpPr>
          <p:spPr bwMode="auto">
            <a:xfrm>
              <a:off x="3168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sp>
        <p:nvSpPr>
          <p:cNvPr id="652" name="Rectangle 216"/>
          <p:cNvSpPr>
            <a:spLocks noChangeArrowheads="1"/>
          </p:cNvSpPr>
          <p:nvPr/>
        </p:nvSpPr>
        <p:spPr bwMode="auto">
          <a:xfrm>
            <a:off x="2254110" y="23622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3" name="Rectangle 652"/>
          <p:cNvSpPr/>
          <p:nvPr/>
        </p:nvSpPr>
        <p:spPr>
          <a:xfrm>
            <a:off x="152400" y="1828800"/>
            <a:ext cx="3581400" cy="3810000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Rectangle 42"/>
          <p:cNvSpPr>
            <a:spLocks noChangeArrowheads="1"/>
          </p:cNvSpPr>
          <p:nvPr/>
        </p:nvSpPr>
        <p:spPr bwMode="auto">
          <a:xfrm>
            <a:off x="2465749" y="2819400"/>
            <a:ext cx="688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ko-KR" sz="1200" b="1" dirty="0">
                <a:solidFill>
                  <a:srgbClr val="000000"/>
                </a:solidFill>
                <a:ea typeface="굴림" pitchFamily="50" charset="-127"/>
              </a:rPr>
              <a:t>Allocator 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55" name="Rectangle 44"/>
          <p:cNvSpPr>
            <a:spLocks noChangeArrowheads="1"/>
          </p:cNvSpPr>
          <p:nvPr/>
        </p:nvSpPr>
        <p:spPr bwMode="auto">
          <a:xfrm>
            <a:off x="3078191" y="2832196"/>
            <a:ext cx="27432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(SA)</a:t>
            </a:r>
            <a:endParaRPr lang="en-US" altLang="ko-KR" sz="1400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Oval 422"/>
          <p:cNvSpPr/>
          <p:nvPr/>
        </p:nvSpPr>
        <p:spPr>
          <a:xfrm>
            <a:off x="7315200" y="1790700"/>
            <a:ext cx="533400" cy="3733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TextBox 480"/>
          <p:cNvSpPr txBox="1"/>
          <p:nvPr/>
        </p:nvSpPr>
        <p:spPr>
          <a:xfrm>
            <a:off x="7315200" y="2825511"/>
            <a:ext cx="553998" cy="140358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b="1" dirty="0" smtClean="0"/>
              <a:t>Scheduler</a:t>
            </a:r>
            <a:endParaRPr lang="en-US" sz="2400" b="1" dirty="0"/>
          </a:p>
        </p:txBody>
      </p:sp>
      <p:cxnSp>
        <p:nvCxnSpPr>
          <p:cNvPr id="425" name="Straight Arrow Connector 424"/>
          <p:cNvCxnSpPr>
            <a:endCxn id="423" idx="2"/>
          </p:cNvCxnSpPr>
          <p:nvPr/>
        </p:nvCxnSpPr>
        <p:spPr>
          <a:xfrm rot="5400000">
            <a:off x="7258050" y="3600450"/>
            <a:ext cx="11430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Rounded Rectangle 448"/>
          <p:cNvSpPr/>
          <p:nvPr/>
        </p:nvSpPr>
        <p:spPr>
          <a:xfrm>
            <a:off x="6497721" y="2317154"/>
            <a:ext cx="198449" cy="184746"/>
          </a:xfrm>
          <a:prstGeom prst="roundRect">
            <a:avLst/>
          </a:prstGeom>
          <a:solidFill>
            <a:srgbClr val="FF99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0" name="Rounded Rectangle 449"/>
          <p:cNvSpPr/>
          <p:nvPr/>
        </p:nvSpPr>
        <p:spPr>
          <a:xfrm>
            <a:off x="6246116" y="2317154"/>
            <a:ext cx="198449" cy="184746"/>
          </a:xfrm>
          <a:prstGeom prst="roundRect">
            <a:avLst/>
          </a:prstGeom>
          <a:solidFill>
            <a:srgbClr val="FF99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1" name="Rounded Rectangle 450"/>
          <p:cNvSpPr/>
          <p:nvPr/>
        </p:nvSpPr>
        <p:spPr>
          <a:xfrm>
            <a:off x="6507151" y="20955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 dirty="0"/>
          </a:p>
        </p:txBody>
      </p:sp>
      <p:sp>
        <p:nvSpPr>
          <p:cNvPr id="453" name="Rounded Rectangle 452"/>
          <p:cNvSpPr/>
          <p:nvPr/>
        </p:nvSpPr>
        <p:spPr>
          <a:xfrm>
            <a:off x="6497721" y="28752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4" name="Rounded Rectangle 453"/>
          <p:cNvSpPr/>
          <p:nvPr/>
        </p:nvSpPr>
        <p:spPr>
          <a:xfrm>
            <a:off x="6246116" y="28752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5" name="Rounded Rectangle 454"/>
          <p:cNvSpPr/>
          <p:nvPr/>
        </p:nvSpPr>
        <p:spPr>
          <a:xfrm>
            <a:off x="6497721" y="2628900"/>
            <a:ext cx="198449" cy="18474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7" name="Rounded Rectangle 456"/>
          <p:cNvSpPr/>
          <p:nvPr/>
        </p:nvSpPr>
        <p:spPr>
          <a:xfrm>
            <a:off x="6497721" y="3713428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8" name="Rounded Rectangle 457"/>
          <p:cNvSpPr/>
          <p:nvPr/>
        </p:nvSpPr>
        <p:spPr>
          <a:xfrm>
            <a:off x="6246116" y="34671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59" name="Rounded Rectangle 458"/>
          <p:cNvSpPr/>
          <p:nvPr/>
        </p:nvSpPr>
        <p:spPr>
          <a:xfrm>
            <a:off x="6497721" y="3467100"/>
            <a:ext cx="198449" cy="18474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1" name="Rounded Rectangle 460"/>
          <p:cNvSpPr/>
          <p:nvPr/>
        </p:nvSpPr>
        <p:spPr>
          <a:xfrm>
            <a:off x="6497721" y="4557979"/>
            <a:ext cx="198449" cy="184746"/>
          </a:xfrm>
          <a:prstGeom prst="roundRect">
            <a:avLst/>
          </a:prstGeom>
          <a:solidFill>
            <a:srgbClr val="5EFA26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2" name="Rounded Rectangle 461"/>
          <p:cNvSpPr/>
          <p:nvPr/>
        </p:nvSpPr>
        <p:spPr>
          <a:xfrm>
            <a:off x="6497721" y="4311650"/>
            <a:ext cx="198449" cy="18474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cxnSp>
        <p:nvCxnSpPr>
          <p:cNvPr id="464" name="Straight Connector 463"/>
          <p:cNvCxnSpPr/>
          <p:nvPr/>
        </p:nvCxnSpPr>
        <p:spPr>
          <a:xfrm>
            <a:off x="5495092" y="18224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Rounded Rectangle 464"/>
          <p:cNvSpPr/>
          <p:nvPr/>
        </p:nvSpPr>
        <p:spPr>
          <a:xfrm>
            <a:off x="6491600" y="1866900"/>
            <a:ext cx="198449" cy="18474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6" name="Rounded Rectangle 465"/>
          <p:cNvSpPr/>
          <p:nvPr/>
        </p:nvSpPr>
        <p:spPr>
          <a:xfrm>
            <a:off x="6246345" y="1866900"/>
            <a:ext cx="198449" cy="18474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7" name="Rounded Rectangle 466"/>
          <p:cNvSpPr/>
          <p:nvPr/>
        </p:nvSpPr>
        <p:spPr>
          <a:xfrm>
            <a:off x="6261585" y="4768850"/>
            <a:ext cx="198449" cy="18474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8" name="Rounded Rectangle 467"/>
          <p:cNvSpPr/>
          <p:nvPr/>
        </p:nvSpPr>
        <p:spPr>
          <a:xfrm>
            <a:off x="6513190" y="4768850"/>
            <a:ext cx="198449" cy="18474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69" name="Rounded Rectangle 468"/>
          <p:cNvSpPr/>
          <p:nvPr/>
        </p:nvSpPr>
        <p:spPr>
          <a:xfrm>
            <a:off x="6474945" y="3988405"/>
            <a:ext cx="198449" cy="18474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0" name="Rounded Rectangle 469"/>
          <p:cNvSpPr/>
          <p:nvPr/>
        </p:nvSpPr>
        <p:spPr>
          <a:xfrm>
            <a:off x="6486046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1" name="Rounded Rectangle 470"/>
          <p:cNvSpPr/>
          <p:nvPr/>
        </p:nvSpPr>
        <p:spPr>
          <a:xfrm>
            <a:off x="6234441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2" name="Rounded Rectangle 471"/>
          <p:cNvSpPr/>
          <p:nvPr/>
        </p:nvSpPr>
        <p:spPr>
          <a:xfrm>
            <a:off x="5983126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3" name="Rounded Rectangle 472"/>
          <p:cNvSpPr/>
          <p:nvPr/>
        </p:nvSpPr>
        <p:spPr>
          <a:xfrm>
            <a:off x="5731521" y="31418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4" name="Rounded Rectangle 473"/>
          <p:cNvSpPr/>
          <p:nvPr/>
        </p:nvSpPr>
        <p:spPr>
          <a:xfrm>
            <a:off x="6257446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5" name="Rounded Rectangle 474"/>
          <p:cNvSpPr/>
          <p:nvPr/>
        </p:nvSpPr>
        <p:spPr>
          <a:xfrm>
            <a:off x="6006131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76" name="Rounded Rectangle 475"/>
          <p:cNvSpPr/>
          <p:nvPr/>
        </p:nvSpPr>
        <p:spPr>
          <a:xfrm>
            <a:off x="5754526" y="3715951"/>
            <a:ext cx="198449" cy="1847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483" name="TextBox 482"/>
          <p:cNvSpPr txBox="1"/>
          <p:nvPr/>
        </p:nvSpPr>
        <p:spPr>
          <a:xfrm>
            <a:off x="5181600" y="15621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" name="Group 244"/>
          <p:cNvGrpSpPr/>
          <p:nvPr/>
        </p:nvGrpSpPr>
        <p:grpSpPr>
          <a:xfrm>
            <a:off x="3886200" y="1676400"/>
            <a:ext cx="4419600" cy="4229100"/>
            <a:chOff x="3886200" y="1676400"/>
            <a:chExt cx="4419600" cy="4229100"/>
          </a:xfrm>
        </p:grpSpPr>
        <p:sp>
          <p:nvSpPr>
            <p:cNvPr id="484" name="Rectangle 483"/>
            <p:cNvSpPr/>
            <p:nvPr/>
          </p:nvSpPr>
          <p:spPr>
            <a:xfrm>
              <a:off x="5181600" y="1676400"/>
              <a:ext cx="3124200" cy="42291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6"/>
            <p:cNvGrpSpPr/>
            <p:nvPr/>
          </p:nvGrpSpPr>
          <p:grpSpPr>
            <a:xfrm>
              <a:off x="3886200" y="3021568"/>
              <a:ext cx="1314784" cy="978932"/>
              <a:chOff x="3886200" y="2831068"/>
              <a:chExt cx="1314784" cy="978932"/>
            </a:xfrm>
          </p:grpSpPr>
          <p:sp>
            <p:nvSpPr>
              <p:cNvPr id="229" name="Right Arrow 228"/>
              <p:cNvSpPr/>
              <p:nvPr/>
            </p:nvSpPr>
            <p:spPr>
              <a:xfrm>
                <a:off x="4038600" y="3124200"/>
                <a:ext cx="990600" cy="3810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3886200" y="2831068"/>
                <a:ext cx="13147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Conceptual</a:t>
                </a:r>
                <a:endParaRPr lang="en-US" b="1" dirty="0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4185239" y="3440668"/>
                <a:ext cx="676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View</a:t>
                </a:r>
                <a:endParaRPr lang="en-US" b="1" dirty="0"/>
              </a:p>
            </p:txBody>
          </p:sp>
        </p:grpSp>
      </p:grpSp>
      <p:grpSp>
        <p:nvGrpSpPr>
          <p:cNvPr id="4" name="Group 315"/>
          <p:cNvGrpSpPr/>
          <p:nvPr/>
        </p:nvGrpSpPr>
        <p:grpSpPr>
          <a:xfrm>
            <a:off x="152400" y="1828800"/>
            <a:ext cx="3581400" cy="3810000"/>
            <a:chOff x="152400" y="1638300"/>
            <a:chExt cx="3581400" cy="3810000"/>
          </a:xfrm>
        </p:grpSpPr>
        <p:grpSp>
          <p:nvGrpSpPr>
            <p:cNvPr id="5" name="Group 477"/>
            <p:cNvGrpSpPr/>
            <p:nvPr/>
          </p:nvGrpSpPr>
          <p:grpSpPr>
            <a:xfrm>
              <a:off x="457200" y="1738864"/>
              <a:ext cx="3181605" cy="3516063"/>
              <a:chOff x="457200" y="1738864"/>
              <a:chExt cx="3181605" cy="3516063"/>
            </a:xfrm>
          </p:grpSpPr>
          <p:sp>
            <p:nvSpPr>
              <p:cNvPr id="389" name="Freeform 4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0" name="Freeform 5"/>
              <p:cNvSpPr>
                <a:spLocks/>
              </p:cNvSpPr>
              <p:nvPr/>
            </p:nvSpPr>
            <p:spPr bwMode="auto">
              <a:xfrm>
                <a:off x="1061251" y="1800569"/>
                <a:ext cx="128071" cy="575175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5"/>
                  </a:cxn>
                  <a:cxn ang="0">
                    <a:pos x="127" y="522"/>
                  </a:cxn>
                  <a:cxn ang="0">
                    <a:pos x="127" y="0"/>
                  </a:cxn>
                  <a:cxn ang="0">
                    <a:pos x="0" y="87"/>
                  </a:cxn>
                </a:cxnLst>
                <a:rect l="0" t="0" r="r" b="b"/>
                <a:pathLst>
                  <a:path w="127" h="522">
                    <a:moveTo>
                      <a:pt x="0" y="87"/>
                    </a:moveTo>
                    <a:lnTo>
                      <a:pt x="0" y="435"/>
                    </a:lnTo>
                    <a:lnTo>
                      <a:pt x="127" y="522"/>
                    </a:lnTo>
                    <a:lnTo>
                      <a:pt x="127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1" name="Freeform 6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2" name="Freeform 7"/>
              <p:cNvSpPr>
                <a:spLocks/>
              </p:cNvSpPr>
              <p:nvPr/>
            </p:nvSpPr>
            <p:spPr bwMode="auto">
              <a:xfrm>
                <a:off x="1833710" y="1800569"/>
                <a:ext cx="130088" cy="575175"/>
              </a:xfrm>
              <a:custGeom>
                <a:avLst/>
                <a:gdLst/>
                <a:ahLst/>
                <a:cxnLst>
                  <a:cxn ang="0">
                    <a:pos x="129" y="87"/>
                  </a:cxn>
                  <a:cxn ang="0">
                    <a:pos x="129" y="435"/>
                  </a:cxn>
                  <a:cxn ang="0">
                    <a:pos x="0" y="522"/>
                  </a:cxn>
                  <a:cxn ang="0">
                    <a:pos x="0" y="0"/>
                  </a:cxn>
                  <a:cxn ang="0">
                    <a:pos x="129" y="87"/>
                  </a:cxn>
                </a:cxnLst>
                <a:rect l="0" t="0" r="r" b="b"/>
                <a:pathLst>
                  <a:path w="129" h="522">
                    <a:moveTo>
                      <a:pt x="129" y="87"/>
                    </a:moveTo>
                    <a:lnTo>
                      <a:pt x="129" y="435"/>
                    </a:lnTo>
                    <a:lnTo>
                      <a:pt x="0" y="522"/>
                    </a:lnTo>
                    <a:lnTo>
                      <a:pt x="0" y="0"/>
                    </a:lnTo>
                    <a:lnTo>
                      <a:pt x="129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3" name="Rectangle 8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4" name="Rectangle 9"/>
              <p:cNvSpPr>
                <a:spLocks noChangeArrowheads="1"/>
              </p:cNvSpPr>
              <p:nvPr/>
            </p:nvSpPr>
            <p:spPr bwMode="auto">
              <a:xfrm>
                <a:off x="1266971" y="18005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5" name="Rectangle 10"/>
              <p:cNvSpPr>
                <a:spLocks noChangeArrowheads="1"/>
              </p:cNvSpPr>
              <p:nvPr/>
            </p:nvSpPr>
            <p:spPr bwMode="auto">
              <a:xfrm>
                <a:off x="1352688" y="1803874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396" name="Rectangle 11"/>
              <p:cNvSpPr>
                <a:spLocks noChangeArrowheads="1"/>
              </p:cNvSpPr>
              <p:nvPr/>
            </p:nvSpPr>
            <p:spPr bwMode="auto">
              <a:xfrm>
                <a:off x="1536222" y="1803874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398" name="Rectangle 13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solidFill>
                <a:srgbClr val="E6E6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399" name="Rectangle 14"/>
              <p:cNvSpPr>
                <a:spLocks noChangeArrowheads="1"/>
              </p:cNvSpPr>
              <p:nvPr/>
            </p:nvSpPr>
            <p:spPr bwMode="auto">
              <a:xfrm>
                <a:off x="2298598" y="3068819"/>
                <a:ext cx="1031626" cy="140818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0" name="Freeform 15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3" y="0"/>
                  </a:cxn>
                  <a:cxn ang="0">
                    <a:pos x="613" y="843"/>
                  </a:cxn>
                  <a:cxn ang="0">
                    <a:pos x="766" y="843"/>
                  </a:cxn>
                </a:cxnLst>
                <a:rect l="0" t="0" r="r" b="b"/>
                <a:pathLst>
                  <a:path w="766" h="843">
                    <a:moveTo>
                      <a:pt x="0" y="0"/>
                    </a:moveTo>
                    <a:lnTo>
                      <a:pt x="153" y="0"/>
                    </a:lnTo>
                    <a:lnTo>
                      <a:pt x="613" y="843"/>
                    </a:lnTo>
                    <a:lnTo>
                      <a:pt x="766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1" name="Freeform 16"/>
              <p:cNvSpPr>
                <a:spLocks/>
              </p:cNvSpPr>
              <p:nvPr/>
            </p:nvSpPr>
            <p:spPr bwMode="auto">
              <a:xfrm>
                <a:off x="2427677" y="3305721"/>
                <a:ext cx="772459" cy="928875"/>
              </a:xfrm>
              <a:custGeom>
                <a:avLst/>
                <a:gdLst/>
                <a:ahLst/>
                <a:cxnLst>
                  <a:cxn ang="0">
                    <a:pos x="766" y="0"/>
                  </a:cxn>
                  <a:cxn ang="0">
                    <a:pos x="613" y="0"/>
                  </a:cxn>
                  <a:cxn ang="0">
                    <a:pos x="153" y="843"/>
                  </a:cxn>
                  <a:cxn ang="0">
                    <a:pos x="0" y="843"/>
                  </a:cxn>
                </a:cxnLst>
                <a:rect l="0" t="0" r="r" b="b"/>
                <a:pathLst>
                  <a:path w="766" h="843">
                    <a:moveTo>
                      <a:pt x="766" y="0"/>
                    </a:moveTo>
                    <a:lnTo>
                      <a:pt x="613" y="0"/>
                    </a:lnTo>
                    <a:lnTo>
                      <a:pt x="153" y="843"/>
                    </a:lnTo>
                    <a:lnTo>
                      <a:pt x="0" y="843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2" name="Line 17"/>
              <p:cNvSpPr>
                <a:spLocks noChangeShapeType="1"/>
              </p:cNvSpPr>
              <p:nvPr/>
            </p:nvSpPr>
            <p:spPr bwMode="auto">
              <a:xfrm>
                <a:off x="3330224" y="330792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3" name="Freeform 18"/>
              <p:cNvSpPr>
                <a:spLocks/>
              </p:cNvSpPr>
              <p:nvPr/>
            </p:nvSpPr>
            <p:spPr bwMode="auto">
              <a:xfrm>
                <a:off x="3571240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4" name="Line 19"/>
              <p:cNvSpPr>
                <a:spLocks noChangeShapeType="1"/>
              </p:cNvSpPr>
              <p:nvPr/>
            </p:nvSpPr>
            <p:spPr bwMode="auto">
              <a:xfrm>
                <a:off x="3330224" y="4237902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5" name="Freeform 20"/>
              <p:cNvSpPr>
                <a:spLocks/>
              </p:cNvSpPr>
              <p:nvPr/>
            </p:nvSpPr>
            <p:spPr bwMode="auto">
              <a:xfrm>
                <a:off x="3571240" y="42015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6" name="Rectangle 27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7" name="Rectangle 28"/>
              <p:cNvSpPr>
                <a:spLocks noChangeArrowheads="1"/>
              </p:cNvSpPr>
              <p:nvPr/>
            </p:nvSpPr>
            <p:spPr bwMode="auto">
              <a:xfrm>
                <a:off x="2375239" y="187219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8" name="Rectangle 29"/>
              <p:cNvSpPr>
                <a:spLocks noChangeArrowheads="1"/>
              </p:cNvSpPr>
              <p:nvPr/>
            </p:nvSpPr>
            <p:spPr bwMode="auto">
              <a:xfrm>
                <a:off x="2485158" y="1878801"/>
                <a:ext cx="95010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Routing Unit 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09" name="Rectangle 30"/>
              <p:cNvSpPr>
                <a:spLocks noChangeArrowheads="1"/>
              </p:cNvSpPr>
              <p:nvPr/>
            </p:nvSpPr>
            <p:spPr bwMode="auto">
              <a:xfrm>
                <a:off x="2695919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0" name="Rectangle 31"/>
              <p:cNvSpPr>
                <a:spLocks noChangeArrowheads="1"/>
              </p:cNvSpPr>
              <p:nvPr/>
            </p:nvSpPr>
            <p:spPr bwMode="auto">
              <a:xfrm>
                <a:off x="2737266" y="2019841"/>
                <a:ext cx="206224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RC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1" name="Rectangle 32"/>
              <p:cNvSpPr>
                <a:spLocks noChangeArrowheads="1"/>
              </p:cNvSpPr>
              <p:nvPr/>
            </p:nvSpPr>
            <p:spPr bwMode="auto">
              <a:xfrm>
                <a:off x="2893572" y="2019841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2" name="Rectangle 33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3" name="Rectangle 34"/>
              <p:cNvSpPr>
                <a:spLocks noChangeArrowheads="1"/>
              </p:cNvSpPr>
              <p:nvPr/>
            </p:nvSpPr>
            <p:spPr bwMode="auto">
              <a:xfrm>
                <a:off x="2375239" y="2181816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4" name="Rectangle 35"/>
              <p:cNvSpPr>
                <a:spLocks noChangeArrowheads="1"/>
              </p:cNvSpPr>
              <p:nvPr/>
            </p:nvSpPr>
            <p:spPr bwMode="auto">
              <a:xfrm>
                <a:off x="2485158" y="2191732"/>
                <a:ext cx="887501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VC Allocator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15" name="Rectangle 36"/>
              <p:cNvSpPr>
                <a:spLocks noChangeArrowheads="1"/>
              </p:cNvSpPr>
              <p:nvPr/>
            </p:nvSpPr>
            <p:spPr bwMode="auto">
              <a:xfrm>
                <a:off x="2702978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(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16" name="Rectangle 37"/>
              <p:cNvSpPr>
                <a:spLocks noChangeArrowheads="1"/>
              </p:cNvSpPr>
              <p:nvPr/>
            </p:nvSpPr>
            <p:spPr bwMode="auto">
              <a:xfrm>
                <a:off x="2737266" y="2333873"/>
                <a:ext cx="208066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VA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17" name="Rectangle 38"/>
              <p:cNvSpPr>
                <a:spLocks noChangeArrowheads="1"/>
              </p:cNvSpPr>
              <p:nvPr/>
            </p:nvSpPr>
            <p:spPr bwMode="auto">
              <a:xfrm>
                <a:off x="2887521" y="2333873"/>
                <a:ext cx="58921" cy="173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>
                    <a:solidFill>
                      <a:srgbClr val="000000"/>
                    </a:solidFill>
                    <a:ea typeface="굴림" pitchFamily="50" charset="-127"/>
                  </a:rPr>
                  <a:t>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18" name="Rectangle 39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19" name="Rectangle 40"/>
              <p:cNvSpPr>
                <a:spLocks noChangeArrowheads="1"/>
              </p:cNvSpPr>
              <p:nvPr/>
            </p:nvSpPr>
            <p:spPr bwMode="auto">
              <a:xfrm>
                <a:off x="2375239" y="2491440"/>
                <a:ext cx="1007752" cy="316941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0" name="Rectangle 41"/>
              <p:cNvSpPr>
                <a:spLocks noChangeArrowheads="1"/>
              </p:cNvSpPr>
              <p:nvPr/>
            </p:nvSpPr>
            <p:spPr bwMode="auto">
              <a:xfrm>
                <a:off x="2634406" y="2496950"/>
                <a:ext cx="50451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Switch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21" name="Rectangle 42"/>
              <p:cNvSpPr>
                <a:spLocks noChangeArrowheads="1"/>
              </p:cNvSpPr>
              <p:nvPr/>
            </p:nvSpPr>
            <p:spPr bwMode="auto">
              <a:xfrm>
                <a:off x="2465749" y="2590800"/>
                <a:ext cx="688642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200" b="1" dirty="0">
                    <a:solidFill>
                      <a:srgbClr val="000000"/>
                    </a:solidFill>
                    <a:ea typeface="굴림" pitchFamily="50" charset="-127"/>
                  </a:rPr>
                  <a:t>Allocator </a:t>
                </a:r>
                <a:endParaRPr lang="en-US" altLang="ko-KR" sz="1600" dirty="0">
                  <a:ea typeface="굴림" pitchFamily="50" charset="-127"/>
                </a:endParaRPr>
              </a:p>
            </p:txBody>
          </p:sp>
          <p:sp>
            <p:nvSpPr>
              <p:cNvPr id="422" name="Rectangle 44"/>
              <p:cNvSpPr>
                <a:spLocks noChangeArrowheads="1"/>
              </p:cNvSpPr>
              <p:nvPr/>
            </p:nvSpPr>
            <p:spPr bwMode="auto">
              <a:xfrm>
                <a:off x="3078190" y="2603596"/>
                <a:ext cx="274609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altLang="ko-KR" sz="1100" b="1" dirty="0" smtClean="0">
                    <a:solidFill>
                      <a:srgbClr val="000000"/>
                    </a:solidFill>
                    <a:ea typeface="굴림" pitchFamily="50" charset="-127"/>
                  </a:rPr>
                  <a:t>(SA)</a:t>
                </a:r>
                <a:endParaRPr lang="en-US" altLang="ko-KR" sz="1400" dirty="0">
                  <a:ea typeface="굴림" pitchFamily="50" charset="-127"/>
                </a:endParaRPr>
              </a:p>
            </p:txBody>
          </p:sp>
          <p:sp>
            <p:nvSpPr>
              <p:cNvPr id="424" name="Freeform 46"/>
              <p:cNvSpPr>
                <a:spLocks/>
              </p:cNvSpPr>
              <p:nvPr/>
            </p:nvSpPr>
            <p:spPr bwMode="auto">
              <a:xfrm>
                <a:off x="1911360" y="1738864"/>
                <a:ext cx="463879" cy="907940"/>
              </a:xfrm>
              <a:custGeom>
                <a:avLst/>
                <a:gdLst/>
                <a:ahLst/>
                <a:cxnLst>
                  <a:cxn ang="0">
                    <a:pos x="460" y="824"/>
                  </a:cxn>
                  <a:cxn ang="0">
                    <a:pos x="373" y="824"/>
                  </a:cxn>
                  <a:cxn ang="0">
                    <a:pos x="373" y="0"/>
                  </a:cxn>
                  <a:cxn ang="0">
                    <a:pos x="0" y="0"/>
                  </a:cxn>
                </a:cxnLst>
                <a:rect l="0" t="0" r="r" b="b"/>
                <a:pathLst>
                  <a:path w="460" h="824">
                    <a:moveTo>
                      <a:pt x="460" y="824"/>
                    </a:moveTo>
                    <a:lnTo>
                      <a:pt x="373" y="824"/>
                    </a:lnTo>
                    <a:lnTo>
                      <a:pt x="373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6" name="Line 47"/>
              <p:cNvSpPr>
                <a:spLocks noChangeShapeType="1"/>
              </p:cNvSpPr>
              <p:nvPr/>
            </p:nvSpPr>
            <p:spPr bwMode="auto">
              <a:xfrm>
                <a:off x="1911360" y="1738864"/>
                <a:ext cx="1008" cy="62806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7" name="Freeform 48"/>
              <p:cNvSpPr>
                <a:spLocks/>
              </p:cNvSpPr>
              <p:nvPr/>
            </p:nvSpPr>
            <p:spPr bwMode="auto">
              <a:xfrm>
                <a:off x="1878081" y="1782939"/>
                <a:ext cx="67565" cy="73825"/>
              </a:xfrm>
              <a:custGeom>
                <a:avLst/>
                <a:gdLst/>
                <a:ahLst/>
                <a:cxnLst>
                  <a:cxn ang="0">
                    <a:pos x="80" y="159"/>
                  </a:cxn>
                  <a:cxn ang="0">
                    <a:pos x="0" y="0"/>
                  </a:cxn>
                  <a:cxn ang="0">
                    <a:pos x="159" y="0"/>
                  </a:cxn>
                  <a:cxn ang="0">
                    <a:pos x="80" y="159"/>
                  </a:cxn>
                </a:cxnLst>
                <a:rect l="0" t="0" r="r" b="b"/>
                <a:pathLst>
                  <a:path w="159" h="159">
                    <a:moveTo>
                      <a:pt x="80" y="159"/>
                    </a:moveTo>
                    <a:lnTo>
                      <a:pt x="0" y="0"/>
                    </a:lnTo>
                    <a:cubicBezTo>
                      <a:pt x="50" y="25"/>
                      <a:pt x="109" y="25"/>
                      <a:pt x="159" y="0"/>
                    </a:cubicBezTo>
                    <a:lnTo>
                      <a:pt x="80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8" name="Line 49"/>
              <p:cNvSpPr>
                <a:spLocks noChangeShapeType="1"/>
              </p:cNvSpPr>
              <p:nvPr/>
            </p:nvSpPr>
            <p:spPr bwMode="auto">
              <a:xfrm>
                <a:off x="2813906" y="2801066"/>
                <a:ext cx="1009" cy="20274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9" name="Freeform 50"/>
              <p:cNvSpPr>
                <a:spLocks/>
              </p:cNvSpPr>
              <p:nvPr/>
            </p:nvSpPr>
            <p:spPr bwMode="auto">
              <a:xfrm>
                <a:off x="2780629" y="2994994"/>
                <a:ext cx="67565" cy="738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33" y="67"/>
                  </a:cxn>
                  <a:cxn ang="0">
                    <a:pos x="0" y="0"/>
                  </a:cxn>
                  <a:cxn ang="0">
                    <a:pos x="67" y="0"/>
                  </a:cxn>
                </a:cxnLst>
                <a:rect l="0" t="0" r="r" b="b"/>
                <a:pathLst>
                  <a:path w="67" h="67">
                    <a:moveTo>
                      <a:pt x="67" y="0"/>
                    </a:moveTo>
                    <a:lnTo>
                      <a:pt x="33" y="67"/>
                    </a:lnTo>
                    <a:lnTo>
                      <a:pt x="0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0" name="Line 51"/>
              <p:cNvSpPr>
                <a:spLocks noChangeShapeType="1"/>
              </p:cNvSpPr>
              <p:nvPr/>
            </p:nvSpPr>
            <p:spPr bwMode="auto">
              <a:xfrm>
                <a:off x="467284" y="2088156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1" name="Freeform 52"/>
              <p:cNvSpPr>
                <a:spLocks/>
              </p:cNvSpPr>
              <p:nvPr/>
            </p:nvSpPr>
            <p:spPr bwMode="auto">
              <a:xfrm>
                <a:off x="992677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2" name="Freeform 55"/>
              <p:cNvSpPr>
                <a:spLocks/>
              </p:cNvSpPr>
              <p:nvPr/>
            </p:nvSpPr>
            <p:spPr bwMode="auto">
              <a:xfrm>
                <a:off x="2106996" y="2082647"/>
                <a:ext cx="132104" cy="1225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0"/>
                  </a:cxn>
                  <a:cxn ang="0">
                    <a:pos x="88" y="1112"/>
                  </a:cxn>
                  <a:cxn ang="0">
                    <a:pos x="131" y="1112"/>
                  </a:cxn>
                </a:cxnLst>
                <a:rect l="0" t="0" r="r" b="b"/>
                <a:pathLst>
                  <a:path w="131" h="1112">
                    <a:moveTo>
                      <a:pt x="0" y="0"/>
                    </a:moveTo>
                    <a:lnTo>
                      <a:pt x="88" y="0"/>
                    </a:lnTo>
                    <a:lnTo>
                      <a:pt x="88" y="1112"/>
                    </a:lnTo>
                    <a:lnTo>
                      <a:pt x="131" y="1112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3" name="Freeform 56"/>
              <p:cNvSpPr>
                <a:spLocks/>
              </p:cNvSpPr>
              <p:nvPr/>
            </p:nvSpPr>
            <p:spPr bwMode="auto">
              <a:xfrm>
                <a:off x="2231033" y="3271563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4" name="Line 61"/>
              <p:cNvSpPr>
                <a:spLocks noChangeShapeType="1"/>
              </p:cNvSpPr>
              <p:nvPr/>
            </p:nvSpPr>
            <p:spPr bwMode="auto">
              <a:xfrm>
                <a:off x="1189322" y="1876598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5" name="Line 62"/>
              <p:cNvSpPr>
                <a:spLocks noChangeShapeType="1"/>
              </p:cNvSpPr>
              <p:nvPr/>
            </p:nvSpPr>
            <p:spPr bwMode="auto">
              <a:xfrm>
                <a:off x="1679420" y="1876598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6" name="Freeform 63"/>
              <p:cNvSpPr>
                <a:spLocks/>
              </p:cNvSpPr>
              <p:nvPr/>
            </p:nvSpPr>
            <p:spPr bwMode="auto">
              <a:xfrm>
                <a:off x="1767154" y="1840236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7" name="Line 64"/>
              <p:cNvSpPr>
                <a:spLocks noChangeShapeType="1"/>
              </p:cNvSpPr>
              <p:nvPr/>
            </p:nvSpPr>
            <p:spPr bwMode="auto">
              <a:xfrm>
                <a:off x="1189322" y="230191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8" name="Line 65"/>
              <p:cNvSpPr>
                <a:spLocks noChangeShapeType="1"/>
              </p:cNvSpPr>
              <p:nvPr/>
            </p:nvSpPr>
            <p:spPr bwMode="auto">
              <a:xfrm>
                <a:off x="1679420" y="230191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9" name="Freeform 66"/>
              <p:cNvSpPr>
                <a:spLocks/>
              </p:cNvSpPr>
              <p:nvPr/>
            </p:nvSpPr>
            <p:spPr bwMode="auto">
              <a:xfrm>
                <a:off x="1767154" y="2265558"/>
                <a:ext cx="66557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6" h="67">
                    <a:moveTo>
                      <a:pt x="0" y="0"/>
                    </a:moveTo>
                    <a:lnTo>
                      <a:pt x="66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0" name="Line 67"/>
              <p:cNvSpPr>
                <a:spLocks noChangeShapeType="1"/>
              </p:cNvSpPr>
              <p:nvPr/>
            </p:nvSpPr>
            <p:spPr bwMode="auto">
              <a:xfrm>
                <a:off x="1191339" y="2088156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1" name="Line 68"/>
              <p:cNvSpPr>
                <a:spLocks noChangeShapeType="1"/>
              </p:cNvSpPr>
              <p:nvPr/>
            </p:nvSpPr>
            <p:spPr bwMode="auto">
              <a:xfrm>
                <a:off x="1681437" y="2088156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2" name="Freeform 69"/>
              <p:cNvSpPr>
                <a:spLocks/>
              </p:cNvSpPr>
              <p:nvPr/>
            </p:nvSpPr>
            <p:spPr bwMode="auto">
              <a:xfrm>
                <a:off x="1768162" y="2050693"/>
                <a:ext cx="68573" cy="749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8"/>
                  </a:cxn>
                  <a:cxn ang="0">
                    <a:pos x="0" y="0"/>
                  </a:cxn>
                </a:cxnLst>
                <a:rect l="0" t="0" r="r" b="b"/>
                <a:pathLst>
                  <a:path w="68" h="68">
                    <a:moveTo>
                      <a:pt x="0" y="0"/>
                    </a:moveTo>
                    <a:lnTo>
                      <a:pt x="68" y="34"/>
                    </a:lnTo>
                    <a:lnTo>
                      <a:pt x="0" y="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3" name="Line 70"/>
              <p:cNvSpPr>
                <a:spLocks noChangeShapeType="1"/>
              </p:cNvSpPr>
              <p:nvPr/>
            </p:nvSpPr>
            <p:spPr bwMode="auto">
              <a:xfrm>
                <a:off x="2091869" y="3772914"/>
                <a:ext cx="14723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4" name="Freeform 71"/>
              <p:cNvSpPr>
                <a:spLocks/>
              </p:cNvSpPr>
              <p:nvPr/>
            </p:nvSpPr>
            <p:spPr bwMode="auto">
              <a:xfrm>
                <a:off x="2231033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5" name="Freeform 72"/>
              <p:cNvSpPr>
                <a:spLocks/>
              </p:cNvSpPr>
              <p:nvPr/>
            </p:nvSpPr>
            <p:spPr bwMode="auto">
              <a:xfrm>
                <a:off x="2015228" y="4234596"/>
                <a:ext cx="223872" cy="73274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129" y="665"/>
                  </a:cxn>
                  <a:cxn ang="0">
                    <a:pos x="129" y="0"/>
                  </a:cxn>
                  <a:cxn ang="0">
                    <a:pos x="222" y="0"/>
                  </a:cxn>
                </a:cxnLst>
                <a:rect l="0" t="0" r="r" b="b"/>
                <a:pathLst>
                  <a:path w="222" h="665">
                    <a:moveTo>
                      <a:pt x="0" y="665"/>
                    </a:moveTo>
                    <a:lnTo>
                      <a:pt x="129" y="665"/>
                    </a:lnTo>
                    <a:lnTo>
                      <a:pt x="129" y="0"/>
                    </a:lnTo>
                    <a:lnTo>
                      <a:pt x="222" y="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6" name="Freeform 73"/>
              <p:cNvSpPr>
                <a:spLocks/>
              </p:cNvSpPr>
              <p:nvPr/>
            </p:nvSpPr>
            <p:spPr bwMode="auto">
              <a:xfrm>
                <a:off x="2231033" y="419823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67"/>
                  </a:cxn>
                  <a:cxn ang="0">
                    <a:pos x="67" y="33"/>
                  </a:cxn>
                  <a:cxn ang="0">
                    <a:pos x="0" y="0"/>
                  </a:cxn>
                  <a:cxn ang="0">
                    <a:pos x="0" y="67"/>
                  </a:cxn>
                </a:cxnLst>
                <a:rect l="0" t="0" r="r" b="b"/>
                <a:pathLst>
                  <a:path w="67" h="67">
                    <a:moveTo>
                      <a:pt x="0" y="67"/>
                    </a:moveTo>
                    <a:lnTo>
                      <a:pt x="67" y="33"/>
                    </a:lnTo>
                    <a:lnTo>
                      <a:pt x="0" y="0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7" name="Rectangle 74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8" name="Rectangle 75"/>
              <p:cNvSpPr>
                <a:spLocks noChangeArrowheads="1"/>
              </p:cNvSpPr>
              <p:nvPr/>
            </p:nvSpPr>
            <p:spPr bwMode="auto">
              <a:xfrm>
                <a:off x="1266971" y="2008822"/>
                <a:ext cx="412449" cy="153160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77" name="Rectangle 76"/>
              <p:cNvSpPr>
                <a:spLocks noChangeArrowheads="1"/>
              </p:cNvSpPr>
              <p:nvPr/>
            </p:nvSpPr>
            <p:spPr bwMode="auto">
              <a:xfrm>
                <a:off x="1352688" y="2013229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78" name="Rectangle 77"/>
              <p:cNvSpPr>
                <a:spLocks noChangeArrowheads="1"/>
              </p:cNvSpPr>
              <p:nvPr/>
            </p:nvSpPr>
            <p:spPr bwMode="auto">
              <a:xfrm>
                <a:off x="1536222" y="2013229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79" name="Rectangle 78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0" name="Rectangle 79"/>
              <p:cNvSpPr>
                <a:spLocks noChangeArrowheads="1"/>
              </p:cNvSpPr>
              <p:nvPr/>
            </p:nvSpPr>
            <p:spPr bwMode="auto">
              <a:xfrm>
                <a:off x="1266971" y="2223687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2" name="Rectangle 80"/>
              <p:cNvSpPr>
                <a:spLocks noChangeArrowheads="1"/>
              </p:cNvSpPr>
              <p:nvPr/>
            </p:nvSpPr>
            <p:spPr bwMode="auto">
              <a:xfrm>
                <a:off x="1352688" y="2221483"/>
                <a:ext cx="205184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VC 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88" name="Rectangle 81"/>
              <p:cNvSpPr>
                <a:spLocks noChangeArrowheads="1"/>
              </p:cNvSpPr>
              <p:nvPr/>
            </p:nvSpPr>
            <p:spPr bwMode="auto">
              <a:xfrm>
                <a:off x="1536222" y="2221483"/>
                <a:ext cx="64120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ko-KR" sz="1100" b="1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  <a:endParaRPr lang="en-US" altLang="ko-KR" sz="1400">
                  <a:ea typeface="굴림" pitchFamily="50" charset="-127"/>
                </a:endParaRPr>
              </a:p>
            </p:txBody>
          </p:sp>
          <p:sp>
            <p:nvSpPr>
              <p:cNvPr id="489" name="Freeform 82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0" name="Freeform 83"/>
              <p:cNvSpPr>
                <a:spLocks/>
              </p:cNvSpPr>
              <p:nvPr/>
            </p:nvSpPr>
            <p:spPr bwMode="auto">
              <a:xfrm>
                <a:off x="1057217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1" name="Freeform 84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2" name="Freeform 85"/>
              <p:cNvSpPr>
                <a:spLocks/>
              </p:cNvSpPr>
              <p:nvPr/>
            </p:nvSpPr>
            <p:spPr bwMode="auto">
              <a:xfrm>
                <a:off x="1830685" y="2516784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3" name="Rectangle 87"/>
              <p:cNvSpPr>
                <a:spLocks noChangeArrowheads="1"/>
              </p:cNvSpPr>
              <p:nvPr/>
            </p:nvSpPr>
            <p:spPr bwMode="auto">
              <a:xfrm>
                <a:off x="1262937" y="2516784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4" name="Line 91"/>
              <p:cNvSpPr>
                <a:spLocks noChangeShapeType="1"/>
              </p:cNvSpPr>
              <p:nvPr/>
            </p:nvSpPr>
            <p:spPr bwMode="auto">
              <a:xfrm>
                <a:off x="464259" y="2804371"/>
                <a:ext cx="53346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5" name="Freeform 92"/>
              <p:cNvSpPr>
                <a:spLocks/>
              </p:cNvSpPr>
              <p:nvPr/>
            </p:nvSpPr>
            <p:spPr bwMode="auto">
              <a:xfrm>
                <a:off x="989652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6" name="Line 94"/>
              <p:cNvSpPr>
                <a:spLocks noChangeShapeType="1"/>
              </p:cNvSpPr>
              <p:nvPr/>
            </p:nvSpPr>
            <p:spPr bwMode="auto">
              <a:xfrm>
                <a:off x="1186296" y="2592812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7" name="Line 95"/>
              <p:cNvSpPr>
                <a:spLocks noChangeShapeType="1"/>
              </p:cNvSpPr>
              <p:nvPr/>
            </p:nvSpPr>
            <p:spPr bwMode="auto">
              <a:xfrm>
                <a:off x="1676395" y="2592812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8" name="Freeform 96"/>
              <p:cNvSpPr>
                <a:spLocks/>
              </p:cNvSpPr>
              <p:nvPr/>
            </p:nvSpPr>
            <p:spPr bwMode="auto">
              <a:xfrm>
                <a:off x="1763120" y="255534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99" name="Line 97"/>
              <p:cNvSpPr>
                <a:spLocks noChangeShapeType="1"/>
              </p:cNvSpPr>
              <p:nvPr/>
            </p:nvSpPr>
            <p:spPr bwMode="auto">
              <a:xfrm>
                <a:off x="1186296" y="3018133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0" name="Line 98"/>
              <p:cNvSpPr>
                <a:spLocks noChangeShapeType="1"/>
              </p:cNvSpPr>
              <p:nvPr/>
            </p:nvSpPr>
            <p:spPr bwMode="auto">
              <a:xfrm>
                <a:off x="1676395" y="3018133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1" name="Freeform 99"/>
              <p:cNvSpPr>
                <a:spLocks/>
              </p:cNvSpPr>
              <p:nvPr/>
            </p:nvSpPr>
            <p:spPr bwMode="auto">
              <a:xfrm>
                <a:off x="1763120" y="298067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2" name="Line 100"/>
              <p:cNvSpPr>
                <a:spLocks noChangeShapeType="1"/>
              </p:cNvSpPr>
              <p:nvPr/>
            </p:nvSpPr>
            <p:spPr bwMode="auto">
              <a:xfrm>
                <a:off x="1188313" y="2804371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3" name="Line 101"/>
              <p:cNvSpPr>
                <a:spLocks noChangeShapeType="1"/>
              </p:cNvSpPr>
              <p:nvPr/>
            </p:nvSpPr>
            <p:spPr bwMode="auto">
              <a:xfrm>
                <a:off x="1677403" y="2804371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4" name="Freeform 102"/>
              <p:cNvSpPr>
                <a:spLocks/>
              </p:cNvSpPr>
              <p:nvPr/>
            </p:nvSpPr>
            <p:spPr bwMode="auto">
              <a:xfrm>
                <a:off x="1765137" y="2766907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5" name="Rectangle 103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6" name="Rectangle 104"/>
              <p:cNvSpPr>
                <a:spLocks noChangeArrowheads="1"/>
              </p:cNvSpPr>
              <p:nvPr/>
            </p:nvSpPr>
            <p:spPr bwMode="auto">
              <a:xfrm>
                <a:off x="1262937" y="2725036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7" name="Rectangle 107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8" name="Rectangle 108"/>
              <p:cNvSpPr>
                <a:spLocks noChangeArrowheads="1"/>
              </p:cNvSpPr>
              <p:nvPr/>
            </p:nvSpPr>
            <p:spPr bwMode="auto">
              <a:xfrm>
                <a:off x="1262937" y="293879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9" name="Freeform 109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0" name="Freeform 110"/>
              <p:cNvSpPr>
                <a:spLocks/>
              </p:cNvSpPr>
              <p:nvPr/>
            </p:nvSpPr>
            <p:spPr bwMode="auto">
              <a:xfrm>
                <a:off x="1055200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1" name="Freeform 111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2" name="Freeform 112"/>
              <p:cNvSpPr>
                <a:spLocks/>
              </p:cNvSpPr>
              <p:nvPr/>
            </p:nvSpPr>
            <p:spPr bwMode="auto">
              <a:xfrm>
                <a:off x="1828668" y="3238507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3" name="Rectangle 113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4" name="Rectangle 114"/>
              <p:cNvSpPr>
                <a:spLocks noChangeArrowheads="1"/>
              </p:cNvSpPr>
              <p:nvPr/>
            </p:nvSpPr>
            <p:spPr bwMode="auto">
              <a:xfrm>
                <a:off x="1261929" y="3237406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5" name="Line 118"/>
              <p:cNvSpPr>
                <a:spLocks noChangeShapeType="1"/>
              </p:cNvSpPr>
              <p:nvPr/>
            </p:nvSpPr>
            <p:spPr bwMode="auto">
              <a:xfrm>
                <a:off x="462242" y="3524993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6" name="Freeform 119"/>
              <p:cNvSpPr>
                <a:spLocks/>
              </p:cNvSpPr>
              <p:nvPr/>
            </p:nvSpPr>
            <p:spPr bwMode="auto">
              <a:xfrm>
                <a:off x="987636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7" name="Line 121"/>
              <p:cNvSpPr>
                <a:spLocks noChangeShapeType="1"/>
              </p:cNvSpPr>
              <p:nvPr/>
            </p:nvSpPr>
            <p:spPr bwMode="auto">
              <a:xfrm>
                <a:off x="1184280" y="3313434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8" name="Line 122"/>
              <p:cNvSpPr>
                <a:spLocks noChangeShapeType="1"/>
              </p:cNvSpPr>
              <p:nvPr/>
            </p:nvSpPr>
            <p:spPr bwMode="auto">
              <a:xfrm>
                <a:off x="1674378" y="3313434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19" name="Freeform 123"/>
              <p:cNvSpPr>
                <a:spLocks/>
              </p:cNvSpPr>
              <p:nvPr/>
            </p:nvSpPr>
            <p:spPr bwMode="auto">
              <a:xfrm>
                <a:off x="1761103" y="3277073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0" name="Line 124"/>
              <p:cNvSpPr>
                <a:spLocks noChangeShapeType="1"/>
              </p:cNvSpPr>
              <p:nvPr/>
            </p:nvSpPr>
            <p:spPr bwMode="auto">
              <a:xfrm>
                <a:off x="1184280" y="3738755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1" name="Line 125"/>
              <p:cNvSpPr>
                <a:spLocks noChangeShapeType="1"/>
              </p:cNvSpPr>
              <p:nvPr/>
            </p:nvSpPr>
            <p:spPr bwMode="auto">
              <a:xfrm>
                <a:off x="1674378" y="3738755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2" name="Freeform 126"/>
              <p:cNvSpPr>
                <a:spLocks/>
              </p:cNvSpPr>
              <p:nvPr/>
            </p:nvSpPr>
            <p:spPr bwMode="auto">
              <a:xfrm>
                <a:off x="1761103" y="370239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3" name="Line 127"/>
              <p:cNvSpPr>
                <a:spLocks noChangeShapeType="1"/>
              </p:cNvSpPr>
              <p:nvPr/>
            </p:nvSpPr>
            <p:spPr bwMode="auto">
              <a:xfrm>
                <a:off x="1186296" y="3524993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4" name="Line 128"/>
              <p:cNvSpPr>
                <a:spLocks noChangeShapeType="1"/>
              </p:cNvSpPr>
              <p:nvPr/>
            </p:nvSpPr>
            <p:spPr bwMode="auto">
              <a:xfrm>
                <a:off x="1676395" y="3524993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5" name="Freeform 129"/>
              <p:cNvSpPr>
                <a:spLocks/>
              </p:cNvSpPr>
              <p:nvPr/>
            </p:nvSpPr>
            <p:spPr bwMode="auto">
              <a:xfrm>
                <a:off x="1763120" y="3487529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6" name="Rectangle 130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7" name="Rectangle 131"/>
              <p:cNvSpPr>
                <a:spLocks noChangeArrowheads="1"/>
              </p:cNvSpPr>
              <p:nvPr/>
            </p:nvSpPr>
            <p:spPr bwMode="auto">
              <a:xfrm>
                <a:off x="1261929" y="3445658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8" name="Rectangle 134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9" name="Rectangle 135"/>
              <p:cNvSpPr>
                <a:spLocks noChangeArrowheads="1"/>
              </p:cNvSpPr>
              <p:nvPr/>
            </p:nvSpPr>
            <p:spPr bwMode="auto">
              <a:xfrm>
                <a:off x="1261929" y="3660523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0" name="Freeform 138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1" name="Freeform 139"/>
              <p:cNvSpPr>
                <a:spLocks/>
              </p:cNvSpPr>
              <p:nvPr/>
            </p:nvSpPr>
            <p:spPr bwMode="auto">
              <a:xfrm>
                <a:off x="1052175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7"/>
                  </a:cxn>
                </a:cxnLst>
                <a:rect l="0" t="0" r="r" b="b"/>
                <a:pathLst>
                  <a:path w="128" h="521">
                    <a:moveTo>
                      <a:pt x="0" y="87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2" name="Freeform 140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3" name="Freeform 141"/>
              <p:cNvSpPr>
                <a:spLocks/>
              </p:cNvSpPr>
              <p:nvPr/>
            </p:nvSpPr>
            <p:spPr bwMode="auto">
              <a:xfrm>
                <a:off x="1825643" y="3959129"/>
                <a:ext cx="129079" cy="574074"/>
              </a:xfrm>
              <a:custGeom>
                <a:avLst/>
                <a:gdLst/>
                <a:ahLst/>
                <a:cxnLst>
                  <a:cxn ang="0">
                    <a:pos x="128" y="87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7"/>
                  </a:cxn>
                </a:cxnLst>
                <a:rect l="0" t="0" r="r" b="b"/>
                <a:pathLst>
                  <a:path w="128" h="521">
                    <a:moveTo>
                      <a:pt x="128" y="87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7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4" name="Rectangle 142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5" name="Rectangle 143"/>
              <p:cNvSpPr>
                <a:spLocks noChangeArrowheads="1"/>
              </p:cNvSpPr>
              <p:nvPr/>
            </p:nvSpPr>
            <p:spPr bwMode="auto">
              <a:xfrm>
                <a:off x="1257896" y="3959129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6" name="Line 147"/>
              <p:cNvSpPr>
                <a:spLocks noChangeShapeType="1"/>
              </p:cNvSpPr>
              <p:nvPr/>
            </p:nvSpPr>
            <p:spPr bwMode="auto">
              <a:xfrm>
                <a:off x="459217" y="4246717"/>
                <a:ext cx="53346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7" name="Freeform 148"/>
              <p:cNvSpPr>
                <a:spLocks/>
              </p:cNvSpPr>
              <p:nvPr/>
            </p:nvSpPr>
            <p:spPr bwMode="auto">
              <a:xfrm>
                <a:off x="984610" y="4209254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8" name="Line 150"/>
              <p:cNvSpPr>
                <a:spLocks noChangeShapeType="1"/>
              </p:cNvSpPr>
              <p:nvPr/>
            </p:nvSpPr>
            <p:spPr bwMode="auto">
              <a:xfrm>
                <a:off x="1181255" y="4035158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9" name="Line 151"/>
              <p:cNvSpPr>
                <a:spLocks noChangeShapeType="1"/>
              </p:cNvSpPr>
              <p:nvPr/>
            </p:nvSpPr>
            <p:spPr bwMode="auto">
              <a:xfrm>
                <a:off x="1671353" y="4035158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0" name="Freeform 152"/>
              <p:cNvSpPr>
                <a:spLocks/>
              </p:cNvSpPr>
              <p:nvPr/>
            </p:nvSpPr>
            <p:spPr bwMode="auto">
              <a:xfrm>
                <a:off x="1758078" y="3997695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1" name="Line 153"/>
              <p:cNvSpPr>
                <a:spLocks noChangeShapeType="1"/>
              </p:cNvSpPr>
              <p:nvPr/>
            </p:nvSpPr>
            <p:spPr bwMode="auto">
              <a:xfrm>
                <a:off x="1181255" y="4460480"/>
                <a:ext cx="7664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2" name="Line 154"/>
              <p:cNvSpPr>
                <a:spLocks noChangeShapeType="1"/>
              </p:cNvSpPr>
              <p:nvPr/>
            </p:nvSpPr>
            <p:spPr bwMode="auto">
              <a:xfrm>
                <a:off x="1671353" y="4460480"/>
                <a:ext cx="9479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3" name="Freeform 155"/>
              <p:cNvSpPr>
                <a:spLocks/>
              </p:cNvSpPr>
              <p:nvPr/>
            </p:nvSpPr>
            <p:spPr bwMode="auto">
              <a:xfrm>
                <a:off x="1758078" y="4423016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4" name="Line 156"/>
              <p:cNvSpPr>
                <a:spLocks noChangeShapeType="1"/>
              </p:cNvSpPr>
              <p:nvPr/>
            </p:nvSpPr>
            <p:spPr bwMode="auto">
              <a:xfrm>
                <a:off x="1182263" y="4246717"/>
                <a:ext cx="77650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5" name="Line 157"/>
              <p:cNvSpPr>
                <a:spLocks noChangeShapeType="1"/>
              </p:cNvSpPr>
              <p:nvPr/>
            </p:nvSpPr>
            <p:spPr bwMode="auto">
              <a:xfrm>
                <a:off x="1672361" y="4246717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6" name="Freeform 158"/>
              <p:cNvSpPr>
                <a:spLocks/>
              </p:cNvSpPr>
              <p:nvPr/>
            </p:nvSpPr>
            <p:spPr bwMode="auto">
              <a:xfrm>
                <a:off x="1759086" y="4209254"/>
                <a:ext cx="68573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8" h="67">
                    <a:moveTo>
                      <a:pt x="0" y="0"/>
                    </a:moveTo>
                    <a:lnTo>
                      <a:pt x="68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7" name="Rectangle 159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8" name="Rectangle 160"/>
              <p:cNvSpPr>
                <a:spLocks noChangeArrowheads="1"/>
              </p:cNvSpPr>
              <p:nvPr/>
            </p:nvSpPr>
            <p:spPr bwMode="auto">
              <a:xfrm>
                <a:off x="1257896" y="4167383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9" name="Rectangle 163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0" name="Rectangle 164"/>
              <p:cNvSpPr>
                <a:spLocks noChangeArrowheads="1"/>
              </p:cNvSpPr>
              <p:nvPr/>
            </p:nvSpPr>
            <p:spPr bwMode="auto">
              <a:xfrm>
                <a:off x="1257896" y="4381145"/>
                <a:ext cx="413457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1" name="Freeform 165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2" name="Freeform 166"/>
              <p:cNvSpPr>
                <a:spLocks/>
              </p:cNvSpPr>
              <p:nvPr/>
            </p:nvSpPr>
            <p:spPr bwMode="auto">
              <a:xfrm>
                <a:off x="1050158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0" y="86"/>
                  </a:cxn>
                  <a:cxn ang="0">
                    <a:pos x="0" y="434"/>
                  </a:cxn>
                  <a:cxn ang="0">
                    <a:pos x="128" y="521"/>
                  </a:cxn>
                  <a:cxn ang="0">
                    <a:pos x="128" y="0"/>
                  </a:cxn>
                  <a:cxn ang="0">
                    <a:pos x="0" y="86"/>
                  </a:cxn>
                </a:cxnLst>
                <a:rect l="0" t="0" r="r" b="b"/>
                <a:pathLst>
                  <a:path w="128" h="521">
                    <a:moveTo>
                      <a:pt x="0" y="86"/>
                    </a:moveTo>
                    <a:lnTo>
                      <a:pt x="0" y="434"/>
                    </a:lnTo>
                    <a:lnTo>
                      <a:pt x="128" y="521"/>
                    </a:lnTo>
                    <a:lnTo>
                      <a:pt x="128" y="0"/>
                    </a:lnTo>
                    <a:lnTo>
                      <a:pt x="0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3" name="Freeform 167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4" name="Freeform 168"/>
              <p:cNvSpPr>
                <a:spLocks/>
              </p:cNvSpPr>
              <p:nvPr/>
            </p:nvSpPr>
            <p:spPr bwMode="auto">
              <a:xfrm>
                <a:off x="1823626" y="4680853"/>
                <a:ext cx="129079" cy="574073"/>
              </a:xfrm>
              <a:custGeom>
                <a:avLst/>
                <a:gdLst/>
                <a:ahLst/>
                <a:cxnLst>
                  <a:cxn ang="0">
                    <a:pos x="128" y="86"/>
                  </a:cxn>
                  <a:cxn ang="0">
                    <a:pos x="128" y="434"/>
                  </a:cxn>
                  <a:cxn ang="0">
                    <a:pos x="0" y="521"/>
                  </a:cxn>
                  <a:cxn ang="0">
                    <a:pos x="0" y="0"/>
                  </a:cxn>
                  <a:cxn ang="0">
                    <a:pos x="128" y="86"/>
                  </a:cxn>
                </a:cxnLst>
                <a:rect l="0" t="0" r="r" b="b"/>
                <a:pathLst>
                  <a:path w="128" h="521">
                    <a:moveTo>
                      <a:pt x="128" y="86"/>
                    </a:moveTo>
                    <a:lnTo>
                      <a:pt x="128" y="434"/>
                    </a:lnTo>
                    <a:lnTo>
                      <a:pt x="0" y="521"/>
                    </a:lnTo>
                    <a:lnTo>
                      <a:pt x="0" y="0"/>
                    </a:lnTo>
                    <a:lnTo>
                      <a:pt x="128" y="86"/>
                    </a:lnTo>
                    <a:close/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5" name="Rectangle 169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6" name="Rectangle 170"/>
              <p:cNvSpPr>
                <a:spLocks noChangeArrowheads="1"/>
              </p:cNvSpPr>
              <p:nvPr/>
            </p:nvSpPr>
            <p:spPr bwMode="auto">
              <a:xfrm>
                <a:off x="1256887" y="4679751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7" name="Line 174"/>
              <p:cNvSpPr>
                <a:spLocks noChangeShapeType="1"/>
              </p:cNvSpPr>
              <p:nvPr/>
            </p:nvSpPr>
            <p:spPr bwMode="auto">
              <a:xfrm>
                <a:off x="457200" y="4967339"/>
                <a:ext cx="53446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8" name="Freeform 175"/>
              <p:cNvSpPr>
                <a:spLocks/>
              </p:cNvSpPr>
              <p:nvPr/>
            </p:nvSpPr>
            <p:spPr bwMode="auto">
              <a:xfrm>
                <a:off x="982593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9" name="Line 177"/>
              <p:cNvSpPr>
                <a:spLocks noChangeShapeType="1"/>
              </p:cNvSpPr>
              <p:nvPr/>
            </p:nvSpPr>
            <p:spPr bwMode="auto">
              <a:xfrm>
                <a:off x="1179238" y="4755780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0" name="Line 178"/>
              <p:cNvSpPr>
                <a:spLocks noChangeShapeType="1"/>
              </p:cNvSpPr>
              <p:nvPr/>
            </p:nvSpPr>
            <p:spPr bwMode="auto">
              <a:xfrm>
                <a:off x="1669336" y="4755780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1" name="Freeform 179"/>
              <p:cNvSpPr>
                <a:spLocks/>
              </p:cNvSpPr>
              <p:nvPr/>
            </p:nvSpPr>
            <p:spPr bwMode="auto">
              <a:xfrm>
                <a:off x="1756061" y="4719418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2" name="Line 180"/>
              <p:cNvSpPr>
                <a:spLocks noChangeShapeType="1"/>
              </p:cNvSpPr>
              <p:nvPr/>
            </p:nvSpPr>
            <p:spPr bwMode="auto">
              <a:xfrm>
                <a:off x="1179238" y="5181102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3" name="Line 181"/>
              <p:cNvSpPr>
                <a:spLocks noChangeShapeType="1"/>
              </p:cNvSpPr>
              <p:nvPr/>
            </p:nvSpPr>
            <p:spPr bwMode="auto">
              <a:xfrm>
                <a:off x="1669336" y="5181102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4" name="Freeform 182"/>
              <p:cNvSpPr>
                <a:spLocks/>
              </p:cNvSpPr>
              <p:nvPr/>
            </p:nvSpPr>
            <p:spPr bwMode="auto">
              <a:xfrm>
                <a:off x="1756061" y="5144740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5" name="Line 183"/>
              <p:cNvSpPr>
                <a:spLocks noChangeShapeType="1"/>
              </p:cNvSpPr>
              <p:nvPr/>
            </p:nvSpPr>
            <p:spPr bwMode="auto">
              <a:xfrm>
                <a:off x="1181255" y="4967339"/>
                <a:ext cx="77649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6" name="Line 184"/>
              <p:cNvSpPr>
                <a:spLocks noChangeShapeType="1"/>
              </p:cNvSpPr>
              <p:nvPr/>
            </p:nvSpPr>
            <p:spPr bwMode="auto">
              <a:xfrm>
                <a:off x="1671353" y="496733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7" name="Freeform 185"/>
              <p:cNvSpPr>
                <a:spLocks/>
              </p:cNvSpPr>
              <p:nvPr/>
            </p:nvSpPr>
            <p:spPr bwMode="auto">
              <a:xfrm>
                <a:off x="1758078" y="4930977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8" name="Rectangle 186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9" name="Rectangle 187"/>
              <p:cNvSpPr>
                <a:spLocks noChangeArrowheads="1"/>
              </p:cNvSpPr>
              <p:nvPr/>
            </p:nvSpPr>
            <p:spPr bwMode="auto">
              <a:xfrm>
                <a:off x="1256887" y="4889106"/>
                <a:ext cx="412449" cy="150956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0" name="Rectangle 190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1" name="Rectangle 191"/>
              <p:cNvSpPr>
                <a:spLocks noChangeArrowheads="1"/>
              </p:cNvSpPr>
              <p:nvPr/>
            </p:nvSpPr>
            <p:spPr bwMode="auto">
              <a:xfrm>
                <a:off x="1256887" y="5102869"/>
                <a:ext cx="412449" cy="152058"/>
              </a:xfrm>
              <a:prstGeom prst="rect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2" name="Freeform 194"/>
              <p:cNvSpPr>
                <a:spLocks/>
              </p:cNvSpPr>
              <p:nvPr/>
            </p:nvSpPr>
            <p:spPr bwMode="auto">
              <a:xfrm>
                <a:off x="1959765" y="2797760"/>
                <a:ext cx="183535" cy="760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690"/>
                  </a:cxn>
                </a:cxnLst>
                <a:rect l="0" t="0" r="r" b="b"/>
                <a:pathLst>
                  <a:path w="182" h="690">
                    <a:moveTo>
                      <a:pt x="0" y="0"/>
                    </a:moveTo>
                    <a:lnTo>
                      <a:pt x="182" y="0"/>
                    </a:lnTo>
                    <a:lnTo>
                      <a:pt x="182" y="69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3" name="Line 195"/>
              <p:cNvSpPr>
                <a:spLocks noChangeShapeType="1"/>
              </p:cNvSpPr>
              <p:nvPr/>
            </p:nvSpPr>
            <p:spPr bwMode="auto">
              <a:xfrm>
                <a:off x="2143299" y="3558049"/>
                <a:ext cx="95801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4" name="Freeform 196"/>
              <p:cNvSpPr>
                <a:spLocks/>
              </p:cNvSpPr>
              <p:nvPr/>
            </p:nvSpPr>
            <p:spPr bwMode="auto">
              <a:xfrm>
                <a:off x="2231033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5" name="Line 197"/>
              <p:cNvSpPr>
                <a:spLocks noChangeShapeType="1"/>
              </p:cNvSpPr>
              <p:nvPr/>
            </p:nvSpPr>
            <p:spPr bwMode="auto">
              <a:xfrm flipH="1">
                <a:off x="1963798" y="2082647"/>
                <a:ext cx="14319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6" name="Freeform 198"/>
              <p:cNvSpPr>
                <a:spLocks/>
              </p:cNvSpPr>
              <p:nvPr/>
            </p:nvSpPr>
            <p:spPr bwMode="auto">
              <a:xfrm>
                <a:off x="1957748" y="3530503"/>
                <a:ext cx="134121" cy="2424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3" y="0"/>
                  </a:cxn>
                  <a:cxn ang="0">
                    <a:pos x="133" y="220"/>
                  </a:cxn>
                </a:cxnLst>
                <a:rect l="0" t="0" r="r" b="b"/>
                <a:pathLst>
                  <a:path w="133" h="220">
                    <a:moveTo>
                      <a:pt x="0" y="0"/>
                    </a:moveTo>
                    <a:lnTo>
                      <a:pt x="133" y="0"/>
                    </a:lnTo>
                    <a:lnTo>
                      <a:pt x="133" y="22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7" name="Line 199"/>
              <p:cNvSpPr>
                <a:spLocks noChangeShapeType="1"/>
              </p:cNvSpPr>
              <p:nvPr/>
            </p:nvSpPr>
            <p:spPr bwMode="auto">
              <a:xfrm flipH="1">
                <a:off x="1952705" y="4967339"/>
                <a:ext cx="6252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8" name="Line 200"/>
              <p:cNvSpPr>
                <a:spLocks noChangeShapeType="1"/>
              </p:cNvSpPr>
              <p:nvPr/>
            </p:nvSpPr>
            <p:spPr bwMode="auto">
              <a:xfrm>
                <a:off x="1954722" y="4263245"/>
                <a:ext cx="137147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9" name="Freeform 201"/>
              <p:cNvSpPr>
                <a:spLocks/>
              </p:cNvSpPr>
              <p:nvPr/>
            </p:nvSpPr>
            <p:spPr bwMode="auto">
              <a:xfrm>
                <a:off x="2091869" y="4009815"/>
                <a:ext cx="147231" cy="253430"/>
              </a:xfrm>
              <a:custGeom>
                <a:avLst/>
                <a:gdLst/>
                <a:ahLst/>
                <a:cxnLst>
                  <a:cxn ang="0">
                    <a:pos x="146" y="0"/>
                  </a:cxn>
                  <a:cxn ang="0">
                    <a:pos x="0" y="0"/>
                  </a:cxn>
                  <a:cxn ang="0">
                    <a:pos x="0" y="230"/>
                  </a:cxn>
                </a:cxnLst>
                <a:rect l="0" t="0" r="r" b="b"/>
                <a:pathLst>
                  <a:path w="146" h="230">
                    <a:moveTo>
                      <a:pt x="146" y="0"/>
                    </a:moveTo>
                    <a:lnTo>
                      <a:pt x="0" y="0"/>
                    </a:lnTo>
                    <a:lnTo>
                      <a:pt x="0" y="230"/>
                    </a:lnTo>
                  </a:path>
                </a:pathLst>
              </a:cu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0" name="Freeform 202"/>
              <p:cNvSpPr>
                <a:spLocks/>
              </p:cNvSpPr>
              <p:nvPr/>
            </p:nvSpPr>
            <p:spPr bwMode="auto">
              <a:xfrm>
                <a:off x="2231033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1" name="Line 203"/>
              <p:cNvSpPr>
                <a:spLocks noChangeShapeType="1"/>
              </p:cNvSpPr>
              <p:nvPr/>
            </p:nvSpPr>
            <p:spPr bwMode="auto">
              <a:xfrm>
                <a:off x="3330224" y="3558049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2" name="Freeform 204"/>
              <p:cNvSpPr>
                <a:spLocks/>
              </p:cNvSpPr>
              <p:nvPr/>
            </p:nvSpPr>
            <p:spPr bwMode="auto">
              <a:xfrm>
                <a:off x="3571240" y="3521688"/>
                <a:ext cx="67565" cy="738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3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3" name="Line 205"/>
              <p:cNvSpPr>
                <a:spLocks noChangeShapeType="1"/>
              </p:cNvSpPr>
              <p:nvPr/>
            </p:nvSpPr>
            <p:spPr bwMode="auto">
              <a:xfrm>
                <a:off x="3330224" y="3772914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4" name="Freeform 206"/>
              <p:cNvSpPr>
                <a:spLocks/>
              </p:cNvSpPr>
              <p:nvPr/>
            </p:nvSpPr>
            <p:spPr bwMode="auto">
              <a:xfrm>
                <a:off x="3571240" y="3736552"/>
                <a:ext cx="67565" cy="727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3"/>
                  </a:cxn>
                  <a:cxn ang="0">
                    <a:pos x="0" y="66"/>
                  </a:cxn>
                  <a:cxn ang="0">
                    <a:pos x="0" y="0"/>
                  </a:cxn>
                </a:cxnLst>
                <a:rect l="0" t="0" r="r" b="b"/>
                <a:pathLst>
                  <a:path w="67" h="66">
                    <a:moveTo>
                      <a:pt x="0" y="0"/>
                    </a:moveTo>
                    <a:lnTo>
                      <a:pt x="67" y="33"/>
                    </a:lnTo>
                    <a:lnTo>
                      <a:pt x="0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5" name="Line 207"/>
              <p:cNvSpPr>
                <a:spLocks noChangeShapeType="1"/>
              </p:cNvSpPr>
              <p:nvPr/>
            </p:nvSpPr>
            <p:spPr bwMode="auto">
              <a:xfrm>
                <a:off x="3330224" y="4009815"/>
                <a:ext cx="249083" cy="110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6" name="Freeform 208"/>
              <p:cNvSpPr>
                <a:spLocks/>
              </p:cNvSpPr>
              <p:nvPr/>
            </p:nvSpPr>
            <p:spPr bwMode="auto">
              <a:xfrm>
                <a:off x="3571240" y="3972351"/>
                <a:ext cx="67565" cy="738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34"/>
                  </a:cxn>
                  <a:cxn ang="0">
                    <a:pos x="0" y="67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67" y="34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346" name="Rectangle 345"/>
            <p:cNvSpPr/>
            <p:nvPr/>
          </p:nvSpPr>
          <p:spPr>
            <a:xfrm>
              <a:off x="152400" y="1638300"/>
              <a:ext cx="3581400" cy="3810000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ectangle 58"/>
            <p:cNvSpPr>
              <a:spLocks noChangeArrowheads="1"/>
            </p:cNvSpPr>
            <p:nvPr/>
          </p:nvSpPr>
          <p:spPr bwMode="auto">
            <a:xfrm>
              <a:off x="190500" y="1905000"/>
              <a:ext cx="7421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East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381" name="Rectangle 93"/>
            <p:cNvSpPr>
              <a:spLocks noChangeArrowheads="1"/>
            </p:cNvSpPr>
            <p:nvPr/>
          </p:nvSpPr>
          <p:spPr bwMode="auto">
            <a:xfrm>
              <a:off x="213205" y="2621214"/>
              <a:ext cx="77854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 dirty="0">
                  <a:solidFill>
                    <a:srgbClr val="000000"/>
                  </a:solidFill>
                  <a:ea typeface="굴림" pitchFamily="50" charset="-127"/>
                </a:rPr>
                <a:t>From West</a:t>
              </a:r>
              <a:endParaRPr lang="en-US" altLang="ko-KR" sz="1600" dirty="0">
                <a:ea typeface="굴림" pitchFamily="50" charset="-127"/>
              </a:endParaRPr>
            </a:p>
          </p:txBody>
        </p:sp>
        <p:sp>
          <p:nvSpPr>
            <p:cNvPr id="386" name="Rectangle 120"/>
            <p:cNvSpPr>
              <a:spLocks noChangeArrowheads="1"/>
            </p:cNvSpPr>
            <p:nvPr/>
          </p:nvSpPr>
          <p:spPr bwMode="auto">
            <a:xfrm>
              <a:off x="178919" y="3344040"/>
              <a:ext cx="9007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North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387" name="Rectangle 149"/>
            <p:cNvSpPr>
              <a:spLocks noChangeArrowheads="1"/>
            </p:cNvSpPr>
            <p:nvPr/>
          </p:nvSpPr>
          <p:spPr bwMode="auto">
            <a:xfrm>
              <a:off x="158750" y="4066866"/>
              <a:ext cx="8848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South</a:t>
              </a:r>
              <a:endParaRPr lang="en-US" altLang="ko-KR" sz="1600">
                <a:ea typeface="굴림" pitchFamily="50" charset="-127"/>
              </a:endParaRPr>
            </a:p>
          </p:txBody>
        </p:sp>
        <p:sp>
          <p:nvSpPr>
            <p:cNvPr id="388" name="Rectangle 176"/>
            <p:cNvSpPr>
              <a:spLocks noChangeArrowheads="1"/>
            </p:cNvSpPr>
            <p:nvPr/>
          </p:nvSpPr>
          <p:spPr bwMode="auto">
            <a:xfrm>
              <a:off x="342285" y="4789691"/>
              <a:ext cx="62998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1400" b="1">
                  <a:solidFill>
                    <a:srgbClr val="000000"/>
                  </a:solidFill>
                  <a:ea typeface="굴림" pitchFamily="50" charset="-127"/>
                </a:rPr>
                <a:t>From PE</a:t>
              </a:r>
              <a:endParaRPr lang="en-US" altLang="ko-KR" sz="1600">
                <a:ea typeface="굴림" pitchFamily="50" charset="-127"/>
              </a:endParaRPr>
            </a:p>
          </p:txBody>
        </p:sp>
      </p:grpSp>
      <p:cxnSp>
        <p:nvCxnSpPr>
          <p:cNvPr id="588" name="Straight Connector 587"/>
          <p:cNvCxnSpPr/>
          <p:nvPr/>
        </p:nvCxnSpPr>
        <p:spPr>
          <a:xfrm>
            <a:off x="5507792" y="2564732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/>
          <p:cNvCxnSpPr/>
          <p:nvPr/>
        </p:nvCxnSpPr>
        <p:spPr>
          <a:xfrm>
            <a:off x="5508460" y="34036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Straight Connector 589"/>
          <p:cNvCxnSpPr/>
          <p:nvPr/>
        </p:nvCxnSpPr>
        <p:spPr>
          <a:xfrm>
            <a:off x="5514810" y="42418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/>
          <p:cNvCxnSpPr/>
          <p:nvPr/>
        </p:nvCxnSpPr>
        <p:spPr>
          <a:xfrm>
            <a:off x="5546560" y="502285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Rounded Rectangle 591"/>
          <p:cNvSpPr/>
          <p:nvPr/>
        </p:nvSpPr>
        <p:spPr>
          <a:xfrm>
            <a:off x="6548521" y="53136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3" name="Rounded Rectangle 592"/>
          <p:cNvSpPr/>
          <p:nvPr/>
        </p:nvSpPr>
        <p:spPr>
          <a:xfrm>
            <a:off x="6296916" y="5313629"/>
            <a:ext cx="198449" cy="184746"/>
          </a:xfrm>
          <a:prstGeom prst="roundRect">
            <a:avLst/>
          </a:prstGeom>
          <a:solidFill>
            <a:srgbClr val="37EE18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4" name="Rounded Rectangle 593"/>
          <p:cNvSpPr/>
          <p:nvPr/>
        </p:nvSpPr>
        <p:spPr>
          <a:xfrm>
            <a:off x="6529471" y="5067300"/>
            <a:ext cx="198449" cy="184746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5" name="Rounded Rectangle 594"/>
          <p:cNvSpPr/>
          <p:nvPr/>
        </p:nvSpPr>
        <p:spPr>
          <a:xfrm>
            <a:off x="6536846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6" name="Rounded Rectangle 595"/>
          <p:cNvSpPr/>
          <p:nvPr/>
        </p:nvSpPr>
        <p:spPr>
          <a:xfrm>
            <a:off x="6285241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7" name="Rounded Rectangle 596"/>
          <p:cNvSpPr/>
          <p:nvPr/>
        </p:nvSpPr>
        <p:spPr>
          <a:xfrm>
            <a:off x="6033926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598" name="Rounded Rectangle 597"/>
          <p:cNvSpPr/>
          <p:nvPr/>
        </p:nvSpPr>
        <p:spPr>
          <a:xfrm>
            <a:off x="5782321" y="5580208"/>
            <a:ext cx="198449" cy="1847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603" name="Rectangle 58"/>
          <p:cNvSpPr>
            <a:spLocks noChangeArrowheads="1"/>
          </p:cNvSpPr>
          <p:nvPr/>
        </p:nvSpPr>
        <p:spPr bwMode="auto">
          <a:xfrm>
            <a:off x="5428793" y="2074143"/>
            <a:ext cx="74219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East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4" name="Rectangle 93"/>
          <p:cNvSpPr>
            <a:spLocks noChangeArrowheads="1"/>
          </p:cNvSpPr>
          <p:nvPr/>
        </p:nvSpPr>
        <p:spPr bwMode="auto">
          <a:xfrm>
            <a:off x="5388455" y="2790357"/>
            <a:ext cx="778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West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5" name="Rectangle 120"/>
          <p:cNvSpPr>
            <a:spLocks noChangeArrowheads="1"/>
          </p:cNvSpPr>
          <p:nvPr/>
        </p:nvSpPr>
        <p:spPr bwMode="auto">
          <a:xfrm>
            <a:off x="5354169" y="3513183"/>
            <a:ext cx="9007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>
                <a:solidFill>
                  <a:srgbClr val="000000"/>
                </a:solidFill>
                <a:ea typeface="굴림" pitchFamily="50" charset="-127"/>
              </a:rPr>
              <a:t>From North</a:t>
            </a:r>
            <a:endParaRPr lang="en-US" altLang="ko-KR" sz="1600">
              <a:ea typeface="굴림" pitchFamily="50" charset="-127"/>
            </a:endParaRPr>
          </a:p>
        </p:txBody>
      </p:sp>
      <p:sp>
        <p:nvSpPr>
          <p:cNvPr id="606" name="Rectangle 149"/>
          <p:cNvSpPr>
            <a:spLocks noChangeArrowheads="1"/>
          </p:cNvSpPr>
          <p:nvPr/>
        </p:nvSpPr>
        <p:spPr bwMode="auto">
          <a:xfrm>
            <a:off x="5413979" y="4425434"/>
            <a:ext cx="884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South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7" name="Rectangle 176"/>
          <p:cNvSpPr>
            <a:spLocks noChangeArrowheads="1"/>
          </p:cNvSpPr>
          <p:nvPr/>
        </p:nvSpPr>
        <p:spPr bwMode="auto">
          <a:xfrm>
            <a:off x="5517535" y="5263634"/>
            <a:ext cx="6299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ea typeface="굴림" pitchFamily="50" charset="-127"/>
              </a:rPr>
              <a:t>From PE</a:t>
            </a:r>
            <a:endParaRPr lang="en-US" altLang="ko-KR" sz="1600" dirty="0">
              <a:ea typeface="굴림" pitchFamily="50" charset="-127"/>
            </a:endParaRPr>
          </a:p>
        </p:txBody>
      </p:sp>
      <p:sp>
        <p:nvSpPr>
          <p:cNvPr id="608" name="Rectangle 10"/>
          <p:cNvSpPr>
            <a:spLocks noChangeArrowheads="1"/>
          </p:cNvSpPr>
          <p:nvPr/>
        </p:nvSpPr>
        <p:spPr bwMode="auto">
          <a:xfrm>
            <a:off x="6781800" y="1828800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0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09" name="Rectangle 10"/>
          <p:cNvSpPr>
            <a:spLocks noChangeArrowheads="1"/>
          </p:cNvSpPr>
          <p:nvPr/>
        </p:nvSpPr>
        <p:spPr bwMode="auto">
          <a:xfrm>
            <a:off x="6794500" y="20786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1 </a:t>
            </a:r>
            <a:endParaRPr lang="en-US" altLang="ko-KR" sz="1400" dirty="0">
              <a:ea typeface="굴림" pitchFamily="50" charset="-127"/>
            </a:endParaRPr>
          </a:p>
        </p:txBody>
      </p:sp>
      <p:sp>
        <p:nvSpPr>
          <p:cNvPr id="610" name="Rectangle 10"/>
          <p:cNvSpPr>
            <a:spLocks noChangeArrowheads="1"/>
          </p:cNvSpPr>
          <p:nvPr/>
        </p:nvSpPr>
        <p:spPr bwMode="auto">
          <a:xfrm>
            <a:off x="6810635" y="2307223"/>
            <a:ext cx="3013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ko-KR" sz="1100" b="1" dirty="0" smtClean="0">
                <a:solidFill>
                  <a:srgbClr val="000000"/>
                </a:solidFill>
                <a:ea typeface="굴림" pitchFamily="50" charset="-127"/>
              </a:rPr>
              <a:t>VC 2 </a:t>
            </a:r>
            <a:endParaRPr lang="en-US" altLang="ko-KR" sz="1400" dirty="0">
              <a:ea typeface="굴림" pitchFamily="50" charset="-127"/>
            </a:endParaRPr>
          </a:p>
        </p:txBody>
      </p:sp>
      <p:grpSp>
        <p:nvGrpSpPr>
          <p:cNvPr id="6" name="Group 628"/>
          <p:cNvGrpSpPr/>
          <p:nvPr/>
        </p:nvGrpSpPr>
        <p:grpSpPr>
          <a:xfrm>
            <a:off x="5211751" y="5905500"/>
            <a:ext cx="3108348" cy="609600"/>
            <a:chOff x="5211751" y="5715000"/>
            <a:chExt cx="3108348" cy="609600"/>
          </a:xfrm>
        </p:grpSpPr>
        <p:sp>
          <p:nvSpPr>
            <p:cNvPr id="611" name="Rounded Rectangle 610"/>
            <p:cNvSpPr/>
            <p:nvPr/>
          </p:nvSpPr>
          <p:spPr>
            <a:xfrm>
              <a:off x="5211751" y="5797550"/>
              <a:ext cx="198449" cy="18474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5410200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App1</a:t>
              </a:r>
              <a:endParaRPr lang="en-US" i="1" dirty="0"/>
            </a:p>
          </p:txBody>
        </p:sp>
        <p:sp>
          <p:nvSpPr>
            <p:cNvPr id="613" name="Rounded Rectangle 612"/>
            <p:cNvSpPr/>
            <p:nvPr/>
          </p:nvSpPr>
          <p:spPr>
            <a:xfrm>
              <a:off x="5924940" y="5797550"/>
              <a:ext cx="198449" cy="18474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4" name="TextBox 613"/>
            <p:cNvSpPr txBox="1"/>
            <p:nvPr/>
          </p:nvSpPr>
          <p:spPr>
            <a:xfrm>
              <a:off x="61233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App2</a:t>
              </a:r>
              <a:endParaRPr lang="en-US" i="1" dirty="0"/>
            </a:p>
          </p:txBody>
        </p:sp>
        <p:sp>
          <p:nvSpPr>
            <p:cNvPr id="615" name="Rounded Rectangle 614"/>
            <p:cNvSpPr/>
            <p:nvPr/>
          </p:nvSpPr>
          <p:spPr>
            <a:xfrm>
              <a:off x="6705600" y="5797550"/>
              <a:ext cx="198449" cy="184746"/>
            </a:xfrm>
            <a:prstGeom prst="roundRect">
              <a:avLst/>
            </a:prstGeom>
            <a:solidFill>
              <a:srgbClr val="FF99FF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6" name="TextBox 615"/>
            <p:cNvSpPr txBox="1"/>
            <p:nvPr/>
          </p:nvSpPr>
          <p:spPr>
            <a:xfrm>
              <a:off x="690404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App3</a:t>
              </a:r>
              <a:endParaRPr lang="en-US" i="1" dirty="0"/>
            </a:p>
          </p:txBody>
        </p:sp>
        <p:sp>
          <p:nvSpPr>
            <p:cNvPr id="617" name="Rounded Rectangle 616"/>
            <p:cNvSpPr/>
            <p:nvPr/>
          </p:nvSpPr>
          <p:spPr>
            <a:xfrm>
              <a:off x="7525140" y="5797550"/>
              <a:ext cx="198449" cy="18474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18" name="TextBox 617"/>
            <p:cNvSpPr txBox="1"/>
            <p:nvPr/>
          </p:nvSpPr>
          <p:spPr>
            <a:xfrm>
              <a:off x="7723589" y="571500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App4</a:t>
              </a:r>
              <a:endParaRPr lang="en-US" i="1" dirty="0"/>
            </a:p>
          </p:txBody>
        </p:sp>
        <p:sp>
          <p:nvSpPr>
            <p:cNvPr id="619" name="Rounded Rectangle 618"/>
            <p:cNvSpPr/>
            <p:nvPr/>
          </p:nvSpPr>
          <p:spPr>
            <a:xfrm>
              <a:off x="5226050" y="6037818"/>
              <a:ext cx="198449" cy="184746"/>
            </a:xfrm>
            <a:prstGeom prst="roundRect">
              <a:avLst/>
            </a:prstGeom>
            <a:solidFill>
              <a:srgbClr val="37EE1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0" name="TextBox 619"/>
            <p:cNvSpPr txBox="1"/>
            <p:nvPr/>
          </p:nvSpPr>
          <p:spPr>
            <a:xfrm>
              <a:off x="5424499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App5</a:t>
              </a:r>
              <a:endParaRPr lang="en-US" i="1" dirty="0"/>
            </a:p>
          </p:txBody>
        </p:sp>
        <p:sp>
          <p:nvSpPr>
            <p:cNvPr id="621" name="Rounded Rectangle 620"/>
            <p:cNvSpPr/>
            <p:nvPr/>
          </p:nvSpPr>
          <p:spPr>
            <a:xfrm>
              <a:off x="5939239" y="6037818"/>
              <a:ext cx="198449" cy="184746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2" name="TextBox 621"/>
            <p:cNvSpPr txBox="1"/>
            <p:nvPr/>
          </p:nvSpPr>
          <p:spPr>
            <a:xfrm>
              <a:off x="61376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App6</a:t>
              </a:r>
              <a:endParaRPr lang="en-US" i="1" dirty="0"/>
            </a:p>
          </p:txBody>
        </p:sp>
        <p:sp>
          <p:nvSpPr>
            <p:cNvPr id="623" name="Rounded Rectangle 622"/>
            <p:cNvSpPr/>
            <p:nvPr/>
          </p:nvSpPr>
          <p:spPr>
            <a:xfrm>
              <a:off x="6719899" y="6037818"/>
              <a:ext cx="198449" cy="18474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4" name="TextBox 623"/>
            <p:cNvSpPr txBox="1"/>
            <p:nvPr/>
          </p:nvSpPr>
          <p:spPr>
            <a:xfrm>
              <a:off x="691834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App7</a:t>
              </a:r>
              <a:endParaRPr lang="en-US" i="1" dirty="0"/>
            </a:p>
          </p:txBody>
        </p:sp>
        <p:sp>
          <p:nvSpPr>
            <p:cNvPr id="625" name="Rounded Rectangle 624"/>
            <p:cNvSpPr/>
            <p:nvPr/>
          </p:nvSpPr>
          <p:spPr>
            <a:xfrm>
              <a:off x="7539439" y="6037818"/>
              <a:ext cx="198449" cy="184746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6304" tIns="73152" rIns="146304" bIns="73152" rtlCol="0" anchor="ctr"/>
            <a:lstStyle/>
            <a:p>
              <a:pPr algn="ctr"/>
              <a:endParaRPr lang="en-US"/>
            </a:p>
          </p:txBody>
        </p:sp>
        <p:sp>
          <p:nvSpPr>
            <p:cNvPr id="626" name="TextBox 625"/>
            <p:cNvSpPr txBox="1"/>
            <p:nvPr/>
          </p:nvSpPr>
          <p:spPr>
            <a:xfrm>
              <a:off x="7737888" y="595526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App8</a:t>
              </a:r>
              <a:endParaRPr lang="en-US" i="1" dirty="0"/>
            </a:p>
          </p:txBody>
        </p:sp>
      </p:grpSp>
      <p:sp>
        <p:nvSpPr>
          <p:cNvPr id="627" name="Rounded Rectangle 626"/>
          <p:cNvSpPr/>
          <p:nvPr/>
        </p:nvSpPr>
        <p:spPr>
          <a:xfrm>
            <a:off x="6280150" y="5067300"/>
            <a:ext cx="198449" cy="184746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628" name="Rectangle 216"/>
          <p:cNvSpPr>
            <a:spLocks noChangeArrowheads="1"/>
          </p:cNvSpPr>
          <p:nvPr/>
        </p:nvSpPr>
        <p:spPr bwMode="auto">
          <a:xfrm>
            <a:off x="2254110" y="2324100"/>
            <a:ext cx="1219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30" name="Straight Connector 629"/>
          <p:cNvCxnSpPr/>
          <p:nvPr/>
        </p:nvCxnSpPr>
        <p:spPr>
          <a:xfrm>
            <a:off x="5559928" y="5842000"/>
            <a:ext cx="124030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/>
        </p:nvSpPr>
        <p:spPr>
          <a:xfrm>
            <a:off x="53632" y="4495800"/>
            <a:ext cx="5051768" cy="646331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Which packet to choose?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Problem: Packet Scheduling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26389 C 0.04514 -0.26389 0.05833 -0.14213 0.05833 0.00833 C 0.05833 0.15833 0.04514 0.28055 0.02917 0.28055 C 0.01302 0.28055 0 0.15833 0 0.00833 C 0 -0.14213 0.01302 -0.26389 0.02917 -0.2638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Problem: Packet Scheduling</a:t>
            </a:r>
            <a:endParaRPr lang="en-US" dirty="0"/>
          </a:p>
        </p:txBody>
      </p:sp>
      <p:sp>
        <p:nvSpPr>
          <p:cNvPr id="287" name="Content Placeholder 28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Existing scheduling policies </a:t>
            </a:r>
          </a:p>
          <a:p>
            <a:pPr lvl="1"/>
            <a:r>
              <a:rPr lang="en-US" dirty="0" smtClean="0"/>
              <a:t>Round Robin</a:t>
            </a:r>
          </a:p>
          <a:p>
            <a:pPr lvl="1"/>
            <a:r>
              <a:rPr lang="en-US" dirty="0" smtClean="0"/>
              <a:t>Age</a:t>
            </a:r>
          </a:p>
          <a:p>
            <a:r>
              <a:rPr lang="en-US" dirty="0" smtClean="0"/>
              <a:t>Problem 1: </a:t>
            </a:r>
            <a:r>
              <a:rPr lang="en-US" dirty="0" smtClean="0">
                <a:solidFill>
                  <a:srgbClr val="FF0000"/>
                </a:solidFill>
              </a:rPr>
              <a:t>Local </a:t>
            </a:r>
            <a:r>
              <a:rPr lang="en-US" dirty="0" smtClean="0"/>
              <a:t>to a router</a:t>
            </a:r>
          </a:p>
          <a:p>
            <a:pPr lvl="1"/>
            <a:r>
              <a:rPr lang="en-US" dirty="0" smtClean="0"/>
              <a:t>Lead to contradictory decision making between routers: packets from one application may be prioritized at one router, to be delayed at next. </a:t>
            </a:r>
          </a:p>
          <a:p>
            <a:r>
              <a:rPr lang="en-US" dirty="0" smtClean="0"/>
              <a:t>Problem 2: </a:t>
            </a:r>
            <a:r>
              <a:rPr lang="en-US" dirty="0" smtClean="0">
                <a:solidFill>
                  <a:srgbClr val="FF0000"/>
                </a:solidFill>
              </a:rPr>
              <a:t>Application oblivious</a:t>
            </a:r>
          </a:p>
          <a:p>
            <a:pPr lvl="1"/>
            <a:r>
              <a:rPr lang="en-US" dirty="0" smtClean="0"/>
              <a:t>Treat all applications packets equally</a:t>
            </a:r>
          </a:p>
          <a:p>
            <a:pPr lvl="1"/>
            <a:r>
              <a:rPr lang="en-US" dirty="0" smtClean="0"/>
              <a:t>But applications are heterogeneous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 </a:t>
            </a:r>
            <a:r>
              <a:rPr lang="en-US" dirty="0" smtClean="0"/>
              <a:t>: Application-aware global scheduling policies.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10000" y="4876800"/>
            <a:ext cx="1828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3 1.11111E-6 L -0.00973 0.0611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" grpId="0" uiExpand="1" build="p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Problem: Packet Scheduling</a:t>
            </a:r>
          </a:p>
          <a:p>
            <a:r>
              <a:rPr lang="en-US" dirty="0" smtClean="0"/>
              <a:t>Motivation: Stall Time Criticality of Applications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Solution: Application-Aware Coordinated Policies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Ranking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Batching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Stall Time Criticality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248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are </a:t>
            </a:r>
            <a:r>
              <a:rPr lang="en-US" dirty="0" smtClean="0">
                <a:solidFill>
                  <a:srgbClr val="FF0000"/>
                </a:solidFill>
              </a:rPr>
              <a:t>not homogenous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Applications have different </a:t>
            </a:r>
            <a:r>
              <a:rPr lang="en-US" dirty="0" smtClean="0">
                <a:solidFill>
                  <a:srgbClr val="FF0000"/>
                </a:solidFill>
              </a:rPr>
              <a:t>criticality</a:t>
            </a:r>
            <a:r>
              <a:rPr lang="en-US" dirty="0" smtClean="0"/>
              <a:t> with respect to the </a:t>
            </a:r>
            <a:r>
              <a:rPr lang="en-US" dirty="0" smtClean="0">
                <a:solidFill>
                  <a:srgbClr val="FF0000"/>
                </a:solidFill>
              </a:rPr>
              <a:t>network</a:t>
            </a:r>
          </a:p>
          <a:p>
            <a:pPr lvl="1"/>
            <a:r>
              <a:rPr lang="en-US" dirty="0" smtClean="0"/>
              <a:t>Some applications are network latency sensitive </a:t>
            </a:r>
          </a:p>
          <a:p>
            <a:pPr lvl="1"/>
            <a:r>
              <a:rPr lang="en-US" dirty="0" smtClean="0"/>
              <a:t>Some applications are network latency tolerant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Application’s </a:t>
            </a:r>
            <a:r>
              <a:rPr lang="en-US" dirty="0" smtClean="0">
                <a:solidFill>
                  <a:srgbClr val="FF0000"/>
                </a:solidFill>
              </a:rPr>
              <a:t>Stall Time Criticality (STC)</a:t>
            </a:r>
            <a:r>
              <a:rPr lang="en-US" dirty="0" smtClean="0"/>
              <a:t> can be measured by its average network stall time per packet </a:t>
            </a:r>
            <a:r>
              <a:rPr lang="en-US" dirty="0" smtClean="0">
                <a:solidFill>
                  <a:srgbClr val="FF0000"/>
                </a:solidFill>
              </a:rPr>
              <a:t>(i.e. NST/packet)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Network Stall Time (NST) </a:t>
            </a:r>
            <a:r>
              <a:rPr lang="en-US" dirty="0" smtClean="0"/>
              <a:t>is number of cycles the processor stalls waiting for network transactions to complete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parbs</Template>
  <TotalTime>13564</TotalTime>
  <Words>2029</Words>
  <Application>Microsoft Macintosh PowerPoint</Application>
  <PresentationFormat>On-screen Show (4:3)</PresentationFormat>
  <Paragraphs>693</Paragraphs>
  <Slides>34</Slides>
  <Notes>34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Equity</vt:lpstr>
      <vt:lpstr>Application Aware Prioritization Mechanisms for On-Chip Networks</vt:lpstr>
      <vt:lpstr>The Problem: Packet Scheduling</vt:lpstr>
      <vt:lpstr>The Problem: Packet Scheduling</vt:lpstr>
      <vt:lpstr>The Problem: Packet Scheduling</vt:lpstr>
      <vt:lpstr>The Problem: Packet Scheduling</vt:lpstr>
      <vt:lpstr>Slide 6</vt:lpstr>
      <vt:lpstr>The Problem: Packet Scheduling</vt:lpstr>
      <vt:lpstr>Outline</vt:lpstr>
      <vt:lpstr>Motivation: Stall Time Criticality</vt:lpstr>
      <vt:lpstr>Motivation: Stall Time Criticality</vt:lpstr>
      <vt:lpstr>Slide 11</vt:lpstr>
      <vt:lpstr>Slide 12</vt:lpstr>
      <vt:lpstr>STC Principle 2 {Shortest-Job-First}</vt:lpstr>
      <vt:lpstr>Outline</vt:lpstr>
      <vt:lpstr>Solution: Application-Aware Policies</vt:lpstr>
      <vt:lpstr>Component 1 : Ranking</vt:lpstr>
      <vt:lpstr>Component 1 : How to Rank?</vt:lpstr>
      <vt:lpstr>Component 2: Batching</vt:lpstr>
      <vt:lpstr>Putting it all together</vt:lpstr>
      <vt:lpstr>Outline</vt:lpstr>
      <vt:lpstr>STC Scheduling Example</vt:lpstr>
      <vt:lpstr>STC Scheduling Example</vt:lpstr>
      <vt:lpstr>STC Scheduling Example</vt:lpstr>
      <vt:lpstr>STC Scheduling Example</vt:lpstr>
      <vt:lpstr>STC Scheduling Example</vt:lpstr>
      <vt:lpstr>Outline</vt:lpstr>
      <vt:lpstr>Evaluation Methodology</vt:lpstr>
      <vt:lpstr>Qualitative Comparison</vt:lpstr>
      <vt:lpstr>System Performance</vt:lpstr>
      <vt:lpstr>Enforcing Operating System Priorities</vt:lpstr>
      <vt:lpstr>Summary of other Results</vt:lpstr>
      <vt:lpstr>Outline</vt:lpstr>
      <vt:lpstr>Conclusions</vt:lpstr>
      <vt:lpstr>Thank you!</vt:lpstr>
    </vt:vector>
  </TitlesOfParts>
  <Company>CSE-PSU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Xshare Architecture</dc:title>
  <dc:creator>rdas</dc:creator>
  <cp:lastModifiedBy>Onur Mutlu</cp:lastModifiedBy>
  <cp:revision>1619</cp:revision>
  <dcterms:created xsi:type="dcterms:W3CDTF">2010-01-17T01:51:33Z</dcterms:created>
  <dcterms:modified xsi:type="dcterms:W3CDTF">2010-01-17T01:52:49Z</dcterms:modified>
</cp:coreProperties>
</file>