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6.xml" ContentType="application/vnd.openxmlformats-officedocument.presentationml.tag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8.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9.xml" ContentType="application/vnd.openxmlformats-officedocument.presentationml.tags+xml"/>
  <Override PartName="/ppt/notesSlides/notesSlide62.xml" ContentType="application/vnd.openxmlformats-officedocument.presentationml.notesSlide+xml"/>
  <Override PartName="/ppt/tags/tag20.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39" r:id="rId27"/>
    <p:sldMasterId id="2147484451" r:id="rId28"/>
    <p:sldMasterId id="2147484463" r:id="rId29"/>
    <p:sldMasterId id="2147484475" r:id="rId30"/>
    <p:sldMasterId id="2147484487" r:id="rId31"/>
    <p:sldMasterId id="2147484499" r:id="rId32"/>
    <p:sldMasterId id="2147484511" r:id="rId33"/>
    <p:sldMasterId id="2147484523" r:id="rId34"/>
  </p:sldMasterIdLst>
  <p:notesMasterIdLst>
    <p:notesMasterId r:id="rId103"/>
  </p:notesMasterIdLst>
  <p:handoutMasterIdLst>
    <p:handoutMasterId r:id="rId104"/>
  </p:handoutMasterIdLst>
  <p:sldIdLst>
    <p:sldId id="1727" r:id="rId35"/>
    <p:sldId id="1526" r:id="rId36"/>
    <p:sldId id="1563" r:id="rId37"/>
    <p:sldId id="1673" r:id="rId38"/>
    <p:sldId id="1718" r:id="rId39"/>
    <p:sldId id="1629" r:id="rId40"/>
    <p:sldId id="1669" r:id="rId41"/>
    <p:sldId id="1722" r:id="rId42"/>
    <p:sldId id="1670" r:id="rId43"/>
    <p:sldId id="1527" r:id="rId44"/>
    <p:sldId id="1634" r:id="rId45"/>
    <p:sldId id="1635" r:id="rId46"/>
    <p:sldId id="1636" r:id="rId47"/>
    <p:sldId id="1637" r:id="rId48"/>
    <p:sldId id="1638" r:id="rId49"/>
    <p:sldId id="1534" r:id="rId50"/>
    <p:sldId id="1536" r:id="rId51"/>
    <p:sldId id="1537" r:id="rId52"/>
    <p:sldId id="1717" r:id="rId53"/>
    <p:sldId id="1650" r:id="rId54"/>
    <p:sldId id="1651" r:id="rId55"/>
    <p:sldId id="1652" r:id="rId56"/>
    <p:sldId id="1653" r:id="rId57"/>
    <p:sldId id="1654" r:id="rId58"/>
    <p:sldId id="1604" r:id="rId59"/>
    <p:sldId id="1719" r:id="rId60"/>
    <p:sldId id="1723" r:id="rId61"/>
    <p:sldId id="1618" r:id="rId62"/>
    <p:sldId id="1660" r:id="rId63"/>
    <p:sldId id="1724" r:id="rId64"/>
    <p:sldId id="1549" r:id="rId65"/>
    <p:sldId id="1662" r:id="rId66"/>
    <p:sldId id="1665" r:id="rId67"/>
    <p:sldId id="1551" r:id="rId68"/>
    <p:sldId id="1666" r:id="rId69"/>
    <p:sldId id="1698" r:id="rId70"/>
    <p:sldId id="1726" r:id="rId71"/>
    <p:sldId id="1725" r:id="rId72"/>
    <p:sldId id="1716" r:id="rId73"/>
    <p:sldId id="1671" r:id="rId74"/>
    <p:sldId id="1681" r:id="rId75"/>
    <p:sldId id="1696" r:id="rId76"/>
    <p:sldId id="1699" r:id="rId77"/>
    <p:sldId id="1682" r:id="rId78"/>
    <p:sldId id="1683" r:id="rId79"/>
    <p:sldId id="1710" r:id="rId80"/>
    <p:sldId id="1711" r:id="rId81"/>
    <p:sldId id="1712" r:id="rId82"/>
    <p:sldId id="1713" r:id="rId83"/>
    <p:sldId id="1714" r:id="rId84"/>
    <p:sldId id="1684" r:id="rId85"/>
    <p:sldId id="1686" r:id="rId86"/>
    <p:sldId id="1687" r:id="rId87"/>
    <p:sldId id="1685" r:id="rId88"/>
    <p:sldId id="1688" r:id="rId89"/>
    <p:sldId id="1689" r:id="rId90"/>
    <p:sldId id="1690" r:id="rId91"/>
    <p:sldId id="1691" r:id="rId92"/>
    <p:sldId id="1705" r:id="rId93"/>
    <p:sldId id="1672" r:id="rId94"/>
    <p:sldId id="1674" r:id="rId95"/>
    <p:sldId id="1676" r:id="rId96"/>
    <p:sldId id="1706" r:id="rId97"/>
    <p:sldId id="1708" r:id="rId98"/>
    <p:sldId id="1709" r:id="rId99"/>
    <p:sldId id="1715" r:id="rId100"/>
    <p:sldId id="1721" r:id="rId101"/>
    <p:sldId id="1728" r:id="rId10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CCFFFF"/>
    <a:srgbClr val="2A55D6"/>
    <a:srgbClr val="CC9900"/>
    <a:srgbClr val="7CD6DB"/>
    <a:srgbClr val="A6DB9D"/>
    <a:srgbClr val="8C0000"/>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5" autoAdjust="0"/>
    <p:restoredTop sz="78802" autoAdjust="0"/>
  </p:normalViewPr>
  <p:slideViewPr>
    <p:cSldViewPr>
      <p:cViewPr varScale="1">
        <p:scale>
          <a:sx n="91" d="100"/>
          <a:sy n="91" d="100"/>
        </p:scale>
        <p:origin x="18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36"/>
    </p:cViewPr>
  </p:sorterViewPr>
  <p:notesViewPr>
    <p:cSldViewPr>
      <p:cViewPr varScale="1">
        <p:scale>
          <a:sx n="101" d="100"/>
          <a:sy n="101" d="100"/>
        </p:scale>
        <p:origin x="-3228"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6" Type="http://schemas.openxmlformats.org/officeDocument/2006/relationships/slideMaster" Target="slideMasters/slideMaster16.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80" Type="http://schemas.openxmlformats.org/officeDocument/2006/relationships/slide" Target="slides/slide46.xml"/><Relationship Id="rId85" Type="http://schemas.openxmlformats.org/officeDocument/2006/relationships/slide" Target="slides/slide5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4.xml"/><Relationship Id="rId59" Type="http://schemas.openxmlformats.org/officeDocument/2006/relationships/slide" Target="slides/slide2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slide" Target="slides/slide6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2.xml"/><Relationship Id="rId67"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Sheet1!$B$7</c:f>
              <c:strCache>
                <c:ptCount val="1"/>
                <c:pt idx="0">
                  <c:v>Weighted Speedup</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5">
                  <a:lumMod val="60000"/>
                  <a:lumOff val="40000"/>
                </a:schemeClr>
              </a:solidFill>
              <a:ln>
                <a:noFill/>
              </a:ln>
              <a:effectLst/>
            </c:spPr>
          </c:dPt>
          <c:cat>
            <c:strRef>
              <c:f>Sheet1!$C$6:$G$6</c:f>
              <c:strCache>
                <c:ptCount val="5"/>
                <c:pt idx="0">
                  <c:v>DASH</c:v>
                </c:pt>
                <c:pt idx="1">
                  <c:v>FRFCFS-DynOpt</c:v>
                </c:pt>
                <c:pt idx="2">
                  <c:v>FRFCFS-Dyn0.9</c:v>
                </c:pt>
                <c:pt idx="3">
                  <c:v>TCM-St</c:v>
                </c:pt>
                <c:pt idx="4">
                  <c:v>FRFCFS-St</c:v>
                </c:pt>
              </c:strCache>
            </c:strRef>
          </c:cat>
          <c:val>
            <c:numRef>
              <c:f>Sheet1!$C$7:$G$7</c:f>
              <c:numCache>
                <c:formatCode>General</c:formatCode>
                <c:ptCount val="5"/>
                <c:pt idx="0">
                  <c:v>3.870444</c:v>
                </c:pt>
                <c:pt idx="1">
                  <c:v>3.5352553999999992</c:v>
                </c:pt>
                <c:pt idx="2">
                  <c:v>4.0159219999999989</c:v>
                </c:pt>
                <c:pt idx="3">
                  <c:v>3.0052762</c:v>
                </c:pt>
                <c:pt idx="4">
                  <c:v>2.9806425000000001</c:v>
                </c:pt>
              </c:numCache>
            </c:numRef>
          </c:val>
        </c:ser>
        <c:dLbls>
          <c:showLegendKey val="0"/>
          <c:showVal val="0"/>
          <c:showCatName val="0"/>
          <c:showSerName val="0"/>
          <c:showPercent val="0"/>
          <c:showBubbleSize val="0"/>
        </c:dLbls>
        <c:gapWidth val="182"/>
        <c:axId val="239813456"/>
        <c:axId val="239814016"/>
      </c:barChart>
      <c:catAx>
        <c:axId val="239813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239814016"/>
        <c:crosses val="autoZero"/>
        <c:auto val="1"/>
        <c:lblAlgn val="ctr"/>
        <c:lblOffset val="100"/>
        <c:noMultiLvlLbl val="0"/>
      </c:catAx>
      <c:valAx>
        <c:axId val="239814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r>
                  <a:rPr lang="en-US"/>
                  <a:t>Weighted Speedup</a:t>
                </a:r>
              </a:p>
            </c:rich>
          </c:tx>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239813456"/>
        <c:crosses val="autoZero"/>
        <c:crossBetween val="between"/>
      </c:valAx>
      <c:spPr>
        <a:noFill/>
        <a:ln>
          <a:solidFill>
            <a:srgbClr val="000000"/>
          </a:solidFill>
        </a:ln>
        <a:effectLst/>
      </c:spPr>
    </c:plotArea>
    <c:plotVisOnly val="1"/>
    <c:dispBlanksAs val="gap"/>
    <c:showDLblsOverMax val="0"/>
  </c:chart>
  <c:spPr>
    <a:noFill/>
    <a:ln>
      <a:solidFill>
        <a:srgbClr val="000000"/>
      </a:solidFill>
    </a:ln>
    <a:effectLst/>
  </c:spPr>
  <c:txPr>
    <a:bodyPr/>
    <a:lstStyle/>
    <a:p>
      <a:pPr>
        <a:defRPr sz="160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Sheet1!$B$7</c:f>
              <c:strCache>
                <c:ptCount val="1"/>
                <c:pt idx="0">
                  <c:v>Weighted Speedup</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5">
                  <a:lumMod val="60000"/>
                  <a:lumOff val="40000"/>
                </a:schemeClr>
              </a:solidFill>
              <a:ln>
                <a:noFill/>
              </a:ln>
              <a:effectLst/>
            </c:spPr>
          </c:dPt>
          <c:cat>
            <c:strRef>
              <c:f>Sheet1!$C$6:$G$6</c:f>
              <c:strCache>
                <c:ptCount val="5"/>
                <c:pt idx="0">
                  <c:v>DASH</c:v>
                </c:pt>
                <c:pt idx="1">
                  <c:v>FRFCFS-DynOpt</c:v>
                </c:pt>
                <c:pt idx="2">
                  <c:v>FRFCFS-Dyn0.9</c:v>
                </c:pt>
                <c:pt idx="3">
                  <c:v>TCM-St</c:v>
                </c:pt>
                <c:pt idx="4">
                  <c:v>FRFCFS-St</c:v>
                </c:pt>
              </c:strCache>
            </c:strRef>
          </c:cat>
          <c:val>
            <c:numRef>
              <c:f>Sheet1!$C$7:$G$7</c:f>
              <c:numCache>
                <c:formatCode>General</c:formatCode>
                <c:ptCount val="5"/>
                <c:pt idx="0">
                  <c:v>3.870444</c:v>
                </c:pt>
                <c:pt idx="1">
                  <c:v>3.5352553999999992</c:v>
                </c:pt>
                <c:pt idx="2">
                  <c:v>4.0159219999999989</c:v>
                </c:pt>
                <c:pt idx="3">
                  <c:v>3.0052762</c:v>
                </c:pt>
                <c:pt idx="4">
                  <c:v>2.9806425000000001</c:v>
                </c:pt>
              </c:numCache>
            </c:numRef>
          </c:val>
        </c:ser>
        <c:dLbls>
          <c:showLegendKey val="0"/>
          <c:showVal val="0"/>
          <c:showCatName val="0"/>
          <c:showSerName val="0"/>
          <c:showPercent val="0"/>
          <c:showBubbleSize val="0"/>
        </c:dLbls>
        <c:gapWidth val="182"/>
        <c:axId val="319640448"/>
        <c:axId val="319641008"/>
      </c:barChart>
      <c:catAx>
        <c:axId val="31964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19641008"/>
        <c:crosses val="autoZero"/>
        <c:auto val="1"/>
        <c:lblAlgn val="ctr"/>
        <c:lblOffset val="100"/>
        <c:noMultiLvlLbl val="0"/>
      </c:catAx>
      <c:valAx>
        <c:axId val="319641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r>
                  <a:rPr lang="en-US"/>
                  <a:t>Weighted Speedup</a:t>
                </a:r>
              </a:p>
            </c:rich>
          </c:tx>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19640448"/>
        <c:crosses val="autoZero"/>
        <c:crossBetween val="between"/>
      </c:valAx>
      <c:spPr>
        <a:noFill/>
        <a:ln>
          <a:solidFill>
            <a:srgbClr val="000000"/>
          </a:solidFill>
        </a:ln>
        <a:effectLst/>
      </c:spPr>
    </c:plotArea>
    <c:plotVisOnly val="1"/>
    <c:dispBlanksAs val="gap"/>
    <c:showDLblsOverMax val="0"/>
  </c:chart>
  <c:spPr>
    <a:noFill/>
    <a:ln>
      <a:solidFill>
        <a:srgbClr val="000000"/>
      </a:solidFill>
    </a:ln>
    <a:effectLst/>
  </c:spPr>
  <c:txPr>
    <a:bodyPr/>
    <a:lstStyle/>
    <a:p>
      <a:pPr>
        <a:defRPr sz="16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Sheet1!$B$7</c:f>
              <c:strCache>
                <c:ptCount val="1"/>
                <c:pt idx="0">
                  <c:v>Weighted Speedup</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5">
                  <a:lumMod val="60000"/>
                  <a:lumOff val="40000"/>
                </a:schemeClr>
              </a:solidFill>
              <a:ln>
                <a:noFill/>
              </a:ln>
              <a:effectLst/>
            </c:spPr>
          </c:dPt>
          <c:cat>
            <c:strRef>
              <c:f>Sheet1!$C$6:$G$6</c:f>
              <c:strCache>
                <c:ptCount val="5"/>
                <c:pt idx="0">
                  <c:v>DASH</c:v>
                </c:pt>
                <c:pt idx="1">
                  <c:v>FRFCFS-DynOpt</c:v>
                </c:pt>
                <c:pt idx="2">
                  <c:v>FRFCFS-Dyn0.9</c:v>
                </c:pt>
                <c:pt idx="3">
                  <c:v>TCM-St</c:v>
                </c:pt>
                <c:pt idx="4">
                  <c:v>FRFCFS-St</c:v>
                </c:pt>
              </c:strCache>
            </c:strRef>
          </c:cat>
          <c:val>
            <c:numRef>
              <c:f>Sheet1!$C$7:$G$7</c:f>
              <c:numCache>
                <c:formatCode>General</c:formatCode>
                <c:ptCount val="5"/>
                <c:pt idx="0">
                  <c:v>3.870444</c:v>
                </c:pt>
                <c:pt idx="1">
                  <c:v>3.5352553999999992</c:v>
                </c:pt>
                <c:pt idx="2">
                  <c:v>4.0159219999999989</c:v>
                </c:pt>
                <c:pt idx="3">
                  <c:v>3.0052762</c:v>
                </c:pt>
                <c:pt idx="4">
                  <c:v>2.9806425000000001</c:v>
                </c:pt>
              </c:numCache>
            </c:numRef>
          </c:val>
        </c:ser>
        <c:dLbls>
          <c:showLegendKey val="0"/>
          <c:showVal val="0"/>
          <c:showCatName val="0"/>
          <c:showSerName val="0"/>
          <c:showPercent val="0"/>
          <c:showBubbleSize val="0"/>
        </c:dLbls>
        <c:gapWidth val="182"/>
        <c:axId val="320110704"/>
        <c:axId val="320111264"/>
      </c:barChart>
      <c:catAx>
        <c:axId val="32011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20111264"/>
        <c:crosses val="autoZero"/>
        <c:auto val="1"/>
        <c:lblAlgn val="ctr"/>
        <c:lblOffset val="100"/>
        <c:noMultiLvlLbl val="0"/>
      </c:catAx>
      <c:valAx>
        <c:axId val="320111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r>
                  <a:rPr lang="en-US"/>
                  <a:t>Weighted Speedup</a:t>
                </a:r>
              </a:p>
            </c:rich>
          </c:tx>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20110704"/>
        <c:crosses val="autoZero"/>
        <c:crossBetween val="between"/>
      </c:valAx>
      <c:spPr>
        <a:noFill/>
        <a:ln>
          <a:solidFill>
            <a:srgbClr val="000000"/>
          </a:solidFill>
        </a:ln>
        <a:effectLst/>
      </c:spPr>
    </c:plotArea>
    <c:plotVisOnly val="1"/>
    <c:dispBlanksAs val="gap"/>
    <c:showDLblsOverMax val="0"/>
  </c:chart>
  <c:spPr>
    <a:noFill/>
    <a:ln>
      <a:solidFill>
        <a:srgbClr val="000000"/>
      </a:solidFill>
    </a:ln>
    <a:effectLst/>
  </c:spPr>
  <c:txPr>
    <a:bodyPr/>
    <a:lstStyle/>
    <a:p>
      <a:pPr>
        <a:defRPr sz="1600"/>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Sheet1!$B$7</c:f>
              <c:strCache>
                <c:ptCount val="1"/>
                <c:pt idx="0">
                  <c:v>Weighted Speedup</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5">
                  <a:lumMod val="60000"/>
                  <a:lumOff val="40000"/>
                </a:schemeClr>
              </a:solidFill>
              <a:ln>
                <a:noFill/>
              </a:ln>
              <a:effectLst/>
            </c:spPr>
          </c:dPt>
          <c:cat>
            <c:strRef>
              <c:f>Sheet1!$C$6:$G$6</c:f>
              <c:strCache>
                <c:ptCount val="5"/>
                <c:pt idx="0">
                  <c:v>DASH</c:v>
                </c:pt>
                <c:pt idx="1">
                  <c:v>FRFCFS-DynOpt</c:v>
                </c:pt>
                <c:pt idx="2">
                  <c:v>FRFCFS-Dyn0.9</c:v>
                </c:pt>
                <c:pt idx="3">
                  <c:v>TCM-St</c:v>
                </c:pt>
                <c:pt idx="4">
                  <c:v>FRFCFS-St</c:v>
                </c:pt>
              </c:strCache>
            </c:strRef>
          </c:cat>
          <c:val>
            <c:numRef>
              <c:f>Sheet1!$C$7:$G$7</c:f>
              <c:numCache>
                <c:formatCode>General</c:formatCode>
                <c:ptCount val="5"/>
                <c:pt idx="0">
                  <c:v>3.870444</c:v>
                </c:pt>
                <c:pt idx="1">
                  <c:v>3.5352553999999992</c:v>
                </c:pt>
                <c:pt idx="2">
                  <c:v>4.0159219999999989</c:v>
                </c:pt>
                <c:pt idx="3">
                  <c:v>3.0052762</c:v>
                </c:pt>
                <c:pt idx="4">
                  <c:v>2.9806425000000001</c:v>
                </c:pt>
              </c:numCache>
            </c:numRef>
          </c:val>
        </c:ser>
        <c:dLbls>
          <c:showLegendKey val="0"/>
          <c:showVal val="0"/>
          <c:showCatName val="0"/>
          <c:showSerName val="0"/>
          <c:showPercent val="0"/>
          <c:showBubbleSize val="0"/>
        </c:dLbls>
        <c:gapWidth val="182"/>
        <c:axId val="320113504"/>
        <c:axId val="319024320"/>
      </c:barChart>
      <c:catAx>
        <c:axId val="32011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19024320"/>
        <c:crosses val="autoZero"/>
        <c:auto val="1"/>
        <c:lblAlgn val="ctr"/>
        <c:lblOffset val="100"/>
        <c:noMultiLvlLbl val="0"/>
      </c:catAx>
      <c:valAx>
        <c:axId val="319024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r>
                  <a:rPr lang="en-US"/>
                  <a:t>Weighted Speedup</a:t>
                </a:r>
              </a:p>
            </c:rich>
          </c:tx>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crossAx val="320113504"/>
        <c:crosses val="autoZero"/>
        <c:crossBetween val="between"/>
      </c:valAx>
      <c:spPr>
        <a:noFill/>
        <a:ln>
          <a:solidFill>
            <a:srgbClr val="000000"/>
          </a:solidFill>
        </a:ln>
        <a:effectLst/>
      </c:spPr>
    </c:plotArea>
    <c:plotVisOnly val="1"/>
    <c:dispBlanksAs val="gap"/>
    <c:showDLblsOverMax val="0"/>
  </c:chart>
  <c:spPr>
    <a:noFill/>
    <a:ln>
      <a:solidFill>
        <a:srgbClr val="000000"/>
      </a:solidFill>
    </a:ln>
    <a:effectLst/>
  </c:spPr>
  <c:txPr>
    <a:bodyPr/>
    <a:lstStyle/>
    <a:p>
      <a:pPr>
        <a:defRPr sz="160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3177" tIns="46589" rIns="93177" bIns="46589" rtlCol="0"/>
          <a:lstStyle>
            <a:lvl1pPr algn="r">
              <a:defRPr sz="1200"/>
            </a:lvl1pPr>
          </a:lstStyle>
          <a:p>
            <a:fld id="{AC167E78-EA36-40A1-A9A0-B443C6CB1F60}" type="datetimeFigureOut">
              <a:rPr lang="en-US" smtClean="0"/>
              <a:pPr/>
              <a:t>1/18/2016</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3177" tIns="46589" rIns="93177" bIns="46589" rtlCol="0"/>
          <a:lstStyle>
            <a:lvl1pPr algn="r">
              <a:defRPr sz="1200"/>
            </a:lvl1pPr>
          </a:lstStyle>
          <a:p>
            <a:fld id="{88D89EF4-2B2A-4F54-A6DD-1EB35DCF17B3}" type="datetimeFigureOut">
              <a:rPr lang="en-US" smtClean="0"/>
              <a:pPr/>
              <a:t>1/18/2016</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a:bodyPr>
          <a:lstStyle/>
          <a:p>
            <a:r>
              <a:rPr lang="en-US" dirty="0" smtClean="0"/>
              <a:t>Hello, everyone. I am Hiroyuki </a:t>
            </a:r>
            <a:r>
              <a:rPr lang="en-US" dirty="0" err="1" smtClean="0"/>
              <a:t>Usui</a:t>
            </a:r>
            <a:r>
              <a:rPr lang="en-US" dirty="0" smtClean="0"/>
              <a:t>. Today I will present “DASH: Deadline-Aware High-Performance</a:t>
            </a:r>
            <a:r>
              <a:rPr lang="en-US" baseline="0" dirty="0" smtClean="0"/>
              <a:t> Memory Scheduler for Heterogeneous Systems with Hardware Accelerators”. This work has been done together with Lavanya Subramanian, Kevin Chang, and Onur Mutlu.</a:t>
            </a:r>
            <a:r>
              <a:rPr lang="en-US"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extLst>
      <p:ext uri="{BB962C8B-B14F-4D97-AF65-F5344CB8AC3E}">
        <p14:creationId xmlns:p14="http://schemas.microsoft.com/office/powerpoint/2010/main" val="78443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I</a:t>
            </a:r>
            <a:r>
              <a:rPr kumimoji="1" lang="en-US" altLang="ja-JP" baseline="0" dirty="0" smtClean="0"/>
              <a:t> explain the distributed priority with a simple example. In the example, we schedule requests from 2 CPU applications and a HWA. CPU-a is memory non-intensive application which generates few requests. CPU-b is memory intensive application which generates more memory requests than CPU-a does. For ease of understanding, we assume all the DRAM requests take T cycles. The HWA’s period is 20T and 10 requests has to be </a:t>
            </a:r>
            <a:r>
              <a:rPr kumimoji="1" lang="en-US" altLang="ja-JP" baseline="0" smtClean="0"/>
              <a:t>finished by </a:t>
            </a:r>
            <a:r>
              <a:rPr kumimoji="1" lang="en-US" altLang="ja-JP" baseline="0" dirty="0" smtClean="0"/>
              <a:t>the end of the period. We assume the HWA has double buffer, and if 10 requests are finished by the deadline, the computation of the HWA does not stop.</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10</a:t>
            </a:fld>
            <a:endParaRPr lang="en-US"/>
          </a:p>
        </p:txBody>
      </p:sp>
    </p:spTree>
    <p:extLst>
      <p:ext uri="{BB962C8B-B14F-4D97-AF65-F5344CB8AC3E}">
        <p14:creationId xmlns:p14="http://schemas.microsoft.com/office/powerpoint/2010/main" val="232462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By</a:t>
            </a:r>
            <a:r>
              <a:rPr lang="en-US" baseline="0" dirty="0" smtClean="0"/>
              <a:t> the distributed priority with scheduling unit 4T, at the beginning of the period of the HWA, both current and expected progress are zero, then the priority of HWA is greater than CPUs. Therefore, 4requests of HWAs are served.</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11106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After 4T cycles, Current</a:t>
            </a:r>
            <a:r>
              <a:rPr lang="en-US" baseline="0" dirty="0" smtClean="0"/>
              <a:t> progress is four tenth and expected progress is five twentieth. Therefore. Priority of HWA is less than CPU and requests of only CPU-a and CPU-b are served.  </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01234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After 8T cycle, the current</a:t>
            </a:r>
            <a:r>
              <a:rPr lang="en-US" baseline="0" dirty="0" smtClean="0"/>
              <a:t> progress is still four tenth and expected progress is eight twentieth. Because current progress is equal to the expected progress, the priority of HWA is greater than CPU. Therefore, the requests from HWAs are served during this 4T cycles.</a:t>
            </a:r>
          </a:p>
          <a:p>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57181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After 12T cycles,</a:t>
            </a:r>
            <a:r>
              <a:rPr lang="en-US" baseline="0" dirty="0" smtClean="0"/>
              <a:t> Current progress is 8 tenth and expected progress is 12 20</a:t>
            </a:r>
            <a:r>
              <a:rPr lang="en-US" baseline="30000" dirty="0" smtClean="0"/>
              <a:t>th</a:t>
            </a:r>
            <a:r>
              <a:rPr lang="en-US" baseline="0" dirty="0" smtClean="0"/>
              <a:t>. Because current progress is greater than expected progress, the priority of the HWA is less than CPUs and the requests from CPU-a and b are served</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89593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After 16T cycles, current progress is eight tenth</a:t>
            </a:r>
            <a:r>
              <a:rPr lang="en-US" baseline="0" dirty="0" smtClean="0"/>
              <a:t> and expected progress is 16 20</a:t>
            </a:r>
            <a:r>
              <a:rPr lang="en-US" baseline="30000" dirty="0" smtClean="0"/>
              <a:t>th</a:t>
            </a:r>
            <a:r>
              <a:rPr lang="en-US" baseline="0" dirty="0" smtClean="0"/>
              <a:t>, HWA is prioritized than CPUs. So the remaining two requests of HWAs are served first and requests of CPU-a and b are served next. </a:t>
            </a:r>
          </a:p>
          <a:p>
            <a:endParaRPr lang="en-US" baseline="0" dirty="0" smtClean="0"/>
          </a:p>
          <a:p>
            <a:r>
              <a:rPr lang="en-US" baseline="0" dirty="0" smtClean="0"/>
              <a:t>As a result, the HWA can keep the deadline.</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60121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However,</a:t>
            </a:r>
            <a:r>
              <a:rPr kumimoji="1" lang="en-US" altLang="ja-JP" baseline="0" dirty="0" smtClean="0"/>
              <a:t> this distributed priority scheme does not solve problem 2. not considering the diverse memory access characteristics of CPUs and HWAs. </a:t>
            </a:r>
          </a:p>
          <a:p>
            <a:endParaRPr kumimoji="1" lang="en-US" altLang="ja-JP" baseline="0" dirty="0" smtClean="0"/>
          </a:p>
          <a:p>
            <a:r>
              <a:rPr kumimoji="1" lang="en-US" altLang="ja-JP" baseline="0" dirty="0" smtClean="0"/>
              <a:t>In detail, this application-unawareness causes two problems. 1</a:t>
            </a:r>
            <a:r>
              <a:rPr kumimoji="1" lang="en-US" altLang="ja-JP" baseline="30000" dirty="0" smtClean="0"/>
              <a:t>st</a:t>
            </a:r>
            <a:r>
              <a:rPr kumimoji="1" lang="en-US" altLang="ja-JP" baseline="0" dirty="0" smtClean="0"/>
              <a:t>, when a HWA has high priority, it interferes with all CPU cores for a long time. Second, a HWA with a short deadline period misses its deadline due to fluctuations in available memory bandwidth due to priority changes of other HWAs.</a:t>
            </a:r>
          </a:p>
          <a:p>
            <a:endParaRPr kumimoji="1" lang="en-US" altLang="ja-JP" baseline="0" dirty="0" smtClean="0"/>
          </a:p>
          <a:p>
            <a:r>
              <a:rPr kumimoji="1" lang="en-US" altLang="ja-JP" dirty="0" smtClean="0"/>
              <a:t>We solve these</a:t>
            </a:r>
            <a:r>
              <a:rPr kumimoji="1" lang="en-US" altLang="ja-JP" baseline="0" dirty="0" smtClean="0"/>
              <a:t> two problems.</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16</a:t>
            </a:fld>
            <a:endParaRPr lang="en-US"/>
          </a:p>
        </p:txBody>
      </p:sp>
    </p:spTree>
    <p:extLst>
      <p:ext uri="{BB962C8B-B14F-4D97-AF65-F5344CB8AC3E}">
        <p14:creationId xmlns:p14="http://schemas.microsoft.com/office/powerpoint/2010/main" val="336723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About problem 2-1, When</a:t>
            </a:r>
            <a:r>
              <a:rPr kumimoji="1" lang="en-US" altLang="ja-JP" baseline="0" dirty="0" smtClean="0"/>
              <a:t> HWA is low priority, it is deprioritized too much and no HWA request is served. Therefore, in the next scheduling unit, HWA is given high priority and causes all CPUs to stall. It destroys all CPU’s progress.</a:t>
            </a:r>
            <a:endParaRPr kumimoji="1" lang="en-US" altLang="ja-JP" dirty="0" smtClean="0"/>
          </a:p>
          <a:p>
            <a:endParaRPr kumimoji="1" lang="en-US" altLang="ja-JP" baseline="0" dirty="0" smtClean="0"/>
          </a:p>
          <a:p>
            <a:r>
              <a:rPr kumimoji="1" lang="en-US" altLang="ja-JP" baseline="0" dirty="0" smtClean="0"/>
              <a:t>The goal for the problem is to avoid making the HWA high priority as much as possible.</a:t>
            </a:r>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17</a:t>
            </a:fld>
            <a:endParaRPr lang="en-US"/>
          </a:p>
        </p:txBody>
      </p:sp>
    </p:spTree>
    <p:extLst>
      <p:ext uri="{BB962C8B-B14F-4D97-AF65-F5344CB8AC3E}">
        <p14:creationId xmlns:p14="http://schemas.microsoft.com/office/powerpoint/2010/main" val="90646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 key idea for</a:t>
            </a:r>
            <a:r>
              <a:rPr kumimoji="1" lang="en-US" altLang="ja-JP" baseline="0" dirty="0" smtClean="0"/>
              <a:t> the problem is HWA priority over CPUs should depend on CPU memory intensiveness. </a:t>
            </a:r>
          </a:p>
          <a:p>
            <a:endParaRPr kumimoji="1" lang="en-US" altLang="ja-JP" baseline="0" dirty="0" smtClean="0"/>
          </a:p>
          <a:p>
            <a:r>
              <a:rPr kumimoji="1" lang="en-US" altLang="ja-JP" baseline="0" dirty="0" smtClean="0"/>
              <a:t>As I explained, not all CPUs are equal. Memory-intensive cores are much less vulnerable to memory access latency and memory-non-intensive cores are much more vulnerable to memory access latency. This is because, in memory-intensive cores, a lot of memory requests are waiting, and even if some of requests are served earlier, subsequent requests stall the pipeline again. </a:t>
            </a:r>
          </a:p>
          <a:p>
            <a:endParaRPr kumimoji="1" lang="en-US" altLang="ja-JP" baseline="0" dirty="0" smtClean="0"/>
          </a:p>
          <a:p>
            <a:r>
              <a:rPr kumimoji="1" lang="en-US" altLang="ja-JP" baseline="0" dirty="0" smtClean="0"/>
              <a:t>Based on this characteristics, while HWA has low priority, HWA is prioritized over memory-intensive cores. Namely, in distributed priority, when HWA is low priority, HWA’s priority is lower than both of CPUs, but with our key-idea, application-aware scheduling, HWA is still prioritized over CPU-B, which is memory-intensive core.</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18</a:t>
            </a:fld>
            <a:endParaRPr lang="en-US"/>
          </a:p>
        </p:txBody>
      </p:sp>
    </p:spTree>
    <p:extLst>
      <p:ext uri="{BB962C8B-B14F-4D97-AF65-F5344CB8AC3E}">
        <p14:creationId xmlns:p14="http://schemas.microsoft.com/office/powerpoint/2010/main" val="236752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I</a:t>
            </a:r>
            <a:r>
              <a:rPr lang="en-US" baseline="0" dirty="0" smtClean="0"/>
              <a:t> explain the effect of application-aware scheduling with the same example. At the beginning of the period, both current and expected progress are zero. And HWA is prioritized over CPU-A and B. The four requests of only the HWA are served.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61964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Today’s </a:t>
            </a:r>
            <a:r>
              <a:rPr kumimoji="1" lang="en-US" altLang="ja-JP" dirty="0" err="1" smtClean="0"/>
              <a:t>SoCs</a:t>
            </a:r>
            <a:r>
              <a:rPr kumimoji="1" lang="en-US" altLang="ja-JP" baseline="0" dirty="0" smtClean="0"/>
              <a:t> are usually</a:t>
            </a:r>
            <a:r>
              <a:rPr kumimoji="1" lang="en-US" altLang="ja-JP" dirty="0" smtClean="0"/>
              <a:t> heterogeneous architecture, which integrates</a:t>
            </a:r>
            <a:r>
              <a:rPr kumimoji="1" lang="en-US" altLang="ja-JP" baseline="0" dirty="0" smtClean="0"/>
              <a:t> heterogeneous agents, like CPUs and HWAs. CPUs and HWAs share main memory, causing interference among memory requests from </a:t>
            </a:r>
            <a:r>
              <a:rPr kumimoji="1" lang="en-US" altLang="ja-JP" baseline="0" dirty="0" err="1" smtClean="0"/>
              <a:t>Cpus</a:t>
            </a:r>
            <a:r>
              <a:rPr kumimoji="1" lang="en-US" altLang="ja-JP" baseline="0" dirty="0" smtClean="0"/>
              <a:t> and HWAs. The problem for the heterogeneous systems is how to schedule memory requests from CPUs and HWAs to mitigate interference on the memory controller.  We solve this problem in this work.</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2</a:t>
            </a:fld>
            <a:endParaRPr lang="en-US"/>
          </a:p>
        </p:txBody>
      </p:sp>
    </p:spTree>
    <p:extLst>
      <p:ext uri="{BB962C8B-B14F-4D97-AF65-F5344CB8AC3E}">
        <p14:creationId xmlns:p14="http://schemas.microsoft.com/office/powerpoint/2010/main" val="159992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I</a:t>
            </a:r>
            <a:r>
              <a:rPr lang="en-US" baseline="0" dirty="0" smtClean="0"/>
              <a:t> explain the effect of application-aware scheduling with the same example. At the beginning of the period, both current and expected progress are zero. And HWA is prioritized over CPU-A and B. The four requests of only the HWA are served.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619648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After 4T cycle, current progress is 4</a:t>
            </a:r>
            <a:r>
              <a:rPr lang="en-US" baseline="0" dirty="0" smtClean="0"/>
              <a:t> 10</a:t>
            </a:r>
            <a:r>
              <a:rPr lang="en-US" baseline="30000" dirty="0" smtClean="0"/>
              <a:t>th</a:t>
            </a:r>
            <a:r>
              <a:rPr lang="en-US" baseline="0" dirty="0" smtClean="0"/>
              <a:t>, it is greater than expected progress, which is 4 20</a:t>
            </a:r>
            <a:r>
              <a:rPr lang="en-US" baseline="30000" dirty="0" smtClean="0"/>
              <a:t>th</a:t>
            </a:r>
            <a:r>
              <a:rPr lang="en-US" baseline="0" dirty="0" smtClean="0"/>
              <a:t>. Then HWA is given low priority, but still prioritized than memory-intensive CPU-B. As a result, a request from CPU-a is served first. Then three requests from the HWAs are served. </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23503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As a</a:t>
            </a:r>
            <a:r>
              <a:rPr lang="en-US" baseline="0" dirty="0" smtClean="0"/>
              <a:t> result of application-aware scheduling, a</a:t>
            </a:r>
            <a:r>
              <a:rPr lang="en-US" dirty="0" smtClean="0"/>
              <a:t>fter 8T cycles, current progress that</a:t>
            </a:r>
            <a:r>
              <a:rPr lang="en-US" baseline="0" dirty="0" smtClean="0"/>
              <a:t> is 7 10</a:t>
            </a:r>
            <a:r>
              <a:rPr lang="en-US" baseline="30000" dirty="0" smtClean="0"/>
              <a:t>th</a:t>
            </a:r>
            <a:r>
              <a:rPr lang="en-US" baseline="0" dirty="0" smtClean="0"/>
              <a:t> is still greater than expected progress which is 8 20</a:t>
            </a:r>
            <a:r>
              <a:rPr lang="en-US" baseline="30000" dirty="0" smtClean="0"/>
              <a:t>th</a:t>
            </a:r>
            <a:r>
              <a:rPr lang="en-US" baseline="0" dirty="0" smtClean="0"/>
              <a:t>. HWA is given low priority, and the requests from CPU-A and HWAs are served.</a:t>
            </a:r>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841356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After</a:t>
            </a:r>
            <a:r>
              <a:rPr lang="en-US" baseline="0" dirty="0" smtClean="0"/>
              <a:t> 12T cycles, the HWA finishes 10 requests and the requests of CPU-A and B are served.</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136377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Finally, by using application-aware scheduling, we</a:t>
            </a:r>
            <a:r>
              <a:rPr lang="en-US" baseline="0" dirty="0" smtClean="0"/>
              <a:t> can save these cycles for memory-non-intensive CPU-A. </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4032686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This</a:t>
            </a:r>
            <a:r>
              <a:rPr kumimoji="1" lang="en-US" altLang="ja-JP" baseline="0" dirty="0" smtClean="0"/>
              <a:t> distributed priority and application-aware scheduling is effective to ensure consistent bandwidth to HWAs that have fairly long periods and HWA with short-deadline-period misses its deadlines due to fluctuations in available bandwidth. For example, We schedule these two HWAs The period length of HWA-A is much longer than that of HWA-B and Bandwidth required by HWA-A is also much greater than bandwidth required by HWA-B.  If we schedule these two HWAs with the distributed priority and application-aware scheduling, HWA-A meets all its deadline in spite of its high bandwidth requirement. On the other hand, HWA-B misses a deadline every 2000periods.</a:t>
            </a:r>
          </a:p>
          <a:p>
            <a:endParaRPr kumimoji="1" lang="en-US" altLang="ja-JP" baseline="0" dirty="0" smtClean="0"/>
          </a:p>
          <a:p>
            <a:r>
              <a:rPr kumimoji="1" lang="en-US" altLang="ja-JP" baseline="0" dirty="0" smtClean="0"/>
              <a:t>The key idea to solve this problem is to estimate the worst case memory access latency and give a short-deadline-period HWA the highest priority for the worst case latency multiplied the number of requests cycles close to its deadline. For the short-deadline-period HWA, at the beginning of the period, the low priority is given. When the remaining time of the period is worst case latency multiplied the number of requests cycles, the highest priority is given to the HWA. In this work, we use </a:t>
            </a:r>
            <a:r>
              <a:rPr kumimoji="1" lang="en-US" altLang="ja-JP" baseline="0" dirty="0" err="1" smtClean="0"/>
              <a:t>tRC</a:t>
            </a:r>
            <a:r>
              <a:rPr kumimoji="1" lang="en-US" altLang="ja-JP" baseline="0" dirty="0" smtClean="0"/>
              <a:t> as the worst case access latency, which is the minimum time between two DRAM row ACTIVATE commands.</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346794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I explain the whole scheduling policy of DASH</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27</a:t>
            </a:fld>
            <a:endParaRPr lang="en-US"/>
          </a:p>
        </p:txBody>
      </p:sp>
    </p:spTree>
    <p:extLst>
      <p:ext uri="{BB962C8B-B14F-4D97-AF65-F5344CB8AC3E}">
        <p14:creationId xmlns:p14="http://schemas.microsoft.com/office/powerpoint/2010/main" val="88391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#These</a:t>
            </a:r>
            <a:r>
              <a:rPr kumimoji="1" lang="en-US" altLang="ja-JP" baseline="0" dirty="0" smtClean="0"/>
              <a:t> are priority order of state of the art dynamic priority scheme and our DASH scheduling policy. The lower number indicates higher priority. At the baseline policy, #HWAs having high priority is selected first. Then CPUs are scheduled with state-of-the-art scheduling policy for CPUs. HWAs having low priority is at the lowest rank.</a:t>
            </a:r>
          </a:p>
          <a:p>
            <a:endParaRPr kumimoji="1" lang="en-US" altLang="ja-JP" baseline="0" dirty="0" smtClean="0"/>
          </a:p>
          <a:p>
            <a:r>
              <a:rPr kumimoji="1" lang="en-US" altLang="ja-JP" baseline="0" dirty="0" smtClean="0"/>
              <a:t>This is a priority order of our DASH scheduling policy.</a:t>
            </a:r>
          </a:p>
          <a:p>
            <a:r>
              <a:rPr kumimoji="1" lang="en-US" altLang="ja-JP" baseline="0" dirty="0" smtClean="0"/>
              <a:t>The 1</a:t>
            </a:r>
            <a:r>
              <a:rPr kumimoji="1" lang="en-US" altLang="ja-JP" baseline="30000" dirty="0" smtClean="0"/>
              <a:t>st</a:t>
            </a:r>
            <a:r>
              <a:rPr kumimoji="1" lang="en-US" altLang="ja-JP" baseline="0" dirty="0" smtClean="0"/>
              <a:t> rank, which indicates the highest priority, is short-deadline-period HWAs with high priority. 2</a:t>
            </a:r>
            <a:r>
              <a:rPr kumimoji="1" lang="en-US" altLang="ja-JP" baseline="30000" dirty="0" smtClean="0"/>
              <a:t>nd</a:t>
            </a:r>
            <a:r>
              <a:rPr kumimoji="1" lang="en-US" altLang="ja-JP" baseline="0" dirty="0" smtClean="0"/>
              <a:t> is long-deadline-period HWAs with high priority. The third is memory-</a:t>
            </a:r>
            <a:r>
              <a:rPr kumimoji="1" lang="en-US" altLang="ja-JP" baseline="0" dirty="0" err="1" smtClean="0"/>
              <a:t>nonintensive</a:t>
            </a:r>
            <a:r>
              <a:rPr kumimoji="1" lang="en-US" altLang="ja-JP" baseline="0" dirty="0" smtClean="0"/>
              <a:t> CPU applications. Long-deadline-period HWAs with low priority is still prioritized memory-intensive CPU applications. Short-deadline-period HWAs with low priority is at the lowest rank.</a:t>
            </a:r>
          </a:p>
          <a:p>
            <a:endParaRPr kumimoji="1" lang="en-US" altLang="ja-JP" baseline="0" dirty="0" smtClean="0"/>
          </a:p>
          <a:p>
            <a:r>
              <a:rPr kumimoji="1" lang="en-US" altLang="ja-JP" baseline="0" dirty="0" smtClean="0"/>
              <a:t>As I explained, memory-intensive CPU applications are less vulnerable to memory access latency, but in some workloads, memory-intensive applications experience unfair slowdown due to long-deadline-period HWAs. Therefore, </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28</a:t>
            </a:fld>
            <a:endParaRPr lang="en-US"/>
          </a:p>
        </p:txBody>
      </p:sp>
    </p:spTree>
    <p:extLst>
      <p:ext uri="{BB962C8B-B14F-4D97-AF65-F5344CB8AC3E}">
        <p14:creationId xmlns:p14="http://schemas.microsoft.com/office/powerpoint/2010/main" val="3902501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We made</a:t>
            </a:r>
            <a:r>
              <a:rPr kumimoji="1" lang="en-US" altLang="ja-JP" baseline="0" dirty="0" smtClean="0"/>
              <a:t> an optimization for the scheduling policy. We switch the priorities of rank4 and 5 probabilistically and we adjust the probability for switching dynamically based on its progress. Please see the paper for the detail of this probabilistic switching of priorities. </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29</a:t>
            </a:fld>
            <a:endParaRPr lang="en-US"/>
          </a:p>
        </p:txBody>
      </p:sp>
    </p:spTree>
    <p:extLst>
      <p:ext uri="{BB962C8B-B14F-4D97-AF65-F5344CB8AC3E}">
        <p14:creationId xmlns:p14="http://schemas.microsoft.com/office/powerpoint/2010/main" val="318692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Then,</a:t>
            </a:r>
            <a:r>
              <a:rPr kumimoji="1" lang="en-US" altLang="ja-JP" baseline="0" dirty="0" smtClean="0"/>
              <a:t> we explain evaluation and results.</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30</a:t>
            </a:fld>
            <a:endParaRPr lang="en-US"/>
          </a:p>
        </p:txBody>
      </p:sp>
    </p:spTree>
    <p:extLst>
      <p:ext uri="{BB962C8B-B14F-4D97-AF65-F5344CB8AC3E}">
        <p14:creationId xmlns:p14="http://schemas.microsoft.com/office/powerpoint/2010/main" val="59997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smtClean="0"/>
              <a:t>Here</a:t>
            </a:r>
            <a:r>
              <a:rPr kumimoji="1" lang="en-US" altLang="ja-JP" baseline="0" dirty="0" smtClean="0"/>
              <a:t>’s an executive summary. The problem is hardware accelerators and CPUs share the same memory subsystem and interfere with each other.</a:t>
            </a:r>
          </a:p>
          <a:p>
            <a:r>
              <a:rPr kumimoji="1" lang="en-US" altLang="ja-JP" baseline="0" dirty="0" smtClean="0"/>
              <a:t>So, the goal of this work is to design a memory scheduler that improves CPU performance while meeting HWAs’ deadlines. </a:t>
            </a:r>
          </a:p>
          <a:p>
            <a:endParaRPr kumimoji="1" lang="en-US" altLang="ja-JP" baseline="0" dirty="0" smtClean="0"/>
          </a:p>
          <a:p>
            <a:r>
              <a:rPr kumimoji="1" lang="en-US" altLang="ja-JP" baseline="0" dirty="0" smtClean="0"/>
              <a:t>The challenge to achieve the goal is different HWAs have different memory access characteristics and different deadlines. For example, memory-intensive and long-deadline HWAs significantly degrade CPU performance when they become high priority due to their slow progress. On the other hand, short-deadline HWAs sometimes miss their deadlines despite high priority. Current schedulers do not smoothly handle this difference.</a:t>
            </a:r>
          </a:p>
          <a:p>
            <a:endParaRPr kumimoji="1" lang="en-US" altLang="ja-JP" baseline="0" dirty="0" smtClean="0"/>
          </a:p>
          <a:p>
            <a:r>
              <a:rPr kumimoji="1" lang="en-US" altLang="ja-JP" baseline="0" dirty="0" smtClean="0"/>
              <a:t>For solution of this challenge, DASH memory scheduler uses 3 key ideas.</a:t>
            </a:r>
          </a:p>
          <a:p>
            <a:r>
              <a:rPr kumimoji="1" lang="en-US" altLang="ja-JP" baseline="0" dirty="0" smtClean="0"/>
              <a:t>First, to meet HWAs’ deadlines, DASH prioritizes HWAs over CPU anytime when the HWA is not making good progress.</a:t>
            </a:r>
          </a:p>
          <a:p>
            <a:r>
              <a:rPr kumimoji="1" lang="en-US" altLang="ja-JP" baseline="0" dirty="0" smtClean="0"/>
              <a:t>Second, however, DASH tries to prevents a HWA from becoming high priority. It is OK to prioritize the HWA over a memory-intensive CPU even when the HWA is making good progress.</a:t>
            </a:r>
          </a:p>
          <a:p>
            <a:r>
              <a:rPr kumimoji="1" lang="en-US" altLang="ja-JP" baseline="0" dirty="0" smtClean="0"/>
              <a:t>Third, DASH prioritizes short-deadline-HWAs over long-</a:t>
            </a:r>
            <a:r>
              <a:rPr kumimoji="1" lang="en-US" altLang="ja-JP" baseline="0" dirty="0" err="1" smtClean="0"/>
              <a:t>deadlin</a:t>
            </a:r>
            <a:r>
              <a:rPr kumimoji="1" lang="en-US" altLang="ja-JP" baseline="0" dirty="0" smtClean="0"/>
              <a:t>-HWAs and CPUs based on worst-case memory access time estimation.</a:t>
            </a:r>
          </a:p>
          <a:p>
            <a:endParaRPr kumimoji="1" lang="en-US" altLang="ja-JP" baseline="0" dirty="0" smtClean="0"/>
          </a:p>
          <a:p>
            <a:r>
              <a:rPr kumimoji="1" lang="en-US" altLang="ja-JP" baseline="0" dirty="0" smtClean="0"/>
              <a:t>As the key results, DASH improves CPU performance for a wide variety of different CPU workloads by 9.5% and it achieves 10% deadline met ratio of HWAs.</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3887876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Here’s our experimental</a:t>
            </a:r>
            <a:r>
              <a:rPr lang="en-US" baseline="0" dirty="0" smtClean="0"/>
              <a:t> methodology. Configurations are 8CPUs and 4HWAs. Memory is DDR3 2channels. </a:t>
            </a:r>
          </a:p>
          <a:p>
            <a:r>
              <a:rPr lang="en-US" baseline="0" dirty="0" smtClean="0"/>
              <a:t>The workloads for CPUs are 80multi-programmed workloads that consists of SPEC CPU2006, TPC, NAS parallel benchmark.</a:t>
            </a:r>
          </a:p>
          <a:p>
            <a:r>
              <a:rPr lang="en-US" baseline="0" dirty="0" smtClean="0"/>
              <a:t>The workloads for HWAs are image processing and image recognition. For image recognition, we evaluate hessian and matching HWAs for SURF and resize image and face detect HWAs.</a:t>
            </a:r>
          </a:p>
          <a:p>
            <a:endParaRPr lang="en-US" baseline="0" dirty="0" smtClean="0"/>
          </a:p>
          <a:p>
            <a:r>
              <a:rPr lang="en-US" baseline="0" dirty="0" smtClean="0"/>
              <a:t>As metrics, we use weighted speedup for CPU performance and maximum slowdown for CPU fairness. For HWAs, we use deadline met ratio.</a:t>
            </a:r>
          </a:p>
          <a:p>
            <a:endParaRPr lang="en-US" baseline="0" dirty="0" smtClean="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6056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This is the detailed</a:t>
            </a:r>
            <a:r>
              <a:rPr lang="en-US" baseline="0" dirty="0" smtClean="0"/>
              <a:t> parameter of the HWAs. IMG is image processing. HES is hessian and MAT is matching HWAs for SURF. RSZ is resize and DET is detect HWAs. </a:t>
            </a:r>
          </a:p>
          <a:p>
            <a:r>
              <a:rPr lang="en-US" baseline="0" dirty="0" smtClean="0"/>
              <a:t>HES and DET are categorized as short-deadline-HWAs for DASH scheduler. The other HWAs are long-</a:t>
            </a:r>
            <a:r>
              <a:rPr lang="en-US" baseline="0" dirty="0" err="1" smtClean="0"/>
              <a:t>dealine</a:t>
            </a:r>
            <a:r>
              <a:rPr lang="en-US" baseline="0" dirty="0" smtClean="0"/>
              <a:t>-HWAs. We use two configurations of 4HWAs.</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71299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Here’s memory schedulers to compare.</a:t>
            </a:r>
          </a:p>
          <a:p>
            <a:endParaRPr kumimoji="1" lang="en-US" altLang="ja-JP" dirty="0" smtClean="0"/>
          </a:p>
          <a:p>
            <a:r>
              <a:rPr kumimoji="1" lang="en-US" altLang="ja-JP" dirty="0" smtClean="0"/>
              <a:t>First,</a:t>
            </a:r>
            <a:r>
              <a:rPr kumimoji="1" lang="en-US" altLang="ja-JP" baseline="0" dirty="0" smtClean="0"/>
              <a:t> FRFCFS and TACM with static priority for HWAs. With these schedulers, HWAs always have higher priority than CPUs. For the CPUs, FRFCFS-St prioritizes row-buffer hits and older requests. TCM-St always prioritizes memory-non-intensive applications and shuffles thread ranks of memory-intensive applications.</a:t>
            </a:r>
          </a:p>
          <a:p>
            <a:endParaRPr kumimoji="1" lang="en-US" altLang="ja-JP" baseline="0" dirty="0" smtClean="0"/>
          </a:p>
          <a:p>
            <a:r>
              <a:rPr kumimoji="1" lang="en-US" altLang="ja-JP" baseline="0" dirty="0" smtClean="0"/>
              <a:t>FRFCFS-</a:t>
            </a:r>
            <a:r>
              <a:rPr kumimoji="1" lang="en-US" altLang="ja-JP" baseline="0" dirty="0" err="1" smtClean="0"/>
              <a:t>Dyn</a:t>
            </a:r>
            <a:r>
              <a:rPr kumimoji="1" lang="en-US" altLang="ja-JP" baseline="0" dirty="0" smtClean="0"/>
              <a:t> is state-of-the-art scheduling using dynamic priority adjustments for HWAs.  We evaluate two variants of the FRFCFS-</a:t>
            </a:r>
            <a:r>
              <a:rPr kumimoji="1" lang="en-US" altLang="ja-JP" baseline="0" dirty="0" err="1" smtClean="0"/>
              <a:t>Dyn</a:t>
            </a:r>
            <a:r>
              <a:rPr kumimoji="1" lang="en-US" altLang="ja-JP" baseline="0" dirty="0" smtClean="0"/>
              <a:t> with different </a:t>
            </a:r>
            <a:r>
              <a:rPr kumimoji="1" lang="en-US" altLang="ja-JP" baseline="0" dirty="0" err="1" smtClean="0"/>
              <a:t>EmergentThreshold</a:t>
            </a:r>
            <a:r>
              <a:rPr kumimoji="1" lang="en-US" altLang="ja-JP" baseline="0" dirty="0" smtClean="0"/>
              <a:t>. First, we use an </a:t>
            </a:r>
            <a:r>
              <a:rPr kumimoji="1" lang="en-US" altLang="ja-JP" baseline="0" dirty="0" err="1" smtClean="0"/>
              <a:t>EmergentThreshold</a:t>
            </a:r>
            <a:r>
              <a:rPr kumimoji="1" lang="en-US" altLang="ja-JP" baseline="0" dirty="0" smtClean="0"/>
              <a:t> value of 0.9 for all HWAs, to achieve high CPU performance. The other is FRFCFS-</a:t>
            </a:r>
            <a:r>
              <a:rPr kumimoji="1" lang="en-US" altLang="ja-JP" baseline="0" dirty="0" err="1" smtClean="0"/>
              <a:t>DynOpt</a:t>
            </a:r>
            <a:r>
              <a:rPr kumimoji="1" lang="en-US" altLang="ja-JP" baseline="0" dirty="0" smtClean="0"/>
              <a:t>, that is each HWA has different </a:t>
            </a:r>
            <a:r>
              <a:rPr kumimoji="1" lang="en-US" altLang="ja-JP" baseline="0" dirty="0" err="1" smtClean="0"/>
              <a:t>EmergentThreshold</a:t>
            </a:r>
            <a:r>
              <a:rPr kumimoji="1" lang="en-US" altLang="ja-JP" baseline="0" dirty="0" smtClean="0"/>
              <a:t> to meet its deadline, like this table.</a:t>
            </a:r>
          </a:p>
          <a:p>
            <a:endParaRPr kumimoji="1" lang="en-US" altLang="ja-JP" baseline="0" dirty="0" smtClean="0"/>
          </a:p>
          <a:p>
            <a:r>
              <a:rPr kumimoji="1" lang="en-US" altLang="ja-JP" baseline="0" dirty="0" smtClean="0"/>
              <a:t>The last is DASH scheduler that apply distributed priority and application-aware scheduling. For DASH, we use TCM for CPUs to classify memory intensity of CPUs and use </a:t>
            </a:r>
            <a:r>
              <a:rPr kumimoji="1" lang="en-US" altLang="ja-JP" baseline="0" dirty="0" err="1" smtClean="0"/>
              <a:t>EmergentThreshold</a:t>
            </a:r>
            <a:r>
              <a:rPr kumimoji="1" lang="en-US" altLang="ja-JP" baseline="0" dirty="0" smtClean="0"/>
              <a:t> of 0.8 for all HWAs.</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574219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US" dirty="0" smtClean="0"/>
          </a:p>
          <a:p>
            <a:r>
              <a:rPr lang="en-US" dirty="0" smtClean="0"/>
              <a:t>Here</a:t>
            </a:r>
            <a:r>
              <a:rPr lang="en-US" baseline="0" dirty="0" smtClean="0"/>
              <a:t> is the CPU performance and Deadline met ratio for HWAs. </a:t>
            </a:r>
            <a:r>
              <a:rPr lang="en-US" baseline="0" dirty="0"/>
              <a:t> </a:t>
            </a:r>
            <a:r>
              <a:rPr lang="en-US" baseline="0" dirty="0" smtClean="0"/>
              <a:t>For the graph, x-axis is weighted speedup and Y-axis shows each scheduling policy.</a:t>
            </a:r>
          </a:p>
          <a:p>
            <a:endParaRPr lang="en-US" baseline="0" dirty="0" smtClean="0"/>
          </a:p>
          <a:p>
            <a:r>
              <a:rPr lang="en-US" baseline="0" dirty="0" smtClean="0"/>
              <a:t>With static priority, all HWAs always meet the deadline, but CPU performance is low. With dynamic priority scheme of </a:t>
            </a:r>
            <a:r>
              <a:rPr lang="en-US" baseline="0" dirty="0" err="1" smtClean="0"/>
              <a:t>EmergentThreshold</a:t>
            </a:r>
            <a:r>
              <a:rPr lang="en-US" baseline="0" dirty="0" smtClean="0"/>
              <a:t> is 0.9, the CPU performance is improved much, but HWAs frequently misses the deadline. If we use optimized value of Emergent Threshold to meet the HWAs’ deadlines, HWAs almost meets the deadline, but the performance gets low. </a:t>
            </a:r>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50776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dirty="0" smtClean="0"/>
              <a:t>On</a:t>
            </a:r>
            <a:r>
              <a:rPr lang="en-US" baseline="0" dirty="0" smtClean="0"/>
              <a:t> the other hand, out DASH scheduler achieve 100% deadline met ratio and also</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740186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the other hand, out DASH scheduler achieve 100% deadline met ratio and also achieves better performance (+9.5%) than FRFCFS-</a:t>
            </a:r>
            <a:r>
              <a:rPr lang="en-US" baseline="0" dirty="0" err="1" smtClean="0"/>
              <a:t>DynOpt</a:t>
            </a:r>
            <a:r>
              <a:rPr lang="en-US" baseline="0" dirty="0" smtClean="0"/>
              <a:t>, which is optimized for HWAs and comparable performance to FRFCFS-Dyn0.9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result shows our DASH scheduler can improves CPU performance while keeping HWAs’ deadline  </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331172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the other hand, out DASH scheduler achieve 100% deadline met ratio and also achieves better performance (+9.5%) than FRFCFS-</a:t>
            </a:r>
            <a:r>
              <a:rPr lang="en-US" baseline="0" dirty="0" err="1" smtClean="0"/>
              <a:t>DynOpt</a:t>
            </a:r>
            <a:r>
              <a:rPr lang="en-US" baseline="0" dirty="0" smtClean="0"/>
              <a:t>, which is optimized for HWAs and comparable performance to FRFCFS-Dyn0.9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result shows our DASH scheduler can improves CPU performance while keeping HWAs’ deadline  </a:t>
            </a:r>
            <a:endParaRPr lang="en-US" dirty="0"/>
          </a:p>
        </p:txBody>
      </p:sp>
      <p:sp>
        <p:nvSpPr>
          <p:cNvPr id="4" name="Slide Number Placeholder 3"/>
          <p:cNvSpPr>
            <a:spLocks noGrp="1"/>
          </p:cNvSpPr>
          <p:nvPr>
            <p:ph type="sldNum" sz="quarter" idx="10"/>
          </p:nvPr>
        </p:nvSpPr>
        <p:spPr/>
        <p:txBody>
          <a:bodyPr/>
          <a:lstStyle/>
          <a:p>
            <a:fld id="{633E0F23-0A87-D54E-A5D9-B167E4FDB452}"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912642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smtClean="0"/>
              <a:t>Here</a:t>
            </a:r>
            <a:r>
              <a:rPr kumimoji="1" lang="en-US" altLang="ja-JP" baseline="0" dirty="0" smtClean="0"/>
              <a:t>’s an executive summary. The problem is hardware accelerators and CPUs share the same memory subsystem and interfere with each other.</a:t>
            </a:r>
          </a:p>
          <a:p>
            <a:r>
              <a:rPr kumimoji="1" lang="en-US" altLang="ja-JP" baseline="0" dirty="0" smtClean="0"/>
              <a:t>So, the goal of this work is to design a memory scheduler that improves CPU performance while meeting HWAs’ deadlines. </a:t>
            </a:r>
          </a:p>
          <a:p>
            <a:endParaRPr kumimoji="1" lang="en-US" altLang="ja-JP" baseline="0" dirty="0" smtClean="0"/>
          </a:p>
          <a:p>
            <a:r>
              <a:rPr kumimoji="1" lang="en-US" altLang="ja-JP" baseline="0" dirty="0" smtClean="0"/>
              <a:t>The challenge to achieve the goal is different HWAs have different memory access characteristics and different deadlines. For example, memory-intensive and long-deadline HWAs significantly degrade CPU performance when they become high priority due to their slow progress. On the other hand, short-deadline HWAs sometimes miss their deadlines despite high priority. Current schedulers do not smoothly handle this difference.</a:t>
            </a:r>
          </a:p>
          <a:p>
            <a:endParaRPr kumimoji="1" lang="en-US" altLang="ja-JP" baseline="0" dirty="0" smtClean="0"/>
          </a:p>
          <a:p>
            <a:r>
              <a:rPr kumimoji="1" lang="en-US" altLang="ja-JP" baseline="0" dirty="0" smtClean="0"/>
              <a:t>For solution of this challenge, DASH memory scheduler uses 3 key ideas.</a:t>
            </a:r>
          </a:p>
          <a:p>
            <a:r>
              <a:rPr kumimoji="1" lang="en-US" altLang="ja-JP" baseline="0" dirty="0" smtClean="0"/>
              <a:t>First, to meet HWAs’ deadlines, DASH prioritizes HWAs over CPU anytime when the HWA is not making good progress.</a:t>
            </a:r>
          </a:p>
          <a:p>
            <a:r>
              <a:rPr kumimoji="1" lang="en-US" altLang="ja-JP" baseline="0" dirty="0" smtClean="0"/>
              <a:t>Second, however, DASH tries to prevents a HWA from becoming high priority. It is OK to prioritize the HWA over a memory-intensive CPU even when the HWA is making good progress.</a:t>
            </a:r>
          </a:p>
          <a:p>
            <a:r>
              <a:rPr kumimoji="1" lang="en-US" altLang="ja-JP" baseline="0" dirty="0" smtClean="0"/>
              <a:t>Third, DASH prioritizes short-deadline-HWAs over long-</a:t>
            </a:r>
            <a:r>
              <a:rPr kumimoji="1" lang="en-US" altLang="ja-JP" baseline="0" dirty="0" err="1" smtClean="0"/>
              <a:t>deadlin</a:t>
            </a:r>
            <a:r>
              <a:rPr kumimoji="1" lang="en-US" altLang="ja-JP" baseline="0" dirty="0" smtClean="0"/>
              <a:t>-HWAs and CPUs based on worst-case memory access time estimation.</a:t>
            </a:r>
          </a:p>
          <a:p>
            <a:endParaRPr kumimoji="1" lang="en-US" altLang="ja-JP" baseline="0" dirty="0" smtClean="0"/>
          </a:p>
          <a:p>
            <a:r>
              <a:rPr kumimoji="1" lang="en-US" altLang="ja-JP" baseline="0" dirty="0" smtClean="0"/>
              <a:t>As the key results, DASH improves CPU performance for a wide variety of different CPU workloads by 9.5% and it achieves 10% deadline met ratio of HWAs.</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38</a:t>
            </a:fld>
            <a:endParaRPr lang="en-US"/>
          </a:p>
        </p:txBody>
      </p:sp>
    </p:spTree>
    <p:extLst>
      <p:ext uri="{BB962C8B-B14F-4D97-AF65-F5344CB8AC3E}">
        <p14:creationId xmlns:p14="http://schemas.microsoft.com/office/powerpoint/2010/main" val="172205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a:bodyPr>
          <a:lstStyle/>
          <a:p>
            <a:r>
              <a:rPr lang="en-US" dirty="0" smtClean="0"/>
              <a:t>Hello, everyone. I am Hiroyuki </a:t>
            </a:r>
            <a:r>
              <a:rPr lang="en-US" dirty="0" err="1" smtClean="0"/>
              <a:t>Usui</a:t>
            </a:r>
            <a:r>
              <a:rPr lang="en-US" dirty="0" smtClean="0"/>
              <a:t>. Today I will present “DASH: Deadline-Aware High-Performance</a:t>
            </a:r>
            <a:r>
              <a:rPr lang="en-US" baseline="0" dirty="0" smtClean="0"/>
              <a:t> Memory Scheduler for Heterogeneous Systems with Hardware Accelerators”. This work has been done together with Lavanya Subramanian, Kevin Chang, and Onur Mutlu.</a:t>
            </a:r>
            <a:r>
              <a:rPr lang="en-US"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extLst>
      <p:ext uri="{BB962C8B-B14F-4D97-AF65-F5344CB8AC3E}">
        <p14:creationId xmlns:p14="http://schemas.microsoft.com/office/powerpoint/2010/main" val="2841394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40</a:t>
            </a:fld>
            <a:endParaRPr lang="en-US"/>
          </a:p>
        </p:txBody>
      </p:sp>
    </p:spTree>
    <p:extLst>
      <p:ext uri="{BB962C8B-B14F-4D97-AF65-F5344CB8AC3E}">
        <p14:creationId xmlns:p14="http://schemas.microsoft.com/office/powerpoint/2010/main" val="165198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Here’s the outline</a:t>
            </a:r>
            <a:r>
              <a:rPr kumimoji="1" lang="en-US" altLang="ja-JP" baseline="0" dirty="0" smtClean="0"/>
              <a:t> for my talk. </a:t>
            </a:r>
            <a:r>
              <a:rPr kumimoji="1" lang="en-US" altLang="ja-JP" strike="sngStrike" baseline="0" dirty="0" smtClean="0"/>
              <a:t>I’ve talked about introduction of heterogeneous systems. </a:t>
            </a:r>
            <a:r>
              <a:rPr kumimoji="1" lang="en-US" altLang="ja-JP" baseline="0" dirty="0" smtClean="0"/>
              <a:t>Next, I will talk about state-of-the-art memory scheduling for heterogeneous systems.</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a:t>
            </a:fld>
            <a:endParaRPr lang="en-US"/>
          </a:p>
        </p:txBody>
      </p:sp>
    </p:spTree>
    <p:extLst>
      <p:ext uri="{BB962C8B-B14F-4D97-AF65-F5344CB8AC3E}">
        <p14:creationId xmlns:p14="http://schemas.microsoft.com/office/powerpoint/2010/main" val="2703371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41</a:t>
            </a:fld>
            <a:endParaRPr lang="en-US"/>
          </a:p>
        </p:txBody>
      </p:sp>
    </p:spTree>
    <p:extLst>
      <p:ext uri="{BB962C8B-B14F-4D97-AF65-F5344CB8AC3E}">
        <p14:creationId xmlns:p14="http://schemas.microsoft.com/office/powerpoint/2010/main" val="62144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42</a:t>
            </a:fld>
            <a:endParaRPr lang="en-US"/>
          </a:p>
        </p:txBody>
      </p:sp>
    </p:spTree>
    <p:extLst>
      <p:ext uri="{BB962C8B-B14F-4D97-AF65-F5344CB8AC3E}">
        <p14:creationId xmlns:p14="http://schemas.microsoft.com/office/powerpoint/2010/main" val="2400665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43</a:t>
            </a:fld>
            <a:endParaRPr lang="en-US"/>
          </a:p>
        </p:txBody>
      </p:sp>
    </p:spTree>
    <p:extLst>
      <p:ext uri="{BB962C8B-B14F-4D97-AF65-F5344CB8AC3E}">
        <p14:creationId xmlns:p14="http://schemas.microsoft.com/office/powerpoint/2010/main" val="3260443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44</a:t>
            </a:fld>
            <a:endParaRPr lang="en-US"/>
          </a:p>
        </p:txBody>
      </p:sp>
    </p:spTree>
    <p:extLst>
      <p:ext uri="{BB962C8B-B14F-4D97-AF65-F5344CB8AC3E}">
        <p14:creationId xmlns:p14="http://schemas.microsoft.com/office/powerpoint/2010/main" val="2794317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45</a:t>
            </a:fld>
            <a:endParaRPr lang="en-US"/>
          </a:p>
        </p:txBody>
      </p:sp>
    </p:spTree>
    <p:extLst>
      <p:ext uri="{BB962C8B-B14F-4D97-AF65-F5344CB8AC3E}">
        <p14:creationId xmlns:p14="http://schemas.microsoft.com/office/powerpoint/2010/main" val="692625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Here’s performance breakdown of DASH</a:t>
            </a:r>
            <a:r>
              <a:rPr kumimoji="1" lang="en-US" altLang="ja-JP" baseline="0" dirty="0" smtClean="0"/>
              <a:t> components. The left graph shows CPU performance and right graph shows CPU fairness, which are normalized to those of FRFCFS-</a:t>
            </a:r>
            <a:r>
              <a:rPr kumimoji="1" lang="en-US" altLang="ja-JP" baseline="0" dirty="0" err="1" smtClean="0"/>
              <a:t>DynOpt</a:t>
            </a:r>
            <a:r>
              <a:rPr kumimoji="1" lang="en-US" altLang="ja-JP" baseline="0" dirty="0" smtClean="0"/>
              <a:t>. X-axis shows percentage of memory intensive CPU benchmarks of the workloads. Then, 75 shows 75% CPU benchmarks of the workload is memory-intensive.</a:t>
            </a:r>
          </a:p>
          <a:p>
            <a:endParaRPr kumimoji="1" lang="en-US" altLang="ja-JP" baseline="0" dirty="0" smtClean="0"/>
          </a:p>
          <a:p>
            <a:r>
              <a:rPr kumimoji="1" lang="en-US" altLang="ja-JP" baseline="0" dirty="0" smtClean="0"/>
              <a:t>This green bar shows the case using distributed priority.</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46</a:t>
            </a:fld>
            <a:endParaRPr lang="en-US"/>
          </a:p>
        </p:txBody>
      </p:sp>
    </p:spTree>
    <p:extLst>
      <p:ext uri="{BB962C8B-B14F-4D97-AF65-F5344CB8AC3E}">
        <p14:creationId xmlns:p14="http://schemas.microsoft.com/office/powerpoint/2010/main" val="3076731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Distributed priority improves CPU</a:t>
            </a:r>
            <a:r>
              <a:rPr kumimoji="1" lang="en-US" altLang="ja-JP" baseline="0" dirty="0" smtClean="0"/>
              <a:t> performance by 9.5% at the maximum.</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47</a:t>
            </a:fld>
            <a:endParaRPr lang="en-US"/>
          </a:p>
        </p:txBody>
      </p:sp>
    </p:spTree>
    <p:extLst>
      <p:ext uri="{BB962C8B-B14F-4D97-AF65-F5344CB8AC3E}">
        <p14:creationId xmlns:p14="http://schemas.microsoft.com/office/powerpoint/2010/main" val="3976232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Then, the next blue bar shows distributed priority + application-aware priority for CPUs,</a:t>
            </a:r>
            <a:r>
              <a:rPr kumimoji="1" lang="en-US" altLang="ja-JP" baseline="0" dirty="0" smtClean="0"/>
              <a:t> which is that HWA is prioritized over memory-intensive CPU </a:t>
            </a:r>
            <a:r>
              <a:rPr kumimoji="1" lang="en-US" altLang="ja-JP" baseline="0" dirty="0" err="1" smtClean="0"/>
              <a:t>applications.Application</a:t>
            </a:r>
            <a:r>
              <a:rPr kumimoji="1" lang="en-US" altLang="ja-JP" baseline="0" dirty="0" smtClean="0"/>
              <a:t>-aware priority for CPUs can improve performance especially as the memory intensity increase by 7.6% at the maximum. </a:t>
            </a:r>
          </a:p>
          <a:p>
            <a:r>
              <a:rPr kumimoji="1" lang="en-US" altLang="ja-JP" baseline="0" dirty="0" smtClean="0"/>
              <a:t>But, at the same time, CPU fairness gets worse because memory-intensive applications gets slowdown.</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48</a:t>
            </a:fld>
            <a:endParaRPr lang="en-US"/>
          </a:p>
        </p:txBody>
      </p:sp>
    </p:spTree>
    <p:extLst>
      <p:ext uri="{BB962C8B-B14F-4D97-AF65-F5344CB8AC3E}">
        <p14:creationId xmlns:p14="http://schemas.microsoft.com/office/powerpoint/2010/main" val="4262079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a:t>
            </a:r>
            <a:r>
              <a:rPr kumimoji="1" lang="en-US" altLang="ja-JP" baseline="0" dirty="0" smtClean="0"/>
              <a:t> next purple bar shows application-aware scheduling for HWAs, which is worst-case latency based prioritization for short-deadline-HWAs. It does not affect CPU performance much. </a:t>
            </a:r>
          </a:p>
          <a:p>
            <a:r>
              <a:rPr kumimoji="1" lang="en-US" altLang="ja-JP" baseline="0" dirty="0" smtClean="0"/>
              <a:t>The last red bar is full DASH scheduling scheme which is DA-D+L+S along with probabilistic prioritization. It can improve CPU fairness compared and still shows good CPU performance. So, it achieves good balance between performance and fairness.</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49</a:t>
            </a:fld>
            <a:endParaRPr lang="en-US"/>
          </a:p>
        </p:txBody>
      </p:sp>
    </p:spTree>
    <p:extLst>
      <p:ext uri="{BB962C8B-B14F-4D97-AF65-F5344CB8AC3E}">
        <p14:creationId xmlns:p14="http://schemas.microsoft.com/office/powerpoint/2010/main" val="1900179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This is deadline</a:t>
            </a:r>
            <a:r>
              <a:rPr kumimoji="1" lang="en-US" altLang="ja-JP" baseline="0" dirty="0" smtClean="0"/>
              <a:t> met ratio of each DASH configuration. By using distributed priority and application-aware priority for CPU, short-deadline-HWAs sometimes fail the deadline. Worst-case latency based priority enables such short-deadline-HWAS to meets their deadline.</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50</a:t>
            </a:fld>
            <a:endParaRPr lang="en-US"/>
          </a:p>
        </p:txBody>
      </p:sp>
    </p:spTree>
    <p:extLst>
      <p:ext uri="{BB962C8B-B14F-4D97-AF65-F5344CB8AC3E}">
        <p14:creationId xmlns:p14="http://schemas.microsoft.com/office/powerpoint/2010/main" val="110072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a:t>
            </a:fld>
            <a:endParaRPr lang="en-US"/>
          </a:p>
        </p:txBody>
      </p:sp>
    </p:spTree>
    <p:extLst>
      <p:ext uri="{BB962C8B-B14F-4D97-AF65-F5344CB8AC3E}">
        <p14:creationId xmlns:p14="http://schemas.microsoft.com/office/powerpoint/2010/main" val="924830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51</a:t>
            </a:fld>
            <a:endParaRPr lang="en-US"/>
          </a:p>
        </p:txBody>
      </p:sp>
    </p:spTree>
    <p:extLst>
      <p:ext uri="{BB962C8B-B14F-4D97-AF65-F5344CB8AC3E}">
        <p14:creationId xmlns:p14="http://schemas.microsoft.com/office/powerpoint/2010/main" val="373969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52</a:t>
            </a:fld>
            <a:endParaRPr lang="en-US"/>
          </a:p>
        </p:txBody>
      </p:sp>
    </p:spTree>
    <p:extLst>
      <p:ext uri="{BB962C8B-B14F-4D97-AF65-F5344CB8AC3E}">
        <p14:creationId xmlns:p14="http://schemas.microsoft.com/office/powerpoint/2010/main" val="1903172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53</a:t>
            </a:fld>
            <a:endParaRPr lang="en-US"/>
          </a:p>
        </p:txBody>
      </p:sp>
    </p:spTree>
    <p:extLst>
      <p:ext uri="{BB962C8B-B14F-4D97-AF65-F5344CB8AC3E}">
        <p14:creationId xmlns:p14="http://schemas.microsoft.com/office/powerpoint/2010/main" val="360801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54</a:t>
            </a:fld>
            <a:endParaRPr lang="en-US"/>
          </a:p>
        </p:txBody>
      </p:sp>
    </p:spTree>
    <p:extLst>
      <p:ext uri="{BB962C8B-B14F-4D97-AF65-F5344CB8AC3E}">
        <p14:creationId xmlns:p14="http://schemas.microsoft.com/office/powerpoint/2010/main" val="2728600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55</a:t>
            </a:fld>
            <a:endParaRPr lang="en-US"/>
          </a:p>
        </p:txBody>
      </p:sp>
    </p:spTree>
    <p:extLst>
      <p:ext uri="{BB962C8B-B14F-4D97-AF65-F5344CB8AC3E}">
        <p14:creationId xmlns:p14="http://schemas.microsoft.com/office/powerpoint/2010/main" val="1709004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56</a:t>
            </a:fld>
            <a:endParaRPr lang="en-US"/>
          </a:p>
        </p:txBody>
      </p:sp>
    </p:spTree>
    <p:extLst>
      <p:ext uri="{BB962C8B-B14F-4D97-AF65-F5344CB8AC3E}">
        <p14:creationId xmlns:p14="http://schemas.microsoft.com/office/powerpoint/2010/main" val="4243644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57</a:t>
            </a:fld>
            <a:endParaRPr lang="en-US"/>
          </a:p>
        </p:txBody>
      </p:sp>
    </p:spTree>
    <p:extLst>
      <p:ext uri="{BB962C8B-B14F-4D97-AF65-F5344CB8AC3E}">
        <p14:creationId xmlns:p14="http://schemas.microsoft.com/office/powerpoint/2010/main" val="951330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58</a:t>
            </a:fld>
            <a:endParaRPr lang="en-US"/>
          </a:p>
        </p:txBody>
      </p:sp>
    </p:spTree>
    <p:extLst>
      <p:ext uri="{BB962C8B-B14F-4D97-AF65-F5344CB8AC3E}">
        <p14:creationId xmlns:p14="http://schemas.microsoft.com/office/powerpoint/2010/main" val="1468969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Based on the idea,</a:t>
            </a:r>
            <a:r>
              <a:rPr kumimoji="1" lang="en-US" altLang="ja-JP" baseline="0" dirty="0" smtClean="0"/>
              <a:t> we propose the application-aware scheduling for HWAs. First, we categorize HWAs as long-deadline-period HWA or short-deadline-period statically based on the length of the period. Then we adjust the priorities of each dynamically. For short-deadline-period HWA, it becomes high priority if time remaining in period is worst case access latency, that is </a:t>
            </a:r>
            <a:r>
              <a:rPr kumimoji="1" lang="en-US" altLang="ja-JP" baseline="0" dirty="0" err="1" smtClean="0"/>
              <a:t>tRC</a:t>
            </a:r>
            <a:r>
              <a:rPr kumimoji="1" lang="en-US" altLang="ja-JP" baseline="0" dirty="0" smtClean="0"/>
              <a:t>, multiplied the number of requests plus some overheads. </a:t>
            </a:r>
          </a:p>
          <a:p>
            <a:r>
              <a:rPr kumimoji="1" lang="en-US" altLang="ja-JP" baseline="0" dirty="0" smtClean="0"/>
              <a:t>For long-deadline-period HWA, it becomes high priority if current progress is less than or equal to expected progress.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59</a:t>
            </a:fld>
            <a:endParaRPr lang="en-US"/>
          </a:p>
        </p:txBody>
      </p:sp>
    </p:spTree>
    <p:extLst>
      <p:ext uri="{BB962C8B-B14F-4D97-AF65-F5344CB8AC3E}">
        <p14:creationId xmlns:p14="http://schemas.microsoft.com/office/powerpoint/2010/main" val="33032042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’s an executive summary. The problem is hardware accelerators and CPUs share the same memory subsystem and interfere with each other.</a:t>
            </a:r>
          </a:p>
          <a:p>
            <a:r>
              <a:rPr kumimoji="1" lang="en-US" altLang="ja-JP" baseline="0" dirty="0" smtClean="0"/>
              <a:t>So, the goal of this work is to design a memory scheduler that improves CPU performance while meeting HWAs’ deadlines. </a:t>
            </a:r>
          </a:p>
          <a:p>
            <a:endParaRPr kumimoji="1" lang="en-US" altLang="ja-JP" baseline="0" dirty="0" smtClean="0"/>
          </a:p>
          <a:p>
            <a:r>
              <a:rPr kumimoji="1" lang="en-US" altLang="ja-JP" baseline="0" dirty="0" smtClean="0"/>
              <a:t>The challenge to achieve the goal is different HWAs have different memory access characteristics and different deadlines. For example, memory-intensive and long-deadline HWAs significantly degrade </a:t>
            </a:r>
            <a:r>
              <a:rPr kumimoji="1" lang="en-US" altLang="ja-JP" baseline="0" smtClean="0"/>
              <a:t>system performance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63</a:t>
            </a:fld>
            <a:endParaRPr lang="en-US"/>
          </a:p>
        </p:txBody>
      </p:sp>
    </p:spTree>
    <p:extLst>
      <p:ext uri="{BB962C8B-B14F-4D97-AF65-F5344CB8AC3E}">
        <p14:creationId xmlns:p14="http://schemas.microsoft.com/office/powerpoint/2010/main" val="66388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To manage interference between CPU cores and GPUs, a state-of-the-art technique proposes to dynamically adjust memory access priority between CPU cores and GPUs. </a:t>
            </a:r>
          </a:p>
          <a:p>
            <a:r>
              <a:rPr kumimoji="1" lang="en-US" altLang="ja-JP" dirty="0" smtClean="0"/>
              <a:t>They</a:t>
            </a:r>
            <a:r>
              <a:rPr kumimoji="1" lang="en-US" altLang="ja-JP" baseline="0" dirty="0" smtClean="0"/>
              <a:t> check GPU’s progress and if GPU is making a good progress to achieve its target frame rate, the memory controller lowers GPU priority.</a:t>
            </a:r>
            <a:endParaRPr kumimoji="1" lang="en-US" altLang="ja-JP" dirty="0" smtClean="0"/>
          </a:p>
          <a:p>
            <a:endParaRPr kumimoji="1" lang="en-US" altLang="ja-JP" dirty="0" smtClean="0"/>
          </a:p>
          <a:p>
            <a:r>
              <a:rPr kumimoji="1" lang="en-US" altLang="ja-JP" dirty="0" smtClean="0"/>
              <a:t>We apply this scheme for a wide variety of HWAs. </a:t>
            </a:r>
          </a:p>
          <a:p>
            <a:r>
              <a:rPr kumimoji="1" lang="en-US" altLang="ja-JP" baseline="0" dirty="0" smtClean="0"/>
              <a:t>The memory controller compare HWA’s current progress against expected progress. We define </a:t>
            </a:r>
            <a:r>
              <a:rPr kumimoji="1" lang="en-US" altLang="ja-JP" baseline="0" dirty="0" err="1" smtClean="0"/>
              <a:t>CurrentProgress</a:t>
            </a:r>
            <a:r>
              <a:rPr kumimoji="1" lang="en-US" altLang="ja-JP" baseline="0" dirty="0" smtClean="0"/>
              <a:t> as the fraction of the total number of memory requests that have been completed for a period. </a:t>
            </a:r>
            <a:r>
              <a:rPr kumimoji="1" lang="en-US" altLang="ja-JP" baseline="0" dirty="0" err="1" smtClean="0"/>
              <a:t>ExpectedProgress</a:t>
            </a:r>
            <a:r>
              <a:rPr kumimoji="1" lang="en-US" altLang="ja-JP" baseline="0" dirty="0" smtClean="0"/>
              <a:t> is defined as the fraction of cycles elapsed during a period.</a:t>
            </a:r>
          </a:p>
          <a:p>
            <a:endParaRPr kumimoji="1" lang="en-US" altLang="ja-JP" baseline="0" dirty="0" smtClean="0"/>
          </a:p>
          <a:p>
            <a:r>
              <a:rPr kumimoji="1" lang="en-US" altLang="ja-JP" baseline="0" dirty="0" smtClean="0"/>
              <a:t>Every scheduling unit, memory controller dynamically adjusts HWA priority.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If current progress is greater than expected progress, it means HWA is making good progress to meet HWA’s deadline, then HWA requests are given lower priority than CPU requests. On the other hands, if current progress is less than or equal to </a:t>
            </a:r>
            <a:r>
              <a:rPr kumimoji="1" lang="en-US" altLang="ja-JP" baseline="0" dirty="0" err="1" smtClean="0"/>
              <a:t>ExpectedProgress</a:t>
            </a:r>
            <a:r>
              <a:rPr kumimoji="1" lang="en-US" altLang="ja-JP" baseline="0" dirty="0" smtClean="0"/>
              <a:t>, because it means HWA is not on track to meet its deadline, HWA requests are given the same priority as CPU requests. Only when expected progress is greater than </a:t>
            </a:r>
            <a:r>
              <a:rPr kumimoji="1" lang="en-US" altLang="ja-JP" baseline="0" dirty="0" err="1" smtClean="0"/>
              <a:t>EmergentThreshold</a:t>
            </a:r>
            <a:r>
              <a:rPr kumimoji="1" lang="en-US" altLang="ja-JP" baseline="0" dirty="0" smtClean="0"/>
              <a:t>(=0.90), the HWA requests are given higher priority than CPU requests. </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a:t>
            </a:fld>
            <a:endParaRPr lang="en-US"/>
          </a:p>
        </p:txBody>
      </p:sp>
    </p:spTree>
    <p:extLst>
      <p:ext uri="{BB962C8B-B14F-4D97-AF65-F5344CB8AC3E}">
        <p14:creationId xmlns:p14="http://schemas.microsoft.com/office/powerpoint/2010/main" val="2680960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These</a:t>
            </a:r>
            <a:r>
              <a:rPr kumimoji="1" lang="en-US" altLang="ja-JP" baseline="0" dirty="0" smtClean="0"/>
              <a:t> are priority order of state of the art dynamic priority scheme and our DASH scheduling policy. The lower number indicates higher priority. At the baseline policy, HWAs having high priority is selected first. Then CPUs are scheduled with state-of-the-art scheduling policy for CPUs. HWAs having low priority is at the lowest rank.</a:t>
            </a:r>
          </a:p>
          <a:p>
            <a:endParaRPr kumimoji="1" lang="en-US" altLang="ja-JP" baseline="0" dirty="0" smtClean="0"/>
          </a:p>
          <a:p>
            <a:r>
              <a:rPr kumimoji="1" lang="en-US" altLang="ja-JP" baseline="0" dirty="0" smtClean="0"/>
              <a:t>In our DASH scheduling policy, the 1</a:t>
            </a:r>
            <a:r>
              <a:rPr kumimoji="1" lang="en-US" altLang="ja-JP" baseline="30000" dirty="0" smtClean="0"/>
              <a:t>st</a:t>
            </a:r>
            <a:r>
              <a:rPr kumimoji="1" lang="en-US" altLang="ja-JP" baseline="0" dirty="0" smtClean="0"/>
              <a:t> is short-deadline-period HWAs with high priority. 2</a:t>
            </a:r>
            <a:r>
              <a:rPr kumimoji="1" lang="en-US" altLang="ja-JP" baseline="30000" dirty="0" smtClean="0"/>
              <a:t>nd</a:t>
            </a:r>
            <a:r>
              <a:rPr kumimoji="1" lang="en-US" altLang="ja-JP" baseline="0" dirty="0" smtClean="0"/>
              <a:t> is long-deadline-period HWAs with high priority. The third memory-</a:t>
            </a:r>
            <a:r>
              <a:rPr kumimoji="1" lang="en-US" altLang="ja-JP" baseline="0" dirty="0" err="1" smtClean="0"/>
              <a:t>nonintensive</a:t>
            </a:r>
            <a:r>
              <a:rPr kumimoji="1" lang="en-US" altLang="ja-JP" baseline="0" dirty="0" smtClean="0"/>
              <a:t> CPU applications. Long-deadline-period HWAs with low priority is still prioritized memory-intensive applications. Short-deadline-period HWAs with low priority is at the lowest rank.</a:t>
            </a:r>
          </a:p>
          <a:p>
            <a:endParaRPr kumimoji="1" lang="en-US" altLang="ja-JP" baseline="0" dirty="0" smtClean="0"/>
          </a:p>
          <a:p>
            <a:r>
              <a:rPr kumimoji="1" lang="en-US" altLang="ja-JP" baseline="0" dirty="0" smtClean="0"/>
              <a:t>As I explained, memory-intensive CPU applications are less vulnerable to memory access latency, but in some workloads, memory-intensive applications experience unfair slowdown due to long-deadline-period HWAs. Therefore, </a:t>
            </a: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64</a:t>
            </a:fld>
            <a:endParaRPr lang="en-US"/>
          </a:p>
        </p:txBody>
      </p:sp>
    </p:spTree>
    <p:extLst>
      <p:ext uri="{BB962C8B-B14F-4D97-AF65-F5344CB8AC3E}">
        <p14:creationId xmlns:p14="http://schemas.microsoft.com/office/powerpoint/2010/main" val="3904393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en-US" altLang="ja-JP" dirty="0" smtClean="0"/>
              <a:t>We made</a:t>
            </a:r>
            <a:r>
              <a:rPr kumimoji="1" lang="en-US" altLang="ja-JP" baseline="0" dirty="0" smtClean="0"/>
              <a:t> an optimization for the scheduling policy. We switch the priorities of rank4 and 5 probabilistically and we adjust the probability for switching dynamically based on its progress. Please see the paper for the detail of this probabilistic switching of priorities. </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65</a:t>
            </a:fld>
            <a:endParaRPr lang="en-US"/>
          </a:p>
        </p:txBody>
      </p:sp>
    </p:spTree>
    <p:extLst>
      <p:ext uri="{BB962C8B-B14F-4D97-AF65-F5344CB8AC3E}">
        <p14:creationId xmlns:p14="http://schemas.microsoft.com/office/powerpoint/2010/main" val="2645089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Most of the works</a:t>
            </a:r>
            <a:r>
              <a:rPr kumimoji="1" lang="en-US" altLang="ja-JP" baseline="0" dirty="0" smtClean="0"/>
              <a:t> for the memory scheduling is for the CPU-only systems. To manage interference between CPU cores and GPUs, a state-of-the-art technique proposes to dynamically adjust memory access priority between CPU cores and GPUs. </a:t>
            </a:r>
          </a:p>
          <a:p>
            <a:endParaRPr kumimoji="1" lang="en-US" altLang="ja-JP" baseline="0" dirty="0" smtClean="0"/>
          </a:p>
          <a:p>
            <a:r>
              <a:rPr kumimoji="1" lang="en-US" altLang="ja-JP" baseline="0" dirty="0" smtClean="0"/>
              <a:t>The goal of the technique is to improve CPU performance while keeping GPU’s target frame rate. </a:t>
            </a:r>
          </a:p>
          <a:p>
            <a:endParaRPr kumimoji="1" lang="en-US" altLang="ja-JP" baseline="0" dirty="0" smtClean="0"/>
          </a:p>
          <a:p>
            <a:r>
              <a:rPr kumimoji="1" lang="en-US" altLang="ja-JP" baseline="0" dirty="0" smtClean="0"/>
              <a:t>To achieve the goal, they compare GPU’s current progress against expected progress. The current progress is the fraction of tiles rendered in a frame, and the expected progress is the fraction of time elapsed in a period. </a:t>
            </a:r>
          </a:p>
          <a:p>
            <a:endParaRPr kumimoji="1" lang="en-US" altLang="ja-JP" baseline="0" dirty="0" smtClean="0"/>
          </a:p>
          <a:p>
            <a:r>
              <a:rPr kumimoji="1" lang="en-US" altLang="ja-JP" baseline="0" dirty="0" smtClean="0"/>
              <a:t>If  current progress is greater than expected progress, it means GPU is making good progress to keep GPU’s frame rate, then GPU requests are given lower priority than CPU requests. On the other hands, if current progress is less than or equal to </a:t>
            </a:r>
            <a:r>
              <a:rPr kumimoji="1" lang="en-US" altLang="ja-JP" baseline="0" dirty="0" err="1" smtClean="0"/>
              <a:t>ExpectedProgress</a:t>
            </a:r>
            <a:r>
              <a:rPr kumimoji="1" lang="en-US" altLang="ja-JP" baseline="0" dirty="0" smtClean="0"/>
              <a:t>, because it means GPU is not on track to meet its deadline, GPU requests are given the same priority as CPU requests. Only when expected progress is greater than </a:t>
            </a:r>
            <a:r>
              <a:rPr kumimoji="1" lang="en-US" altLang="ja-JP" baseline="0" dirty="0" err="1" smtClean="0"/>
              <a:t>EmergentThreshold</a:t>
            </a:r>
            <a:r>
              <a:rPr kumimoji="1" lang="en-US" altLang="ja-JP" baseline="0" dirty="0" smtClean="0"/>
              <a:t>(=0.90), the GPU requests are given higher priority than CPU requests. </a:t>
            </a:r>
          </a:p>
          <a:p>
            <a:r>
              <a:rPr kumimoji="1" lang="en-US" altLang="ja-JP" baseline="0" dirty="0" smtClean="0"/>
              <a:t>We adapt this scheme for a wide variety of HWAs </a:t>
            </a:r>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66</a:t>
            </a:fld>
            <a:endParaRPr lang="en-US"/>
          </a:p>
        </p:txBody>
      </p:sp>
    </p:spTree>
    <p:extLst>
      <p:ext uri="{BB962C8B-B14F-4D97-AF65-F5344CB8AC3E}">
        <p14:creationId xmlns:p14="http://schemas.microsoft.com/office/powerpoint/2010/main" val="1666345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smtClean="0"/>
              <a:t>Here</a:t>
            </a:r>
            <a:r>
              <a:rPr kumimoji="1" lang="en-US" altLang="ja-JP" baseline="0" dirty="0" smtClean="0"/>
              <a:t>’s an executive summary. The problem is hardware accelerators and CPUs share the same memory subsystem and interfere with each other.</a:t>
            </a:r>
          </a:p>
          <a:p>
            <a:r>
              <a:rPr kumimoji="1" lang="en-US" altLang="ja-JP" baseline="0" dirty="0" smtClean="0"/>
              <a:t>So, the goal of this work is to design a memory scheduler that improves CPU performance while meeting HWAs’ deadlines. </a:t>
            </a:r>
          </a:p>
          <a:p>
            <a:endParaRPr kumimoji="1" lang="en-US" altLang="ja-JP" baseline="0" dirty="0" smtClean="0"/>
          </a:p>
          <a:p>
            <a:r>
              <a:rPr kumimoji="1" lang="en-US" altLang="ja-JP" baseline="0" dirty="0" smtClean="0"/>
              <a:t>The challenge to achieve the goal is different HWAs have different memory access characteristics and different deadlines. For example, memory-intensive and long-deadline HWAs significantly degrade CPU performance when they become high priority due to their slow progress. On the other hand, short-deadline HWAs sometimes miss their deadlines despite high priority. Current schedulers do not smoothly handle this difference.</a:t>
            </a:r>
          </a:p>
          <a:p>
            <a:endParaRPr kumimoji="1" lang="en-US" altLang="ja-JP" baseline="0" dirty="0" smtClean="0"/>
          </a:p>
          <a:p>
            <a:r>
              <a:rPr kumimoji="1" lang="en-US" altLang="ja-JP" baseline="0" dirty="0" smtClean="0"/>
              <a:t>For solution of this challenge, DASH memory scheduler uses 3 key ideas.</a:t>
            </a:r>
          </a:p>
          <a:p>
            <a:r>
              <a:rPr kumimoji="1" lang="en-US" altLang="ja-JP" baseline="0" dirty="0" smtClean="0"/>
              <a:t>First, to meet HWAs’ deadlines, DASH prioritizes HWAs over CPU anytime when the HWA is not making good progress.</a:t>
            </a:r>
          </a:p>
          <a:p>
            <a:r>
              <a:rPr kumimoji="1" lang="en-US" altLang="ja-JP" baseline="0" dirty="0" smtClean="0"/>
              <a:t>Second, however, DASH tries to prevents a HWA from becoming high priority. It is OK to prioritize the HWA over a memory-intensive CPU even when the HWA is making good progress.</a:t>
            </a:r>
          </a:p>
          <a:p>
            <a:r>
              <a:rPr kumimoji="1" lang="en-US" altLang="ja-JP" baseline="0" dirty="0" smtClean="0"/>
              <a:t>Third, DASH prioritizes short-deadline-HWAs over long-</a:t>
            </a:r>
            <a:r>
              <a:rPr kumimoji="1" lang="en-US" altLang="ja-JP" baseline="0" dirty="0" err="1" smtClean="0"/>
              <a:t>deadlin</a:t>
            </a:r>
            <a:r>
              <a:rPr kumimoji="1" lang="en-US" altLang="ja-JP" baseline="0" dirty="0" smtClean="0"/>
              <a:t>-HWAs and CPUs based on worst-case memory access time estimation.</a:t>
            </a:r>
          </a:p>
          <a:p>
            <a:endParaRPr kumimoji="1" lang="en-US" altLang="ja-JP" baseline="0" dirty="0" smtClean="0"/>
          </a:p>
          <a:p>
            <a:r>
              <a:rPr kumimoji="1" lang="en-US" altLang="ja-JP" baseline="0" dirty="0" smtClean="0"/>
              <a:t>As the key results, DASH improves CPU performance for a wide variety of different CPU workloads by 9.5% and it achieves 10% deadline met ratio of HWAs.</a:t>
            </a:r>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67</a:t>
            </a:fld>
            <a:endParaRPr lang="en-US"/>
          </a:p>
        </p:txBody>
      </p:sp>
    </p:spTree>
    <p:extLst>
      <p:ext uri="{BB962C8B-B14F-4D97-AF65-F5344CB8AC3E}">
        <p14:creationId xmlns:p14="http://schemas.microsoft.com/office/powerpoint/2010/main" val="1186904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a:bodyPr>
          <a:lstStyle/>
          <a:p>
            <a:r>
              <a:rPr lang="en-US" dirty="0" smtClean="0"/>
              <a:t>Hello, everyone. I am Hiroyuki </a:t>
            </a:r>
            <a:r>
              <a:rPr lang="en-US" dirty="0" err="1" smtClean="0"/>
              <a:t>Usui</a:t>
            </a:r>
            <a:r>
              <a:rPr lang="en-US" dirty="0" smtClean="0"/>
              <a:t>. Today I will present “DASH: Deadline-Aware High-Performance</a:t>
            </a:r>
            <a:r>
              <a:rPr lang="en-US" baseline="0" dirty="0" smtClean="0"/>
              <a:t> Memory Scheduler for Heterogeneous Systems with Hardware Accelerators”. This work has been done together with Lavanya Subramanian, Kevin Chang, and Onur Mutlu.</a:t>
            </a:r>
            <a:r>
              <a:rPr lang="en-US" dirty="0" smtClean="0"/>
              <a:t> </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68</a:t>
            </a:fld>
            <a:endParaRPr lang="en-US"/>
          </a:p>
        </p:txBody>
      </p:sp>
    </p:spTree>
    <p:extLst>
      <p:ext uri="{BB962C8B-B14F-4D97-AF65-F5344CB8AC3E}">
        <p14:creationId xmlns:p14="http://schemas.microsoft.com/office/powerpoint/2010/main" val="133061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a:t>
            </a:r>
            <a:r>
              <a:rPr kumimoji="1" lang="en-US" altLang="ja-JP" baseline="0" dirty="0" smtClean="0"/>
              <a:t> observe this dynamic prioritization has two major problems. First, An HWA is prioritized over CPU cores only when it is closed to HWA’s deadline. As a result, the HWA often misses deadlines </a:t>
            </a:r>
            <a:r>
              <a:rPr kumimoji="1" lang="en-US" altLang="ja-JP" strike="sngStrike" baseline="0" dirty="0" smtClean="0"/>
              <a:t>It causes HWA’s deadline miss</a:t>
            </a:r>
            <a:r>
              <a:rPr kumimoji="1" lang="en-US" altLang="ja-JP" baseline="0" dirty="0" smtClean="0"/>
              <a:t> because available memory bandwidth in remaining time sometimes is not enough to meet the HWA’s deadline.</a:t>
            </a:r>
          </a:p>
          <a:p>
            <a:endParaRPr kumimoji="1" lang="en-US" altLang="ja-JP" baseline="0" dirty="0" smtClean="0"/>
          </a:p>
          <a:p>
            <a:r>
              <a:rPr kumimoji="1" lang="en-US" altLang="ja-JP" baseline="0" dirty="0" smtClean="0"/>
              <a:t>Second, This scheme does not consider the diverse memory access characteristics of CPUs and HWAs. It treats all HWAs or CPUs equally. It is missing opportunity to improve system performance. </a:t>
            </a: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7</a:t>
            </a:fld>
            <a:endParaRPr lang="en-US"/>
          </a:p>
        </p:txBody>
      </p:sp>
    </p:spTree>
    <p:extLst>
      <p:ext uri="{BB962C8B-B14F-4D97-AF65-F5344CB8AC3E}">
        <p14:creationId xmlns:p14="http://schemas.microsoft.com/office/powerpoint/2010/main" val="48427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I will explain key ideas of DASH scheduler to solve those</a:t>
            </a:r>
            <a:r>
              <a:rPr kumimoji="1" lang="en-US" altLang="ja-JP" baseline="0" dirty="0" smtClean="0"/>
              <a:t> two problems. </a:t>
            </a:r>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8</a:t>
            </a:fld>
            <a:endParaRPr lang="en-US"/>
          </a:p>
        </p:txBody>
      </p:sp>
    </p:spTree>
    <p:extLst>
      <p:ext uri="{BB962C8B-B14F-4D97-AF65-F5344CB8AC3E}">
        <p14:creationId xmlns:p14="http://schemas.microsoft.com/office/powerpoint/2010/main" val="3355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en-US" altLang="ja-JP" baseline="30000" dirty="0" smtClean="0"/>
              <a:t>st</a:t>
            </a:r>
            <a:r>
              <a:rPr kumimoji="1" lang="en-US" altLang="ja-JP" baseline="0" dirty="0" smtClean="0"/>
              <a:t> key idea is solution for the problem1, which is an HWA is prioritized over CPU cores only when it is closed to HWA’s deadline.</a:t>
            </a:r>
          </a:p>
          <a:p>
            <a:endParaRPr kumimoji="1" lang="en-US" altLang="ja-JP" baseline="0" dirty="0" smtClean="0"/>
          </a:p>
          <a:p>
            <a:r>
              <a:rPr kumimoji="1" lang="en-US" altLang="ja-JP" baseline="0" dirty="0" smtClean="0"/>
              <a:t>The key idea, distributed prioritization, is very simple modification. We use the same current progress and the expected progress as the existing work. The difference is if the current progress is less than or equal to expected progress, prioritizes HWAs over CPU anytime. So, we distribute high priority over its deadline period.</a:t>
            </a:r>
            <a:endParaRPr kumimoji="1" lang="ja-JP" altLang="en-US" dirty="0"/>
          </a:p>
        </p:txBody>
      </p:sp>
      <p:sp>
        <p:nvSpPr>
          <p:cNvPr id="4" name="スライド番号プレースホルダー 3"/>
          <p:cNvSpPr>
            <a:spLocks noGrp="1"/>
          </p:cNvSpPr>
          <p:nvPr>
            <p:ph type="sldNum" sz="quarter" idx="10"/>
          </p:nvPr>
        </p:nvSpPr>
        <p:spPr/>
        <p:txBody>
          <a:bodyPr/>
          <a:lstStyle/>
          <a:p>
            <a:fld id="{AB959945-7217-484B-8E74-88DC87A74BB0}" type="slidenum">
              <a:rPr lang="en-US" smtClean="0"/>
              <a:pPr/>
              <a:t>9</a:t>
            </a:fld>
            <a:endParaRPr lang="en-US"/>
          </a:p>
        </p:txBody>
      </p:sp>
    </p:spTree>
    <p:extLst>
      <p:ext uri="{BB962C8B-B14F-4D97-AF65-F5344CB8AC3E}">
        <p14:creationId xmlns:p14="http://schemas.microsoft.com/office/powerpoint/2010/main" val="201073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5.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4213939"/>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5718579"/>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8798576"/>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435667"/>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844999"/>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9078161"/>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25848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2307708"/>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39716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445163"/>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6590945"/>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96300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236664"/>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343059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1229974"/>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716023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60704"/>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24428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97416"/>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98387"/>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318316"/>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79469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7365324"/>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4440868"/>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761223"/>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0309271"/>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699846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1967342"/>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1868917"/>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6976509"/>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5298425"/>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005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3487512"/>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1218904"/>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9918119"/>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915216"/>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4972030"/>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8356362"/>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1023349"/>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126492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5516"/>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6276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216330"/>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994947"/>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62464"/>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1246103"/>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62344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871462"/>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128926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6988588"/>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942725"/>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05560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3136607"/>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904850"/>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6363568"/>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451978"/>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9154178"/>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4392232"/>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9515483"/>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8123704"/>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107321"/>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69947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7250880"/>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1015061"/>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7036457"/>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1792748"/>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8427349"/>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7553388"/>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305953"/>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2195930"/>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5329891"/>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55269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211436"/>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1269008"/>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5523924"/>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696867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9055590"/>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260720"/>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412500"/>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8303782"/>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333079"/>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73673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519009"/>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5266594"/>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5375085"/>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601692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669055"/>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04157"/>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457200"/>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1474475"/>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224801"/>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altLang="ja-JP"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72579"/>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25498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981551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9450741"/>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346191"/>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ltLang="ja-JP"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752847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3672255"/>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588765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752AE0C9-F7C4-4547-82DB-A8816991FA8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675543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20" y="6259202"/>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2"/>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1"/>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2"/>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0"/>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2"/>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6"/>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16"/>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9"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1"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1"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0"/>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5"/>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0"/>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5"/>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1"/>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0"/>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0"/>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2"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2" y="145145"/>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pn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pn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pn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pn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pn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pn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pn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pn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1.pn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3.png"/><Relationship Id="rId2" Type="http://schemas.openxmlformats.org/officeDocument/2006/relationships/slideLayout" Target="../slideLayouts/slideLayout79.xml"/><Relationship Id="rId16"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5.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smtClean="0">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smtClean="0">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smtClean="0">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9055472"/>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76868293"/>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Tree>
    <p:extLst>
      <p:ext uri="{BB962C8B-B14F-4D97-AF65-F5344CB8AC3E}">
        <p14:creationId xmlns:p14="http://schemas.microsoft.com/office/powerpoint/2010/main" val="3868762999"/>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0678436"/>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66130425"/>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868022955"/>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9917464"/>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79561456"/>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457200"/>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457200"/>
            <a:fld id="{752AE0C9-F7C4-4547-82DB-A8816991FA84}" type="slidenum">
              <a:rPr lang="en-US" smtClean="0">
                <a:solidFill>
                  <a:srgbClr val="000000"/>
                </a:solidFill>
              </a:rPr>
              <a:pPr defTabSz="457200"/>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sz="180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5731791"/>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Garamond" pitchFamily="18" charset="0"/>
        </a:defRPr>
      </a:lvl2pPr>
      <a:lvl3pPr algn="l" rtl="0" eaLnBrk="1" fontAlgn="base" hangingPunct="1">
        <a:spcBef>
          <a:spcPct val="0"/>
        </a:spcBef>
        <a:spcAft>
          <a:spcPct val="0"/>
        </a:spcAft>
        <a:defRPr kumimoji="1" sz="4000">
          <a:solidFill>
            <a:schemeClr val="tx2"/>
          </a:solidFill>
          <a:latin typeface="Garamond" pitchFamily="18" charset="0"/>
        </a:defRPr>
      </a:lvl3pPr>
      <a:lvl4pPr algn="l" rtl="0" eaLnBrk="1" fontAlgn="base" hangingPunct="1">
        <a:spcBef>
          <a:spcPct val="0"/>
        </a:spcBef>
        <a:spcAft>
          <a:spcPct val="0"/>
        </a:spcAft>
        <a:defRPr kumimoji="1" sz="4000">
          <a:solidFill>
            <a:schemeClr val="tx2"/>
          </a:solidFill>
          <a:latin typeface="Garamond" pitchFamily="18" charset="0"/>
        </a:defRPr>
      </a:lvl4pPr>
      <a:lvl5pPr algn="l" rtl="0" eaLnBrk="1" fontAlgn="base" hangingPunct="1">
        <a:spcBef>
          <a:spcPct val="0"/>
        </a:spcBef>
        <a:spcAft>
          <a:spcPct val="0"/>
        </a:spcAft>
        <a:defRPr kumimoji="1" sz="4000">
          <a:solidFill>
            <a:schemeClr val="tx2"/>
          </a:solidFill>
          <a:latin typeface="Garamond" pitchFamily="18" charset="0"/>
        </a:defRPr>
      </a:lvl5pPr>
      <a:lvl6pPr marL="457200" algn="l" rtl="0" eaLnBrk="1" fontAlgn="base" hangingPunct="1">
        <a:spcBef>
          <a:spcPct val="0"/>
        </a:spcBef>
        <a:spcAft>
          <a:spcPct val="0"/>
        </a:spcAft>
        <a:defRPr kumimoji="1" sz="4000">
          <a:solidFill>
            <a:schemeClr val="tx2"/>
          </a:solidFill>
          <a:latin typeface="Garamond" pitchFamily="18" charset="0"/>
        </a:defRPr>
      </a:lvl6pPr>
      <a:lvl7pPr marL="914400" algn="l" rtl="0" eaLnBrk="1" fontAlgn="base" hangingPunct="1">
        <a:spcBef>
          <a:spcPct val="0"/>
        </a:spcBef>
        <a:spcAft>
          <a:spcPct val="0"/>
        </a:spcAft>
        <a:defRPr kumimoji="1" sz="4000">
          <a:solidFill>
            <a:schemeClr val="tx2"/>
          </a:solidFill>
          <a:latin typeface="Garamond" pitchFamily="18" charset="0"/>
        </a:defRPr>
      </a:lvl7pPr>
      <a:lvl8pPr marL="1371600" algn="l" rtl="0" eaLnBrk="1" fontAlgn="base" hangingPunct="1">
        <a:spcBef>
          <a:spcPct val="0"/>
        </a:spcBef>
        <a:spcAft>
          <a:spcPct val="0"/>
        </a:spcAft>
        <a:defRPr kumimoji="1" sz="4000">
          <a:solidFill>
            <a:schemeClr val="tx2"/>
          </a:solidFill>
          <a:latin typeface="Garamond" pitchFamily="18" charset="0"/>
        </a:defRPr>
      </a:lvl8pPr>
      <a:lvl9pPr marL="1828800" algn="l" rtl="0" eaLnBrk="1" fontAlgn="base" hangingPunct="1">
        <a:spcBef>
          <a:spcPct val="0"/>
        </a:spcBef>
        <a:spcAft>
          <a:spcPct val="0"/>
        </a:spcAft>
        <a:defRPr kumimoji="1"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800">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60" y="264849"/>
            <a:ext cx="5102012" cy="542508"/>
          </a:xfrm>
          <a:prstGeom prst="rect">
            <a:avLst/>
          </a:prstGeom>
        </p:spPr>
      </p:pic>
      <p:sp>
        <p:nvSpPr>
          <p:cNvPr id="8" name="Title Placeholder 1"/>
          <p:cNvSpPr>
            <a:spLocks noGrp="1"/>
          </p:cNvSpPr>
          <p:nvPr>
            <p:ph type="title"/>
          </p:nvPr>
        </p:nvSpPr>
        <p:spPr>
          <a:xfrm>
            <a:off x="299307" y="274640"/>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7"/>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9"/>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4.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2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4.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24.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46.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46.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46.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46.xml"/><Relationship Id="rId1" Type="http://schemas.openxmlformats.org/officeDocument/2006/relationships/tags" Target="../tags/tag15.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46.xml"/><Relationship Id="rId1" Type="http://schemas.openxmlformats.org/officeDocument/2006/relationships/tags" Target="../tags/tag16.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34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3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46.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34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4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4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6.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346.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46.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46.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4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6.xml"/></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0.xml"/><Relationship Id="rId1" Type="http://schemas.openxmlformats.org/officeDocument/2006/relationships/slideLayout" Target="../slideLayouts/slideLayout3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6.xml"/></Relationships>
</file>

<file path=ppt/slides/_rels/slide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3.xml"/><Relationship Id="rId1" Type="http://schemas.openxmlformats.org/officeDocument/2006/relationships/slideLayout" Target="../slideLayouts/slideLayout346.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46.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34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346.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3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7.xml"/><Relationship Id="rId1" Type="http://schemas.openxmlformats.org/officeDocument/2006/relationships/tags" Target="../tags/tag3.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46.xml"/><Relationship Id="rId1" Type="http://schemas.openxmlformats.org/officeDocument/2006/relationships/tags" Target="../tags/tag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4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46.xml"/><Relationship Id="rId1" Type="http://schemas.openxmlformats.org/officeDocument/2006/relationships/tags" Target="../tags/tag19.xml"/><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46.xml"/><Relationship Id="rId1" Type="http://schemas.openxmlformats.org/officeDocument/2006/relationships/tags" Target="../tags/tag20.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34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7.xml"/><Relationship Id="rId1" Type="http://schemas.openxmlformats.org/officeDocument/2006/relationships/tags" Target="../tags/tag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7.xml"/><Relationship Id="rId1" Type="http://schemas.openxmlformats.org/officeDocument/2006/relationships/tags" Target="../tags/tag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3608"/>
            <a:ext cx="8382000" cy="2057400"/>
          </a:xfrm>
        </p:spPr>
        <p:txBody>
          <a:bodyPr>
            <a:normAutofit/>
          </a:bodyPr>
          <a:lstStyle/>
          <a:p>
            <a:pPr algn="ctr"/>
            <a:r>
              <a:rPr lang="en-US" sz="3300" dirty="0"/>
              <a:t>DASH: Deadline-Aware High-Performance Memory Scheduler for Heterogeneous Systems with Hardware Accelerators</a:t>
            </a:r>
          </a:p>
        </p:txBody>
      </p:sp>
      <p:sp>
        <p:nvSpPr>
          <p:cNvPr id="3" name="Subtitle 2"/>
          <p:cNvSpPr>
            <a:spLocks noGrp="1"/>
          </p:cNvSpPr>
          <p:nvPr>
            <p:ph type="subTitle" idx="1"/>
          </p:nvPr>
        </p:nvSpPr>
        <p:spPr>
          <a:xfrm>
            <a:off x="1763688" y="3789040"/>
            <a:ext cx="5616624" cy="614362"/>
          </a:xfrm>
        </p:spPr>
        <p:txBody>
          <a:bodyPr>
            <a:noAutofit/>
          </a:bodyPr>
          <a:lstStyle/>
          <a:p>
            <a:r>
              <a:rPr lang="en-US" sz="2200" dirty="0" smtClean="0"/>
              <a:t>Hiroyuki </a:t>
            </a:r>
            <a:r>
              <a:rPr lang="en-US" sz="2200" dirty="0" err="1" smtClean="0"/>
              <a:t>Usui</a:t>
            </a:r>
            <a:r>
              <a:rPr lang="en-US" sz="2200" dirty="0"/>
              <a:t>, </a:t>
            </a:r>
            <a:r>
              <a:rPr lang="en-US" sz="2200" dirty="0" smtClean="0"/>
              <a:t>Lavanya Subramanian</a:t>
            </a:r>
          </a:p>
          <a:p>
            <a:r>
              <a:rPr lang="en-US" altLang="ja-JP" sz="2200" dirty="0"/>
              <a:t>Kevin Chang</a:t>
            </a:r>
            <a:r>
              <a:rPr lang="en-US" altLang="ja-JP" sz="2200" dirty="0" smtClean="0"/>
              <a:t>, Onur Mutlu</a:t>
            </a:r>
          </a:p>
          <a:p>
            <a:endParaRPr lang="en-US" sz="2200" dirty="0" smtClean="0"/>
          </a:p>
          <a:p>
            <a:endParaRPr lang="en-US" sz="2200" dirty="0"/>
          </a:p>
        </p:txBody>
      </p:sp>
      <p:pic>
        <p:nvPicPr>
          <p:cNvPr id="6" name="Picture 5" descr="Burgundy_CMU_JPG_Logo.jpg"/>
          <p:cNvPicPr>
            <a:picLocks noChangeAspect="1"/>
          </p:cNvPicPr>
          <p:nvPr/>
        </p:nvPicPr>
        <p:blipFill>
          <a:blip r:embed="rId3" cstate="print"/>
          <a:stretch>
            <a:fillRect/>
          </a:stretch>
        </p:blipFill>
        <p:spPr>
          <a:xfrm>
            <a:off x="2678893" y="5805264"/>
            <a:ext cx="3786214" cy="1367244"/>
          </a:xfrm>
          <a:prstGeom prst="rect">
            <a:avLst/>
          </a:prstGeom>
        </p:spPr>
      </p:pic>
      <p:pic>
        <p:nvPicPr>
          <p:cNvPr id="7" name="Picture 6" descr="safari.png"/>
          <p:cNvPicPr>
            <a:picLocks noChangeAspect="1"/>
          </p:cNvPicPr>
          <p:nvPr/>
        </p:nvPicPr>
        <p:blipFill>
          <a:blip r:embed="rId4" cstate="print"/>
          <a:stretch>
            <a:fillRect/>
          </a:stretch>
        </p:blipFill>
        <p:spPr>
          <a:xfrm>
            <a:off x="179512" y="6453336"/>
            <a:ext cx="1080120" cy="312522"/>
          </a:xfrm>
          <a:prstGeom prst="rect">
            <a:avLst/>
          </a:prstGeom>
        </p:spPr>
      </p:pic>
      <p:sp>
        <p:nvSpPr>
          <p:cNvPr id="4" name="テキスト ボックス 3"/>
          <p:cNvSpPr txBox="1"/>
          <p:nvPr/>
        </p:nvSpPr>
        <p:spPr>
          <a:xfrm>
            <a:off x="1397894" y="4945231"/>
            <a:ext cx="6348213" cy="1446550"/>
          </a:xfrm>
          <a:prstGeom prst="rect">
            <a:avLst/>
          </a:prstGeom>
          <a:noFill/>
        </p:spPr>
        <p:txBody>
          <a:bodyPr wrap="none" rtlCol="0">
            <a:spAutoFit/>
          </a:bodyPr>
          <a:lstStyle/>
          <a:p>
            <a:pPr algn="ctr"/>
            <a:r>
              <a:rPr lang="en-US" altLang="ja-JP" sz="2200" b="1" dirty="0">
                <a:solidFill>
                  <a:srgbClr val="0000FF"/>
                </a:solidFill>
              </a:rPr>
              <a:t>DASH source code is available at </a:t>
            </a:r>
            <a:r>
              <a:rPr lang="en-US" altLang="ja-JP" sz="2200" b="1" dirty="0" err="1">
                <a:solidFill>
                  <a:srgbClr val="0000FF"/>
                </a:solidFill>
              </a:rPr>
              <a:t>GitHub</a:t>
            </a:r>
            <a:endParaRPr lang="en-US" altLang="ja-JP" sz="2200" b="1" dirty="0">
              <a:solidFill>
                <a:srgbClr val="0000FF"/>
              </a:solidFill>
            </a:endParaRPr>
          </a:p>
          <a:p>
            <a:pPr algn="ctr"/>
            <a:r>
              <a:rPr lang="en-US" altLang="ja-JP" sz="2200" b="1" dirty="0" smtClean="0">
                <a:solidFill>
                  <a:srgbClr val="0000FF"/>
                </a:solidFill>
              </a:rPr>
              <a:t>https</a:t>
            </a:r>
            <a:r>
              <a:rPr lang="en-US" altLang="ja-JP" sz="2200" b="1" dirty="0">
                <a:solidFill>
                  <a:srgbClr val="0000FF"/>
                </a:solidFill>
              </a:rPr>
              <a:t>://</a:t>
            </a:r>
            <a:r>
              <a:rPr lang="en-US" altLang="ja-JP" sz="2200" b="1" dirty="0" smtClean="0">
                <a:solidFill>
                  <a:srgbClr val="0000FF"/>
                </a:solidFill>
              </a:rPr>
              <a:t>github.com/CMU-SAFARI/HWASim</a:t>
            </a:r>
            <a:endParaRPr lang="en-US" altLang="ja-JP" sz="2200" b="1" dirty="0">
              <a:solidFill>
                <a:srgbClr val="0000FF"/>
              </a:solidFill>
            </a:endParaRPr>
          </a:p>
          <a:p>
            <a:pPr algn="ctr"/>
            <a:endParaRPr lang="en-US" altLang="ja-JP" sz="2200" dirty="0"/>
          </a:p>
          <a:p>
            <a:pPr algn="ctr"/>
            <a:endParaRPr kumimoji="1" lang="ja-JP" altLang="en-US" sz="2200" dirty="0"/>
          </a:p>
        </p:txBody>
      </p:sp>
    </p:spTree>
    <p:extLst>
      <p:ext uri="{BB962C8B-B14F-4D97-AF65-F5344CB8AC3E}">
        <p14:creationId xmlns:p14="http://schemas.microsoft.com/office/powerpoint/2010/main" val="158214005"/>
      </p:ext>
    </p:extLst>
  </p:cSld>
  <p:clrMapOvr>
    <a:masterClrMapping/>
  </p:clrMapOvr>
  <p:transition advTm="150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2"/>
            <a:ext cx="8610600" cy="780869"/>
          </a:xfrm>
        </p:spPr>
        <p:txBody>
          <a:bodyPr/>
          <a:lstStyle/>
          <a:p>
            <a:r>
              <a:rPr lang="en-US" sz="3600" dirty="0"/>
              <a:t>Example: Scheduling HWA and CPU Requests </a:t>
            </a:r>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10</a:t>
            </a:fld>
            <a:endParaRPr lang="en-US">
              <a:solidFill>
                <a:srgbClr val="000000"/>
              </a:solidFill>
            </a:endParaRPr>
          </a:p>
        </p:txBody>
      </p:sp>
      <p:grpSp>
        <p:nvGrpSpPr>
          <p:cNvPr id="138" name="Group 137"/>
          <p:cNvGrpSpPr/>
          <p:nvPr/>
        </p:nvGrpSpPr>
        <p:grpSpPr>
          <a:xfrm>
            <a:off x="783068" y="2382394"/>
            <a:ext cx="8108839" cy="388169"/>
            <a:chOff x="783066" y="2382392"/>
            <a:chExt cx="8108839" cy="388169"/>
          </a:xfrm>
        </p:grpSpPr>
        <p:sp>
          <p:nvSpPr>
            <p:cNvPr id="116" name="TextBox 115"/>
            <p:cNvSpPr txBox="1"/>
            <p:nvPr/>
          </p:nvSpPr>
          <p:spPr>
            <a:xfrm>
              <a:off x="2698929" y="2401229"/>
              <a:ext cx="2736221" cy="369332"/>
            </a:xfrm>
            <a:prstGeom prst="rect">
              <a:avLst/>
            </a:prstGeom>
            <a:noFill/>
          </p:spPr>
          <p:txBody>
            <a:bodyPr wrap="none" rtlCol="0">
              <a:spAutoFit/>
            </a:bodyPr>
            <a:lstStyle/>
            <a:p>
              <a:pPr algn="ctr" defTabSz="457200"/>
              <a:r>
                <a:rPr lang="en-US" dirty="0">
                  <a:solidFill>
                    <a:srgbClr val="000000"/>
                  </a:solidFill>
                  <a:latin typeface="Tahoma"/>
                </a:rPr>
                <a:t>Alone Execution Timeline</a:t>
              </a:r>
            </a:p>
          </p:txBody>
        </p:sp>
        <p:cxnSp>
          <p:nvCxnSpPr>
            <p:cNvPr id="117" name="Straight Arrow Connector 116"/>
            <p:cNvCxnSpPr/>
            <p:nvPr/>
          </p:nvCxnSpPr>
          <p:spPr>
            <a:xfrm>
              <a:off x="783066" y="2723290"/>
              <a:ext cx="810883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209212" y="2382392"/>
              <a:ext cx="629988" cy="369332"/>
            </a:xfrm>
            <a:prstGeom prst="rect">
              <a:avLst/>
            </a:prstGeom>
            <a:noFill/>
          </p:spPr>
          <p:txBody>
            <a:bodyPr wrap="none" rtlCol="0">
              <a:spAutoFit/>
            </a:bodyPr>
            <a:lstStyle/>
            <a:p>
              <a:pPr defTabSz="457200"/>
              <a:r>
                <a:rPr lang="en-US" dirty="0">
                  <a:solidFill>
                    <a:srgbClr val="000000"/>
                  </a:solidFill>
                  <a:latin typeface="Tahoma"/>
                </a:rPr>
                <a:t>time</a:t>
              </a:r>
            </a:p>
          </p:txBody>
        </p:sp>
      </p:grpSp>
      <p:sp>
        <p:nvSpPr>
          <p:cNvPr id="132" name="Content Placeholder 2"/>
          <p:cNvSpPr>
            <a:spLocks noGrp="1"/>
          </p:cNvSpPr>
          <p:nvPr>
            <p:ph idx="1"/>
          </p:nvPr>
        </p:nvSpPr>
        <p:spPr>
          <a:xfrm>
            <a:off x="228601" y="1040368"/>
            <a:ext cx="8724907" cy="1193361"/>
          </a:xfrm>
        </p:spPr>
        <p:txBody>
          <a:bodyPr/>
          <a:lstStyle/>
          <a:p>
            <a:r>
              <a:rPr lang="en-US" dirty="0" smtClean="0"/>
              <a:t>Scheduling requests from 2 CPU applications and a HWA</a:t>
            </a:r>
          </a:p>
          <a:p>
            <a:pPr lvl="1"/>
            <a:r>
              <a:rPr lang="en-US" dirty="0" smtClean="0"/>
              <a:t>CPU-A : memory non-intensive application</a:t>
            </a:r>
          </a:p>
          <a:p>
            <a:pPr lvl="1"/>
            <a:r>
              <a:rPr lang="en-US" dirty="0" smtClean="0"/>
              <a:t>CPU-B : memory intensive application</a:t>
            </a:r>
            <a:endParaRPr lang="en-US" dirty="0"/>
          </a:p>
        </p:txBody>
      </p:sp>
      <p:grpSp>
        <p:nvGrpSpPr>
          <p:cNvPr id="11" name="グループ化 10"/>
          <p:cNvGrpSpPr/>
          <p:nvPr/>
        </p:nvGrpSpPr>
        <p:grpSpPr>
          <a:xfrm>
            <a:off x="29689" y="4569109"/>
            <a:ext cx="9072806" cy="1816174"/>
            <a:chOff x="29689" y="4569109"/>
            <a:chExt cx="9072806" cy="1816174"/>
          </a:xfrm>
        </p:grpSpPr>
        <p:sp>
          <p:nvSpPr>
            <p:cNvPr id="124" name="TextBox 123"/>
            <p:cNvSpPr txBox="1"/>
            <p:nvPr/>
          </p:nvSpPr>
          <p:spPr>
            <a:xfrm>
              <a:off x="3427514" y="6015951"/>
              <a:ext cx="1517851" cy="369332"/>
            </a:xfrm>
            <a:prstGeom prst="rect">
              <a:avLst/>
            </a:prstGeom>
            <a:noFill/>
          </p:spPr>
          <p:txBody>
            <a:bodyPr wrap="none" rtlCol="0">
              <a:spAutoFit/>
            </a:bodyPr>
            <a:lstStyle/>
            <a:p>
              <a:pPr defTabSz="457200"/>
              <a:r>
                <a:rPr lang="en-US" dirty="0">
                  <a:solidFill>
                    <a:srgbClr val="000000"/>
                  </a:solidFill>
                  <a:latin typeface="Tahoma"/>
                </a:rPr>
                <a:t>Period = 20T</a:t>
              </a:r>
            </a:p>
          </p:txBody>
        </p:sp>
        <p:grpSp>
          <p:nvGrpSpPr>
            <p:cNvPr id="10" name="グループ化 9"/>
            <p:cNvGrpSpPr/>
            <p:nvPr/>
          </p:nvGrpSpPr>
          <p:grpSpPr>
            <a:xfrm>
              <a:off x="29689" y="4569109"/>
              <a:ext cx="9072806" cy="1700708"/>
              <a:chOff x="29689" y="4569109"/>
              <a:chExt cx="9072806" cy="1700708"/>
            </a:xfrm>
          </p:grpSpPr>
          <p:sp>
            <p:nvSpPr>
              <p:cNvPr id="13" name="Rounded Rectangle 12"/>
              <p:cNvSpPr/>
              <p:nvPr/>
            </p:nvSpPr>
            <p:spPr>
              <a:xfrm>
                <a:off x="783066" y="504757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4" name="Straight Connector 13"/>
              <p:cNvCxnSpPr/>
              <p:nvPr/>
            </p:nvCxnSpPr>
            <p:spPr>
              <a:xfrm flipH="1">
                <a:off x="1410160" y="4938443"/>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1400278"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27" name="Rounded Rectangle 26"/>
              <p:cNvSpPr/>
              <p:nvPr/>
            </p:nvSpPr>
            <p:spPr>
              <a:xfrm>
                <a:off x="1714499"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28" name="Rounded Rectangle 27"/>
              <p:cNvSpPr/>
              <p:nvPr/>
            </p:nvSpPr>
            <p:spPr>
              <a:xfrm>
                <a:off x="2028720"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29" name="Rounded Rectangle 28"/>
              <p:cNvSpPr/>
              <p:nvPr/>
            </p:nvSpPr>
            <p:spPr>
              <a:xfrm>
                <a:off x="781259" y="559561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30" name="Rounded Rectangle 29"/>
              <p:cNvSpPr/>
              <p:nvPr/>
            </p:nvSpPr>
            <p:spPr>
              <a:xfrm>
                <a:off x="1095480" y="559561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31" name="Rounded Rectangle 30"/>
              <p:cNvSpPr/>
              <p:nvPr/>
            </p:nvSpPr>
            <p:spPr>
              <a:xfrm>
                <a:off x="2963783"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32" name="Rounded Rectangle 31"/>
              <p:cNvSpPr/>
              <p:nvPr/>
            </p:nvSpPr>
            <p:spPr>
              <a:xfrm>
                <a:off x="2344763"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33" name="Rounded Rectangle 32"/>
              <p:cNvSpPr/>
              <p:nvPr/>
            </p:nvSpPr>
            <p:spPr>
              <a:xfrm>
                <a:off x="2658984" y="559561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35" name="TextBox 34"/>
              <p:cNvSpPr txBox="1"/>
              <p:nvPr/>
            </p:nvSpPr>
            <p:spPr>
              <a:xfrm>
                <a:off x="29689" y="559797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41" name="Rounded Rectangle 40"/>
              <p:cNvSpPr/>
              <p:nvPr/>
            </p:nvSpPr>
            <p:spPr>
              <a:xfrm>
                <a:off x="3276707" y="5597975"/>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42" name="Rounded Rectangle 41"/>
              <p:cNvSpPr/>
              <p:nvPr/>
            </p:nvSpPr>
            <p:spPr>
              <a:xfrm>
                <a:off x="3590928" y="5597975"/>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43" name="Rounded Rectangle 42"/>
              <p:cNvSpPr/>
              <p:nvPr/>
            </p:nvSpPr>
            <p:spPr>
              <a:xfrm>
                <a:off x="3905149" y="5597975"/>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44" name="Rounded Rectangle 43"/>
              <p:cNvSpPr/>
              <p:nvPr/>
            </p:nvSpPr>
            <p:spPr>
              <a:xfrm>
                <a:off x="4843009" y="5597975"/>
                <a:ext cx="307596"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45" name="Rounded Rectangle 44"/>
              <p:cNvSpPr/>
              <p:nvPr/>
            </p:nvSpPr>
            <p:spPr>
              <a:xfrm>
                <a:off x="4221192" y="5597975"/>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46" name="Rounded Rectangle 45"/>
              <p:cNvSpPr/>
              <p:nvPr/>
            </p:nvSpPr>
            <p:spPr>
              <a:xfrm>
                <a:off x="4535413" y="5597975"/>
                <a:ext cx="307596"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99"/>
              <p:cNvSpPr/>
              <p:nvPr/>
            </p:nvSpPr>
            <p:spPr>
              <a:xfrm>
                <a:off x="1404753" y="5041105"/>
                <a:ext cx="6243958"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01" name="Group 100"/>
              <p:cNvGrpSpPr/>
              <p:nvPr/>
            </p:nvGrpSpPr>
            <p:grpSpPr>
              <a:xfrm>
                <a:off x="1384755" y="5252430"/>
                <a:ext cx="1090853" cy="338554"/>
                <a:chOff x="1177261" y="1671117"/>
                <a:chExt cx="1090853" cy="338554"/>
              </a:xfrm>
            </p:grpSpPr>
            <p:cxnSp>
              <p:nvCxnSpPr>
                <p:cNvPr id="102"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04" name="Rounded Rectangle 103"/>
              <p:cNvSpPr/>
              <p:nvPr/>
            </p:nvSpPr>
            <p:spPr>
              <a:xfrm>
                <a:off x="5152889" y="5597975"/>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5" name="Rounded Rectangle 104"/>
              <p:cNvSpPr/>
              <p:nvPr/>
            </p:nvSpPr>
            <p:spPr>
              <a:xfrm>
                <a:off x="5467110" y="5597975"/>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6" name="Rounded Rectangle 105"/>
              <p:cNvSpPr/>
              <p:nvPr/>
            </p:nvSpPr>
            <p:spPr>
              <a:xfrm>
                <a:off x="5775509" y="559315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7" name="Rounded Rectangle 106"/>
              <p:cNvSpPr/>
              <p:nvPr/>
            </p:nvSpPr>
            <p:spPr>
              <a:xfrm>
                <a:off x="6089730" y="559315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8" name="Rounded Rectangle 107"/>
              <p:cNvSpPr/>
              <p:nvPr/>
            </p:nvSpPr>
            <p:spPr>
              <a:xfrm>
                <a:off x="6403951" y="559315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9" name="Rounded Rectangle 108"/>
              <p:cNvSpPr/>
              <p:nvPr/>
            </p:nvSpPr>
            <p:spPr>
              <a:xfrm>
                <a:off x="6718172" y="559315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10" name="Rounded Rectangle 109"/>
              <p:cNvSpPr/>
              <p:nvPr/>
            </p:nvSpPr>
            <p:spPr>
              <a:xfrm>
                <a:off x="7027704" y="5597975"/>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11" name="Rounded Rectangle 110"/>
              <p:cNvSpPr/>
              <p:nvPr/>
            </p:nvSpPr>
            <p:spPr>
              <a:xfrm>
                <a:off x="7341925" y="5597975"/>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cxnSp>
            <p:nvCxnSpPr>
              <p:cNvPr id="120" name="Straight Connector 119"/>
              <p:cNvCxnSpPr/>
              <p:nvPr/>
            </p:nvCxnSpPr>
            <p:spPr>
              <a:xfrm flipH="1">
                <a:off x="7673676" y="4960398"/>
                <a:ext cx="441" cy="130941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V="1">
                <a:off x="1384755" y="6027970"/>
                <a:ext cx="6271391"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30415" y="499522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33" name="TextBox 132"/>
              <p:cNvSpPr txBox="1"/>
              <p:nvPr/>
            </p:nvSpPr>
            <p:spPr>
              <a:xfrm>
                <a:off x="6084168" y="4569109"/>
                <a:ext cx="3018327" cy="400110"/>
              </a:xfrm>
              <a:prstGeom prst="rect">
                <a:avLst/>
              </a:prstGeom>
              <a:noFill/>
            </p:spPr>
            <p:txBody>
              <a:bodyPr wrap="none" rtlCol="0">
                <a:spAutoFit/>
              </a:bodyPr>
              <a:lstStyle/>
              <a:p>
                <a:pPr defTabSz="457200"/>
                <a:r>
                  <a:rPr lang="en-US" sz="2000" dirty="0">
                    <a:solidFill>
                      <a:srgbClr val="FF0000"/>
                    </a:solidFill>
                    <a:latin typeface="Tahoma"/>
                  </a:rPr>
                  <a:t>Deadline for 10 Requests</a:t>
                </a:r>
              </a:p>
            </p:txBody>
          </p:sp>
        </p:grpSp>
      </p:grpSp>
      <p:grpSp>
        <p:nvGrpSpPr>
          <p:cNvPr id="3" name="グループ化 2"/>
          <p:cNvGrpSpPr/>
          <p:nvPr/>
        </p:nvGrpSpPr>
        <p:grpSpPr>
          <a:xfrm>
            <a:off x="2175" y="2780928"/>
            <a:ext cx="6586049" cy="1428660"/>
            <a:chOff x="2175" y="2780928"/>
            <a:chExt cx="6586049" cy="1428660"/>
          </a:xfrm>
        </p:grpSpPr>
        <p:sp>
          <p:nvSpPr>
            <p:cNvPr id="125" name="Right Brace 124"/>
            <p:cNvSpPr/>
            <p:nvPr/>
          </p:nvSpPr>
          <p:spPr>
            <a:xfrm rot="5400000">
              <a:off x="4635498" y="3648718"/>
              <a:ext cx="158239" cy="3022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latin typeface="Tahoma"/>
              </a:endParaRPr>
            </a:p>
          </p:txBody>
        </p:sp>
        <p:sp>
          <p:nvSpPr>
            <p:cNvPr id="126" name="TextBox 125"/>
            <p:cNvSpPr txBox="1"/>
            <p:nvPr/>
          </p:nvSpPr>
          <p:spPr>
            <a:xfrm>
              <a:off x="4535413" y="3840256"/>
              <a:ext cx="319468" cy="369332"/>
            </a:xfrm>
            <a:prstGeom prst="rect">
              <a:avLst/>
            </a:prstGeom>
            <a:noFill/>
          </p:spPr>
          <p:txBody>
            <a:bodyPr wrap="none" rtlCol="0">
              <a:spAutoFit/>
            </a:bodyPr>
            <a:lstStyle/>
            <a:p>
              <a:pPr defTabSz="457200"/>
              <a:r>
                <a:rPr lang="en-US" dirty="0">
                  <a:solidFill>
                    <a:srgbClr val="000000"/>
                  </a:solidFill>
                  <a:latin typeface="Tahoma"/>
                </a:rPr>
                <a:t>T</a:t>
              </a:r>
            </a:p>
          </p:txBody>
        </p:sp>
        <p:sp>
          <p:nvSpPr>
            <p:cNvPr id="5" name="Rounded Rectangle 4"/>
            <p:cNvSpPr/>
            <p:nvPr/>
          </p:nvSpPr>
          <p:spPr>
            <a:xfrm>
              <a:off x="778335" y="2932288"/>
              <a:ext cx="63777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18" name="Rounded Rectangle 17"/>
            <p:cNvSpPr/>
            <p:nvPr/>
          </p:nvSpPr>
          <p:spPr>
            <a:xfrm>
              <a:off x="1723795" y="2932286"/>
              <a:ext cx="935191" cy="225116"/>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9" name="Rounded Rectangle 18"/>
            <p:cNvSpPr/>
            <p:nvPr/>
          </p:nvSpPr>
          <p:spPr>
            <a:xfrm>
              <a:off x="2974122" y="2932288"/>
              <a:ext cx="941632" cy="229021"/>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20" name="Rounded Rectangle 19"/>
            <p:cNvSpPr/>
            <p:nvPr/>
          </p:nvSpPr>
          <p:spPr>
            <a:xfrm>
              <a:off x="2665975" y="2932288"/>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21" name="Rounded Rectangle 20"/>
            <p:cNvSpPr/>
            <p:nvPr/>
          </p:nvSpPr>
          <p:spPr>
            <a:xfrm>
              <a:off x="1416197" y="2932288"/>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22" name="Rounded Rectangle 21"/>
            <p:cNvSpPr/>
            <p:nvPr/>
          </p:nvSpPr>
          <p:spPr>
            <a:xfrm>
              <a:off x="4240641" y="2932286"/>
              <a:ext cx="633646" cy="23936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50" dirty="0">
                <a:solidFill>
                  <a:srgbClr val="000000"/>
                </a:solidFill>
                <a:latin typeface="Tahoma"/>
              </a:endParaRPr>
            </a:p>
          </p:txBody>
        </p:sp>
        <p:sp>
          <p:nvSpPr>
            <p:cNvPr id="23" name="Rounded Rectangle 22"/>
            <p:cNvSpPr/>
            <p:nvPr/>
          </p:nvSpPr>
          <p:spPr>
            <a:xfrm>
              <a:off x="3926054" y="2932288"/>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25" name="Rounded Rectangle 24"/>
            <p:cNvSpPr/>
            <p:nvPr/>
          </p:nvSpPr>
          <p:spPr>
            <a:xfrm>
              <a:off x="1406776" y="3483449"/>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A</a:t>
              </a:r>
            </a:p>
          </p:txBody>
        </p:sp>
        <p:sp>
          <p:nvSpPr>
            <p:cNvPr id="53" name="Rounded Rectangle 52"/>
            <p:cNvSpPr/>
            <p:nvPr/>
          </p:nvSpPr>
          <p:spPr>
            <a:xfrm>
              <a:off x="778336"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54" name="Rounded Rectangle 53"/>
            <p:cNvSpPr/>
            <p:nvPr/>
          </p:nvSpPr>
          <p:spPr>
            <a:xfrm>
              <a:off x="1092557"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55" name="Rounded Rectangle 54"/>
            <p:cNvSpPr/>
            <p:nvPr/>
          </p:nvSpPr>
          <p:spPr>
            <a:xfrm>
              <a:off x="1719578"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56" name="Rounded Rectangle 55"/>
            <p:cNvSpPr/>
            <p:nvPr/>
          </p:nvSpPr>
          <p:spPr>
            <a:xfrm>
              <a:off x="2033799"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57" name="Rounded Rectangle 56"/>
            <p:cNvSpPr/>
            <p:nvPr/>
          </p:nvSpPr>
          <p:spPr>
            <a:xfrm>
              <a:off x="2348020"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58" name="Rounded Rectangle 57"/>
            <p:cNvSpPr/>
            <p:nvPr/>
          </p:nvSpPr>
          <p:spPr>
            <a:xfrm>
              <a:off x="2662241" y="348344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A</a:t>
              </a:r>
            </a:p>
          </p:txBody>
        </p:sp>
        <p:sp>
          <p:nvSpPr>
            <p:cNvPr id="59" name="Rounded Rectangle 58"/>
            <p:cNvSpPr/>
            <p:nvPr/>
          </p:nvSpPr>
          <p:spPr>
            <a:xfrm>
              <a:off x="2975487"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61" name="Rounded Rectangle 60"/>
            <p:cNvSpPr/>
            <p:nvPr/>
          </p:nvSpPr>
          <p:spPr>
            <a:xfrm>
              <a:off x="3604474"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62" name="Rounded Rectangle 61"/>
            <p:cNvSpPr/>
            <p:nvPr/>
          </p:nvSpPr>
          <p:spPr>
            <a:xfrm>
              <a:off x="3918695" y="348344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A</a:t>
              </a:r>
            </a:p>
          </p:txBody>
        </p:sp>
        <p:sp>
          <p:nvSpPr>
            <p:cNvPr id="63" name="Rounded Rectangle 62"/>
            <p:cNvSpPr/>
            <p:nvPr/>
          </p:nvSpPr>
          <p:spPr>
            <a:xfrm>
              <a:off x="4232916"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64" name="Rounded Rectangle 63"/>
            <p:cNvSpPr/>
            <p:nvPr/>
          </p:nvSpPr>
          <p:spPr>
            <a:xfrm>
              <a:off x="4547137" y="3483449"/>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1" name="Group 70"/>
            <p:cNvGrpSpPr/>
            <p:nvPr/>
          </p:nvGrpSpPr>
          <p:grpSpPr>
            <a:xfrm>
              <a:off x="1406778" y="3140968"/>
              <a:ext cx="959407" cy="338554"/>
              <a:chOff x="1177261" y="1671117"/>
              <a:chExt cx="959407" cy="338554"/>
            </a:xfrm>
          </p:grpSpPr>
          <p:cxnSp>
            <p:nvCxnSpPr>
              <p:cNvPr id="15"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2" name="Group 71"/>
            <p:cNvGrpSpPr/>
            <p:nvPr/>
          </p:nvGrpSpPr>
          <p:grpSpPr>
            <a:xfrm>
              <a:off x="2659536" y="3140968"/>
              <a:ext cx="959407" cy="338554"/>
              <a:chOff x="1177261" y="1671117"/>
              <a:chExt cx="959407" cy="338554"/>
            </a:xfrm>
          </p:grpSpPr>
          <p:cxnSp>
            <p:nvCxnSpPr>
              <p:cNvPr id="73"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5" name="Group 74"/>
            <p:cNvGrpSpPr/>
            <p:nvPr/>
          </p:nvGrpSpPr>
          <p:grpSpPr>
            <a:xfrm>
              <a:off x="3923930" y="3140968"/>
              <a:ext cx="959407" cy="338554"/>
              <a:chOff x="1177261" y="1671117"/>
              <a:chExt cx="959407" cy="338554"/>
            </a:xfrm>
          </p:grpSpPr>
          <p:cxnSp>
            <p:nvCxnSpPr>
              <p:cNvPr id="76"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128" name="TextBox 127"/>
            <p:cNvSpPr txBox="1"/>
            <p:nvPr/>
          </p:nvSpPr>
          <p:spPr>
            <a:xfrm>
              <a:off x="29689" y="345819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29" name="TextBox 128"/>
            <p:cNvSpPr txBox="1"/>
            <p:nvPr/>
          </p:nvSpPr>
          <p:spPr>
            <a:xfrm>
              <a:off x="2175" y="2878213"/>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19" name="Rounded Rectangle 60"/>
            <p:cNvSpPr/>
            <p:nvPr/>
          </p:nvSpPr>
          <p:spPr>
            <a:xfrm>
              <a:off x="3292791" y="3483124"/>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cxnSp>
          <p:nvCxnSpPr>
            <p:cNvPr id="7" name="直線矢印コネクタ 6"/>
            <p:cNvCxnSpPr/>
            <p:nvPr/>
          </p:nvCxnSpPr>
          <p:spPr>
            <a:xfrm flipH="1">
              <a:off x="4716016" y="2996952"/>
              <a:ext cx="576064"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49396" y="2780928"/>
              <a:ext cx="1338828" cy="338554"/>
            </a:xfrm>
            <a:prstGeom prst="rect">
              <a:avLst/>
            </a:prstGeom>
            <a:noFill/>
          </p:spPr>
          <p:txBody>
            <a:bodyPr wrap="none" rtlCol="0">
              <a:spAutoFit/>
            </a:bodyPr>
            <a:lstStyle/>
            <a:p>
              <a:r>
                <a:rPr kumimoji="1" lang="en-US" altLang="ja-JP" sz="1600" dirty="0"/>
                <a:t>Computation</a:t>
              </a:r>
              <a:endParaRPr kumimoji="1" lang="ja-JP" altLang="en-US" sz="1600" dirty="0"/>
            </a:p>
          </p:txBody>
        </p:sp>
      </p:grpSp>
      <p:grpSp>
        <p:nvGrpSpPr>
          <p:cNvPr id="9" name="グループ化 8"/>
          <p:cNvGrpSpPr/>
          <p:nvPr/>
        </p:nvGrpSpPr>
        <p:grpSpPr>
          <a:xfrm>
            <a:off x="8211" y="3987938"/>
            <a:ext cx="4221023" cy="835502"/>
            <a:chOff x="8211" y="3987938"/>
            <a:chExt cx="4221023" cy="835502"/>
          </a:xfrm>
        </p:grpSpPr>
        <p:sp>
          <p:nvSpPr>
            <p:cNvPr id="6" name="Rounded Rectangle 5"/>
            <p:cNvSpPr/>
            <p:nvPr/>
          </p:nvSpPr>
          <p:spPr>
            <a:xfrm>
              <a:off x="778336" y="398793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37" name="Rounded Rectangle 36"/>
            <p:cNvSpPr/>
            <p:nvPr/>
          </p:nvSpPr>
          <p:spPr>
            <a:xfrm>
              <a:off x="1410158" y="453263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38" name="Rounded Rectangle 37"/>
            <p:cNvSpPr/>
            <p:nvPr/>
          </p:nvSpPr>
          <p:spPr>
            <a:xfrm>
              <a:off x="1724379" y="453263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39" name="Rounded Rectangle 38"/>
            <p:cNvSpPr/>
            <p:nvPr/>
          </p:nvSpPr>
          <p:spPr>
            <a:xfrm>
              <a:off x="2038600" y="453263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40" name="Rounded Rectangle 39"/>
            <p:cNvSpPr/>
            <p:nvPr/>
          </p:nvSpPr>
          <p:spPr>
            <a:xfrm>
              <a:off x="2354643" y="453263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78" name="Rounded Rectangle 77"/>
            <p:cNvSpPr/>
            <p:nvPr/>
          </p:nvSpPr>
          <p:spPr>
            <a:xfrm>
              <a:off x="773625" y="4532632"/>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79" name="Rounded Rectangle 78"/>
            <p:cNvSpPr/>
            <p:nvPr/>
          </p:nvSpPr>
          <p:spPr>
            <a:xfrm>
              <a:off x="1087846" y="4532632"/>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80" name="Group 79"/>
            <p:cNvGrpSpPr/>
            <p:nvPr/>
          </p:nvGrpSpPr>
          <p:grpSpPr>
            <a:xfrm>
              <a:off x="1402067" y="4194787"/>
              <a:ext cx="959407" cy="338554"/>
              <a:chOff x="1177261" y="1671117"/>
              <a:chExt cx="959407" cy="338554"/>
            </a:xfrm>
          </p:grpSpPr>
          <p:cxnSp>
            <p:nvCxnSpPr>
              <p:cNvPr id="81"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3" name="Rounded Rectangle 82"/>
            <p:cNvSpPr/>
            <p:nvPr/>
          </p:nvSpPr>
          <p:spPr>
            <a:xfrm>
              <a:off x="1416638" y="3993692"/>
              <a:ext cx="2174290"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4" name="Rounded Rectangle 83"/>
            <p:cNvSpPr/>
            <p:nvPr/>
          </p:nvSpPr>
          <p:spPr>
            <a:xfrm>
              <a:off x="3600793" y="3994519"/>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Rounded Rectangle 86"/>
            <p:cNvSpPr/>
            <p:nvPr/>
          </p:nvSpPr>
          <p:spPr>
            <a:xfrm>
              <a:off x="3289475" y="453263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88" name="Rounded Rectangle 87"/>
            <p:cNvSpPr/>
            <p:nvPr/>
          </p:nvSpPr>
          <p:spPr>
            <a:xfrm>
              <a:off x="3603696" y="4532632"/>
              <a:ext cx="307596" cy="237599"/>
            </a:xfrm>
            <a:prstGeom prst="roundRect">
              <a:avLst/>
            </a:prstGeom>
            <a:no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89" name="Rounded Rectangle 88"/>
            <p:cNvSpPr/>
            <p:nvPr/>
          </p:nvSpPr>
          <p:spPr>
            <a:xfrm>
              <a:off x="3917917" y="4532632"/>
              <a:ext cx="307596" cy="237599"/>
            </a:xfrm>
            <a:prstGeom prst="roundRect">
              <a:avLst/>
            </a:prstGeom>
            <a:no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27" name="TextBox 126"/>
            <p:cNvSpPr txBox="1"/>
            <p:nvPr/>
          </p:nvSpPr>
          <p:spPr>
            <a:xfrm>
              <a:off x="29689" y="4515663"/>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30" name="TextBox 129"/>
            <p:cNvSpPr txBox="1"/>
            <p:nvPr/>
          </p:nvSpPr>
          <p:spPr>
            <a:xfrm>
              <a:off x="8211" y="3987938"/>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21" name="Rounded Rectangle 38"/>
            <p:cNvSpPr/>
            <p:nvPr/>
          </p:nvSpPr>
          <p:spPr>
            <a:xfrm>
              <a:off x="2665884" y="4531997"/>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123" name="Rounded Rectangle 39"/>
            <p:cNvSpPr/>
            <p:nvPr/>
          </p:nvSpPr>
          <p:spPr>
            <a:xfrm>
              <a:off x="2981927" y="4531997"/>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grpSp>
    </p:spTree>
    <p:custDataLst>
      <p:tags r:id="rId1"/>
    </p:custDataLst>
    <p:extLst>
      <p:ext uri="{BB962C8B-B14F-4D97-AF65-F5344CB8AC3E}">
        <p14:creationId xmlns:p14="http://schemas.microsoft.com/office/powerpoint/2010/main" val="2511992064"/>
      </p:ext>
    </p:extLst>
  </p:cSld>
  <p:clrMapOvr>
    <a:masterClrMapping/>
  </p:clrMapOvr>
  <p:transition advTm="463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2">
                                            <p:txEl>
                                              <p:pRg st="1" end="1"/>
                                            </p:txEl>
                                          </p:spTgt>
                                        </p:tgtEl>
                                        <p:attrNameLst>
                                          <p:attrName>style.visibility</p:attrName>
                                        </p:attrNameLst>
                                      </p:cBhvr>
                                      <p:to>
                                        <p:strVal val="visible"/>
                                      </p:to>
                                    </p:set>
                                    <p:animEffect transition="in" filter="wipe(up)">
                                      <p:cBhvr>
                                        <p:cTn id="7" dur="500"/>
                                        <p:tgtEl>
                                          <p:spTgt spid="13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wipe(left)">
                                      <p:cBhvr>
                                        <p:cTn id="10" dur="500"/>
                                        <p:tgtEl>
                                          <p:spTgt spid="138"/>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32">
                                            <p:txEl>
                                              <p:pRg st="2" end="2"/>
                                            </p:txEl>
                                          </p:spTgt>
                                        </p:tgtEl>
                                        <p:attrNameLst>
                                          <p:attrName>style.visibility</p:attrName>
                                        </p:attrNameLst>
                                      </p:cBhvr>
                                      <p:to>
                                        <p:strVal val="visible"/>
                                      </p:to>
                                    </p:set>
                                    <p:animEffect transition="in" filter="wipe(up)">
                                      <p:cBhvr>
                                        <p:cTn id="18" dur="500"/>
                                        <p:tgtEl>
                                          <p:spTgt spid="132">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Distributed Priority</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11</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597918"/>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70" name="Group 70"/>
          <p:cNvGrpSpPr/>
          <p:nvPr/>
        </p:nvGrpSpPr>
        <p:grpSpPr>
          <a:xfrm>
            <a:off x="1403648" y="1813347"/>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550592"/>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2110682"/>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315024"/>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4" y="2116436"/>
            <a:ext cx="123572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7" name="TextBox 129"/>
          <p:cNvSpPr txBox="1"/>
          <p:nvPr/>
        </p:nvSpPr>
        <p:spPr>
          <a:xfrm>
            <a:off x="5247" y="2110682"/>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667831"/>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196" y="2558704"/>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1" name="Rounded Rectangle 31"/>
          <p:cNvSpPr/>
          <p:nvPr/>
        </p:nvSpPr>
        <p:spPr>
          <a:xfrm>
            <a:off x="2341799"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3218236"/>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11" name="Rounded Rectangle 99"/>
          <p:cNvSpPr/>
          <p:nvPr/>
        </p:nvSpPr>
        <p:spPr>
          <a:xfrm>
            <a:off x="1401789" y="2661366"/>
            <a:ext cx="1246026"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grpSp>
        <p:nvGrpSpPr>
          <p:cNvPr id="112" name="Group 100"/>
          <p:cNvGrpSpPr/>
          <p:nvPr/>
        </p:nvGrpSpPr>
        <p:grpSpPr>
          <a:xfrm>
            <a:off x="1381791" y="2872691"/>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23" name="TextBox 130"/>
          <p:cNvSpPr txBox="1"/>
          <p:nvPr/>
        </p:nvSpPr>
        <p:spPr>
          <a:xfrm>
            <a:off x="127451" y="2615485"/>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30" y="1597918"/>
            <a:ext cx="12302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558704"/>
            <a:ext cx="1" cy="13743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550592"/>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542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0" name="Straight Connector 13"/>
          <p:cNvCxnSpPr/>
          <p:nvPr/>
        </p:nvCxnSpPr>
        <p:spPr>
          <a:xfrm>
            <a:off x="5142021"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47343" y="3866562"/>
            <a:ext cx="1949573" cy="923330"/>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FF0000"/>
                </a:solidFill>
              </a:rPr>
              <a:t>&gt;</a:t>
            </a:r>
            <a:r>
              <a:rPr kumimoji="1" lang="en-US" altLang="ja-JP" dirty="0" smtClean="0"/>
              <a:t>CPU</a:t>
            </a:r>
          </a:p>
          <a:p>
            <a:r>
              <a:rPr kumimoji="1" lang="en-US" altLang="ja-JP" dirty="0" smtClean="0"/>
              <a:t>Current : 0 / 10</a:t>
            </a:r>
          </a:p>
          <a:p>
            <a:r>
              <a:rPr kumimoji="1" lang="en-US" altLang="ja-JP" dirty="0" smtClean="0"/>
              <a:t>Expected : 0 / 20</a:t>
            </a:r>
            <a:endParaRPr kumimoji="1" lang="ja-JP" altLang="en-US" dirty="0"/>
          </a:p>
        </p:txBody>
      </p:sp>
    </p:spTree>
    <p:extLst>
      <p:ext uri="{BB962C8B-B14F-4D97-AF65-F5344CB8AC3E}">
        <p14:creationId xmlns:p14="http://schemas.microsoft.com/office/powerpoint/2010/main" val="1233870992"/>
      </p:ext>
    </p:extLst>
  </p:cSld>
  <p:clrMapOvr>
    <a:masterClrMapping/>
  </p:clrMapOvr>
  <p:transition advTm="1680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Distributed Priority</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12</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597918"/>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5979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grpSp>
        <p:nvGrpSpPr>
          <p:cNvPr id="70" name="Group 70"/>
          <p:cNvGrpSpPr/>
          <p:nvPr/>
        </p:nvGrpSpPr>
        <p:grpSpPr>
          <a:xfrm>
            <a:off x="1403648" y="1813347"/>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550592"/>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2110682"/>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315024"/>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2116436"/>
            <a:ext cx="2488511"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7" name="TextBox 129"/>
          <p:cNvSpPr txBox="1"/>
          <p:nvPr/>
        </p:nvSpPr>
        <p:spPr>
          <a:xfrm>
            <a:off x="5247" y="2110682"/>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667831"/>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196" y="2558704"/>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1" name="Rounded Rectangle 31"/>
          <p:cNvSpPr/>
          <p:nvPr/>
        </p:nvSpPr>
        <p:spPr>
          <a:xfrm>
            <a:off x="2341799"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3218236"/>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8" name="Rounded Rectangle 43"/>
          <p:cNvSpPr/>
          <p:nvPr/>
        </p:nvSpPr>
        <p:spPr>
          <a:xfrm>
            <a:off x="2951815" y="3218236"/>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0" name="Rounded Rectangle 45"/>
          <p:cNvSpPr/>
          <p:nvPr/>
        </p:nvSpPr>
        <p:spPr>
          <a:xfrm>
            <a:off x="2652901" y="3220511"/>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9" y="2661366"/>
            <a:ext cx="2493112"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12" name="Group 100"/>
          <p:cNvGrpSpPr/>
          <p:nvPr/>
        </p:nvGrpSpPr>
        <p:grpSpPr>
          <a:xfrm>
            <a:off x="1381791" y="2872691"/>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615485"/>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5979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558704"/>
            <a:ext cx="1" cy="13743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550592"/>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542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0" name="Straight Connector 13"/>
          <p:cNvCxnSpPr/>
          <p:nvPr/>
        </p:nvCxnSpPr>
        <p:spPr>
          <a:xfrm>
            <a:off x="5142021"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1684573" y="3853671"/>
            <a:ext cx="1949573" cy="923330"/>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0000FF"/>
                </a:solidFill>
              </a:rPr>
              <a:t>&lt;</a:t>
            </a:r>
            <a:r>
              <a:rPr kumimoji="1" lang="en-US" altLang="ja-JP" dirty="0" smtClean="0"/>
              <a:t>CPU</a:t>
            </a:r>
          </a:p>
          <a:p>
            <a:r>
              <a:rPr kumimoji="1" lang="en-US" altLang="ja-JP" dirty="0" smtClean="0"/>
              <a:t>Current : 4 / 10</a:t>
            </a:r>
          </a:p>
          <a:p>
            <a:r>
              <a:rPr kumimoji="1" lang="en-US" altLang="ja-JP" dirty="0" smtClean="0"/>
              <a:t>Expected : 5 / 20</a:t>
            </a:r>
            <a:endParaRPr kumimoji="1" lang="ja-JP" altLang="en-US" dirty="0"/>
          </a:p>
        </p:txBody>
      </p:sp>
    </p:spTree>
    <p:extLst>
      <p:ext uri="{BB962C8B-B14F-4D97-AF65-F5344CB8AC3E}">
        <p14:creationId xmlns:p14="http://schemas.microsoft.com/office/powerpoint/2010/main" val="3903616704"/>
      </p:ext>
    </p:extLst>
  </p:cSld>
  <p:clrMapOvr>
    <a:masterClrMapping/>
  </p:clrMapOvr>
  <p:transition advTm="1612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Distributed Priority</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13</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597918"/>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5979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grpSp>
        <p:nvGrpSpPr>
          <p:cNvPr id="70" name="Group 70"/>
          <p:cNvGrpSpPr/>
          <p:nvPr/>
        </p:nvGrpSpPr>
        <p:grpSpPr>
          <a:xfrm>
            <a:off x="1403648" y="1813347"/>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813347"/>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550592"/>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2110682"/>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315024"/>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4" y="2116436"/>
            <a:ext cx="373869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7" name="TextBox 129"/>
          <p:cNvSpPr txBox="1"/>
          <p:nvPr/>
        </p:nvSpPr>
        <p:spPr>
          <a:xfrm>
            <a:off x="5247" y="2110682"/>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667831"/>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196" y="2558704"/>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3218236"/>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3218236"/>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0" name="Rounded Rectangle 45"/>
          <p:cNvSpPr/>
          <p:nvPr/>
        </p:nvSpPr>
        <p:spPr>
          <a:xfrm>
            <a:off x="2652901" y="3220511"/>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9" y="2661366"/>
            <a:ext cx="3729890"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12" name="Group 100"/>
          <p:cNvGrpSpPr/>
          <p:nvPr/>
        </p:nvGrpSpPr>
        <p:grpSpPr>
          <a:xfrm>
            <a:off x="1381791" y="2872691"/>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615485"/>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5979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558704"/>
            <a:ext cx="1" cy="13743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550592"/>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542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597918"/>
            <a:ext cx="1234645"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2935331" y="3835762"/>
            <a:ext cx="1949573" cy="923330"/>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FF0000"/>
                </a:solidFill>
              </a:rPr>
              <a:t>&gt;</a:t>
            </a:r>
            <a:r>
              <a:rPr kumimoji="1" lang="en-US" altLang="ja-JP" dirty="0" smtClean="0"/>
              <a:t>CPU</a:t>
            </a:r>
          </a:p>
          <a:p>
            <a:r>
              <a:rPr kumimoji="1" lang="en-US" altLang="ja-JP" dirty="0" smtClean="0"/>
              <a:t>Current : 4 / 10</a:t>
            </a:r>
          </a:p>
          <a:p>
            <a:r>
              <a:rPr kumimoji="1" lang="en-US" altLang="ja-JP" dirty="0" smtClean="0"/>
              <a:t>Expected : 8 / 20</a:t>
            </a:r>
            <a:endParaRPr kumimoji="1" lang="ja-JP" altLang="en-US" dirty="0"/>
          </a:p>
        </p:txBody>
      </p:sp>
    </p:spTree>
    <p:extLst>
      <p:ext uri="{BB962C8B-B14F-4D97-AF65-F5344CB8AC3E}">
        <p14:creationId xmlns:p14="http://schemas.microsoft.com/office/powerpoint/2010/main" val="1952262779"/>
      </p:ext>
    </p:extLst>
  </p:cSld>
  <p:clrMapOvr>
    <a:masterClrMapping/>
  </p:clrMapOvr>
  <p:transition advTm="112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Distributed Priority</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14</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597918"/>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5979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597918"/>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grpSp>
        <p:nvGrpSpPr>
          <p:cNvPr id="70" name="Group 70"/>
          <p:cNvGrpSpPr/>
          <p:nvPr/>
        </p:nvGrpSpPr>
        <p:grpSpPr>
          <a:xfrm>
            <a:off x="1403648" y="1813347"/>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813347"/>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813347"/>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550592"/>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2110682"/>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315024"/>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4" y="2116436"/>
            <a:ext cx="499342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7" name="TextBox 129"/>
          <p:cNvSpPr txBox="1"/>
          <p:nvPr/>
        </p:nvSpPr>
        <p:spPr>
          <a:xfrm>
            <a:off x="5247" y="2110682"/>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667831"/>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196" y="2558704"/>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3218236"/>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3218236"/>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0" name="Rounded Rectangle 45"/>
          <p:cNvSpPr/>
          <p:nvPr/>
        </p:nvSpPr>
        <p:spPr>
          <a:xfrm>
            <a:off x="2652901" y="3220511"/>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661366"/>
            <a:ext cx="5005307"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12" name="Group 100"/>
          <p:cNvGrpSpPr/>
          <p:nvPr/>
        </p:nvGrpSpPr>
        <p:grpSpPr>
          <a:xfrm>
            <a:off x="1381791" y="2872691"/>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3213414"/>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615485"/>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5979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558704"/>
            <a:ext cx="1" cy="13743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550592"/>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542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597918"/>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4123853" y="3859988"/>
            <a:ext cx="2076209" cy="923330"/>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0000FF"/>
                </a:solidFill>
              </a:rPr>
              <a:t>&lt;</a:t>
            </a:r>
            <a:r>
              <a:rPr kumimoji="1" lang="en-US" altLang="ja-JP" dirty="0" smtClean="0"/>
              <a:t>CPU</a:t>
            </a:r>
          </a:p>
          <a:p>
            <a:r>
              <a:rPr kumimoji="1" lang="en-US" altLang="ja-JP" dirty="0" smtClean="0"/>
              <a:t>Current : 8 / 10</a:t>
            </a:r>
          </a:p>
          <a:p>
            <a:r>
              <a:rPr kumimoji="1" lang="en-US" altLang="ja-JP" dirty="0" smtClean="0"/>
              <a:t>Expected : 12 / 20</a:t>
            </a:r>
            <a:endParaRPr kumimoji="1" lang="ja-JP" altLang="en-US" dirty="0"/>
          </a:p>
        </p:txBody>
      </p:sp>
    </p:spTree>
    <p:extLst>
      <p:ext uri="{BB962C8B-B14F-4D97-AF65-F5344CB8AC3E}">
        <p14:creationId xmlns:p14="http://schemas.microsoft.com/office/powerpoint/2010/main" val="2151894632"/>
      </p:ext>
    </p:extLst>
  </p:cSld>
  <p:clrMapOvr>
    <a:masterClrMapping/>
  </p:clrMapOvr>
  <p:transition advTm="1211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Distributed Priority</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15</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597918"/>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5979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597918"/>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597918"/>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597918"/>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813347"/>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813347"/>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813347"/>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550592"/>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2110682"/>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315024"/>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2116436"/>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2117263"/>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2110682"/>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667831"/>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196" y="2558704"/>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3215878"/>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321587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321105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3218236"/>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3218236"/>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3213414"/>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3220511"/>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661366"/>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12" name="Group 100"/>
          <p:cNvGrpSpPr/>
          <p:nvPr/>
        </p:nvGrpSpPr>
        <p:grpSpPr>
          <a:xfrm>
            <a:off x="1381791" y="2872691"/>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3213414"/>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3205935"/>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3218236"/>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3218236"/>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615485"/>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5979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558704"/>
            <a:ext cx="1" cy="137435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550592"/>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542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597918"/>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549661"/>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5424543" y="3830690"/>
            <a:ext cx="2076209" cy="923330"/>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FF0000"/>
                </a:solidFill>
              </a:rPr>
              <a:t>&gt;</a:t>
            </a:r>
            <a:r>
              <a:rPr kumimoji="1" lang="en-US" altLang="ja-JP" dirty="0" smtClean="0"/>
              <a:t>CPU</a:t>
            </a:r>
          </a:p>
          <a:p>
            <a:r>
              <a:rPr kumimoji="1" lang="en-US" altLang="ja-JP" dirty="0" smtClean="0"/>
              <a:t>Current : 8 / 10</a:t>
            </a:r>
          </a:p>
          <a:p>
            <a:r>
              <a:rPr kumimoji="1" lang="en-US" altLang="ja-JP" dirty="0" smtClean="0"/>
              <a:t>Expected : 16 / 20</a:t>
            </a:r>
            <a:endParaRPr kumimoji="1" lang="ja-JP" altLang="en-US" dirty="0"/>
          </a:p>
        </p:txBody>
      </p:sp>
    </p:spTree>
    <p:extLst>
      <p:ext uri="{BB962C8B-B14F-4D97-AF65-F5344CB8AC3E}">
        <p14:creationId xmlns:p14="http://schemas.microsoft.com/office/powerpoint/2010/main" val="2962870267"/>
      </p:ext>
    </p:extLst>
  </p:cSld>
  <p:clrMapOvr>
    <a:masterClrMapping/>
  </p:clrMapOvr>
  <p:transition advTm="1755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Problem2: Application-unawareness</a:t>
            </a:r>
            <a:endParaRPr lang="en-US" sz="3600" dirty="0"/>
          </a:p>
        </p:txBody>
      </p:sp>
      <p:sp>
        <p:nvSpPr>
          <p:cNvPr id="3" name="Content Placeholder 2"/>
          <p:cNvSpPr>
            <a:spLocks noGrp="1"/>
          </p:cNvSpPr>
          <p:nvPr>
            <p:ph idx="1"/>
          </p:nvPr>
        </p:nvSpPr>
        <p:spPr>
          <a:xfrm>
            <a:off x="228600" y="1000472"/>
            <a:ext cx="8610600" cy="4876800"/>
          </a:xfrm>
        </p:spPr>
        <p:txBody>
          <a:bodyPr/>
          <a:lstStyle/>
          <a:p>
            <a:r>
              <a:rPr lang="en-US" b="1" u="sng" dirty="0" smtClean="0"/>
              <a:t>Problem 2 (Application-unawareness):</a:t>
            </a:r>
            <a:r>
              <a:rPr lang="en-US" b="1" dirty="0" smtClean="0"/>
              <a:t>  </a:t>
            </a:r>
            <a:r>
              <a:rPr lang="en-US" dirty="0" smtClean="0"/>
              <a:t>Existing memory schedulers for heterogeneous systems do no </a:t>
            </a:r>
            <a:r>
              <a:rPr lang="en-US" altLang="ja-JP" dirty="0" smtClean="0"/>
              <a:t>consider </a:t>
            </a:r>
            <a:r>
              <a:rPr lang="en-US" altLang="ja-JP" dirty="0"/>
              <a:t>the diverse memory access characteristics </a:t>
            </a:r>
            <a:r>
              <a:rPr lang="en-US" altLang="ja-JP" dirty="0" smtClean="0"/>
              <a:t>of CPUs </a:t>
            </a:r>
            <a:r>
              <a:rPr lang="en-US" altLang="ja-JP" dirty="0"/>
              <a:t>and HWAs</a:t>
            </a:r>
            <a:endParaRPr lang="en-US" b="1" dirty="0" smtClean="0"/>
          </a:p>
          <a:p>
            <a:endParaRPr lang="en-US" u="sng" dirty="0"/>
          </a:p>
          <a:p>
            <a:r>
              <a:rPr lang="en-US" dirty="0"/>
              <a:t>A</a:t>
            </a:r>
            <a:r>
              <a:rPr lang="en-US" dirty="0" smtClean="0"/>
              <a:t>pplication-unawareness causes two problems </a:t>
            </a:r>
          </a:p>
          <a:p>
            <a:pPr lvl="1"/>
            <a:r>
              <a:rPr lang="en-US" b="1" u="sng" dirty="0" smtClean="0"/>
              <a:t>Problem 2.1:</a:t>
            </a:r>
            <a:r>
              <a:rPr lang="en-US" b="1" dirty="0" smtClean="0"/>
              <a:t> </a:t>
            </a:r>
            <a:r>
              <a:rPr lang="en-US" dirty="0" smtClean="0">
                <a:solidFill>
                  <a:srgbClr val="C00000"/>
                </a:solidFill>
              </a:rPr>
              <a:t>When a HWA </a:t>
            </a:r>
            <a:r>
              <a:rPr lang="en-US" dirty="0">
                <a:solidFill>
                  <a:srgbClr val="C00000"/>
                </a:solidFill>
              </a:rPr>
              <a:t>has high </a:t>
            </a:r>
            <a:r>
              <a:rPr lang="en-US" dirty="0" smtClean="0">
                <a:solidFill>
                  <a:srgbClr val="C00000"/>
                </a:solidFill>
              </a:rPr>
              <a:t>priority (i.e., not measuring up to its expected progress), it interferes with </a:t>
            </a:r>
            <a:r>
              <a:rPr lang="en-US" i="1" dirty="0" smtClean="0">
                <a:solidFill>
                  <a:srgbClr val="C00000"/>
                </a:solidFill>
              </a:rPr>
              <a:t>all</a:t>
            </a:r>
            <a:r>
              <a:rPr lang="en-US" dirty="0" smtClean="0">
                <a:solidFill>
                  <a:srgbClr val="C00000"/>
                </a:solidFill>
              </a:rPr>
              <a:t> CPU cores for a long time</a:t>
            </a:r>
          </a:p>
          <a:p>
            <a:endParaRPr lang="en-US" dirty="0"/>
          </a:p>
          <a:p>
            <a:pPr lvl="1"/>
            <a:r>
              <a:rPr lang="en-US" b="1" u="sng" dirty="0" smtClean="0"/>
              <a:t>Problem 2.2:</a:t>
            </a:r>
            <a:r>
              <a:rPr lang="en-US" b="1" dirty="0" smtClean="0"/>
              <a:t> </a:t>
            </a:r>
            <a:r>
              <a:rPr lang="en-US" dirty="0" smtClean="0">
                <a:solidFill>
                  <a:srgbClr val="C00000"/>
                </a:solidFill>
              </a:rPr>
              <a:t>A HWA with a short period misses its deadlines due to fluctuations in available memory bandwidth</a:t>
            </a:r>
            <a:r>
              <a:rPr lang="en-US" dirty="0" smtClean="0">
                <a:solidFill>
                  <a:srgbClr val="FF0000"/>
                </a:solidFill>
              </a:rPr>
              <a:t> </a:t>
            </a:r>
            <a:r>
              <a:rPr lang="en-US" dirty="0" smtClean="0"/>
              <a:t>(due to priority changes of other HWAs)</a:t>
            </a:r>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16</a:t>
            </a:fld>
            <a:endParaRPr lang="en-US">
              <a:solidFill>
                <a:srgbClr val="000000"/>
              </a:solidFill>
            </a:endParaRPr>
          </a:p>
        </p:txBody>
      </p:sp>
    </p:spTree>
    <p:custDataLst>
      <p:tags r:id="rId1"/>
    </p:custDataLst>
    <p:extLst>
      <p:ext uri="{BB962C8B-B14F-4D97-AF65-F5344CB8AC3E}">
        <p14:creationId xmlns:p14="http://schemas.microsoft.com/office/powerpoint/2010/main" val="3896446402"/>
      </p:ext>
    </p:extLst>
  </p:cSld>
  <p:clrMapOvr>
    <a:masterClrMapping/>
  </p:clrMapOvr>
  <p:transition advTm="36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2.1 and Its Solution</a:t>
            </a:r>
            <a:endParaRPr lang="en-US" dirty="0"/>
          </a:p>
        </p:txBody>
      </p:sp>
      <p:sp>
        <p:nvSpPr>
          <p:cNvPr id="3" name="Content Placeholder 2"/>
          <p:cNvSpPr>
            <a:spLocks noGrp="1"/>
          </p:cNvSpPr>
          <p:nvPr>
            <p:ph idx="1"/>
          </p:nvPr>
        </p:nvSpPr>
        <p:spPr>
          <a:xfrm>
            <a:off x="107504" y="908720"/>
            <a:ext cx="9043020" cy="5020816"/>
          </a:xfrm>
        </p:spPr>
        <p:txBody>
          <a:bodyPr/>
          <a:lstStyle/>
          <a:p>
            <a:r>
              <a:rPr lang="en-US" u="sng" dirty="0" smtClean="0"/>
              <a:t>Problem 2.1 Restated:</a:t>
            </a:r>
            <a:r>
              <a:rPr lang="en-US" dirty="0" smtClean="0"/>
              <a:t> When HWA is low priority, it is deprioritized too much </a:t>
            </a:r>
            <a:r>
              <a:rPr lang="en-US" dirty="0" smtClean="0">
                <a:sym typeface="Wingdings"/>
              </a:rPr>
              <a:t> It becomes high priority as a result and destroys CPU progress</a:t>
            </a:r>
            <a:endParaRPr lang="en-US" u="sng" dirty="0" smtClean="0"/>
          </a:p>
          <a:p>
            <a:r>
              <a:rPr lang="en-US" u="sng" dirty="0" smtClean="0"/>
              <a:t>Goal:</a:t>
            </a:r>
            <a:r>
              <a:rPr lang="en-US" dirty="0" smtClean="0"/>
              <a:t> Avoid making the HWA high priority as much as possible</a:t>
            </a:r>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17</a:t>
            </a:fld>
            <a:endParaRPr lang="en-US">
              <a:solidFill>
                <a:srgbClr val="000000"/>
              </a:solidFill>
            </a:endParaRPr>
          </a:p>
        </p:txBody>
      </p:sp>
      <p:grpSp>
        <p:nvGrpSpPr>
          <p:cNvPr id="37" name="Group 36"/>
          <p:cNvGrpSpPr/>
          <p:nvPr/>
        </p:nvGrpSpPr>
        <p:grpSpPr>
          <a:xfrm>
            <a:off x="1534439" y="5061990"/>
            <a:ext cx="5697394" cy="1103314"/>
            <a:chOff x="368123" y="4537413"/>
            <a:chExt cx="5697394" cy="1103314"/>
          </a:xfrm>
        </p:grpSpPr>
        <p:sp>
          <p:nvSpPr>
            <p:cNvPr id="30" name="Right Brace 29"/>
            <p:cNvSpPr/>
            <p:nvPr/>
          </p:nvSpPr>
          <p:spPr>
            <a:xfrm rot="5400000">
              <a:off x="3102689" y="4251051"/>
              <a:ext cx="688687" cy="12614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latin typeface="Tahoma"/>
              </a:endParaRPr>
            </a:p>
          </p:txBody>
        </p:sp>
        <p:sp>
          <p:nvSpPr>
            <p:cNvPr id="31" name="TextBox 30"/>
            <p:cNvSpPr txBox="1"/>
            <p:nvPr/>
          </p:nvSpPr>
          <p:spPr>
            <a:xfrm>
              <a:off x="368123" y="5240617"/>
              <a:ext cx="5697394" cy="400110"/>
            </a:xfrm>
            <a:prstGeom prst="rect">
              <a:avLst/>
            </a:prstGeom>
            <a:noFill/>
            <a:ln>
              <a:solidFill>
                <a:srgbClr val="FF0000"/>
              </a:solidFill>
            </a:ln>
          </p:spPr>
          <p:txBody>
            <a:bodyPr wrap="none" rtlCol="0">
              <a:spAutoFit/>
            </a:bodyPr>
            <a:lstStyle/>
            <a:p>
              <a:pPr defTabSz="457200"/>
              <a:r>
                <a:rPr lang="en-US" sz="2000" b="1" dirty="0">
                  <a:solidFill>
                    <a:srgbClr val="FF0000"/>
                  </a:solidFill>
                  <a:latin typeface="Tahoma"/>
                </a:rPr>
                <a:t>When low priority, n</a:t>
              </a:r>
              <a:r>
                <a:rPr lang="en-US" sz="2000" b="1" dirty="0" smtClean="0">
                  <a:solidFill>
                    <a:srgbClr val="FF0000"/>
                  </a:solidFill>
                  <a:latin typeface="Tahoma"/>
                </a:rPr>
                <a:t>o HWA </a:t>
              </a:r>
              <a:r>
                <a:rPr lang="en-US" sz="2000" b="1" dirty="0">
                  <a:solidFill>
                    <a:srgbClr val="FF0000"/>
                  </a:solidFill>
                  <a:latin typeface="Tahoma"/>
                </a:rPr>
                <a:t>request served</a:t>
              </a:r>
            </a:p>
          </p:txBody>
        </p:sp>
      </p:grpSp>
      <p:grpSp>
        <p:nvGrpSpPr>
          <p:cNvPr id="38" name="Group 37"/>
          <p:cNvGrpSpPr/>
          <p:nvPr/>
        </p:nvGrpSpPr>
        <p:grpSpPr>
          <a:xfrm>
            <a:off x="5224401" y="4653583"/>
            <a:ext cx="2875991" cy="1086073"/>
            <a:chOff x="4699688" y="4131733"/>
            <a:chExt cx="2875991" cy="1086073"/>
          </a:xfrm>
        </p:grpSpPr>
        <p:sp>
          <p:nvSpPr>
            <p:cNvPr id="32" name="Up Arrow 31"/>
            <p:cNvSpPr/>
            <p:nvPr/>
          </p:nvSpPr>
          <p:spPr>
            <a:xfrm>
              <a:off x="5165448" y="4687142"/>
              <a:ext cx="307596" cy="5306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Tahoma"/>
              </a:endParaRPr>
            </a:p>
          </p:txBody>
        </p:sp>
        <p:grpSp>
          <p:nvGrpSpPr>
            <p:cNvPr id="35" name="Group 34"/>
            <p:cNvGrpSpPr/>
            <p:nvPr/>
          </p:nvGrpSpPr>
          <p:grpSpPr>
            <a:xfrm>
              <a:off x="4699688" y="4131733"/>
              <a:ext cx="2875991" cy="542273"/>
              <a:chOff x="4699688" y="4131733"/>
              <a:chExt cx="2875991" cy="542273"/>
            </a:xfrm>
          </p:grpSpPr>
          <p:sp>
            <p:nvSpPr>
              <p:cNvPr id="33" name="Rectangle 32"/>
              <p:cNvSpPr/>
              <p:nvPr/>
            </p:nvSpPr>
            <p:spPr>
              <a:xfrm>
                <a:off x="4699688" y="4131733"/>
                <a:ext cx="1249147" cy="54227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Tahoma"/>
                </a:endParaRPr>
              </a:p>
            </p:txBody>
          </p:sp>
          <p:sp>
            <p:nvSpPr>
              <p:cNvPr id="34" name="TextBox 33"/>
              <p:cNvSpPr txBox="1"/>
              <p:nvPr/>
            </p:nvSpPr>
            <p:spPr>
              <a:xfrm>
                <a:off x="5921823" y="4253166"/>
                <a:ext cx="1653856" cy="369332"/>
              </a:xfrm>
              <a:prstGeom prst="rect">
                <a:avLst/>
              </a:prstGeom>
              <a:noFill/>
            </p:spPr>
            <p:txBody>
              <a:bodyPr wrap="none" rtlCol="0">
                <a:spAutoFit/>
              </a:bodyPr>
              <a:lstStyle/>
              <a:p>
                <a:pPr defTabSz="457200"/>
                <a:r>
                  <a:rPr lang="en-US" b="1" dirty="0">
                    <a:solidFill>
                      <a:srgbClr val="FF0000"/>
                    </a:solidFill>
                    <a:latin typeface="Tahoma"/>
                  </a:rPr>
                  <a:t>High Priority</a:t>
                </a:r>
              </a:p>
            </p:txBody>
          </p:sp>
        </p:grpSp>
      </p:grpSp>
      <p:sp>
        <p:nvSpPr>
          <p:cNvPr id="45" name="TextBox 44"/>
          <p:cNvSpPr txBox="1"/>
          <p:nvPr/>
        </p:nvSpPr>
        <p:spPr>
          <a:xfrm>
            <a:off x="1115616" y="5765194"/>
            <a:ext cx="6414336" cy="400110"/>
          </a:xfrm>
          <a:prstGeom prst="rect">
            <a:avLst/>
          </a:prstGeom>
          <a:noFill/>
          <a:ln>
            <a:solidFill>
              <a:srgbClr val="FF0000"/>
            </a:solidFill>
          </a:ln>
        </p:spPr>
        <p:txBody>
          <a:bodyPr wrap="none" rtlCol="0">
            <a:spAutoFit/>
          </a:bodyPr>
          <a:lstStyle/>
          <a:p>
            <a:pPr defTabSz="457200"/>
            <a:r>
              <a:rPr lang="en-US" sz="2000" b="1" dirty="0">
                <a:solidFill>
                  <a:srgbClr val="FF0000"/>
                </a:solidFill>
                <a:latin typeface="Tahoma"/>
              </a:rPr>
              <a:t>When high priority, HWA </a:t>
            </a:r>
            <a:r>
              <a:rPr lang="en-US" sz="2000" b="1" dirty="0" smtClean="0">
                <a:solidFill>
                  <a:srgbClr val="FF0000"/>
                </a:solidFill>
                <a:latin typeface="Tahoma"/>
              </a:rPr>
              <a:t>causes </a:t>
            </a:r>
            <a:r>
              <a:rPr lang="en-US" sz="2000" b="1" dirty="0">
                <a:solidFill>
                  <a:srgbClr val="FF0000"/>
                </a:solidFill>
                <a:latin typeface="Tahoma"/>
              </a:rPr>
              <a:t>all CPUs to stall</a:t>
            </a:r>
          </a:p>
        </p:txBody>
      </p:sp>
      <p:grpSp>
        <p:nvGrpSpPr>
          <p:cNvPr id="5" name="グループ化 4"/>
          <p:cNvGrpSpPr/>
          <p:nvPr/>
        </p:nvGrpSpPr>
        <p:grpSpPr>
          <a:xfrm>
            <a:off x="1341082" y="3139889"/>
            <a:ext cx="5153155" cy="2326030"/>
            <a:chOff x="1341082" y="3139889"/>
            <a:chExt cx="5153155" cy="2326030"/>
          </a:xfrm>
        </p:grpSpPr>
        <p:sp>
          <p:nvSpPr>
            <p:cNvPr id="100" name="Rounded Rectangle 4"/>
            <p:cNvSpPr/>
            <p:nvPr/>
          </p:nvSpPr>
          <p:spPr>
            <a:xfrm>
              <a:off x="2117242" y="3195532"/>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101" name="Rounded Rectangle 17"/>
            <p:cNvSpPr/>
            <p:nvPr/>
          </p:nvSpPr>
          <p:spPr>
            <a:xfrm>
              <a:off x="4306595" y="3195532"/>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grpSp>
          <p:nvGrpSpPr>
            <p:cNvPr id="102" name="Group 70"/>
            <p:cNvGrpSpPr/>
            <p:nvPr/>
          </p:nvGrpSpPr>
          <p:grpSpPr>
            <a:xfrm>
              <a:off x="2745519" y="3410961"/>
              <a:ext cx="959407" cy="338554"/>
              <a:chOff x="1177261" y="1671117"/>
              <a:chExt cx="959407" cy="338554"/>
            </a:xfrm>
          </p:grpSpPr>
          <p:cxnSp>
            <p:nvCxnSpPr>
              <p:cNvPr id="103"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4"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105" name="Group 71"/>
            <p:cNvGrpSpPr/>
            <p:nvPr/>
          </p:nvGrpSpPr>
          <p:grpSpPr>
            <a:xfrm>
              <a:off x="5193791" y="3410961"/>
              <a:ext cx="959407" cy="338554"/>
              <a:chOff x="1177261" y="1671117"/>
              <a:chExt cx="959407" cy="338554"/>
            </a:xfrm>
          </p:grpSpPr>
          <p:cxnSp>
            <p:nvCxnSpPr>
              <p:cNvPr id="106"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7"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108" name="TextBox 128"/>
            <p:cNvSpPr txBox="1"/>
            <p:nvPr/>
          </p:nvSpPr>
          <p:spPr>
            <a:xfrm>
              <a:off x="1341082" y="3148206"/>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9" name="Rounded Rectangle 5"/>
            <p:cNvSpPr/>
            <p:nvPr/>
          </p:nvSpPr>
          <p:spPr>
            <a:xfrm>
              <a:off x="2117243" y="3708296"/>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10" name="Group 79"/>
            <p:cNvGrpSpPr/>
            <p:nvPr/>
          </p:nvGrpSpPr>
          <p:grpSpPr>
            <a:xfrm>
              <a:off x="2738824" y="3912638"/>
              <a:ext cx="959407" cy="338554"/>
              <a:chOff x="1177261" y="1671117"/>
              <a:chExt cx="959407" cy="338554"/>
            </a:xfrm>
          </p:grpSpPr>
          <p:cxnSp>
            <p:nvCxnSpPr>
              <p:cNvPr id="111"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2"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13" name="Rounded Rectangle 82"/>
            <p:cNvSpPr/>
            <p:nvPr/>
          </p:nvSpPr>
          <p:spPr>
            <a:xfrm>
              <a:off x="2755545" y="3714050"/>
              <a:ext cx="373869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14" name="TextBox 129"/>
            <p:cNvSpPr txBox="1"/>
            <p:nvPr/>
          </p:nvSpPr>
          <p:spPr>
            <a:xfrm>
              <a:off x="1347118" y="3708296"/>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15" name="Rounded Rectangle 12"/>
            <p:cNvSpPr/>
            <p:nvPr/>
          </p:nvSpPr>
          <p:spPr>
            <a:xfrm>
              <a:off x="2121973" y="4265445"/>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16" name="Straight Connector 13"/>
            <p:cNvCxnSpPr/>
            <p:nvPr/>
          </p:nvCxnSpPr>
          <p:spPr>
            <a:xfrm flipH="1">
              <a:off x="2749067" y="4156318"/>
              <a:ext cx="441" cy="1309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Rounded Rectangle 25"/>
            <p:cNvSpPr/>
            <p:nvPr/>
          </p:nvSpPr>
          <p:spPr>
            <a:xfrm>
              <a:off x="2739185" y="4813492"/>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8" name="Rounded Rectangle 26"/>
            <p:cNvSpPr/>
            <p:nvPr/>
          </p:nvSpPr>
          <p:spPr>
            <a:xfrm>
              <a:off x="3053406" y="4813492"/>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9" name="Rounded Rectangle 27"/>
            <p:cNvSpPr/>
            <p:nvPr/>
          </p:nvSpPr>
          <p:spPr>
            <a:xfrm>
              <a:off x="3367627" y="4813492"/>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0" name="Rounded Rectangle 28"/>
            <p:cNvSpPr/>
            <p:nvPr/>
          </p:nvSpPr>
          <p:spPr>
            <a:xfrm>
              <a:off x="2120166" y="4813492"/>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21" name="Rounded Rectangle 29"/>
            <p:cNvSpPr/>
            <p:nvPr/>
          </p:nvSpPr>
          <p:spPr>
            <a:xfrm>
              <a:off x="2434387" y="4813492"/>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22" name="Rounded Rectangle 30"/>
            <p:cNvSpPr/>
            <p:nvPr/>
          </p:nvSpPr>
          <p:spPr>
            <a:xfrm>
              <a:off x="5550992" y="4808670"/>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3" name="Rounded Rectangle 31"/>
            <p:cNvSpPr/>
            <p:nvPr/>
          </p:nvSpPr>
          <p:spPr>
            <a:xfrm>
              <a:off x="3683670" y="4813492"/>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4" name="Rounded Rectangle 32"/>
            <p:cNvSpPr/>
            <p:nvPr/>
          </p:nvSpPr>
          <p:spPr>
            <a:xfrm>
              <a:off x="5246193" y="4808670"/>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5" name="TextBox 34"/>
            <p:cNvSpPr txBox="1"/>
            <p:nvPr/>
          </p:nvSpPr>
          <p:spPr>
            <a:xfrm>
              <a:off x="1368596" y="4815850"/>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26" name="Rounded Rectangle 40"/>
            <p:cNvSpPr/>
            <p:nvPr/>
          </p:nvSpPr>
          <p:spPr>
            <a:xfrm>
              <a:off x="5863916" y="481102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7" name="Rounded Rectangle 41"/>
            <p:cNvSpPr/>
            <p:nvPr/>
          </p:nvSpPr>
          <p:spPr>
            <a:xfrm>
              <a:off x="6178137" y="4811028"/>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28" name="Rounded Rectangle 43"/>
            <p:cNvSpPr/>
            <p:nvPr/>
          </p:nvSpPr>
          <p:spPr>
            <a:xfrm>
              <a:off x="4293686" y="4815850"/>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9" name="Rounded Rectangle 45"/>
            <p:cNvSpPr/>
            <p:nvPr/>
          </p:nvSpPr>
          <p:spPr>
            <a:xfrm>
              <a:off x="3994772" y="4818125"/>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30" name="Rounded Rectangle 99"/>
            <p:cNvSpPr/>
            <p:nvPr/>
          </p:nvSpPr>
          <p:spPr>
            <a:xfrm>
              <a:off x="2743660" y="4258980"/>
              <a:ext cx="3729890"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a:solidFill>
                    <a:srgbClr val="000000"/>
                  </a:solidFill>
                  <a:latin typeface="Tahoma"/>
                </a:rPr>
                <a:t>COMPUTATION</a:t>
              </a:r>
            </a:p>
          </p:txBody>
        </p:sp>
        <p:grpSp>
          <p:nvGrpSpPr>
            <p:cNvPr id="131" name="Group 100"/>
            <p:cNvGrpSpPr/>
            <p:nvPr/>
          </p:nvGrpSpPr>
          <p:grpSpPr>
            <a:xfrm>
              <a:off x="2723662" y="4470305"/>
              <a:ext cx="1090853" cy="338554"/>
              <a:chOff x="1177261" y="1671117"/>
              <a:chExt cx="1090853" cy="338554"/>
            </a:xfrm>
          </p:grpSpPr>
          <p:cxnSp>
            <p:nvCxnSpPr>
              <p:cNvPr id="132"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3"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34" name="Rounded Rectangle 103"/>
            <p:cNvSpPr/>
            <p:nvPr/>
          </p:nvSpPr>
          <p:spPr>
            <a:xfrm>
              <a:off x="4603566" y="481585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35" name="Rounded Rectangle 104"/>
            <p:cNvSpPr/>
            <p:nvPr/>
          </p:nvSpPr>
          <p:spPr>
            <a:xfrm>
              <a:off x="4922550" y="481585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36" name="TextBox 130"/>
            <p:cNvSpPr txBox="1"/>
            <p:nvPr/>
          </p:nvSpPr>
          <p:spPr>
            <a:xfrm>
              <a:off x="1469322" y="4213099"/>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37" name="Rounded Rectangle 82"/>
            <p:cNvSpPr/>
            <p:nvPr/>
          </p:nvSpPr>
          <p:spPr>
            <a:xfrm>
              <a:off x="2764000" y="3195532"/>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38" name="Straight Connector 13"/>
            <p:cNvCxnSpPr/>
            <p:nvPr/>
          </p:nvCxnSpPr>
          <p:spPr>
            <a:xfrm>
              <a:off x="3998242" y="3148206"/>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5244055" y="3139889"/>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0" name="Rounded Rectangle 82"/>
            <p:cNvSpPr/>
            <p:nvPr/>
          </p:nvSpPr>
          <p:spPr>
            <a:xfrm>
              <a:off x="5246977" y="3195532"/>
              <a:ext cx="1234645"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1" name="Straight Connector 13"/>
            <p:cNvCxnSpPr/>
            <p:nvPr/>
          </p:nvCxnSpPr>
          <p:spPr>
            <a:xfrm>
              <a:off x="6483892" y="3147275"/>
              <a:ext cx="1" cy="23177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142" name="Group 38"/>
          <p:cNvGrpSpPr/>
          <p:nvPr/>
        </p:nvGrpSpPr>
        <p:grpSpPr>
          <a:xfrm>
            <a:off x="4390393" y="2706672"/>
            <a:ext cx="2792689" cy="1943010"/>
            <a:chOff x="1899043" y="1911734"/>
            <a:chExt cx="2792689" cy="1943010"/>
          </a:xfrm>
        </p:grpSpPr>
        <p:sp>
          <p:nvSpPr>
            <p:cNvPr id="143" name="Oval 39"/>
            <p:cNvSpPr/>
            <p:nvPr/>
          </p:nvSpPr>
          <p:spPr>
            <a:xfrm>
              <a:off x="2584707" y="2273738"/>
              <a:ext cx="1601908" cy="9072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Tahoma"/>
              </a:endParaRPr>
            </a:p>
          </p:txBody>
        </p:sp>
        <p:sp>
          <p:nvSpPr>
            <p:cNvPr id="144" name="TextBox 40"/>
            <p:cNvSpPr txBox="1"/>
            <p:nvPr/>
          </p:nvSpPr>
          <p:spPr>
            <a:xfrm>
              <a:off x="1899043" y="1911734"/>
              <a:ext cx="2792689" cy="369332"/>
            </a:xfrm>
            <a:prstGeom prst="rect">
              <a:avLst/>
            </a:prstGeom>
            <a:noFill/>
          </p:spPr>
          <p:txBody>
            <a:bodyPr wrap="none" rtlCol="0">
              <a:spAutoFit/>
            </a:bodyPr>
            <a:lstStyle/>
            <a:p>
              <a:pPr defTabSz="457200"/>
              <a:r>
                <a:rPr lang="en-US" dirty="0">
                  <a:solidFill>
                    <a:srgbClr val="FF0000"/>
                  </a:solidFill>
                  <a:latin typeface="Tahoma"/>
                </a:rPr>
                <a:t>HWA delays both A and B</a:t>
              </a:r>
            </a:p>
          </p:txBody>
        </p:sp>
        <p:sp>
          <p:nvSpPr>
            <p:cNvPr id="145" name="Up Arrow 41"/>
            <p:cNvSpPr/>
            <p:nvPr/>
          </p:nvSpPr>
          <p:spPr>
            <a:xfrm>
              <a:off x="3197799" y="3216642"/>
              <a:ext cx="336613" cy="638102"/>
            </a:xfrm>
            <a:prstGeom prst="up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Tahoma"/>
              </a:endParaRPr>
            </a:p>
          </p:txBody>
        </p:sp>
      </p:grpSp>
    </p:spTree>
    <p:custDataLst>
      <p:tags r:id="rId1"/>
    </p:custDataLst>
    <p:extLst>
      <p:ext uri="{BB962C8B-B14F-4D97-AF65-F5344CB8AC3E}">
        <p14:creationId xmlns:p14="http://schemas.microsoft.com/office/powerpoint/2010/main" val="1142621483"/>
      </p:ext>
    </p:extLst>
  </p:cSld>
  <p:clrMapOvr>
    <a:masterClrMapping/>
  </p:clrMapOvr>
  <p:transition advTm="313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3" presetClass="exit" presetSubtype="10" fill="hold" nodeType="withEffect">
                                  <p:stCondLst>
                                    <p:cond delay="0"/>
                                  </p:stCondLst>
                                  <p:childTnLst>
                                    <p:animEffect transition="out" filter="blinds(horizontal)">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wipe(down)">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up)">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35888" cy="1066800"/>
          </a:xfrm>
        </p:spPr>
        <p:txBody>
          <a:bodyPr/>
          <a:lstStyle/>
          <a:p>
            <a:r>
              <a:rPr lang="en-US" sz="3200" dirty="0" smtClean="0"/>
              <a:t>Key Idea 2.1: </a:t>
            </a:r>
            <a:r>
              <a:rPr lang="en-US" sz="3200" dirty="0"/>
              <a:t>Application-aware </a:t>
            </a:r>
            <a:r>
              <a:rPr lang="en-US" sz="3200" dirty="0" smtClean="0"/>
              <a:t>Scheduling for CPUs</a:t>
            </a:r>
            <a:endParaRPr lang="en-US" sz="32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18</a:t>
            </a:fld>
            <a:endParaRPr lang="en-US">
              <a:solidFill>
                <a:srgbClr val="000000"/>
              </a:solidFill>
            </a:endParaRPr>
          </a:p>
        </p:txBody>
      </p:sp>
      <p:sp>
        <p:nvSpPr>
          <p:cNvPr id="24" name="TextBox 23"/>
          <p:cNvSpPr txBox="1"/>
          <p:nvPr/>
        </p:nvSpPr>
        <p:spPr>
          <a:xfrm>
            <a:off x="124015" y="1038217"/>
            <a:ext cx="8715187" cy="3693318"/>
          </a:xfrm>
          <a:prstGeom prst="rect">
            <a:avLst/>
          </a:prstGeom>
          <a:noFill/>
        </p:spPr>
        <p:txBody>
          <a:bodyPr wrap="square" rtlCol="0">
            <a:spAutoFit/>
          </a:bodyPr>
          <a:lstStyle/>
          <a:p>
            <a:pPr defTabSz="457200"/>
            <a:r>
              <a:rPr lang="en-US" sz="2000" u="sng" dirty="0">
                <a:latin typeface="Tahoma"/>
              </a:rPr>
              <a:t>Key </a:t>
            </a:r>
            <a:r>
              <a:rPr lang="en-US" sz="2000" u="sng" dirty="0" smtClean="0">
                <a:latin typeface="Tahoma"/>
              </a:rPr>
              <a:t>Idea 2.1:</a:t>
            </a:r>
            <a:r>
              <a:rPr lang="en-US" sz="2000" dirty="0" smtClean="0">
                <a:latin typeface="Tahoma"/>
              </a:rPr>
              <a:t> </a:t>
            </a:r>
            <a:r>
              <a:rPr lang="en-US" sz="2000" dirty="0">
                <a:latin typeface="Tahoma"/>
              </a:rPr>
              <a:t>HWA priority over CPUs should depend on CPU </a:t>
            </a:r>
            <a:r>
              <a:rPr lang="en-US" sz="2000" dirty="0" smtClean="0">
                <a:latin typeface="Tahoma"/>
              </a:rPr>
              <a:t>memory intensity</a:t>
            </a:r>
            <a:endParaRPr lang="en-US" sz="2000" dirty="0">
              <a:latin typeface="Tahoma"/>
            </a:endParaRPr>
          </a:p>
          <a:p>
            <a:pPr marL="342900" indent="-342900" defTabSz="457200">
              <a:buFont typeface="Arial"/>
              <a:buChar char="•"/>
            </a:pPr>
            <a:endParaRPr lang="en-US" sz="2000" dirty="0">
              <a:solidFill>
                <a:srgbClr val="0000FF"/>
              </a:solidFill>
              <a:latin typeface="Tahoma"/>
            </a:endParaRPr>
          </a:p>
          <a:p>
            <a:pPr marL="342900" lvl="1" indent="-342900" defTabSz="457200">
              <a:buFont typeface="Arial"/>
              <a:buChar char="•"/>
            </a:pPr>
            <a:r>
              <a:rPr lang="en-US" sz="2000" b="1" dirty="0" smtClean="0">
                <a:latin typeface="Tahoma"/>
              </a:rPr>
              <a:t>Not all CPUs are equal</a:t>
            </a:r>
            <a:endParaRPr lang="en-US" sz="2000" dirty="0" smtClean="0">
              <a:latin typeface="Tahoma"/>
            </a:endParaRPr>
          </a:p>
          <a:p>
            <a:pPr marL="800100" lvl="2" indent="-342900" defTabSz="457200">
              <a:buFont typeface="Arial"/>
              <a:buChar char="•"/>
            </a:pPr>
            <a:r>
              <a:rPr lang="en-US" altLang="ja-JP" dirty="0" smtClean="0">
                <a:solidFill>
                  <a:srgbClr val="0000FF"/>
                </a:solidFill>
              </a:rPr>
              <a:t>Memory-intensive </a:t>
            </a:r>
            <a:r>
              <a:rPr lang="en-US" altLang="ja-JP" dirty="0">
                <a:solidFill>
                  <a:srgbClr val="0000FF"/>
                </a:solidFill>
              </a:rPr>
              <a:t>cores </a:t>
            </a:r>
            <a:r>
              <a:rPr lang="en-US" altLang="ja-JP" dirty="0"/>
              <a:t>are much less vulnerable to </a:t>
            </a:r>
            <a:r>
              <a:rPr lang="en-US" altLang="ja-JP" dirty="0" smtClean="0"/>
              <a:t>memory access latency</a:t>
            </a:r>
          </a:p>
          <a:p>
            <a:pPr marL="800100" lvl="2" indent="-342900" defTabSz="457200">
              <a:buFont typeface="Arial"/>
              <a:buChar char="•"/>
            </a:pPr>
            <a:r>
              <a:rPr lang="en-US" altLang="ja-JP" dirty="0" smtClean="0">
                <a:solidFill>
                  <a:srgbClr val="0000FF"/>
                </a:solidFill>
              </a:rPr>
              <a:t>Memory-non-intensive </a:t>
            </a:r>
            <a:r>
              <a:rPr lang="en-US" altLang="ja-JP" dirty="0">
                <a:solidFill>
                  <a:srgbClr val="0000FF"/>
                </a:solidFill>
              </a:rPr>
              <a:t>cores</a:t>
            </a:r>
            <a:r>
              <a:rPr lang="en-US" altLang="ja-JP" dirty="0"/>
              <a:t> are much more vulnerable to </a:t>
            </a:r>
            <a:r>
              <a:rPr lang="en-US" altLang="ja-JP" dirty="0" smtClean="0"/>
              <a:t>latency</a:t>
            </a:r>
            <a:endParaRPr lang="en-US" altLang="ja-JP" dirty="0"/>
          </a:p>
          <a:p>
            <a:pPr marL="800100" lvl="2" indent="-342900" defTabSz="457200">
              <a:buFont typeface="Arial"/>
              <a:buChar char="•"/>
            </a:pPr>
            <a:endParaRPr lang="en-US" altLang="ja-JP" dirty="0"/>
          </a:p>
          <a:p>
            <a:pPr marL="342900" indent="-342900" defTabSz="457200">
              <a:buFont typeface="Arial"/>
              <a:buChar char="•"/>
            </a:pPr>
            <a:endParaRPr lang="en-US" sz="2000" dirty="0" smtClean="0">
              <a:solidFill>
                <a:srgbClr val="0000FF"/>
              </a:solidFill>
              <a:latin typeface="Tahoma"/>
            </a:endParaRPr>
          </a:p>
          <a:p>
            <a:pPr marL="342900" indent="-342900" defTabSz="457200">
              <a:buFont typeface="Arial"/>
              <a:buChar char="•"/>
            </a:pPr>
            <a:r>
              <a:rPr lang="en-US" sz="2000" dirty="0" smtClean="0">
                <a:solidFill>
                  <a:srgbClr val="0000FF"/>
                </a:solidFill>
                <a:latin typeface="Tahoma"/>
              </a:rPr>
              <a:t>While </a:t>
            </a:r>
            <a:r>
              <a:rPr lang="en-US" sz="2000" dirty="0">
                <a:solidFill>
                  <a:srgbClr val="0000FF"/>
                </a:solidFill>
                <a:latin typeface="Tahoma"/>
              </a:rPr>
              <a:t>HWA has low priority, HWA is prioritized over memory-intensive </a:t>
            </a:r>
            <a:r>
              <a:rPr lang="en-US" sz="2000" dirty="0" smtClean="0">
                <a:solidFill>
                  <a:srgbClr val="0000FF"/>
                </a:solidFill>
                <a:latin typeface="Tahoma"/>
              </a:rPr>
              <a:t>cores</a:t>
            </a:r>
          </a:p>
          <a:p>
            <a:pPr marL="800100" lvl="1" indent="-342900" defTabSz="457200">
              <a:buFont typeface="Arial"/>
              <a:buChar char="•"/>
            </a:pPr>
            <a:endParaRPr lang="en-US" sz="2000" dirty="0">
              <a:solidFill>
                <a:srgbClr val="0000FF"/>
              </a:solidFill>
              <a:latin typeface="Tahoma"/>
            </a:endParaRPr>
          </a:p>
          <a:p>
            <a:pPr marL="342900" indent="-342900" defTabSz="457200">
              <a:buFont typeface="Arial"/>
              <a:buChar char="•"/>
            </a:pPr>
            <a:endParaRPr lang="en-US" sz="2000" dirty="0">
              <a:solidFill>
                <a:srgbClr val="0000FF"/>
              </a:solidFill>
              <a:latin typeface="Tahoma"/>
            </a:endParaRPr>
          </a:p>
        </p:txBody>
      </p:sp>
      <p:grpSp>
        <p:nvGrpSpPr>
          <p:cNvPr id="26" name="Group 25"/>
          <p:cNvGrpSpPr/>
          <p:nvPr/>
        </p:nvGrpSpPr>
        <p:grpSpPr>
          <a:xfrm>
            <a:off x="817020" y="4033299"/>
            <a:ext cx="3867841" cy="1276463"/>
            <a:chOff x="817018" y="2540580"/>
            <a:chExt cx="3867841" cy="1276463"/>
          </a:xfrm>
        </p:grpSpPr>
        <p:sp>
          <p:nvSpPr>
            <p:cNvPr id="5" name="Rounded Rectangle 4"/>
            <p:cNvSpPr/>
            <p:nvPr/>
          </p:nvSpPr>
          <p:spPr>
            <a:xfrm>
              <a:off x="1857607" y="3063961"/>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A</a:t>
              </a:r>
            </a:p>
          </p:txBody>
        </p:sp>
        <p:sp>
          <p:nvSpPr>
            <p:cNvPr id="6" name="Rounded Rectangle 5"/>
            <p:cNvSpPr/>
            <p:nvPr/>
          </p:nvSpPr>
          <p:spPr>
            <a:xfrm>
              <a:off x="3421517" y="306613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7" name="Rounded Rectangle 6"/>
            <p:cNvSpPr/>
            <p:nvPr/>
          </p:nvSpPr>
          <p:spPr>
            <a:xfrm>
              <a:off x="2169436" y="3066133"/>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8" name="Rounded Rectangle 7"/>
            <p:cNvSpPr/>
            <p:nvPr/>
          </p:nvSpPr>
          <p:spPr>
            <a:xfrm>
              <a:off x="2483657" y="3066133"/>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9" name="Rounded Rectangle 8"/>
            <p:cNvSpPr/>
            <p:nvPr/>
          </p:nvSpPr>
          <p:spPr>
            <a:xfrm>
              <a:off x="2797878" y="3066133"/>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10" name="Rounded Rectangle 9"/>
            <p:cNvSpPr/>
            <p:nvPr/>
          </p:nvSpPr>
          <p:spPr>
            <a:xfrm>
              <a:off x="3113921" y="3066133"/>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12" name="TextBox 11"/>
            <p:cNvSpPr txBox="1"/>
            <p:nvPr/>
          </p:nvSpPr>
          <p:spPr>
            <a:xfrm>
              <a:off x="817018" y="3447711"/>
              <a:ext cx="3867841" cy="369332"/>
            </a:xfrm>
            <a:prstGeom prst="rect">
              <a:avLst/>
            </a:prstGeom>
            <a:noFill/>
          </p:spPr>
          <p:txBody>
            <a:bodyPr wrap="none" rtlCol="0">
              <a:spAutoFit/>
            </a:bodyPr>
            <a:lstStyle/>
            <a:p>
              <a:pPr algn="ctr" defTabSz="457200"/>
              <a:r>
                <a:rPr lang="en-US" dirty="0">
                  <a:solidFill>
                    <a:srgbClr val="000000"/>
                  </a:solidFill>
                  <a:latin typeface="Tahoma"/>
                </a:rPr>
                <a:t>A &gt; B &gt; H when HWA is low priority</a:t>
              </a:r>
            </a:p>
          </p:txBody>
        </p:sp>
        <p:sp>
          <p:nvSpPr>
            <p:cNvPr id="13" name="TextBox 12"/>
            <p:cNvSpPr txBox="1"/>
            <p:nvPr/>
          </p:nvSpPr>
          <p:spPr>
            <a:xfrm>
              <a:off x="881414" y="2981802"/>
              <a:ext cx="800745" cy="369332"/>
            </a:xfrm>
            <a:prstGeom prst="rect">
              <a:avLst/>
            </a:prstGeom>
            <a:noFill/>
          </p:spPr>
          <p:txBody>
            <a:bodyPr wrap="none" rtlCol="0">
              <a:spAutoFit/>
            </a:bodyPr>
            <a:lstStyle/>
            <a:p>
              <a:pPr defTabSz="457200"/>
              <a:r>
                <a:rPr lang="en-US" dirty="0">
                  <a:solidFill>
                    <a:srgbClr val="000000"/>
                  </a:solidFill>
                  <a:latin typeface="Tahoma"/>
                </a:rPr>
                <a:t>DRAM</a:t>
              </a:r>
            </a:p>
          </p:txBody>
        </p:sp>
        <p:sp>
          <p:nvSpPr>
            <p:cNvPr id="37" name="TextBox 36"/>
            <p:cNvSpPr txBox="1"/>
            <p:nvPr/>
          </p:nvSpPr>
          <p:spPr>
            <a:xfrm>
              <a:off x="1757469" y="2540580"/>
              <a:ext cx="2080826" cy="369332"/>
            </a:xfrm>
            <a:prstGeom prst="rect">
              <a:avLst/>
            </a:prstGeom>
            <a:noFill/>
            <a:ln>
              <a:solidFill>
                <a:schemeClr val="tx1"/>
              </a:solidFill>
            </a:ln>
          </p:spPr>
          <p:txBody>
            <a:bodyPr wrap="none" rtlCol="0">
              <a:spAutoFit/>
            </a:bodyPr>
            <a:lstStyle/>
            <a:p>
              <a:pPr algn="ctr" defTabSz="457200"/>
              <a:r>
                <a:rPr lang="en-US" dirty="0" smtClean="0">
                  <a:solidFill>
                    <a:srgbClr val="000000"/>
                  </a:solidFill>
                  <a:latin typeface="Tahoma"/>
                </a:rPr>
                <a:t>Distributed Priority</a:t>
              </a:r>
              <a:endParaRPr lang="en-US" dirty="0">
                <a:solidFill>
                  <a:srgbClr val="000000"/>
                </a:solidFill>
                <a:latin typeface="Tahoma"/>
              </a:endParaRPr>
            </a:p>
          </p:txBody>
        </p:sp>
      </p:grpSp>
      <p:grpSp>
        <p:nvGrpSpPr>
          <p:cNvPr id="28" name="グループ化 27"/>
          <p:cNvGrpSpPr/>
          <p:nvPr/>
        </p:nvGrpSpPr>
        <p:grpSpPr>
          <a:xfrm>
            <a:off x="4159568" y="4033297"/>
            <a:ext cx="3869280" cy="1411927"/>
            <a:chOff x="4159568" y="4033297"/>
            <a:chExt cx="3869280" cy="1411927"/>
          </a:xfrm>
        </p:grpSpPr>
        <p:grpSp>
          <p:nvGrpSpPr>
            <p:cNvPr id="30" name="Group 29"/>
            <p:cNvGrpSpPr/>
            <p:nvPr/>
          </p:nvGrpSpPr>
          <p:grpSpPr>
            <a:xfrm>
              <a:off x="4159568" y="4033297"/>
              <a:ext cx="3869280" cy="1411927"/>
              <a:chOff x="4171033" y="2540580"/>
              <a:chExt cx="3869280" cy="1411927"/>
            </a:xfrm>
          </p:grpSpPr>
          <p:sp>
            <p:nvSpPr>
              <p:cNvPr id="11" name="Right Arrow 10"/>
              <p:cNvSpPr/>
              <p:nvPr/>
            </p:nvSpPr>
            <p:spPr>
              <a:xfrm>
                <a:off x="4171033" y="2691380"/>
                <a:ext cx="627323" cy="5016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Tahoma"/>
                </a:endParaRPr>
              </a:p>
            </p:txBody>
          </p:sp>
          <p:grpSp>
            <p:nvGrpSpPr>
              <p:cNvPr id="27" name="Group 26"/>
              <p:cNvGrpSpPr/>
              <p:nvPr/>
            </p:nvGrpSpPr>
            <p:grpSpPr>
              <a:xfrm>
                <a:off x="4871497" y="2540580"/>
                <a:ext cx="3168816" cy="1411927"/>
                <a:chOff x="4871497" y="2540580"/>
                <a:chExt cx="3168816" cy="1411927"/>
              </a:xfrm>
            </p:grpSpPr>
            <p:sp>
              <p:nvSpPr>
                <p:cNvPr id="14" name="Rounded Rectangle 13"/>
                <p:cNvSpPr/>
                <p:nvPr/>
              </p:nvSpPr>
              <p:spPr>
                <a:xfrm>
                  <a:off x="5150252" y="307967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A</a:t>
                  </a:r>
                </a:p>
              </p:txBody>
            </p:sp>
            <p:grpSp>
              <p:nvGrpSpPr>
                <p:cNvPr id="15" name="Group 14"/>
                <p:cNvGrpSpPr/>
                <p:nvPr/>
              </p:nvGrpSpPr>
              <p:grpSpPr>
                <a:xfrm>
                  <a:off x="5469312" y="3079677"/>
                  <a:ext cx="939627" cy="237599"/>
                  <a:chOff x="1543085" y="5647566"/>
                  <a:chExt cx="939627" cy="237599"/>
                </a:xfrm>
              </p:grpSpPr>
              <p:sp>
                <p:nvSpPr>
                  <p:cNvPr id="16" name="Rounded Rectangle 15"/>
                  <p:cNvSpPr/>
                  <p:nvPr/>
                </p:nvSpPr>
                <p:spPr>
                  <a:xfrm>
                    <a:off x="1860895" y="564756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7" name="Rounded Rectangle 16"/>
                  <p:cNvSpPr/>
                  <p:nvPr/>
                </p:nvSpPr>
                <p:spPr>
                  <a:xfrm>
                    <a:off x="2175116" y="564756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8" name="Rounded Rectangle 17"/>
                  <p:cNvSpPr/>
                  <p:nvPr/>
                </p:nvSpPr>
                <p:spPr>
                  <a:xfrm>
                    <a:off x="1543085" y="5647566"/>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grpSp>
            <p:sp>
              <p:nvSpPr>
                <p:cNvPr id="22" name="TextBox 21"/>
                <p:cNvSpPr txBox="1"/>
                <p:nvPr/>
              </p:nvSpPr>
              <p:spPr>
                <a:xfrm>
                  <a:off x="5504288" y="3583175"/>
                  <a:ext cx="1239417" cy="369332"/>
                </a:xfrm>
                <a:prstGeom prst="rect">
                  <a:avLst/>
                </a:prstGeom>
                <a:noFill/>
                <a:ln>
                  <a:solidFill>
                    <a:srgbClr val="FF0000"/>
                  </a:solidFill>
                </a:ln>
              </p:spPr>
              <p:txBody>
                <a:bodyPr wrap="none" rtlCol="0">
                  <a:spAutoFit/>
                </a:bodyPr>
                <a:lstStyle/>
                <a:p>
                  <a:pPr algn="ctr" defTabSz="457200"/>
                  <a:r>
                    <a:rPr lang="en-US" dirty="0">
                      <a:solidFill>
                        <a:srgbClr val="000000"/>
                      </a:solidFill>
                      <a:latin typeface="Tahoma"/>
                    </a:rPr>
                    <a:t>A &gt; </a:t>
                  </a:r>
                  <a:r>
                    <a:rPr lang="en-US" dirty="0">
                      <a:solidFill>
                        <a:srgbClr val="FF0000"/>
                      </a:solidFill>
                      <a:latin typeface="Tahoma"/>
                    </a:rPr>
                    <a:t>H &gt; B</a:t>
                  </a:r>
                </a:p>
              </p:txBody>
            </p:sp>
            <p:sp>
              <p:nvSpPr>
                <p:cNvPr id="38" name="TextBox 37"/>
                <p:cNvSpPr txBox="1"/>
                <p:nvPr/>
              </p:nvSpPr>
              <p:spPr>
                <a:xfrm>
                  <a:off x="4871497" y="2540580"/>
                  <a:ext cx="3168816" cy="369332"/>
                </a:xfrm>
                <a:prstGeom prst="rect">
                  <a:avLst/>
                </a:prstGeom>
                <a:noFill/>
                <a:ln>
                  <a:solidFill>
                    <a:schemeClr val="tx1"/>
                  </a:solidFill>
                </a:ln>
              </p:spPr>
              <p:txBody>
                <a:bodyPr wrap="none" rtlCol="0">
                  <a:spAutoFit/>
                </a:bodyPr>
                <a:lstStyle/>
                <a:p>
                  <a:pPr algn="ctr" defTabSz="457200"/>
                  <a:r>
                    <a:rPr lang="en-US" dirty="0" smtClean="0">
                      <a:solidFill>
                        <a:srgbClr val="000000"/>
                      </a:solidFill>
                      <a:latin typeface="Tahoma"/>
                    </a:rPr>
                    <a:t>Application-aware Scheduling</a:t>
                  </a:r>
                  <a:endParaRPr lang="en-US" dirty="0">
                    <a:solidFill>
                      <a:srgbClr val="000000"/>
                    </a:solidFill>
                    <a:latin typeface="Tahoma"/>
                  </a:endParaRPr>
                </a:p>
              </p:txBody>
            </p:sp>
            <p:sp>
              <p:nvSpPr>
                <p:cNvPr id="23" name="Right Brace 22"/>
                <p:cNvSpPr/>
                <p:nvPr/>
              </p:nvSpPr>
              <p:spPr>
                <a:xfrm rot="5400000" flipV="1">
                  <a:off x="6007828" y="2505902"/>
                  <a:ext cx="203200" cy="188361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latin typeface="Tahoma"/>
                  </a:endParaRPr>
                </a:p>
              </p:txBody>
            </p:sp>
          </p:grpSp>
        </p:grpSp>
        <p:grpSp>
          <p:nvGrpSpPr>
            <p:cNvPr id="19" name="Group 18"/>
            <p:cNvGrpSpPr/>
            <p:nvPr/>
          </p:nvGrpSpPr>
          <p:grpSpPr>
            <a:xfrm>
              <a:off x="6410446" y="4569609"/>
              <a:ext cx="629326" cy="237602"/>
              <a:chOff x="2484217" y="5644779"/>
              <a:chExt cx="629326" cy="237602"/>
            </a:xfrm>
          </p:grpSpPr>
          <p:sp>
            <p:nvSpPr>
              <p:cNvPr id="20" name="Rounded Rectangle 19"/>
              <p:cNvSpPr/>
              <p:nvPr/>
            </p:nvSpPr>
            <p:spPr>
              <a:xfrm>
                <a:off x="2484217" y="5644779"/>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sp>
            <p:nvSpPr>
              <p:cNvPr id="21" name="Rounded Rectangle 20"/>
              <p:cNvSpPr/>
              <p:nvPr/>
            </p:nvSpPr>
            <p:spPr>
              <a:xfrm>
                <a:off x="2805947" y="5644782"/>
                <a:ext cx="307596" cy="237599"/>
              </a:xfrm>
              <a:prstGeom prst="round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B</a:t>
                </a:r>
              </a:p>
            </p:txBody>
          </p:sp>
        </p:grpSp>
      </p:grpSp>
      <p:sp>
        <p:nvSpPr>
          <p:cNvPr id="3" name="テキスト ボックス 2"/>
          <p:cNvSpPr txBox="1"/>
          <p:nvPr/>
        </p:nvSpPr>
        <p:spPr>
          <a:xfrm>
            <a:off x="2015229" y="5639486"/>
            <a:ext cx="5037341" cy="369332"/>
          </a:xfrm>
          <a:prstGeom prst="rect">
            <a:avLst/>
          </a:prstGeom>
          <a:noFill/>
        </p:spPr>
        <p:txBody>
          <a:bodyPr wrap="none" rtlCol="0">
            <a:spAutoFit/>
          </a:bodyPr>
          <a:lstStyle/>
          <a:p>
            <a:r>
              <a:rPr kumimoji="1" lang="en-US" altLang="ja-JP" dirty="0" smtClean="0"/>
              <a:t>A: Memory-non-intensive,  B: Memory-intensive</a:t>
            </a:r>
            <a:endParaRPr kumimoji="1" lang="ja-JP" altLang="en-US" dirty="0"/>
          </a:p>
        </p:txBody>
      </p:sp>
      <p:sp>
        <p:nvSpPr>
          <p:cNvPr id="25" name="下矢印 24"/>
          <p:cNvSpPr/>
          <p:nvPr/>
        </p:nvSpPr>
        <p:spPr>
          <a:xfrm>
            <a:off x="4283968" y="2924944"/>
            <a:ext cx="502923"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708181907"/>
      </p:ext>
    </p:extLst>
  </p:cSld>
  <p:clrMapOvr>
    <a:masterClrMapping/>
  </p:clrMapOvr>
  <p:transition advTm="59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up)">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up)">
                                      <p:cBhvr>
                                        <p:cTn id="12" dur="500"/>
                                        <p:tgtEl>
                                          <p:spTgt spid="24">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animEffect transition="in" filter="wipe(up)">
                                      <p:cBhvr>
                                        <p:cTn id="15" dur="500"/>
                                        <p:tgtEl>
                                          <p:spTgt spid="24">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xEl>
                                              <p:pRg st="4" end="4"/>
                                            </p:txEl>
                                          </p:spTgt>
                                        </p:tgtEl>
                                        <p:attrNameLst>
                                          <p:attrName>style.visibility</p:attrName>
                                        </p:attrNameLst>
                                      </p:cBhvr>
                                      <p:to>
                                        <p:strVal val="visible"/>
                                      </p:to>
                                    </p:set>
                                    <p:animEffect transition="in" filter="wipe(up)">
                                      <p:cBhvr>
                                        <p:cTn id="18" dur="500"/>
                                        <p:tgtEl>
                                          <p:spTgt spid="2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xEl>
                                              <p:pRg st="7" end="7"/>
                                            </p:txEl>
                                          </p:spTgt>
                                        </p:tgtEl>
                                        <p:attrNameLst>
                                          <p:attrName>style.visibility</p:attrName>
                                        </p:attrNameLst>
                                      </p:cBhvr>
                                      <p:to>
                                        <p:strVal val="visible"/>
                                      </p:to>
                                    </p:set>
                                    <p:animEffect transition="in" filter="wipe(up)">
                                      <p:cBhvr>
                                        <p:cTn id="26" dur="500"/>
                                        <p:tgtEl>
                                          <p:spTgt spid="2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Tree>
    <p:extLst>
      <p:ext uri="{BB962C8B-B14F-4D97-AF65-F5344CB8AC3E}">
        <p14:creationId xmlns:p14="http://schemas.microsoft.com/office/powerpoint/2010/main" val="1675312033"/>
      </p:ext>
    </p:extLst>
  </p:cSld>
  <p:clrMapOvr>
    <a:masterClrMapping/>
  </p:clrMapOvr>
  <p:transition advTm="432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SoC Architectures</a:t>
            </a:r>
            <a:endParaRPr lang="en-US" dirty="0"/>
          </a:p>
        </p:txBody>
      </p:sp>
      <p:sp>
        <p:nvSpPr>
          <p:cNvPr id="3" name="Content Placeholder 2"/>
          <p:cNvSpPr>
            <a:spLocks noGrp="1"/>
          </p:cNvSpPr>
          <p:nvPr>
            <p:ph idx="1"/>
          </p:nvPr>
        </p:nvSpPr>
        <p:spPr>
          <a:xfrm>
            <a:off x="228600" y="4077072"/>
            <a:ext cx="8610600" cy="986115"/>
          </a:xfrm>
        </p:spPr>
        <p:txBody>
          <a:bodyPr/>
          <a:lstStyle/>
          <a:p>
            <a:r>
              <a:rPr lang="en-US" dirty="0" smtClean="0"/>
              <a:t>Heterogeneous agents: CPUs and HWAs </a:t>
            </a:r>
          </a:p>
          <a:p>
            <a:pPr lvl="1"/>
            <a:r>
              <a:rPr lang="en-US" dirty="0" smtClean="0"/>
              <a:t>HWA : Hardware Accelerator</a:t>
            </a:r>
          </a:p>
          <a:p>
            <a:r>
              <a:rPr lang="en-US" dirty="0" smtClean="0"/>
              <a:t>Main memory is shared by CPUs and HWAs </a:t>
            </a:r>
            <a:r>
              <a:rPr lang="en-US" dirty="0" smtClean="0">
                <a:sym typeface="Wingdings" pitchFamily="2" charset="2"/>
              </a:rPr>
              <a:t> Interference</a:t>
            </a:r>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a:t>
            </a:fld>
            <a:endParaRPr lang="en-US">
              <a:solidFill>
                <a:srgbClr val="000000"/>
              </a:solidFill>
            </a:endParaRPr>
          </a:p>
        </p:txBody>
      </p:sp>
      <p:sp>
        <p:nvSpPr>
          <p:cNvPr id="5" name="Rectangle 4"/>
          <p:cNvSpPr/>
          <p:nvPr/>
        </p:nvSpPr>
        <p:spPr>
          <a:xfrm>
            <a:off x="602127" y="1052736"/>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6" name="Rectangle 5"/>
          <p:cNvSpPr/>
          <p:nvPr/>
        </p:nvSpPr>
        <p:spPr>
          <a:xfrm>
            <a:off x="1766045" y="1052736"/>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7" name="Rectangle 6"/>
          <p:cNvSpPr/>
          <p:nvPr/>
        </p:nvSpPr>
        <p:spPr>
          <a:xfrm>
            <a:off x="2910540" y="1052736"/>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8" name="Rectangle 7"/>
          <p:cNvSpPr/>
          <p:nvPr/>
        </p:nvSpPr>
        <p:spPr>
          <a:xfrm>
            <a:off x="4049059" y="1052736"/>
            <a:ext cx="1026459" cy="5976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CPU</a:t>
            </a:r>
          </a:p>
        </p:txBody>
      </p:sp>
      <p:sp>
        <p:nvSpPr>
          <p:cNvPr id="9" name="Rectangle 8"/>
          <p:cNvSpPr/>
          <p:nvPr/>
        </p:nvSpPr>
        <p:spPr>
          <a:xfrm>
            <a:off x="602127" y="2053790"/>
            <a:ext cx="4473391" cy="37353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Shared Cache</a:t>
            </a:r>
          </a:p>
        </p:txBody>
      </p:sp>
      <p:sp>
        <p:nvSpPr>
          <p:cNvPr id="10" name="Rectangle 9"/>
          <p:cNvSpPr/>
          <p:nvPr/>
        </p:nvSpPr>
        <p:spPr>
          <a:xfrm>
            <a:off x="5283203" y="1829675"/>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HWA</a:t>
            </a:r>
          </a:p>
        </p:txBody>
      </p:sp>
      <p:sp>
        <p:nvSpPr>
          <p:cNvPr id="11" name="Rectangle 10"/>
          <p:cNvSpPr/>
          <p:nvPr/>
        </p:nvSpPr>
        <p:spPr>
          <a:xfrm>
            <a:off x="6413497" y="1829675"/>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HWA</a:t>
            </a:r>
          </a:p>
        </p:txBody>
      </p:sp>
      <p:sp>
        <p:nvSpPr>
          <p:cNvPr id="12" name="Rectangle 11"/>
          <p:cNvSpPr/>
          <p:nvPr/>
        </p:nvSpPr>
        <p:spPr>
          <a:xfrm>
            <a:off x="7567702" y="1829675"/>
            <a:ext cx="1026459" cy="597647"/>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HWA</a:t>
            </a:r>
          </a:p>
        </p:txBody>
      </p:sp>
      <p:sp>
        <p:nvSpPr>
          <p:cNvPr id="13" name="Rectangle 12"/>
          <p:cNvSpPr/>
          <p:nvPr/>
        </p:nvSpPr>
        <p:spPr>
          <a:xfrm>
            <a:off x="602125" y="2845675"/>
            <a:ext cx="7992034" cy="37352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DRAM Controller</a:t>
            </a:r>
          </a:p>
        </p:txBody>
      </p:sp>
      <p:sp>
        <p:nvSpPr>
          <p:cNvPr id="14" name="Rectangle 13"/>
          <p:cNvSpPr/>
          <p:nvPr/>
        </p:nvSpPr>
        <p:spPr>
          <a:xfrm>
            <a:off x="2290474" y="3601101"/>
            <a:ext cx="4681076" cy="373529"/>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Tahoma"/>
              </a:rPr>
              <a:t>DRAM</a:t>
            </a:r>
          </a:p>
        </p:txBody>
      </p:sp>
      <p:cxnSp>
        <p:nvCxnSpPr>
          <p:cNvPr id="16" name="Straight Arrow Connector 15"/>
          <p:cNvCxnSpPr>
            <a:stCxn id="5" idx="2"/>
          </p:cNvCxnSpPr>
          <p:nvPr/>
        </p:nvCxnSpPr>
        <p:spPr>
          <a:xfrm>
            <a:off x="1115355" y="1650383"/>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80314" y="1650383"/>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08074" y="1650383"/>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45994" y="1650383"/>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910538" y="2427322"/>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85818" y="244226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26725" y="244226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095125" y="2442266"/>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78378" y="3219204"/>
            <a:ext cx="0" cy="403409"/>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68036" y="5367352"/>
            <a:ext cx="8002255" cy="830997"/>
          </a:xfrm>
          <a:prstGeom prst="rect">
            <a:avLst/>
          </a:prstGeom>
          <a:noFill/>
        </p:spPr>
        <p:txBody>
          <a:bodyPr wrap="none" rtlCol="0">
            <a:spAutoFit/>
          </a:bodyPr>
          <a:lstStyle/>
          <a:p>
            <a:pPr algn="ctr" defTabSz="457200"/>
            <a:r>
              <a:rPr lang="en-US" sz="2400" dirty="0">
                <a:solidFill>
                  <a:srgbClr val="FF0000"/>
                </a:solidFill>
                <a:latin typeface="Tahoma"/>
              </a:rPr>
              <a:t>How to schedule </a:t>
            </a:r>
            <a:r>
              <a:rPr lang="en-US" sz="2400" dirty="0" smtClean="0">
                <a:solidFill>
                  <a:srgbClr val="FF0000"/>
                </a:solidFill>
                <a:latin typeface="Tahoma"/>
              </a:rPr>
              <a:t>memory requests </a:t>
            </a:r>
            <a:r>
              <a:rPr lang="en-US" sz="2400" dirty="0">
                <a:solidFill>
                  <a:srgbClr val="FF0000"/>
                </a:solidFill>
                <a:latin typeface="Tahoma"/>
              </a:rPr>
              <a:t>from CPUs and HWAs </a:t>
            </a:r>
          </a:p>
          <a:p>
            <a:pPr algn="ctr" defTabSz="457200"/>
            <a:r>
              <a:rPr lang="en-US" sz="2400" dirty="0">
                <a:solidFill>
                  <a:srgbClr val="FF0000"/>
                </a:solidFill>
                <a:latin typeface="Tahoma"/>
              </a:rPr>
              <a:t>to mitigate interference? </a:t>
            </a:r>
          </a:p>
        </p:txBody>
      </p:sp>
      <p:sp>
        <p:nvSpPr>
          <p:cNvPr id="28" name="Rectangle 27"/>
          <p:cNvSpPr/>
          <p:nvPr/>
        </p:nvSpPr>
        <p:spPr>
          <a:xfrm>
            <a:off x="179512" y="2636958"/>
            <a:ext cx="871296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582747511"/>
      </p:ext>
    </p:extLst>
  </p:cSld>
  <p:clrMapOvr>
    <a:masterClrMapping/>
  </p:clrMapOvr>
  <p:transition advTm="255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99"/>
          <p:cNvSpPr/>
          <p:nvPr/>
        </p:nvSpPr>
        <p:spPr>
          <a:xfrm>
            <a:off x="1409801" y="4902820"/>
            <a:ext cx="1236657"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20</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Content Placeholder 2"/>
          <p:cNvSpPr txBox="1">
            <a:spLocks/>
          </p:cNvSpPr>
          <p:nvPr/>
        </p:nvSpPr>
        <p:spPr bwMode="auto">
          <a:xfrm>
            <a:off x="223824" y="3356992"/>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Application-aware Scheduling (Scheduling unit = 4T)</a:t>
            </a:r>
            <a:endParaRPr lang="en-US" sz="2000" b="1" kern="0" dirty="0">
              <a:solidFill>
                <a:srgbClr val="0000FF"/>
              </a:solidFill>
            </a:endParaRPr>
          </a:p>
        </p:txBody>
      </p:sp>
      <p:sp>
        <p:nvSpPr>
          <p:cNvPr id="92" name="Rounded Rectangle 4"/>
          <p:cNvSpPr/>
          <p:nvPr/>
        </p:nvSpPr>
        <p:spPr>
          <a:xfrm>
            <a:off x="775249" y="3836367"/>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93" name="Group 70"/>
          <p:cNvGrpSpPr/>
          <p:nvPr/>
        </p:nvGrpSpPr>
        <p:grpSpPr>
          <a:xfrm>
            <a:off x="1403526" y="4051796"/>
            <a:ext cx="959407" cy="338554"/>
            <a:chOff x="1177261" y="1671117"/>
            <a:chExt cx="959407" cy="338554"/>
          </a:xfrm>
        </p:grpSpPr>
        <p:cxnSp>
          <p:nvCxnSpPr>
            <p:cNvPr id="94"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98" name="TextBox 128"/>
          <p:cNvSpPr txBox="1"/>
          <p:nvPr/>
        </p:nvSpPr>
        <p:spPr>
          <a:xfrm>
            <a:off x="-911" y="3789041"/>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3" name="Rounded Rectangle 5"/>
          <p:cNvSpPr/>
          <p:nvPr/>
        </p:nvSpPr>
        <p:spPr>
          <a:xfrm>
            <a:off x="775250" y="4349131"/>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26" name="Group 79"/>
          <p:cNvGrpSpPr/>
          <p:nvPr/>
        </p:nvGrpSpPr>
        <p:grpSpPr>
          <a:xfrm>
            <a:off x="1396831" y="4553473"/>
            <a:ext cx="959407" cy="338554"/>
            <a:chOff x="1177261" y="1671117"/>
            <a:chExt cx="959407" cy="338554"/>
          </a:xfrm>
        </p:grpSpPr>
        <p:cxnSp>
          <p:nvCxnSpPr>
            <p:cNvPr id="127"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8"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29" name="TextBox 129"/>
          <p:cNvSpPr txBox="1"/>
          <p:nvPr/>
        </p:nvSpPr>
        <p:spPr>
          <a:xfrm>
            <a:off x="5125" y="4349131"/>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30" name="Rounded Rectangle 12"/>
          <p:cNvSpPr/>
          <p:nvPr/>
        </p:nvSpPr>
        <p:spPr>
          <a:xfrm>
            <a:off x="779980" y="490628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31" name="Straight Connector 13"/>
          <p:cNvCxnSpPr/>
          <p:nvPr/>
        </p:nvCxnSpPr>
        <p:spPr>
          <a:xfrm flipH="1">
            <a:off x="1407515" y="4797153"/>
            <a:ext cx="1" cy="1008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ounded Rectangle 25"/>
          <p:cNvSpPr/>
          <p:nvPr/>
        </p:nvSpPr>
        <p:spPr>
          <a:xfrm>
            <a:off x="1397192"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3" name="Rounded Rectangle 26"/>
          <p:cNvSpPr/>
          <p:nvPr/>
        </p:nvSpPr>
        <p:spPr>
          <a:xfrm>
            <a:off x="1711413"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4" name="Rounded Rectangle 27"/>
          <p:cNvSpPr/>
          <p:nvPr/>
        </p:nvSpPr>
        <p:spPr>
          <a:xfrm>
            <a:off x="202563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5" name="Rounded Rectangle 28"/>
          <p:cNvSpPr/>
          <p:nvPr/>
        </p:nvSpPr>
        <p:spPr>
          <a:xfrm>
            <a:off x="778173"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7" name="Rounded Rectangle 29"/>
          <p:cNvSpPr/>
          <p:nvPr/>
        </p:nvSpPr>
        <p:spPr>
          <a:xfrm>
            <a:off x="1092394"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8" name="Rounded Rectangle 31"/>
          <p:cNvSpPr/>
          <p:nvPr/>
        </p:nvSpPr>
        <p:spPr>
          <a:xfrm>
            <a:off x="2341677"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43" name="TextBox 34"/>
          <p:cNvSpPr txBox="1"/>
          <p:nvPr/>
        </p:nvSpPr>
        <p:spPr>
          <a:xfrm>
            <a:off x="26603" y="545668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grpSp>
        <p:nvGrpSpPr>
          <p:cNvPr id="144" name="Group 100"/>
          <p:cNvGrpSpPr/>
          <p:nvPr/>
        </p:nvGrpSpPr>
        <p:grpSpPr>
          <a:xfrm>
            <a:off x="1381669" y="5111140"/>
            <a:ext cx="1090853" cy="338554"/>
            <a:chOff x="1177261" y="1671117"/>
            <a:chExt cx="1090853" cy="338554"/>
          </a:xfrm>
        </p:grpSpPr>
        <p:cxnSp>
          <p:nvCxnSpPr>
            <p:cNvPr id="145"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6"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47" name="TextBox 130"/>
          <p:cNvSpPr txBox="1"/>
          <p:nvPr/>
        </p:nvSpPr>
        <p:spPr>
          <a:xfrm>
            <a:off x="127329" y="485393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cxnSp>
        <p:nvCxnSpPr>
          <p:cNvPr id="148" name="Straight Connector 13"/>
          <p:cNvCxnSpPr/>
          <p:nvPr/>
        </p:nvCxnSpPr>
        <p:spPr>
          <a:xfrm>
            <a:off x="2656249"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0" name="Straight Connector 13"/>
          <p:cNvCxnSpPr/>
          <p:nvPr/>
        </p:nvCxnSpPr>
        <p:spPr>
          <a:xfrm>
            <a:off x="3897167"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2" name="Rounded Rectangle 82"/>
          <p:cNvSpPr/>
          <p:nvPr/>
        </p:nvSpPr>
        <p:spPr>
          <a:xfrm>
            <a:off x="1421237" y="3846118"/>
            <a:ext cx="1240522"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8" name="Rounded Rectangle 82"/>
          <p:cNvSpPr/>
          <p:nvPr/>
        </p:nvSpPr>
        <p:spPr>
          <a:xfrm>
            <a:off x="1405374" y="4356552"/>
            <a:ext cx="124019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81" name="Straight Connector 13"/>
          <p:cNvCxnSpPr/>
          <p:nvPr/>
        </p:nvCxnSpPr>
        <p:spPr>
          <a:xfrm>
            <a:off x="5143862"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2" name="Straight Connector 13"/>
          <p:cNvCxnSpPr/>
          <p:nvPr/>
        </p:nvCxnSpPr>
        <p:spPr>
          <a:xfrm>
            <a:off x="6420740" y="3789040"/>
            <a:ext cx="0" cy="201622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4" name="Straight Connector 119"/>
          <p:cNvCxnSpPr/>
          <p:nvPr/>
        </p:nvCxnSpPr>
        <p:spPr>
          <a:xfrm>
            <a:off x="7699904" y="4794984"/>
            <a:ext cx="0" cy="101028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3" name="テキスト ボックス 152"/>
          <p:cNvSpPr txBox="1"/>
          <p:nvPr/>
        </p:nvSpPr>
        <p:spPr>
          <a:xfrm>
            <a:off x="172835" y="5826383"/>
            <a:ext cx="3690882" cy="646331"/>
          </a:xfrm>
          <a:prstGeom prst="rect">
            <a:avLst/>
          </a:prstGeom>
          <a:noFill/>
          <a:ln>
            <a:solidFill>
              <a:schemeClr val="tx1"/>
            </a:solidFill>
          </a:ln>
        </p:spPr>
        <p:txBody>
          <a:bodyPr wrap="none" rtlCol="0">
            <a:spAutoFit/>
          </a:bodyPr>
          <a:lstStyle/>
          <a:p>
            <a:pPr algn="ctr"/>
            <a:r>
              <a:rPr kumimoji="1" lang="en-US" altLang="ja-JP" dirty="0" smtClean="0"/>
              <a:t>HWA</a:t>
            </a:r>
            <a:r>
              <a:rPr kumimoji="1" lang="en-US" altLang="ja-JP" b="1" dirty="0" smtClean="0">
                <a:solidFill>
                  <a:srgbClr val="FF0000"/>
                </a:solidFill>
              </a:rPr>
              <a:t>&gt;</a:t>
            </a:r>
            <a:r>
              <a:rPr kumimoji="1" lang="en-US" altLang="ja-JP" dirty="0" smtClean="0"/>
              <a:t>CPU-A&amp;B</a:t>
            </a:r>
          </a:p>
          <a:p>
            <a:r>
              <a:rPr kumimoji="1" lang="en-US" altLang="ja-JP" dirty="0" smtClean="0"/>
              <a:t>Current : 0 / 10  Expected : 0 / 20</a:t>
            </a:r>
            <a:endParaRPr kumimoji="1" lang="ja-JP" altLang="en-US" dirty="0"/>
          </a:p>
        </p:txBody>
      </p:sp>
      <p:sp>
        <p:nvSpPr>
          <p:cNvPr id="154" name="TextBox 21"/>
          <p:cNvSpPr txBox="1"/>
          <p:nvPr/>
        </p:nvSpPr>
        <p:spPr>
          <a:xfrm>
            <a:off x="1368978" y="4871554"/>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Tree>
    <p:extLst>
      <p:ext uri="{BB962C8B-B14F-4D97-AF65-F5344CB8AC3E}">
        <p14:creationId xmlns:p14="http://schemas.microsoft.com/office/powerpoint/2010/main" val="1796448263"/>
      </p:ext>
    </p:extLst>
  </p:cSld>
  <p:clrMapOvr>
    <a:masterClrMapping/>
  </p:clrMapOvr>
  <p:transition advTm="1378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99"/>
          <p:cNvSpPr/>
          <p:nvPr/>
        </p:nvSpPr>
        <p:spPr>
          <a:xfrm>
            <a:off x="1409801" y="4902820"/>
            <a:ext cx="248358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21</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Content Placeholder 2"/>
          <p:cNvSpPr txBox="1">
            <a:spLocks/>
          </p:cNvSpPr>
          <p:nvPr/>
        </p:nvSpPr>
        <p:spPr bwMode="auto">
          <a:xfrm>
            <a:off x="223824" y="3356992"/>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Application-aware Scheduling (Scheduling unit = 4T)</a:t>
            </a:r>
            <a:endParaRPr lang="en-US" sz="2000" b="1" kern="0" dirty="0">
              <a:solidFill>
                <a:srgbClr val="0000FF"/>
              </a:solidFill>
            </a:endParaRPr>
          </a:p>
        </p:txBody>
      </p:sp>
      <p:sp>
        <p:nvSpPr>
          <p:cNvPr id="92" name="Rounded Rectangle 4"/>
          <p:cNvSpPr/>
          <p:nvPr/>
        </p:nvSpPr>
        <p:spPr>
          <a:xfrm>
            <a:off x="775249" y="3836367"/>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93" name="Group 70"/>
          <p:cNvGrpSpPr/>
          <p:nvPr/>
        </p:nvGrpSpPr>
        <p:grpSpPr>
          <a:xfrm>
            <a:off x="1403526" y="4051796"/>
            <a:ext cx="959407" cy="338554"/>
            <a:chOff x="1177261" y="1671117"/>
            <a:chExt cx="959407" cy="338554"/>
          </a:xfrm>
        </p:grpSpPr>
        <p:cxnSp>
          <p:nvCxnSpPr>
            <p:cNvPr id="94"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98" name="TextBox 128"/>
          <p:cNvSpPr txBox="1"/>
          <p:nvPr/>
        </p:nvSpPr>
        <p:spPr>
          <a:xfrm>
            <a:off x="-911" y="3789041"/>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3" name="Rounded Rectangle 5"/>
          <p:cNvSpPr/>
          <p:nvPr/>
        </p:nvSpPr>
        <p:spPr>
          <a:xfrm>
            <a:off x="775250" y="4349131"/>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26" name="Group 79"/>
          <p:cNvGrpSpPr/>
          <p:nvPr/>
        </p:nvGrpSpPr>
        <p:grpSpPr>
          <a:xfrm>
            <a:off x="1396831" y="4553473"/>
            <a:ext cx="959407" cy="338554"/>
            <a:chOff x="1177261" y="1671117"/>
            <a:chExt cx="959407" cy="338554"/>
          </a:xfrm>
        </p:grpSpPr>
        <p:cxnSp>
          <p:nvCxnSpPr>
            <p:cNvPr id="127"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8"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29" name="TextBox 129"/>
          <p:cNvSpPr txBox="1"/>
          <p:nvPr/>
        </p:nvSpPr>
        <p:spPr>
          <a:xfrm>
            <a:off x="5125" y="4349131"/>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30" name="Rounded Rectangle 12"/>
          <p:cNvSpPr/>
          <p:nvPr/>
        </p:nvSpPr>
        <p:spPr>
          <a:xfrm>
            <a:off x="779980" y="490628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31" name="Straight Connector 13"/>
          <p:cNvCxnSpPr/>
          <p:nvPr/>
        </p:nvCxnSpPr>
        <p:spPr>
          <a:xfrm flipH="1">
            <a:off x="1407515" y="4797153"/>
            <a:ext cx="1" cy="1008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ounded Rectangle 25"/>
          <p:cNvSpPr/>
          <p:nvPr/>
        </p:nvSpPr>
        <p:spPr>
          <a:xfrm>
            <a:off x="1397192"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3" name="Rounded Rectangle 26"/>
          <p:cNvSpPr/>
          <p:nvPr/>
        </p:nvSpPr>
        <p:spPr>
          <a:xfrm>
            <a:off x="1711413"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4" name="Rounded Rectangle 27"/>
          <p:cNvSpPr/>
          <p:nvPr/>
        </p:nvSpPr>
        <p:spPr>
          <a:xfrm>
            <a:off x="202563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5" name="Rounded Rectangle 28"/>
          <p:cNvSpPr/>
          <p:nvPr/>
        </p:nvSpPr>
        <p:spPr>
          <a:xfrm>
            <a:off x="778173"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7" name="Rounded Rectangle 29"/>
          <p:cNvSpPr/>
          <p:nvPr/>
        </p:nvSpPr>
        <p:spPr>
          <a:xfrm>
            <a:off x="1092394"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8" name="Rounded Rectangle 31"/>
          <p:cNvSpPr/>
          <p:nvPr/>
        </p:nvSpPr>
        <p:spPr>
          <a:xfrm>
            <a:off x="2341677"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43" name="TextBox 34"/>
          <p:cNvSpPr txBox="1"/>
          <p:nvPr/>
        </p:nvSpPr>
        <p:spPr>
          <a:xfrm>
            <a:off x="26603" y="545668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grpSp>
        <p:nvGrpSpPr>
          <p:cNvPr id="144" name="Group 100"/>
          <p:cNvGrpSpPr/>
          <p:nvPr/>
        </p:nvGrpSpPr>
        <p:grpSpPr>
          <a:xfrm>
            <a:off x="1381669" y="5111140"/>
            <a:ext cx="1090853" cy="338554"/>
            <a:chOff x="1177261" y="1671117"/>
            <a:chExt cx="1090853" cy="338554"/>
          </a:xfrm>
        </p:grpSpPr>
        <p:cxnSp>
          <p:nvCxnSpPr>
            <p:cNvPr id="145"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6"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47" name="TextBox 130"/>
          <p:cNvSpPr txBox="1"/>
          <p:nvPr/>
        </p:nvSpPr>
        <p:spPr>
          <a:xfrm>
            <a:off x="127329" y="485393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cxnSp>
        <p:nvCxnSpPr>
          <p:cNvPr id="148" name="Straight Connector 13"/>
          <p:cNvCxnSpPr/>
          <p:nvPr/>
        </p:nvCxnSpPr>
        <p:spPr>
          <a:xfrm>
            <a:off x="2656249"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9" name="Rounded Rectangle 45"/>
          <p:cNvSpPr/>
          <p:nvPr/>
        </p:nvSpPr>
        <p:spPr>
          <a:xfrm>
            <a:off x="2652901"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0" name="Rounded Rectangle 30"/>
          <p:cNvSpPr/>
          <p:nvPr/>
        </p:nvSpPr>
        <p:spPr>
          <a:xfrm>
            <a:off x="327286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1" name="Rounded Rectangle 32"/>
          <p:cNvSpPr/>
          <p:nvPr/>
        </p:nvSpPr>
        <p:spPr>
          <a:xfrm>
            <a:off x="296806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2" name="Rounded Rectangle 40"/>
          <p:cNvSpPr/>
          <p:nvPr/>
        </p:nvSpPr>
        <p:spPr>
          <a:xfrm>
            <a:off x="3585788"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cxnSp>
        <p:nvCxnSpPr>
          <p:cNvPr id="160" name="Straight Connector 13"/>
          <p:cNvCxnSpPr/>
          <p:nvPr/>
        </p:nvCxnSpPr>
        <p:spPr>
          <a:xfrm>
            <a:off x="3897167"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1" name="Rounded Rectangle 17"/>
          <p:cNvSpPr/>
          <p:nvPr/>
        </p:nvSpPr>
        <p:spPr>
          <a:xfrm>
            <a:off x="2963831" y="38461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2" name="Rounded Rectangle 82"/>
          <p:cNvSpPr/>
          <p:nvPr/>
        </p:nvSpPr>
        <p:spPr>
          <a:xfrm>
            <a:off x="1421236" y="38461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8" name="Rounded Rectangle 82"/>
          <p:cNvSpPr/>
          <p:nvPr/>
        </p:nvSpPr>
        <p:spPr>
          <a:xfrm>
            <a:off x="1405373" y="4356552"/>
            <a:ext cx="2488011"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3" name="TextBox 21"/>
          <p:cNvSpPr txBox="1"/>
          <p:nvPr/>
        </p:nvSpPr>
        <p:spPr>
          <a:xfrm>
            <a:off x="1368978" y="4880258"/>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4" name="TextBox 21"/>
          <p:cNvSpPr txBox="1"/>
          <p:nvPr/>
        </p:nvSpPr>
        <p:spPr>
          <a:xfrm>
            <a:off x="2617248" y="4877517"/>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55" name="テキスト ボックス 154"/>
          <p:cNvSpPr txBox="1"/>
          <p:nvPr/>
        </p:nvSpPr>
        <p:spPr>
          <a:xfrm>
            <a:off x="1398404" y="5790713"/>
            <a:ext cx="3690882" cy="646331"/>
          </a:xfrm>
          <a:prstGeom prst="rect">
            <a:avLst/>
          </a:prstGeom>
          <a:noFill/>
          <a:ln>
            <a:solidFill>
              <a:schemeClr val="tx1"/>
            </a:solidFill>
          </a:ln>
        </p:spPr>
        <p:txBody>
          <a:bodyPr wrap="none" rtlCol="0">
            <a:spAutoFit/>
          </a:bodyPr>
          <a:lstStyle/>
          <a:p>
            <a:pPr algn="ctr"/>
            <a:r>
              <a:rPr kumimoji="1" lang="en-US" altLang="ja-JP" dirty="0" smtClean="0"/>
              <a:t>CPU-A </a:t>
            </a:r>
            <a:r>
              <a:rPr kumimoji="1" lang="en-US" altLang="ja-JP" b="1" dirty="0" smtClean="0">
                <a:solidFill>
                  <a:srgbClr val="0000FF"/>
                </a:solidFill>
              </a:rPr>
              <a:t>&gt;</a:t>
            </a:r>
            <a:r>
              <a:rPr kumimoji="1" lang="en-US" altLang="ja-JP" dirty="0" smtClean="0"/>
              <a:t> HWA </a:t>
            </a:r>
            <a:r>
              <a:rPr kumimoji="1" lang="en-US" altLang="ja-JP" b="1" dirty="0" smtClean="0">
                <a:solidFill>
                  <a:srgbClr val="FF0000"/>
                </a:solidFill>
              </a:rPr>
              <a:t>&gt;</a:t>
            </a:r>
            <a:r>
              <a:rPr kumimoji="1" lang="en-US" altLang="ja-JP" dirty="0" smtClean="0"/>
              <a:t> CPU-B</a:t>
            </a:r>
          </a:p>
          <a:p>
            <a:r>
              <a:rPr kumimoji="1" lang="en-US" altLang="ja-JP" dirty="0" smtClean="0"/>
              <a:t>Current : 4 / 10  Expected : 4 / 20</a:t>
            </a:r>
            <a:endParaRPr kumimoji="1" lang="ja-JP" altLang="en-US" dirty="0"/>
          </a:p>
        </p:txBody>
      </p:sp>
    </p:spTree>
    <p:extLst>
      <p:ext uri="{BB962C8B-B14F-4D97-AF65-F5344CB8AC3E}">
        <p14:creationId xmlns:p14="http://schemas.microsoft.com/office/powerpoint/2010/main" val="3760755924"/>
      </p:ext>
    </p:extLst>
  </p:cSld>
  <p:clrMapOvr>
    <a:masterClrMapping/>
  </p:clrMapOvr>
  <p:transition advTm="1370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99"/>
          <p:cNvSpPr/>
          <p:nvPr/>
        </p:nvSpPr>
        <p:spPr>
          <a:xfrm>
            <a:off x="1409802" y="4902820"/>
            <a:ext cx="3721704"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22</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Content Placeholder 2"/>
          <p:cNvSpPr txBox="1">
            <a:spLocks/>
          </p:cNvSpPr>
          <p:nvPr/>
        </p:nvSpPr>
        <p:spPr bwMode="auto">
          <a:xfrm>
            <a:off x="223824" y="3356992"/>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Application-aware Scheduling (Scheduling unit = 4T)</a:t>
            </a:r>
            <a:endParaRPr lang="en-US" sz="2000" b="1" kern="0" dirty="0">
              <a:solidFill>
                <a:srgbClr val="0000FF"/>
              </a:solidFill>
            </a:endParaRPr>
          </a:p>
        </p:txBody>
      </p:sp>
      <p:sp>
        <p:nvSpPr>
          <p:cNvPr id="92" name="Rounded Rectangle 4"/>
          <p:cNvSpPr/>
          <p:nvPr/>
        </p:nvSpPr>
        <p:spPr>
          <a:xfrm>
            <a:off x="775249" y="3836367"/>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93" name="Group 70"/>
          <p:cNvGrpSpPr/>
          <p:nvPr/>
        </p:nvGrpSpPr>
        <p:grpSpPr>
          <a:xfrm>
            <a:off x="1403526" y="4051796"/>
            <a:ext cx="959407" cy="338554"/>
            <a:chOff x="1177261" y="1671117"/>
            <a:chExt cx="959407" cy="338554"/>
          </a:xfrm>
        </p:grpSpPr>
        <p:cxnSp>
          <p:nvCxnSpPr>
            <p:cNvPr id="94"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98" name="TextBox 128"/>
          <p:cNvSpPr txBox="1"/>
          <p:nvPr/>
        </p:nvSpPr>
        <p:spPr>
          <a:xfrm>
            <a:off x="-911" y="3789041"/>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3" name="Rounded Rectangle 5"/>
          <p:cNvSpPr/>
          <p:nvPr/>
        </p:nvSpPr>
        <p:spPr>
          <a:xfrm>
            <a:off x="775250" y="4349131"/>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26" name="Group 79"/>
          <p:cNvGrpSpPr/>
          <p:nvPr/>
        </p:nvGrpSpPr>
        <p:grpSpPr>
          <a:xfrm>
            <a:off x="1396831" y="4553473"/>
            <a:ext cx="959407" cy="338554"/>
            <a:chOff x="1177261" y="1671117"/>
            <a:chExt cx="959407" cy="338554"/>
          </a:xfrm>
        </p:grpSpPr>
        <p:cxnSp>
          <p:nvCxnSpPr>
            <p:cNvPr id="127"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8"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29" name="TextBox 129"/>
          <p:cNvSpPr txBox="1"/>
          <p:nvPr/>
        </p:nvSpPr>
        <p:spPr>
          <a:xfrm>
            <a:off x="5125" y="4349131"/>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30" name="Rounded Rectangle 12"/>
          <p:cNvSpPr/>
          <p:nvPr/>
        </p:nvSpPr>
        <p:spPr>
          <a:xfrm>
            <a:off x="779980" y="490628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31" name="Straight Connector 13"/>
          <p:cNvCxnSpPr/>
          <p:nvPr/>
        </p:nvCxnSpPr>
        <p:spPr>
          <a:xfrm flipH="1">
            <a:off x="1407515" y="4797153"/>
            <a:ext cx="1" cy="1008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ounded Rectangle 25"/>
          <p:cNvSpPr/>
          <p:nvPr/>
        </p:nvSpPr>
        <p:spPr>
          <a:xfrm>
            <a:off x="1397192"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3" name="Rounded Rectangle 26"/>
          <p:cNvSpPr/>
          <p:nvPr/>
        </p:nvSpPr>
        <p:spPr>
          <a:xfrm>
            <a:off x="1711413"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4" name="Rounded Rectangle 27"/>
          <p:cNvSpPr/>
          <p:nvPr/>
        </p:nvSpPr>
        <p:spPr>
          <a:xfrm>
            <a:off x="202563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5" name="Rounded Rectangle 28"/>
          <p:cNvSpPr/>
          <p:nvPr/>
        </p:nvSpPr>
        <p:spPr>
          <a:xfrm>
            <a:off x="778173"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7" name="Rounded Rectangle 29"/>
          <p:cNvSpPr/>
          <p:nvPr/>
        </p:nvSpPr>
        <p:spPr>
          <a:xfrm>
            <a:off x="1092394"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8" name="Rounded Rectangle 31"/>
          <p:cNvSpPr/>
          <p:nvPr/>
        </p:nvSpPr>
        <p:spPr>
          <a:xfrm>
            <a:off x="2341677"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43" name="TextBox 34"/>
          <p:cNvSpPr txBox="1"/>
          <p:nvPr/>
        </p:nvSpPr>
        <p:spPr>
          <a:xfrm>
            <a:off x="26603" y="545668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grpSp>
        <p:nvGrpSpPr>
          <p:cNvPr id="144" name="Group 100"/>
          <p:cNvGrpSpPr/>
          <p:nvPr/>
        </p:nvGrpSpPr>
        <p:grpSpPr>
          <a:xfrm>
            <a:off x="1381669" y="5111140"/>
            <a:ext cx="1090853" cy="338554"/>
            <a:chOff x="1177261" y="1671117"/>
            <a:chExt cx="1090853" cy="338554"/>
          </a:xfrm>
        </p:grpSpPr>
        <p:cxnSp>
          <p:nvCxnSpPr>
            <p:cNvPr id="145"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6"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47" name="TextBox 130"/>
          <p:cNvSpPr txBox="1"/>
          <p:nvPr/>
        </p:nvSpPr>
        <p:spPr>
          <a:xfrm>
            <a:off x="127329" y="485393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cxnSp>
        <p:nvCxnSpPr>
          <p:cNvPr id="148" name="Straight Connector 13"/>
          <p:cNvCxnSpPr/>
          <p:nvPr/>
        </p:nvCxnSpPr>
        <p:spPr>
          <a:xfrm>
            <a:off x="2656249"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9" name="Rounded Rectangle 45"/>
          <p:cNvSpPr/>
          <p:nvPr/>
        </p:nvSpPr>
        <p:spPr>
          <a:xfrm>
            <a:off x="2652901"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0" name="Rounded Rectangle 30"/>
          <p:cNvSpPr/>
          <p:nvPr/>
        </p:nvSpPr>
        <p:spPr>
          <a:xfrm>
            <a:off x="327286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1" name="Rounded Rectangle 32"/>
          <p:cNvSpPr/>
          <p:nvPr/>
        </p:nvSpPr>
        <p:spPr>
          <a:xfrm>
            <a:off x="296806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2" name="Rounded Rectangle 40"/>
          <p:cNvSpPr/>
          <p:nvPr/>
        </p:nvSpPr>
        <p:spPr>
          <a:xfrm>
            <a:off x="3585788"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6" name="Rounded Rectangle 45"/>
          <p:cNvSpPr/>
          <p:nvPr/>
        </p:nvSpPr>
        <p:spPr>
          <a:xfrm>
            <a:off x="3891022"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7" name="Rounded Rectangle 30"/>
          <p:cNvSpPr/>
          <p:nvPr/>
        </p:nvSpPr>
        <p:spPr>
          <a:xfrm>
            <a:off x="451098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8" name="Rounded Rectangle 32"/>
          <p:cNvSpPr/>
          <p:nvPr/>
        </p:nvSpPr>
        <p:spPr>
          <a:xfrm>
            <a:off x="4206186"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9" name="Rounded Rectangle 40"/>
          <p:cNvSpPr/>
          <p:nvPr/>
        </p:nvSpPr>
        <p:spPr>
          <a:xfrm>
            <a:off x="4823909"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cxnSp>
        <p:nvCxnSpPr>
          <p:cNvPr id="160" name="Straight Connector 13"/>
          <p:cNvCxnSpPr/>
          <p:nvPr/>
        </p:nvCxnSpPr>
        <p:spPr>
          <a:xfrm>
            <a:off x="3897167"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71" name="Rounded Rectangle 17"/>
          <p:cNvSpPr/>
          <p:nvPr/>
        </p:nvSpPr>
        <p:spPr>
          <a:xfrm>
            <a:off x="2963831" y="38461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2" name="Rounded Rectangle 82"/>
          <p:cNvSpPr/>
          <p:nvPr/>
        </p:nvSpPr>
        <p:spPr>
          <a:xfrm>
            <a:off x="1421236" y="38461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3" name="Rounded Rectangle 22"/>
          <p:cNvSpPr/>
          <p:nvPr/>
        </p:nvSpPr>
        <p:spPr>
          <a:xfrm>
            <a:off x="3897332" y="3842519"/>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74" name="Rounded Rectangle 17"/>
          <p:cNvSpPr/>
          <p:nvPr/>
        </p:nvSpPr>
        <p:spPr>
          <a:xfrm>
            <a:off x="4211649" y="3836367"/>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8" name="Rounded Rectangle 82"/>
          <p:cNvSpPr/>
          <p:nvPr/>
        </p:nvSpPr>
        <p:spPr>
          <a:xfrm>
            <a:off x="1405374" y="4356552"/>
            <a:ext cx="3726132"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cxnSp>
        <p:nvCxnSpPr>
          <p:cNvPr id="153" name="Straight Connector 13"/>
          <p:cNvCxnSpPr/>
          <p:nvPr/>
        </p:nvCxnSpPr>
        <p:spPr>
          <a:xfrm>
            <a:off x="5138843"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4" name="TextBox 21"/>
          <p:cNvSpPr txBox="1"/>
          <p:nvPr/>
        </p:nvSpPr>
        <p:spPr>
          <a:xfrm>
            <a:off x="1368978" y="4865739"/>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5" name="TextBox 21"/>
          <p:cNvSpPr txBox="1"/>
          <p:nvPr/>
        </p:nvSpPr>
        <p:spPr>
          <a:xfrm>
            <a:off x="2638779" y="4888286"/>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69" name="TextBox 21"/>
          <p:cNvSpPr txBox="1"/>
          <p:nvPr/>
        </p:nvSpPr>
        <p:spPr>
          <a:xfrm>
            <a:off x="3870042" y="4888286"/>
            <a:ext cx="1284326" cy="307777"/>
          </a:xfrm>
          <a:prstGeom prst="rect">
            <a:avLst/>
          </a:prstGeom>
          <a:noFill/>
        </p:spPr>
        <p:txBody>
          <a:bodyPr wrap="none" rtlCol="0">
            <a:spAutoFit/>
          </a:bodyPr>
          <a:lstStyle/>
          <a:p>
            <a:pPr defTabSz="457200"/>
            <a:r>
              <a:rPr lang="en-US" sz="1400" b="1" dirty="0" smtClean="0">
                <a:solidFill>
                  <a:srgbClr val="0000FF"/>
                </a:solidFill>
                <a:latin typeface="Tahoma"/>
              </a:rPr>
              <a:t>Low</a:t>
            </a:r>
            <a:r>
              <a:rPr lang="en-US" sz="1400" b="1" dirty="0" smtClean="0">
                <a:solidFill>
                  <a:srgbClr val="000000"/>
                </a:solidFill>
                <a:latin typeface="Tahoma"/>
              </a:rPr>
              <a:t> </a:t>
            </a:r>
            <a:r>
              <a:rPr lang="en-US" sz="1400" b="1" dirty="0">
                <a:solidFill>
                  <a:srgbClr val="000000"/>
                </a:solidFill>
                <a:latin typeface="Tahoma"/>
              </a:rPr>
              <a:t>Priority</a:t>
            </a:r>
          </a:p>
        </p:txBody>
      </p:sp>
      <p:sp>
        <p:nvSpPr>
          <p:cNvPr id="170" name="テキスト ボックス 169"/>
          <p:cNvSpPr txBox="1"/>
          <p:nvPr/>
        </p:nvSpPr>
        <p:spPr>
          <a:xfrm>
            <a:off x="2699792" y="5790713"/>
            <a:ext cx="3690882" cy="646331"/>
          </a:xfrm>
          <a:prstGeom prst="rect">
            <a:avLst/>
          </a:prstGeom>
          <a:noFill/>
          <a:ln>
            <a:solidFill>
              <a:schemeClr val="tx1"/>
            </a:solidFill>
          </a:ln>
        </p:spPr>
        <p:txBody>
          <a:bodyPr wrap="none" rtlCol="0">
            <a:spAutoFit/>
          </a:bodyPr>
          <a:lstStyle/>
          <a:p>
            <a:pPr algn="ctr"/>
            <a:r>
              <a:rPr kumimoji="1" lang="en-US" altLang="ja-JP" dirty="0" smtClean="0"/>
              <a:t>CPU-A </a:t>
            </a:r>
            <a:r>
              <a:rPr kumimoji="1" lang="en-US" altLang="ja-JP" b="1" dirty="0" smtClean="0">
                <a:solidFill>
                  <a:srgbClr val="0000FF"/>
                </a:solidFill>
              </a:rPr>
              <a:t>&gt;</a:t>
            </a:r>
            <a:r>
              <a:rPr kumimoji="1" lang="en-US" altLang="ja-JP" dirty="0" smtClean="0"/>
              <a:t> HWA </a:t>
            </a:r>
            <a:r>
              <a:rPr kumimoji="1" lang="en-US" altLang="ja-JP" b="1" dirty="0" smtClean="0">
                <a:solidFill>
                  <a:srgbClr val="FF0000"/>
                </a:solidFill>
              </a:rPr>
              <a:t>&gt;</a:t>
            </a:r>
            <a:r>
              <a:rPr kumimoji="1" lang="en-US" altLang="ja-JP" dirty="0" smtClean="0"/>
              <a:t> CPU-B</a:t>
            </a:r>
          </a:p>
          <a:p>
            <a:r>
              <a:rPr kumimoji="1" lang="en-US" altLang="ja-JP" dirty="0" smtClean="0"/>
              <a:t>Current : 7 / 10  Expected : 8 / 20</a:t>
            </a:r>
            <a:endParaRPr kumimoji="1" lang="ja-JP" altLang="en-US" dirty="0"/>
          </a:p>
        </p:txBody>
      </p:sp>
    </p:spTree>
    <p:extLst>
      <p:ext uri="{BB962C8B-B14F-4D97-AF65-F5344CB8AC3E}">
        <p14:creationId xmlns:p14="http://schemas.microsoft.com/office/powerpoint/2010/main" val="731999709"/>
      </p:ext>
    </p:extLst>
  </p:cSld>
  <p:clrMapOvr>
    <a:masterClrMapping/>
  </p:clrMapOvr>
  <p:transition advTm="1514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99"/>
          <p:cNvSpPr/>
          <p:nvPr/>
        </p:nvSpPr>
        <p:spPr>
          <a:xfrm>
            <a:off x="1409801" y="4902820"/>
            <a:ext cx="5010939"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23</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Content Placeholder 2"/>
          <p:cNvSpPr txBox="1">
            <a:spLocks/>
          </p:cNvSpPr>
          <p:nvPr/>
        </p:nvSpPr>
        <p:spPr bwMode="auto">
          <a:xfrm>
            <a:off x="223824" y="3356992"/>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Application-aware Scheduling (Scheduling unit = 4T)</a:t>
            </a:r>
            <a:endParaRPr lang="en-US" sz="2000" b="1" kern="0" dirty="0">
              <a:solidFill>
                <a:srgbClr val="0000FF"/>
              </a:solidFill>
            </a:endParaRPr>
          </a:p>
        </p:txBody>
      </p:sp>
      <p:sp>
        <p:nvSpPr>
          <p:cNvPr id="92" name="Rounded Rectangle 4"/>
          <p:cNvSpPr/>
          <p:nvPr/>
        </p:nvSpPr>
        <p:spPr>
          <a:xfrm>
            <a:off x="775249" y="3836367"/>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93" name="Group 70"/>
          <p:cNvGrpSpPr/>
          <p:nvPr/>
        </p:nvGrpSpPr>
        <p:grpSpPr>
          <a:xfrm>
            <a:off x="1403526" y="4051796"/>
            <a:ext cx="959407" cy="338554"/>
            <a:chOff x="1177261" y="1671117"/>
            <a:chExt cx="959407" cy="338554"/>
          </a:xfrm>
        </p:grpSpPr>
        <p:cxnSp>
          <p:nvCxnSpPr>
            <p:cNvPr id="94"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98" name="TextBox 128"/>
          <p:cNvSpPr txBox="1"/>
          <p:nvPr/>
        </p:nvSpPr>
        <p:spPr>
          <a:xfrm>
            <a:off x="-911" y="3789041"/>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3" name="Rounded Rectangle 5"/>
          <p:cNvSpPr/>
          <p:nvPr/>
        </p:nvSpPr>
        <p:spPr>
          <a:xfrm>
            <a:off x="775250" y="4349131"/>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26" name="Group 79"/>
          <p:cNvGrpSpPr/>
          <p:nvPr/>
        </p:nvGrpSpPr>
        <p:grpSpPr>
          <a:xfrm>
            <a:off x="1396831" y="4553473"/>
            <a:ext cx="959407" cy="338554"/>
            <a:chOff x="1177261" y="1671117"/>
            <a:chExt cx="959407" cy="338554"/>
          </a:xfrm>
        </p:grpSpPr>
        <p:cxnSp>
          <p:nvCxnSpPr>
            <p:cNvPr id="127"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8"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29" name="TextBox 129"/>
          <p:cNvSpPr txBox="1"/>
          <p:nvPr/>
        </p:nvSpPr>
        <p:spPr>
          <a:xfrm>
            <a:off x="5125" y="4349131"/>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30" name="Rounded Rectangle 12"/>
          <p:cNvSpPr/>
          <p:nvPr/>
        </p:nvSpPr>
        <p:spPr>
          <a:xfrm>
            <a:off x="779980" y="490628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31" name="Straight Connector 13"/>
          <p:cNvCxnSpPr/>
          <p:nvPr/>
        </p:nvCxnSpPr>
        <p:spPr>
          <a:xfrm flipH="1">
            <a:off x="1407515" y="4797153"/>
            <a:ext cx="1" cy="1008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ounded Rectangle 25"/>
          <p:cNvSpPr/>
          <p:nvPr/>
        </p:nvSpPr>
        <p:spPr>
          <a:xfrm>
            <a:off x="1397192"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3" name="Rounded Rectangle 26"/>
          <p:cNvSpPr/>
          <p:nvPr/>
        </p:nvSpPr>
        <p:spPr>
          <a:xfrm>
            <a:off x="1711413"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4" name="Rounded Rectangle 27"/>
          <p:cNvSpPr/>
          <p:nvPr/>
        </p:nvSpPr>
        <p:spPr>
          <a:xfrm>
            <a:off x="202563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5" name="Rounded Rectangle 28"/>
          <p:cNvSpPr/>
          <p:nvPr/>
        </p:nvSpPr>
        <p:spPr>
          <a:xfrm>
            <a:off x="778173"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7" name="Rounded Rectangle 29"/>
          <p:cNvSpPr/>
          <p:nvPr/>
        </p:nvSpPr>
        <p:spPr>
          <a:xfrm>
            <a:off x="1092394"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8" name="Rounded Rectangle 31"/>
          <p:cNvSpPr/>
          <p:nvPr/>
        </p:nvSpPr>
        <p:spPr>
          <a:xfrm>
            <a:off x="2341677"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43" name="TextBox 34"/>
          <p:cNvSpPr txBox="1"/>
          <p:nvPr/>
        </p:nvSpPr>
        <p:spPr>
          <a:xfrm>
            <a:off x="26603" y="545668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grpSp>
        <p:nvGrpSpPr>
          <p:cNvPr id="144" name="Group 100"/>
          <p:cNvGrpSpPr/>
          <p:nvPr/>
        </p:nvGrpSpPr>
        <p:grpSpPr>
          <a:xfrm>
            <a:off x="1381669" y="5111140"/>
            <a:ext cx="1090853" cy="338554"/>
            <a:chOff x="1177261" y="1671117"/>
            <a:chExt cx="1090853" cy="338554"/>
          </a:xfrm>
        </p:grpSpPr>
        <p:cxnSp>
          <p:nvCxnSpPr>
            <p:cNvPr id="145"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6"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47" name="TextBox 130"/>
          <p:cNvSpPr txBox="1"/>
          <p:nvPr/>
        </p:nvSpPr>
        <p:spPr>
          <a:xfrm>
            <a:off x="127329" y="485393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cxnSp>
        <p:nvCxnSpPr>
          <p:cNvPr id="148" name="Straight Connector 13"/>
          <p:cNvCxnSpPr/>
          <p:nvPr/>
        </p:nvCxnSpPr>
        <p:spPr>
          <a:xfrm>
            <a:off x="2656249"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9" name="Rounded Rectangle 45"/>
          <p:cNvSpPr/>
          <p:nvPr/>
        </p:nvSpPr>
        <p:spPr>
          <a:xfrm>
            <a:off x="2652901"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0" name="Rounded Rectangle 30"/>
          <p:cNvSpPr/>
          <p:nvPr/>
        </p:nvSpPr>
        <p:spPr>
          <a:xfrm>
            <a:off x="327286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1" name="Rounded Rectangle 32"/>
          <p:cNvSpPr/>
          <p:nvPr/>
        </p:nvSpPr>
        <p:spPr>
          <a:xfrm>
            <a:off x="296806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2" name="Rounded Rectangle 40"/>
          <p:cNvSpPr/>
          <p:nvPr/>
        </p:nvSpPr>
        <p:spPr>
          <a:xfrm>
            <a:off x="3585788"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6" name="Rounded Rectangle 45"/>
          <p:cNvSpPr/>
          <p:nvPr/>
        </p:nvSpPr>
        <p:spPr>
          <a:xfrm>
            <a:off x="3891022"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7" name="Rounded Rectangle 30"/>
          <p:cNvSpPr/>
          <p:nvPr/>
        </p:nvSpPr>
        <p:spPr>
          <a:xfrm>
            <a:off x="451098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8" name="Rounded Rectangle 32"/>
          <p:cNvSpPr/>
          <p:nvPr/>
        </p:nvSpPr>
        <p:spPr>
          <a:xfrm>
            <a:off x="4206186"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9" name="Rounded Rectangle 40"/>
          <p:cNvSpPr/>
          <p:nvPr/>
        </p:nvSpPr>
        <p:spPr>
          <a:xfrm>
            <a:off x="4823909"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cxnSp>
        <p:nvCxnSpPr>
          <p:cNvPr id="160" name="Straight Connector 13"/>
          <p:cNvCxnSpPr/>
          <p:nvPr/>
        </p:nvCxnSpPr>
        <p:spPr>
          <a:xfrm>
            <a:off x="3897167"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1" name="Rounded Rectangle 45"/>
          <p:cNvSpPr/>
          <p:nvPr/>
        </p:nvSpPr>
        <p:spPr>
          <a:xfrm>
            <a:off x="5145342"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62" name="Rounded Rectangle 106"/>
          <p:cNvSpPr/>
          <p:nvPr/>
        </p:nvSpPr>
        <p:spPr>
          <a:xfrm>
            <a:off x="5457867"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3" name="Rounded Rectangle 107"/>
          <p:cNvSpPr/>
          <p:nvPr/>
        </p:nvSpPr>
        <p:spPr>
          <a:xfrm>
            <a:off x="5776891"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4" name="Rounded Rectangle 108"/>
          <p:cNvSpPr/>
          <p:nvPr/>
        </p:nvSpPr>
        <p:spPr>
          <a:xfrm>
            <a:off x="6093702"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71" name="Rounded Rectangle 17"/>
          <p:cNvSpPr/>
          <p:nvPr/>
        </p:nvSpPr>
        <p:spPr>
          <a:xfrm>
            <a:off x="2963831" y="38461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2" name="Rounded Rectangle 82"/>
          <p:cNvSpPr/>
          <p:nvPr/>
        </p:nvSpPr>
        <p:spPr>
          <a:xfrm>
            <a:off x="1421236" y="38461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3" name="Rounded Rectangle 22"/>
          <p:cNvSpPr/>
          <p:nvPr/>
        </p:nvSpPr>
        <p:spPr>
          <a:xfrm>
            <a:off x="3897332" y="3842519"/>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74" name="Rounded Rectangle 17"/>
          <p:cNvSpPr/>
          <p:nvPr/>
        </p:nvSpPr>
        <p:spPr>
          <a:xfrm>
            <a:off x="4211649" y="3836367"/>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5" name="Rounded Rectangle 22"/>
          <p:cNvSpPr/>
          <p:nvPr/>
        </p:nvSpPr>
        <p:spPr>
          <a:xfrm>
            <a:off x="5153654" y="3834962"/>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77" name="Rounded Rectangle 21"/>
          <p:cNvSpPr/>
          <p:nvPr/>
        </p:nvSpPr>
        <p:spPr>
          <a:xfrm>
            <a:off x="5466104" y="3828810"/>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178" name="Rounded Rectangle 82"/>
          <p:cNvSpPr/>
          <p:nvPr/>
        </p:nvSpPr>
        <p:spPr>
          <a:xfrm>
            <a:off x="1405373" y="4356552"/>
            <a:ext cx="5015367"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81" name="Straight Connector 13"/>
          <p:cNvCxnSpPr/>
          <p:nvPr/>
        </p:nvCxnSpPr>
        <p:spPr>
          <a:xfrm>
            <a:off x="5143862"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2" name="Straight Connector 13"/>
          <p:cNvCxnSpPr/>
          <p:nvPr/>
        </p:nvCxnSpPr>
        <p:spPr>
          <a:xfrm>
            <a:off x="6420740" y="3789040"/>
            <a:ext cx="0" cy="201622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3" name="テキスト ボックス 152"/>
          <p:cNvSpPr txBox="1"/>
          <p:nvPr/>
        </p:nvSpPr>
        <p:spPr>
          <a:xfrm>
            <a:off x="3814758" y="5790713"/>
            <a:ext cx="4016292" cy="646331"/>
          </a:xfrm>
          <a:prstGeom prst="rect">
            <a:avLst/>
          </a:prstGeom>
          <a:noFill/>
          <a:ln>
            <a:solidFill>
              <a:schemeClr val="tx1"/>
            </a:solidFill>
          </a:ln>
        </p:spPr>
        <p:txBody>
          <a:bodyPr wrap="none" rtlCol="0">
            <a:spAutoFit/>
          </a:bodyPr>
          <a:lstStyle/>
          <a:p>
            <a:pPr algn="ctr"/>
            <a:r>
              <a:rPr kumimoji="1" lang="en-US" altLang="ja-JP" dirty="0" smtClean="0"/>
              <a:t>CPU-A </a:t>
            </a:r>
            <a:r>
              <a:rPr kumimoji="1" lang="en-US" altLang="ja-JP" b="1" dirty="0" smtClean="0">
                <a:solidFill>
                  <a:srgbClr val="0000FF"/>
                </a:solidFill>
              </a:rPr>
              <a:t>&gt;</a:t>
            </a:r>
            <a:r>
              <a:rPr kumimoji="1" lang="en-US" altLang="ja-JP" dirty="0" smtClean="0"/>
              <a:t> HWA </a:t>
            </a:r>
            <a:r>
              <a:rPr kumimoji="1" lang="en-US" altLang="ja-JP" b="1" dirty="0" smtClean="0">
                <a:solidFill>
                  <a:srgbClr val="FF0000"/>
                </a:solidFill>
              </a:rPr>
              <a:t>&gt;</a:t>
            </a:r>
            <a:r>
              <a:rPr kumimoji="1" lang="en-US" altLang="ja-JP" dirty="0" smtClean="0"/>
              <a:t> CPU-B</a:t>
            </a:r>
          </a:p>
          <a:p>
            <a:r>
              <a:rPr kumimoji="1" lang="en-US" altLang="ja-JP" dirty="0" smtClean="0"/>
              <a:t>Current : 10 / 10  Expected : 12 / 20</a:t>
            </a:r>
            <a:endParaRPr kumimoji="1" lang="ja-JP" altLang="en-US" dirty="0"/>
          </a:p>
        </p:txBody>
      </p:sp>
      <p:sp>
        <p:nvSpPr>
          <p:cNvPr id="154" name="TextBox 21"/>
          <p:cNvSpPr txBox="1"/>
          <p:nvPr/>
        </p:nvSpPr>
        <p:spPr>
          <a:xfrm>
            <a:off x="1368978" y="4865739"/>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5" name="TextBox 21"/>
          <p:cNvSpPr txBox="1"/>
          <p:nvPr/>
        </p:nvSpPr>
        <p:spPr>
          <a:xfrm>
            <a:off x="2638779" y="4888286"/>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69" name="TextBox 21"/>
          <p:cNvSpPr txBox="1"/>
          <p:nvPr/>
        </p:nvSpPr>
        <p:spPr>
          <a:xfrm>
            <a:off x="3870042" y="4888286"/>
            <a:ext cx="1284326" cy="307777"/>
          </a:xfrm>
          <a:prstGeom prst="rect">
            <a:avLst/>
          </a:prstGeom>
          <a:noFill/>
        </p:spPr>
        <p:txBody>
          <a:bodyPr wrap="none" rtlCol="0">
            <a:spAutoFit/>
          </a:bodyPr>
          <a:lstStyle/>
          <a:p>
            <a:pPr defTabSz="457200"/>
            <a:r>
              <a:rPr lang="en-US" sz="1400" b="1" dirty="0" smtClean="0">
                <a:solidFill>
                  <a:srgbClr val="0000FF"/>
                </a:solidFill>
                <a:latin typeface="Tahoma"/>
              </a:rPr>
              <a:t>Low</a:t>
            </a:r>
            <a:r>
              <a:rPr lang="en-US" sz="1400" b="1" dirty="0" smtClean="0">
                <a:solidFill>
                  <a:srgbClr val="000000"/>
                </a:solidFill>
                <a:latin typeface="Tahoma"/>
              </a:rPr>
              <a:t> </a:t>
            </a:r>
            <a:r>
              <a:rPr lang="en-US" sz="1400" b="1" dirty="0">
                <a:solidFill>
                  <a:srgbClr val="000000"/>
                </a:solidFill>
                <a:latin typeface="Tahoma"/>
              </a:rPr>
              <a:t>Priority</a:t>
            </a:r>
          </a:p>
        </p:txBody>
      </p:sp>
      <p:sp>
        <p:nvSpPr>
          <p:cNvPr id="170" name="TextBox 21"/>
          <p:cNvSpPr txBox="1"/>
          <p:nvPr/>
        </p:nvSpPr>
        <p:spPr>
          <a:xfrm>
            <a:off x="5163539" y="4888286"/>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Tree>
    <p:extLst>
      <p:ext uri="{BB962C8B-B14F-4D97-AF65-F5344CB8AC3E}">
        <p14:creationId xmlns:p14="http://schemas.microsoft.com/office/powerpoint/2010/main" val="1979031745"/>
      </p:ext>
    </p:extLst>
  </p:cSld>
  <p:clrMapOvr>
    <a:masterClrMapping/>
  </p:clrMapOvr>
  <p:transition advTm="1008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99"/>
          <p:cNvSpPr/>
          <p:nvPr/>
        </p:nvSpPr>
        <p:spPr>
          <a:xfrm>
            <a:off x="1409801" y="4902820"/>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sp>
        <p:nvSpPr>
          <p:cNvPr id="2" name="Title 1"/>
          <p:cNvSpPr>
            <a:spLocks noGrp="1"/>
          </p:cNvSpPr>
          <p:nvPr>
            <p:ph type="title"/>
          </p:nvPr>
        </p:nvSpPr>
        <p:spPr/>
        <p:txBody>
          <a:bodyPr/>
          <a:lstStyle/>
          <a:p>
            <a:r>
              <a:rPr lang="en-US" sz="3600" dirty="0" smtClean="0"/>
              <a:t>DASH: Application-aware Scheduling</a:t>
            </a:r>
            <a:endParaRPr lang="en-US" sz="3600" dirty="0"/>
          </a:p>
        </p:txBody>
      </p:sp>
      <p:sp>
        <p:nvSpPr>
          <p:cNvPr id="77" name="Slide Number Placeholder 3"/>
          <p:cNvSpPr>
            <a:spLocks noGrp="1"/>
          </p:cNvSpPr>
          <p:nvPr>
            <p:ph type="sldNum" sz="quarter" idx="11"/>
          </p:nvPr>
        </p:nvSpPr>
        <p:spPr>
          <a:xfrm>
            <a:off x="6553200" y="6243638"/>
            <a:ext cx="2133600" cy="457200"/>
          </a:xfrm>
        </p:spPr>
        <p:txBody>
          <a:bodyPr/>
          <a:lstStyle/>
          <a:p>
            <a:fld id="{752AE0C9-F7C4-4547-82DB-A8816991FA84}" type="slidenum">
              <a:rPr lang="en-US" smtClean="0">
                <a:solidFill>
                  <a:srgbClr val="000000"/>
                </a:solidFill>
              </a:rPr>
              <a:pPr/>
              <a:t>24</a:t>
            </a:fld>
            <a:endParaRPr lang="en-US">
              <a:solidFill>
                <a:srgbClr val="000000"/>
              </a:solidFill>
            </a:endParaRPr>
          </a:p>
        </p:txBody>
      </p:sp>
      <p:sp>
        <p:nvSpPr>
          <p:cNvPr id="63" name="Content Placeholder 2"/>
          <p:cNvSpPr txBox="1">
            <a:spLocks/>
          </p:cNvSpPr>
          <p:nvPr/>
        </p:nvSpPr>
        <p:spPr bwMode="auto">
          <a:xfrm>
            <a:off x="225636" y="908720"/>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Distributed Priority (Scheduling unit = 4T)</a:t>
            </a:r>
            <a:endParaRPr lang="en-US" sz="2000" b="1" kern="0" dirty="0">
              <a:solidFill>
                <a:srgbClr val="0000FF"/>
              </a:solidFill>
            </a:endParaRPr>
          </a:p>
        </p:txBody>
      </p:sp>
      <p:sp>
        <p:nvSpPr>
          <p:cNvPr id="64" name="Rounded Rectangle 4"/>
          <p:cNvSpPr/>
          <p:nvPr/>
        </p:nvSpPr>
        <p:spPr>
          <a:xfrm>
            <a:off x="775371" y="1324403"/>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sp>
        <p:nvSpPr>
          <p:cNvPr id="65" name="Rounded Rectangle 17"/>
          <p:cNvSpPr/>
          <p:nvPr/>
        </p:nvSpPr>
        <p:spPr>
          <a:xfrm>
            <a:off x="2964724" y="1324403"/>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6" name="Rounded Rectangle 18"/>
          <p:cNvSpPr/>
          <p:nvPr/>
        </p:nvSpPr>
        <p:spPr>
          <a:xfrm>
            <a:off x="5469766" y="1324403"/>
            <a:ext cx="941632"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68" name="Rounded Rectangle 21"/>
          <p:cNvSpPr/>
          <p:nvPr/>
        </p:nvSpPr>
        <p:spPr>
          <a:xfrm>
            <a:off x="7375104" y="1324403"/>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69" name="Rounded Rectangle 22"/>
          <p:cNvSpPr/>
          <p:nvPr/>
        </p:nvSpPr>
        <p:spPr>
          <a:xfrm>
            <a:off x="6410959" y="1324403"/>
            <a:ext cx="95715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grpSp>
        <p:nvGrpSpPr>
          <p:cNvPr id="70" name="Group 70"/>
          <p:cNvGrpSpPr/>
          <p:nvPr/>
        </p:nvGrpSpPr>
        <p:grpSpPr>
          <a:xfrm>
            <a:off x="1403648" y="1539832"/>
            <a:ext cx="959407" cy="338554"/>
            <a:chOff x="1177261" y="1671117"/>
            <a:chExt cx="959407" cy="338554"/>
          </a:xfrm>
        </p:grpSpPr>
        <p:cxnSp>
          <p:nvCxnSpPr>
            <p:cNvPr id="71"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2"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3" name="Group 71"/>
          <p:cNvGrpSpPr/>
          <p:nvPr/>
        </p:nvGrpSpPr>
        <p:grpSpPr>
          <a:xfrm>
            <a:off x="3851920" y="1539832"/>
            <a:ext cx="959407" cy="338554"/>
            <a:chOff x="1177261" y="1671117"/>
            <a:chExt cx="959407" cy="338554"/>
          </a:xfrm>
        </p:grpSpPr>
        <p:cxnSp>
          <p:nvCxnSpPr>
            <p:cNvPr id="74" name="Straight Arrow Connector 72"/>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3"/>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grpSp>
        <p:nvGrpSpPr>
          <p:cNvPr id="76" name="Group 74"/>
          <p:cNvGrpSpPr/>
          <p:nvPr/>
        </p:nvGrpSpPr>
        <p:grpSpPr>
          <a:xfrm>
            <a:off x="6348897" y="1539832"/>
            <a:ext cx="959407" cy="338554"/>
            <a:chOff x="1177261" y="1671117"/>
            <a:chExt cx="959407" cy="338554"/>
          </a:xfrm>
        </p:grpSpPr>
        <p:cxnSp>
          <p:nvCxnSpPr>
            <p:cNvPr id="78" name="Straight Arrow Connector 75"/>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9" name="TextBox 76"/>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80" name="TextBox 128"/>
          <p:cNvSpPr txBox="1"/>
          <p:nvPr/>
        </p:nvSpPr>
        <p:spPr>
          <a:xfrm>
            <a:off x="-789" y="1277077"/>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81" name="Rounded Rectangle 5"/>
          <p:cNvSpPr/>
          <p:nvPr/>
        </p:nvSpPr>
        <p:spPr>
          <a:xfrm>
            <a:off x="775372" y="1837167"/>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82" name="Group 79"/>
          <p:cNvGrpSpPr/>
          <p:nvPr/>
        </p:nvGrpSpPr>
        <p:grpSpPr>
          <a:xfrm>
            <a:off x="1396953" y="2041509"/>
            <a:ext cx="959407" cy="338554"/>
            <a:chOff x="1177261" y="1671117"/>
            <a:chExt cx="959407" cy="338554"/>
          </a:xfrm>
        </p:grpSpPr>
        <p:cxnSp>
          <p:nvCxnSpPr>
            <p:cNvPr id="83"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85" name="Rounded Rectangle 82"/>
          <p:cNvSpPr/>
          <p:nvPr/>
        </p:nvSpPr>
        <p:spPr>
          <a:xfrm>
            <a:off x="1413673" y="1842921"/>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86" name="Rounded Rectangle 83"/>
          <p:cNvSpPr/>
          <p:nvPr/>
        </p:nvSpPr>
        <p:spPr>
          <a:xfrm>
            <a:off x="7708922" y="1843748"/>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sp>
        <p:nvSpPr>
          <p:cNvPr id="87" name="TextBox 129"/>
          <p:cNvSpPr txBox="1"/>
          <p:nvPr/>
        </p:nvSpPr>
        <p:spPr>
          <a:xfrm>
            <a:off x="5247" y="1837167"/>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88" name="Rounded Rectangle 12"/>
          <p:cNvSpPr/>
          <p:nvPr/>
        </p:nvSpPr>
        <p:spPr>
          <a:xfrm>
            <a:off x="780102" y="2394316"/>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89" name="Straight Connector 13"/>
          <p:cNvCxnSpPr/>
          <p:nvPr/>
        </p:nvCxnSpPr>
        <p:spPr>
          <a:xfrm flipH="1">
            <a:off x="1407637" y="2285189"/>
            <a:ext cx="1" cy="10718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ounded Rectangle 25"/>
          <p:cNvSpPr/>
          <p:nvPr/>
        </p:nvSpPr>
        <p:spPr>
          <a:xfrm>
            <a:off x="1397314"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1" name="Rounded Rectangle 26"/>
          <p:cNvSpPr/>
          <p:nvPr/>
        </p:nvSpPr>
        <p:spPr>
          <a:xfrm>
            <a:off x="1711535"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6" name="Rounded Rectangle 27"/>
          <p:cNvSpPr/>
          <p:nvPr/>
        </p:nvSpPr>
        <p:spPr>
          <a:xfrm>
            <a:off x="2025756"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97" name="Rounded Rectangle 28"/>
          <p:cNvSpPr/>
          <p:nvPr/>
        </p:nvSpPr>
        <p:spPr>
          <a:xfrm>
            <a:off x="778295"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99" name="Rounded Rectangle 29"/>
          <p:cNvSpPr/>
          <p:nvPr/>
        </p:nvSpPr>
        <p:spPr>
          <a:xfrm>
            <a:off x="1092516" y="2942363"/>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00" name="Rounded Rectangle 30"/>
          <p:cNvSpPr/>
          <p:nvPr/>
        </p:nvSpPr>
        <p:spPr>
          <a:xfrm>
            <a:off x="4209121"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1" name="Rounded Rectangle 31"/>
          <p:cNvSpPr/>
          <p:nvPr/>
        </p:nvSpPr>
        <p:spPr>
          <a:xfrm>
            <a:off x="2341799" y="2942363"/>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2" name="Rounded Rectangle 32"/>
          <p:cNvSpPr/>
          <p:nvPr/>
        </p:nvSpPr>
        <p:spPr>
          <a:xfrm>
            <a:off x="3904322" y="2937541"/>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4" name="TextBox 34"/>
          <p:cNvSpPr txBox="1"/>
          <p:nvPr/>
        </p:nvSpPr>
        <p:spPr>
          <a:xfrm>
            <a:off x="26725" y="2944721"/>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sp>
        <p:nvSpPr>
          <p:cNvPr id="105" name="Rounded Rectangle 40"/>
          <p:cNvSpPr/>
          <p:nvPr/>
        </p:nvSpPr>
        <p:spPr>
          <a:xfrm>
            <a:off x="452204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6" name="Rounded Rectangle 41"/>
          <p:cNvSpPr/>
          <p:nvPr/>
        </p:nvSpPr>
        <p:spPr>
          <a:xfrm>
            <a:off x="4836266"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7" name="Rounded Rectangle 42"/>
          <p:cNvSpPr/>
          <p:nvPr/>
        </p:nvSpPr>
        <p:spPr>
          <a:xfrm>
            <a:off x="6408732"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08" name="Rounded Rectangle 43"/>
          <p:cNvSpPr/>
          <p:nvPr/>
        </p:nvSpPr>
        <p:spPr>
          <a:xfrm>
            <a:off x="2951815" y="2944721"/>
            <a:ext cx="307596"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09" name="Rounded Rectangle 44"/>
          <p:cNvSpPr/>
          <p:nvPr/>
        </p:nvSpPr>
        <p:spPr>
          <a:xfrm>
            <a:off x="6724775" y="2939899"/>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10" name="Rounded Rectangle 45"/>
          <p:cNvSpPr/>
          <p:nvPr/>
        </p:nvSpPr>
        <p:spPr>
          <a:xfrm>
            <a:off x="2652901" y="2946996"/>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1" name="Rounded Rectangle 99"/>
          <p:cNvSpPr/>
          <p:nvPr/>
        </p:nvSpPr>
        <p:spPr>
          <a:xfrm>
            <a:off x="1401788" y="2387851"/>
            <a:ext cx="6290103" cy="237088"/>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srgbClr val="000000"/>
              </a:solidFill>
              <a:latin typeface="Tahoma"/>
            </a:endParaRPr>
          </a:p>
        </p:txBody>
      </p:sp>
      <p:grpSp>
        <p:nvGrpSpPr>
          <p:cNvPr id="112" name="Group 100"/>
          <p:cNvGrpSpPr/>
          <p:nvPr/>
        </p:nvGrpSpPr>
        <p:grpSpPr>
          <a:xfrm>
            <a:off x="1381791" y="2599176"/>
            <a:ext cx="1090853" cy="338554"/>
            <a:chOff x="1177261" y="1671117"/>
            <a:chExt cx="1090853" cy="338554"/>
          </a:xfrm>
        </p:grpSpPr>
        <p:cxnSp>
          <p:nvCxnSpPr>
            <p:cNvPr id="113"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4"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15" name="Rounded Rectangle 103"/>
          <p:cNvSpPr/>
          <p:nvPr/>
        </p:nvSpPr>
        <p:spPr>
          <a:xfrm>
            <a:off x="3261695"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6" name="Rounded Rectangle 104"/>
          <p:cNvSpPr/>
          <p:nvPr/>
        </p:nvSpPr>
        <p:spPr>
          <a:xfrm>
            <a:off x="358067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7" name="Rounded Rectangle 105"/>
          <p:cNvSpPr/>
          <p:nvPr/>
        </p:nvSpPr>
        <p:spPr>
          <a:xfrm>
            <a:off x="5152365" y="2939899"/>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18" name="Rounded Rectangle 106"/>
          <p:cNvSpPr/>
          <p:nvPr/>
        </p:nvSpPr>
        <p:spPr>
          <a:xfrm>
            <a:off x="5468735"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19" name="Rounded Rectangle 107"/>
          <p:cNvSpPr/>
          <p:nvPr/>
        </p:nvSpPr>
        <p:spPr>
          <a:xfrm>
            <a:off x="5782956"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0" name="Rounded Rectangle 108"/>
          <p:cNvSpPr/>
          <p:nvPr/>
        </p:nvSpPr>
        <p:spPr>
          <a:xfrm>
            <a:off x="6097177" y="2932420"/>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1" name="Rounded Rectangle 109"/>
          <p:cNvSpPr/>
          <p:nvPr/>
        </p:nvSpPr>
        <p:spPr>
          <a:xfrm>
            <a:off x="7048555" y="2944721"/>
            <a:ext cx="314221"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22" name="Rounded Rectangle 110"/>
          <p:cNvSpPr/>
          <p:nvPr/>
        </p:nvSpPr>
        <p:spPr>
          <a:xfrm>
            <a:off x="7367539" y="2944721"/>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23" name="TextBox 130"/>
          <p:cNvSpPr txBox="1"/>
          <p:nvPr/>
        </p:nvSpPr>
        <p:spPr>
          <a:xfrm>
            <a:off x="127451" y="2341970"/>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sp>
        <p:nvSpPr>
          <p:cNvPr id="124" name="Rounded Rectangle 82"/>
          <p:cNvSpPr/>
          <p:nvPr/>
        </p:nvSpPr>
        <p:spPr>
          <a:xfrm>
            <a:off x="1422129" y="1324403"/>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25" name="Straight Connector 119"/>
          <p:cNvCxnSpPr/>
          <p:nvPr/>
        </p:nvCxnSpPr>
        <p:spPr>
          <a:xfrm>
            <a:off x="7691892" y="2285189"/>
            <a:ext cx="0" cy="107180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
          <p:cNvCxnSpPr/>
          <p:nvPr/>
        </p:nvCxnSpPr>
        <p:spPr>
          <a:xfrm>
            <a:off x="2656371" y="1277077"/>
            <a:ext cx="0" cy="207991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
          <p:cNvCxnSpPr/>
          <p:nvPr/>
        </p:nvCxnSpPr>
        <p:spPr>
          <a:xfrm>
            <a:off x="3902184" y="1268760"/>
            <a:ext cx="0" cy="212931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3"/>
          <p:cNvCxnSpPr/>
          <p:nvPr/>
        </p:nvCxnSpPr>
        <p:spPr>
          <a:xfrm>
            <a:off x="6412799"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2" name="Rounded Rectangle 82"/>
          <p:cNvSpPr/>
          <p:nvPr/>
        </p:nvSpPr>
        <p:spPr>
          <a:xfrm>
            <a:off x="3905106" y="1324403"/>
            <a:ext cx="1562004"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cxnSp>
        <p:nvCxnSpPr>
          <p:cNvPr id="140" name="Straight Connector 13"/>
          <p:cNvCxnSpPr/>
          <p:nvPr/>
        </p:nvCxnSpPr>
        <p:spPr>
          <a:xfrm>
            <a:off x="5142021" y="1276146"/>
            <a:ext cx="0" cy="208084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Content Placeholder 2"/>
          <p:cNvSpPr txBox="1">
            <a:spLocks/>
          </p:cNvSpPr>
          <p:nvPr/>
        </p:nvSpPr>
        <p:spPr bwMode="auto">
          <a:xfrm>
            <a:off x="253642" y="3349506"/>
            <a:ext cx="8610600" cy="494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kumimoji="1"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kumimoji="1"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kumimoji="1"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kumimoji="1">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kumimoji="1" sz="1600">
                <a:solidFill>
                  <a:schemeClr val="tx1"/>
                </a:solidFill>
                <a:latin typeface="+mn-lt"/>
              </a:defRPr>
            </a:lvl9pPr>
          </a:lstStyle>
          <a:p>
            <a:r>
              <a:rPr lang="en-US" sz="2000" b="1" kern="0" dirty="0" smtClean="0">
                <a:solidFill>
                  <a:srgbClr val="0000FF"/>
                </a:solidFill>
              </a:rPr>
              <a:t>Application-aware Scheduling (Scheduling unit = 4T)</a:t>
            </a:r>
            <a:endParaRPr lang="en-US" sz="2000" b="1" kern="0" dirty="0">
              <a:solidFill>
                <a:srgbClr val="0000FF"/>
              </a:solidFill>
            </a:endParaRPr>
          </a:p>
        </p:txBody>
      </p:sp>
      <p:sp>
        <p:nvSpPr>
          <p:cNvPr id="92" name="Rounded Rectangle 4"/>
          <p:cNvSpPr/>
          <p:nvPr/>
        </p:nvSpPr>
        <p:spPr>
          <a:xfrm>
            <a:off x="775249" y="3836367"/>
            <a:ext cx="63777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a:solidFill>
                  <a:srgbClr val="000000"/>
                </a:solidFill>
                <a:latin typeface="Tahoma"/>
              </a:rPr>
              <a:t>COMP.</a:t>
            </a:r>
          </a:p>
        </p:txBody>
      </p:sp>
      <p:grpSp>
        <p:nvGrpSpPr>
          <p:cNvPr id="93" name="Group 70"/>
          <p:cNvGrpSpPr/>
          <p:nvPr/>
        </p:nvGrpSpPr>
        <p:grpSpPr>
          <a:xfrm>
            <a:off x="1403526" y="4051796"/>
            <a:ext cx="959407" cy="338554"/>
            <a:chOff x="1177261" y="1671117"/>
            <a:chExt cx="959407" cy="338554"/>
          </a:xfrm>
        </p:grpSpPr>
        <p:cxnSp>
          <p:nvCxnSpPr>
            <p:cNvPr id="94" name="Straight Arrow Connector 14"/>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69"/>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a:t>
              </a:r>
            </a:p>
          </p:txBody>
        </p:sp>
      </p:grpSp>
      <p:sp>
        <p:nvSpPr>
          <p:cNvPr id="98" name="TextBox 128"/>
          <p:cNvSpPr txBox="1"/>
          <p:nvPr/>
        </p:nvSpPr>
        <p:spPr>
          <a:xfrm>
            <a:off x="-911" y="3789041"/>
            <a:ext cx="761747" cy="307777"/>
          </a:xfrm>
          <a:prstGeom prst="rect">
            <a:avLst/>
          </a:prstGeom>
          <a:noFill/>
        </p:spPr>
        <p:txBody>
          <a:bodyPr wrap="none" rtlCol="0">
            <a:spAutoFit/>
          </a:bodyPr>
          <a:lstStyle/>
          <a:p>
            <a:pPr algn="r" defTabSz="457200"/>
            <a:r>
              <a:rPr lang="en-US" sz="1400" b="1" dirty="0">
                <a:solidFill>
                  <a:srgbClr val="000000"/>
                </a:solidFill>
                <a:latin typeface="Tahoma"/>
              </a:rPr>
              <a:t>CPU-A</a:t>
            </a:r>
          </a:p>
        </p:txBody>
      </p:sp>
      <p:sp>
        <p:nvSpPr>
          <p:cNvPr id="103" name="Rounded Rectangle 5"/>
          <p:cNvSpPr/>
          <p:nvPr/>
        </p:nvSpPr>
        <p:spPr>
          <a:xfrm>
            <a:off x="775250" y="4349131"/>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grpSp>
        <p:nvGrpSpPr>
          <p:cNvPr id="126" name="Group 79"/>
          <p:cNvGrpSpPr/>
          <p:nvPr/>
        </p:nvGrpSpPr>
        <p:grpSpPr>
          <a:xfrm>
            <a:off x="1396831" y="4553473"/>
            <a:ext cx="959407" cy="338554"/>
            <a:chOff x="1177261" y="1671117"/>
            <a:chExt cx="959407" cy="338554"/>
          </a:xfrm>
        </p:grpSpPr>
        <p:cxnSp>
          <p:nvCxnSpPr>
            <p:cNvPr id="127" name="Straight Arrow Connector 80"/>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8" name="TextBox 81"/>
            <p:cNvSpPr txBox="1"/>
            <p:nvPr/>
          </p:nvSpPr>
          <p:spPr>
            <a:xfrm>
              <a:off x="1235459" y="1671117"/>
              <a:ext cx="901209"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x7</a:t>
              </a:r>
            </a:p>
          </p:txBody>
        </p:sp>
      </p:grpSp>
      <p:sp>
        <p:nvSpPr>
          <p:cNvPr id="129" name="TextBox 129"/>
          <p:cNvSpPr txBox="1"/>
          <p:nvPr/>
        </p:nvSpPr>
        <p:spPr>
          <a:xfrm>
            <a:off x="5125" y="4349131"/>
            <a:ext cx="755711" cy="307777"/>
          </a:xfrm>
          <a:prstGeom prst="rect">
            <a:avLst/>
          </a:prstGeom>
          <a:noFill/>
        </p:spPr>
        <p:txBody>
          <a:bodyPr wrap="none" rtlCol="0">
            <a:spAutoFit/>
          </a:bodyPr>
          <a:lstStyle/>
          <a:p>
            <a:pPr algn="r" defTabSz="457200"/>
            <a:r>
              <a:rPr lang="en-US" sz="1400" b="1" dirty="0">
                <a:solidFill>
                  <a:srgbClr val="000000"/>
                </a:solidFill>
                <a:latin typeface="Tahoma"/>
              </a:rPr>
              <a:t>CPU-B</a:t>
            </a:r>
          </a:p>
        </p:txBody>
      </p:sp>
      <p:sp>
        <p:nvSpPr>
          <p:cNvPr id="130" name="Rounded Rectangle 12"/>
          <p:cNvSpPr/>
          <p:nvPr/>
        </p:nvSpPr>
        <p:spPr>
          <a:xfrm>
            <a:off x="779980" y="4906280"/>
            <a:ext cx="618978" cy="230625"/>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31" name="Straight Connector 13"/>
          <p:cNvCxnSpPr/>
          <p:nvPr/>
        </p:nvCxnSpPr>
        <p:spPr>
          <a:xfrm flipH="1">
            <a:off x="1407515" y="4797153"/>
            <a:ext cx="1" cy="1008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ounded Rectangle 25"/>
          <p:cNvSpPr/>
          <p:nvPr/>
        </p:nvSpPr>
        <p:spPr>
          <a:xfrm>
            <a:off x="1397192"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3" name="Rounded Rectangle 26"/>
          <p:cNvSpPr/>
          <p:nvPr/>
        </p:nvSpPr>
        <p:spPr>
          <a:xfrm>
            <a:off x="1711413"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4" name="Rounded Rectangle 27"/>
          <p:cNvSpPr/>
          <p:nvPr/>
        </p:nvSpPr>
        <p:spPr>
          <a:xfrm>
            <a:off x="202563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35" name="Rounded Rectangle 28"/>
          <p:cNvSpPr/>
          <p:nvPr/>
        </p:nvSpPr>
        <p:spPr>
          <a:xfrm>
            <a:off x="778173"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7" name="Rounded Rectangle 29"/>
          <p:cNvSpPr/>
          <p:nvPr/>
        </p:nvSpPr>
        <p:spPr>
          <a:xfrm>
            <a:off x="1092394" y="5454327"/>
            <a:ext cx="314221" cy="23759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38" name="Rounded Rectangle 31"/>
          <p:cNvSpPr/>
          <p:nvPr/>
        </p:nvSpPr>
        <p:spPr>
          <a:xfrm>
            <a:off x="2341677"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43" name="TextBox 34"/>
          <p:cNvSpPr txBox="1"/>
          <p:nvPr/>
        </p:nvSpPr>
        <p:spPr>
          <a:xfrm>
            <a:off x="26603" y="5456685"/>
            <a:ext cx="734233" cy="307777"/>
          </a:xfrm>
          <a:prstGeom prst="rect">
            <a:avLst/>
          </a:prstGeom>
          <a:noFill/>
        </p:spPr>
        <p:txBody>
          <a:bodyPr wrap="none" rtlCol="0">
            <a:spAutoFit/>
          </a:bodyPr>
          <a:lstStyle/>
          <a:p>
            <a:pPr defTabSz="457200"/>
            <a:r>
              <a:rPr lang="en-US" sz="1400" b="1" dirty="0">
                <a:solidFill>
                  <a:srgbClr val="000000"/>
                </a:solidFill>
                <a:latin typeface="Tahoma"/>
              </a:rPr>
              <a:t>DRAM</a:t>
            </a:r>
          </a:p>
        </p:txBody>
      </p:sp>
      <p:grpSp>
        <p:nvGrpSpPr>
          <p:cNvPr id="144" name="Group 100"/>
          <p:cNvGrpSpPr/>
          <p:nvPr/>
        </p:nvGrpSpPr>
        <p:grpSpPr>
          <a:xfrm>
            <a:off x="1381669" y="5111140"/>
            <a:ext cx="1090853" cy="338554"/>
            <a:chOff x="1177261" y="1671117"/>
            <a:chExt cx="1090853" cy="338554"/>
          </a:xfrm>
        </p:grpSpPr>
        <p:cxnSp>
          <p:nvCxnSpPr>
            <p:cNvPr id="145" name="Straight Arrow Connector 101"/>
            <p:cNvCxnSpPr/>
            <p:nvPr/>
          </p:nvCxnSpPr>
          <p:spPr>
            <a:xfrm>
              <a:off x="1177261" y="1682131"/>
              <a:ext cx="0" cy="2652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6" name="TextBox 102"/>
            <p:cNvSpPr txBox="1"/>
            <p:nvPr/>
          </p:nvSpPr>
          <p:spPr>
            <a:xfrm>
              <a:off x="1235459" y="1671117"/>
              <a:ext cx="1032655" cy="338554"/>
            </a:xfrm>
            <a:prstGeom prst="rect">
              <a:avLst/>
            </a:prstGeom>
            <a:noFill/>
          </p:spPr>
          <p:txBody>
            <a:bodyPr wrap="none" rtlCol="0">
              <a:spAutoFit/>
            </a:bodyPr>
            <a:lstStyle/>
            <a:p>
              <a:pPr defTabSz="457200"/>
              <a:r>
                <a:rPr lang="en-US" sz="1600" b="1" dirty="0" err="1">
                  <a:solidFill>
                    <a:srgbClr val="FF0000"/>
                  </a:solidFill>
                  <a:latin typeface="Tahoma"/>
                </a:rPr>
                <a:t>Req</a:t>
              </a:r>
              <a:r>
                <a:rPr lang="en-US" sz="1600" b="1" dirty="0">
                  <a:solidFill>
                    <a:srgbClr val="FF0000"/>
                  </a:solidFill>
                  <a:latin typeface="Tahoma"/>
                </a:rPr>
                <a:t> x10</a:t>
              </a:r>
            </a:p>
          </p:txBody>
        </p:sp>
      </p:grpSp>
      <p:sp>
        <p:nvSpPr>
          <p:cNvPr id="147" name="TextBox 130"/>
          <p:cNvSpPr txBox="1"/>
          <p:nvPr/>
        </p:nvSpPr>
        <p:spPr>
          <a:xfrm>
            <a:off x="127329" y="4853934"/>
            <a:ext cx="633507" cy="307777"/>
          </a:xfrm>
          <a:prstGeom prst="rect">
            <a:avLst/>
          </a:prstGeom>
          <a:noFill/>
        </p:spPr>
        <p:txBody>
          <a:bodyPr wrap="none" rtlCol="0">
            <a:spAutoFit/>
          </a:bodyPr>
          <a:lstStyle/>
          <a:p>
            <a:pPr algn="r" defTabSz="457200"/>
            <a:r>
              <a:rPr lang="en-US" sz="1400" b="1" dirty="0">
                <a:solidFill>
                  <a:srgbClr val="000000"/>
                </a:solidFill>
                <a:latin typeface="Tahoma"/>
              </a:rPr>
              <a:t>HWA</a:t>
            </a:r>
          </a:p>
        </p:txBody>
      </p:sp>
      <p:cxnSp>
        <p:nvCxnSpPr>
          <p:cNvPr id="148" name="Straight Connector 13"/>
          <p:cNvCxnSpPr/>
          <p:nvPr/>
        </p:nvCxnSpPr>
        <p:spPr>
          <a:xfrm>
            <a:off x="2656249"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9" name="Rounded Rectangle 45"/>
          <p:cNvSpPr/>
          <p:nvPr/>
        </p:nvSpPr>
        <p:spPr>
          <a:xfrm>
            <a:off x="2652901"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0" name="Rounded Rectangle 30"/>
          <p:cNvSpPr/>
          <p:nvPr/>
        </p:nvSpPr>
        <p:spPr>
          <a:xfrm>
            <a:off x="3272864"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1" name="Rounded Rectangle 32"/>
          <p:cNvSpPr/>
          <p:nvPr/>
        </p:nvSpPr>
        <p:spPr>
          <a:xfrm>
            <a:off x="296806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2" name="Rounded Rectangle 40"/>
          <p:cNvSpPr/>
          <p:nvPr/>
        </p:nvSpPr>
        <p:spPr>
          <a:xfrm>
            <a:off x="3585788"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6" name="Rounded Rectangle 45"/>
          <p:cNvSpPr/>
          <p:nvPr/>
        </p:nvSpPr>
        <p:spPr>
          <a:xfrm>
            <a:off x="3891022"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57" name="Rounded Rectangle 30"/>
          <p:cNvSpPr/>
          <p:nvPr/>
        </p:nvSpPr>
        <p:spPr>
          <a:xfrm>
            <a:off x="4510985"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8" name="Rounded Rectangle 32"/>
          <p:cNvSpPr/>
          <p:nvPr/>
        </p:nvSpPr>
        <p:spPr>
          <a:xfrm>
            <a:off x="4206186"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sp>
        <p:nvSpPr>
          <p:cNvPr id="159" name="Rounded Rectangle 40"/>
          <p:cNvSpPr/>
          <p:nvPr/>
        </p:nvSpPr>
        <p:spPr>
          <a:xfrm>
            <a:off x="4823909" y="5454327"/>
            <a:ext cx="307596" cy="237599"/>
          </a:xfrm>
          <a:prstGeom prst="roundRect">
            <a:avLst/>
          </a:prstGeom>
          <a:solidFill>
            <a:srgbClr val="FFC7C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000000"/>
                </a:solidFill>
                <a:latin typeface="Tahoma"/>
              </a:rPr>
              <a:t>H</a:t>
            </a:r>
          </a:p>
        </p:txBody>
      </p:sp>
      <p:cxnSp>
        <p:nvCxnSpPr>
          <p:cNvPr id="160" name="Straight Connector 13"/>
          <p:cNvCxnSpPr/>
          <p:nvPr/>
        </p:nvCxnSpPr>
        <p:spPr>
          <a:xfrm>
            <a:off x="3897167"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1" name="Rounded Rectangle 45"/>
          <p:cNvSpPr/>
          <p:nvPr/>
        </p:nvSpPr>
        <p:spPr>
          <a:xfrm>
            <a:off x="5145342" y="5454327"/>
            <a:ext cx="307596" cy="237599"/>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A</a:t>
            </a:r>
            <a:endParaRPr lang="en-US" sz="1200" dirty="0">
              <a:solidFill>
                <a:srgbClr val="000000"/>
              </a:solidFill>
              <a:latin typeface="Tahoma"/>
            </a:endParaRPr>
          </a:p>
        </p:txBody>
      </p:sp>
      <p:sp>
        <p:nvSpPr>
          <p:cNvPr id="162" name="Rounded Rectangle 106"/>
          <p:cNvSpPr/>
          <p:nvPr/>
        </p:nvSpPr>
        <p:spPr>
          <a:xfrm>
            <a:off x="5457867"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3" name="Rounded Rectangle 107"/>
          <p:cNvSpPr/>
          <p:nvPr/>
        </p:nvSpPr>
        <p:spPr>
          <a:xfrm>
            <a:off x="5776891"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4" name="Rounded Rectangle 108"/>
          <p:cNvSpPr/>
          <p:nvPr/>
        </p:nvSpPr>
        <p:spPr>
          <a:xfrm>
            <a:off x="6093702"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5" name="Rounded Rectangle 106"/>
          <p:cNvSpPr/>
          <p:nvPr/>
        </p:nvSpPr>
        <p:spPr>
          <a:xfrm>
            <a:off x="6422437"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6" name="Rounded Rectangle 107"/>
          <p:cNvSpPr/>
          <p:nvPr/>
        </p:nvSpPr>
        <p:spPr>
          <a:xfrm>
            <a:off x="6736658"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7" name="Rounded Rectangle 108"/>
          <p:cNvSpPr/>
          <p:nvPr/>
        </p:nvSpPr>
        <p:spPr>
          <a:xfrm>
            <a:off x="7050879"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68" name="Rounded Rectangle 108"/>
          <p:cNvSpPr/>
          <p:nvPr/>
        </p:nvSpPr>
        <p:spPr>
          <a:xfrm>
            <a:off x="7367386" y="5454327"/>
            <a:ext cx="314221" cy="23759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smtClean="0">
                <a:solidFill>
                  <a:srgbClr val="000000"/>
                </a:solidFill>
                <a:latin typeface="Tahoma"/>
              </a:rPr>
              <a:t>B</a:t>
            </a:r>
            <a:endParaRPr lang="en-US" sz="1200" dirty="0">
              <a:solidFill>
                <a:srgbClr val="000000"/>
              </a:solidFill>
              <a:latin typeface="Tahoma"/>
            </a:endParaRPr>
          </a:p>
        </p:txBody>
      </p:sp>
      <p:sp>
        <p:nvSpPr>
          <p:cNvPr id="171" name="Rounded Rectangle 17"/>
          <p:cNvSpPr/>
          <p:nvPr/>
        </p:nvSpPr>
        <p:spPr>
          <a:xfrm>
            <a:off x="2963831" y="3846118"/>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2" name="Rounded Rectangle 82"/>
          <p:cNvSpPr/>
          <p:nvPr/>
        </p:nvSpPr>
        <p:spPr>
          <a:xfrm>
            <a:off x="1421236" y="3846118"/>
            <a:ext cx="1538689" cy="23400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3" name="Rounded Rectangle 22"/>
          <p:cNvSpPr/>
          <p:nvPr/>
        </p:nvSpPr>
        <p:spPr>
          <a:xfrm>
            <a:off x="3897332" y="3842519"/>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74" name="Rounded Rectangle 17"/>
          <p:cNvSpPr/>
          <p:nvPr/>
        </p:nvSpPr>
        <p:spPr>
          <a:xfrm>
            <a:off x="4211649" y="3836367"/>
            <a:ext cx="935191"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dirty="0" smtClean="0">
                <a:solidFill>
                  <a:srgbClr val="000000"/>
                </a:solidFill>
                <a:latin typeface="Tahoma"/>
              </a:rPr>
              <a:t>COMP.</a:t>
            </a:r>
            <a:endParaRPr lang="en-US" sz="1400" dirty="0">
              <a:solidFill>
                <a:srgbClr val="000000"/>
              </a:solidFill>
              <a:latin typeface="Tahoma"/>
            </a:endParaRPr>
          </a:p>
        </p:txBody>
      </p:sp>
      <p:sp>
        <p:nvSpPr>
          <p:cNvPr id="175" name="Rounded Rectangle 22"/>
          <p:cNvSpPr/>
          <p:nvPr/>
        </p:nvSpPr>
        <p:spPr>
          <a:xfrm>
            <a:off x="5153654" y="3834962"/>
            <a:ext cx="307596" cy="237599"/>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000000"/>
              </a:solidFill>
              <a:latin typeface="Tahoma"/>
            </a:endParaRPr>
          </a:p>
        </p:txBody>
      </p:sp>
      <p:sp>
        <p:nvSpPr>
          <p:cNvPr id="177" name="Rounded Rectangle 21"/>
          <p:cNvSpPr/>
          <p:nvPr/>
        </p:nvSpPr>
        <p:spPr>
          <a:xfrm>
            <a:off x="5466104" y="3828810"/>
            <a:ext cx="633646" cy="234000"/>
          </a:xfrm>
          <a:prstGeom prst="roundRect">
            <a:avLst/>
          </a:prstGeom>
          <a:solidFill>
            <a:srgbClr val="7CD6DB"/>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50" dirty="0" smtClean="0">
                <a:solidFill>
                  <a:srgbClr val="000000"/>
                </a:solidFill>
                <a:latin typeface="Tahoma"/>
              </a:rPr>
              <a:t>COMP.</a:t>
            </a:r>
            <a:endParaRPr lang="en-US" sz="1050" dirty="0">
              <a:solidFill>
                <a:srgbClr val="000000"/>
              </a:solidFill>
              <a:latin typeface="Tahoma"/>
            </a:endParaRPr>
          </a:p>
        </p:txBody>
      </p:sp>
      <p:sp>
        <p:nvSpPr>
          <p:cNvPr id="178" name="Rounded Rectangle 82"/>
          <p:cNvSpPr/>
          <p:nvPr/>
        </p:nvSpPr>
        <p:spPr>
          <a:xfrm>
            <a:off x="1405373" y="4356552"/>
            <a:ext cx="6290539" cy="23478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000000"/>
                </a:solidFill>
                <a:latin typeface="Tahoma"/>
              </a:rPr>
              <a:t>STALL</a:t>
            </a:r>
          </a:p>
        </p:txBody>
      </p:sp>
      <p:sp>
        <p:nvSpPr>
          <p:cNvPr id="179" name="Rounded Rectangle 83"/>
          <p:cNvSpPr/>
          <p:nvPr/>
        </p:nvSpPr>
        <p:spPr>
          <a:xfrm>
            <a:off x="7700622" y="4357379"/>
            <a:ext cx="628441" cy="234779"/>
          </a:xfrm>
          <a:prstGeom prst="roundRect">
            <a:avLst/>
          </a:prstGeom>
          <a:solidFill>
            <a:srgbClr val="A6DB9D"/>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000" dirty="0">
                <a:solidFill>
                  <a:srgbClr val="000000"/>
                </a:solidFill>
                <a:latin typeface="Tahoma"/>
              </a:rPr>
              <a:t>COMP.</a:t>
            </a:r>
          </a:p>
        </p:txBody>
      </p:sp>
      <p:cxnSp>
        <p:nvCxnSpPr>
          <p:cNvPr id="181" name="Straight Connector 13"/>
          <p:cNvCxnSpPr/>
          <p:nvPr/>
        </p:nvCxnSpPr>
        <p:spPr>
          <a:xfrm>
            <a:off x="5143862" y="3789041"/>
            <a:ext cx="0" cy="201622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2" name="Straight Connector 13"/>
          <p:cNvCxnSpPr/>
          <p:nvPr/>
        </p:nvCxnSpPr>
        <p:spPr>
          <a:xfrm>
            <a:off x="6420740" y="3789040"/>
            <a:ext cx="0" cy="201622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4" name="Straight Connector 119"/>
          <p:cNvCxnSpPr/>
          <p:nvPr/>
        </p:nvCxnSpPr>
        <p:spPr>
          <a:xfrm>
            <a:off x="7699904" y="4794984"/>
            <a:ext cx="0" cy="101028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5" name="TextBox 21"/>
          <p:cNvSpPr txBox="1"/>
          <p:nvPr/>
        </p:nvSpPr>
        <p:spPr>
          <a:xfrm>
            <a:off x="1368978" y="2354227"/>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6" name="TextBox 21"/>
          <p:cNvSpPr txBox="1"/>
          <p:nvPr/>
        </p:nvSpPr>
        <p:spPr>
          <a:xfrm>
            <a:off x="2624502" y="2357601"/>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7" name="TextBox 21"/>
          <p:cNvSpPr txBox="1"/>
          <p:nvPr/>
        </p:nvSpPr>
        <p:spPr>
          <a:xfrm>
            <a:off x="3863717" y="2354345"/>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88" name="TextBox 21"/>
          <p:cNvSpPr txBox="1"/>
          <p:nvPr/>
        </p:nvSpPr>
        <p:spPr>
          <a:xfrm>
            <a:off x="5136414" y="2350099"/>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89" name="TextBox 21"/>
          <p:cNvSpPr txBox="1"/>
          <p:nvPr/>
        </p:nvSpPr>
        <p:spPr>
          <a:xfrm>
            <a:off x="6381858" y="2361692"/>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3" name="TextBox 21"/>
          <p:cNvSpPr txBox="1"/>
          <p:nvPr/>
        </p:nvSpPr>
        <p:spPr>
          <a:xfrm>
            <a:off x="1368978" y="4865739"/>
            <a:ext cx="1330814" cy="307777"/>
          </a:xfrm>
          <a:prstGeom prst="rect">
            <a:avLst/>
          </a:prstGeom>
          <a:noFill/>
        </p:spPr>
        <p:txBody>
          <a:bodyPr wrap="none" rtlCol="0">
            <a:spAutoFit/>
          </a:bodyPr>
          <a:lstStyle/>
          <a:p>
            <a:pPr defTabSz="457200"/>
            <a:r>
              <a:rPr lang="en-US" sz="1400" b="1" dirty="0" smtClean="0">
                <a:solidFill>
                  <a:srgbClr val="000000"/>
                </a:solidFill>
                <a:latin typeface="Tahoma"/>
              </a:rPr>
              <a:t>High </a:t>
            </a:r>
            <a:r>
              <a:rPr lang="en-US" sz="1400" b="1" dirty="0">
                <a:solidFill>
                  <a:srgbClr val="000000"/>
                </a:solidFill>
                <a:latin typeface="Tahoma"/>
              </a:rPr>
              <a:t>Priority</a:t>
            </a:r>
          </a:p>
        </p:txBody>
      </p:sp>
      <p:sp>
        <p:nvSpPr>
          <p:cNvPr id="154" name="TextBox 21"/>
          <p:cNvSpPr txBox="1"/>
          <p:nvPr/>
        </p:nvSpPr>
        <p:spPr>
          <a:xfrm>
            <a:off x="2638779" y="4888286"/>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55" name="TextBox 21"/>
          <p:cNvSpPr txBox="1"/>
          <p:nvPr/>
        </p:nvSpPr>
        <p:spPr>
          <a:xfrm>
            <a:off x="3898328" y="4875323"/>
            <a:ext cx="1284326" cy="307777"/>
          </a:xfrm>
          <a:prstGeom prst="rect">
            <a:avLst/>
          </a:prstGeom>
          <a:noFill/>
        </p:spPr>
        <p:txBody>
          <a:bodyPr wrap="none" rtlCol="0">
            <a:spAutoFit/>
          </a:bodyPr>
          <a:lstStyle/>
          <a:p>
            <a:pPr defTabSz="457200"/>
            <a:r>
              <a:rPr lang="en-US" sz="1400" b="1" dirty="0" smtClean="0">
                <a:solidFill>
                  <a:srgbClr val="0000FF"/>
                </a:solidFill>
                <a:latin typeface="Tahoma"/>
              </a:rPr>
              <a:t>Low</a:t>
            </a:r>
            <a:r>
              <a:rPr lang="en-US" sz="1400" b="1" dirty="0" smtClean="0">
                <a:solidFill>
                  <a:srgbClr val="000000"/>
                </a:solidFill>
                <a:latin typeface="Tahoma"/>
              </a:rPr>
              <a:t> </a:t>
            </a:r>
            <a:r>
              <a:rPr lang="en-US" sz="1400" b="1" dirty="0">
                <a:solidFill>
                  <a:srgbClr val="000000"/>
                </a:solidFill>
                <a:latin typeface="Tahoma"/>
              </a:rPr>
              <a:t>Priority</a:t>
            </a:r>
          </a:p>
        </p:txBody>
      </p:sp>
      <p:sp>
        <p:nvSpPr>
          <p:cNvPr id="169" name="TextBox 21"/>
          <p:cNvSpPr txBox="1"/>
          <p:nvPr/>
        </p:nvSpPr>
        <p:spPr>
          <a:xfrm>
            <a:off x="5163539" y="4888286"/>
            <a:ext cx="1284326" cy="307777"/>
          </a:xfrm>
          <a:prstGeom prst="rect">
            <a:avLst/>
          </a:prstGeom>
          <a:noFill/>
        </p:spPr>
        <p:txBody>
          <a:bodyPr wrap="none" rtlCol="0">
            <a:spAutoFit/>
          </a:bodyPr>
          <a:lstStyle/>
          <a:p>
            <a:pPr defTabSz="457200"/>
            <a:r>
              <a:rPr lang="en-US" sz="1400" b="1" dirty="0" smtClean="0">
                <a:solidFill>
                  <a:srgbClr val="000000"/>
                </a:solidFill>
                <a:latin typeface="Tahoma"/>
              </a:rPr>
              <a:t>Low </a:t>
            </a:r>
            <a:r>
              <a:rPr lang="en-US" sz="1400" b="1" dirty="0">
                <a:solidFill>
                  <a:srgbClr val="000000"/>
                </a:solidFill>
                <a:latin typeface="Tahoma"/>
              </a:rPr>
              <a:t>Priority</a:t>
            </a:r>
          </a:p>
        </p:txBody>
      </p:sp>
      <p:sp>
        <p:nvSpPr>
          <p:cNvPr id="170" name="TextBox 21"/>
          <p:cNvSpPr txBox="1"/>
          <p:nvPr/>
        </p:nvSpPr>
        <p:spPr>
          <a:xfrm>
            <a:off x="6416164" y="4869491"/>
            <a:ext cx="1284326" cy="307777"/>
          </a:xfrm>
          <a:prstGeom prst="rect">
            <a:avLst/>
          </a:prstGeom>
          <a:noFill/>
        </p:spPr>
        <p:txBody>
          <a:bodyPr wrap="none" rtlCol="0">
            <a:spAutoFit/>
          </a:bodyPr>
          <a:lstStyle/>
          <a:p>
            <a:pPr defTabSz="457200"/>
            <a:r>
              <a:rPr lang="en-US" sz="1400" b="1" dirty="0" smtClean="0">
                <a:solidFill>
                  <a:srgbClr val="0000FF"/>
                </a:solidFill>
                <a:latin typeface="Tahoma"/>
              </a:rPr>
              <a:t>Low</a:t>
            </a:r>
            <a:r>
              <a:rPr lang="en-US" sz="1400" b="1" dirty="0" smtClean="0">
                <a:solidFill>
                  <a:srgbClr val="000000"/>
                </a:solidFill>
                <a:latin typeface="Tahoma"/>
              </a:rPr>
              <a:t> </a:t>
            </a:r>
            <a:r>
              <a:rPr lang="en-US" sz="1400" b="1" dirty="0">
                <a:solidFill>
                  <a:srgbClr val="000000"/>
                </a:solidFill>
                <a:latin typeface="Tahoma"/>
              </a:rPr>
              <a:t>Priority</a:t>
            </a:r>
          </a:p>
        </p:txBody>
      </p:sp>
      <p:grpSp>
        <p:nvGrpSpPr>
          <p:cNvPr id="3" name="グループ化 2"/>
          <p:cNvGrpSpPr/>
          <p:nvPr/>
        </p:nvGrpSpPr>
        <p:grpSpPr>
          <a:xfrm>
            <a:off x="6099750" y="1277077"/>
            <a:ext cx="1909000" cy="3036191"/>
            <a:chOff x="6099750" y="1277077"/>
            <a:chExt cx="1909000" cy="3036191"/>
          </a:xfrm>
        </p:grpSpPr>
        <p:cxnSp>
          <p:nvCxnSpPr>
            <p:cNvPr id="176" name="Straight Connector 13"/>
            <p:cNvCxnSpPr/>
            <p:nvPr/>
          </p:nvCxnSpPr>
          <p:spPr>
            <a:xfrm>
              <a:off x="8008750" y="1277077"/>
              <a:ext cx="0" cy="294399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 name="左矢印 3"/>
            <p:cNvSpPr/>
            <p:nvPr/>
          </p:nvSpPr>
          <p:spPr>
            <a:xfrm>
              <a:off x="6099750" y="3846118"/>
              <a:ext cx="1909000" cy="205678"/>
            </a:xfrm>
            <a:prstGeom prst="lef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389064" y="3943936"/>
              <a:ext cx="1503553" cy="369332"/>
            </a:xfrm>
            <a:prstGeom prst="rect">
              <a:avLst/>
            </a:prstGeom>
            <a:noFill/>
          </p:spPr>
          <p:txBody>
            <a:bodyPr wrap="none" rtlCol="0">
              <a:spAutoFit/>
            </a:bodyPr>
            <a:lstStyle/>
            <a:p>
              <a:r>
                <a:rPr kumimoji="1" lang="en-US" altLang="ja-JP" dirty="0" smtClean="0">
                  <a:solidFill>
                    <a:srgbClr val="C00000"/>
                  </a:solidFill>
                </a:rPr>
                <a:t>Saved Cycles</a:t>
              </a:r>
              <a:endParaRPr kumimoji="1" lang="ja-JP" altLang="en-US" dirty="0">
                <a:solidFill>
                  <a:srgbClr val="C00000"/>
                </a:solidFill>
              </a:endParaRPr>
            </a:p>
          </p:txBody>
        </p:sp>
      </p:grpSp>
    </p:spTree>
    <p:custDataLst>
      <p:tags r:id="rId1"/>
    </p:custDataLst>
    <p:extLst>
      <p:ext uri="{BB962C8B-B14F-4D97-AF65-F5344CB8AC3E}">
        <p14:creationId xmlns:p14="http://schemas.microsoft.com/office/powerpoint/2010/main" val="3439659187"/>
      </p:ext>
    </p:extLst>
  </p:cSld>
  <p:clrMapOvr>
    <a:masterClrMapping/>
  </p:clrMapOvr>
  <p:transition advTm="92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2.2 and Its Solution</a:t>
            </a:r>
            <a:endParaRPr lang="en-US" dirty="0"/>
          </a:p>
        </p:txBody>
      </p:sp>
      <p:sp>
        <p:nvSpPr>
          <p:cNvPr id="3" name="Content Placeholder 2"/>
          <p:cNvSpPr>
            <a:spLocks noGrp="1"/>
          </p:cNvSpPr>
          <p:nvPr>
            <p:ph idx="1"/>
          </p:nvPr>
        </p:nvSpPr>
        <p:spPr>
          <a:xfrm>
            <a:off x="228600" y="836712"/>
            <a:ext cx="8610600" cy="5123656"/>
          </a:xfrm>
        </p:spPr>
        <p:txBody>
          <a:bodyPr/>
          <a:lstStyle/>
          <a:p>
            <a:r>
              <a:rPr lang="en-US" sz="2000" u="sng" dirty="0"/>
              <a:t>Problem </a:t>
            </a:r>
            <a:r>
              <a:rPr lang="en-US" sz="2000" u="sng" dirty="0" smtClean="0"/>
              <a:t>2.2:</a:t>
            </a:r>
            <a:r>
              <a:rPr lang="en-US" sz="2000" dirty="0" smtClean="0"/>
              <a:t> </a:t>
            </a:r>
            <a:r>
              <a:rPr lang="en-US" sz="2000" dirty="0">
                <a:solidFill>
                  <a:srgbClr val="FF0000"/>
                </a:solidFill>
              </a:rPr>
              <a:t>A HWA with a </a:t>
            </a:r>
            <a:r>
              <a:rPr lang="en-US" sz="2000" dirty="0" smtClean="0">
                <a:solidFill>
                  <a:srgbClr val="FF0000"/>
                </a:solidFill>
              </a:rPr>
              <a:t>short-deadline-period </a:t>
            </a:r>
            <a:r>
              <a:rPr lang="en-US" sz="2000" dirty="0">
                <a:solidFill>
                  <a:srgbClr val="FF0000"/>
                </a:solidFill>
              </a:rPr>
              <a:t>misses its deadlines due to fluctuations in available memory bandwidth </a:t>
            </a:r>
            <a:r>
              <a:rPr lang="en-US" sz="2000" dirty="0"/>
              <a:t>(due to priority changes of other HWAs)</a:t>
            </a:r>
          </a:p>
          <a:p>
            <a:endParaRPr lang="en-US" sz="2000" dirty="0" smtClean="0"/>
          </a:p>
          <a:p>
            <a:endParaRPr lang="en-US" sz="2000" u="sng" dirty="0" smtClean="0"/>
          </a:p>
          <a:p>
            <a:endParaRPr lang="en-US" sz="2000" u="sng" dirty="0"/>
          </a:p>
          <a:p>
            <a:endParaRPr lang="en-US" sz="2000" u="sng" dirty="0" smtClean="0"/>
          </a:p>
          <a:p>
            <a:endParaRPr lang="en-US" sz="2000" u="sng" dirty="0"/>
          </a:p>
          <a:p>
            <a:endParaRPr lang="en-US" sz="2000" u="sng" dirty="0" smtClean="0"/>
          </a:p>
          <a:p>
            <a:r>
              <a:rPr lang="en-US" sz="2000" u="sng" dirty="0" smtClean="0"/>
              <a:t>Key Idea 2.2:</a:t>
            </a:r>
            <a:r>
              <a:rPr lang="en-US" sz="2000" dirty="0" smtClean="0"/>
              <a:t> Estimate the worst-case memory access latency and give a short-deadline-period HWA the highest priority for </a:t>
            </a:r>
            <a:br>
              <a:rPr lang="en-US" sz="2000" dirty="0" smtClean="0"/>
            </a:br>
            <a:r>
              <a:rPr lang="en-US" sz="2000" u="sng" dirty="0" smtClean="0">
                <a:solidFill>
                  <a:srgbClr val="0000FF"/>
                </a:solidFill>
              </a:rPr>
              <a:t>(</a:t>
            </a:r>
            <a:r>
              <a:rPr lang="en-US" sz="2000" u="sng" dirty="0" err="1" smtClean="0">
                <a:solidFill>
                  <a:srgbClr val="0000FF"/>
                </a:solidFill>
              </a:rPr>
              <a:t>WorstCaseLatency</a:t>
            </a:r>
            <a:r>
              <a:rPr lang="en-US" sz="2000" u="sng" dirty="0" smtClean="0">
                <a:solidFill>
                  <a:srgbClr val="0000FF"/>
                </a:solidFill>
              </a:rPr>
              <a:t>) * (</a:t>
            </a:r>
            <a:r>
              <a:rPr lang="en-US" sz="2000" u="sng" dirty="0" err="1" smtClean="0">
                <a:solidFill>
                  <a:srgbClr val="0000FF"/>
                </a:solidFill>
              </a:rPr>
              <a:t>NumberOfRequests</a:t>
            </a:r>
            <a:r>
              <a:rPr lang="en-US" sz="2000" u="sng" dirty="0" smtClean="0">
                <a:solidFill>
                  <a:srgbClr val="0000FF"/>
                </a:solidFill>
              </a:rPr>
              <a:t>)</a:t>
            </a:r>
            <a:r>
              <a:rPr lang="en-US" sz="2000" dirty="0" smtClean="0">
                <a:solidFill>
                  <a:srgbClr val="0000FF"/>
                </a:solidFill>
              </a:rPr>
              <a:t> cycles </a:t>
            </a:r>
            <a:r>
              <a:rPr lang="en-US" sz="2000" dirty="0" smtClean="0"/>
              <a:t>close to its deadline</a:t>
            </a:r>
          </a:p>
          <a:p>
            <a:pPr lvl="1"/>
            <a:r>
              <a:rPr lang="en-US" sz="1800" dirty="0" err="1" smtClean="0">
                <a:solidFill>
                  <a:srgbClr val="0000FF"/>
                </a:solidFill>
              </a:rPr>
              <a:t>WorstCaseLatency</a:t>
            </a:r>
            <a:r>
              <a:rPr lang="en-US" sz="1800" dirty="0">
                <a:solidFill>
                  <a:srgbClr val="0000FF"/>
                </a:solidFill>
              </a:rPr>
              <a:t> </a:t>
            </a:r>
            <a:r>
              <a:rPr lang="en-US" sz="1800" dirty="0" smtClean="0">
                <a:solidFill>
                  <a:srgbClr val="0000FF"/>
                </a:solidFill>
              </a:rPr>
              <a:t>= </a:t>
            </a:r>
            <a:r>
              <a:rPr lang="en-US" sz="1800" dirty="0" err="1" smtClean="0">
                <a:solidFill>
                  <a:srgbClr val="0000FF"/>
                </a:solidFill>
              </a:rPr>
              <a:t>tRC</a:t>
            </a:r>
            <a:r>
              <a:rPr lang="en-US" sz="1800" dirty="0" smtClean="0">
                <a:solidFill>
                  <a:srgbClr val="0000FF"/>
                </a:solidFill>
              </a:rPr>
              <a:t> : the minimum time between two DRAM row ACTIVATE commands</a:t>
            </a:r>
            <a:endParaRPr lang="en-US" sz="1800" dirty="0">
              <a:solidFill>
                <a:srgbClr val="0000FF"/>
              </a:solidFill>
            </a:endParaRPr>
          </a:p>
          <a:p>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25</a:t>
            </a:fld>
            <a:endParaRPr lang="en-US">
              <a:solidFill>
                <a:srgbClr val="000000"/>
              </a:solidFill>
            </a:endParaRPr>
          </a:p>
        </p:txBody>
      </p:sp>
      <p:grpSp>
        <p:nvGrpSpPr>
          <p:cNvPr id="6" name="グループ化 5"/>
          <p:cNvGrpSpPr/>
          <p:nvPr/>
        </p:nvGrpSpPr>
        <p:grpSpPr>
          <a:xfrm>
            <a:off x="144606" y="5300090"/>
            <a:ext cx="8899944" cy="1081238"/>
            <a:chOff x="144606" y="5300090"/>
            <a:chExt cx="8899944" cy="1081238"/>
          </a:xfrm>
        </p:grpSpPr>
        <p:cxnSp>
          <p:nvCxnSpPr>
            <p:cNvPr id="15" name="直線コネクタ 14"/>
            <p:cNvCxnSpPr/>
            <p:nvPr/>
          </p:nvCxnSpPr>
          <p:spPr>
            <a:xfrm>
              <a:off x="755576" y="6309320"/>
              <a:ext cx="7344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103074" y="5300090"/>
              <a:ext cx="941476" cy="338554"/>
            </a:xfrm>
            <a:prstGeom prst="rect">
              <a:avLst/>
            </a:prstGeom>
            <a:noFill/>
          </p:spPr>
          <p:txBody>
            <a:bodyPr wrap="none" rtlCol="0">
              <a:spAutoFit/>
            </a:bodyPr>
            <a:lstStyle/>
            <a:p>
              <a:r>
                <a:rPr kumimoji="1" lang="en-US" altLang="ja-JP" sz="1600" dirty="0" smtClean="0"/>
                <a:t>deadline</a:t>
              </a:r>
              <a:endParaRPr kumimoji="1" lang="ja-JP" altLang="en-US" sz="1600" dirty="0"/>
            </a:p>
          </p:txBody>
        </p:sp>
        <p:sp>
          <p:nvSpPr>
            <p:cNvPr id="21" name="正方形/長方形 20"/>
            <p:cNvSpPr/>
            <p:nvPr/>
          </p:nvSpPr>
          <p:spPr>
            <a:xfrm>
              <a:off x="755575" y="6026050"/>
              <a:ext cx="3744417" cy="238395"/>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rgbClr val="0000FF"/>
                  </a:solidFill>
                </a:rPr>
                <a:t>Low Priority</a:t>
              </a:r>
              <a:endParaRPr kumimoji="1" lang="ja-JP" altLang="en-US" sz="1600" dirty="0">
                <a:solidFill>
                  <a:srgbClr val="0000FF"/>
                </a:solidFill>
              </a:endParaRPr>
            </a:p>
          </p:txBody>
        </p:sp>
        <p:sp>
          <p:nvSpPr>
            <p:cNvPr id="22" name="右中かっこ 21"/>
            <p:cNvSpPr/>
            <p:nvPr/>
          </p:nvSpPr>
          <p:spPr>
            <a:xfrm rot="16200000">
              <a:off x="6248241" y="4129022"/>
              <a:ext cx="103904" cy="3600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4211960" y="5548304"/>
              <a:ext cx="4038157" cy="338554"/>
            </a:xfrm>
            <a:prstGeom prst="rect">
              <a:avLst/>
            </a:prstGeom>
            <a:noFill/>
          </p:spPr>
          <p:txBody>
            <a:bodyPr wrap="none" rtlCol="0">
              <a:spAutoFit/>
            </a:bodyPr>
            <a:lstStyle/>
            <a:p>
              <a:r>
                <a:rPr kumimoji="1" lang="en-US" altLang="ja-JP" sz="1600" dirty="0" smtClean="0"/>
                <a:t>(</a:t>
              </a:r>
              <a:r>
                <a:rPr kumimoji="1" lang="en-US" altLang="ja-JP" sz="1600" dirty="0" err="1" smtClean="0"/>
                <a:t>WorstCaseLatency</a:t>
              </a:r>
              <a:r>
                <a:rPr kumimoji="1" lang="en-US" altLang="ja-JP" sz="1600" dirty="0" smtClean="0"/>
                <a:t>)*(#</a:t>
              </a:r>
              <a:r>
                <a:rPr kumimoji="1" lang="en-US" altLang="ja-JP" sz="1600" dirty="0" err="1" smtClean="0"/>
                <a:t>OfRequests</a:t>
              </a:r>
              <a:r>
                <a:rPr kumimoji="1" lang="en-US" altLang="ja-JP" sz="1600" dirty="0" smtClean="0"/>
                <a:t>) cycles</a:t>
              </a:r>
              <a:endParaRPr kumimoji="1" lang="ja-JP" altLang="en-US" sz="1600" dirty="0"/>
            </a:p>
          </p:txBody>
        </p:sp>
        <p:sp>
          <p:nvSpPr>
            <p:cNvPr id="18" name="正方形/長方形 17"/>
            <p:cNvSpPr/>
            <p:nvPr/>
          </p:nvSpPr>
          <p:spPr>
            <a:xfrm>
              <a:off x="4499992" y="6026050"/>
              <a:ext cx="3600400" cy="2383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High Priority</a:t>
              </a:r>
              <a:endParaRPr kumimoji="1" lang="ja-JP" altLang="en-US" sz="1600" dirty="0"/>
            </a:p>
          </p:txBody>
        </p:sp>
        <p:cxnSp>
          <p:nvCxnSpPr>
            <p:cNvPr id="25" name="直線矢印コネクタ 24"/>
            <p:cNvCxnSpPr>
              <a:endCxn id="18" idx="3"/>
            </p:cNvCxnSpPr>
            <p:nvPr/>
          </p:nvCxnSpPr>
          <p:spPr>
            <a:xfrm flipH="1">
              <a:off x="8100392" y="5638644"/>
              <a:ext cx="504056" cy="506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44606" y="5595794"/>
              <a:ext cx="1221938" cy="338554"/>
            </a:xfrm>
            <a:prstGeom prst="rect">
              <a:avLst/>
            </a:prstGeom>
            <a:noFill/>
          </p:spPr>
          <p:txBody>
            <a:bodyPr wrap="none" rtlCol="0">
              <a:spAutoFit/>
            </a:bodyPr>
            <a:lstStyle/>
            <a:p>
              <a:r>
                <a:rPr kumimoji="1" lang="en-US" altLang="ja-JP" sz="1600" dirty="0" smtClean="0"/>
                <a:t>Period start</a:t>
              </a:r>
              <a:endParaRPr kumimoji="1" lang="ja-JP" altLang="en-US" sz="1600" dirty="0"/>
            </a:p>
          </p:txBody>
        </p:sp>
        <p:cxnSp>
          <p:nvCxnSpPr>
            <p:cNvPr id="13" name="直線コネクタ 12"/>
            <p:cNvCxnSpPr/>
            <p:nvPr/>
          </p:nvCxnSpPr>
          <p:spPr>
            <a:xfrm>
              <a:off x="755576" y="5877272"/>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100392" y="5877272"/>
              <a:ext cx="0"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7" name="表 6"/>
          <p:cNvGraphicFramePr>
            <a:graphicFrameLocks noGrp="1"/>
          </p:cNvGraphicFramePr>
          <p:nvPr>
            <p:extLst>
              <p:ext uri="{D42A27DB-BD31-4B8C-83A1-F6EECF244321}">
                <p14:modId xmlns:p14="http://schemas.microsoft.com/office/powerpoint/2010/main" val="2426081944"/>
              </p:ext>
            </p:extLst>
          </p:nvPr>
        </p:nvGraphicFramePr>
        <p:xfrm>
          <a:off x="1549516" y="1903512"/>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kumimoji="1" lang="ja-JP" altLang="en-US" dirty="0"/>
                    </a:p>
                  </a:txBody>
                  <a:tcPr/>
                </a:tc>
                <a:tc>
                  <a:txBody>
                    <a:bodyPr/>
                    <a:lstStyle/>
                    <a:p>
                      <a:r>
                        <a:rPr kumimoji="1" lang="en-US" altLang="ja-JP" dirty="0" smtClean="0"/>
                        <a:t>HWA-A</a:t>
                      </a:r>
                      <a:endParaRPr kumimoji="1" lang="ja-JP" altLang="en-US" dirty="0"/>
                    </a:p>
                  </a:txBody>
                  <a:tcPr/>
                </a:tc>
                <a:tc>
                  <a:txBody>
                    <a:bodyPr/>
                    <a:lstStyle/>
                    <a:p>
                      <a:r>
                        <a:rPr kumimoji="1" lang="en-US" altLang="ja-JP" dirty="0" smtClean="0"/>
                        <a:t>HWA-B</a:t>
                      </a:r>
                      <a:endParaRPr kumimoji="1" lang="ja-JP" altLang="en-US" dirty="0"/>
                    </a:p>
                  </a:txBody>
                  <a:tcPr/>
                </a:tc>
              </a:tr>
              <a:tr h="370840">
                <a:tc>
                  <a:txBody>
                    <a:bodyPr/>
                    <a:lstStyle/>
                    <a:p>
                      <a:r>
                        <a:rPr kumimoji="1" lang="en-US" altLang="ja-JP" dirty="0" smtClean="0"/>
                        <a:t>Period</a:t>
                      </a:r>
                      <a:endParaRPr kumimoji="1" lang="ja-JP" altLang="en-US" dirty="0"/>
                    </a:p>
                  </a:txBody>
                  <a:tcPr/>
                </a:tc>
                <a:tc>
                  <a:txBody>
                    <a:bodyPr/>
                    <a:lstStyle/>
                    <a:p>
                      <a:r>
                        <a:rPr kumimoji="1" lang="en-US" altLang="ja-JP" dirty="0" smtClean="0"/>
                        <a:t>63,041</a:t>
                      </a:r>
                      <a:r>
                        <a:rPr kumimoji="1" lang="en-US" altLang="ja-JP" baseline="0" dirty="0" smtClean="0"/>
                        <a:t> Cycles</a:t>
                      </a:r>
                      <a:endParaRPr kumimoji="1" lang="ja-JP" altLang="en-US" dirty="0"/>
                    </a:p>
                  </a:txBody>
                  <a:tcPr/>
                </a:tc>
                <a:tc>
                  <a:txBody>
                    <a:bodyPr/>
                    <a:lstStyle/>
                    <a:p>
                      <a:r>
                        <a:rPr kumimoji="1" lang="en-US" altLang="ja-JP" dirty="0" smtClean="0"/>
                        <a:t>5,447</a:t>
                      </a:r>
                      <a:r>
                        <a:rPr kumimoji="1" lang="en-US" altLang="ja-JP" baseline="0" dirty="0" smtClean="0"/>
                        <a:t> Cycles</a:t>
                      </a:r>
                      <a:endParaRPr kumimoji="1" lang="ja-JP" altLang="en-US" dirty="0"/>
                    </a:p>
                  </a:txBody>
                  <a:tcPr/>
                </a:tc>
              </a:tr>
              <a:tr h="370840">
                <a:tc>
                  <a:txBody>
                    <a:bodyPr/>
                    <a:lstStyle/>
                    <a:p>
                      <a:r>
                        <a:rPr kumimoji="1" lang="en-US" altLang="ja-JP" dirty="0" smtClean="0"/>
                        <a:t>Bandwidth</a:t>
                      </a:r>
                      <a:endParaRPr kumimoji="1" lang="ja-JP" altLang="en-US" dirty="0"/>
                    </a:p>
                  </a:txBody>
                  <a:tcPr/>
                </a:tc>
                <a:tc>
                  <a:txBody>
                    <a:bodyPr/>
                    <a:lstStyle/>
                    <a:p>
                      <a:r>
                        <a:rPr kumimoji="1" lang="en-US" altLang="ja-JP" dirty="0" smtClean="0"/>
                        <a:t>8.32</a:t>
                      </a:r>
                      <a:r>
                        <a:rPr kumimoji="1" lang="en-US" altLang="ja-JP" baseline="0" dirty="0" smtClean="0"/>
                        <a:t> GB/s</a:t>
                      </a:r>
                      <a:endParaRPr kumimoji="1" lang="ja-JP" altLang="en-US" dirty="0"/>
                    </a:p>
                  </a:txBody>
                  <a:tcPr/>
                </a:tc>
                <a:tc>
                  <a:txBody>
                    <a:bodyPr/>
                    <a:lstStyle/>
                    <a:p>
                      <a:r>
                        <a:rPr kumimoji="1" lang="en-US" altLang="ja-JP" dirty="0" smtClean="0"/>
                        <a:t>475 MB/s</a:t>
                      </a:r>
                      <a:endParaRPr kumimoji="1" lang="ja-JP" altLang="en-US" dirty="0"/>
                    </a:p>
                  </a:txBody>
                  <a:tcPr/>
                </a:tc>
              </a:tr>
            </a:tbl>
          </a:graphicData>
        </a:graphic>
      </p:graphicFrame>
      <p:sp>
        <p:nvSpPr>
          <p:cNvPr id="8" name="テキスト ボックス 7"/>
          <p:cNvSpPr txBox="1"/>
          <p:nvPr/>
        </p:nvSpPr>
        <p:spPr>
          <a:xfrm>
            <a:off x="2051720" y="3121366"/>
            <a:ext cx="5376087" cy="707886"/>
          </a:xfrm>
          <a:prstGeom prst="rect">
            <a:avLst/>
          </a:prstGeom>
          <a:noFill/>
          <a:ln w="28575">
            <a:solidFill>
              <a:schemeClr val="tx1"/>
            </a:solidFill>
          </a:ln>
        </p:spPr>
        <p:txBody>
          <a:bodyPr wrap="none" rtlCol="0">
            <a:spAutoFit/>
          </a:bodyPr>
          <a:lstStyle/>
          <a:p>
            <a:r>
              <a:rPr kumimoji="1" lang="en-US" altLang="ja-JP" sz="2000" dirty="0" smtClean="0">
                <a:solidFill>
                  <a:srgbClr val="C00000"/>
                </a:solidFill>
              </a:rPr>
              <a:t>HWA-A: meets all its deadlines</a:t>
            </a:r>
          </a:p>
          <a:p>
            <a:r>
              <a:rPr kumimoji="1" lang="en-US" altLang="ja-JP" sz="2000" dirty="0" smtClean="0">
                <a:solidFill>
                  <a:srgbClr val="C00000"/>
                </a:solidFill>
              </a:rPr>
              <a:t>HWA-B: misses a deadline every 2000 periods</a:t>
            </a:r>
            <a:endParaRPr kumimoji="1" lang="ja-JP" altLang="en-US" sz="2000" dirty="0">
              <a:solidFill>
                <a:srgbClr val="C00000"/>
              </a:solidFill>
            </a:endParaRPr>
          </a:p>
        </p:txBody>
      </p:sp>
    </p:spTree>
    <p:custDataLst>
      <p:tags r:id="rId1"/>
    </p:custDataLst>
    <p:extLst>
      <p:ext uri="{BB962C8B-B14F-4D97-AF65-F5344CB8AC3E}">
        <p14:creationId xmlns:p14="http://schemas.microsoft.com/office/powerpoint/2010/main" val="2721351994"/>
      </p:ext>
    </p:extLst>
  </p:cSld>
  <p:clrMapOvr>
    <a:masterClrMapping/>
  </p:clrMapOvr>
  <p:transition advTm="852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DASH: </a:t>
            </a:r>
            <a:r>
              <a:rPr lang="en-US" altLang="ja-JP" dirty="0" smtClean="0"/>
              <a:t>Summary of </a:t>
            </a:r>
            <a:r>
              <a:rPr kumimoji="1" lang="en-US" altLang="ja-JP" dirty="0" smtClean="0"/>
              <a:t>Key </a:t>
            </a:r>
            <a:r>
              <a:rPr lang="en-US" altLang="ja-JP" dirty="0" smtClean="0"/>
              <a:t>Ideas</a:t>
            </a:r>
            <a:endParaRPr kumimoji="1" lang="ja-JP" altLang="en-US" dirty="0"/>
          </a:p>
        </p:txBody>
      </p:sp>
      <p:sp>
        <p:nvSpPr>
          <p:cNvPr id="3" name="コンテンツ プレースホルダー 2"/>
          <p:cNvSpPr>
            <a:spLocks noGrp="1"/>
          </p:cNvSpPr>
          <p:nvPr>
            <p:ph idx="1"/>
          </p:nvPr>
        </p:nvSpPr>
        <p:spPr/>
        <p:txBody>
          <a:bodyPr/>
          <a:lstStyle/>
          <a:p>
            <a:pPr marL="457200" indent="-457200">
              <a:buSzPct val="100000"/>
              <a:buFont typeface="+mj-lt"/>
              <a:buAutoNum type="arabicPeriod"/>
            </a:pPr>
            <a:r>
              <a:rPr kumimoji="1" lang="en-US" altLang="ja-JP" dirty="0" smtClean="0"/>
              <a:t>Distributed priority</a:t>
            </a:r>
          </a:p>
          <a:p>
            <a:pPr marL="457200" indent="-457200">
              <a:buSzPct val="100000"/>
              <a:buFont typeface="+mj-lt"/>
              <a:buAutoNum type="arabicPeriod"/>
            </a:pPr>
            <a:endParaRPr kumimoji="1" lang="en-US" altLang="ja-JP" dirty="0" smtClean="0"/>
          </a:p>
          <a:p>
            <a:pPr marL="457200" indent="-457200">
              <a:buSzPct val="100000"/>
              <a:buFont typeface="+mj-lt"/>
              <a:buAutoNum type="arabicPeriod"/>
            </a:pPr>
            <a:r>
              <a:rPr kumimoji="1" lang="en-US" altLang="ja-JP" dirty="0" smtClean="0"/>
              <a:t>Application-aware scheduling</a:t>
            </a:r>
          </a:p>
          <a:p>
            <a:pPr marL="457200" indent="-457200">
              <a:buSzPct val="100000"/>
              <a:buFont typeface="+mj-lt"/>
              <a:buAutoNum type="arabicPeriod"/>
            </a:pPr>
            <a:endParaRPr kumimoji="1" lang="en-US" altLang="ja-JP" dirty="0" smtClean="0"/>
          </a:p>
          <a:p>
            <a:pPr marL="457200" indent="-457200">
              <a:buSzPct val="100000"/>
              <a:buFont typeface="+mj-lt"/>
              <a:buAutoNum type="arabicPeriod"/>
            </a:pPr>
            <a:r>
              <a:rPr lang="en-US" altLang="ja-JP" dirty="0" smtClean="0"/>
              <a:t>Worst-case memory access latency based prioritization</a:t>
            </a:r>
          </a:p>
          <a:p>
            <a:pPr marL="457200" indent="-457200">
              <a:buSzPct val="100000"/>
              <a:buFont typeface="+mj-lt"/>
              <a:buAutoNum type="arabicPeriod"/>
            </a:pPr>
            <a:endParaRPr lang="en-US" altLang="ja-JP" dirty="0" smtClean="0"/>
          </a:p>
          <a:p>
            <a:pPr marL="457200" indent="-457200">
              <a:buSzPct val="100000"/>
              <a:buFont typeface="+mj-lt"/>
              <a:buAutoNum type="arabicPeriod"/>
            </a:pP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608427104"/>
      </p:ext>
    </p:extLst>
  </p:cSld>
  <p:clrMapOvr>
    <a:masterClrMapping/>
  </p:clrMapOvr>
  <p:transition advTm="1088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solidFill>
                  <a:schemeClr val="bg1">
                    <a:lumMod val="65000"/>
                  </a:schemeClr>
                </a:solidFill>
              </a:rPr>
              <a:t>Introduction</a:t>
            </a:r>
          </a:p>
          <a:p>
            <a:r>
              <a:rPr kumimoji="1" lang="en-US" altLang="ja-JP" dirty="0" smtClean="0">
                <a:solidFill>
                  <a:schemeClr val="bg1">
                    <a:lumMod val="65000"/>
                  </a:schemeClr>
                </a:solidFill>
              </a:rPr>
              <a:t>Problem with Existing </a:t>
            </a:r>
            <a:r>
              <a:rPr lang="en-US" altLang="ja-JP" dirty="0">
                <a:solidFill>
                  <a:schemeClr val="bg1">
                    <a:lumMod val="65000"/>
                  </a:schemeClr>
                </a:solidFill>
              </a:rPr>
              <a:t>M</a:t>
            </a:r>
            <a:r>
              <a:rPr kumimoji="1" lang="en-US" altLang="ja-JP" dirty="0" smtClean="0">
                <a:solidFill>
                  <a:schemeClr val="bg1">
                    <a:lumMod val="65000"/>
                  </a:schemeClr>
                </a:solidFill>
              </a:rPr>
              <a:t>emory Schedulers for  Heterogeneous Systems</a:t>
            </a:r>
          </a:p>
          <a:p>
            <a:r>
              <a:rPr lang="en-US" altLang="ja-JP" dirty="0" smtClean="0">
                <a:solidFill>
                  <a:schemeClr val="bg1">
                    <a:lumMod val="65000"/>
                  </a:schemeClr>
                </a:solidFill>
              </a:rPr>
              <a:t>DASH: Key Ideas</a:t>
            </a:r>
          </a:p>
          <a:p>
            <a:r>
              <a:rPr kumimoji="1" lang="en-US" altLang="ja-JP" dirty="0" smtClean="0"/>
              <a:t>DASH: Scheduling Policy</a:t>
            </a:r>
          </a:p>
          <a:p>
            <a:r>
              <a:rPr kumimoji="1" lang="en-US" altLang="ja-JP" dirty="0" smtClean="0">
                <a:solidFill>
                  <a:schemeClr val="bg1">
                    <a:lumMod val="65000"/>
                  </a:schemeClr>
                </a:solidFill>
              </a:rPr>
              <a:t>Evaluation and Results</a:t>
            </a:r>
          </a:p>
          <a:p>
            <a:r>
              <a:rPr lang="en-US" altLang="ja-JP" dirty="0" smtClean="0">
                <a:solidFill>
                  <a:schemeClr val="bg1">
                    <a:lumMod val="65000"/>
                  </a:schemeClr>
                </a:solidFill>
              </a:rPr>
              <a:t>Conclusion</a:t>
            </a:r>
            <a:endParaRPr kumimoji="1" lang="en-US" altLang="ja-JP" dirty="0" smtClean="0">
              <a:solidFill>
                <a:schemeClr val="bg1">
                  <a:lumMod val="65000"/>
                </a:schemeClr>
              </a:solidFill>
            </a:endParaRPr>
          </a:p>
          <a:p>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4049142901"/>
      </p:ext>
    </p:extLst>
  </p:cSld>
  <p:clrMapOvr>
    <a:masterClrMapping/>
  </p:clrMapOvr>
  <p:transition advTm="351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Scheduling Policy</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smtClean="0"/>
              <a:t>DASH scheduling policy</a:t>
            </a:r>
            <a:endParaRPr lang="en-US" dirty="0">
              <a:solidFill>
                <a:srgbClr val="008000"/>
              </a:solidFill>
            </a:endParaRPr>
          </a:p>
          <a:p>
            <a:pPr marL="344487" lvl="1" indent="0">
              <a:buNone/>
            </a:pPr>
            <a:r>
              <a:rPr lang="en-US" dirty="0" smtClean="0">
                <a:solidFill>
                  <a:srgbClr val="008000"/>
                </a:solidFill>
              </a:rPr>
              <a:t>1. Short-deadline-period HWAs with </a:t>
            </a:r>
            <a:r>
              <a:rPr lang="en-US" dirty="0">
                <a:solidFill>
                  <a:srgbClr val="008000"/>
                </a:solidFill>
              </a:rPr>
              <a:t>high priority</a:t>
            </a:r>
          </a:p>
          <a:p>
            <a:pPr marL="344487" lvl="1" indent="0">
              <a:buNone/>
            </a:pPr>
            <a:r>
              <a:rPr lang="en-US" dirty="0" smtClean="0">
                <a:solidFill>
                  <a:srgbClr val="C00000"/>
                </a:solidFill>
              </a:rPr>
              <a:t>2. Long-deadline-period HWAs with high </a:t>
            </a:r>
            <a:r>
              <a:rPr lang="en-US" dirty="0">
                <a:solidFill>
                  <a:srgbClr val="C00000"/>
                </a:solidFill>
              </a:rPr>
              <a:t>priority</a:t>
            </a:r>
          </a:p>
          <a:p>
            <a:pPr marL="344487" lvl="1" indent="0">
              <a:buNone/>
            </a:pPr>
            <a:r>
              <a:rPr lang="en-US" dirty="0" smtClean="0"/>
              <a:t>3. Memory </a:t>
            </a:r>
            <a:r>
              <a:rPr lang="en-US" dirty="0"/>
              <a:t>non-intensive CPU applications</a:t>
            </a:r>
            <a:endParaRPr lang="en-US" dirty="0">
              <a:solidFill>
                <a:srgbClr val="0000FF"/>
              </a:solidFill>
            </a:endParaRPr>
          </a:p>
          <a:p>
            <a:pPr marL="344487" lvl="1" indent="0">
              <a:buNone/>
            </a:pPr>
            <a:r>
              <a:rPr lang="en-US" dirty="0" smtClean="0">
                <a:solidFill>
                  <a:srgbClr val="0000FF"/>
                </a:solidFill>
              </a:rPr>
              <a:t>4. Long-deadline-period HWAs with low </a:t>
            </a:r>
            <a:r>
              <a:rPr lang="en-US" dirty="0">
                <a:solidFill>
                  <a:srgbClr val="0000FF"/>
                </a:solidFill>
              </a:rPr>
              <a:t>priority</a:t>
            </a:r>
          </a:p>
          <a:p>
            <a:pPr marL="344487" lvl="1" indent="0">
              <a:buNone/>
            </a:pPr>
            <a:r>
              <a:rPr lang="en-US" dirty="0" smtClean="0">
                <a:solidFill>
                  <a:srgbClr val="0000FF"/>
                </a:solidFill>
              </a:rPr>
              <a:t>5. Memory-intensive </a:t>
            </a:r>
            <a:r>
              <a:rPr lang="en-US" dirty="0">
                <a:solidFill>
                  <a:srgbClr val="0000FF"/>
                </a:solidFill>
              </a:rPr>
              <a:t>CPU applications</a:t>
            </a:r>
          </a:p>
          <a:p>
            <a:pPr marL="344487" lvl="1" indent="0">
              <a:buNone/>
            </a:pPr>
            <a:r>
              <a:rPr lang="en-US" dirty="0" smtClean="0"/>
              <a:t>6. Short-deadline-period HWAs with low </a:t>
            </a:r>
            <a:r>
              <a:rPr lang="en-US" dirty="0"/>
              <a:t>priority</a:t>
            </a:r>
          </a:p>
          <a:p>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038337325"/>
      </p:ext>
    </p:extLst>
  </p:cSld>
  <p:clrMapOvr>
    <a:masterClrMapping/>
  </p:clrMapOvr>
  <p:transition advTm="5630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Scheduling Policy</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smtClean="0"/>
              <a:t>DASH scheduling </a:t>
            </a:r>
            <a:r>
              <a:rPr lang="en-US" dirty="0"/>
              <a:t>policy </a:t>
            </a:r>
            <a:endParaRPr lang="en-US" dirty="0" smtClean="0"/>
          </a:p>
          <a:p>
            <a:pPr marL="344487" lvl="1" indent="0">
              <a:buNone/>
            </a:pPr>
            <a:r>
              <a:rPr lang="en-US" dirty="0" smtClean="0">
                <a:solidFill>
                  <a:srgbClr val="008000"/>
                </a:solidFill>
              </a:rPr>
              <a:t>1. Short-deadline-period HWAs with high priority</a:t>
            </a:r>
          </a:p>
          <a:p>
            <a:pPr marL="344487" lvl="1" indent="0">
              <a:buNone/>
            </a:pPr>
            <a:r>
              <a:rPr lang="en-US" dirty="0" smtClean="0">
                <a:solidFill>
                  <a:srgbClr val="C00000"/>
                </a:solidFill>
              </a:rPr>
              <a:t>2. Long-deadline-period HWAs with high </a:t>
            </a:r>
            <a:r>
              <a:rPr lang="en-US" dirty="0">
                <a:solidFill>
                  <a:srgbClr val="C00000"/>
                </a:solidFill>
              </a:rPr>
              <a:t>priority</a:t>
            </a:r>
          </a:p>
          <a:p>
            <a:pPr marL="344487" lvl="1" indent="0">
              <a:buNone/>
            </a:pPr>
            <a:r>
              <a:rPr lang="en-US" dirty="0" smtClean="0"/>
              <a:t>3. Memory </a:t>
            </a:r>
            <a:r>
              <a:rPr lang="en-US" dirty="0"/>
              <a:t>non-intensive CPU applications</a:t>
            </a:r>
          </a:p>
          <a:p>
            <a:pPr marL="344487" lvl="1" indent="0">
              <a:buNone/>
            </a:pPr>
            <a:r>
              <a:rPr lang="en-US" dirty="0" smtClean="0">
                <a:solidFill>
                  <a:srgbClr val="0000FF"/>
                </a:solidFill>
              </a:rPr>
              <a:t>4. Long-deadline-period HWAs with low </a:t>
            </a:r>
            <a:r>
              <a:rPr lang="en-US" dirty="0">
                <a:solidFill>
                  <a:srgbClr val="0000FF"/>
                </a:solidFill>
              </a:rPr>
              <a:t>priority</a:t>
            </a:r>
          </a:p>
          <a:p>
            <a:pPr marL="344487" lvl="1" indent="0">
              <a:buNone/>
            </a:pPr>
            <a:r>
              <a:rPr lang="en-US" dirty="0" smtClean="0">
                <a:solidFill>
                  <a:srgbClr val="0000FF"/>
                </a:solidFill>
              </a:rPr>
              <a:t>5. Memory-intensive </a:t>
            </a:r>
            <a:r>
              <a:rPr lang="en-US" dirty="0">
                <a:solidFill>
                  <a:srgbClr val="0000FF"/>
                </a:solidFill>
              </a:rPr>
              <a:t>CPU applications</a:t>
            </a:r>
          </a:p>
          <a:p>
            <a:pPr marL="344487" lvl="1" indent="0">
              <a:buNone/>
            </a:pPr>
            <a:r>
              <a:rPr lang="en-US" dirty="0" smtClean="0"/>
              <a:t>6. Short-deadline-period HWAs with low </a:t>
            </a:r>
            <a:r>
              <a:rPr lang="en-US" dirty="0"/>
              <a:t>priority</a:t>
            </a:r>
          </a:p>
          <a:p>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29</a:t>
            </a:fld>
            <a:endParaRPr lang="en-US">
              <a:solidFill>
                <a:srgbClr val="000000"/>
              </a:solidFill>
            </a:endParaRPr>
          </a:p>
        </p:txBody>
      </p:sp>
      <p:sp>
        <p:nvSpPr>
          <p:cNvPr id="5" name="Right Brace 4"/>
          <p:cNvSpPr/>
          <p:nvPr/>
        </p:nvSpPr>
        <p:spPr>
          <a:xfrm>
            <a:off x="6588225" y="2852936"/>
            <a:ext cx="72008" cy="720080"/>
          </a:xfrm>
          <a:prstGeom prst="righ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latin typeface="Tahoma"/>
            </a:endParaRPr>
          </a:p>
        </p:txBody>
      </p:sp>
      <p:sp>
        <p:nvSpPr>
          <p:cNvPr id="6" name="TextBox 5"/>
          <p:cNvSpPr txBox="1"/>
          <p:nvPr/>
        </p:nvSpPr>
        <p:spPr>
          <a:xfrm>
            <a:off x="6660233" y="2924944"/>
            <a:ext cx="2023311" cy="646331"/>
          </a:xfrm>
          <a:prstGeom prst="rect">
            <a:avLst/>
          </a:prstGeom>
          <a:noFill/>
        </p:spPr>
        <p:txBody>
          <a:bodyPr wrap="none" rtlCol="0">
            <a:spAutoFit/>
          </a:bodyPr>
          <a:lstStyle/>
          <a:p>
            <a:pPr defTabSz="457200"/>
            <a:r>
              <a:rPr lang="en-US" b="1" dirty="0">
                <a:solidFill>
                  <a:srgbClr val="3366FF"/>
                </a:solidFill>
                <a:latin typeface="Tahoma"/>
              </a:rPr>
              <a:t>Switch </a:t>
            </a:r>
            <a:endParaRPr lang="en-US" b="1" dirty="0" smtClean="0">
              <a:solidFill>
                <a:srgbClr val="3366FF"/>
              </a:solidFill>
              <a:latin typeface="Tahoma"/>
            </a:endParaRPr>
          </a:p>
          <a:p>
            <a:pPr defTabSz="457200"/>
            <a:r>
              <a:rPr lang="en-US" b="1" dirty="0" smtClean="0">
                <a:solidFill>
                  <a:srgbClr val="3366FF"/>
                </a:solidFill>
                <a:latin typeface="Tahoma"/>
              </a:rPr>
              <a:t>probabilistically</a:t>
            </a:r>
            <a:endParaRPr lang="en-US" b="1" dirty="0">
              <a:solidFill>
                <a:srgbClr val="3366FF"/>
              </a:solidFill>
              <a:latin typeface="Tahoma"/>
            </a:endParaRPr>
          </a:p>
        </p:txBody>
      </p:sp>
    </p:spTree>
    <p:extLst>
      <p:ext uri="{BB962C8B-B14F-4D97-AF65-F5344CB8AC3E}">
        <p14:creationId xmlns:p14="http://schemas.microsoft.com/office/powerpoint/2010/main" val="2155619324"/>
      </p:ext>
    </p:extLst>
  </p:cSld>
  <p:clrMapOvr>
    <a:masterClrMapping/>
  </p:clrMapOvr>
  <p:transition advTm="1186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Scheduler: Executive Summary</a:t>
            </a:r>
            <a:endParaRPr lang="en-US" dirty="0"/>
          </a:p>
        </p:txBody>
      </p:sp>
      <p:sp>
        <p:nvSpPr>
          <p:cNvPr id="3" name="Content Placeholder 2"/>
          <p:cNvSpPr>
            <a:spLocks noGrp="1"/>
          </p:cNvSpPr>
          <p:nvPr>
            <p:ph idx="1"/>
          </p:nvPr>
        </p:nvSpPr>
        <p:spPr>
          <a:xfrm>
            <a:off x="228600" y="900553"/>
            <a:ext cx="8807896" cy="5509213"/>
          </a:xfrm>
        </p:spPr>
        <p:txBody>
          <a:bodyPr/>
          <a:lstStyle/>
          <a:p>
            <a:r>
              <a:rPr lang="en-US" sz="2000" u="sng" dirty="0"/>
              <a:t>Problem</a:t>
            </a:r>
            <a:r>
              <a:rPr lang="en-US" sz="2000" dirty="0"/>
              <a:t>: Hardware accelerators (HWAs) and CPUs share the same memory subsystem and interfere with each other in main memory</a:t>
            </a:r>
          </a:p>
          <a:p>
            <a:r>
              <a:rPr lang="en-US" sz="2000" u="sng" dirty="0"/>
              <a:t>Goal</a:t>
            </a:r>
            <a:r>
              <a:rPr lang="en-US" sz="2000" dirty="0"/>
              <a:t>: Design a memory scheduler that improves CPU performance while meeting HWAs’ deadlines</a:t>
            </a:r>
          </a:p>
          <a:p>
            <a:r>
              <a:rPr lang="en-US" sz="2000" u="sng" dirty="0"/>
              <a:t>Challenge</a:t>
            </a:r>
            <a:r>
              <a:rPr lang="en-US" sz="2000" dirty="0"/>
              <a:t>: Different HWAs have different memory access characteristics and different deadlines, which current schedulers do not smoothly handle</a:t>
            </a:r>
          </a:p>
          <a:p>
            <a:pPr lvl="1"/>
            <a:r>
              <a:rPr lang="en-US" sz="1800" dirty="0">
                <a:solidFill>
                  <a:srgbClr val="FF0000"/>
                </a:solidFill>
              </a:rPr>
              <a:t>Memory-intensive and long-deadline HWAs significantly degrade </a:t>
            </a:r>
            <a:r>
              <a:rPr lang="en-US" sz="1800" dirty="0" smtClean="0">
                <a:solidFill>
                  <a:srgbClr val="FF0000"/>
                </a:solidFill>
              </a:rPr>
              <a:t>CPU performance </a:t>
            </a:r>
            <a:r>
              <a:rPr lang="en-US" sz="1800" i="1" dirty="0">
                <a:solidFill>
                  <a:srgbClr val="FF0000"/>
                </a:solidFill>
              </a:rPr>
              <a:t>when they become high priority </a:t>
            </a:r>
            <a:r>
              <a:rPr lang="en-US" sz="1800" dirty="0">
                <a:solidFill>
                  <a:srgbClr val="FF0000"/>
                </a:solidFill>
              </a:rPr>
              <a:t>(due to slow progress)</a:t>
            </a:r>
          </a:p>
          <a:p>
            <a:pPr lvl="1"/>
            <a:r>
              <a:rPr lang="en-US" sz="1800" dirty="0">
                <a:solidFill>
                  <a:srgbClr val="FF0000"/>
                </a:solidFill>
              </a:rPr>
              <a:t>Short-deadline HWAs sometimes miss their deadlines </a:t>
            </a:r>
            <a:r>
              <a:rPr lang="en-US" sz="1800" i="1" dirty="0">
                <a:solidFill>
                  <a:srgbClr val="FF0000"/>
                </a:solidFill>
              </a:rPr>
              <a:t>despite high priority</a:t>
            </a:r>
          </a:p>
          <a:p>
            <a:r>
              <a:rPr lang="en-US" sz="2000" u="sng" dirty="0" smtClean="0">
                <a:solidFill>
                  <a:srgbClr val="0000FF"/>
                </a:solidFill>
              </a:rPr>
              <a:t>Solution</a:t>
            </a:r>
            <a:r>
              <a:rPr lang="en-US" sz="2000" dirty="0" smtClean="0">
                <a:solidFill>
                  <a:srgbClr val="0000FF"/>
                </a:solidFill>
              </a:rPr>
              <a:t>: DASH Memory Scheduler </a:t>
            </a:r>
          </a:p>
          <a:p>
            <a:pPr lvl="1"/>
            <a:r>
              <a:rPr lang="en-US" sz="1800" dirty="0" smtClean="0">
                <a:solidFill>
                  <a:srgbClr val="0000FF"/>
                </a:solidFill>
              </a:rPr>
              <a:t>Prioritize HWAs over CPU anytime when the HWA is not making good progress</a:t>
            </a:r>
          </a:p>
          <a:p>
            <a:pPr lvl="1"/>
            <a:r>
              <a:rPr lang="en-US" sz="1800" dirty="0" smtClean="0">
                <a:solidFill>
                  <a:srgbClr val="0000FF"/>
                </a:solidFill>
              </a:rPr>
              <a:t>Application-aware scheduling for CPUs and HWAs</a:t>
            </a:r>
            <a:endParaRPr lang="en-US" sz="1800" i="1" dirty="0">
              <a:solidFill>
                <a:srgbClr val="0000FF"/>
              </a:solidFill>
            </a:endParaRPr>
          </a:p>
          <a:p>
            <a:r>
              <a:rPr lang="en-US" sz="2000" u="sng" dirty="0"/>
              <a:t>Key Results:</a:t>
            </a:r>
            <a:r>
              <a:rPr lang="en-US" sz="2000" dirty="0"/>
              <a:t> </a:t>
            </a:r>
            <a:endParaRPr lang="en-US" sz="2000" dirty="0" smtClean="0"/>
          </a:p>
          <a:p>
            <a:pPr marL="344487" lvl="1" indent="0">
              <a:buNone/>
            </a:pPr>
            <a:r>
              <a:rPr lang="en-US" altLang="ja-JP" sz="2000" dirty="0"/>
              <a:t>1) Improves CPU performance for a wide variety of workloads by 9.5% </a:t>
            </a:r>
          </a:p>
          <a:p>
            <a:pPr marL="344487" lvl="1" indent="0">
              <a:buNone/>
            </a:pPr>
            <a:r>
              <a:rPr lang="en-US" altLang="ja-JP" sz="2000" dirty="0"/>
              <a:t>2) Meets 100% deadline met ratio for HWAs</a:t>
            </a:r>
          </a:p>
          <a:p>
            <a:r>
              <a:rPr lang="en-US" sz="2000" dirty="0" smtClean="0"/>
              <a:t>DASH source code freely available on the </a:t>
            </a:r>
            <a:r>
              <a:rPr lang="en-US" sz="2000" dirty="0" err="1" smtClean="0"/>
              <a:t>GitHub</a:t>
            </a:r>
            <a:endParaRPr lang="en-US" sz="2000" dirty="0" smtClean="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a:t>
            </a:fld>
            <a:endParaRPr lang="en-US">
              <a:solidFill>
                <a:srgbClr val="000000"/>
              </a:solidFill>
            </a:endParaRPr>
          </a:p>
        </p:txBody>
      </p:sp>
    </p:spTree>
    <p:custDataLst>
      <p:tags r:id="rId1"/>
    </p:custDataLst>
    <p:extLst>
      <p:ext uri="{BB962C8B-B14F-4D97-AF65-F5344CB8AC3E}">
        <p14:creationId xmlns:p14="http://schemas.microsoft.com/office/powerpoint/2010/main" val="18788022"/>
      </p:ext>
    </p:extLst>
  </p:cSld>
  <p:clrMapOvr>
    <a:masterClrMapping/>
  </p:clrMapOvr>
  <p:transition advTm="725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solidFill>
                  <a:schemeClr val="bg1">
                    <a:lumMod val="65000"/>
                  </a:schemeClr>
                </a:solidFill>
              </a:rPr>
              <a:t>Introduction</a:t>
            </a:r>
          </a:p>
          <a:p>
            <a:r>
              <a:rPr kumimoji="1" lang="en-US" altLang="ja-JP" dirty="0" smtClean="0">
                <a:solidFill>
                  <a:schemeClr val="bg1">
                    <a:lumMod val="65000"/>
                  </a:schemeClr>
                </a:solidFill>
              </a:rPr>
              <a:t>Problem with Existing </a:t>
            </a:r>
            <a:r>
              <a:rPr lang="en-US" altLang="ja-JP" dirty="0">
                <a:solidFill>
                  <a:schemeClr val="bg1">
                    <a:lumMod val="65000"/>
                  </a:schemeClr>
                </a:solidFill>
              </a:rPr>
              <a:t>M</a:t>
            </a:r>
            <a:r>
              <a:rPr kumimoji="1" lang="en-US" altLang="ja-JP" dirty="0" smtClean="0">
                <a:solidFill>
                  <a:schemeClr val="bg1">
                    <a:lumMod val="65000"/>
                  </a:schemeClr>
                </a:solidFill>
              </a:rPr>
              <a:t>emory Schedulers for  Heterogeneous Systems</a:t>
            </a:r>
          </a:p>
          <a:p>
            <a:r>
              <a:rPr lang="en-US" altLang="ja-JP" dirty="0" smtClean="0">
                <a:solidFill>
                  <a:schemeClr val="bg1">
                    <a:lumMod val="65000"/>
                  </a:schemeClr>
                </a:solidFill>
              </a:rPr>
              <a:t>DASH: Key Ideas</a:t>
            </a:r>
          </a:p>
          <a:p>
            <a:r>
              <a:rPr kumimoji="1" lang="en-US" altLang="ja-JP" dirty="0" smtClean="0">
                <a:solidFill>
                  <a:schemeClr val="bg1">
                    <a:lumMod val="65000"/>
                  </a:schemeClr>
                </a:solidFill>
              </a:rPr>
              <a:t>DASH: Scheduling Policy</a:t>
            </a:r>
          </a:p>
          <a:p>
            <a:r>
              <a:rPr kumimoji="1" lang="en-US" altLang="ja-JP" dirty="0" smtClean="0"/>
              <a:t>Evaluation and Results</a:t>
            </a:r>
          </a:p>
          <a:p>
            <a:r>
              <a:rPr lang="en-US" altLang="ja-JP" dirty="0" smtClean="0">
                <a:solidFill>
                  <a:schemeClr val="bg1">
                    <a:lumMod val="65000"/>
                  </a:schemeClr>
                </a:solidFill>
              </a:rPr>
              <a:t>Conclusion</a:t>
            </a:r>
            <a:endParaRPr kumimoji="1" lang="en-US" altLang="ja-JP" dirty="0" smtClean="0">
              <a:solidFill>
                <a:schemeClr val="bg1">
                  <a:lumMod val="65000"/>
                </a:schemeClr>
              </a:solidFill>
            </a:endParaRPr>
          </a:p>
          <a:p>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4277011475"/>
      </p:ext>
    </p:extLst>
  </p:cSld>
  <p:clrMapOvr>
    <a:masterClrMapping/>
  </p:clrMapOvr>
  <p:transition advTm="406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 (1/2)</a:t>
            </a:r>
            <a:endParaRPr lang="en-US" dirty="0"/>
          </a:p>
        </p:txBody>
      </p:sp>
      <p:sp>
        <p:nvSpPr>
          <p:cNvPr id="3" name="Content Placeholder 2"/>
          <p:cNvSpPr>
            <a:spLocks noGrp="1"/>
          </p:cNvSpPr>
          <p:nvPr>
            <p:ph idx="1"/>
          </p:nvPr>
        </p:nvSpPr>
        <p:spPr>
          <a:xfrm>
            <a:off x="228600" y="992203"/>
            <a:ext cx="8610600" cy="4876800"/>
          </a:xfrm>
        </p:spPr>
        <p:txBody>
          <a:bodyPr/>
          <a:lstStyle/>
          <a:p>
            <a:r>
              <a:rPr lang="en-US" sz="2000" dirty="0" smtClean="0">
                <a:solidFill>
                  <a:srgbClr val="0000FF"/>
                </a:solidFill>
              </a:rPr>
              <a:t>New Heterogeneous System Simulator</a:t>
            </a:r>
          </a:p>
          <a:p>
            <a:pPr lvl="1"/>
            <a:r>
              <a:rPr lang="en-US" sz="1800" dirty="0" smtClean="0">
                <a:solidFill>
                  <a:srgbClr val="C00000"/>
                </a:solidFill>
              </a:rPr>
              <a:t>We have released this at </a:t>
            </a:r>
            <a:r>
              <a:rPr lang="en-US" sz="1800" dirty="0" err="1" smtClean="0">
                <a:solidFill>
                  <a:srgbClr val="C00000"/>
                </a:solidFill>
              </a:rPr>
              <a:t>GitHub</a:t>
            </a:r>
            <a:r>
              <a:rPr lang="en-US" sz="1800" dirty="0">
                <a:solidFill>
                  <a:srgbClr val="C00000"/>
                </a:solidFill>
              </a:rPr>
              <a:t> (https://</a:t>
            </a:r>
            <a:r>
              <a:rPr lang="en-US" sz="1800" dirty="0" smtClean="0">
                <a:solidFill>
                  <a:srgbClr val="C00000"/>
                </a:solidFill>
              </a:rPr>
              <a:t>github.com/CMU-SAFARI/HWASim)</a:t>
            </a:r>
          </a:p>
          <a:p>
            <a:r>
              <a:rPr lang="en-US" sz="2000" dirty="0" smtClean="0">
                <a:solidFill>
                  <a:srgbClr val="0000FF"/>
                </a:solidFill>
              </a:rPr>
              <a:t>Configurations</a:t>
            </a:r>
            <a:endParaRPr lang="en-US" sz="2000" dirty="0">
              <a:solidFill>
                <a:srgbClr val="0000FF"/>
              </a:solidFill>
            </a:endParaRPr>
          </a:p>
          <a:p>
            <a:pPr lvl="1"/>
            <a:r>
              <a:rPr lang="en-US" sz="2000" dirty="0"/>
              <a:t>8 CPUs (2.66GHz</a:t>
            </a:r>
            <a:r>
              <a:rPr lang="en-US" sz="2000" dirty="0" smtClean="0"/>
              <a:t>), </a:t>
            </a:r>
            <a:r>
              <a:rPr lang="en-US" altLang="ja-JP" sz="2000" dirty="0"/>
              <a:t>32KB/L1, 4MB Shared/L2</a:t>
            </a:r>
          </a:p>
          <a:p>
            <a:pPr lvl="1"/>
            <a:r>
              <a:rPr lang="en-US" sz="2000" dirty="0" smtClean="0"/>
              <a:t>4 </a:t>
            </a:r>
            <a:r>
              <a:rPr lang="en-US" sz="2000" dirty="0"/>
              <a:t>HWAs</a:t>
            </a:r>
          </a:p>
          <a:p>
            <a:pPr lvl="1"/>
            <a:r>
              <a:rPr lang="en-US" sz="2000" dirty="0"/>
              <a:t>DDR3 1333 DRAM x 2 </a:t>
            </a:r>
            <a:r>
              <a:rPr lang="en-US" sz="2000" dirty="0" smtClean="0"/>
              <a:t>channels</a:t>
            </a:r>
            <a:endParaRPr lang="en-US" sz="2000" dirty="0"/>
          </a:p>
          <a:p>
            <a:r>
              <a:rPr lang="en-US" sz="2000" dirty="0" smtClean="0">
                <a:solidFill>
                  <a:srgbClr val="0000FF"/>
                </a:solidFill>
              </a:rPr>
              <a:t>Workloads</a:t>
            </a:r>
            <a:endParaRPr lang="en-US" sz="2000" dirty="0">
              <a:solidFill>
                <a:srgbClr val="0000FF"/>
              </a:solidFill>
            </a:endParaRPr>
          </a:p>
          <a:p>
            <a:pPr lvl="1"/>
            <a:r>
              <a:rPr lang="en-US" sz="2000" dirty="0"/>
              <a:t>CPUs: </a:t>
            </a:r>
            <a:r>
              <a:rPr lang="en-US" sz="2000" dirty="0" smtClean="0"/>
              <a:t>80 multi-programmed workloads</a:t>
            </a:r>
          </a:p>
          <a:p>
            <a:pPr lvl="2"/>
            <a:r>
              <a:rPr lang="en-US" sz="1800" dirty="0" smtClean="0"/>
              <a:t>SPEC CPU2006, TPC, NAS parallel benchmark</a:t>
            </a:r>
          </a:p>
          <a:p>
            <a:pPr lvl="1"/>
            <a:r>
              <a:rPr lang="en-US" sz="2000" dirty="0" smtClean="0"/>
              <a:t>HWAs</a:t>
            </a:r>
            <a:r>
              <a:rPr lang="en-US" sz="2000" dirty="0"/>
              <a:t>: </a:t>
            </a:r>
          </a:p>
          <a:p>
            <a:pPr lvl="2"/>
            <a:r>
              <a:rPr lang="en-US" sz="1800" dirty="0" smtClean="0"/>
              <a:t>Image processing </a:t>
            </a:r>
          </a:p>
          <a:p>
            <a:pPr lvl="2"/>
            <a:r>
              <a:rPr lang="en-US" sz="1800" dirty="0"/>
              <a:t>Image recognition [Lee+ ICCD 2009</a:t>
            </a:r>
            <a:r>
              <a:rPr lang="en-US" sz="1800" dirty="0" smtClean="0"/>
              <a:t>] </a:t>
            </a:r>
            <a:r>
              <a:rPr lang="en-US" sz="1800" dirty="0"/>
              <a:t>[Viola and Jones CVPR 2001]</a:t>
            </a:r>
          </a:p>
          <a:p>
            <a:r>
              <a:rPr lang="en-US" sz="2000" dirty="0" smtClean="0">
                <a:solidFill>
                  <a:srgbClr val="0000FF"/>
                </a:solidFill>
              </a:rPr>
              <a:t>Metrics</a:t>
            </a:r>
          </a:p>
          <a:p>
            <a:pPr lvl="1"/>
            <a:r>
              <a:rPr lang="en-US" sz="1800" dirty="0" smtClean="0"/>
              <a:t>CPUs : Weighted Speedup</a:t>
            </a:r>
          </a:p>
          <a:p>
            <a:pPr lvl="1"/>
            <a:r>
              <a:rPr lang="en-US" sz="1800" dirty="0" smtClean="0"/>
              <a:t>HWAs : Deadline met ratio (%)</a:t>
            </a:r>
            <a:endParaRPr lang="en-US" sz="1800" dirty="0"/>
          </a:p>
          <a:p>
            <a:pPr lvl="2"/>
            <a:endParaRPr lang="en-US" sz="1800" dirty="0"/>
          </a:p>
          <a:p>
            <a:pPr lvl="1"/>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31</a:t>
            </a:fld>
            <a:endParaRPr lang="en-US">
              <a:solidFill>
                <a:srgbClr val="000000"/>
              </a:solidFill>
            </a:endParaRPr>
          </a:p>
        </p:txBody>
      </p:sp>
    </p:spTree>
    <p:custDataLst>
      <p:tags r:id="rId1"/>
    </p:custDataLst>
    <p:extLst>
      <p:ext uri="{BB962C8B-B14F-4D97-AF65-F5344CB8AC3E}">
        <p14:creationId xmlns:p14="http://schemas.microsoft.com/office/powerpoint/2010/main" val="735882396"/>
      </p:ext>
    </p:extLst>
  </p:cSld>
  <p:clrMapOvr>
    <a:masterClrMapping/>
  </p:clrMapOvr>
  <p:transition advTm="271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up)">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500"/>
                                        <p:tgtEl>
                                          <p:spTgt spid="3">
                                            <p:txEl>
                                              <p:pRg st="6" end="6"/>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up)">
                                      <p:cBhvr>
                                        <p:cTn id="24" dur="500"/>
                                        <p:tgtEl>
                                          <p:spTgt spid="3">
                                            <p:txEl>
                                              <p:pRg st="7" end="7"/>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up)">
                                      <p:cBhvr>
                                        <p:cTn id="30" dur="500"/>
                                        <p:tgtEl>
                                          <p:spTgt spid="3">
                                            <p:txEl>
                                              <p:pRg st="9" end="9"/>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up)">
                                      <p:cBhvr>
                                        <p:cTn id="33" dur="500"/>
                                        <p:tgtEl>
                                          <p:spTgt spid="3">
                                            <p:txEl>
                                              <p:pRg st="10" end="10"/>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wipe(up)">
                                      <p:cBhvr>
                                        <p:cTn id="36" dur="500"/>
                                        <p:tgtEl>
                                          <p:spTgt spid="3">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ipe(up)">
                                      <p:cBhvr>
                                        <p:cTn id="41" dur="500"/>
                                        <p:tgtEl>
                                          <p:spTgt spid="3">
                                            <p:txEl>
                                              <p:pRg st="12" end="12"/>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ipe(up)">
                                      <p:cBhvr>
                                        <p:cTn id="44" dur="500"/>
                                        <p:tgtEl>
                                          <p:spTgt spid="3">
                                            <p:txEl>
                                              <p:pRg st="13" end="13"/>
                                            </p:txEl>
                                          </p:spTgt>
                                        </p:tgtEl>
                                      </p:cBhvr>
                                    </p:animEffect>
                                  </p:childTnLst>
                                </p:cTn>
                              </p:par>
                              <p:par>
                                <p:cTn id="45" presetID="22" presetClass="entr" presetSubtype="1"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up)">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 (2/2)</a:t>
            </a:r>
            <a:endParaRPr lang="en-US" dirty="0"/>
          </a:p>
        </p:txBody>
      </p:sp>
      <p:sp>
        <p:nvSpPr>
          <p:cNvPr id="3" name="Content Placeholder 2"/>
          <p:cNvSpPr>
            <a:spLocks noGrp="1"/>
          </p:cNvSpPr>
          <p:nvPr>
            <p:ph idx="1"/>
          </p:nvPr>
        </p:nvSpPr>
        <p:spPr>
          <a:xfrm>
            <a:off x="228600" y="992203"/>
            <a:ext cx="8610600" cy="4876800"/>
          </a:xfrm>
        </p:spPr>
        <p:txBody>
          <a:bodyPr/>
          <a:lstStyle/>
          <a:p>
            <a:r>
              <a:rPr lang="en-US" sz="2000" dirty="0" smtClean="0"/>
              <a:t>Parameters of the HWAs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Configurations of 4 HWAs</a:t>
            </a:r>
          </a:p>
          <a:p>
            <a:pPr marL="344487" lvl="1" indent="0">
              <a:buNone/>
            </a:pPr>
            <a:endParaRPr lang="en-US" sz="1800" dirty="0"/>
          </a:p>
          <a:p>
            <a:pPr lvl="2"/>
            <a:endParaRPr lang="en-US" sz="1800" dirty="0"/>
          </a:p>
          <a:p>
            <a:pPr lvl="1"/>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32</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09630535"/>
              </p:ext>
            </p:extLst>
          </p:nvPr>
        </p:nvGraphicFramePr>
        <p:xfrm>
          <a:off x="611560" y="1475224"/>
          <a:ext cx="7920880" cy="2804160"/>
        </p:xfrm>
        <a:graphic>
          <a:graphicData uri="http://schemas.openxmlformats.org/drawingml/2006/table">
            <a:tbl>
              <a:tblPr firstRow="1" bandRow="1">
                <a:tableStyleId>{616DA210-FB5B-4158-B5E0-FEB733F419BA}</a:tableStyleId>
              </a:tblPr>
              <a:tblGrid>
                <a:gridCol w="2543434"/>
                <a:gridCol w="1695623"/>
                <a:gridCol w="1926844"/>
                <a:gridCol w="1754979"/>
              </a:tblGrid>
              <a:tr h="288032">
                <a:tc>
                  <a:txBody>
                    <a:bodyPr/>
                    <a:lstStyle/>
                    <a:p>
                      <a:endParaRPr lang="en-US" sz="1600" dirty="0"/>
                    </a:p>
                  </a:txBody>
                  <a:tcPr/>
                </a:tc>
                <a:tc>
                  <a:txBody>
                    <a:bodyPr/>
                    <a:lstStyle/>
                    <a:p>
                      <a:r>
                        <a:rPr lang="en-US" sz="1600" dirty="0" smtClean="0"/>
                        <a:t>Period</a:t>
                      </a:r>
                    </a:p>
                  </a:txBody>
                  <a:tcPr/>
                </a:tc>
                <a:tc>
                  <a:txBody>
                    <a:bodyPr/>
                    <a:lstStyle/>
                    <a:p>
                      <a:r>
                        <a:rPr lang="en-US" sz="1600" dirty="0" smtClean="0"/>
                        <a:t>Bandwidth</a:t>
                      </a:r>
                      <a:endParaRPr lang="en-US" sz="1600" dirty="0"/>
                    </a:p>
                  </a:txBody>
                  <a:tcPr/>
                </a:tc>
                <a:tc>
                  <a:txBody>
                    <a:bodyPr/>
                    <a:lstStyle/>
                    <a:p>
                      <a:r>
                        <a:rPr lang="en-US" sz="1600" dirty="0" smtClean="0"/>
                        <a:t>Deadline Group</a:t>
                      </a:r>
                      <a:endParaRPr lang="en-US" sz="1600" dirty="0"/>
                    </a:p>
                  </a:txBody>
                  <a:tcPr/>
                </a:tc>
              </a:tr>
              <a:tr h="370840">
                <a:tc>
                  <a:txBody>
                    <a:bodyPr/>
                    <a:lstStyle/>
                    <a:p>
                      <a:r>
                        <a:rPr lang="en-US" sz="1600" b="1" dirty="0" smtClean="0"/>
                        <a:t>IMG</a:t>
                      </a:r>
                      <a:r>
                        <a:rPr lang="en-US" sz="1600" dirty="0" smtClean="0"/>
                        <a:t> : Image</a:t>
                      </a:r>
                      <a:r>
                        <a:rPr lang="en-US" sz="1600" baseline="0" dirty="0" smtClean="0"/>
                        <a:t> Processing</a:t>
                      </a:r>
                    </a:p>
                  </a:txBody>
                  <a:tcPr/>
                </a:tc>
                <a:tc>
                  <a:txBody>
                    <a:bodyPr/>
                    <a:lstStyle/>
                    <a:p>
                      <a:r>
                        <a:rPr lang="en-US" sz="1600" dirty="0" smtClean="0"/>
                        <a:t>33</a:t>
                      </a:r>
                      <a:r>
                        <a:rPr lang="en-US" sz="1600" baseline="0" dirty="0" smtClean="0"/>
                        <a:t> </a:t>
                      </a:r>
                      <a:r>
                        <a:rPr lang="en-US" sz="1600" baseline="0" dirty="0" err="1" smtClean="0"/>
                        <a:t>ms</a:t>
                      </a:r>
                      <a:endParaRPr lang="en-US" sz="1600" dirty="0"/>
                    </a:p>
                  </a:txBody>
                  <a:tcPr/>
                </a:tc>
                <a:tc>
                  <a:txBody>
                    <a:bodyPr/>
                    <a:lstStyle/>
                    <a:p>
                      <a:r>
                        <a:rPr lang="en-US" sz="1600" dirty="0" smtClean="0"/>
                        <a:t>360MB/s</a:t>
                      </a:r>
                      <a:endParaRPr lang="en-US" sz="1600" dirty="0"/>
                    </a:p>
                  </a:txBody>
                  <a:tcPr/>
                </a:tc>
                <a:tc>
                  <a:txBody>
                    <a:bodyPr/>
                    <a:lstStyle/>
                    <a:p>
                      <a:r>
                        <a:rPr lang="en-US" sz="1600" dirty="0" smtClean="0"/>
                        <a:t>Long</a:t>
                      </a:r>
                      <a:endParaRPr lang="en-US" sz="1600" dirty="0"/>
                    </a:p>
                  </a:txBody>
                  <a:tcPr/>
                </a:tc>
              </a:tr>
              <a:tr h="370840">
                <a:tc>
                  <a:txBody>
                    <a:bodyPr/>
                    <a:lstStyle/>
                    <a:p>
                      <a:r>
                        <a:rPr lang="en-US" sz="1600" b="1" dirty="0" smtClean="0"/>
                        <a:t>HES</a:t>
                      </a:r>
                      <a:r>
                        <a:rPr lang="en-US" sz="1600" dirty="0" smtClean="0"/>
                        <a:t> : Hessian</a:t>
                      </a:r>
                      <a:r>
                        <a:rPr lang="en-US" sz="1600" baseline="0" dirty="0" smtClean="0"/>
                        <a:t> </a:t>
                      </a:r>
                      <a:endParaRPr lang="en-US" sz="1600" dirty="0" smtClean="0"/>
                    </a:p>
                  </a:txBody>
                  <a:tcPr/>
                </a:tc>
                <a:tc>
                  <a:txBody>
                    <a:bodyPr/>
                    <a:lstStyle/>
                    <a:p>
                      <a:r>
                        <a:rPr lang="en-US" sz="1600" dirty="0" smtClean="0"/>
                        <a:t>2</a:t>
                      </a:r>
                      <a:r>
                        <a:rPr lang="en-US" sz="1600" baseline="0" dirty="0" smtClean="0"/>
                        <a:t> us</a:t>
                      </a:r>
                      <a:endParaRPr lang="en-US" sz="1600" dirty="0"/>
                    </a:p>
                  </a:txBody>
                  <a:tcPr/>
                </a:tc>
                <a:tc>
                  <a:txBody>
                    <a:bodyPr/>
                    <a:lstStyle/>
                    <a:p>
                      <a:r>
                        <a:rPr lang="en-US" sz="1600" dirty="0" smtClean="0"/>
                        <a:t>478MB/s</a:t>
                      </a:r>
                      <a:endParaRPr lang="en-US" sz="1600" dirty="0"/>
                    </a:p>
                  </a:txBody>
                  <a:tcPr/>
                </a:tc>
                <a:tc>
                  <a:txBody>
                    <a:bodyPr/>
                    <a:lstStyle/>
                    <a:p>
                      <a:r>
                        <a:rPr lang="en-US" sz="1600" dirty="0" smtClean="0"/>
                        <a:t>Short</a:t>
                      </a:r>
                      <a:endParaRPr lang="en-US" sz="1600" dirty="0"/>
                    </a:p>
                  </a:txBody>
                  <a:tcPr/>
                </a:tc>
              </a:tr>
              <a:tr h="370840">
                <a:tc>
                  <a:txBody>
                    <a:bodyPr/>
                    <a:lstStyle/>
                    <a:p>
                      <a:r>
                        <a:rPr lang="en-US" sz="1600" b="1" dirty="0" smtClean="0"/>
                        <a:t>MAT</a:t>
                      </a:r>
                      <a:r>
                        <a:rPr lang="en-US" sz="1600" baseline="0" dirty="0" smtClean="0"/>
                        <a:t> : </a:t>
                      </a:r>
                      <a:r>
                        <a:rPr lang="en-US" sz="1600" dirty="0" smtClean="0"/>
                        <a:t>Matching (1) 20fps</a:t>
                      </a:r>
                    </a:p>
                  </a:txBody>
                  <a:tcPr/>
                </a:tc>
                <a:tc>
                  <a:txBody>
                    <a:bodyPr/>
                    <a:lstStyle/>
                    <a:p>
                      <a:r>
                        <a:rPr lang="en-US" sz="1600" dirty="0" smtClean="0"/>
                        <a:t>35.4</a:t>
                      </a:r>
                      <a:r>
                        <a:rPr lang="en-US" sz="1600" baseline="0" dirty="0" smtClean="0"/>
                        <a:t> us</a:t>
                      </a:r>
                      <a:endParaRPr lang="en-US" sz="1600" dirty="0"/>
                    </a:p>
                  </a:txBody>
                  <a:tcPr/>
                </a:tc>
                <a:tc>
                  <a:txBody>
                    <a:bodyPr/>
                    <a:lstStyle/>
                    <a:p>
                      <a:r>
                        <a:rPr lang="en-US" sz="1600" dirty="0" smtClean="0"/>
                        <a:t>8.32 GB/s</a:t>
                      </a:r>
                      <a:endParaRPr lang="en-US" sz="1600" dirty="0"/>
                    </a:p>
                  </a:txBody>
                  <a:tcPr/>
                </a:tc>
                <a:tc>
                  <a:txBody>
                    <a:bodyPr/>
                    <a:lstStyle/>
                    <a:p>
                      <a:r>
                        <a:rPr lang="en-US" sz="1600" dirty="0" smtClean="0"/>
                        <a:t>Long</a:t>
                      </a:r>
                      <a:endParaRPr lang="en-US" sz="1600" dirty="0"/>
                    </a:p>
                  </a:txBody>
                  <a:tcPr/>
                </a:tc>
              </a:tr>
              <a:tr h="370840">
                <a:tc>
                  <a:txBody>
                    <a:bodyPr/>
                    <a:lstStyle/>
                    <a:p>
                      <a:r>
                        <a:rPr lang="en-US" sz="1600" b="1" dirty="0" smtClean="0"/>
                        <a:t>MAT</a:t>
                      </a:r>
                      <a:r>
                        <a:rPr lang="en-US" sz="1600" dirty="0" smtClean="0"/>
                        <a:t> : Matching (2) 30fps</a:t>
                      </a:r>
                      <a:endParaRPr lang="en-US" sz="1600" dirty="0"/>
                    </a:p>
                  </a:txBody>
                  <a:tcPr/>
                </a:tc>
                <a:tc>
                  <a:txBody>
                    <a:bodyPr/>
                    <a:lstStyle/>
                    <a:p>
                      <a:r>
                        <a:rPr lang="en-US" sz="1600" dirty="0" smtClean="0"/>
                        <a:t>23.6</a:t>
                      </a:r>
                      <a:r>
                        <a:rPr lang="en-US" sz="1600" baseline="0" dirty="0" smtClean="0"/>
                        <a:t> us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5.55</a:t>
                      </a:r>
                      <a:r>
                        <a:rPr lang="en-US" sz="1600" baseline="0" dirty="0" smtClean="0"/>
                        <a:t> </a:t>
                      </a:r>
                      <a:r>
                        <a:rPr lang="en-US" sz="1600" dirty="0" smtClean="0"/>
                        <a:t>GB/s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Long</a:t>
                      </a:r>
                    </a:p>
                  </a:txBody>
                  <a:tcPr/>
                </a:tc>
              </a:tr>
              <a:tr h="370840">
                <a:tc>
                  <a:txBody>
                    <a:bodyPr/>
                    <a:lstStyle/>
                    <a:p>
                      <a:r>
                        <a:rPr lang="en-US" sz="1600" b="1" dirty="0" smtClean="0"/>
                        <a:t>RSZ</a:t>
                      </a:r>
                      <a:r>
                        <a:rPr lang="en-US" sz="1600" dirty="0" smtClean="0"/>
                        <a:t> : Resize</a:t>
                      </a:r>
                      <a:endParaRPr lang="en-US" sz="1600" dirty="0"/>
                    </a:p>
                  </a:txBody>
                  <a:tcPr/>
                </a:tc>
                <a:tc>
                  <a:txBody>
                    <a:bodyPr/>
                    <a:lstStyle/>
                    <a:p>
                      <a:r>
                        <a:rPr lang="en-US" sz="1600" dirty="0" smtClean="0"/>
                        <a:t>46.5 –</a:t>
                      </a:r>
                      <a:r>
                        <a:rPr lang="en-US" sz="1600" baseline="0" dirty="0" smtClean="0"/>
                        <a:t> 5183 us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2.07 – 3.33 GB/s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Long</a:t>
                      </a:r>
                    </a:p>
                  </a:txBody>
                  <a:tcPr/>
                </a:tc>
              </a:tr>
              <a:tr h="370840">
                <a:tc>
                  <a:txBody>
                    <a:bodyPr/>
                    <a:lstStyle/>
                    <a:p>
                      <a:r>
                        <a:rPr lang="en-US" sz="1600" b="1" dirty="0" smtClean="0"/>
                        <a:t>DET</a:t>
                      </a:r>
                      <a:r>
                        <a:rPr lang="en-US" sz="1600" dirty="0" smtClean="0"/>
                        <a:t> : Detect</a:t>
                      </a:r>
                      <a:endParaRPr lang="en-US" sz="1600" dirty="0"/>
                    </a:p>
                  </a:txBody>
                  <a:tcPr/>
                </a:tc>
                <a:tc>
                  <a:txBody>
                    <a:bodyPr/>
                    <a:lstStyle/>
                    <a:p>
                      <a:r>
                        <a:rPr lang="en-US" sz="1600" dirty="0" smtClean="0"/>
                        <a:t>0.8 – 9.6</a:t>
                      </a:r>
                      <a:r>
                        <a:rPr lang="en-US" sz="1600" baseline="0" dirty="0" smtClean="0"/>
                        <a:t> us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1.60 –</a:t>
                      </a:r>
                      <a:r>
                        <a:rPr lang="en-US" sz="1600" baseline="0" dirty="0" smtClean="0"/>
                        <a:t> 1.86 GB/s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Short</a:t>
                      </a:r>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561326050"/>
              </p:ext>
            </p:extLst>
          </p:nvPr>
        </p:nvGraphicFramePr>
        <p:xfrm>
          <a:off x="611559" y="5124792"/>
          <a:ext cx="7920881" cy="1112520"/>
        </p:xfrm>
        <a:graphic>
          <a:graphicData uri="http://schemas.openxmlformats.org/drawingml/2006/table">
            <a:tbl>
              <a:tblPr firstRow="1" bandRow="1">
                <a:tableStyleId>{ED083AE6-46FA-4A59-8FB0-9F97EB10719F}</a:tableStyleId>
              </a:tblPr>
              <a:tblGrid>
                <a:gridCol w="2526231"/>
                <a:gridCol w="5394650"/>
              </a:tblGrid>
              <a:tr h="370840">
                <a:tc>
                  <a:txBody>
                    <a:bodyPr/>
                    <a:lstStyle/>
                    <a:p>
                      <a:endParaRPr kumimoji="1" lang="ja-JP" altLang="en-US" dirty="0"/>
                    </a:p>
                  </a:txBody>
                  <a:tcPr/>
                </a:tc>
                <a:tc>
                  <a:txBody>
                    <a:bodyPr/>
                    <a:lstStyle/>
                    <a:p>
                      <a:r>
                        <a:rPr kumimoji="1" lang="en-US" altLang="ja-JP" dirty="0" smtClean="0"/>
                        <a:t>Configuration</a:t>
                      </a:r>
                      <a:endParaRPr kumimoji="1" lang="ja-JP" altLang="en-US" dirty="0"/>
                    </a:p>
                  </a:txBody>
                  <a:tcPr/>
                </a:tc>
              </a:tr>
              <a:tr h="370840">
                <a:tc>
                  <a:txBody>
                    <a:bodyPr/>
                    <a:lstStyle/>
                    <a:p>
                      <a:r>
                        <a:rPr kumimoji="1" lang="en-US" altLang="ja-JP" dirty="0" err="1" smtClean="0"/>
                        <a:t>Config</a:t>
                      </a:r>
                      <a:r>
                        <a:rPr kumimoji="1" lang="en-US" altLang="ja-JP" dirty="0" smtClean="0"/>
                        <a:t>-A</a:t>
                      </a:r>
                      <a:endParaRPr kumimoji="1" lang="ja-JP" altLang="en-US" dirty="0"/>
                    </a:p>
                  </a:txBody>
                  <a:tcPr/>
                </a:tc>
                <a:tc>
                  <a:txBody>
                    <a:bodyPr/>
                    <a:lstStyle/>
                    <a:p>
                      <a:r>
                        <a:rPr kumimoji="1" lang="en-US" altLang="ja-JP" dirty="0" smtClean="0"/>
                        <a:t>IMG x 2, HES, MAT(2)</a:t>
                      </a:r>
                      <a:endParaRPr kumimoji="1" lang="ja-JP" altLang="en-US" dirty="0"/>
                    </a:p>
                  </a:txBody>
                  <a:tcPr/>
                </a:tc>
              </a:tr>
              <a:tr h="370840">
                <a:tc>
                  <a:txBody>
                    <a:bodyPr/>
                    <a:lstStyle/>
                    <a:p>
                      <a:r>
                        <a:rPr kumimoji="1" lang="en-US" altLang="ja-JP" dirty="0" err="1" smtClean="0"/>
                        <a:t>Config</a:t>
                      </a:r>
                      <a:r>
                        <a:rPr kumimoji="1" lang="en-US" altLang="ja-JP" dirty="0" smtClean="0"/>
                        <a:t>-B</a:t>
                      </a:r>
                      <a:endParaRPr kumimoji="1" lang="ja-JP" altLang="en-US" dirty="0"/>
                    </a:p>
                  </a:txBody>
                  <a:tcPr/>
                </a:tc>
                <a:tc>
                  <a:txBody>
                    <a:bodyPr/>
                    <a:lstStyle/>
                    <a:p>
                      <a:r>
                        <a:rPr kumimoji="1" lang="en-US" altLang="ja-JP" dirty="0" smtClean="0"/>
                        <a:t>HES,</a:t>
                      </a:r>
                      <a:r>
                        <a:rPr kumimoji="1" lang="en-US" altLang="ja-JP" baseline="0" dirty="0" smtClean="0"/>
                        <a:t> MAT(1), RSZ, DET</a:t>
                      </a:r>
                      <a:endParaRPr kumimoji="1" lang="ja-JP" altLang="en-US" dirty="0"/>
                    </a:p>
                  </a:txBody>
                  <a:tcPr/>
                </a:tc>
              </a:tr>
            </a:tbl>
          </a:graphicData>
        </a:graphic>
      </p:graphicFrame>
    </p:spTree>
    <p:custDataLst>
      <p:tags r:id="rId1"/>
    </p:custDataLst>
    <p:extLst>
      <p:ext uri="{BB962C8B-B14F-4D97-AF65-F5344CB8AC3E}">
        <p14:creationId xmlns:p14="http://schemas.microsoft.com/office/powerpoint/2010/main" val="706443027"/>
      </p:ext>
    </p:extLst>
  </p:cSld>
  <p:clrMapOvr>
    <a:masterClrMapping/>
  </p:clrMapOvr>
  <p:transition advTm="268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wipe(up)">
                                      <p:cBhvr>
                                        <p:cTn id="7" dur="500"/>
                                        <p:tgtEl>
                                          <p:spTgt spid="3">
                                            <p:txEl>
                                              <p:pRg st="10" end="1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Memory Schedulers</a:t>
            </a:r>
            <a:endParaRPr lang="en-US" dirty="0"/>
          </a:p>
        </p:txBody>
      </p:sp>
      <p:sp>
        <p:nvSpPr>
          <p:cNvPr id="3" name="Content Placeholder 2"/>
          <p:cNvSpPr>
            <a:spLocks noGrp="1"/>
          </p:cNvSpPr>
          <p:nvPr>
            <p:ph idx="1"/>
          </p:nvPr>
        </p:nvSpPr>
        <p:spPr>
          <a:xfrm>
            <a:off x="228600" y="908720"/>
            <a:ext cx="8915400" cy="5123656"/>
          </a:xfrm>
        </p:spPr>
        <p:txBody>
          <a:bodyPr/>
          <a:lstStyle/>
          <a:p>
            <a:r>
              <a:rPr lang="en-US" sz="1800" dirty="0" smtClean="0">
                <a:solidFill>
                  <a:srgbClr val="C00000"/>
                </a:solidFill>
              </a:rPr>
              <a:t>FRFCFS-St, TCM-St: </a:t>
            </a:r>
            <a:r>
              <a:rPr lang="en-US" sz="1800" dirty="0" smtClean="0"/>
              <a:t>FRFCFS or TCM with </a:t>
            </a:r>
            <a:r>
              <a:rPr lang="en-US" sz="1800" i="1" dirty="0" smtClean="0">
                <a:solidFill>
                  <a:srgbClr val="2A55D6"/>
                </a:solidFill>
              </a:rPr>
              <a:t>static </a:t>
            </a:r>
            <a:r>
              <a:rPr lang="en-US" sz="1800" i="1" dirty="0">
                <a:solidFill>
                  <a:srgbClr val="2A55D6"/>
                </a:solidFill>
              </a:rPr>
              <a:t>p</a:t>
            </a:r>
            <a:r>
              <a:rPr lang="en-US" sz="1800" i="1" dirty="0" smtClean="0">
                <a:solidFill>
                  <a:srgbClr val="2A55D6"/>
                </a:solidFill>
              </a:rPr>
              <a:t>riority </a:t>
            </a:r>
            <a:r>
              <a:rPr lang="en-US" sz="1800" dirty="0" smtClean="0"/>
              <a:t>for HWAs</a:t>
            </a:r>
          </a:p>
          <a:p>
            <a:pPr lvl="1"/>
            <a:r>
              <a:rPr lang="en-US" altLang="ja-JP" sz="1800" dirty="0"/>
              <a:t>HWAs </a:t>
            </a:r>
            <a:r>
              <a:rPr lang="en-US" altLang="ja-JP" sz="1800" i="1" dirty="0">
                <a:solidFill>
                  <a:srgbClr val="2A55D6"/>
                </a:solidFill>
              </a:rPr>
              <a:t>always</a:t>
            </a:r>
            <a:r>
              <a:rPr lang="en-US" altLang="ja-JP" sz="1800" dirty="0"/>
              <a:t> have higher priority than CPUs</a:t>
            </a:r>
          </a:p>
          <a:p>
            <a:pPr lvl="1"/>
            <a:r>
              <a:rPr lang="en-US" sz="1800" dirty="0" smtClean="0">
                <a:solidFill>
                  <a:srgbClr val="C00000"/>
                </a:solidFill>
              </a:rPr>
              <a:t>FRFCFS-St: </a:t>
            </a:r>
            <a:r>
              <a:rPr lang="en-US" sz="1800" dirty="0" smtClean="0"/>
              <a:t>FRFCFS </a:t>
            </a:r>
            <a:r>
              <a:rPr lang="en-US" sz="1200" dirty="0"/>
              <a:t>[</a:t>
            </a:r>
            <a:r>
              <a:rPr lang="en-US" sz="1200" dirty="0" err="1"/>
              <a:t>Zuravleff</a:t>
            </a:r>
            <a:r>
              <a:rPr lang="en-US" sz="1200" dirty="0"/>
              <a:t> and </a:t>
            </a:r>
            <a:r>
              <a:rPr lang="en-US" sz="1200" dirty="0" smtClean="0"/>
              <a:t>Robinson </a:t>
            </a:r>
            <a:r>
              <a:rPr lang="en-US" sz="1200" dirty="0"/>
              <a:t>US Patent 1997, </a:t>
            </a:r>
            <a:r>
              <a:rPr lang="en-US" sz="1200" dirty="0" err="1" smtClean="0"/>
              <a:t>Rixner</a:t>
            </a:r>
            <a:r>
              <a:rPr lang="en-US" sz="1200" dirty="0"/>
              <a:t> </a:t>
            </a:r>
            <a:r>
              <a:rPr lang="en-US" sz="1200" dirty="0" smtClean="0"/>
              <a:t>et al. ISCA </a:t>
            </a:r>
            <a:r>
              <a:rPr lang="en-US" sz="1200" dirty="0"/>
              <a:t>2000]</a:t>
            </a:r>
            <a:r>
              <a:rPr lang="en-US" sz="1400" dirty="0" smtClean="0"/>
              <a:t> </a:t>
            </a:r>
            <a:r>
              <a:rPr lang="en-US" sz="1800" dirty="0" smtClean="0"/>
              <a:t>for CPUs</a:t>
            </a:r>
          </a:p>
          <a:p>
            <a:pPr lvl="2"/>
            <a:r>
              <a:rPr lang="en-US" sz="1600" dirty="0" smtClean="0"/>
              <a:t>Prioritizes row-buffer hits and older requests</a:t>
            </a:r>
          </a:p>
          <a:p>
            <a:pPr lvl="1"/>
            <a:r>
              <a:rPr lang="en-US" sz="1800" dirty="0" smtClean="0">
                <a:solidFill>
                  <a:srgbClr val="C00000"/>
                </a:solidFill>
              </a:rPr>
              <a:t>TCM-St:</a:t>
            </a:r>
            <a:r>
              <a:rPr lang="en-US" sz="1600" dirty="0" smtClean="0">
                <a:solidFill>
                  <a:srgbClr val="C00000"/>
                </a:solidFill>
              </a:rPr>
              <a:t> </a:t>
            </a:r>
            <a:r>
              <a:rPr lang="en-US" sz="1800" dirty="0" smtClean="0"/>
              <a:t>TCM </a:t>
            </a:r>
            <a:r>
              <a:rPr lang="fr-FR" sz="1400" dirty="0" smtClean="0"/>
              <a:t>[Kim+ </a:t>
            </a:r>
            <a:r>
              <a:rPr lang="fr-FR" sz="1400" dirty="0"/>
              <a:t>MICRO 2010</a:t>
            </a:r>
            <a:r>
              <a:rPr lang="fr-FR" sz="1400" dirty="0" smtClean="0"/>
              <a:t>] </a:t>
            </a:r>
            <a:r>
              <a:rPr lang="fr-FR" sz="1800" dirty="0" smtClean="0"/>
              <a:t>for CPUs</a:t>
            </a:r>
          </a:p>
          <a:p>
            <a:pPr lvl="2"/>
            <a:r>
              <a:rPr lang="en-US" altLang="ja-JP" sz="1600" dirty="0"/>
              <a:t>Always prioritizes </a:t>
            </a:r>
            <a:r>
              <a:rPr lang="en-US" altLang="ja-JP" sz="1600" dirty="0" smtClean="0"/>
              <a:t>memory-non-intensive </a:t>
            </a:r>
            <a:r>
              <a:rPr lang="en-US" altLang="ja-JP" sz="1600" dirty="0"/>
              <a:t>applications</a:t>
            </a:r>
          </a:p>
          <a:p>
            <a:pPr lvl="2"/>
            <a:r>
              <a:rPr lang="en-US" altLang="ja-JP" sz="1600" dirty="0"/>
              <a:t>Shuffles thread ranks of </a:t>
            </a:r>
            <a:r>
              <a:rPr lang="en-US" altLang="ja-JP" sz="1600" dirty="0" smtClean="0"/>
              <a:t>memory-intensive applications</a:t>
            </a:r>
          </a:p>
          <a:p>
            <a:pPr marL="342900" lvl="1" indent="-342900">
              <a:buClr>
                <a:schemeClr val="accent1"/>
              </a:buClr>
              <a:buSzPct val="65000"/>
              <a:buFont typeface="Wingdings" pitchFamily="2" charset="2"/>
              <a:buChar char="n"/>
            </a:pPr>
            <a:r>
              <a:rPr lang="en-US" altLang="ja-JP" sz="1800" dirty="0" smtClean="0">
                <a:solidFill>
                  <a:srgbClr val="C00000"/>
                </a:solidFill>
              </a:rPr>
              <a:t>FRFCFS-</a:t>
            </a:r>
            <a:r>
              <a:rPr lang="en-US" altLang="ja-JP" sz="1800" dirty="0" err="1" smtClean="0">
                <a:solidFill>
                  <a:srgbClr val="C00000"/>
                </a:solidFill>
              </a:rPr>
              <a:t>Dyn</a:t>
            </a:r>
            <a:r>
              <a:rPr lang="en-US" altLang="ja-JP" sz="1800" dirty="0" smtClean="0">
                <a:solidFill>
                  <a:srgbClr val="C00000"/>
                </a:solidFill>
              </a:rPr>
              <a:t>:</a:t>
            </a:r>
            <a:r>
              <a:rPr lang="en-US" altLang="ja-JP" sz="1800" dirty="0" smtClean="0"/>
              <a:t> FRFCFS with </a:t>
            </a:r>
            <a:r>
              <a:rPr lang="en-US" altLang="ja-JP" sz="1800" i="1" dirty="0" smtClean="0">
                <a:solidFill>
                  <a:srgbClr val="2A55D6"/>
                </a:solidFill>
              </a:rPr>
              <a:t>dynamic priority</a:t>
            </a:r>
            <a:r>
              <a:rPr lang="en-US" altLang="ja-JP" sz="1800" dirty="0" smtClean="0"/>
              <a:t> for HWAs </a:t>
            </a:r>
            <a:r>
              <a:rPr lang="en-US" altLang="ja-JP" sz="1400" dirty="0"/>
              <a:t>[</a:t>
            </a:r>
            <a:r>
              <a:rPr lang="en-US" altLang="ja-JP" sz="1400" dirty="0" err="1"/>
              <a:t>Jeong</a:t>
            </a:r>
            <a:r>
              <a:rPr lang="en-US" altLang="ja-JP" sz="1400" dirty="0"/>
              <a:t> et al., DAC 2012] </a:t>
            </a:r>
            <a:endParaRPr lang="en-US" altLang="ja-JP" sz="1800" dirty="0"/>
          </a:p>
          <a:p>
            <a:pPr lvl="1"/>
            <a:r>
              <a:rPr lang="en-US" altLang="ja-JP" sz="1600" dirty="0" smtClean="0"/>
              <a:t>HWA’s priority is dynamically adjusted based on its progress</a:t>
            </a:r>
          </a:p>
          <a:p>
            <a:pPr lvl="2"/>
            <a:r>
              <a:rPr lang="en-US" altLang="ja-JP" sz="1400" dirty="0" smtClean="0">
                <a:solidFill>
                  <a:srgbClr val="C00000"/>
                </a:solidFill>
              </a:rPr>
              <a:t>FRFCFS-Dyn0.9:</a:t>
            </a:r>
            <a:r>
              <a:rPr lang="en-US" altLang="ja-JP" sz="1400" dirty="0" smtClean="0"/>
              <a:t> </a:t>
            </a:r>
            <a:r>
              <a:rPr lang="en-US" altLang="ja-JP" sz="1400" dirty="0" err="1" smtClean="0"/>
              <a:t>EmergentThreshold</a:t>
            </a:r>
            <a:r>
              <a:rPr lang="en-US" altLang="ja-JP" sz="1400" dirty="0" smtClean="0"/>
              <a:t> = </a:t>
            </a:r>
            <a:r>
              <a:rPr lang="en-US" altLang="ja-JP" sz="1400" b="1" dirty="0" smtClean="0">
                <a:solidFill>
                  <a:srgbClr val="2A55D6"/>
                </a:solidFill>
              </a:rPr>
              <a:t>0.9</a:t>
            </a:r>
            <a:r>
              <a:rPr lang="en-US" altLang="ja-JP" sz="1400" dirty="0" smtClean="0"/>
              <a:t> for all HWAs (Only after 90% of the HWA’s period elapsed, the HWA has higher priority than CPUs) </a:t>
            </a:r>
          </a:p>
          <a:p>
            <a:pPr lvl="2"/>
            <a:r>
              <a:rPr lang="en-US" altLang="ja-JP" sz="1400" dirty="0" smtClean="0">
                <a:solidFill>
                  <a:srgbClr val="C00000"/>
                </a:solidFill>
              </a:rPr>
              <a:t>FRFCFS-</a:t>
            </a:r>
            <a:r>
              <a:rPr lang="en-US" altLang="ja-JP" sz="1400" dirty="0" err="1" smtClean="0">
                <a:solidFill>
                  <a:srgbClr val="C00000"/>
                </a:solidFill>
              </a:rPr>
              <a:t>DynOpt</a:t>
            </a:r>
            <a:r>
              <a:rPr lang="en-US" altLang="ja-JP" sz="1400" dirty="0" smtClean="0">
                <a:solidFill>
                  <a:srgbClr val="C00000"/>
                </a:solidFill>
              </a:rPr>
              <a:t>:</a:t>
            </a:r>
            <a:r>
              <a:rPr lang="en-US" altLang="ja-JP" sz="1400" dirty="0" smtClean="0"/>
              <a:t> </a:t>
            </a:r>
            <a:r>
              <a:rPr lang="en-US" altLang="ja-JP" sz="1400" dirty="0"/>
              <a:t>Each HWA </a:t>
            </a:r>
            <a:r>
              <a:rPr lang="en-US" altLang="ja-JP" sz="1400" dirty="0" smtClean="0"/>
              <a:t>has </a:t>
            </a:r>
            <a:r>
              <a:rPr lang="en-US" altLang="ja-JP" sz="1400" dirty="0"/>
              <a:t>different </a:t>
            </a:r>
            <a:r>
              <a:rPr lang="en-US" altLang="ja-JP" sz="1400" dirty="0" err="1"/>
              <a:t>EmergentThreshold</a:t>
            </a:r>
            <a:r>
              <a:rPr lang="en-US" altLang="ja-JP" sz="1400" dirty="0"/>
              <a:t> to meet its </a:t>
            </a:r>
            <a:r>
              <a:rPr lang="en-US" altLang="ja-JP" sz="1400" dirty="0" smtClean="0"/>
              <a:t>deadline</a:t>
            </a:r>
          </a:p>
          <a:p>
            <a:pPr lvl="2"/>
            <a:endParaRPr lang="en-US" altLang="ja-JP" sz="1400" dirty="0"/>
          </a:p>
          <a:p>
            <a:pPr lvl="2"/>
            <a:endParaRPr lang="en-US" altLang="ja-JP" sz="1400" dirty="0" smtClean="0"/>
          </a:p>
          <a:p>
            <a:pPr lvl="2"/>
            <a:endParaRPr lang="en-US" altLang="ja-JP" sz="1400" dirty="0"/>
          </a:p>
          <a:p>
            <a:pPr lvl="2"/>
            <a:endParaRPr lang="en-US" altLang="ja-JP" sz="1400" dirty="0" smtClean="0"/>
          </a:p>
          <a:p>
            <a:r>
              <a:rPr lang="en-US" altLang="ja-JP" sz="1800" dirty="0" smtClean="0">
                <a:solidFill>
                  <a:srgbClr val="C00000"/>
                </a:solidFill>
              </a:rPr>
              <a:t>DASH: </a:t>
            </a:r>
            <a:r>
              <a:rPr lang="en-US" altLang="ja-JP" sz="1800" i="1" dirty="0" smtClean="0">
                <a:solidFill>
                  <a:srgbClr val="2A55D6"/>
                </a:solidFill>
              </a:rPr>
              <a:t>Distributed Priority</a:t>
            </a:r>
            <a:r>
              <a:rPr lang="en-US" altLang="ja-JP" sz="1800" dirty="0" smtClean="0"/>
              <a:t> + </a:t>
            </a:r>
            <a:r>
              <a:rPr lang="en-US" altLang="ja-JP" sz="1800" dirty="0" smtClean="0">
                <a:solidFill>
                  <a:srgbClr val="2A55D6"/>
                </a:solidFill>
              </a:rPr>
              <a:t>Application-aware scheduling</a:t>
            </a:r>
            <a:r>
              <a:rPr lang="en-US" altLang="ja-JP" sz="1800" dirty="0" smtClean="0"/>
              <a:t> for CPUs + HWAs</a:t>
            </a:r>
            <a:endParaRPr lang="en-US" altLang="ja-JP" sz="1800" dirty="0" smtClean="0">
              <a:solidFill>
                <a:srgbClr val="C00000"/>
              </a:solidFill>
            </a:endParaRPr>
          </a:p>
          <a:p>
            <a:pPr lvl="1"/>
            <a:r>
              <a:rPr lang="en-US" altLang="ja-JP" sz="1600" dirty="0" smtClean="0"/>
              <a:t>TCM is used for CPUs to classify memory intensity of CPUs</a:t>
            </a:r>
          </a:p>
          <a:p>
            <a:pPr lvl="1"/>
            <a:r>
              <a:rPr lang="en-US" altLang="ja-JP" sz="1600" dirty="0" err="1" smtClean="0"/>
              <a:t>EmergentThreshold</a:t>
            </a:r>
            <a:r>
              <a:rPr lang="en-US" altLang="ja-JP" sz="1600" dirty="0" smtClean="0"/>
              <a:t> = 0.8 for all HWAs </a:t>
            </a:r>
            <a:endParaRPr lang="en-US" altLang="ja-JP" sz="1600" dirty="0"/>
          </a:p>
          <a:p>
            <a:pPr lvl="2"/>
            <a:endParaRPr lang="fr-FR" sz="1600" dirty="0"/>
          </a:p>
          <a:p>
            <a:pPr lvl="1"/>
            <a:endParaRPr lang="en-US" sz="18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33</a:t>
            </a:fld>
            <a:endParaRPr lang="en-US">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001349529"/>
              </p:ext>
            </p:extLst>
          </p:nvPr>
        </p:nvGraphicFramePr>
        <p:xfrm>
          <a:off x="1643337" y="4509120"/>
          <a:ext cx="5976663" cy="914400"/>
        </p:xfrm>
        <a:graphic>
          <a:graphicData uri="http://schemas.openxmlformats.org/drawingml/2006/table">
            <a:tbl>
              <a:tblPr firstRow="1" bandRow="1">
                <a:tableStyleId>{5C22544A-7EE6-4342-B048-85BDC9FD1C3A}</a:tableStyleId>
              </a:tblPr>
              <a:tblGrid>
                <a:gridCol w="853809"/>
                <a:gridCol w="853809"/>
                <a:gridCol w="853809"/>
                <a:gridCol w="853809"/>
                <a:gridCol w="853809"/>
                <a:gridCol w="853809"/>
                <a:gridCol w="853809"/>
              </a:tblGrid>
              <a:tr h="192021">
                <a:tc gridSpan="3">
                  <a:txBody>
                    <a:bodyPr/>
                    <a:lstStyle/>
                    <a:p>
                      <a:pPr algn="ctr"/>
                      <a:r>
                        <a:rPr kumimoji="1" lang="en-US" altLang="ja-JP" sz="1400" dirty="0" err="1" smtClean="0">
                          <a:solidFill>
                            <a:schemeClr val="tx1"/>
                          </a:solidFill>
                        </a:rPr>
                        <a:t>Config</a:t>
                      </a:r>
                      <a:r>
                        <a:rPr kumimoji="1" lang="en-US" altLang="ja-JP" sz="1400" dirty="0" smtClean="0">
                          <a:solidFill>
                            <a:schemeClr val="tx1"/>
                          </a:solidFill>
                        </a:rPr>
                        <a:t>-A</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kumimoji="1" lang="en-US" altLang="ja-JP" sz="1400" dirty="0" err="1" smtClean="0">
                          <a:solidFill>
                            <a:schemeClr val="tx1"/>
                          </a:solidFill>
                        </a:rPr>
                        <a:t>Config</a:t>
                      </a:r>
                      <a:r>
                        <a:rPr kumimoji="1" lang="en-US" altLang="ja-JP" sz="1400" dirty="0" smtClean="0">
                          <a:solidFill>
                            <a:schemeClr val="tx1"/>
                          </a:solidFill>
                        </a:rPr>
                        <a:t>-B</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2021">
                <a:tc>
                  <a:txBody>
                    <a:bodyPr/>
                    <a:lstStyle/>
                    <a:p>
                      <a:pPr algn="ctr"/>
                      <a:r>
                        <a:rPr kumimoji="1" lang="en-US" altLang="ja-JP" sz="1400" dirty="0" smtClean="0">
                          <a:solidFill>
                            <a:schemeClr val="tx1"/>
                          </a:solidFill>
                        </a:rPr>
                        <a:t>IMG</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HES</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MAT</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HES</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MAT</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RSZ </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DET</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2021">
                <a:tc>
                  <a:txBody>
                    <a:bodyPr/>
                    <a:lstStyle/>
                    <a:p>
                      <a:pPr algn="ctr"/>
                      <a:r>
                        <a:rPr kumimoji="1" lang="en-US" altLang="ja-JP" sz="1400" dirty="0" smtClean="0">
                          <a:solidFill>
                            <a:schemeClr val="tx1"/>
                          </a:solidFill>
                        </a:rPr>
                        <a:t>0.9</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0.2</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0.2</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0.5</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0.4</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0.7</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dirty="0" smtClean="0">
                          <a:solidFill>
                            <a:schemeClr val="tx1"/>
                          </a:solidFill>
                        </a:rPr>
                        <a:t>0.5</a:t>
                      </a:r>
                      <a:endParaRPr kumimoji="1" lang="ja-JP" altLang="en-US" sz="1400"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1585650252"/>
      </p:ext>
    </p:extLst>
  </p:cSld>
  <p:clrMapOvr>
    <a:masterClrMapping/>
  </p:clrMapOvr>
  <p:transition advTm="797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
                                        <p:tgtEl>
                                          <p:spTgt spid="3">
                                            <p:txEl>
                                              <p:pRg st="7" end="7"/>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up)">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up)">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up)">
                                      <p:cBhvr>
                                        <p:cTn id="54" dur="500"/>
                                        <p:tgtEl>
                                          <p:spTgt spid="3">
                                            <p:txEl>
                                              <p:pRg st="15" end="15"/>
                                            </p:txEl>
                                          </p:spTgt>
                                        </p:tgtEl>
                                      </p:cBhvr>
                                    </p:animEffect>
                                  </p:childTnLst>
                                </p:cTn>
                              </p:par>
                              <p:par>
                                <p:cTn id="55" presetID="22" presetClass="entr" presetSubtype="1"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wipe(up)">
                                      <p:cBhvr>
                                        <p:cTn id="57" dur="500"/>
                                        <p:tgtEl>
                                          <p:spTgt spid="3">
                                            <p:txEl>
                                              <p:pRg st="16" end="16"/>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wipe(up)">
                                      <p:cBhvr>
                                        <p:cTn id="6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Performance and Deadline Met Ratio</a:t>
            </a:r>
            <a:endParaRPr lang="en-US" dirty="0"/>
          </a:p>
        </p:txBody>
      </p:sp>
      <p:sp>
        <p:nvSpPr>
          <p:cNvPr id="3" name="Content Placeholder 2"/>
          <p:cNvSpPr>
            <a:spLocks noGrp="1"/>
          </p:cNvSpPr>
          <p:nvPr>
            <p:ph idx="1"/>
          </p:nvPr>
        </p:nvSpPr>
        <p:spPr>
          <a:xfrm>
            <a:off x="228600" y="876739"/>
            <a:ext cx="8610600" cy="4876800"/>
          </a:xfrm>
        </p:spPr>
        <p:txBody>
          <a:bodyPr/>
          <a:lstStyle/>
          <a:p>
            <a:r>
              <a:rPr lang="en-US" sz="2000" b="1" dirty="0" smtClean="0"/>
              <a:t>Weighted Speedup for CPUs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b="1" dirty="0" smtClean="0"/>
              <a:t>Deadline Met Ratio (%) for HWAs</a:t>
            </a:r>
            <a:endParaRPr lang="en-US" sz="2000" b="1"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34</a:t>
            </a:fld>
            <a:endParaRPr lang="en-US">
              <a:solidFill>
                <a:srgbClr val="000000"/>
              </a:solidFill>
            </a:endParaRPr>
          </a:p>
        </p:txBody>
      </p:sp>
      <p:graphicFrame>
        <p:nvGraphicFramePr>
          <p:cNvPr id="31" name="グラフ 30"/>
          <p:cNvGraphicFramePr>
            <a:graphicFrameLocks/>
          </p:cNvGraphicFramePr>
          <p:nvPr>
            <p:extLst>
              <p:ext uri="{D42A27DB-BD31-4B8C-83A1-F6EECF244321}">
                <p14:modId xmlns:p14="http://schemas.microsoft.com/office/powerpoint/2010/main" val="13172710"/>
              </p:ext>
            </p:extLst>
          </p:nvPr>
        </p:nvGraphicFramePr>
        <p:xfrm>
          <a:off x="683568" y="1249998"/>
          <a:ext cx="7344816" cy="2592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表 4"/>
          <p:cNvGraphicFramePr>
            <a:graphicFrameLocks noGrp="1"/>
          </p:cNvGraphicFramePr>
          <p:nvPr>
            <p:extLst>
              <p:ext uri="{D42A27DB-BD31-4B8C-83A1-F6EECF244321}">
                <p14:modId xmlns:p14="http://schemas.microsoft.com/office/powerpoint/2010/main" val="3496686088"/>
              </p:ext>
            </p:extLst>
          </p:nvPr>
        </p:nvGraphicFramePr>
        <p:xfrm>
          <a:off x="539547" y="4221088"/>
          <a:ext cx="7848878" cy="2011680"/>
        </p:xfrm>
        <a:graphic>
          <a:graphicData uri="http://schemas.openxmlformats.org/drawingml/2006/table">
            <a:tbl>
              <a:tblPr firstRow="1" bandRow="1">
                <a:tableStyleId>{073A0DAA-6AF3-43AB-8588-CEC1D06C72B9}</a:tableStyleId>
              </a:tblPr>
              <a:tblGrid>
                <a:gridCol w="1872213"/>
                <a:gridCol w="1195333"/>
                <a:gridCol w="1195333"/>
                <a:gridCol w="1195333"/>
                <a:gridCol w="1195333"/>
                <a:gridCol w="1195333"/>
              </a:tblGrid>
              <a:tr h="204023">
                <a:tc>
                  <a:txBody>
                    <a:bodyPr/>
                    <a:lstStyle/>
                    <a:p>
                      <a:endParaRPr kumimoji="1" lang="ja-JP" altLang="en-US" sz="1600" dirty="0"/>
                    </a:p>
                  </a:txBody>
                  <a:tcPr/>
                </a:tc>
                <a:tc>
                  <a:txBody>
                    <a:bodyPr/>
                    <a:lstStyle/>
                    <a:p>
                      <a:r>
                        <a:rPr kumimoji="1" lang="en-US" altLang="ja-JP" sz="1600" dirty="0" smtClean="0"/>
                        <a:t>IMG</a:t>
                      </a:r>
                      <a:endParaRPr kumimoji="1" lang="ja-JP" altLang="en-US" sz="1600" dirty="0"/>
                    </a:p>
                  </a:txBody>
                  <a:tcPr/>
                </a:tc>
                <a:tc>
                  <a:txBody>
                    <a:bodyPr/>
                    <a:lstStyle/>
                    <a:p>
                      <a:r>
                        <a:rPr kumimoji="1" lang="en-US" altLang="ja-JP" sz="1600" dirty="0" smtClean="0"/>
                        <a:t>HES</a:t>
                      </a:r>
                      <a:endParaRPr kumimoji="1" lang="ja-JP" altLang="en-US" sz="1600" dirty="0"/>
                    </a:p>
                  </a:txBody>
                  <a:tcPr/>
                </a:tc>
                <a:tc>
                  <a:txBody>
                    <a:bodyPr/>
                    <a:lstStyle/>
                    <a:p>
                      <a:r>
                        <a:rPr kumimoji="1" lang="en-US" altLang="ja-JP" sz="1600" dirty="0" smtClean="0"/>
                        <a:t>MAT</a:t>
                      </a:r>
                      <a:endParaRPr kumimoji="1" lang="ja-JP" altLang="en-US" sz="1600" dirty="0"/>
                    </a:p>
                  </a:txBody>
                  <a:tcPr/>
                </a:tc>
                <a:tc>
                  <a:txBody>
                    <a:bodyPr/>
                    <a:lstStyle/>
                    <a:p>
                      <a:r>
                        <a:rPr kumimoji="1" lang="en-US" altLang="ja-JP" sz="1600" dirty="0" smtClean="0"/>
                        <a:t>RSZ</a:t>
                      </a:r>
                      <a:endParaRPr kumimoji="1" lang="ja-JP" altLang="en-US" sz="1600" dirty="0"/>
                    </a:p>
                  </a:txBody>
                  <a:tcPr/>
                </a:tc>
                <a:tc>
                  <a:txBody>
                    <a:bodyPr/>
                    <a:lstStyle/>
                    <a:p>
                      <a:r>
                        <a:rPr kumimoji="1" lang="en-US" altLang="ja-JP" sz="1600" dirty="0" smtClean="0"/>
                        <a:t>DET</a:t>
                      </a:r>
                      <a:endParaRPr kumimoji="1" lang="ja-JP" altLang="en-US" sz="1600" dirty="0"/>
                    </a:p>
                  </a:txBody>
                  <a:tcPr/>
                </a:tc>
              </a:tr>
              <a:tr h="204023">
                <a:tc>
                  <a:txBody>
                    <a:bodyPr/>
                    <a:lstStyle/>
                    <a:p>
                      <a:r>
                        <a:rPr kumimoji="1" lang="en-US" altLang="ja-JP" sz="1600" dirty="0" smtClean="0"/>
                        <a:t>FRFCFS-St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TCM-St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FRFCFS-Dyn0.9</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99.4</a:t>
                      </a:r>
                      <a:endParaRPr kumimoji="1" lang="ja-JP" altLang="en-US" sz="1600" dirty="0"/>
                    </a:p>
                  </a:txBody>
                  <a:tcPr/>
                </a:tc>
                <a:tc>
                  <a:txBody>
                    <a:bodyPr/>
                    <a:lstStyle/>
                    <a:p>
                      <a:r>
                        <a:rPr kumimoji="1" lang="en-US" altLang="ja-JP" sz="1600" dirty="0" smtClean="0"/>
                        <a:t>46.01</a:t>
                      </a:r>
                      <a:endParaRPr kumimoji="1" lang="ja-JP" altLang="en-US" sz="1600" dirty="0"/>
                    </a:p>
                  </a:txBody>
                  <a:tcPr/>
                </a:tc>
                <a:tc>
                  <a:txBody>
                    <a:bodyPr/>
                    <a:lstStyle/>
                    <a:p>
                      <a:r>
                        <a:rPr kumimoji="1" lang="en-US" altLang="ja-JP" sz="1600" dirty="0" smtClean="0"/>
                        <a:t>97.98</a:t>
                      </a:r>
                      <a:endParaRPr kumimoji="1" lang="ja-JP" altLang="en-US" sz="1600" dirty="0"/>
                    </a:p>
                  </a:txBody>
                  <a:tcPr/>
                </a:tc>
                <a:tc>
                  <a:txBody>
                    <a:bodyPr/>
                    <a:lstStyle/>
                    <a:p>
                      <a:r>
                        <a:rPr kumimoji="1" lang="en-US" altLang="ja-JP" sz="1600" dirty="0" smtClean="0"/>
                        <a:t>97.14</a:t>
                      </a:r>
                      <a:endParaRPr kumimoji="1" lang="ja-JP" altLang="en-US" sz="1600" dirty="0"/>
                    </a:p>
                  </a:txBody>
                  <a:tcPr/>
                </a:tc>
              </a:tr>
              <a:tr h="204023">
                <a:tc>
                  <a:txBody>
                    <a:bodyPr/>
                    <a:lstStyle/>
                    <a:p>
                      <a:r>
                        <a:rPr kumimoji="1" lang="en-US" altLang="ja-JP" sz="1600" dirty="0" smtClean="0"/>
                        <a:t>FRFCFS-</a:t>
                      </a:r>
                      <a:r>
                        <a:rPr kumimoji="1" lang="en-US" altLang="ja-JP" sz="1600" dirty="0" err="1" smtClean="0"/>
                        <a:t>DynOpt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99.997</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a:t>
                      </a:r>
                      <a:endParaRPr kumimoji="1" lang="ja-JP" altLang="en-US" sz="1600" dirty="0"/>
                    </a:p>
                  </a:txBody>
                  <a:tcPr/>
                </a:tc>
              </a:tr>
              <a:tr h="204023">
                <a:tc>
                  <a:txBody>
                    <a:bodyPr/>
                    <a:lstStyle/>
                    <a:p>
                      <a:r>
                        <a:rPr kumimoji="1" lang="en-US" altLang="ja-JP" sz="1600" dirty="0" smtClean="0"/>
                        <a:t>DASH</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bl>
          </a:graphicData>
        </a:graphic>
      </p:graphicFrame>
      <p:sp>
        <p:nvSpPr>
          <p:cNvPr id="6" name="角丸四角形 5"/>
          <p:cNvSpPr/>
          <p:nvPr/>
        </p:nvSpPr>
        <p:spPr>
          <a:xfrm>
            <a:off x="683568" y="1340768"/>
            <a:ext cx="7056784" cy="7200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39547" y="4566624"/>
            <a:ext cx="7848878" cy="66030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83568" y="2046344"/>
            <a:ext cx="7056784"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39547" y="5226928"/>
            <a:ext cx="7848878" cy="3455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75108" y="2348880"/>
            <a:ext cx="7056784"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38909" y="5569113"/>
            <a:ext cx="7848878" cy="3455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943223389"/>
      </p:ext>
    </p:extLst>
  </p:cSld>
  <p:clrMapOvr>
    <a:masterClrMapping/>
  </p:clrMapOvr>
  <p:transition advTm="547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up)">
                                      <p:cBhvr>
                                        <p:cTn id="7" dur="500"/>
                                        <p:tgtEl>
                                          <p:spTgt spid="3">
                                            <p:txEl>
                                              <p:pRg st="8" end="8"/>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and Deadline Met Ratio</a:t>
            </a:r>
            <a:endParaRPr lang="en-US" dirty="0"/>
          </a:p>
        </p:txBody>
      </p:sp>
      <p:sp>
        <p:nvSpPr>
          <p:cNvPr id="3" name="Content Placeholder 2"/>
          <p:cNvSpPr>
            <a:spLocks noGrp="1"/>
          </p:cNvSpPr>
          <p:nvPr>
            <p:ph idx="1"/>
          </p:nvPr>
        </p:nvSpPr>
        <p:spPr>
          <a:xfrm>
            <a:off x="228600" y="876739"/>
            <a:ext cx="8610600" cy="4876800"/>
          </a:xfrm>
        </p:spPr>
        <p:txBody>
          <a:bodyPr/>
          <a:lstStyle/>
          <a:p>
            <a:r>
              <a:rPr lang="en-US" sz="2000" b="1" dirty="0" smtClean="0"/>
              <a:t>Weighted Speedup for CPUs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b="1" dirty="0" smtClean="0"/>
              <a:t>Deadline Met Ratio (%) for HWAs</a:t>
            </a:r>
            <a:endParaRPr lang="en-US" sz="2000" b="1"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35</a:t>
            </a:fld>
            <a:endParaRPr lang="en-US">
              <a:solidFill>
                <a:srgbClr val="000000"/>
              </a:solidFill>
            </a:endParaRPr>
          </a:p>
        </p:txBody>
      </p:sp>
      <p:graphicFrame>
        <p:nvGraphicFramePr>
          <p:cNvPr id="31" name="グラフ 30"/>
          <p:cNvGraphicFramePr>
            <a:graphicFrameLocks/>
          </p:cNvGraphicFramePr>
          <p:nvPr/>
        </p:nvGraphicFramePr>
        <p:xfrm>
          <a:off x="683568" y="1266631"/>
          <a:ext cx="7344816" cy="2592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表 4"/>
          <p:cNvGraphicFramePr>
            <a:graphicFrameLocks noGrp="1"/>
          </p:cNvGraphicFramePr>
          <p:nvPr/>
        </p:nvGraphicFramePr>
        <p:xfrm>
          <a:off x="539547" y="4221088"/>
          <a:ext cx="7848878" cy="2011680"/>
        </p:xfrm>
        <a:graphic>
          <a:graphicData uri="http://schemas.openxmlformats.org/drawingml/2006/table">
            <a:tbl>
              <a:tblPr firstRow="1" bandRow="1">
                <a:tableStyleId>{073A0DAA-6AF3-43AB-8588-CEC1D06C72B9}</a:tableStyleId>
              </a:tblPr>
              <a:tblGrid>
                <a:gridCol w="1872213"/>
                <a:gridCol w="1195333"/>
                <a:gridCol w="1195333"/>
                <a:gridCol w="1195333"/>
                <a:gridCol w="1195333"/>
                <a:gridCol w="1195333"/>
              </a:tblGrid>
              <a:tr h="204023">
                <a:tc>
                  <a:txBody>
                    <a:bodyPr/>
                    <a:lstStyle/>
                    <a:p>
                      <a:endParaRPr kumimoji="1" lang="ja-JP" altLang="en-US" sz="1600" dirty="0"/>
                    </a:p>
                  </a:txBody>
                  <a:tcPr/>
                </a:tc>
                <a:tc>
                  <a:txBody>
                    <a:bodyPr/>
                    <a:lstStyle/>
                    <a:p>
                      <a:r>
                        <a:rPr kumimoji="1" lang="en-US" altLang="ja-JP" sz="1600" dirty="0" smtClean="0"/>
                        <a:t>IMG</a:t>
                      </a:r>
                      <a:endParaRPr kumimoji="1" lang="ja-JP" altLang="en-US" sz="1600" dirty="0"/>
                    </a:p>
                  </a:txBody>
                  <a:tcPr/>
                </a:tc>
                <a:tc>
                  <a:txBody>
                    <a:bodyPr/>
                    <a:lstStyle/>
                    <a:p>
                      <a:r>
                        <a:rPr kumimoji="1" lang="en-US" altLang="ja-JP" sz="1600" dirty="0" smtClean="0"/>
                        <a:t>HES</a:t>
                      </a:r>
                      <a:endParaRPr kumimoji="1" lang="ja-JP" altLang="en-US" sz="1600" dirty="0"/>
                    </a:p>
                  </a:txBody>
                  <a:tcPr/>
                </a:tc>
                <a:tc>
                  <a:txBody>
                    <a:bodyPr/>
                    <a:lstStyle/>
                    <a:p>
                      <a:r>
                        <a:rPr kumimoji="1" lang="en-US" altLang="ja-JP" sz="1600" dirty="0" smtClean="0"/>
                        <a:t>MAT</a:t>
                      </a:r>
                      <a:endParaRPr kumimoji="1" lang="ja-JP" altLang="en-US" sz="1600" dirty="0"/>
                    </a:p>
                  </a:txBody>
                  <a:tcPr/>
                </a:tc>
                <a:tc>
                  <a:txBody>
                    <a:bodyPr/>
                    <a:lstStyle/>
                    <a:p>
                      <a:r>
                        <a:rPr kumimoji="1" lang="en-US" altLang="ja-JP" sz="1600" dirty="0" smtClean="0"/>
                        <a:t>RSZ</a:t>
                      </a:r>
                      <a:endParaRPr kumimoji="1" lang="ja-JP" altLang="en-US" sz="1600" dirty="0"/>
                    </a:p>
                  </a:txBody>
                  <a:tcPr/>
                </a:tc>
                <a:tc>
                  <a:txBody>
                    <a:bodyPr/>
                    <a:lstStyle/>
                    <a:p>
                      <a:r>
                        <a:rPr kumimoji="1" lang="en-US" altLang="ja-JP" sz="1600" dirty="0" smtClean="0"/>
                        <a:t>DET</a:t>
                      </a:r>
                      <a:endParaRPr kumimoji="1" lang="ja-JP" altLang="en-US" sz="1600" dirty="0"/>
                    </a:p>
                  </a:txBody>
                  <a:tcPr/>
                </a:tc>
              </a:tr>
              <a:tr h="204023">
                <a:tc>
                  <a:txBody>
                    <a:bodyPr/>
                    <a:lstStyle/>
                    <a:p>
                      <a:r>
                        <a:rPr kumimoji="1" lang="en-US" altLang="ja-JP" sz="1600" dirty="0" smtClean="0"/>
                        <a:t>FRFCFS-St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TCM-St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FRFCFS-Dyn0.9</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99.4</a:t>
                      </a:r>
                      <a:endParaRPr kumimoji="1" lang="ja-JP" altLang="en-US" sz="1600" dirty="0"/>
                    </a:p>
                  </a:txBody>
                  <a:tcPr/>
                </a:tc>
                <a:tc>
                  <a:txBody>
                    <a:bodyPr/>
                    <a:lstStyle/>
                    <a:p>
                      <a:r>
                        <a:rPr kumimoji="1" lang="en-US" altLang="ja-JP" sz="1600" dirty="0" smtClean="0"/>
                        <a:t>46.01</a:t>
                      </a:r>
                      <a:endParaRPr kumimoji="1" lang="ja-JP" altLang="en-US" sz="1600" dirty="0"/>
                    </a:p>
                  </a:txBody>
                  <a:tcPr/>
                </a:tc>
                <a:tc>
                  <a:txBody>
                    <a:bodyPr/>
                    <a:lstStyle/>
                    <a:p>
                      <a:r>
                        <a:rPr kumimoji="1" lang="en-US" altLang="ja-JP" sz="1600" dirty="0" smtClean="0"/>
                        <a:t>97.98</a:t>
                      </a:r>
                      <a:endParaRPr kumimoji="1" lang="ja-JP" altLang="en-US" sz="1600" dirty="0"/>
                    </a:p>
                  </a:txBody>
                  <a:tcPr/>
                </a:tc>
                <a:tc>
                  <a:txBody>
                    <a:bodyPr/>
                    <a:lstStyle/>
                    <a:p>
                      <a:r>
                        <a:rPr kumimoji="1" lang="en-US" altLang="ja-JP" sz="1600" dirty="0" smtClean="0"/>
                        <a:t>97.14</a:t>
                      </a:r>
                      <a:endParaRPr kumimoji="1" lang="ja-JP" altLang="en-US" sz="1600" dirty="0"/>
                    </a:p>
                  </a:txBody>
                  <a:tcPr/>
                </a:tc>
              </a:tr>
              <a:tr h="204023">
                <a:tc>
                  <a:txBody>
                    <a:bodyPr/>
                    <a:lstStyle/>
                    <a:p>
                      <a:r>
                        <a:rPr kumimoji="1" lang="en-US" altLang="ja-JP" sz="1600" dirty="0" smtClean="0"/>
                        <a:t>FRFCFS-</a:t>
                      </a:r>
                      <a:r>
                        <a:rPr kumimoji="1" lang="en-US" altLang="ja-JP" sz="1600" dirty="0" err="1" smtClean="0"/>
                        <a:t>DynOpt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99.997</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a:t>
                      </a:r>
                      <a:endParaRPr kumimoji="1" lang="ja-JP" altLang="en-US" sz="1600" dirty="0"/>
                    </a:p>
                  </a:txBody>
                  <a:tcPr/>
                </a:tc>
              </a:tr>
              <a:tr h="204023">
                <a:tc>
                  <a:txBody>
                    <a:bodyPr/>
                    <a:lstStyle/>
                    <a:p>
                      <a:r>
                        <a:rPr kumimoji="1" lang="en-US" altLang="ja-JP" sz="1600" dirty="0" smtClean="0"/>
                        <a:t>DASH</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bl>
          </a:graphicData>
        </a:graphic>
      </p:graphicFrame>
      <p:sp>
        <p:nvSpPr>
          <p:cNvPr id="6" name="テキスト ボックス 5"/>
          <p:cNvSpPr txBox="1"/>
          <p:nvPr/>
        </p:nvSpPr>
        <p:spPr>
          <a:xfrm>
            <a:off x="539547" y="3447001"/>
            <a:ext cx="5100884" cy="400110"/>
          </a:xfrm>
          <a:prstGeom prst="rect">
            <a:avLst/>
          </a:prstGeom>
          <a:solidFill>
            <a:schemeClr val="bg1"/>
          </a:solidFill>
          <a:ln w="28575">
            <a:solidFill>
              <a:schemeClr val="tx1"/>
            </a:solidFill>
          </a:ln>
        </p:spPr>
        <p:txBody>
          <a:bodyPr wrap="none" rtlCol="0">
            <a:spAutoFit/>
          </a:bodyPr>
          <a:lstStyle/>
          <a:p>
            <a:pPr marL="342900" indent="-342900">
              <a:buFont typeface="+mj-lt"/>
              <a:buAutoNum type="arabicPeriod"/>
            </a:pPr>
            <a:r>
              <a:rPr kumimoji="1" lang="en-US" altLang="ja-JP" sz="2000" dirty="0" smtClean="0">
                <a:solidFill>
                  <a:srgbClr val="C00000"/>
                </a:solidFill>
              </a:rPr>
              <a:t>DASH achieves 100% deadline met ratio</a:t>
            </a:r>
            <a:endParaRPr kumimoji="1" lang="ja-JP" altLang="en-US" sz="2000" dirty="0">
              <a:solidFill>
                <a:srgbClr val="C00000"/>
              </a:solidFill>
            </a:endParaRPr>
          </a:p>
        </p:txBody>
      </p:sp>
      <p:sp>
        <p:nvSpPr>
          <p:cNvPr id="8" name="角丸四角形 7"/>
          <p:cNvSpPr/>
          <p:nvPr/>
        </p:nvSpPr>
        <p:spPr>
          <a:xfrm>
            <a:off x="675108" y="2708920"/>
            <a:ext cx="7056784"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8909" y="5891776"/>
            <a:ext cx="7848878" cy="3455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411987583"/>
      </p:ext>
    </p:extLst>
  </p:cSld>
  <p:clrMapOvr>
    <a:masterClrMapping/>
  </p:clrMapOvr>
  <p:transition advTm="97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and Deadline Met Ratio</a:t>
            </a:r>
            <a:endParaRPr lang="en-US" dirty="0"/>
          </a:p>
        </p:txBody>
      </p:sp>
      <p:sp>
        <p:nvSpPr>
          <p:cNvPr id="3" name="Content Placeholder 2"/>
          <p:cNvSpPr>
            <a:spLocks noGrp="1"/>
          </p:cNvSpPr>
          <p:nvPr>
            <p:ph idx="1"/>
          </p:nvPr>
        </p:nvSpPr>
        <p:spPr>
          <a:xfrm>
            <a:off x="228600" y="876739"/>
            <a:ext cx="8610600" cy="4876800"/>
          </a:xfrm>
        </p:spPr>
        <p:txBody>
          <a:bodyPr/>
          <a:lstStyle/>
          <a:p>
            <a:r>
              <a:rPr lang="en-US" sz="2000" b="1" dirty="0" smtClean="0"/>
              <a:t>Weighted Speedup for CPUs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b="1" dirty="0" smtClean="0"/>
              <a:t>Deadline Met Ratio (%) for HWAs</a:t>
            </a:r>
            <a:endParaRPr lang="en-US" sz="2000" b="1"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36</a:t>
            </a:fld>
            <a:endParaRPr lang="en-US">
              <a:solidFill>
                <a:srgbClr val="000000"/>
              </a:solidFill>
            </a:endParaRPr>
          </a:p>
        </p:txBody>
      </p:sp>
      <p:graphicFrame>
        <p:nvGraphicFramePr>
          <p:cNvPr id="31" name="グラフ 30"/>
          <p:cNvGraphicFramePr>
            <a:graphicFrameLocks/>
          </p:cNvGraphicFramePr>
          <p:nvPr/>
        </p:nvGraphicFramePr>
        <p:xfrm>
          <a:off x="683568" y="1266631"/>
          <a:ext cx="7344816" cy="259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 4"/>
          <p:cNvGraphicFramePr>
            <a:graphicFrameLocks noGrp="1"/>
          </p:cNvGraphicFramePr>
          <p:nvPr/>
        </p:nvGraphicFramePr>
        <p:xfrm>
          <a:off x="539547" y="4221088"/>
          <a:ext cx="7848878" cy="2011680"/>
        </p:xfrm>
        <a:graphic>
          <a:graphicData uri="http://schemas.openxmlformats.org/drawingml/2006/table">
            <a:tbl>
              <a:tblPr firstRow="1" bandRow="1">
                <a:tableStyleId>{073A0DAA-6AF3-43AB-8588-CEC1D06C72B9}</a:tableStyleId>
              </a:tblPr>
              <a:tblGrid>
                <a:gridCol w="1872213"/>
                <a:gridCol w="1195333"/>
                <a:gridCol w="1195333"/>
                <a:gridCol w="1195333"/>
                <a:gridCol w="1195333"/>
                <a:gridCol w="1195333"/>
              </a:tblGrid>
              <a:tr h="204023">
                <a:tc>
                  <a:txBody>
                    <a:bodyPr/>
                    <a:lstStyle/>
                    <a:p>
                      <a:endParaRPr kumimoji="1" lang="ja-JP" altLang="en-US" sz="1600" dirty="0"/>
                    </a:p>
                  </a:txBody>
                  <a:tcPr/>
                </a:tc>
                <a:tc>
                  <a:txBody>
                    <a:bodyPr/>
                    <a:lstStyle/>
                    <a:p>
                      <a:r>
                        <a:rPr kumimoji="1" lang="en-US" altLang="ja-JP" sz="1600" dirty="0" smtClean="0"/>
                        <a:t>IMG</a:t>
                      </a:r>
                      <a:endParaRPr kumimoji="1" lang="ja-JP" altLang="en-US" sz="1600" dirty="0"/>
                    </a:p>
                  </a:txBody>
                  <a:tcPr/>
                </a:tc>
                <a:tc>
                  <a:txBody>
                    <a:bodyPr/>
                    <a:lstStyle/>
                    <a:p>
                      <a:r>
                        <a:rPr kumimoji="1" lang="en-US" altLang="ja-JP" sz="1600" dirty="0" smtClean="0"/>
                        <a:t>HES</a:t>
                      </a:r>
                      <a:endParaRPr kumimoji="1" lang="ja-JP" altLang="en-US" sz="1600" dirty="0"/>
                    </a:p>
                  </a:txBody>
                  <a:tcPr/>
                </a:tc>
                <a:tc>
                  <a:txBody>
                    <a:bodyPr/>
                    <a:lstStyle/>
                    <a:p>
                      <a:r>
                        <a:rPr kumimoji="1" lang="en-US" altLang="ja-JP" sz="1600" dirty="0" smtClean="0"/>
                        <a:t>MAT</a:t>
                      </a:r>
                      <a:endParaRPr kumimoji="1" lang="ja-JP" altLang="en-US" sz="1600" dirty="0"/>
                    </a:p>
                  </a:txBody>
                  <a:tcPr/>
                </a:tc>
                <a:tc>
                  <a:txBody>
                    <a:bodyPr/>
                    <a:lstStyle/>
                    <a:p>
                      <a:r>
                        <a:rPr kumimoji="1" lang="en-US" altLang="ja-JP" sz="1600" dirty="0" smtClean="0"/>
                        <a:t>RSZ</a:t>
                      </a:r>
                      <a:endParaRPr kumimoji="1" lang="ja-JP" altLang="en-US" sz="1600" dirty="0"/>
                    </a:p>
                  </a:txBody>
                  <a:tcPr/>
                </a:tc>
                <a:tc>
                  <a:txBody>
                    <a:bodyPr/>
                    <a:lstStyle/>
                    <a:p>
                      <a:r>
                        <a:rPr kumimoji="1" lang="en-US" altLang="ja-JP" sz="1600" dirty="0" smtClean="0"/>
                        <a:t>DET</a:t>
                      </a:r>
                      <a:endParaRPr kumimoji="1" lang="ja-JP" altLang="en-US" sz="1600" dirty="0"/>
                    </a:p>
                  </a:txBody>
                  <a:tcPr/>
                </a:tc>
              </a:tr>
              <a:tr h="204023">
                <a:tc>
                  <a:txBody>
                    <a:bodyPr/>
                    <a:lstStyle/>
                    <a:p>
                      <a:r>
                        <a:rPr kumimoji="1" lang="en-US" altLang="ja-JP" sz="1600" dirty="0" smtClean="0"/>
                        <a:t>FRFCFS-St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TCM-St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FRFCFS-Dyn0.9</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99.4</a:t>
                      </a:r>
                      <a:endParaRPr kumimoji="1" lang="ja-JP" altLang="en-US" sz="1600" dirty="0"/>
                    </a:p>
                  </a:txBody>
                  <a:tcPr/>
                </a:tc>
                <a:tc>
                  <a:txBody>
                    <a:bodyPr/>
                    <a:lstStyle/>
                    <a:p>
                      <a:r>
                        <a:rPr kumimoji="1" lang="en-US" altLang="ja-JP" sz="1600" dirty="0" smtClean="0"/>
                        <a:t>46.01</a:t>
                      </a:r>
                      <a:endParaRPr kumimoji="1" lang="ja-JP" altLang="en-US" sz="1600" dirty="0"/>
                    </a:p>
                  </a:txBody>
                  <a:tcPr/>
                </a:tc>
                <a:tc>
                  <a:txBody>
                    <a:bodyPr/>
                    <a:lstStyle/>
                    <a:p>
                      <a:r>
                        <a:rPr kumimoji="1" lang="en-US" altLang="ja-JP" sz="1600" dirty="0" smtClean="0"/>
                        <a:t>97.98</a:t>
                      </a:r>
                      <a:endParaRPr kumimoji="1" lang="ja-JP" altLang="en-US" sz="1600" dirty="0"/>
                    </a:p>
                  </a:txBody>
                  <a:tcPr/>
                </a:tc>
                <a:tc>
                  <a:txBody>
                    <a:bodyPr/>
                    <a:lstStyle/>
                    <a:p>
                      <a:r>
                        <a:rPr kumimoji="1" lang="en-US" altLang="ja-JP" sz="1600" dirty="0" smtClean="0"/>
                        <a:t>97.14</a:t>
                      </a:r>
                      <a:endParaRPr kumimoji="1" lang="ja-JP" altLang="en-US" sz="1600" dirty="0"/>
                    </a:p>
                  </a:txBody>
                  <a:tcPr/>
                </a:tc>
              </a:tr>
              <a:tr h="204023">
                <a:tc>
                  <a:txBody>
                    <a:bodyPr/>
                    <a:lstStyle/>
                    <a:p>
                      <a:r>
                        <a:rPr kumimoji="1" lang="en-US" altLang="ja-JP" sz="1600" dirty="0" smtClean="0"/>
                        <a:t>FRFCFS-</a:t>
                      </a:r>
                      <a:r>
                        <a:rPr kumimoji="1" lang="en-US" altLang="ja-JP" sz="1600" dirty="0" err="1" smtClean="0"/>
                        <a:t>DynOpt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99.997</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a:t>
                      </a:r>
                      <a:endParaRPr kumimoji="1" lang="ja-JP" altLang="en-US" sz="1600" dirty="0"/>
                    </a:p>
                  </a:txBody>
                  <a:tcPr/>
                </a:tc>
              </a:tr>
              <a:tr h="204023">
                <a:tc>
                  <a:txBody>
                    <a:bodyPr/>
                    <a:lstStyle/>
                    <a:p>
                      <a:r>
                        <a:rPr kumimoji="1" lang="en-US" altLang="ja-JP" sz="1600" dirty="0" smtClean="0"/>
                        <a:t>DASH</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bl>
          </a:graphicData>
        </a:graphic>
      </p:graphicFrame>
      <p:cxnSp>
        <p:nvCxnSpPr>
          <p:cNvPr id="13" name="直線コネクタ 12"/>
          <p:cNvCxnSpPr/>
          <p:nvPr/>
        </p:nvCxnSpPr>
        <p:spPr>
          <a:xfrm>
            <a:off x="6580475" y="2348880"/>
            <a:ext cx="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997025" y="2348880"/>
            <a:ext cx="0" cy="6459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6580475" y="2485147"/>
            <a:ext cx="416550" cy="7975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951028" y="2338010"/>
            <a:ext cx="902811" cy="369332"/>
          </a:xfrm>
          <a:prstGeom prst="rect">
            <a:avLst/>
          </a:prstGeom>
          <a:noFill/>
        </p:spPr>
        <p:txBody>
          <a:bodyPr wrap="none" rtlCol="0">
            <a:spAutoFit/>
          </a:bodyPr>
          <a:lstStyle/>
          <a:p>
            <a:r>
              <a:rPr kumimoji="1" lang="en-US" altLang="ja-JP" dirty="0" smtClean="0">
                <a:solidFill>
                  <a:srgbClr val="C00000"/>
                </a:solidFill>
              </a:rPr>
              <a:t>+9.5%</a:t>
            </a:r>
            <a:endParaRPr kumimoji="1" lang="ja-JP" altLang="en-US" dirty="0">
              <a:solidFill>
                <a:srgbClr val="C00000"/>
              </a:solidFill>
            </a:endParaRPr>
          </a:p>
        </p:txBody>
      </p:sp>
      <p:sp>
        <p:nvSpPr>
          <p:cNvPr id="6" name="テキスト ボックス 5"/>
          <p:cNvSpPr txBox="1"/>
          <p:nvPr/>
        </p:nvSpPr>
        <p:spPr>
          <a:xfrm>
            <a:off x="539547" y="3447001"/>
            <a:ext cx="8096512" cy="1015663"/>
          </a:xfrm>
          <a:prstGeom prst="rect">
            <a:avLst/>
          </a:prstGeom>
          <a:solidFill>
            <a:schemeClr val="bg1"/>
          </a:solidFill>
          <a:ln w="28575">
            <a:solidFill>
              <a:schemeClr val="tx1"/>
            </a:solidFill>
          </a:ln>
        </p:spPr>
        <p:txBody>
          <a:bodyPr wrap="none" rtlCol="0">
            <a:spAutoFit/>
          </a:bodyPr>
          <a:lstStyle/>
          <a:p>
            <a:pPr marL="342900" indent="-342900">
              <a:buFont typeface="+mj-lt"/>
              <a:buAutoNum type="arabicPeriod"/>
            </a:pPr>
            <a:r>
              <a:rPr kumimoji="1" lang="en-US" altLang="ja-JP" sz="2000" dirty="0" smtClean="0">
                <a:solidFill>
                  <a:srgbClr val="C00000"/>
                </a:solidFill>
              </a:rPr>
              <a:t>DASH achieves 100% deadline met ratio</a:t>
            </a:r>
          </a:p>
          <a:p>
            <a:pPr marL="342900" indent="-342900">
              <a:buFont typeface="+mj-lt"/>
              <a:buAutoNum type="arabicPeriod"/>
            </a:pPr>
            <a:r>
              <a:rPr kumimoji="1" lang="en-US" altLang="ja-JP" sz="2000" dirty="0" smtClean="0">
                <a:solidFill>
                  <a:srgbClr val="C00000"/>
                </a:solidFill>
              </a:rPr>
              <a:t>DASH </a:t>
            </a:r>
            <a:r>
              <a:rPr kumimoji="1" lang="en-US" altLang="ja-JP" sz="2000" dirty="0">
                <a:solidFill>
                  <a:srgbClr val="C00000"/>
                </a:solidFill>
              </a:rPr>
              <a:t>achieves better performance (+9.5%) than FRFCFS-</a:t>
            </a:r>
            <a:r>
              <a:rPr kumimoji="1" lang="en-US" altLang="ja-JP" sz="2000" dirty="0" err="1">
                <a:solidFill>
                  <a:srgbClr val="C00000"/>
                </a:solidFill>
              </a:rPr>
              <a:t>DynOpt</a:t>
            </a:r>
            <a:r>
              <a:rPr kumimoji="1" lang="en-US" altLang="ja-JP" sz="2000" dirty="0">
                <a:solidFill>
                  <a:srgbClr val="C00000"/>
                </a:solidFill>
              </a:rPr>
              <a:t> </a:t>
            </a:r>
            <a:br>
              <a:rPr kumimoji="1" lang="en-US" altLang="ja-JP" sz="2000" dirty="0">
                <a:solidFill>
                  <a:srgbClr val="C00000"/>
                </a:solidFill>
              </a:rPr>
            </a:br>
            <a:r>
              <a:rPr kumimoji="1" lang="en-US" altLang="ja-JP" sz="2000" dirty="0" smtClean="0">
                <a:solidFill>
                  <a:srgbClr val="C00000"/>
                </a:solidFill>
              </a:rPr>
              <a:t>that meets the most of HWAs’ deadlines (Optimized </a:t>
            </a:r>
            <a:r>
              <a:rPr kumimoji="1" lang="en-US" altLang="ja-JP" sz="2000" dirty="0">
                <a:solidFill>
                  <a:srgbClr val="C00000"/>
                </a:solidFill>
              </a:rPr>
              <a:t>for HWAs</a:t>
            </a:r>
            <a:r>
              <a:rPr kumimoji="1" lang="en-US" altLang="ja-JP" sz="2000" dirty="0" smtClean="0">
                <a:solidFill>
                  <a:srgbClr val="C00000"/>
                </a:solidFill>
              </a:rPr>
              <a:t>)</a:t>
            </a:r>
          </a:p>
        </p:txBody>
      </p:sp>
      <p:sp>
        <p:nvSpPr>
          <p:cNvPr id="12" name="角丸四角形 11"/>
          <p:cNvSpPr/>
          <p:nvPr/>
        </p:nvSpPr>
        <p:spPr>
          <a:xfrm>
            <a:off x="675108" y="2708920"/>
            <a:ext cx="7056784"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38909" y="5891776"/>
            <a:ext cx="7848878" cy="3455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2888742"/>
      </p:ext>
    </p:extLst>
  </p:cSld>
  <p:clrMapOvr>
    <a:masterClrMapping/>
  </p:clrMapOvr>
  <p:transition advTm="1180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and Deadline Met Ratio</a:t>
            </a:r>
            <a:endParaRPr lang="en-US" dirty="0"/>
          </a:p>
        </p:txBody>
      </p:sp>
      <p:sp>
        <p:nvSpPr>
          <p:cNvPr id="3" name="Content Placeholder 2"/>
          <p:cNvSpPr>
            <a:spLocks noGrp="1"/>
          </p:cNvSpPr>
          <p:nvPr>
            <p:ph idx="1"/>
          </p:nvPr>
        </p:nvSpPr>
        <p:spPr>
          <a:xfrm>
            <a:off x="228600" y="876739"/>
            <a:ext cx="8610600" cy="4876800"/>
          </a:xfrm>
        </p:spPr>
        <p:txBody>
          <a:bodyPr/>
          <a:lstStyle/>
          <a:p>
            <a:r>
              <a:rPr lang="en-US" sz="2000" b="1" dirty="0" smtClean="0"/>
              <a:t>Weighted Speedup for CPUs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b="1" dirty="0" smtClean="0"/>
              <a:t>Deadline Met Ratio (%) for HWAs</a:t>
            </a:r>
            <a:endParaRPr lang="en-US" sz="2000" b="1"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37</a:t>
            </a:fld>
            <a:endParaRPr lang="en-US">
              <a:solidFill>
                <a:srgbClr val="000000"/>
              </a:solidFill>
            </a:endParaRPr>
          </a:p>
        </p:txBody>
      </p:sp>
      <p:graphicFrame>
        <p:nvGraphicFramePr>
          <p:cNvPr id="31" name="グラフ 30"/>
          <p:cNvGraphicFramePr>
            <a:graphicFrameLocks/>
          </p:cNvGraphicFramePr>
          <p:nvPr/>
        </p:nvGraphicFramePr>
        <p:xfrm>
          <a:off x="683568" y="1266631"/>
          <a:ext cx="7344816" cy="259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 4"/>
          <p:cNvGraphicFramePr>
            <a:graphicFrameLocks noGrp="1"/>
          </p:cNvGraphicFramePr>
          <p:nvPr/>
        </p:nvGraphicFramePr>
        <p:xfrm>
          <a:off x="539547" y="4221088"/>
          <a:ext cx="7848878" cy="2011680"/>
        </p:xfrm>
        <a:graphic>
          <a:graphicData uri="http://schemas.openxmlformats.org/drawingml/2006/table">
            <a:tbl>
              <a:tblPr firstRow="1" bandRow="1">
                <a:tableStyleId>{073A0DAA-6AF3-43AB-8588-CEC1D06C72B9}</a:tableStyleId>
              </a:tblPr>
              <a:tblGrid>
                <a:gridCol w="1872213"/>
                <a:gridCol w="1195333"/>
                <a:gridCol w="1195333"/>
                <a:gridCol w="1195333"/>
                <a:gridCol w="1195333"/>
                <a:gridCol w="1195333"/>
              </a:tblGrid>
              <a:tr h="204023">
                <a:tc>
                  <a:txBody>
                    <a:bodyPr/>
                    <a:lstStyle/>
                    <a:p>
                      <a:endParaRPr kumimoji="1" lang="ja-JP" altLang="en-US" sz="1600" dirty="0"/>
                    </a:p>
                  </a:txBody>
                  <a:tcPr/>
                </a:tc>
                <a:tc>
                  <a:txBody>
                    <a:bodyPr/>
                    <a:lstStyle/>
                    <a:p>
                      <a:r>
                        <a:rPr kumimoji="1" lang="en-US" altLang="ja-JP" sz="1600" dirty="0" smtClean="0"/>
                        <a:t>IMG</a:t>
                      </a:r>
                      <a:endParaRPr kumimoji="1" lang="ja-JP" altLang="en-US" sz="1600" dirty="0"/>
                    </a:p>
                  </a:txBody>
                  <a:tcPr/>
                </a:tc>
                <a:tc>
                  <a:txBody>
                    <a:bodyPr/>
                    <a:lstStyle/>
                    <a:p>
                      <a:r>
                        <a:rPr kumimoji="1" lang="en-US" altLang="ja-JP" sz="1600" dirty="0" smtClean="0"/>
                        <a:t>HES</a:t>
                      </a:r>
                      <a:endParaRPr kumimoji="1" lang="ja-JP" altLang="en-US" sz="1600" dirty="0"/>
                    </a:p>
                  </a:txBody>
                  <a:tcPr/>
                </a:tc>
                <a:tc>
                  <a:txBody>
                    <a:bodyPr/>
                    <a:lstStyle/>
                    <a:p>
                      <a:r>
                        <a:rPr kumimoji="1" lang="en-US" altLang="ja-JP" sz="1600" dirty="0" smtClean="0"/>
                        <a:t>MAT</a:t>
                      </a:r>
                      <a:endParaRPr kumimoji="1" lang="ja-JP" altLang="en-US" sz="1600" dirty="0"/>
                    </a:p>
                  </a:txBody>
                  <a:tcPr/>
                </a:tc>
                <a:tc>
                  <a:txBody>
                    <a:bodyPr/>
                    <a:lstStyle/>
                    <a:p>
                      <a:r>
                        <a:rPr kumimoji="1" lang="en-US" altLang="ja-JP" sz="1600" dirty="0" smtClean="0"/>
                        <a:t>RSZ</a:t>
                      </a:r>
                      <a:endParaRPr kumimoji="1" lang="ja-JP" altLang="en-US" sz="1600" dirty="0"/>
                    </a:p>
                  </a:txBody>
                  <a:tcPr/>
                </a:tc>
                <a:tc>
                  <a:txBody>
                    <a:bodyPr/>
                    <a:lstStyle/>
                    <a:p>
                      <a:r>
                        <a:rPr kumimoji="1" lang="en-US" altLang="ja-JP" sz="1600" dirty="0" smtClean="0"/>
                        <a:t>DET</a:t>
                      </a:r>
                      <a:endParaRPr kumimoji="1" lang="ja-JP" altLang="en-US" sz="1600" dirty="0"/>
                    </a:p>
                  </a:txBody>
                  <a:tcPr/>
                </a:tc>
              </a:tr>
              <a:tr h="204023">
                <a:tc>
                  <a:txBody>
                    <a:bodyPr/>
                    <a:lstStyle/>
                    <a:p>
                      <a:r>
                        <a:rPr kumimoji="1" lang="en-US" altLang="ja-JP" sz="1600" dirty="0" smtClean="0"/>
                        <a:t>FRFCFS-St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TCM-St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r h="204023">
                <a:tc>
                  <a:txBody>
                    <a:bodyPr/>
                    <a:lstStyle/>
                    <a:p>
                      <a:r>
                        <a:rPr kumimoji="1" lang="en-US" altLang="ja-JP" sz="1600" dirty="0" smtClean="0"/>
                        <a:t>FRFCFS-Dyn0.9</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99.4</a:t>
                      </a:r>
                      <a:endParaRPr kumimoji="1" lang="ja-JP" altLang="en-US" sz="1600" dirty="0"/>
                    </a:p>
                  </a:txBody>
                  <a:tcPr/>
                </a:tc>
                <a:tc>
                  <a:txBody>
                    <a:bodyPr/>
                    <a:lstStyle/>
                    <a:p>
                      <a:r>
                        <a:rPr kumimoji="1" lang="en-US" altLang="ja-JP" sz="1600" dirty="0" smtClean="0"/>
                        <a:t>46.01</a:t>
                      </a:r>
                      <a:endParaRPr kumimoji="1" lang="ja-JP" altLang="en-US" sz="1600" dirty="0"/>
                    </a:p>
                  </a:txBody>
                  <a:tcPr/>
                </a:tc>
                <a:tc>
                  <a:txBody>
                    <a:bodyPr/>
                    <a:lstStyle/>
                    <a:p>
                      <a:r>
                        <a:rPr kumimoji="1" lang="en-US" altLang="ja-JP" sz="1600" dirty="0" smtClean="0"/>
                        <a:t>97.98</a:t>
                      </a:r>
                      <a:endParaRPr kumimoji="1" lang="ja-JP" altLang="en-US" sz="1600" dirty="0"/>
                    </a:p>
                  </a:txBody>
                  <a:tcPr/>
                </a:tc>
                <a:tc>
                  <a:txBody>
                    <a:bodyPr/>
                    <a:lstStyle/>
                    <a:p>
                      <a:r>
                        <a:rPr kumimoji="1" lang="en-US" altLang="ja-JP" sz="1600" dirty="0" smtClean="0"/>
                        <a:t>97.14</a:t>
                      </a:r>
                      <a:endParaRPr kumimoji="1" lang="ja-JP" altLang="en-US" sz="1600" dirty="0"/>
                    </a:p>
                  </a:txBody>
                  <a:tcPr/>
                </a:tc>
              </a:tr>
              <a:tr h="204023">
                <a:tc>
                  <a:txBody>
                    <a:bodyPr/>
                    <a:lstStyle/>
                    <a:p>
                      <a:r>
                        <a:rPr kumimoji="1" lang="en-US" altLang="ja-JP" sz="1600" dirty="0" smtClean="0"/>
                        <a:t>FRFCFS-</a:t>
                      </a:r>
                      <a:r>
                        <a:rPr kumimoji="1" lang="en-US" altLang="ja-JP" sz="1600" dirty="0" err="1" smtClean="0"/>
                        <a:t>DynOpt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99.997</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a:t>
                      </a:r>
                      <a:endParaRPr kumimoji="1" lang="ja-JP" altLang="en-US" sz="1600" dirty="0"/>
                    </a:p>
                  </a:txBody>
                  <a:tcPr/>
                </a:tc>
              </a:tr>
              <a:tr h="204023">
                <a:tc>
                  <a:txBody>
                    <a:bodyPr/>
                    <a:lstStyle/>
                    <a:p>
                      <a:r>
                        <a:rPr kumimoji="1" lang="en-US" altLang="ja-JP" sz="1600" dirty="0" smtClean="0"/>
                        <a:t>DASH</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bl>
          </a:graphicData>
        </a:graphic>
      </p:graphicFrame>
      <p:cxnSp>
        <p:nvCxnSpPr>
          <p:cNvPr id="13" name="直線コネクタ 12"/>
          <p:cNvCxnSpPr/>
          <p:nvPr/>
        </p:nvCxnSpPr>
        <p:spPr>
          <a:xfrm>
            <a:off x="6580475" y="2348880"/>
            <a:ext cx="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997025" y="2348880"/>
            <a:ext cx="0" cy="6459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6580475" y="2485147"/>
            <a:ext cx="416550" cy="7975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951028" y="2338010"/>
            <a:ext cx="902811" cy="369332"/>
          </a:xfrm>
          <a:prstGeom prst="rect">
            <a:avLst/>
          </a:prstGeom>
          <a:noFill/>
        </p:spPr>
        <p:txBody>
          <a:bodyPr wrap="none" rtlCol="0">
            <a:spAutoFit/>
          </a:bodyPr>
          <a:lstStyle/>
          <a:p>
            <a:r>
              <a:rPr kumimoji="1" lang="en-US" altLang="ja-JP" dirty="0" smtClean="0">
                <a:solidFill>
                  <a:srgbClr val="C00000"/>
                </a:solidFill>
              </a:rPr>
              <a:t>+9.5%</a:t>
            </a:r>
            <a:endParaRPr kumimoji="1" lang="ja-JP" altLang="en-US" dirty="0">
              <a:solidFill>
                <a:srgbClr val="C00000"/>
              </a:solidFill>
            </a:endParaRPr>
          </a:p>
        </p:txBody>
      </p:sp>
      <p:sp>
        <p:nvSpPr>
          <p:cNvPr id="6" name="テキスト ボックス 5"/>
          <p:cNvSpPr txBox="1"/>
          <p:nvPr/>
        </p:nvSpPr>
        <p:spPr>
          <a:xfrm>
            <a:off x="539547" y="3447001"/>
            <a:ext cx="8096512" cy="1631216"/>
          </a:xfrm>
          <a:prstGeom prst="rect">
            <a:avLst/>
          </a:prstGeom>
          <a:solidFill>
            <a:schemeClr val="bg1"/>
          </a:solidFill>
          <a:ln w="28575">
            <a:solidFill>
              <a:schemeClr val="tx1"/>
            </a:solidFill>
          </a:ln>
        </p:spPr>
        <p:txBody>
          <a:bodyPr wrap="none" rtlCol="0">
            <a:spAutoFit/>
          </a:bodyPr>
          <a:lstStyle/>
          <a:p>
            <a:pPr marL="342900" indent="-342900">
              <a:buFont typeface="+mj-lt"/>
              <a:buAutoNum type="arabicPeriod"/>
            </a:pPr>
            <a:r>
              <a:rPr kumimoji="1" lang="en-US" altLang="ja-JP" sz="2000" dirty="0" smtClean="0">
                <a:solidFill>
                  <a:srgbClr val="C00000"/>
                </a:solidFill>
              </a:rPr>
              <a:t>DASH achieves 100% deadline met ratio</a:t>
            </a:r>
          </a:p>
          <a:p>
            <a:pPr marL="342900" indent="-342900">
              <a:buFont typeface="+mj-lt"/>
              <a:buAutoNum type="arabicPeriod"/>
            </a:pPr>
            <a:r>
              <a:rPr kumimoji="1" lang="en-US" altLang="ja-JP" sz="2000" dirty="0" smtClean="0">
                <a:solidFill>
                  <a:srgbClr val="C00000"/>
                </a:solidFill>
              </a:rPr>
              <a:t>DASH </a:t>
            </a:r>
            <a:r>
              <a:rPr kumimoji="1" lang="en-US" altLang="ja-JP" sz="2000" dirty="0">
                <a:solidFill>
                  <a:srgbClr val="C00000"/>
                </a:solidFill>
              </a:rPr>
              <a:t>achieves better performance (+9.5%) than FRFCFS-</a:t>
            </a:r>
            <a:r>
              <a:rPr kumimoji="1" lang="en-US" altLang="ja-JP" sz="2000" dirty="0" err="1">
                <a:solidFill>
                  <a:srgbClr val="C00000"/>
                </a:solidFill>
              </a:rPr>
              <a:t>DynOpt</a:t>
            </a:r>
            <a:r>
              <a:rPr kumimoji="1" lang="en-US" altLang="ja-JP" sz="2000" dirty="0">
                <a:solidFill>
                  <a:srgbClr val="C00000"/>
                </a:solidFill>
              </a:rPr>
              <a:t> </a:t>
            </a:r>
            <a:br>
              <a:rPr kumimoji="1" lang="en-US" altLang="ja-JP" sz="2000" dirty="0">
                <a:solidFill>
                  <a:srgbClr val="C00000"/>
                </a:solidFill>
              </a:rPr>
            </a:br>
            <a:r>
              <a:rPr kumimoji="1" lang="en-US" altLang="ja-JP" sz="2000" dirty="0" smtClean="0">
                <a:solidFill>
                  <a:srgbClr val="C00000"/>
                </a:solidFill>
              </a:rPr>
              <a:t>that meets the most of HWAs’ deadlines (Optimized </a:t>
            </a:r>
            <a:r>
              <a:rPr kumimoji="1" lang="en-US" altLang="ja-JP" sz="2000" dirty="0">
                <a:solidFill>
                  <a:srgbClr val="C00000"/>
                </a:solidFill>
              </a:rPr>
              <a:t>for HWAs</a:t>
            </a:r>
            <a:r>
              <a:rPr kumimoji="1" lang="en-US" altLang="ja-JP" sz="2000" dirty="0" smtClean="0">
                <a:solidFill>
                  <a:srgbClr val="C00000"/>
                </a:solidFill>
              </a:rPr>
              <a:t>)</a:t>
            </a:r>
          </a:p>
          <a:p>
            <a:pPr marL="342900" indent="-342900">
              <a:buFont typeface="+mj-lt"/>
              <a:buAutoNum type="arabicPeriod"/>
            </a:pPr>
            <a:r>
              <a:rPr kumimoji="1" lang="en-US" altLang="ja-JP" sz="2000" dirty="0">
                <a:solidFill>
                  <a:srgbClr val="C00000"/>
                </a:solidFill>
              </a:rPr>
              <a:t>DASH achieves comparable performance to FRFCFS-Dyn0.9 </a:t>
            </a:r>
            <a:br>
              <a:rPr kumimoji="1" lang="en-US" altLang="ja-JP" sz="2000" dirty="0">
                <a:solidFill>
                  <a:srgbClr val="C00000"/>
                </a:solidFill>
              </a:rPr>
            </a:br>
            <a:r>
              <a:rPr kumimoji="1" lang="en-US" altLang="ja-JP" sz="2000" dirty="0" smtClean="0">
                <a:solidFill>
                  <a:srgbClr val="C00000"/>
                </a:solidFill>
              </a:rPr>
              <a:t>that frequently misses HWAs’ deadlines (Optimized </a:t>
            </a:r>
            <a:r>
              <a:rPr kumimoji="1" lang="en-US" altLang="ja-JP" sz="2000" dirty="0">
                <a:solidFill>
                  <a:srgbClr val="C00000"/>
                </a:solidFill>
              </a:rPr>
              <a:t>for CPUs</a:t>
            </a:r>
            <a:r>
              <a:rPr kumimoji="1" lang="en-US" altLang="ja-JP" sz="2000" dirty="0" smtClean="0">
                <a:solidFill>
                  <a:srgbClr val="C00000"/>
                </a:solidFill>
              </a:rPr>
              <a:t>)</a:t>
            </a:r>
            <a:endParaRPr kumimoji="1" lang="en-US" altLang="ja-JP" sz="2000" dirty="0">
              <a:solidFill>
                <a:srgbClr val="C00000"/>
              </a:solidFill>
            </a:endParaRPr>
          </a:p>
        </p:txBody>
      </p:sp>
      <p:sp>
        <p:nvSpPr>
          <p:cNvPr id="12" name="角丸四角形 11"/>
          <p:cNvSpPr/>
          <p:nvPr/>
        </p:nvSpPr>
        <p:spPr>
          <a:xfrm>
            <a:off x="675108" y="2708920"/>
            <a:ext cx="7056784" cy="3600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38909" y="5891776"/>
            <a:ext cx="7848878" cy="3455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6628379"/>
      </p:ext>
    </p:extLst>
  </p:cSld>
  <p:clrMapOvr>
    <a:masterClrMapping/>
  </p:clrMapOvr>
  <p:transition advTm="1973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Scheduler: Summary</a:t>
            </a:r>
            <a:endParaRPr lang="en-US" dirty="0"/>
          </a:p>
        </p:txBody>
      </p:sp>
      <p:sp>
        <p:nvSpPr>
          <p:cNvPr id="3" name="Content Placeholder 2"/>
          <p:cNvSpPr>
            <a:spLocks noGrp="1"/>
          </p:cNvSpPr>
          <p:nvPr>
            <p:ph idx="1"/>
          </p:nvPr>
        </p:nvSpPr>
        <p:spPr>
          <a:xfrm>
            <a:off x="228600" y="900553"/>
            <a:ext cx="8807896" cy="5509213"/>
          </a:xfrm>
        </p:spPr>
        <p:txBody>
          <a:bodyPr/>
          <a:lstStyle/>
          <a:p>
            <a:r>
              <a:rPr lang="en-US" sz="2000" u="sng" dirty="0"/>
              <a:t>Problem</a:t>
            </a:r>
            <a:r>
              <a:rPr lang="en-US" sz="2000" dirty="0"/>
              <a:t>: Hardware accelerators (HWAs) and CPUs share the same memory subsystem and interfere with each other in main memory</a:t>
            </a:r>
          </a:p>
          <a:p>
            <a:r>
              <a:rPr lang="en-US" sz="2000" u="sng" dirty="0"/>
              <a:t>Goal</a:t>
            </a:r>
            <a:r>
              <a:rPr lang="en-US" sz="2000" dirty="0"/>
              <a:t>: Design a memory scheduler that improves CPU performance while meeting HWAs’ deadlines</a:t>
            </a:r>
          </a:p>
          <a:p>
            <a:r>
              <a:rPr lang="en-US" sz="2000" u="sng" dirty="0"/>
              <a:t>Challenge</a:t>
            </a:r>
            <a:r>
              <a:rPr lang="en-US" sz="2000" dirty="0"/>
              <a:t>: Different HWAs have different memory access characteristics and different deadlines, which current schedulers do not smoothly handle</a:t>
            </a:r>
          </a:p>
          <a:p>
            <a:pPr lvl="1"/>
            <a:r>
              <a:rPr lang="en-US" sz="1800" dirty="0">
                <a:solidFill>
                  <a:srgbClr val="FF0000"/>
                </a:solidFill>
              </a:rPr>
              <a:t>Memory-intensive and long-deadline HWAs significantly degrade </a:t>
            </a:r>
            <a:r>
              <a:rPr lang="en-US" sz="1800" dirty="0" smtClean="0">
                <a:solidFill>
                  <a:srgbClr val="FF0000"/>
                </a:solidFill>
              </a:rPr>
              <a:t>CPU performance </a:t>
            </a:r>
            <a:r>
              <a:rPr lang="en-US" sz="1800" i="1" dirty="0">
                <a:solidFill>
                  <a:srgbClr val="FF0000"/>
                </a:solidFill>
              </a:rPr>
              <a:t>when they become high priority </a:t>
            </a:r>
            <a:r>
              <a:rPr lang="en-US" sz="1800" dirty="0">
                <a:solidFill>
                  <a:srgbClr val="FF0000"/>
                </a:solidFill>
              </a:rPr>
              <a:t>(due to slow progress)</a:t>
            </a:r>
          </a:p>
          <a:p>
            <a:pPr lvl="1"/>
            <a:r>
              <a:rPr lang="en-US" sz="1800" dirty="0">
                <a:solidFill>
                  <a:srgbClr val="FF0000"/>
                </a:solidFill>
              </a:rPr>
              <a:t>Short-deadline HWAs sometimes miss their deadlines </a:t>
            </a:r>
            <a:r>
              <a:rPr lang="en-US" sz="1800" i="1" dirty="0">
                <a:solidFill>
                  <a:srgbClr val="FF0000"/>
                </a:solidFill>
              </a:rPr>
              <a:t>despite high priority</a:t>
            </a:r>
          </a:p>
          <a:p>
            <a:r>
              <a:rPr lang="en-US" sz="2000" u="sng" dirty="0" smtClean="0">
                <a:solidFill>
                  <a:srgbClr val="0000FF"/>
                </a:solidFill>
              </a:rPr>
              <a:t>Solution</a:t>
            </a:r>
            <a:r>
              <a:rPr lang="en-US" sz="2000" dirty="0" smtClean="0">
                <a:solidFill>
                  <a:srgbClr val="0000FF"/>
                </a:solidFill>
              </a:rPr>
              <a:t>: DASH Memory Scheduler </a:t>
            </a:r>
          </a:p>
          <a:p>
            <a:pPr lvl="1"/>
            <a:r>
              <a:rPr lang="en-US" sz="1800" dirty="0" smtClean="0">
                <a:solidFill>
                  <a:srgbClr val="0000FF"/>
                </a:solidFill>
              </a:rPr>
              <a:t>Prioritize HWAs over CPU anytime when the HWA is not making good progress</a:t>
            </a:r>
          </a:p>
          <a:p>
            <a:pPr lvl="1"/>
            <a:r>
              <a:rPr lang="en-US" sz="1800" dirty="0" smtClean="0">
                <a:solidFill>
                  <a:srgbClr val="0000FF"/>
                </a:solidFill>
              </a:rPr>
              <a:t>Application-aware scheduling for CPUs and HWAs</a:t>
            </a:r>
            <a:endParaRPr lang="en-US" sz="1800" i="1" dirty="0">
              <a:solidFill>
                <a:srgbClr val="0000FF"/>
              </a:solidFill>
            </a:endParaRPr>
          </a:p>
          <a:p>
            <a:r>
              <a:rPr lang="en-US" sz="2000" u="sng" dirty="0"/>
              <a:t>Key Results:</a:t>
            </a:r>
            <a:r>
              <a:rPr lang="en-US" sz="2000" dirty="0"/>
              <a:t> </a:t>
            </a:r>
            <a:endParaRPr lang="en-US" sz="2000" dirty="0" smtClean="0"/>
          </a:p>
          <a:p>
            <a:pPr marL="344487" lvl="1" indent="0">
              <a:buNone/>
            </a:pPr>
            <a:r>
              <a:rPr lang="en-US" altLang="ja-JP" sz="2000" dirty="0"/>
              <a:t>1) Improves CPU performance for a wide variety of workloads by 9.5% </a:t>
            </a:r>
          </a:p>
          <a:p>
            <a:pPr marL="344487" lvl="1" indent="0">
              <a:buNone/>
            </a:pPr>
            <a:r>
              <a:rPr lang="en-US" altLang="ja-JP" sz="2000" dirty="0"/>
              <a:t>2) Meets 100% deadline met ratio for HWAs</a:t>
            </a:r>
          </a:p>
          <a:p>
            <a:r>
              <a:rPr lang="en-US" sz="2000" dirty="0" smtClean="0"/>
              <a:t>DASH source code freely available on the </a:t>
            </a:r>
            <a:r>
              <a:rPr lang="en-US" sz="2000" dirty="0" err="1" smtClean="0"/>
              <a:t>GitHub</a:t>
            </a:r>
            <a:endParaRPr lang="en-US" sz="2000" dirty="0" smtClean="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38</a:t>
            </a:fld>
            <a:endParaRPr lang="en-US">
              <a:solidFill>
                <a:srgbClr val="000000"/>
              </a:solidFill>
            </a:endParaRPr>
          </a:p>
        </p:txBody>
      </p:sp>
    </p:spTree>
    <p:custDataLst>
      <p:tags r:id="rId1"/>
    </p:custDataLst>
    <p:extLst>
      <p:ext uri="{BB962C8B-B14F-4D97-AF65-F5344CB8AC3E}">
        <p14:creationId xmlns:p14="http://schemas.microsoft.com/office/powerpoint/2010/main" val="2374230201"/>
      </p:ext>
    </p:extLst>
  </p:cSld>
  <p:clrMapOvr>
    <a:masterClrMapping/>
  </p:clrMapOvr>
  <p:transition advTm="5566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3608"/>
            <a:ext cx="8382000" cy="2057400"/>
          </a:xfrm>
        </p:spPr>
        <p:txBody>
          <a:bodyPr>
            <a:normAutofit/>
          </a:bodyPr>
          <a:lstStyle/>
          <a:p>
            <a:pPr algn="ctr"/>
            <a:r>
              <a:rPr lang="en-US" sz="3300" dirty="0"/>
              <a:t>DASH: Deadline-Aware High-Performance Memory Scheduler for Heterogeneous Systems with Hardware Accelerators</a:t>
            </a:r>
          </a:p>
        </p:txBody>
      </p:sp>
      <p:sp>
        <p:nvSpPr>
          <p:cNvPr id="3" name="Subtitle 2"/>
          <p:cNvSpPr>
            <a:spLocks noGrp="1"/>
          </p:cNvSpPr>
          <p:nvPr>
            <p:ph type="subTitle" idx="1"/>
          </p:nvPr>
        </p:nvSpPr>
        <p:spPr>
          <a:xfrm>
            <a:off x="1763688" y="3789040"/>
            <a:ext cx="5616624" cy="614362"/>
          </a:xfrm>
        </p:spPr>
        <p:txBody>
          <a:bodyPr>
            <a:noAutofit/>
          </a:bodyPr>
          <a:lstStyle/>
          <a:p>
            <a:r>
              <a:rPr lang="en-US" sz="2200" dirty="0" smtClean="0"/>
              <a:t>Hiroyuki </a:t>
            </a:r>
            <a:r>
              <a:rPr lang="en-US" sz="2200" dirty="0" err="1" smtClean="0"/>
              <a:t>Usui</a:t>
            </a:r>
            <a:r>
              <a:rPr lang="en-US" sz="2200" dirty="0"/>
              <a:t>, </a:t>
            </a:r>
            <a:r>
              <a:rPr lang="en-US" sz="2200" dirty="0" smtClean="0"/>
              <a:t>Lavanya Subramanian</a:t>
            </a:r>
          </a:p>
          <a:p>
            <a:r>
              <a:rPr lang="en-US" altLang="ja-JP" sz="2200" dirty="0"/>
              <a:t>Kevin Chang</a:t>
            </a:r>
            <a:r>
              <a:rPr lang="en-US" altLang="ja-JP" sz="2200" dirty="0" smtClean="0"/>
              <a:t>, Onur Mutlu</a:t>
            </a:r>
          </a:p>
          <a:p>
            <a:endParaRPr lang="en-US" sz="2200" dirty="0" smtClean="0"/>
          </a:p>
          <a:p>
            <a:endParaRPr lang="en-US" sz="2200" dirty="0"/>
          </a:p>
        </p:txBody>
      </p:sp>
      <p:pic>
        <p:nvPicPr>
          <p:cNvPr id="6" name="Picture 5" descr="Burgundy_CMU_JPG_Logo.jpg"/>
          <p:cNvPicPr>
            <a:picLocks noChangeAspect="1"/>
          </p:cNvPicPr>
          <p:nvPr/>
        </p:nvPicPr>
        <p:blipFill>
          <a:blip r:embed="rId3" cstate="print"/>
          <a:stretch>
            <a:fillRect/>
          </a:stretch>
        </p:blipFill>
        <p:spPr>
          <a:xfrm>
            <a:off x="2678893" y="5805264"/>
            <a:ext cx="3786214" cy="1367244"/>
          </a:xfrm>
          <a:prstGeom prst="rect">
            <a:avLst/>
          </a:prstGeom>
        </p:spPr>
      </p:pic>
      <p:pic>
        <p:nvPicPr>
          <p:cNvPr id="7" name="Picture 6" descr="safari.png"/>
          <p:cNvPicPr>
            <a:picLocks noChangeAspect="1"/>
          </p:cNvPicPr>
          <p:nvPr/>
        </p:nvPicPr>
        <p:blipFill>
          <a:blip r:embed="rId4" cstate="print"/>
          <a:stretch>
            <a:fillRect/>
          </a:stretch>
        </p:blipFill>
        <p:spPr>
          <a:xfrm>
            <a:off x="179512" y="6453336"/>
            <a:ext cx="1080120" cy="312522"/>
          </a:xfrm>
          <a:prstGeom prst="rect">
            <a:avLst/>
          </a:prstGeom>
        </p:spPr>
      </p:pic>
      <p:sp>
        <p:nvSpPr>
          <p:cNvPr id="4" name="テキスト ボックス 3"/>
          <p:cNvSpPr txBox="1"/>
          <p:nvPr/>
        </p:nvSpPr>
        <p:spPr>
          <a:xfrm>
            <a:off x="1397894" y="4945231"/>
            <a:ext cx="6348213" cy="1446550"/>
          </a:xfrm>
          <a:prstGeom prst="rect">
            <a:avLst/>
          </a:prstGeom>
          <a:noFill/>
        </p:spPr>
        <p:txBody>
          <a:bodyPr wrap="none" rtlCol="0">
            <a:spAutoFit/>
          </a:bodyPr>
          <a:lstStyle/>
          <a:p>
            <a:pPr algn="ctr"/>
            <a:r>
              <a:rPr lang="en-US" altLang="ja-JP" sz="2200" b="1" dirty="0">
                <a:solidFill>
                  <a:srgbClr val="0000FF"/>
                </a:solidFill>
              </a:rPr>
              <a:t>DASH source code is available at </a:t>
            </a:r>
            <a:r>
              <a:rPr lang="en-US" altLang="ja-JP" sz="2200" b="1" dirty="0" err="1">
                <a:solidFill>
                  <a:srgbClr val="0000FF"/>
                </a:solidFill>
              </a:rPr>
              <a:t>GitHub</a:t>
            </a:r>
            <a:endParaRPr lang="en-US" altLang="ja-JP" sz="2200" b="1" dirty="0">
              <a:solidFill>
                <a:srgbClr val="0000FF"/>
              </a:solidFill>
            </a:endParaRPr>
          </a:p>
          <a:p>
            <a:pPr algn="ctr"/>
            <a:r>
              <a:rPr lang="en-US" altLang="ja-JP" sz="2200" b="1" dirty="0" smtClean="0">
                <a:solidFill>
                  <a:srgbClr val="0000FF"/>
                </a:solidFill>
              </a:rPr>
              <a:t>https</a:t>
            </a:r>
            <a:r>
              <a:rPr lang="en-US" altLang="ja-JP" sz="2200" b="1" dirty="0">
                <a:solidFill>
                  <a:srgbClr val="0000FF"/>
                </a:solidFill>
              </a:rPr>
              <a:t>://</a:t>
            </a:r>
            <a:r>
              <a:rPr lang="en-US" altLang="ja-JP" sz="2200" b="1" dirty="0" smtClean="0">
                <a:solidFill>
                  <a:srgbClr val="0000FF"/>
                </a:solidFill>
              </a:rPr>
              <a:t>github.com/CMU-SAFARI/HWASim</a:t>
            </a:r>
            <a:endParaRPr lang="en-US" altLang="ja-JP" sz="2200" b="1" dirty="0">
              <a:solidFill>
                <a:srgbClr val="0000FF"/>
              </a:solidFill>
            </a:endParaRPr>
          </a:p>
          <a:p>
            <a:pPr algn="ctr"/>
            <a:endParaRPr lang="en-US" altLang="ja-JP" sz="2200" dirty="0"/>
          </a:p>
          <a:p>
            <a:pPr algn="ctr"/>
            <a:endParaRPr kumimoji="1" lang="ja-JP" altLang="en-US" sz="2200" dirty="0"/>
          </a:p>
        </p:txBody>
      </p:sp>
    </p:spTree>
    <p:extLst>
      <p:ext uri="{BB962C8B-B14F-4D97-AF65-F5344CB8AC3E}">
        <p14:creationId xmlns:p14="http://schemas.microsoft.com/office/powerpoint/2010/main" val="948286602"/>
      </p:ext>
    </p:extLst>
  </p:cSld>
  <p:clrMapOvr>
    <a:masterClrMapping/>
  </p:clrMapOvr>
  <p:transition advTm="938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Introduction</a:t>
            </a:r>
          </a:p>
          <a:p>
            <a:r>
              <a:rPr kumimoji="1" lang="en-US" altLang="ja-JP" dirty="0" smtClean="0"/>
              <a:t>Problem with Existing </a:t>
            </a:r>
            <a:r>
              <a:rPr lang="en-US" altLang="ja-JP" dirty="0"/>
              <a:t>M</a:t>
            </a:r>
            <a:r>
              <a:rPr kumimoji="1" lang="en-US" altLang="ja-JP" dirty="0" smtClean="0"/>
              <a:t>emory Schedulers for  Heterogeneous Systems</a:t>
            </a:r>
          </a:p>
          <a:p>
            <a:r>
              <a:rPr lang="en-US" altLang="ja-JP" dirty="0" smtClean="0"/>
              <a:t>DASH: Key Ideas</a:t>
            </a:r>
          </a:p>
          <a:p>
            <a:r>
              <a:rPr kumimoji="1" lang="en-US" altLang="ja-JP" dirty="0" smtClean="0"/>
              <a:t>DASH: Scheduling Policy</a:t>
            </a:r>
          </a:p>
          <a:p>
            <a:r>
              <a:rPr kumimoji="1" lang="en-US" altLang="ja-JP" dirty="0" smtClean="0"/>
              <a:t>Evaluation and Results</a:t>
            </a:r>
          </a:p>
          <a:p>
            <a:r>
              <a:rPr lang="en-US" altLang="ja-JP" dirty="0" smtClean="0"/>
              <a:t>Conclusion</a:t>
            </a:r>
            <a:endParaRPr kumimoji="1"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668666934"/>
      </p:ext>
    </p:extLst>
  </p:cSld>
  <p:clrMapOvr>
    <a:masterClrMapping/>
  </p:clrMapOvr>
  <p:transition advTm="273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 Slides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1925362339"/>
      </p:ext>
    </p:extLst>
  </p:cSld>
  <p:clrMapOvr>
    <a:masterClrMapping/>
  </p:clrMapOvr>
  <p:transition advTm="138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Probabilistic Switching of Priorities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28600" y="1052736"/>
                <a:ext cx="8610600" cy="4876800"/>
              </a:xfrm>
            </p:spPr>
            <p:txBody>
              <a:bodyPr/>
              <a:lstStyle/>
              <a:p>
                <a:r>
                  <a:rPr kumimoji="1" lang="en-US" altLang="ja-JP" dirty="0" smtClean="0"/>
                  <a:t>Each Long-deadline-period HWA </a:t>
                </a:r>
                <a14:m>
                  <m:oMath xmlns:m="http://schemas.openxmlformats.org/officeDocument/2006/math">
                    <m:r>
                      <a:rPr kumimoji="1" lang="en-US" altLang="ja-JP" b="0" i="1" dirty="0" smtClean="0">
                        <a:latin typeface="Cambria Math" panose="02040503050406030204" pitchFamily="18" charset="0"/>
                      </a:rPr>
                      <m:t>𝑥</m:t>
                    </m:r>
                  </m:oMath>
                </a14:m>
                <a:r>
                  <a:rPr kumimoji="1" lang="en-US" altLang="ja-JP" dirty="0" smtClean="0"/>
                  <a:t> has probability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oMath>
                </a14:m>
                <a:endParaRPr lang="en-US" altLang="ja-JP" dirty="0"/>
              </a:p>
              <a:p>
                <a:endParaRPr kumimoji="1" lang="en-US" altLang="ja-JP" dirty="0" smtClean="0"/>
              </a:p>
              <a:p>
                <a:r>
                  <a:rPr kumimoji="1" lang="en-US" altLang="ja-JP" dirty="0" smtClean="0"/>
                  <a:t>Scheduling using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oMath>
                </a14:m>
                <a:endParaRPr kumimoji="1" lang="en-US" altLang="ja-JP" dirty="0" smtClean="0"/>
              </a:p>
              <a:p>
                <a:pPr lvl="1"/>
                <a:r>
                  <a:rPr lang="en-US" altLang="ja-JP" dirty="0" smtClean="0"/>
                  <a:t>With a probability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𝑥</m:t>
                        </m:r>
                      </m:e>
                    </m:d>
                  </m:oMath>
                </a14:m>
                <a:endParaRPr lang="en-US" altLang="ja-JP" dirty="0" smtClean="0"/>
              </a:p>
              <a:p>
                <a:pPr lvl="2"/>
                <a:r>
                  <a:rPr lang="en-US" altLang="ja-JP" dirty="0" smtClean="0"/>
                  <a:t>Memory-intensive applications &gt;</a:t>
                </a:r>
                <a:r>
                  <a:rPr lang="en-US" altLang="ja-JP" dirty="0"/>
                  <a:t> Long-deadline-period HWA </a:t>
                </a:r>
                <a14:m>
                  <m:oMath xmlns:m="http://schemas.openxmlformats.org/officeDocument/2006/math">
                    <m:r>
                      <a:rPr lang="en-US" altLang="ja-JP" i="1" dirty="0">
                        <a:latin typeface="Cambria Math" panose="02040503050406030204" pitchFamily="18" charset="0"/>
                      </a:rPr>
                      <m:t>𝑥</m:t>
                    </m:r>
                  </m:oMath>
                </a14:m>
                <a:r>
                  <a:rPr lang="en-US" altLang="ja-JP" dirty="0"/>
                  <a:t> </a:t>
                </a:r>
                <a:endParaRPr lang="en-US" altLang="ja-JP" dirty="0" smtClean="0"/>
              </a:p>
              <a:p>
                <a:pPr lvl="1"/>
                <a:r>
                  <a:rPr kumimoji="1" lang="en-US" altLang="ja-JP" dirty="0" smtClean="0"/>
                  <a:t>With a probability </a:t>
                </a:r>
                <a14:m>
                  <m:oMath xmlns:m="http://schemas.openxmlformats.org/officeDocument/2006/math">
                    <m:r>
                      <a:rPr lang="en-US" altLang="ja-JP" b="0" i="0" smtClean="0">
                        <a:latin typeface="Cambria Math" panose="02040503050406030204" pitchFamily="18" charset="0"/>
                      </a:rPr>
                      <m:t>1−</m:t>
                    </m:r>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𝑥</m:t>
                        </m:r>
                      </m:e>
                    </m:d>
                  </m:oMath>
                </a14:m>
                <a:endParaRPr kumimoji="1" lang="en-US" altLang="ja-JP" dirty="0" smtClean="0"/>
              </a:p>
              <a:p>
                <a:pPr lvl="2"/>
                <a:r>
                  <a:rPr lang="en-US" altLang="ja-JP" dirty="0"/>
                  <a:t>Memory-intensive applications </a:t>
                </a:r>
                <a:r>
                  <a:rPr lang="en-US" altLang="ja-JP" dirty="0" smtClean="0"/>
                  <a:t>&lt; </a:t>
                </a:r>
                <a:r>
                  <a:rPr lang="en-US" altLang="ja-JP" dirty="0"/>
                  <a:t>Long-deadline-period HWA </a:t>
                </a:r>
                <a14:m>
                  <m:oMath xmlns:m="http://schemas.openxmlformats.org/officeDocument/2006/math">
                    <m:r>
                      <a:rPr lang="en-US" altLang="ja-JP" i="1" dirty="0">
                        <a:latin typeface="Cambria Math" panose="02040503050406030204" pitchFamily="18" charset="0"/>
                      </a:rPr>
                      <m:t>𝑥</m:t>
                    </m:r>
                  </m:oMath>
                </a14:m>
                <a:r>
                  <a:rPr lang="en-US" altLang="ja-JP" dirty="0"/>
                  <a:t> </a:t>
                </a:r>
              </a:p>
              <a:p>
                <a:pPr lvl="2"/>
                <a:endParaRPr kumimoji="1" lang="en-US" altLang="ja-JP" dirty="0" smtClean="0"/>
              </a:p>
              <a:p>
                <a:r>
                  <a:rPr lang="en-US" altLang="ja-JP" dirty="0" smtClean="0"/>
                  <a:t>Controlling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oMath>
                </a14:m>
                <a:endParaRPr lang="en-US" altLang="ja-JP" dirty="0"/>
              </a:p>
              <a:p>
                <a:pPr lvl="1"/>
                <a:r>
                  <a:rPr kumimoji="1" lang="en-US" altLang="ja-JP" dirty="0" smtClean="0"/>
                  <a:t>Initial :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oMath>
                </a14:m>
                <a:r>
                  <a:rPr lang="en-US" altLang="ja-JP" dirty="0" smtClean="0"/>
                  <a:t> = 0</a:t>
                </a:r>
              </a:p>
              <a:p>
                <a:pPr lvl="1"/>
                <a:r>
                  <a:rPr lang="en-US" altLang="ja-JP" dirty="0" smtClean="0"/>
                  <a:t>Every </a:t>
                </a:r>
                <a14:m>
                  <m:oMath xmlns:m="http://schemas.openxmlformats.org/officeDocument/2006/math">
                    <m:r>
                      <a:rPr lang="en-US" altLang="ja-JP" b="0" i="1" smtClean="0">
                        <a:latin typeface="Cambria Math" panose="02040503050406030204" pitchFamily="18" charset="0"/>
                      </a:rPr>
                      <m:t>𝑆𝑤𝑖𝑡𝑐h𝑖𝑛𝑔𝑈𝑛𝑖𝑡</m:t>
                    </m:r>
                    <m:r>
                      <a:rPr lang="en-US" altLang="ja-JP" b="0" i="1" smtClean="0">
                        <a:latin typeface="Cambria Math" panose="02040503050406030204" pitchFamily="18" charset="0"/>
                      </a:rPr>
                      <m:t>:</m:t>
                    </m:r>
                  </m:oMath>
                </a14:m>
                <a:endParaRPr lang="en-US" altLang="ja-JP" b="0" dirty="0" smtClean="0"/>
              </a:p>
              <a:p>
                <a:pPr lvl="2"/>
                <a:r>
                  <a:rPr lang="en-US" altLang="ja-JP" dirty="0" smtClean="0"/>
                  <a:t>If </a:t>
                </a:r>
                <a:r>
                  <a:rPr lang="en-US" altLang="ja-JP" dirty="0" err="1" smtClean="0"/>
                  <a:t>CurrentProgress</a:t>
                </a:r>
                <a:r>
                  <a:rPr lang="en-US" altLang="ja-JP" dirty="0" smtClean="0"/>
                  <a:t> &gt; </a:t>
                </a:r>
                <a:r>
                  <a:rPr lang="en-US" altLang="ja-JP" dirty="0" err="1" smtClean="0"/>
                  <a:t>ExpectedProgress</a:t>
                </a:r>
                <a:r>
                  <a:rPr lang="en-US" altLang="ja-JP" dirty="0" smtClean="0"/>
                  <a:t> :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𝑥</m:t>
                        </m:r>
                      </m:e>
                    </m:d>
                    <m:r>
                      <a:rPr lang="en-US" altLang="ja-JP" b="0" i="1" smtClean="0">
                        <a:latin typeface="Cambria Math" panose="02040503050406030204" pitchFamily="18" charset="0"/>
                      </a:rPr>
                      <m:t>+=1%</m:t>
                    </m:r>
                  </m:oMath>
                </a14:m>
                <a:endParaRPr lang="en-US" altLang="ja-JP" b="0" dirty="0" smtClean="0"/>
              </a:p>
              <a:p>
                <a:pPr lvl="2"/>
                <a:r>
                  <a:rPr lang="en-US" altLang="ja-JP" dirty="0" smtClean="0"/>
                  <a:t>If </a:t>
                </a:r>
                <a:r>
                  <a:rPr lang="en-US" altLang="ja-JP" dirty="0" err="1"/>
                  <a:t>CurrentProgress</a:t>
                </a:r>
                <a:r>
                  <a:rPr lang="en-US" altLang="ja-JP" dirty="0"/>
                  <a:t> </a:t>
                </a:r>
                <a:r>
                  <a:rPr lang="en-US" altLang="ja-JP" dirty="0" smtClean="0"/>
                  <a:t>&lt; </a:t>
                </a:r>
                <a:r>
                  <a:rPr lang="en-US" altLang="ja-JP" dirty="0" err="1" smtClean="0"/>
                  <a:t>ExpectedProgress</a:t>
                </a:r>
                <a:r>
                  <a:rPr lang="en-US" altLang="ja-JP" dirty="0" smtClean="0"/>
                  <a:t> :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e>
                      <m:sub>
                        <m:r>
                          <a:rPr lang="en-US" altLang="ja-JP" i="1">
                            <a:latin typeface="Cambria Math" panose="02040503050406030204" pitchFamily="18" charset="0"/>
                          </a:rPr>
                          <m:t>𝑏</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𝑥</m:t>
                        </m:r>
                      </m:e>
                    </m:d>
                    <m:r>
                      <a:rPr lang="en-US" altLang="ja-JP" b="0" i="1" smtClean="0">
                        <a:latin typeface="Cambria Math" panose="02040503050406030204" pitchFamily="18" charset="0"/>
                      </a:rPr>
                      <m:t>−</m:t>
                    </m:r>
                    <m:r>
                      <a:rPr lang="en-US" altLang="ja-JP" i="1">
                        <a:latin typeface="Cambria Math" panose="02040503050406030204" pitchFamily="18" charset="0"/>
                      </a:rPr>
                      <m:t>=</m:t>
                    </m:r>
                    <m:r>
                      <a:rPr lang="en-US" altLang="ja-JP" b="0" i="1" smtClean="0">
                        <a:latin typeface="Cambria Math" panose="02040503050406030204" pitchFamily="18" charset="0"/>
                      </a:rPr>
                      <m:t>5</m:t>
                    </m:r>
                    <m:r>
                      <a:rPr lang="en-US" altLang="ja-JP" i="1">
                        <a:latin typeface="Cambria Math" panose="02040503050406030204" pitchFamily="18" charset="0"/>
                      </a:rPr>
                      <m:t>%</m:t>
                    </m:r>
                  </m:oMath>
                </a14:m>
                <a:endParaRPr lang="en-US" altLang="ja-JP" dirty="0"/>
              </a:p>
              <a:p>
                <a:pPr lvl="2"/>
                <a:endParaRPr lang="en-US" altLang="ja-JP" dirty="0"/>
              </a:p>
              <a:p>
                <a:pPr lvl="1"/>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28600" y="1052736"/>
                <a:ext cx="8610600" cy="4876800"/>
              </a:xfrm>
              <a:blipFill rotWithShape="0">
                <a:blip r:embed="rId3"/>
                <a:stretch>
                  <a:fillRect l="-283" t="-1125" b="-912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715491069"/>
      </p:ext>
    </p:extLst>
  </p:cSld>
  <p:clrMapOvr>
    <a:masterClrMapping/>
  </p:clrMapOvr>
  <p:transition advTm="1699"/>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Priorities for Multiple Short-deadline-period HWAs</a:t>
            </a:r>
            <a:endParaRPr kumimoji="1" lang="ja-JP" altLang="en-US" sz="3200"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42</a:t>
            </a:fld>
            <a:endParaRPr lang="en-US">
              <a:solidFill>
                <a:srgbClr val="000000"/>
              </a:solidFill>
            </a:endParaRPr>
          </a:p>
        </p:txBody>
      </p:sp>
      <p:sp>
        <p:nvSpPr>
          <p:cNvPr id="5" name="正方形/長方形 4"/>
          <p:cNvSpPr/>
          <p:nvPr/>
        </p:nvSpPr>
        <p:spPr>
          <a:xfrm>
            <a:off x="1187623" y="1700808"/>
            <a:ext cx="1440160"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6" name="テキスト ボックス 5"/>
          <p:cNvSpPr txBox="1"/>
          <p:nvPr/>
        </p:nvSpPr>
        <p:spPr>
          <a:xfrm>
            <a:off x="107504" y="1660158"/>
            <a:ext cx="878895" cy="369332"/>
          </a:xfrm>
          <a:prstGeom prst="rect">
            <a:avLst/>
          </a:prstGeom>
          <a:noFill/>
        </p:spPr>
        <p:txBody>
          <a:bodyPr wrap="none" rtlCol="0">
            <a:spAutoFit/>
          </a:bodyPr>
          <a:lstStyle/>
          <a:p>
            <a:r>
              <a:rPr kumimoji="1" lang="en-US" altLang="ja-JP" dirty="0" smtClean="0"/>
              <a:t>HWA-a</a:t>
            </a:r>
          </a:p>
        </p:txBody>
      </p:sp>
      <p:sp>
        <p:nvSpPr>
          <p:cNvPr id="7" name="正方形/長方形 6"/>
          <p:cNvSpPr/>
          <p:nvPr/>
        </p:nvSpPr>
        <p:spPr>
          <a:xfrm>
            <a:off x="2627784" y="1700808"/>
            <a:ext cx="648072"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8" name="正方形/長方形 7"/>
          <p:cNvSpPr/>
          <p:nvPr/>
        </p:nvSpPr>
        <p:spPr>
          <a:xfrm>
            <a:off x="3282394" y="1700808"/>
            <a:ext cx="1433619"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9" name="正方形/長方形 8"/>
          <p:cNvSpPr/>
          <p:nvPr/>
        </p:nvSpPr>
        <p:spPr>
          <a:xfrm>
            <a:off x="4716088" y="1700808"/>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10" name="正方形/長方形 9"/>
          <p:cNvSpPr/>
          <p:nvPr/>
        </p:nvSpPr>
        <p:spPr>
          <a:xfrm>
            <a:off x="5377702" y="1702008"/>
            <a:ext cx="1453275"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11" name="正方形/長方形 10"/>
          <p:cNvSpPr/>
          <p:nvPr/>
        </p:nvSpPr>
        <p:spPr>
          <a:xfrm>
            <a:off x="6832028" y="1702008"/>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cxnSp>
        <p:nvCxnSpPr>
          <p:cNvPr id="13" name="直線コネクタ 12"/>
          <p:cNvCxnSpPr/>
          <p:nvPr/>
        </p:nvCxnSpPr>
        <p:spPr>
          <a:xfrm>
            <a:off x="1187624"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371163"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85092" y="1414884"/>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478977"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01932" y="3284984"/>
            <a:ext cx="887359" cy="369332"/>
          </a:xfrm>
          <a:prstGeom prst="rect">
            <a:avLst/>
          </a:prstGeom>
          <a:noFill/>
        </p:spPr>
        <p:txBody>
          <a:bodyPr wrap="none" rtlCol="0">
            <a:spAutoFit/>
          </a:bodyPr>
          <a:lstStyle/>
          <a:p>
            <a:r>
              <a:rPr kumimoji="1" lang="en-US" altLang="ja-JP" dirty="0" smtClean="0"/>
              <a:t>HWA-b</a:t>
            </a:r>
            <a:endParaRPr kumimoji="1" lang="ja-JP" altLang="en-US" dirty="0"/>
          </a:p>
        </p:txBody>
      </p:sp>
      <p:sp>
        <p:nvSpPr>
          <p:cNvPr id="18" name="正方形/長方形 17"/>
          <p:cNvSpPr/>
          <p:nvPr/>
        </p:nvSpPr>
        <p:spPr>
          <a:xfrm>
            <a:off x="1187623" y="3443387"/>
            <a:ext cx="3312368"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cxnSp>
        <p:nvCxnSpPr>
          <p:cNvPr id="20" name="直線コネクタ 19"/>
          <p:cNvCxnSpPr/>
          <p:nvPr/>
        </p:nvCxnSpPr>
        <p:spPr>
          <a:xfrm>
            <a:off x="1187624" y="3155355"/>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61556" y="3155355"/>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4499992" y="3443387"/>
            <a:ext cx="2961564" cy="28803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cxnSp>
        <p:nvCxnSpPr>
          <p:cNvPr id="25" name="直線矢印コネクタ 24"/>
          <p:cNvCxnSpPr>
            <a:stCxn id="11" idx="2"/>
          </p:cNvCxnSpPr>
          <p:nvPr/>
        </p:nvCxnSpPr>
        <p:spPr>
          <a:xfrm>
            <a:off x="7156028" y="1990040"/>
            <a:ext cx="8260" cy="1453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187623" y="1556792"/>
            <a:ext cx="2088233"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91680" y="1203330"/>
            <a:ext cx="1115498" cy="369332"/>
          </a:xfrm>
          <a:prstGeom prst="rect">
            <a:avLst/>
          </a:prstGeom>
          <a:noFill/>
        </p:spPr>
        <p:txBody>
          <a:bodyPr wrap="none" rtlCol="0">
            <a:spAutoFit/>
          </a:bodyPr>
          <a:lstStyle/>
          <a:p>
            <a:r>
              <a:rPr kumimoji="1" lang="en-US" altLang="ja-JP" dirty="0" smtClean="0"/>
              <a:t>Period(a)</a:t>
            </a:r>
            <a:endParaRPr kumimoji="1" lang="ja-JP" altLang="en-US" dirty="0"/>
          </a:p>
        </p:txBody>
      </p:sp>
      <p:sp>
        <p:nvSpPr>
          <p:cNvPr id="30" name="左中かっこ 29"/>
          <p:cNvSpPr/>
          <p:nvPr/>
        </p:nvSpPr>
        <p:spPr>
          <a:xfrm rot="5400000">
            <a:off x="4962733" y="1260000"/>
            <a:ext cx="169842" cy="66009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708706" y="1089619"/>
            <a:ext cx="875561" cy="369332"/>
          </a:xfrm>
          <a:prstGeom prst="rect">
            <a:avLst/>
          </a:prstGeom>
          <a:noFill/>
        </p:spPr>
        <p:txBody>
          <a:bodyPr wrap="none" rtlCol="0">
            <a:spAutoFit/>
          </a:bodyPr>
          <a:lstStyle/>
          <a:p>
            <a:r>
              <a:rPr kumimoji="1" lang="en-US" altLang="ja-JP" dirty="0" smtClean="0"/>
              <a:t>UPL(a)</a:t>
            </a:r>
            <a:endParaRPr kumimoji="1" lang="ja-JP" altLang="en-US" dirty="0"/>
          </a:p>
        </p:txBody>
      </p:sp>
      <p:cxnSp>
        <p:nvCxnSpPr>
          <p:cNvPr id="32" name="直線矢印コネクタ 31"/>
          <p:cNvCxnSpPr/>
          <p:nvPr/>
        </p:nvCxnSpPr>
        <p:spPr>
          <a:xfrm>
            <a:off x="5054753" y="1988387"/>
            <a:ext cx="8260" cy="1453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左中かっこ 32"/>
          <p:cNvSpPr/>
          <p:nvPr/>
        </p:nvSpPr>
        <p:spPr>
          <a:xfrm rot="16200000">
            <a:off x="5928563" y="2326569"/>
            <a:ext cx="104424" cy="29615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390170" y="3844895"/>
            <a:ext cx="881973" cy="369332"/>
          </a:xfrm>
          <a:prstGeom prst="rect">
            <a:avLst/>
          </a:prstGeom>
          <a:noFill/>
        </p:spPr>
        <p:txBody>
          <a:bodyPr wrap="none" rtlCol="0">
            <a:spAutoFit/>
          </a:bodyPr>
          <a:lstStyle/>
          <a:p>
            <a:r>
              <a:rPr kumimoji="1" lang="en-US" altLang="ja-JP" dirty="0" smtClean="0"/>
              <a:t>UPL(b)</a:t>
            </a:r>
            <a:endParaRPr kumimoji="1" lang="ja-JP" altLang="en-US" dirty="0"/>
          </a:p>
        </p:txBody>
      </p:sp>
      <p:cxnSp>
        <p:nvCxnSpPr>
          <p:cNvPr id="35" name="直線矢印コネクタ 34"/>
          <p:cNvCxnSpPr/>
          <p:nvPr/>
        </p:nvCxnSpPr>
        <p:spPr>
          <a:xfrm>
            <a:off x="1194161" y="3284984"/>
            <a:ext cx="6284816"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673990" y="2909242"/>
            <a:ext cx="1121910" cy="369332"/>
          </a:xfrm>
          <a:prstGeom prst="rect">
            <a:avLst/>
          </a:prstGeom>
          <a:noFill/>
        </p:spPr>
        <p:txBody>
          <a:bodyPr wrap="none" rtlCol="0">
            <a:spAutoFit/>
          </a:bodyPr>
          <a:lstStyle/>
          <a:p>
            <a:r>
              <a:rPr kumimoji="1" lang="en-US" altLang="ja-JP" dirty="0" smtClean="0"/>
              <a:t>Period(b)</a:t>
            </a:r>
            <a:endParaRPr kumimoji="1" lang="ja-JP" altLang="en-US" dirty="0"/>
          </a:p>
        </p:txBody>
      </p:sp>
      <mc:AlternateContent xmlns:mc="http://schemas.openxmlformats.org/markup-compatibility/2006">
        <mc:Choice xmlns:a14="http://schemas.microsoft.com/office/drawing/2010/main" Requires="a14">
          <p:sp>
            <p:nvSpPr>
              <p:cNvPr id="38" name="テキスト ボックス 37"/>
              <p:cNvSpPr txBox="1"/>
              <p:nvPr/>
            </p:nvSpPr>
            <p:spPr>
              <a:xfrm>
                <a:off x="248904" y="4399944"/>
                <a:ext cx="8560998" cy="175432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smtClean="0"/>
                  <a:t>A HWA with shorter deadline period is given higher priority (HWA-a &gt; HWA-b)</a:t>
                </a:r>
              </a:p>
              <a:p>
                <a:pPr marL="285750" lvl="1" indent="-285750">
                  <a:buFont typeface="Arial" panose="020B0604020202020204" pitchFamily="34" charset="0"/>
                  <a:buChar char="•"/>
                </a:pPr>
                <a:r>
                  <a:rPr kumimoji="1" lang="en-US" altLang="ja-JP" dirty="0" smtClean="0"/>
                  <a:t>UPL = Urgent Period Length : </a:t>
                </a:r>
                <a:r>
                  <a:rPr lang="en-US" altLang="ja-JP" i="1" dirty="0" err="1">
                    <a:solidFill>
                      <a:srgbClr val="0000FF"/>
                    </a:solidFill>
                  </a:rPr>
                  <a:t>tRC</a:t>
                </a:r>
                <a:r>
                  <a:rPr lang="en-US" altLang="ja-JP" i="1" dirty="0">
                    <a:solidFill>
                      <a:srgbClr val="0000FF"/>
                    </a:solidFill>
                  </a:rPr>
                  <a:t> x </a:t>
                </a:r>
                <a:r>
                  <a:rPr lang="en-US" altLang="ja-JP" i="1" dirty="0" err="1">
                    <a:solidFill>
                      <a:srgbClr val="0000FF"/>
                    </a:solidFill>
                  </a:rPr>
                  <a:t>NumberOfRequests</a:t>
                </a:r>
                <a:r>
                  <a:rPr lang="en-US" altLang="ja-JP" i="1" dirty="0">
                    <a:solidFill>
                      <a:srgbClr val="0000FF"/>
                    </a:solidFill>
                  </a:rPr>
                  <a:t> + α</a:t>
                </a:r>
              </a:p>
              <a:p>
                <a:pPr marL="285750" indent="-285750">
                  <a:buFont typeface="Arial" panose="020B0604020202020204" pitchFamily="34" charset="0"/>
                  <a:buChar char="•"/>
                </a:pPr>
                <a:r>
                  <a:rPr kumimoji="1" lang="en-US" altLang="ja-JP" dirty="0" smtClean="0"/>
                  <a:t>During UPL(b), HWA-a will interfere HWA-b for (UPL(a) x 2) cycles at maximum</a:t>
                </a:r>
              </a:p>
              <a:p>
                <a:pPr marL="742950" lvl="1" indent="-285750">
                  <a:buFont typeface="Arial" panose="020B0604020202020204" pitchFamily="34" charset="0"/>
                  <a:buChar char="•"/>
                </a:pPr>
                <a14:m>
                  <m:oMath xmlns:m="http://schemas.openxmlformats.org/officeDocument/2006/math">
                    <m:d>
                      <m:dPr>
                        <m:begChr m:val="⌈"/>
                        <m:endChr m:val="⌉"/>
                        <m:ctrlPr>
                          <a:rPr kumimoji="1" lang="en-US" altLang="ja-JP" i="1" smtClean="0">
                            <a:latin typeface="Cambria Math" panose="02040503050406030204" pitchFamily="18" charset="0"/>
                          </a:rPr>
                        </m:ctrlPr>
                      </m:dPr>
                      <m:e>
                        <m:r>
                          <a:rPr kumimoji="1" lang="en-US" altLang="ja-JP" b="0" i="1" smtClean="0">
                            <a:latin typeface="Cambria Math" panose="02040503050406030204" pitchFamily="18" charset="0"/>
                          </a:rPr>
                          <m:t>𝑈𝑃𝐿</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𝑏</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𝑃𝑒𝑟𝑖𝑜𝑑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m:t>
                        </m:r>
                      </m:e>
                    </m:d>
                    <m:r>
                      <a:rPr kumimoji="1" lang="en-US" altLang="ja-JP" b="0" i="1" smtClean="0">
                        <a:latin typeface="Cambria Math" panose="02040503050406030204" pitchFamily="18" charset="0"/>
                      </a:rPr>
                      <m:t>=2</m:t>
                    </m:r>
                  </m:oMath>
                </a14:m>
                <a:endParaRPr kumimoji="1" lang="en-US" altLang="ja-JP" dirty="0" smtClean="0"/>
              </a:p>
              <a:p>
                <a:pPr marL="742950" lvl="1" indent="-285750">
                  <a:buFont typeface="Arial" panose="020B0604020202020204" pitchFamily="34" charset="0"/>
                  <a:buChar char="•"/>
                </a:pPr>
                <a:r>
                  <a:rPr kumimoji="1" lang="en-US" altLang="ja-JP" dirty="0" smtClean="0"/>
                  <a:t>HWA(b) might fail the deadline due to the </a:t>
                </a:r>
                <a:r>
                  <a:rPr kumimoji="1" lang="en-US" altLang="ja-JP" dirty="0" smtClean="0"/>
                  <a:t>interference</a:t>
                </a:r>
                <a:r>
                  <a:rPr kumimoji="1" lang="ja-JP" altLang="en-US" dirty="0" smtClean="0"/>
                  <a:t> </a:t>
                </a:r>
                <a:r>
                  <a:rPr kumimoji="1" lang="en-US" altLang="ja-JP" dirty="0" smtClean="0"/>
                  <a:t>from HWA-a</a:t>
                </a:r>
                <a:endParaRPr kumimoji="1" lang="en-US" altLang="ja-JP" dirty="0" smtClean="0"/>
              </a:p>
              <a:p>
                <a:pPr marL="742950" lvl="1" indent="-285750">
                  <a:buFont typeface="Arial" panose="020B0604020202020204" pitchFamily="34" charset="0"/>
                  <a:buChar char="•"/>
                </a:pPr>
                <a:endParaRPr kumimoji="1" lang="en-US" altLang="ja-JP" dirty="0" smtClean="0"/>
              </a:p>
            </p:txBody>
          </p:sp>
        </mc:Choice>
        <mc:Fallback>
          <p:sp>
            <p:nvSpPr>
              <p:cNvPr id="38" name="テキスト ボックス 37"/>
              <p:cNvSpPr txBox="1">
                <a:spLocks noRot="1" noChangeAspect="1" noMove="1" noResize="1" noEditPoints="1" noAdjustHandles="1" noChangeArrowheads="1" noChangeShapeType="1" noTextEdit="1"/>
              </p:cNvSpPr>
              <p:nvPr/>
            </p:nvSpPr>
            <p:spPr>
              <a:xfrm>
                <a:off x="248904" y="4399944"/>
                <a:ext cx="8560998" cy="1754326"/>
              </a:xfrm>
              <a:prstGeom prst="rect">
                <a:avLst/>
              </a:prstGeom>
              <a:blipFill rotWithShape="0">
                <a:blip r:embed="rId3"/>
                <a:stretch>
                  <a:fillRect l="-499" t="-2083"/>
                </a:stretch>
              </a:blipFill>
            </p:spPr>
            <p:txBody>
              <a:bodyPr/>
              <a:lstStyle/>
              <a:p>
                <a:r>
                  <a:rPr lang="ja-JP" altLang="en-US">
                    <a:noFill/>
                  </a:rPr>
                  <a:t> </a:t>
                </a:r>
              </a:p>
            </p:txBody>
          </p:sp>
        </mc:Fallback>
      </mc:AlternateContent>
      <p:sp>
        <p:nvSpPr>
          <p:cNvPr id="3" name="テキスト ボックス 2"/>
          <p:cNvSpPr txBox="1"/>
          <p:nvPr/>
        </p:nvSpPr>
        <p:spPr>
          <a:xfrm>
            <a:off x="7164288" y="2472699"/>
            <a:ext cx="1045286" cy="369332"/>
          </a:xfrm>
          <a:prstGeom prst="rect">
            <a:avLst/>
          </a:prstGeom>
          <a:noFill/>
        </p:spPr>
        <p:txBody>
          <a:bodyPr wrap="none" rtlCol="0">
            <a:spAutoFit/>
          </a:bodyPr>
          <a:lstStyle/>
          <a:p>
            <a:r>
              <a:rPr kumimoji="1" lang="en-US" altLang="ja-JP" dirty="0" smtClean="0">
                <a:solidFill>
                  <a:srgbClr val="C00000"/>
                </a:solidFill>
              </a:rPr>
              <a:t>interfere</a:t>
            </a:r>
            <a:endParaRPr kumimoji="1" lang="ja-JP" altLang="en-US" dirty="0">
              <a:solidFill>
                <a:srgbClr val="C00000"/>
              </a:solidFill>
            </a:endParaRPr>
          </a:p>
        </p:txBody>
      </p:sp>
      <p:sp>
        <p:nvSpPr>
          <p:cNvPr id="36" name="テキスト ボックス 35"/>
          <p:cNvSpPr txBox="1"/>
          <p:nvPr/>
        </p:nvSpPr>
        <p:spPr>
          <a:xfrm>
            <a:off x="5095131" y="2475002"/>
            <a:ext cx="1045286" cy="369332"/>
          </a:xfrm>
          <a:prstGeom prst="rect">
            <a:avLst/>
          </a:prstGeom>
          <a:noFill/>
        </p:spPr>
        <p:txBody>
          <a:bodyPr wrap="none" rtlCol="0">
            <a:spAutoFit/>
          </a:bodyPr>
          <a:lstStyle/>
          <a:p>
            <a:r>
              <a:rPr kumimoji="1" lang="en-US" altLang="ja-JP" dirty="0" smtClean="0">
                <a:solidFill>
                  <a:srgbClr val="C00000"/>
                </a:solidFill>
              </a:rPr>
              <a:t>interfere</a:t>
            </a:r>
            <a:endParaRPr kumimoji="1" lang="ja-JP" altLang="en-US" dirty="0">
              <a:solidFill>
                <a:srgbClr val="C00000"/>
              </a:solidFill>
            </a:endParaRPr>
          </a:p>
        </p:txBody>
      </p:sp>
      <p:sp>
        <p:nvSpPr>
          <p:cNvPr id="12" name="テキスト ボックス 11"/>
          <p:cNvSpPr txBox="1"/>
          <p:nvPr/>
        </p:nvSpPr>
        <p:spPr>
          <a:xfrm>
            <a:off x="7519842" y="1640128"/>
            <a:ext cx="1436419" cy="369332"/>
          </a:xfrm>
          <a:prstGeom prst="rect">
            <a:avLst/>
          </a:prstGeom>
          <a:noFill/>
        </p:spPr>
        <p:txBody>
          <a:bodyPr wrap="none" rtlCol="0">
            <a:spAutoFit/>
          </a:bodyPr>
          <a:lstStyle/>
          <a:p>
            <a:r>
              <a:rPr kumimoji="1" lang="en-US" altLang="ja-JP" dirty="0" smtClean="0"/>
              <a:t>High Priority</a:t>
            </a:r>
            <a:endParaRPr kumimoji="1" lang="ja-JP" altLang="en-US" dirty="0"/>
          </a:p>
        </p:txBody>
      </p:sp>
      <p:sp>
        <p:nvSpPr>
          <p:cNvPr id="39" name="テキスト ボックス 38"/>
          <p:cNvSpPr txBox="1"/>
          <p:nvPr/>
        </p:nvSpPr>
        <p:spPr>
          <a:xfrm>
            <a:off x="7487675" y="3363907"/>
            <a:ext cx="1383520" cy="369332"/>
          </a:xfrm>
          <a:prstGeom prst="rect">
            <a:avLst/>
          </a:prstGeom>
          <a:noFill/>
        </p:spPr>
        <p:txBody>
          <a:bodyPr wrap="none" rtlCol="0">
            <a:spAutoFit/>
          </a:bodyPr>
          <a:lstStyle/>
          <a:p>
            <a:r>
              <a:rPr kumimoji="1" lang="en-US" altLang="ja-JP" dirty="0" smtClean="0"/>
              <a:t>Low Priority</a:t>
            </a:r>
            <a:endParaRPr kumimoji="1" lang="ja-JP" altLang="en-US" dirty="0"/>
          </a:p>
        </p:txBody>
      </p:sp>
    </p:spTree>
    <p:extLst>
      <p:ext uri="{BB962C8B-B14F-4D97-AF65-F5344CB8AC3E}">
        <p14:creationId xmlns:p14="http://schemas.microsoft.com/office/powerpoint/2010/main" val="21128458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Priorities for Multiple Short-deadline-period HWAs</a:t>
            </a:r>
            <a:endParaRPr kumimoji="1" lang="ja-JP" altLang="en-US" sz="3200"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43</a:t>
            </a:fld>
            <a:endParaRPr lang="en-US">
              <a:solidFill>
                <a:srgbClr val="000000"/>
              </a:solidFill>
            </a:endParaRPr>
          </a:p>
        </p:txBody>
      </p:sp>
      <p:sp>
        <p:nvSpPr>
          <p:cNvPr id="5" name="正方形/長方形 4"/>
          <p:cNvSpPr/>
          <p:nvPr/>
        </p:nvSpPr>
        <p:spPr>
          <a:xfrm>
            <a:off x="1187623" y="1700808"/>
            <a:ext cx="1440160"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6" name="テキスト ボックス 5"/>
          <p:cNvSpPr txBox="1"/>
          <p:nvPr/>
        </p:nvSpPr>
        <p:spPr>
          <a:xfrm>
            <a:off x="107504" y="1660158"/>
            <a:ext cx="878895" cy="369332"/>
          </a:xfrm>
          <a:prstGeom prst="rect">
            <a:avLst/>
          </a:prstGeom>
          <a:noFill/>
        </p:spPr>
        <p:txBody>
          <a:bodyPr wrap="none" rtlCol="0">
            <a:spAutoFit/>
          </a:bodyPr>
          <a:lstStyle/>
          <a:p>
            <a:r>
              <a:rPr kumimoji="1" lang="en-US" altLang="ja-JP" dirty="0" smtClean="0"/>
              <a:t>HWA-a</a:t>
            </a:r>
            <a:endParaRPr kumimoji="1" lang="ja-JP" altLang="en-US" dirty="0"/>
          </a:p>
        </p:txBody>
      </p:sp>
      <p:sp>
        <p:nvSpPr>
          <p:cNvPr id="7" name="正方形/長方形 6"/>
          <p:cNvSpPr/>
          <p:nvPr/>
        </p:nvSpPr>
        <p:spPr>
          <a:xfrm>
            <a:off x="2627784" y="1700808"/>
            <a:ext cx="648072"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8" name="正方形/長方形 7"/>
          <p:cNvSpPr/>
          <p:nvPr/>
        </p:nvSpPr>
        <p:spPr>
          <a:xfrm>
            <a:off x="3282394" y="1700808"/>
            <a:ext cx="1433619"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9" name="正方形/長方形 8"/>
          <p:cNvSpPr/>
          <p:nvPr/>
        </p:nvSpPr>
        <p:spPr>
          <a:xfrm>
            <a:off x="4716088" y="1700808"/>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10" name="正方形/長方形 9"/>
          <p:cNvSpPr/>
          <p:nvPr/>
        </p:nvSpPr>
        <p:spPr>
          <a:xfrm>
            <a:off x="5377702" y="1702008"/>
            <a:ext cx="1453275"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sp>
        <p:nvSpPr>
          <p:cNvPr id="11" name="正方形/長方形 10"/>
          <p:cNvSpPr/>
          <p:nvPr/>
        </p:nvSpPr>
        <p:spPr>
          <a:xfrm>
            <a:off x="6832028" y="1702008"/>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cxnSp>
        <p:nvCxnSpPr>
          <p:cNvPr id="13" name="直線コネクタ 12"/>
          <p:cNvCxnSpPr/>
          <p:nvPr/>
        </p:nvCxnSpPr>
        <p:spPr>
          <a:xfrm>
            <a:off x="1187624"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371163"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285092" y="1414884"/>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478977" y="1412776"/>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01932" y="3284984"/>
            <a:ext cx="887359" cy="369332"/>
          </a:xfrm>
          <a:prstGeom prst="rect">
            <a:avLst/>
          </a:prstGeom>
          <a:noFill/>
        </p:spPr>
        <p:txBody>
          <a:bodyPr wrap="none" rtlCol="0">
            <a:spAutoFit/>
          </a:bodyPr>
          <a:lstStyle/>
          <a:p>
            <a:r>
              <a:rPr kumimoji="1" lang="en-US" altLang="ja-JP" dirty="0" smtClean="0"/>
              <a:t>HWA-b</a:t>
            </a:r>
            <a:endParaRPr kumimoji="1" lang="ja-JP" altLang="en-US" dirty="0"/>
          </a:p>
        </p:txBody>
      </p:sp>
      <p:sp>
        <p:nvSpPr>
          <p:cNvPr id="18" name="正方形/長方形 17"/>
          <p:cNvSpPr/>
          <p:nvPr/>
        </p:nvSpPr>
        <p:spPr>
          <a:xfrm>
            <a:off x="1187623" y="3443387"/>
            <a:ext cx="3312368" cy="28803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Low</a:t>
            </a:r>
            <a:endParaRPr kumimoji="1" lang="ja-JP" altLang="en-US" dirty="0">
              <a:solidFill>
                <a:schemeClr val="tx1"/>
              </a:solidFill>
            </a:endParaRPr>
          </a:p>
        </p:txBody>
      </p:sp>
      <p:cxnSp>
        <p:nvCxnSpPr>
          <p:cNvPr id="20" name="直線コネクタ 19"/>
          <p:cNvCxnSpPr/>
          <p:nvPr/>
        </p:nvCxnSpPr>
        <p:spPr>
          <a:xfrm>
            <a:off x="1187624" y="3155355"/>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61556" y="3155355"/>
            <a:ext cx="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4499992" y="3443387"/>
            <a:ext cx="2961564" cy="28803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cxnSp>
        <p:nvCxnSpPr>
          <p:cNvPr id="25" name="直線矢印コネクタ 24"/>
          <p:cNvCxnSpPr>
            <a:stCxn id="11" idx="2"/>
            <a:endCxn id="36" idx="0"/>
          </p:cNvCxnSpPr>
          <p:nvPr/>
        </p:nvCxnSpPr>
        <p:spPr>
          <a:xfrm flipH="1">
            <a:off x="4184701" y="1990040"/>
            <a:ext cx="2971327" cy="1451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187623" y="1556792"/>
            <a:ext cx="2088233"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91680" y="1203330"/>
            <a:ext cx="1115498" cy="369332"/>
          </a:xfrm>
          <a:prstGeom prst="rect">
            <a:avLst/>
          </a:prstGeom>
          <a:noFill/>
        </p:spPr>
        <p:txBody>
          <a:bodyPr wrap="none" rtlCol="0">
            <a:spAutoFit/>
          </a:bodyPr>
          <a:lstStyle/>
          <a:p>
            <a:r>
              <a:rPr kumimoji="1" lang="en-US" altLang="ja-JP" dirty="0" smtClean="0"/>
              <a:t>Period(a)</a:t>
            </a:r>
            <a:endParaRPr kumimoji="1" lang="ja-JP" altLang="en-US" dirty="0"/>
          </a:p>
        </p:txBody>
      </p:sp>
      <p:sp>
        <p:nvSpPr>
          <p:cNvPr id="30" name="左中かっこ 29"/>
          <p:cNvSpPr/>
          <p:nvPr/>
        </p:nvSpPr>
        <p:spPr>
          <a:xfrm rot="5400000">
            <a:off x="4962733" y="1260000"/>
            <a:ext cx="169842" cy="66009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708706" y="1089619"/>
            <a:ext cx="875561" cy="369332"/>
          </a:xfrm>
          <a:prstGeom prst="rect">
            <a:avLst/>
          </a:prstGeom>
          <a:noFill/>
        </p:spPr>
        <p:txBody>
          <a:bodyPr wrap="none" rtlCol="0">
            <a:spAutoFit/>
          </a:bodyPr>
          <a:lstStyle/>
          <a:p>
            <a:r>
              <a:rPr kumimoji="1" lang="en-US" altLang="ja-JP" dirty="0" smtClean="0"/>
              <a:t>UPL(a)</a:t>
            </a:r>
            <a:endParaRPr kumimoji="1" lang="ja-JP" altLang="en-US" dirty="0"/>
          </a:p>
        </p:txBody>
      </p:sp>
      <p:cxnSp>
        <p:nvCxnSpPr>
          <p:cNvPr id="32" name="直線矢印コネクタ 31"/>
          <p:cNvCxnSpPr/>
          <p:nvPr/>
        </p:nvCxnSpPr>
        <p:spPr>
          <a:xfrm flipH="1">
            <a:off x="3563888" y="1988387"/>
            <a:ext cx="1490865" cy="1452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左中かっこ 32"/>
          <p:cNvSpPr/>
          <p:nvPr/>
        </p:nvSpPr>
        <p:spPr>
          <a:xfrm rot="16200000">
            <a:off x="5928563" y="2326569"/>
            <a:ext cx="104424" cy="29615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390170" y="3844895"/>
            <a:ext cx="881973" cy="369332"/>
          </a:xfrm>
          <a:prstGeom prst="rect">
            <a:avLst/>
          </a:prstGeom>
          <a:noFill/>
        </p:spPr>
        <p:txBody>
          <a:bodyPr wrap="none" rtlCol="0">
            <a:spAutoFit/>
          </a:bodyPr>
          <a:lstStyle/>
          <a:p>
            <a:r>
              <a:rPr kumimoji="1" lang="en-US" altLang="ja-JP" dirty="0" smtClean="0"/>
              <a:t>UPL(b)</a:t>
            </a:r>
            <a:endParaRPr kumimoji="1" lang="ja-JP" altLang="en-US" dirty="0"/>
          </a:p>
        </p:txBody>
      </p:sp>
      <p:cxnSp>
        <p:nvCxnSpPr>
          <p:cNvPr id="35" name="直線矢印コネクタ 34"/>
          <p:cNvCxnSpPr/>
          <p:nvPr/>
        </p:nvCxnSpPr>
        <p:spPr>
          <a:xfrm>
            <a:off x="1194161" y="3284984"/>
            <a:ext cx="6284816" cy="0"/>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673990" y="2909242"/>
            <a:ext cx="1121910" cy="369332"/>
          </a:xfrm>
          <a:prstGeom prst="rect">
            <a:avLst/>
          </a:prstGeom>
          <a:noFill/>
        </p:spPr>
        <p:txBody>
          <a:bodyPr wrap="none" rtlCol="0">
            <a:spAutoFit/>
          </a:bodyPr>
          <a:lstStyle/>
          <a:p>
            <a:r>
              <a:rPr kumimoji="1" lang="en-US" altLang="ja-JP" dirty="0" smtClean="0"/>
              <a:t>Period(b)</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248904" y="4399944"/>
                <a:ext cx="8560998" cy="2308324"/>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smtClean="0"/>
                  <a:t>A HWA with shorter deadline period is given higher priority (HWA-a &gt; HWA-b)</a:t>
                </a:r>
              </a:p>
              <a:p>
                <a:pPr marL="285750" lvl="1" indent="-285750">
                  <a:buFont typeface="Arial" panose="020B0604020202020204" pitchFamily="34" charset="0"/>
                  <a:buChar char="•"/>
                </a:pPr>
                <a:r>
                  <a:rPr kumimoji="1" lang="en-US" altLang="ja-JP" dirty="0" smtClean="0"/>
                  <a:t>UPL = Urgent Period Length : </a:t>
                </a:r>
                <a:r>
                  <a:rPr lang="en-US" altLang="ja-JP" i="1" dirty="0" err="1">
                    <a:solidFill>
                      <a:srgbClr val="0000FF"/>
                    </a:solidFill>
                  </a:rPr>
                  <a:t>tRC</a:t>
                </a:r>
                <a:r>
                  <a:rPr lang="en-US" altLang="ja-JP" i="1" dirty="0">
                    <a:solidFill>
                      <a:srgbClr val="0000FF"/>
                    </a:solidFill>
                  </a:rPr>
                  <a:t> x </a:t>
                </a:r>
                <a:r>
                  <a:rPr lang="en-US" altLang="ja-JP" i="1" dirty="0" err="1">
                    <a:solidFill>
                      <a:srgbClr val="0000FF"/>
                    </a:solidFill>
                  </a:rPr>
                  <a:t>NumberOfRequests</a:t>
                </a:r>
                <a:r>
                  <a:rPr lang="en-US" altLang="ja-JP" i="1" dirty="0">
                    <a:solidFill>
                      <a:srgbClr val="0000FF"/>
                    </a:solidFill>
                  </a:rPr>
                  <a:t> + α</a:t>
                </a:r>
              </a:p>
              <a:p>
                <a:pPr marL="285750" indent="-285750">
                  <a:buFont typeface="Arial" panose="020B0604020202020204" pitchFamily="34" charset="0"/>
                  <a:buChar char="•"/>
                </a:pPr>
                <a:r>
                  <a:rPr kumimoji="1" lang="en-US" altLang="ja-JP" dirty="0" smtClean="0"/>
                  <a:t>During UPL(b), HWA-a will interfere HWA-b for (UPL(a) x 2) cycles at maximum</a:t>
                </a:r>
              </a:p>
              <a:p>
                <a:pPr marL="742950" lvl="1" indent="-285750">
                  <a:buFont typeface="Arial" panose="020B0604020202020204" pitchFamily="34" charset="0"/>
                  <a:buChar char="•"/>
                </a:pPr>
                <a14:m>
                  <m:oMath xmlns:m="http://schemas.openxmlformats.org/officeDocument/2006/math">
                    <m:d>
                      <m:dPr>
                        <m:begChr m:val="⌈"/>
                        <m:endChr m:val="⌉"/>
                        <m:ctrlPr>
                          <a:rPr kumimoji="1" lang="en-US" altLang="ja-JP" i="1" smtClean="0">
                            <a:latin typeface="Cambria Math" panose="02040503050406030204" pitchFamily="18" charset="0"/>
                          </a:rPr>
                        </m:ctrlPr>
                      </m:dPr>
                      <m:e>
                        <m:r>
                          <a:rPr kumimoji="1" lang="en-US" altLang="ja-JP" b="0" i="1" smtClean="0">
                            <a:latin typeface="Cambria Math" panose="02040503050406030204" pitchFamily="18" charset="0"/>
                          </a:rPr>
                          <m:t>𝑈𝑃𝐿</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𝑏</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𝑃𝑒𝑟𝑖𝑜𝑑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m:t>
                        </m:r>
                      </m:e>
                    </m:d>
                    <m:r>
                      <a:rPr kumimoji="1" lang="en-US" altLang="ja-JP" b="0" i="1" smtClean="0">
                        <a:latin typeface="Cambria Math" panose="02040503050406030204" pitchFamily="18" charset="0"/>
                      </a:rPr>
                      <m:t>=2</m:t>
                    </m:r>
                  </m:oMath>
                </a14:m>
                <a:endParaRPr kumimoji="1" lang="en-US" altLang="ja-JP" dirty="0" smtClean="0"/>
              </a:p>
              <a:p>
                <a:pPr marL="742950" lvl="1" indent="-285750">
                  <a:buFont typeface="Arial" panose="020B0604020202020204" pitchFamily="34" charset="0"/>
                  <a:buChar char="•"/>
                </a:pPr>
                <a:r>
                  <a:rPr kumimoji="1" lang="en-US" altLang="ja-JP" dirty="0" smtClean="0"/>
                  <a:t>HWA(b) might fail the deadline due to the interference from HWA-a</a:t>
                </a:r>
              </a:p>
              <a:p>
                <a:pPr marL="285750" indent="-285750">
                  <a:buFont typeface="Arial" panose="020B0604020202020204" pitchFamily="34" charset="0"/>
                  <a:buChar char="•"/>
                </a:pPr>
                <a:r>
                  <a:rPr kumimoji="1" lang="en-US" altLang="ja-JP" dirty="0" smtClean="0">
                    <a:solidFill>
                      <a:srgbClr val="C00000"/>
                    </a:solidFill>
                  </a:rPr>
                  <a:t>HWA-b is prioritized when the time remaining in the period is </a:t>
                </a:r>
                <a:br>
                  <a:rPr kumimoji="1" lang="en-US" altLang="ja-JP" dirty="0" smtClean="0">
                    <a:solidFill>
                      <a:srgbClr val="C00000"/>
                    </a:solidFill>
                  </a:rPr>
                </a:br>
                <a:r>
                  <a:rPr kumimoji="1" lang="en-US" altLang="ja-JP" dirty="0" smtClean="0">
                    <a:solidFill>
                      <a:srgbClr val="C00000"/>
                    </a:solidFill>
                  </a:rPr>
                  <a:t>(UPL(b) + UPL(a) x 2) cycles </a:t>
                </a:r>
              </a:p>
              <a:p>
                <a:pPr marL="742950" lvl="1" indent="-285750">
                  <a:buFont typeface="Arial" panose="020B0604020202020204" pitchFamily="34" charset="0"/>
                  <a:buChar char="•"/>
                </a:pPr>
                <a:endParaRPr kumimoji="1" lang="en-US" altLang="ja-JP" dirty="0" smtClean="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248904" y="4399944"/>
                <a:ext cx="8560998" cy="2308324"/>
              </a:xfrm>
              <a:prstGeom prst="rect">
                <a:avLst/>
              </a:prstGeom>
              <a:blipFill rotWithShape="0">
                <a:blip r:embed="rId3"/>
                <a:stretch>
                  <a:fillRect l="-499" t="-1587"/>
                </a:stretch>
              </a:blipFill>
            </p:spPr>
            <p:txBody>
              <a:bodyPr/>
              <a:lstStyle/>
              <a:p>
                <a:r>
                  <a:rPr lang="ja-JP" altLang="en-US">
                    <a:noFill/>
                  </a:rPr>
                  <a:t> </a:t>
                </a:r>
              </a:p>
            </p:txBody>
          </p:sp>
        </mc:Fallback>
      </mc:AlternateContent>
      <p:sp>
        <p:nvSpPr>
          <p:cNvPr id="36" name="正方形/長方形 35"/>
          <p:cNvSpPr/>
          <p:nvPr/>
        </p:nvSpPr>
        <p:spPr>
          <a:xfrm>
            <a:off x="3860701" y="3441734"/>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39" name="正方形/長方形 38"/>
          <p:cNvSpPr/>
          <p:nvPr/>
        </p:nvSpPr>
        <p:spPr>
          <a:xfrm>
            <a:off x="3212701" y="3440910"/>
            <a:ext cx="648000" cy="28803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High</a:t>
            </a:r>
            <a:endParaRPr kumimoji="1" lang="ja-JP" altLang="en-US" dirty="0">
              <a:solidFill>
                <a:schemeClr val="bg1"/>
              </a:solidFill>
            </a:endParaRPr>
          </a:p>
        </p:txBody>
      </p:sp>
      <p:sp>
        <p:nvSpPr>
          <p:cNvPr id="40" name="テキスト ボックス 39"/>
          <p:cNvSpPr txBox="1"/>
          <p:nvPr/>
        </p:nvSpPr>
        <p:spPr>
          <a:xfrm>
            <a:off x="7519842" y="1640128"/>
            <a:ext cx="1436419" cy="369332"/>
          </a:xfrm>
          <a:prstGeom prst="rect">
            <a:avLst/>
          </a:prstGeom>
          <a:noFill/>
        </p:spPr>
        <p:txBody>
          <a:bodyPr wrap="none" rtlCol="0">
            <a:spAutoFit/>
          </a:bodyPr>
          <a:lstStyle/>
          <a:p>
            <a:r>
              <a:rPr kumimoji="1" lang="en-US" altLang="ja-JP" dirty="0" smtClean="0"/>
              <a:t>High Priority</a:t>
            </a:r>
            <a:endParaRPr kumimoji="1" lang="ja-JP" altLang="en-US" dirty="0"/>
          </a:p>
        </p:txBody>
      </p:sp>
      <p:sp>
        <p:nvSpPr>
          <p:cNvPr id="41" name="テキスト ボックス 40"/>
          <p:cNvSpPr txBox="1"/>
          <p:nvPr/>
        </p:nvSpPr>
        <p:spPr>
          <a:xfrm>
            <a:off x="7487675" y="3363907"/>
            <a:ext cx="1383520" cy="369332"/>
          </a:xfrm>
          <a:prstGeom prst="rect">
            <a:avLst/>
          </a:prstGeom>
          <a:noFill/>
        </p:spPr>
        <p:txBody>
          <a:bodyPr wrap="none" rtlCol="0">
            <a:spAutoFit/>
          </a:bodyPr>
          <a:lstStyle/>
          <a:p>
            <a:r>
              <a:rPr kumimoji="1" lang="en-US" altLang="ja-JP" dirty="0" smtClean="0"/>
              <a:t>Low Priority</a:t>
            </a:r>
            <a:endParaRPr kumimoji="1" lang="ja-JP" altLang="en-US" dirty="0"/>
          </a:p>
        </p:txBody>
      </p:sp>
    </p:spTree>
    <p:extLst>
      <p:ext uri="{BB962C8B-B14F-4D97-AF65-F5344CB8AC3E}">
        <p14:creationId xmlns:p14="http://schemas.microsoft.com/office/powerpoint/2010/main" val="108589296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Storage required for DASH</a:t>
            </a:r>
            <a:endParaRPr kumimoji="1" lang="ja-JP" altLang="en-US" dirty="0"/>
          </a:p>
        </p:txBody>
      </p:sp>
      <p:sp>
        <p:nvSpPr>
          <p:cNvPr id="3" name="コンテンツ プレースホルダー 2"/>
          <p:cNvSpPr>
            <a:spLocks noGrp="1"/>
          </p:cNvSpPr>
          <p:nvPr>
            <p:ph idx="1"/>
          </p:nvPr>
        </p:nvSpPr>
        <p:spPr>
          <a:xfrm>
            <a:off x="228600" y="980728"/>
            <a:ext cx="8610600" cy="4876800"/>
          </a:xfrm>
        </p:spPr>
        <p:txBody>
          <a:bodyPr/>
          <a:lstStyle/>
          <a:p>
            <a:r>
              <a:rPr kumimoji="1" lang="en-US" altLang="ja-JP" sz="1800" b="1" dirty="0" smtClean="0">
                <a:solidFill>
                  <a:srgbClr val="C00000"/>
                </a:solidFill>
              </a:rPr>
              <a:t>20 bytes </a:t>
            </a:r>
            <a:r>
              <a:rPr kumimoji="1" lang="en-US" altLang="ja-JP" sz="1800" dirty="0" smtClean="0"/>
              <a:t>for each long-deadline-period HWA</a:t>
            </a:r>
          </a:p>
          <a:p>
            <a:r>
              <a:rPr lang="en-US" altLang="ja-JP" sz="1800" b="1" dirty="0" smtClean="0">
                <a:solidFill>
                  <a:srgbClr val="C00000"/>
                </a:solidFill>
              </a:rPr>
              <a:t>12 bytes </a:t>
            </a:r>
            <a:r>
              <a:rPr lang="en-US" altLang="ja-JP" sz="1800" dirty="0" smtClean="0"/>
              <a:t>for each short-deadline-period HWA</a:t>
            </a:r>
            <a:endParaRPr kumimoji="1" lang="en-US" altLang="ja-JP" sz="1800" dirty="0" smtClean="0"/>
          </a:p>
          <a:p>
            <a:endParaRPr kumimoji="1" lang="ja-JP" altLang="en-US" sz="1800"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44</a:t>
            </a:fld>
            <a:endParaRPr lang="en-US">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897734211"/>
              </p:ext>
            </p:extLst>
          </p:nvPr>
        </p:nvGraphicFramePr>
        <p:xfrm>
          <a:off x="357758" y="1783383"/>
          <a:ext cx="8352284" cy="4267200"/>
        </p:xfrm>
        <a:graphic>
          <a:graphicData uri="http://schemas.openxmlformats.org/drawingml/2006/table">
            <a:tbl>
              <a:tblPr firstRow="1" bandRow="1">
                <a:tableStyleId>{5C22544A-7EE6-4342-B048-85BDC9FD1C3A}</a:tableStyleId>
              </a:tblPr>
              <a:tblGrid>
                <a:gridCol w="1874539"/>
                <a:gridCol w="6477745"/>
              </a:tblGrid>
              <a:tr h="326699">
                <a:tc gridSpan="2">
                  <a:txBody>
                    <a:bodyPr/>
                    <a:lstStyle/>
                    <a:p>
                      <a:r>
                        <a:rPr kumimoji="1" lang="en-US" altLang="ja-JP" sz="1600" dirty="0" smtClean="0">
                          <a:solidFill>
                            <a:schemeClr val="tx1"/>
                          </a:solidFill>
                        </a:rPr>
                        <a:t>For long-deadline-period</a:t>
                      </a:r>
                      <a:r>
                        <a:rPr kumimoji="1" lang="en-US" altLang="ja-JP" sz="1600" baseline="0" dirty="0" smtClean="0">
                          <a:solidFill>
                            <a:schemeClr val="tx1"/>
                          </a:solidFill>
                        </a:rPr>
                        <a:t> HWA</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Name</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Function</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err="1" smtClean="0">
                          <a:solidFill>
                            <a:schemeClr val="tx1"/>
                          </a:solidFill>
                        </a:rPr>
                        <a:t>Curr-Req</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Number of requests completed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Total-</a:t>
                      </a:r>
                      <a:r>
                        <a:rPr kumimoji="1" lang="en-US" altLang="ja-JP" sz="1600" dirty="0" err="1" smtClean="0">
                          <a:solidFill>
                            <a:schemeClr val="tx1"/>
                          </a:solidFill>
                        </a:rPr>
                        <a:t>Req</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Total Number of requests to be completed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err="1" smtClean="0">
                          <a:solidFill>
                            <a:schemeClr val="tx1"/>
                          </a:solidFill>
                        </a:rPr>
                        <a:t>Curr-Cyc</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Number</a:t>
                      </a:r>
                      <a:r>
                        <a:rPr kumimoji="1" lang="en-US" altLang="ja-JP" sz="1600" baseline="0" dirty="0" smtClean="0">
                          <a:solidFill>
                            <a:schemeClr val="tx1"/>
                          </a:solidFill>
                        </a:rPr>
                        <a:t> of cycles elapsed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Total-</a:t>
                      </a:r>
                      <a:r>
                        <a:rPr kumimoji="1" lang="en-US" altLang="ja-JP" sz="1600" dirty="0" err="1" smtClean="0">
                          <a:solidFill>
                            <a:schemeClr val="tx1"/>
                          </a:solidFill>
                        </a:rPr>
                        <a:t>Cyc</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Total number</a:t>
                      </a:r>
                      <a:r>
                        <a:rPr kumimoji="1" lang="en-US" altLang="ja-JP" sz="1600" baseline="0" dirty="0" smtClean="0">
                          <a:solidFill>
                            <a:schemeClr val="tx1"/>
                          </a:solidFill>
                        </a:rPr>
                        <a:t> of cycles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err="1" smtClean="0">
                          <a:solidFill>
                            <a:schemeClr val="tx1"/>
                          </a:solidFill>
                        </a:rPr>
                        <a:t>Pb</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Probability</a:t>
                      </a:r>
                      <a:r>
                        <a:rPr kumimoji="1" lang="en-US" altLang="ja-JP" sz="1600" baseline="0" dirty="0" smtClean="0">
                          <a:solidFill>
                            <a:schemeClr val="tx1"/>
                          </a:solidFill>
                        </a:rPr>
                        <a:t> for the priority switching between memory-intensive applications and HWA</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gridSpan="2">
                  <a:txBody>
                    <a:bodyPr/>
                    <a:lstStyle/>
                    <a:p>
                      <a:r>
                        <a:rPr kumimoji="1" lang="en-US" altLang="ja-JP" sz="1600" b="1" dirty="0" smtClean="0">
                          <a:solidFill>
                            <a:schemeClr val="tx1"/>
                          </a:solidFill>
                        </a:rPr>
                        <a:t>For a short-deadline-period HWA</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Name </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Function</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Priority-</a:t>
                      </a:r>
                      <a:r>
                        <a:rPr kumimoji="1" lang="en-US" altLang="ja-JP" sz="1600" dirty="0" err="1" smtClean="0">
                          <a:solidFill>
                            <a:schemeClr val="tx1"/>
                          </a:solidFill>
                        </a:rPr>
                        <a:t>Cyc</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Indicates</a:t>
                      </a:r>
                      <a:r>
                        <a:rPr kumimoji="1" lang="en-US" altLang="ja-JP" sz="1600" baseline="0" dirty="0" smtClean="0">
                          <a:solidFill>
                            <a:schemeClr val="tx1"/>
                          </a:solidFill>
                        </a:rPr>
                        <a:t> when the priority is transitioned to high</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err="1" smtClean="0">
                          <a:solidFill>
                            <a:schemeClr val="tx1"/>
                          </a:solidFill>
                        </a:rPr>
                        <a:t>Curr-Cyc</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Number of cycles elapsed</a:t>
                      </a:r>
                      <a:r>
                        <a:rPr kumimoji="1" lang="en-US" altLang="ja-JP" sz="1600" baseline="0" dirty="0" smtClean="0">
                          <a:solidFill>
                            <a:schemeClr val="tx1"/>
                          </a:solidFill>
                        </a:rPr>
                        <a:t>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99">
                <a:tc>
                  <a:txBody>
                    <a:bodyPr/>
                    <a:lstStyle/>
                    <a:p>
                      <a:r>
                        <a:rPr kumimoji="1" lang="en-US" altLang="ja-JP" sz="1600" dirty="0" smtClean="0">
                          <a:solidFill>
                            <a:schemeClr val="tx1"/>
                          </a:solidFill>
                        </a:rPr>
                        <a:t>Total-</a:t>
                      </a:r>
                      <a:r>
                        <a:rPr kumimoji="1" lang="en-US" altLang="ja-JP" sz="1600" dirty="0" err="1" smtClean="0">
                          <a:solidFill>
                            <a:schemeClr val="tx1"/>
                          </a:solidFill>
                        </a:rPr>
                        <a:t>Cyc</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dirty="0" smtClean="0">
                          <a:solidFill>
                            <a:schemeClr val="tx1"/>
                          </a:solidFill>
                        </a:rPr>
                        <a:t>Total number</a:t>
                      </a:r>
                      <a:r>
                        <a:rPr kumimoji="1" lang="en-US" altLang="ja-JP" sz="1600" baseline="0" dirty="0" smtClean="0">
                          <a:solidFill>
                            <a:schemeClr val="tx1"/>
                          </a:solidFill>
                        </a:rPr>
                        <a:t> of cycles elapsed in a deadline period</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2444684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Simulation Parameter Details</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SchedulingUnit</a:t>
            </a:r>
            <a:r>
              <a:rPr lang="en-US" altLang="ja-JP" dirty="0" smtClean="0"/>
              <a:t> : 1000 CPU cycles</a:t>
            </a:r>
          </a:p>
          <a:p>
            <a:r>
              <a:rPr kumimoji="1" lang="en-US" altLang="ja-JP" dirty="0" err="1" smtClean="0"/>
              <a:t>SwitchingUnit</a:t>
            </a:r>
            <a:r>
              <a:rPr kumimoji="1" lang="en-US" altLang="ja-JP" dirty="0" smtClean="0"/>
              <a:t> : 500 CPU cycles</a:t>
            </a:r>
          </a:p>
          <a:p>
            <a:r>
              <a:rPr lang="en-US" altLang="ja-JP" dirty="0" err="1" smtClean="0"/>
              <a:t>ClusterFactor</a:t>
            </a:r>
            <a:r>
              <a:rPr lang="en-US" altLang="ja-JP" dirty="0" smtClean="0"/>
              <a:t> : 0.15</a:t>
            </a:r>
          </a:p>
          <a:p>
            <a:pPr lvl="1"/>
            <a:r>
              <a:rPr lang="en-US" altLang="ja-JP" dirty="0" smtClean="0"/>
              <a:t>Fraction of total memory bandwidth allocated to memory-non-intensive CPU applications </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29028514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593999" y="1077767"/>
            <a:ext cx="4334632" cy="4334632"/>
          </a:xfrm>
          <a:prstGeom prst="rect">
            <a:avLst/>
          </a:prstGeom>
        </p:spPr>
      </p:pic>
      <p:pic>
        <p:nvPicPr>
          <p:cNvPr id="9" name="図 8"/>
          <p:cNvPicPr>
            <a:picLocks noChangeAspect="1"/>
          </p:cNvPicPr>
          <p:nvPr/>
        </p:nvPicPr>
        <p:blipFill>
          <a:blip r:embed="rId4"/>
          <a:stretch>
            <a:fillRect/>
          </a:stretch>
        </p:blipFill>
        <p:spPr>
          <a:xfrm>
            <a:off x="228600" y="1083864"/>
            <a:ext cx="4334632" cy="4328535"/>
          </a:xfrm>
          <a:prstGeom prst="rect">
            <a:avLst/>
          </a:prstGeom>
        </p:spPr>
      </p:pic>
      <p:sp>
        <p:nvSpPr>
          <p:cNvPr id="2" name="Title 1"/>
          <p:cNvSpPr>
            <a:spLocks noGrp="1"/>
          </p:cNvSpPr>
          <p:nvPr>
            <p:ph type="title"/>
          </p:nvPr>
        </p:nvSpPr>
        <p:spPr/>
        <p:txBody>
          <a:bodyPr/>
          <a:lstStyle/>
          <a:p>
            <a:r>
              <a:rPr lang="en-US" dirty="0" smtClean="0"/>
              <a:t>Performance breakdown of DASH</a:t>
            </a:r>
            <a:endParaRPr lang="en-US" dirty="0"/>
          </a:p>
        </p:txBody>
      </p:sp>
      <p:sp>
        <p:nvSpPr>
          <p:cNvPr id="4" name="Slide Number Placeholder 3"/>
          <p:cNvSpPr>
            <a:spLocks noGrp="1"/>
          </p:cNvSpPr>
          <p:nvPr>
            <p:ph type="sldNum" sz="quarter" idx="11"/>
          </p:nvPr>
        </p:nvSpPr>
        <p:spPr>
          <a:xfrm>
            <a:off x="6575396" y="6145561"/>
            <a:ext cx="2133600" cy="457200"/>
          </a:xfrm>
        </p:spPr>
        <p:txBody>
          <a:bodyPr/>
          <a:lstStyle/>
          <a:p>
            <a:fld id="{752AE0C9-F7C4-4547-82DB-A8816991FA84}" type="slidenum">
              <a:rPr lang="en-US" smtClean="0">
                <a:solidFill>
                  <a:srgbClr val="000000"/>
                </a:solidFill>
              </a:rPr>
              <a:pPr/>
              <a:t>46</a:t>
            </a:fld>
            <a:endParaRPr lang="en-US">
              <a:solidFill>
                <a:srgbClr val="000000"/>
              </a:solidFill>
            </a:endParaRPr>
          </a:p>
        </p:txBody>
      </p:sp>
      <p:sp>
        <p:nvSpPr>
          <p:cNvPr id="6" name="テキスト ボックス 5"/>
          <p:cNvSpPr txBox="1"/>
          <p:nvPr/>
        </p:nvSpPr>
        <p:spPr>
          <a:xfrm>
            <a:off x="776152" y="5345340"/>
            <a:ext cx="7900304" cy="110799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DA-D : Distributed Priority</a:t>
            </a:r>
          </a:p>
          <a:p>
            <a:pPr marL="285750" indent="-285750">
              <a:buFont typeface="Arial" panose="020B0604020202020204" pitchFamily="34" charset="0"/>
              <a:buChar char="•"/>
            </a:pPr>
            <a:r>
              <a:rPr kumimoji="1" lang="en-US" altLang="ja-JP" sz="1600" dirty="0" smtClean="0"/>
              <a:t>DA-D+L : DA-D + application-aware priority for CPUs </a:t>
            </a:r>
          </a:p>
          <a:p>
            <a:pPr marL="285750" indent="-285750">
              <a:buFont typeface="Arial" panose="020B0604020202020204" pitchFamily="34" charset="0"/>
              <a:buChar char="•"/>
            </a:pPr>
            <a:r>
              <a:rPr kumimoji="1" lang="en-US" altLang="ja-JP" sz="1600" dirty="0" smtClean="0"/>
              <a:t>DA-D+L+S : DA-D+L + worst-case latency based priority for short-deadline HWAs</a:t>
            </a:r>
          </a:p>
          <a:p>
            <a:pPr marL="285750" indent="-285750">
              <a:buFont typeface="Arial" panose="020B0604020202020204" pitchFamily="34" charset="0"/>
              <a:buChar char="•"/>
            </a:pPr>
            <a:r>
              <a:rPr kumimoji="1" lang="en-US" altLang="ja-JP" sz="1600" dirty="0" smtClean="0"/>
              <a:t>DA-D+L+S+P (DASH) : DA-D+L+S + probabilistic prioritization </a:t>
            </a:r>
            <a:endParaRPr kumimoji="1" lang="ja-JP" altLang="en-US" sz="1600" dirty="0"/>
          </a:p>
        </p:txBody>
      </p:sp>
    </p:spTree>
    <p:extLst>
      <p:ext uri="{BB962C8B-B14F-4D97-AF65-F5344CB8AC3E}">
        <p14:creationId xmlns:p14="http://schemas.microsoft.com/office/powerpoint/2010/main" val="3646914522"/>
      </p:ext>
    </p:extLst>
  </p:cSld>
  <p:clrMapOvr>
    <a:masterClrMapping/>
  </p:clrMapOvr>
  <p:transition advTm="848"/>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593999" y="1077767"/>
            <a:ext cx="4334632" cy="4334632"/>
          </a:xfrm>
          <a:prstGeom prst="rect">
            <a:avLst/>
          </a:prstGeom>
        </p:spPr>
      </p:pic>
      <p:pic>
        <p:nvPicPr>
          <p:cNvPr id="9" name="図 8"/>
          <p:cNvPicPr>
            <a:picLocks noChangeAspect="1"/>
          </p:cNvPicPr>
          <p:nvPr/>
        </p:nvPicPr>
        <p:blipFill>
          <a:blip r:embed="rId4"/>
          <a:stretch>
            <a:fillRect/>
          </a:stretch>
        </p:blipFill>
        <p:spPr>
          <a:xfrm>
            <a:off x="228600" y="1083864"/>
            <a:ext cx="4334632" cy="4328535"/>
          </a:xfrm>
          <a:prstGeom prst="rect">
            <a:avLst/>
          </a:prstGeom>
        </p:spPr>
      </p:pic>
      <p:sp>
        <p:nvSpPr>
          <p:cNvPr id="2" name="Title 1"/>
          <p:cNvSpPr>
            <a:spLocks noGrp="1"/>
          </p:cNvSpPr>
          <p:nvPr>
            <p:ph type="title"/>
          </p:nvPr>
        </p:nvSpPr>
        <p:spPr/>
        <p:txBody>
          <a:bodyPr/>
          <a:lstStyle/>
          <a:p>
            <a:r>
              <a:rPr lang="en-US" dirty="0" smtClean="0"/>
              <a:t>Performance breakdown of DASH</a:t>
            </a:r>
            <a:endParaRPr lang="en-US" dirty="0"/>
          </a:p>
        </p:txBody>
      </p:sp>
      <p:sp>
        <p:nvSpPr>
          <p:cNvPr id="4" name="Slide Number Placeholder 3"/>
          <p:cNvSpPr>
            <a:spLocks noGrp="1"/>
          </p:cNvSpPr>
          <p:nvPr>
            <p:ph type="sldNum" sz="quarter" idx="11"/>
          </p:nvPr>
        </p:nvSpPr>
        <p:spPr>
          <a:xfrm>
            <a:off x="6575396" y="6145561"/>
            <a:ext cx="2133600" cy="457200"/>
          </a:xfrm>
        </p:spPr>
        <p:txBody>
          <a:bodyPr/>
          <a:lstStyle/>
          <a:p>
            <a:fld id="{752AE0C9-F7C4-4547-82DB-A8816991FA84}" type="slidenum">
              <a:rPr lang="en-US" smtClean="0">
                <a:solidFill>
                  <a:srgbClr val="000000"/>
                </a:solidFill>
              </a:rPr>
              <a:pPr/>
              <a:t>47</a:t>
            </a:fld>
            <a:endParaRPr lang="en-US">
              <a:solidFill>
                <a:srgbClr val="000000"/>
              </a:solidFill>
            </a:endParaRPr>
          </a:p>
        </p:txBody>
      </p:sp>
      <p:sp>
        <p:nvSpPr>
          <p:cNvPr id="6" name="テキスト ボックス 5"/>
          <p:cNvSpPr txBox="1"/>
          <p:nvPr/>
        </p:nvSpPr>
        <p:spPr>
          <a:xfrm>
            <a:off x="776152" y="5345340"/>
            <a:ext cx="7900304" cy="110799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DA-D : Distributed Priority</a:t>
            </a:r>
          </a:p>
          <a:p>
            <a:pPr marL="285750" indent="-285750">
              <a:buFont typeface="Arial" panose="020B0604020202020204" pitchFamily="34" charset="0"/>
              <a:buChar char="•"/>
            </a:pPr>
            <a:r>
              <a:rPr kumimoji="1" lang="en-US" altLang="ja-JP" sz="1600" dirty="0" smtClean="0"/>
              <a:t>DA-D+L : DA-D + application-aware priority for CPUs </a:t>
            </a:r>
          </a:p>
          <a:p>
            <a:pPr marL="285750" indent="-285750">
              <a:buFont typeface="Arial" panose="020B0604020202020204" pitchFamily="34" charset="0"/>
              <a:buChar char="•"/>
            </a:pPr>
            <a:r>
              <a:rPr kumimoji="1" lang="en-US" altLang="ja-JP" sz="1600" dirty="0" smtClean="0"/>
              <a:t>DA-D+L+S : DA-D+L + worst-case latency based priority for short-deadline HWAs</a:t>
            </a:r>
          </a:p>
          <a:p>
            <a:pPr marL="285750" indent="-285750">
              <a:buFont typeface="Arial" panose="020B0604020202020204" pitchFamily="34" charset="0"/>
              <a:buChar char="•"/>
            </a:pPr>
            <a:r>
              <a:rPr kumimoji="1" lang="en-US" altLang="ja-JP" sz="1600" dirty="0" smtClean="0"/>
              <a:t>DA-D+L+S+P (DASH) : DA-D+L+S + probabilistic prioritization </a:t>
            </a:r>
            <a:endParaRPr kumimoji="1" lang="ja-JP" altLang="en-US" sz="1600" dirty="0"/>
          </a:p>
        </p:txBody>
      </p:sp>
      <p:cxnSp>
        <p:nvCxnSpPr>
          <p:cNvPr id="5" name="直線矢印コネクタ 4"/>
          <p:cNvCxnSpPr/>
          <p:nvPr/>
        </p:nvCxnSpPr>
        <p:spPr>
          <a:xfrm flipV="1">
            <a:off x="1259632" y="2636912"/>
            <a:ext cx="0" cy="67547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68574" y="2624212"/>
            <a:ext cx="34099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286794" y="2539504"/>
            <a:ext cx="34099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373660" y="2539504"/>
            <a:ext cx="0" cy="779234"/>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419872" y="2513608"/>
            <a:ext cx="34099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491880" y="2513608"/>
            <a:ext cx="0" cy="80513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240178" y="5696111"/>
            <a:ext cx="6587444" cy="400110"/>
          </a:xfrm>
          <a:prstGeom prst="rect">
            <a:avLst/>
          </a:prstGeom>
          <a:solidFill>
            <a:schemeClr val="bg1"/>
          </a:solidFill>
          <a:ln w="28575">
            <a:solidFill>
              <a:schemeClr val="tx1"/>
            </a:solidFill>
          </a:ln>
        </p:spPr>
        <p:txBody>
          <a:bodyPr wrap="none" rtlCol="0">
            <a:spAutoFit/>
          </a:bodyPr>
          <a:lstStyle/>
          <a:p>
            <a:r>
              <a:rPr kumimoji="1" lang="en-US" altLang="ja-JP" sz="2000" dirty="0" smtClean="0">
                <a:solidFill>
                  <a:srgbClr val="C00000"/>
                </a:solidFill>
              </a:rPr>
              <a:t>Distributed priority improves performance (Max +9.5%) </a:t>
            </a:r>
          </a:p>
        </p:txBody>
      </p:sp>
    </p:spTree>
    <p:extLst>
      <p:ext uri="{BB962C8B-B14F-4D97-AF65-F5344CB8AC3E}">
        <p14:creationId xmlns:p14="http://schemas.microsoft.com/office/powerpoint/2010/main" val="417998508"/>
      </p:ext>
    </p:extLst>
  </p:cSld>
  <p:clrMapOvr>
    <a:masterClrMapping/>
  </p:clrMapOvr>
  <p:transition advTm="507"/>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593999" y="1077767"/>
            <a:ext cx="4334632" cy="4334632"/>
          </a:xfrm>
          <a:prstGeom prst="rect">
            <a:avLst/>
          </a:prstGeom>
        </p:spPr>
      </p:pic>
      <p:pic>
        <p:nvPicPr>
          <p:cNvPr id="9" name="図 8"/>
          <p:cNvPicPr>
            <a:picLocks noChangeAspect="1"/>
          </p:cNvPicPr>
          <p:nvPr/>
        </p:nvPicPr>
        <p:blipFill>
          <a:blip r:embed="rId4"/>
          <a:stretch>
            <a:fillRect/>
          </a:stretch>
        </p:blipFill>
        <p:spPr>
          <a:xfrm>
            <a:off x="228600" y="1083864"/>
            <a:ext cx="4334632" cy="4328535"/>
          </a:xfrm>
          <a:prstGeom prst="rect">
            <a:avLst/>
          </a:prstGeom>
        </p:spPr>
      </p:pic>
      <p:sp>
        <p:nvSpPr>
          <p:cNvPr id="2" name="Title 1"/>
          <p:cNvSpPr>
            <a:spLocks noGrp="1"/>
          </p:cNvSpPr>
          <p:nvPr>
            <p:ph type="title"/>
          </p:nvPr>
        </p:nvSpPr>
        <p:spPr/>
        <p:txBody>
          <a:bodyPr/>
          <a:lstStyle/>
          <a:p>
            <a:r>
              <a:rPr lang="en-US" dirty="0" smtClean="0"/>
              <a:t>Performance breakdown of DASH</a:t>
            </a:r>
            <a:endParaRPr lang="en-US" dirty="0"/>
          </a:p>
        </p:txBody>
      </p:sp>
      <p:sp>
        <p:nvSpPr>
          <p:cNvPr id="4" name="Slide Number Placeholder 3"/>
          <p:cNvSpPr>
            <a:spLocks noGrp="1"/>
          </p:cNvSpPr>
          <p:nvPr>
            <p:ph type="sldNum" sz="quarter" idx="11"/>
          </p:nvPr>
        </p:nvSpPr>
        <p:spPr>
          <a:xfrm>
            <a:off x="6575396" y="6145561"/>
            <a:ext cx="2133600" cy="457200"/>
          </a:xfrm>
        </p:spPr>
        <p:txBody>
          <a:bodyPr/>
          <a:lstStyle/>
          <a:p>
            <a:fld id="{752AE0C9-F7C4-4547-82DB-A8816991FA84}" type="slidenum">
              <a:rPr lang="en-US" smtClean="0">
                <a:solidFill>
                  <a:srgbClr val="000000"/>
                </a:solidFill>
              </a:rPr>
              <a:pPr/>
              <a:t>48</a:t>
            </a:fld>
            <a:endParaRPr lang="en-US">
              <a:solidFill>
                <a:srgbClr val="000000"/>
              </a:solidFill>
            </a:endParaRPr>
          </a:p>
        </p:txBody>
      </p:sp>
      <p:sp>
        <p:nvSpPr>
          <p:cNvPr id="6" name="テキスト ボックス 5"/>
          <p:cNvSpPr txBox="1"/>
          <p:nvPr/>
        </p:nvSpPr>
        <p:spPr>
          <a:xfrm>
            <a:off x="776152" y="5345340"/>
            <a:ext cx="7900304" cy="110799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DA-D : Distributed Priority</a:t>
            </a:r>
          </a:p>
          <a:p>
            <a:pPr marL="285750" indent="-285750">
              <a:buFont typeface="Arial" panose="020B0604020202020204" pitchFamily="34" charset="0"/>
              <a:buChar char="•"/>
            </a:pPr>
            <a:r>
              <a:rPr kumimoji="1" lang="en-US" altLang="ja-JP" sz="1600" dirty="0" smtClean="0"/>
              <a:t>DA-D+L : DA-D + application-aware priority for CPUs </a:t>
            </a:r>
          </a:p>
          <a:p>
            <a:pPr marL="285750" indent="-285750">
              <a:buFont typeface="Arial" panose="020B0604020202020204" pitchFamily="34" charset="0"/>
              <a:buChar char="•"/>
            </a:pPr>
            <a:r>
              <a:rPr kumimoji="1" lang="en-US" altLang="ja-JP" sz="1600" dirty="0" smtClean="0"/>
              <a:t>DA-D+L+S : DA-D+L + worst-case latency based priority for short-deadline HWAs</a:t>
            </a:r>
          </a:p>
          <a:p>
            <a:pPr marL="285750" indent="-285750">
              <a:buFont typeface="Arial" panose="020B0604020202020204" pitchFamily="34" charset="0"/>
              <a:buChar char="•"/>
            </a:pPr>
            <a:r>
              <a:rPr kumimoji="1" lang="en-US" altLang="ja-JP" sz="1600" dirty="0" smtClean="0"/>
              <a:t>DA-D+L+S+P (DASH) : DA-D+L+S + probabilistic prioritization </a:t>
            </a:r>
            <a:endParaRPr kumimoji="1" lang="ja-JP" altLang="en-US" sz="1600" dirty="0"/>
          </a:p>
        </p:txBody>
      </p:sp>
      <p:cxnSp>
        <p:nvCxnSpPr>
          <p:cNvPr id="5" name="直線矢印コネクタ 4"/>
          <p:cNvCxnSpPr/>
          <p:nvPr/>
        </p:nvCxnSpPr>
        <p:spPr>
          <a:xfrm flipV="1">
            <a:off x="1418516" y="2420888"/>
            <a:ext cx="0" cy="203324"/>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331640" y="2426221"/>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467893" y="1988840"/>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3676154" y="1813293"/>
            <a:ext cx="0" cy="702907"/>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546251" y="1988840"/>
            <a:ext cx="0" cy="551185"/>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575793" y="1813293"/>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36161" y="5906201"/>
            <a:ext cx="7891776" cy="707886"/>
          </a:xfrm>
          <a:prstGeom prst="rect">
            <a:avLst/>
          </a:prstGeom>
          <a:solidFill>
            <a:schemeClr val="bg1"/>
          </a:solidFill>
          <a:ln w="28575">
            <a:solidFill>
              <a:schemeClr val="tx1"/>
            </a:solidFill>
          </a:ln>
        </p:spPr>
        <p:txBody>
          <a:bodyPr wrap="none" rtlCol="0">
            <a:spAutoFit/>
          </a:bodyPr>
          <a:lstStyle/>
          <a:p>
            <a:r>
              <a:rPr kumimoji="1" lang="en-US" altLang="ja-JP" sz="2000" dirty="0" smtClean="0">
                <a:solidFill>
                  <a:srgbClr val="C00000"/>
                </a:solidFill>
              </a:rPr>
              <a:t>Application-aware priority for CPUs improves performance especially</a:t>
            </a:r>
            <a:br>
              <a:rPr kumimoji="1" lang="en-US" altLang="ja-JP" sz="2000" dirty="0" smtClean="0">
                <a:solidFill>
                  <a:srgbClr val="C00000"/>
                </a:solidFill>
              </a:rPr>
            </a:br>
            <a:r>
              <a:rPr kumimoji="1" lang="en-US" altLang="ja-JP" sz="2000" dirty="0" smtClean="0">
                <a:solidFill>
                  <a:srgbClr val="C00000"/>
                </a:solidFill>
              </a:rPr>
              <a:t>as the memory intensity increases (Max +7.6%)</a:t>
            </a:r>
          </a:p>
        </p:txBody>
      </p:sp>
      <p:cxnSp>
        <p:nvCxnSpPr>
          <p:cNvPr id="22" name="直線コネクタ 21"/>
          <p:cNvCxnSpPr/>
          <p:nvPr/>
        </p:nvCxnSpPr>
        <p:spPr>
          <a:xfrm>
            <a:off x="5625832" y="2318400"/>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5724128" y="2318400"/>
            <a:ext cx="0" cy="593844"/>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796628" y="2148096"/>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876256" y="2148096"/>
            <a:ext cx="0" cy="688851"/>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956376" y="1995716"/>
            <a:ext cx="360040" cy="0"/>
          </a:xfrm>
          <a:prstGeom prst="line">
            <a:avLst/>
          </a:prstGeom>
          <a:ln w="19050">
            <a:solidFill>
              <a:srgbClr val="2A55D6"/>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8028384" y="1995716"/>
            <a:ext cx="0" cy="755140"/>
          </a:xfrm>
          <a:prstGeom prst="straightConnector1">
            <a:avLst/>
          </a:prstGeom>
          <a:ln w="28575">
            <a:solidFill>
              <a:srgbClr val="2A55D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414511"/>
      </p:ext>
    </p:extLst>
  </p:cSld>
  <p:clrMapOvr>
    <a:masterClrMapping/>
  </p:clrMapOvr>
  <p:transition advTm="369"/>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593999" y="1077767"/>
            <a:ext cx="4334632" cy="4334632"/>
          </a:xfrm>
          <a:prstGeom prst="rect">
            <a:avLst/>
          </a:prstGeom>
        </p:spPr>
      </p:pic>
      <p:pic>
        <p:nvPicPr>
          <p:cNvPr id="9" name="図 8"/>
          <p:cNvPicPr>
            <a:picLocks noChangeAspect="1"/>
          </p:cNvPicPr>
          <p:nvPr/>
        </p:nvPicPr>
        <p:blipFill>
          <a:blip r:embed="rId4"/>
          <a:stretch>
            <a:fillRect/>
          </a:stretch>
        </p:blipFill>
        <p:spPr>
          <a:xfrm>
            <a:off x="228600" y="1083864"/>
            <a:ext cx="4334632" cy="4328535"/>
          </a:xfrm>
          <a:prstGeom prst="rect">
            <a:avLst/>
          </a:prstGeom>
        </p:spPr>
      </p:pic>
      <p:sp>
        <p:nvSpPr>
          <p:cNvPr id="2" name="Title 1"/>
          <p:cNvSpPr>
            <a:spLocks noGrp="1"/>
          </p:cNvSpPr>
          <p:nvPr>
            <p:ph type="title"/>
          </p:nvPr>
        </p:nvSpPr>
        <p:spPr/>
        <p:txBody>
          <a:bodyPr/>
          <a:lstStyle/>
          <a:p>
            <a:r>
              <a:rPr lang="en-US" dirty="0" smtClean="0"/>
              <a:t>Performance breakdown of DASH</a:t>
            </a:r>
            <a:endParaRPr lang="en-US" dirty="0"/>
          </a:p>
        </p:txBody>
      </p:sp>
      <p:sp>
        <p:nvSpPr>
          <p:cNvPr id="4" name="Slide Number Placeholder 3"/>
          <p:cNvSpPr>
            <a:spLocks noGrp="1"/>
          </p:cNvSpPr>
          <p:nvPr>
            <p:ph type="sldNum" sz="quarter" idx="11"/>
          </p:nvPr>
        </p:nvSpPr>
        <p:spPr>
          <a:xfrm>
            <a:off x="6575396" y="6145561"/>
            <a:ext cx="2133600" cy="457200"/>
          </a:xfrm>
        </p:spPr>
        <p:txBody>
          <a:bodyPr/>
          <a:lstStyle/>
          <a:p>
            <a:fld id="{752AE0C9-F7C4-4547-82DB-A8816991FA84}" type="slidenum">
              <a:rPr lang="en-US" smtClean="0">
                <a:solidFill>
                  <a:srgbClr val="000000"/>
                </a:solidFill>
              </a:rPr>
              <a:pPr/>
              <a:t>49</a:t>
            </a:fld>
            <a:endParaRPr lang="en-US">
              <a:solidFill>
                <a:srgbClr val="000000"/>
              </a:solidFill>
            </a:endParaRPr>
          </a:p>
        </p:txBody>
      </p:sp>
      <p:sp>
        <p:nvSpPr>
          <p:cNvPr id="6" name="テキスト ボックス 5"/>
          <p:cNvSpPr txBox="1"/>
          <p:nvPr/>
        </p:nvSpPr>
        <p:spPr>
          <a:xfrm>
            <a:off x="776152" y="5345340"/>
            <a:ext cx="7900304" cy="110799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DA-D : Distributed Priority</a:t>
            </a:r>
          </a:p>
          <a:p>
            <a:pPr marL="285750" indent="-285750">
              <a:buFont typeface="Arial" panose="020B0604020202020204" pitchFamily="34" charset="0"/>
              <a:buChar char="•"/>
            </a:pPr>
            <a:r>
              <a:rPr kumimoji="1" lang="en-US" altLang="ja-JP" sz="1600" dirty="0" smtClean="0"/>
              <a:t>DA-D+L : DA-D + application-aware priority for CPUs </a:t>
            </a:r>
          </a:p>
          <a:p>
            <a:pPr marL="285750" indent="-285750">
              <a:buFont typeface="Arial" panose="020B0604020202020204" pitchFamily="34" charset="0"/>
              <a:buChar char="•"/>
            </a:pPr>
            <a:r>
              <a:rPr kumimoji="1" lang="en-US" altLang="ja-JP" sz="1600" dirty="0" smtClean="0"/>
              <a:t>DA-D+L+S : DA-D+L + worst-case latency based priority for short-deadline HWAs</a:t>
            </a:r>
          </a:p>
          <a:p>
            <a:pPr marL="285750" indent="-285750">
              <a:buFont typeface="Arial" panose="020B0604020202020204" pitchFamily="34" charset="0"/>
              <a:buChar char="•"/>
            </a:pPr>
            <a:r>
              <a:rPr kumimoji="1" lang="en-US" altLang="ja-JP" sz="1600" dirty="0" smtClean="0"/>
              <a:t>DA-D+L+S+P (DASH) : DA-D+L+S + probabilistic prioritization </a:t>
            </a:r>
            <a:endParaRPr kumimoji="1" lang="ja-JP" altLang="en-US" sz="1600" dirty="0"/>
          </a:p>
        </p:txBody>
      </p:sp>
      <p:sp>
        <p:nvSpPr>
          <p:cNvPr id="28" name="テキスト ボックス 27"/>
          <p:cNvSpPr txBox="1"/>
          <p:nvPr/>
        </p:nvSpPr>
        <p:spPr>
          <a:xfrm>
            <a:off x="1292385" y="5385224"/>
            <a:ext cx="6775573" cy="707886"/>
          </a:xfrm>
          <a:prstGeom prst="rect">
            <a:avLst/>
          </a:prstGeom>
          <a:solidFill>
            <a:schemeClr val="bg1"/>
          </a:solidFill>
          <a:ln w="28575">
            <a:solidFill>
              <a:schemeClr val="tx1"/>
            </a:solidFill>
          </a:ln>
        </p:spPr>
        <p:txBody>
          <a:bodyPr wrap="none" rtlCol="0">
            <a:spAutoFit/>
          </a:bodyPr>
          <a:lstStyle/>
          <a:p>
            <a:r>
              <a:rPr kumimoji="1" lang="en-US" altLang="ja-JP" sz="2000" dirty="0" smtClean="0">
                <a:solidFill>
                  <a:srgbClr val="C00000"/>
                </a:solidFill>
              </a:rPr>
              <a:t>Probabilistic prioritization achieves good balance between </a:t>
            </a:r>
            <a:br>
              <a:rPr kumimoji="1" lang="en-US" altLang="ja-JP" sz="2000" dirty="0" smtClean="0">
                <a:solidFill>
                  <a:srgbClr val="C00000"/>
                </a:solidFill>
              </a:rPr>
            </a:br>
            <a:r>
              <a:rPr kumimoji="1" lang="en-US" altLang="ja-JP" sz="2000" dirty="0" smtClean="0">
                <a:solidFill>
                  <a:srgbClr val="C00000"/>
                </a:solidFill>
              </a:rPr>
              <a:t>performance and fairness</a:t>
            </a:r>
            <a:endParaRPr kumimoji="1" lang="ja-JP" altLang="en-US" sz="2000" dirty="0">
              <a:solidFill>
                <a:srgbClr val="C00000"/>
              </a:solidFill>
            </a:endParaRPr>
          </a:p>
        </p:txBody>
      </p:sp>
      <p:cxnSp>
        <p:nvCxnSpPr>
          <p:cNvPr id="5" name="直線コネクタ 4"/>
          <p:cNvCxnSpPr/>
          <p:nvPr/>
        </p:nvCxnSpPr>
        <p:spPr>
          <a:xfrm>
            <a:off x="2373056" y="2303160"/>
            <a:ext cx="8799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2546252" y="2303160"/>
            <a:ext cx="0" cy="2373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500838" y="2161428"/>
            <a:ext cx="8799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676949" y="2161428"/>
            <a:ext cx="0" cy="3528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974060" y="2290460"/>
            <a:ext cx="3758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129394" y="2185814"/>
            <a:ext cx="3758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44408" y="1988840"/>
            <a:ext cx="4320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252556" y="2290460"/>
            <a:ext cx="0" cy="5273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7401742" y="2185814"/>
            <a:ext cx="0" cy="4774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8546729" y="1988840"/>
            <a:ext cx="0" cy="5516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695462"/>
      </p:ext>
    </p:extLst>
  </p:cSld>
  <p:clrMapOvr>
    <a:masterClrMapping/>
  </p:clrMapOvr>
  <p:transition advTm="27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solidFill>
                  <a:schemeClr val="bg1">
                    <a:lumMod val="65000"/>
                  </a:schemeClr>
                </a:solidFill>
              </a:rPr>
              <a:t>Introduction</a:t>
            </a:r>
          </a:p>
          <a:p>
            <a:r>
              <a:rPr kumimoji="1" lang="en-US" altLang="ja-JP" dirty="0" smtClean="0"/>
              <a:t>Problem with Existing </a:t>
            </a:r>
            <a:r>
              <a:rPr lang="en-US" altLang="ja-JP" dirty="0"/>
              <a:t>M</a:t>
            </a:r>
            <a:r>
              <a:rPr kumimoji="1" lang="en-US" altLang="ja-JP" dirty="0" smtClean="0"/>
              <a:t>emory Schedulers for  Heterogeneous Systems</a:t>
            </a:r>
          </a:p>
          <a:p>
            <a:r>
              <a:rPr lang="en-US" altLang="ja-JP" dirty="0" smtClean="0">
                <a:solidFill>
                  <a:schemeClr val="bg1">
                    <a:lumMod val="65000"/>
                  </a:schemeClr>
                </a:solidFill>
              </a:rPr>
              <a:t>DASH: Key Ideas</a:t>
            </a:r>
          </a:p>
          <a:p>
            <a:r>
              <a:rPr kumimoji="1" lang="en-US" altLang="ja-JP" dirty="0" smtClean="0">
                <a:solidFill>
                  <a:schemeClr val="bg1">
                    <a:lumMod val="65000"/>
                  </a:schemeClr>
                </a:solidFill>
              </a:rPr>
              <a:t>DASH: Scheduling Policy</a:t>
            </a:r>
          </a:p>
          <a:p>
            <a:r>
              <a:rPr kumimoji="1" lang="en-US" altLang="ja-JP" dirty="0" smtClean="0">
                <a:solidFill>
                  <a:schemeClr val="bg1">
                    <a:lumMod val="65000"/>
                  </a:schemeClr>
                </a:solidFill>
              </a:rPr>
              <a:t>Evaluation and Results</a:t>
            </a:r>
          </a:p>
          <a:p>
            <a:r>
              <a:rPr lang="en-US" altLang="ja-JP" dirty="0" smtClean="0">
                <a:solidFill>
                  <a:schemeClr val="bg1">
                    <a:lumMod val="65000"/>
                  </a:schemeClr>
                </a:solidFill>
              </a:rPr>
              <a:t>Conclusion</a:t>
            </a:r>
            <a:endParaRPr kumimoji="1" lang="en-US" altLang="ja-JP" dirty="0" smtClean="0">
              <a:solidFill>
                <a:schemeClr val="bg1">
                  <a:lumMod val="65000"/>
                </a:schemeClr>
              </a:solidFill>
            </a:endParaRPr>
          </a:p>
          <a:p>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424508473"/>
      </p:ext>
    </p:extLst>
  </p:cSld>
  <p:clrMapOvr>
    <a:masterClrMapping/>
  </p:clrMapOvr>
  <p:transition advTm="5105"/>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breakdown of DASH</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smtClean="0"/>
              <a:t>Deadline Met Ratio</a:t>
            </a:r>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50</a:t>
            </a:fld>
            <a:endParaRPr lang="en-US">
              <a:solidFill>
                <a:srgbClr val="000000"/>
              </a:solidFill>
            </a:endParaRPr>
          </a:p>
        </p:txBody>
      </p:sp>
      <p:graphicFrame>
        <p:nvGraphicFramePr>
          <p:cNvPr id="5" name="表 4"/>
          <p:cNvGraphicFramePr>
            <a:graphicFrameLocks noGrp="1"/>
          </p:cNvGraphicFramePr>
          <p:nvPr>
            <p:extLst/>
          </p:nvPr>
        </p:nvGraphicFramePr>
        <p:xfrm>
          <a:off x="395536" y="1538411"/>
          <a:ext cx="7848878" cy="2346960"/>
        </p:xfrm>
        <a:graphic>
          <a:graphicData uri="http://schemas.openxmlformats.org/drawingml/2006/table">
            <a:tbl>
              <a:tblPr firstRow="1" bandRow="1">
                <a:tableStyleId>{073A0DAA-6AF3-43AB-8588-CEC1D06C72B9}</a:tableStyleId>
              </a:tblPr>
              <a:tblGrid>
                <a:gridCol w="1872213"/>
                <a:gridCol w="1195333"/>
                <a:gridCol w="1195333"/>
                <a:gridCol w="1195333"/>
                <a:gridCol w="1195333"/>
                <a:gridCol w="1195333"/>
              </a:tblGrid>
              <a:tr h="204023">
                <a:tc>
                  <a:txBody>
                    <a:bodyPr/>
                    <a:lstStyle/>
                    <a:p>
                      <a:r>
                        <a:rPr kumimoji="1" lang="en-US" altLang="ja-JP" sz="1600" dirty="0" smtClean="0"/>
                        <a:t>Name</a:t>
                      </a:r>
                      <a:endParaRPr kumimoji="1" lang="ja-JP" altLang="en-US" sz="1600" dirty="0"/>
                    </a:p>
                  </a:txBody>
                  <a:tcPr/>
                </a:tc>
                <a:tc>
                  <a:txBody>
                    <a:bodyPr/>
                    <a:lstStyle/>
                    <a:p>
                      <a:r>
                        <a:rPr kumimoji="1" lang="en-US" altLang="ja-JP" sz="1600" dirty="0" smtClean="0"/>
                        <a:t>IMG</a:t>
                      </a:r>
                      <a:endParaRPr kumimoji="1" lang="ja-JP" altLang="en-US" sz="1600" dirty="0"/>
                    </a:p>
                  </a:txBody>
                  <a:tcPr/>
                </a:tc>
                <a:tc>
                  <a:txBody>
                    <a:bodyPr/>
                    <a:lstStyle/>
                    <a:p>
                      <a:r>
                        <a:rPr kumimoji="1" lang="en-US" altLang="ja-JP" sz="1600" dirty="0" smtClean="0"/>
                        <a:t>HES</a:t>
                      </a:r>
                      <a:endParaRPr kumimoji="1" lang="ja-JP" altLang="en-US" sz="1600" dirty="0"/>
                    </a:p>
                  </a:txBody>
                  <a:tcPr/>
                </a:tc>
                <a:tc>
                  <a:txBody>
                    <a:bodyPr/>
                    <a:lstStyle/>
                    <a:p>
                      <a:r>
                        <a:rPr kumimoji="1" lang="en-US" altLang="ja-JP" sz="1600" dirty="0" smtClean="0"/>
                        <a:t>MAT</a:t>
                      </a:r>
                      <a:endParaRPr kumimoji="1" lang="ja-JP" altLang="en-US" sz="1600" dirty="0"/>
                    </a:p>
                  </a:txBody>
                  <a:tcPr/>
                </a:tc>
                <a:tc>
                  <a:txBody>
                    <a:bodyPr/>
                    <a:lstStyle/>
                    <a:p>
                      <a:r>
                        <a:rPr kumimoji="1" lang="en-US" altLang="ja-JP" sz="1600" dirty="0" smtClean="0"/>
                        <a:t>RSZ</a:t>
                      </a:r>
                      <a:endParaRPr kumimoji="1" lang="ja-JP" altLang="en-US" sz="1600" dirty="0"/>
                    </a:p>
                  </a:txBody>
                  <a:tcPr/>
                </a:tc>
                <a:tc>
                  <a:txBody>
                    <a:bodyPr/>
                    <a:lstStyle/>
                    <a:p>
                      <a:r>
                        <a:rPr kumimoji="1" lang="en-US" altLang="ja-JP" sz="1600" dirty="0" smtClean="0"/>
                        <a:t>DET</a:t>
                      </a:r>
                      <a:endParaRPr kumimoji="1" lang="ja-JP" altLang="en-US" sz="1600" dirty="0"/>
                    </a:p>
                  </a:txBody>
                  <a:tcPr/>
                </a:tc>
              </a:tr>
              <a:tr h="204023">
                <a:tc>
                  <a:txBody>
                    <a:bodyPr/>
                    <a:lstStyle/>
                    <a:p>
                      <a:r>
                        <a:rPr kumimoji="1" lang="en-US" altLang="ja-JP" sz="1600" dirty="0" smtClean="0">
                          <a:solidFill>
                            <a:schemeClr val="bg1"/>
                          </a:solidFill>
                        </a:rPr>
                        <a:t>Deadline</a:t>
                      </a:r>
                      <a:r>
                        <a:rPr kumimoji="1" lang="en-US" altLang="ja-JP" sz="1600" baseline="0" dirty="0" smtClean="0">
                          <a:solidFill>
                            <a:schemeClr val="bg1"/>
                          </a:solidFill>
                        </a:rPr>
                        <a:t> group</a:t>
                      </a:r>
                      <a:endParaRPr kumimoji="1" lang="ja-JP" altLang="en-US" sz="1600" dirty="0">
                        <a:solidFill>
                          <a:schemeClr val="bg1"/>
                        </a:solidFill>
                      </a:endParaRPr>
                    </a:p>
                  </a:txBody>
                  <a:tcPr>
                    <a:solidFill>
                      <a:schemeClr val="tx1">
                        <a:lumMod val="65000"/>
                        <a:lumOff val="35000"/>
                      </a:schemeClr>
                    </a:solidFill>
                  </a:tcPr>
                </a:tc>
                <a:tc>
                  <a:txBody>
                    <a:bodyPr/>
                    <a:lstStyle/>
                    <a:p>
                      <a:r>
                        <a:rPr kumimoji="1" lang="en-US" altLang="ja-JP" sz="1600" dirty="0" smtClean="0">
                          <a:solidFill>
                            <a:schemeClr val="bg1"/>
                          </a:solidFill>
                        </a:rPr>
                        <a:t>Long</a:t>
                      </a:r>
                      <a:endParaRPr kumimoji="1" lang="ja-JP" altLang="en-US" sz="1600" dirty="0">
                        <a:solidFill>
                          <a:schemeClr val="bg1"/>
                        </a:solidFill>
                      </a:endParaRPr>
                    </a:p>
                  </a:txBody>
                  <a:tcPr>
                    <a:solidFill>
                      <a:schemeClr val="tx1">
                        <a:lumMod val="65000"/>
                        <a:lumOff val="35000"/>
                      </a:schemeClr>
                    </a:solidFill>
                  </a:tcPr>
                </a:tc>
                <a:tc>
                  <a:txBody>
                    <a:bodyPr/>
                    <a:lstStyle/>
                    <a:p>
                      <a:r>
                        <a:rPr kumimoji="1" lang="en-US" altLang="ja-JP" sz="1600" dirty="0" smtClean="0">
                          <a:solidFill>
                            <a:schemeClr val="bg1"/>
                          </a:solidFill>
                        </a:rPr>
                        <a:t>Short</a:t>
                      </a:r>
                      <a:endParaRPr kumimoji="1" lang="ja-JP" altLang="en-US" sz="1600" dirty="0">
                        <a:solidFill>
                          <a:schemeClr val="bg1"/>
                        </a:solidFill>
                      </a:endParaRPr>
                    </a:p>
                  </a:txBody>
                  <a:tcPr>
                    <a:solidFill>
                      <a:schemeClr val="tx1">
                        <a:lumMod val="65000"/>
                        <a:lumOff val="35000"/>
                      </a:schemeClr>
                    </a:solidFill>
                  </a:tcPr>
                </a:tc>
                <a:tc>
                  <a:txBody>
                    <a:bodyPr/>
                    <a:lstStyle/>
                    <a:p>
                      <a:r>
                        <a:rPr kumimoji="1" lang="en-US" altLang="ja-JP" sz="1600" dirty="0" smtClean="0">
                          <a:solidFill>
                            <a:schemeClr val="bg1"/>
                          </a:solidFill>
                        </a:rPr>
                        <a:t>Long</a:t>
                      </a:r>
                      <a:endParaRPr kumimoji="1" lang="ja-JP" altLang="en-US" sz="1600" dirty="0">
                        <a:solidFill>
                          <a:schemeClr val="bg1"/>
                        </a:solidFill>
                      </a:endParaRPr>
                    </a:p>
                  </a:txBody>
                  <a:tcPr>
                    <a:solidFill>
                      <a:schemeClr val="tx1">
                        <a:lumMod val="65000"/>
                        <a:lumOff val="35000"/>
                      </a:schemeClr>
                    </a:solidFill>
                  </a:tcPr>
                </a:tc>
                <a:tc>
                  <a:txBody>
                    <a:bodyPr/>
                    <a:lstStyle/>
                    <a:p>
                      <a:r>
                        <a:rPr kumimoji="1" lang="en-US" altLang="ja-JP" sz="1600" dirty="0" smtClean="0">
                          <a:solidFill>
                            <a:schemeClr val="bg1"/>
                          </a:solidFill>
                        </a:rPr>
                        <a:t>Long</a:t>
                      </a:r>
                      <a:endParaRPr kumimoji="1" lang="ja-JP" altLang="en-US" sz="1600" dirty="0">
                        <a:solidFill>
                          <a:schemeClr val="bg1"/>
                        </a:solidFill>
                      </a:endParaRPr>
                    </a:p>
                  </a:txBody>
                  <a:tcPr>
                    <a:solidFill>
                      <a:schemeClr val="tx1">
                        <a:lumMod val="65000"/>
                        <a:lumOff val="35000"/>
                      </a:schemeClr>
                    </a:solidFill>
                  </a:tcPr>
                </a:tc>
                <a:tc>
                  <a:txBody>
                    <a:bodyPr/>
                    <a:lstStyle/>
                    <a:p>
                      <a:r>
                        <a:rPr kumimoji="1" lang="en-US" altLang="ja-JP" sz="1600" dirty="0" smtClean="0">
                          <a:solidFill>
                            <a:schemeClr val="bg1"/>
                          </a:solidFill>
                        </a:rPr>
                        <a:t>Short</a:t>
                      </a:r>
                      <a:endParaRPr kumimoji="1" lang="ja-JP" altLang="en-US" sz="1600" dirty="0">
                        <a:solidFill>
                          <a:schemeClr val="bg1"/>
                        </a:solidFill>
                      </a:endParaRPr>
                    </a:p>
                  </a:txBody>
                  <a:tcPr>
                    <a:solidFill>
                      <a:schemeClr val="tx1">
                        <a:lumMod val="65000"/>
                        <a:lumOff val="35000"/>
                      </a:schemeClr>
                    </a:solidFill>
                  </a:tcPr>
                </a:tc>
              </a:tr>
              <a:tr h="204023">
                <a:tc>
                  <a:txBody>
                    <a:bodyPr/>
                    <a:lstStyle/>
                    <a:p>
                      <a:r>
                        <a:rPr kumimoji="1" lang="en-US" altLang="ja-JP" sz="1600" dirty="0" smtClean="0"/>
                        <a:t>FRFCFS-</a:t>
                      </a:r>
                      <a:r>
                        <a:rPr kumimoji="1" lang="en-US" altLang="ja-JP" sz="1600" dirty="0" err="1" smtClean="0"/>
                        <a:t>DynOpt</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99.997</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99.99</a:t>
                      </a:r>
                      <a:endParaRPr kumimoji="1" lang="ja-JP" altLang="en-US" sz="1600" dirty="0"/>
                    </a:p>
                  </a:txBody>
                  <a:tcPr/>
                </a:tc>
              </a:tr>
              <a:tr h="204023">
                <a:tc>
                  <a:txBody>
                    <a:bodyPr/>
                    <a:lstStyle/>
                    <a:p>
                      <a:r>
                        <a:rPr kumimoji="1" lang="en-US" altLang="ja-JP" sz="1600" dirty="0" smtClean="0"/>
                        <a:t>DA-D</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99.999</a:t>
                      </a:r>
                      <a:endParaRPr kumimoji="1" lang="ja-JP" altLang="en-US" sz="1600" b="1" dirty="0">
                        <a:solidFill>
                          <a:srgbClr val="C00000"/>
                        </a:solidFill>
                      </a:endParaRPr>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99.88</a:t>
                      </a:r>
                      <a:endParaRPr kumimoji="1" lang="ja-JP" altLang="en-US" sz="1600" b="1" dirty="0">
                        <a:solidFill>
                          <a:srgbClr val="C00000"/>
                        </a:solidFill>
                      </a:endParaRPr>
                    </a:p>
                  </a:txBody>
                  <a:tcPr/>
                </a:tc>
              </a:tr>
              <a:tr h="204023">
                <a:tc>
                  <a:txBody>
                    <a:bodyPr/>
                    <a:lstStyle/>
                    <a:p>
                      <a:r>
                        <a:rPr kumimoji="1" lang="en-US" altLang="ja-JP" sz="1600" dirty="0" smtClean="0"/>
                        <a:t>DA-D+L</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99.999</a:t>
                      </a:r>
                      <a:endParaRPr kumimoji="1" lang="ja-JP" altLang="en-US" sz="1600" b="1" dirty="0">
                        <a:solidFill>
                          <a:srgbClr val="C00000"/>
                        </a:solidFill>
                      </a:endParaRPr>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99.87</a:t>
                      </a:r>
                      <a:endParaRPr kumimoji="1" lang="ja-JP" altLang="en-US" sz="1600" b="1" dirty="0">
                        <a:solidFill>
                          <a:srgbClr val="C00000"/>
                        </a:solidFill>
                      </a:endParaRPr>
                    </a:p>
                  </a:txBody>
                  <a:tcPr/>
                </a:tc>
              </a:tr>
              <a:tr h="204023">
                <a:tc>
                  <a:txBody>
                    <a:bodyPr/>
                    <a:lstStyle/>
                    <a:p>
                      <a:r>
                        <a:rPr kumimoji="1" lang="en-US" altLang="ja-JP" sz="1600" dirty="0" smtClean="0"/>
                        <a:t>DA-D+L+S</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100</a:t>
                      </a:r>
                      <a:endParaRPr kumimoji="1" lang="ja-JP" altLang="en-US" sz="1600" b="1" dirty="0">
                        <a:solidFill>
                          <a:srgbClr val="C00000"/>
                        </a:solidFill>
                      </a:endParaRPr>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b="1" dirty="0" smtClean="0">
                          <a:solidFill>
                            <a:srgbClr val="C00000"/>
                          </a:solidFill>
                        </a:rPr>
                        <a:t>100</a:t>
                      </a:r>
                      <a:endParaRPr kumimoji="1" lang="ja-JP" altLang="en-US" sz="1600" b="1" dirty="0">
                        <a:solidFill>
                          <a:srgbClr val="C00000"/>
                        </a:solidFill>
                      </a:endParaRPr>
                    </a:p>
                  </a:txBody>
                  <a:tcPr/>
                </a:tc>
              </a:tr>
              <a:tr h="204023">
                <a:tc>
                  <a:txBody>
                    <a:bodyPr/>
                    <a:lstStyle/>
                    <a:p>
                      <a:r>
                        <a:rPr kumimoji="1" lang="en-US" altLang="ja-JP" sz="1600" dirty="0" smtClean="0"/>
                        <a:t>DA-D+L+S+P</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c>
                  <a:txBody>
                    <a:bodyPr/>
                    <a:lstStyle/>
                    <a:p>
                      <a:r>
                        <a:rPr kumimoji="1" lang="en-US" altLang="ja-JP" sz="1600" dirty="0" smtClean="0"/>
                        <a:t>100</a:t>
                      </a:r>
                      <a:endParaRPr kumimoji="1" lang="ja-JP" altLang="en-US" sz="1600" dirty="0"/>
                    </a:p>
                  </a:txBody>
                  <a:tcPr/>
                </a:tc>
              </a:tr>
            </a:tbl>
          </a:graphicData>
        </a:graphic>
      </p:graphicFrame>
      <p:sp>
        <p:nvSpPr>
          <p:cNvPr id="6" name="テキスト ボックス 5"/>
          <p:cNvSpPr txBox="1"/>
          <p:nvPr/>
        </p:nvSpPr>
        <p:spPr>
          <a:xfrm>
            <a:off x="323528" y="4337809"/>
            <a:ext cx="8504636" cy="1323439"/>
          </a:xfrm>
          <a:prstGeom prst="rect">
            <a:avLst/>
          </a:prstGeom>
          <a:solidFill>
            <a:schemeClr val="bg1"/>
          </a:solidFill>
          <a:ln w="28575">
            <a:solidFill>
              <a:schemeClr val="tx1"/>
            </a:solidFill>
          </a:ln>
        </p:spPr>
        <p:txBody>
          <a:bodyPr wrap="none" rtlCol="0">
            <a:spAutoFit/>
          </a:bodyPr>
          <a:lstStyle/>
          <a:p>
            <a:pPr marL="342900" indent="-342900">
              <a:buFont typeface="+mj-lt"/>
              <a:buAutoNum type="arabicPeriod"/>
            </a:pPr>
            <a:r>
              <a:rPr kumimoji="1" lang="en-US" altLang="ja-JP" sz="2000" dirty="0" smtClean="0">
                <a:solidFill>
                  <a:srgbClr val="C00000"/>
                </a:solidFill>
              </a:rPr>
              <a:t>Short-deadline HWAs (HES and DET) misses deadlines on distributed </a:t>
            </a:r>
            <a:br>
              <a:rPr kumimoji="1" lang="en-US" altLang="ja-JP" sz="2000" dirty="0" smtClean="0">
                <a:solidFill>
                  <a:srgbClr val="C00000"/>
                </a:solidFill>
              </a:rPr>
            </a:br>
            <a:r>
              <a:rPr kumimoji="1" lang="en-US" altLang="ja-JP" sz="2000" dirty="0" smtClean="0">
                <a:solidFill>
                  <a:srgbClr val="C00000"/>
                </a:solidFill>
              </a:rPr>
              <a:t>priority (DA-D) and application-aware priority for CPU (DA-D+L)</a:t>
            </a:r>
          </a:p>
          <a:p>
            <a:pPr marL="342900" indent="-342900">
              <a:buFont typeface="+mj-lt"/>
              <a:buAutoNum type="arabicPeriod"/>
            </a:pPr>
            <a:r>
              <a:rPr kumimoji="1" lang="en-US" altLang="ja-JP" sz="2000" dirty="0" smtClean="0">
                <a:solidFill>
                  <a:srgbClr val="C00000"/>
                </a:solidFill>
              </a:rPr>
              <a:t>Worst-case latency based priority (DA-D+L+S) enables short-deadline </a:t>
            </a:r>
            <a:br>
              <a:rPr kumimoji="1" lang="en-US" altLang="ja-JP" sz="2000" dirty="0" smtClean="0">
                <a:solidFill>
                  <a:srgbClr val="C00000"/>
                </a:solidFill>
              </a:rPr>
            </a:br>
            <a:r>
              <a:rPr kumimoji="1" lang="en-US" altLang="ja-JP" sz="2000" dirty="0" smtClean="0">
                <a:solidFill>
                  <a:srgbClr val="C00000"/>
                </a:solidFill>
              </a:rPr>
              <a:t>HWAs to meet their deadline</a:t>
            </a:r>
          </a:p>
        </p:txBody>
      </p:sp>
    </p:spTree>
    <p:extLst>
      <p:ext uri="{BB962C8B-B14F-4D97-AF65-F5344CB8AC3E}">
        <p14:creationId xmlns:p14="http://schemas.microsoft.com/office/powerpoint/2010/main" val="3465170865"/>
      </p:ext>
    </p:extLst>
  </p:cSld>
  <p:clrMapOvr>
    <a:masterClrMapping/>
  </p:clrMapOvr>
  <p:transition advTm="271"/>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Impact of </a:t>
            </a:r>
            <a:r>
              <a:rPr lang="en-US" altLang="ja-JP" dirty="0" err="1" smtClean="0"/>
              <a:t>EmergentThreshold</a:t>
            </a:r>
            <a:r>
              <a:rPr lang="en-US" altLang="ja-JP" dirty="0" smtClean="0"/>
              <a:t> </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51</a:t>
            </a:fld>
            <a:endParaRPr lang="en-US">
              <a:solidFill>
                <a:srgbClr val="000000"/>
              </a:solidFill>
            </a:endParaRPr>
          </a:p>
        </p:txBody>
      </p:sp>
      <p:pic>
        <p:nvPicPr>
          <p:cNvPr id="5" name="図 4"/>
          <p:cNvPicPr>
            <a:picLocks noChangeAspect="1"/>
          </p:cNvPicPr>
          <p:nvPr/>
        </p:nvPicPr>
        <p:blipFill>
          <a:blip r:embed="rId3"/>
          <a:stretch>
            <a:fillRect/>
          </a:stretch>
        </p:blipFill>
        <p:spPr>
          <a:xfrm>
            <a:off x="467544" y="1501521"/>
            <a:ext cx="8422724" cy="4260676"/>
          </a:xfrm>
          <a:prstGeom prst="rect">
            <a:avLst/>
          </a:prstGeom>
        </p:spPr>
      </p:pic>
      <p:sp>
        <p:nvSpPr>
          <p:cNvPr id="6" name="テキスト ボックス 5"/>
          <p:cNvSpPr txBox="1"/>
          <p:nvPr/>
        </p:nvSpPr>
        <p:spPr>
          <a:xfrm>
            <a:off x="1152205" y="1018209"/>
            <a:ext cx="6763390" cy="400110"/>
          </a:xfrm>
          <a:prstGeom prst="rect">
            <a:avLst/>
          </a:prstGeom>
          <a:noFill/>
        </p:spPr>
        <p:txBody>
          <a:bodyPr wrap="none" rtlCol="0">
            <a:spAutoFit/>
          </a:bodyPr>
          <a:lstStyle/>
          <a:p>
            <a:r>
              <a:rPr kumimoji="1" lang="en-US" altLang="ja-JP" sz="2000" b="1" dirty="0" smtClean="0"/>
              <a:t>CPU performance sensitivity to </a:t>
            </a:r>
            <a:r>
              <a:rPr kumimoji="1" lang="en-US" altLang="ja-JP" sz="2000" b="1" dirty="0" err="1" smtClean="0"/>
              <a:t>EmergentThreshold</a:t>
            </a:r>
            <a:endParaRPr kumimoji="1" lang="ja-JP" altLang="en-US" sz="2000" b="1" dirty="0"/>
          </a:p>
        </p:txBody>
      </p:sp>
      <p:sp>
        <p:nvSpPr>
          <p:cNvPr id="7" name="テキスト ボックス 6"/>
          <p:cNvSpPr txBox="1"/>
          <p:nvPr/>
        </p:nvSpPr>
        <p:spPr>
          <a:xfrm>
            <a:off x="960607" y="5885357"/>
            <a:ext cx="7722627" cy="369332"/>
          </a:xfrm>
          <a:prstGeom prst="rect">
            <a:avLst/>
          </a:prstGeom>
          <a:noFill/>
          <a:ln w="19050">
            <a:solidFill>
              <a:schemeClr val="tx1"/>
            </a:solidFill>
          </a:ln>
        </p:spPr>
        <p:txBody>
          <a:bodyPr wrap="none" rtlCol="0">
            <a:spAutoFit/>
          </a:bodyPr>
          <a:lstStyle/>
          <a:p>
            <a:r>
              <a:rPr kumimoji="1" lang="en-US" altLang="ja-JP" dirty="0" smtClean="0">
                <a:solidFill>
                  <a:srgbClr val="C00000"/>
                </a:solidFill>
              </a:rPr>
              <a:t>DASH can meet all deadlines with a high </a:t>
            </a:r>
            <a:r>
              <a:rPr kumimoji="1" lang="en-US" altLang="ja-JP" dirty="0" err="1" smtClean="0">
                <a:solidFill>
                  <a:srgbClr val="C00000"/>
                </a:solidFill>
              </a:rPr>
              <a:t>EmergentThreshold</a:t>
            </a:r>
            <a:r>
              <a:rPr kumimoji="1" lang="en-US" altLang="ja-JP" dirty="0" smtClean="0">
                <a:solidFill>
                  <a:srgbClr val="C00000"/>
                </a:solidFill>
              </a:rPr>
              <a:t> value (=0.8)</a:t>
            </a:r>
            <a:endParaRPr kumimoji="1" lang="ja-JP" altLang="en-US" dirty="0">
              <a:solidFill>
                <a:srgbClr val="C00000"/>
              </a:solidFill>
            </a:endParaRPr>
          </a:p>
        </p:txBody>
      </p:sp>
    </p:spTree>
    <p:extLst>
      <p:ext uri="{BB962C8B-B14F-4D97-AF65-F5344CB8AC3E}">
        <p14:creationId xmlns:p14="http://schemas.microsoft.com/office/powerpoint/2010/main" val="41439921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Impact of </a:t>
            </a:r>
            <a:r>
              <a:rPr kumimoji="1" lang="en-US" altLang="ja-JP" dirty="0" err="1" smtClean="0"/>
              <a:t>EmergentThreshold</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52</a:t>
            </a:fld>
            <a:endParaRPr lang="en-US">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754979331"/>
              </p:ext>
            </p:extLst>
          </p:nvPr>
        </p:nvGraphicFramePr>
        <p:xfrm>
          <a:off x="228600" y="1628582"/>
          <a:ext cx="8610602" cy="4576956"/>
        </p:xfrm>
        <a:graphic>
          <a:graphicData uri="http://schemas.openxmlformats.org/drawingml/2006/table">
            <a:tbl>
              <a:tblPr firstRow="1" bandRow="1">
                <a:tableStyleId>{5C22544A-7EE6-4342-B048-85BDC9FD1C3A}</a:tableStyleId>
              </a:tblPr>
              <a:tblGrid>
                <a:gridCol w="1391072"/>
                <a:gridCol w="1069100"/>
                <a:gridCol w="1230086"/>
                <a:gridCol w="1230086"/>
                <a:gridCol w="1230086"/>
                <a:gridCol w="1230086"/>
                <a:gridCol w="1230086"/>
              </a:tblGrid>
              <a:tr h="458346">
                <a:tc rowSpan="2">
                  <a:txBody>
                    <a:bodyPr/>
                    <a:lstStyle/>
                    <a:p>
                      <a:r>
                        <a:rPr kumimoji="1" lang="en-US" altLang="ja-JP" dirty="0" smtClean="0">
                          <a:solidFill>
                            <a:schemeClr val="tx1"/>
                          </a:solidFill>
                        </a:rPr>
                        <a:t>Emergent</a:t>
                      </a:r>
                    </a:p>
                    <a:p>
                      <a:r>
                        <a:rPr kumimoji="1" lang="en-US" altLang="ja-JP" dirty="0" smtClean="0">
                          <a:solidFill>
                            <a:schemeClr val="tx1"/>
                          </a:solidFill>
                        </a:rPr>
                        <a:t>Threshold</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dirty="0" err="1" smtClean="0">
                          <a:solidFill>
                            <a:schemeClr val="tx1"/>
                          </a:solidFill>
                        </a:rPr>
                        <a:t>Config</a:t>
                      </a:r>
                      <a:r>
                        <a:rPr kumimoji="1" lang="en-US" altLang="ja-JP" dirty="0" smtClean="0">
                          <a:solidFill>
                            <a:schemeClr val="tx1"/>
                          </a:solidFill>
                        </a:rPr>
                        <a:t>-A</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en-US" altLang="ja-JP" dirty="0" err="1" smtClean="0">
                          <a:solidFill>
                            <a:schemeClr val="tx1"/>
                          </a:solidFill>
                        </a:rPr>
                        <a:t>Config</a:t>
                      </a:r>
                      <a:r>
                        <a:rPr kumimoji="1" lang="en-US" altLang="ja-JP" dirty="0" smtClean="0">
                          <a:solidFill>
                            <a:schemeClr val="tx1"/>
                          </a:solidFill>
                        </a:rPr>
                        <a:t>-B</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HES</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MAT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HES</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MAT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RSZ</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DET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93.74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73.179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55.76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99.9996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44.691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94.697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38.097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86.366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34.098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74.69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31.385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60.641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97.977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97.149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96.653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27.32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95.798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33.449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55.773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88.425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1962522" y="1190372"/>
            <a:ext cx="5142755" cy="400110"/>
          </a:xfrm>
          <a:prstGeom prst="rect">
            <a:avLst/>
          </a:prstGeom>
          <a:noFill/>
        </p:spPr>
        <p:txBody>
          <a:bodyPr wrap="none" rtlCol="0">
            <a:spAutoFit/>
          </a:bodyPr>
          <a:lstStyle/>
          <a:p>
            <a:r>
              <a:rPr kumimoji="1" lang="en-US" altLang="ja-JP" sz="2000" b="1" dirty="0" smtClean="0"/>
              <a:t>Deadline-met ratio(%) of FRFCFS-</a:t>
            </a:r>
            <a:r>
              <a:rPr kumimoji="1" lang="en-US" altLang="ja-JP" sz="2000" b="1" dirty="0" err="1" smtClean="0"/>
              <a:t>Dyn</a:t>
            </a:r>
            <a:endParaRPr kumimoji="1" lang="ja-JP" altLang="en-US" sz="2000" b="1" dirty="0"/>
          </a:p>
        </p:txBody>
      </p:sp>
    </p:spTree>
    <p:extLst>
      <p:ext uri="{BB962C8B-B14F-4D97-AF65-F5344CB8AC3E}">
        <p14:creationId xmlns:p14="http://schemas.microsoft.com/office/powerpoint/2010/main" val="197630265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Impact of </a:t>
            </a:r>
            <a:r>
              <a:rPr kumimoji="1" lang="en-US" altLang="ja-JP" dirty="0" err="1" smtClean="0"/>
              <a:t>EmergentThreshold</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53</a:t>
            </a:fld>
            <a:endParaRPr lang="en-US">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153114794"/>
              </p:ext>
            </p:extLst>
          </p:nvPr>
        </p:nvGraphicFramePr>
        <p:xfrm>
          <a:off x="228600" y="1628582"/>
          <a:ext cx="8610602" cy="1949961"/>
        </p:xfrm>
        <a:graphic>
          <a:graphicData uri="http://schemas.openxmlformats.org/drawingml/2006/table">
            <a:tbl>
              <a:tblPr firstRow="1" bandRow="1">
                <a:tableStyleId>{5C22544A-7EE6-4342-B048-85BDC9FD1C3A}</a:tableStyleId>
              </a:tblPr>
              <a:tblGrid>
                <a:gridCol w="1391072"/>
                <a:gridCol w="1069100"/>
                <a:gridCol w="1230086"/>
                <a:gridCol w="1230086"/>
                <a:gridCol w="1230086"/>
                <a:gridCol w="1230086"/>
                <a:gridCol w="1230086"/>
              </a:tblGrid>
              <a:tr h="458346">
                <a:tc rowSpan="2">
                  <a:txBody>
                    <a:bodyPr/>
                    <a:lstStyle/>
                    <a:p>
                      <a:r>
                        <a:rPr kumimoji="1" lang="en-US" altLang="ja-JP" dirty="0" smtClean="0">
                          <a:solidFill>
                            <a:schemeClr val="tx1"/>
                          </a:solidFill>
                        </a:rPr>
                        <a:t>Emergent</a:t>
                      </a:r>
                    </a:p>
                    <a:p>
                      <a:r>
                        <a:rPr kumimoji="1" lang="en-US" altLang="ja-JP" dirty="0" smtClean="0">
                          <a:solidFill>
                            <a:schemeClr val="tx1"/>
                          </a:solidFill>
                        </a:rPr>
                        <a:t>Threshold</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dirty="0" err="1" smtClean="0">
                          <a:solidFill>
                            <a:schemeClr val="tx1"/>
                          </a:solidFill>
                        </a:rPr>
                        <a:t>Config</a:t>
                      </a:r>
                      <a:r>
                        <a:rPr kumimoji="1" lang="en-US" altLang="ja-JP" dirty="0" smtClean="0">
                          <a:solidFill>
                            <a:schemeClr val="tx1"/>
                          </a:solidFill>
                        </a:rPr>
                        <a:t>-A</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en-US" altLang="ja-JP" dirty="0" err="1" smtClean="0">
                          <a:solidFill>
                            <a:schemeClr val="tx1"/>
                          </a:solidFill>
                        </a:rPr>
                        <a:t>Config</a:t>
                      </a:r>
                      <a:r>
                        <a:rPr kumimoji="1" lang="en-US" altLang="ja-JP" dirty="0" smtClean="0">
                          <a:solidFill>
                            <a:schemeClr val="tx1"/>
                          </a:solidFill>
                        </a:rPr>
                        <a:t>-B</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HES</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MAT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HES</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MAT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RSZ</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chemeClr val="tx1"/>
                          </a:solidFill>
                        </a:rPr>
                        <a:t>DET</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C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99.993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3468">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68.44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75.83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95.93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1962522" y="1190372"/>
            <a:ext cx="4288353" cy="400110"/>
          </a:xfrm>
          <a:prstGeom prst="rect">
            <a:avLst/>
          </a:prstGeom>
          <a:noFill/>
        </p:spPr>
        <p:txBody>
          <a:bodyPr wrap="none" rtlCol="0">
            <a:spAutoFit/>
          </a:bodyPr>
          <a:lstStyle/>
          <a:p>
            <a:r>
              <a:rPr kumimoji="1" lang="en-US" altLang="ja-JP" sz="2000" b="1" dirty="0" smtClean="0"/>
              <a:t>Deadline-met ratio(%) of DASH</a:t>
            </a:r>
            <a:endParaRPr kumimoji="1" lang="ja-JP" altLang="en-US" sz="2000" b="1" dirty="0"/>
          </a:p>
        </p:txBody>
      </p:sp>
    </p:spTree>
    <p:extLst>
      <p:ext uri="{BB962C8B-B14F-4D97-AF65-F5344CB8AC3E}">
        <p14:creationId xmlns:p14="http://schemas.microsoft.com/office/powerpoint/2010/main" val="28956822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Impact of </a:t>
            </a:r>
            <a:r>
              <a:rPr kumimoji="1" lang="en-US" altLang="ja-JP" dirty="0" err="1" smtClean="0"/>
              <a:t>ClusterFactor</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54</a:t>
            </a:fld>
            <a:endParaRPr lang="en-US">
              <a:solidFill>
                <a:srgbClr val="000000"/>
              </a:solidFill>
            </a:endParaRPr>
          </a:p>
        </p:txBody>
      </p:sp>
      <p:pic>
        <p:nvPicPr>
          <p:cNvPr id="5" name="図 4"/>
          <p:cNvPicPr>
            <a:picLocks noChangeAspect="1"/>
          </p:cNvPicPr>
          <p:nvPr/>
        </p:nvPicPr>
        <p:blipFill>
          <a:blip r:embed="rId3"/>
          <a:stretch>
            <a:fillRect/>
          </a:stretch>
        </p:blipFill>
        <p:spPr>
          <a:xfrm>
            <a:off x="849223" y="1556792"/>
            <a:ext cx="7369354" cy="4255756"/>
          </a:xfrm>
          <a:prstGeom prst="rect">
            <a:avLst/>
          </a:prstGeom>
        </p:spPr>
      </p:pic>
      <p:sp>
        <p:nvSpPr>
          <p:cNvPr id="6" name="テキスト ボックス 5"/>
          <p:cNvSpPr txBox="1"/>
          <p:nvPr/>
        </p:nvSpPr>
        <p:spPr>
          <a:xfrm>
            <a:off x="1763688" y="980728"/>
            <a:ext cx="6038833" cy="400110"/>
          </a:xfrm>
          <a:prstGeom prst="rect">
            <a:avLst/>
          </a:prstGeom>
          <a:noFill/>
        </p:spPr>
        <p:txBody>
          <a:bodyPr wrap="none" rtlCol="0">
            <a:spAutoFit/>
          </a:bodyPr>
          <a:lstStyle/>
          <a:p>
            <a:r>
              <a:rPr kumimoji="1" lang="en-US" altLang="ja-JP" sz="2000" b="1" dirty="0" smtClean="0"/>
              <a:t>CPU performance sensitivity to Cluster Factor</a:t>
            </a:r>
            <a:endParaRPr kumimoji="1" lang="ja-JP" altLang="en-US" sz="2000" b="1" dirty="0"/>
          </a:p>
        </p:txBody>
      </p:sp>
      <p:sp>
        <p:nvSpPr>
          <p:cNvPr id="7" name="角丸四角形 6"/>
          <p:cNvSpPr/>
          <p:nvPr/>
        </p:nvSpPr>
        <p:spPr>
          <a:xfrm>
            <a:off x="7164288" y="4293096"/>
            <a:ext cx="792088"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a:off x="6999126" y="4102259"/>
            <a:ext cx="216024" cy="14401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92184" y="5965474"/>
            <a:ext cx="8194616" cy="369332"/>
          </a:xfrm>
          <a:prstGeom prst="rect">
            <a:avLst/>
          </a:prstGeom>
          <a:noFill/>
          <a:ln w="19050">
            <a:solidFill>
              <a:schemeClr val="tx1"/>
            </a:solidFill>
          </a:ln>
        </p:spPr>
        <p:txBody>
          <a:bodyPr wrap="none" rtlCol="0">
            <a:spAutoFit/>
          </a:bodyPr>
          <a:lstStyle/>
          <a:p>
            <a:r>
              <a:rPr kumimoji="1" lang="en-US" altLang="ja-JP" dirty="0" err="1" smtClean="0">
                <a:solidFill>
                  <a:srgbClr val="C00000"/>
                </a:solidFill>
              </a:rPr>
              <a:t>ClusterFactor</a:t>
            </a:r>
            <a:r>
              <a:rPr kumimoji="1" lang="en-US" altLang="ja-JP" dirty="0" smtClean="0">
                <a:solidFill>
                  <a:srgbClr val="C00000"/>
                </a:solidFill>
              </a:rPr>
              <a:t> is an effective knob for trading off CPU performance and fairness</a:t>
            </a:r>
            <a:endParaRPr kumimoji="1" lang="ja-JP" altLang="en-US" dirty="0">
              <a:solidFill>
                <a:srgbClr val="C00000"/>
              </a:solidFill>
            </a:endParaRPr>
          </a:p>
        </p:txBody>
      </p:sp>
    </p:spTree>
    <p:extLst>
      <p:ext uri="{BB962C8B-B14F-4D97-AF65-F5344CB8AC3E}">
        <p14:creationId xmlns:p14="http://schemas.microsoft.com/office/powerpoint/2010/main" val="184450313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Evaluations with GPUs</a:t>
            </a:r>
            <a:endParaRPr kumimoji="1" lang="ja-JP" altLang="en-US" dirty="0"/>
          </a:p>
        </p:txBody>
      </p:sp>
      <p:sp>
        <p:nvSpPr>
          <p:cNvPr id="3" name="コンテンツ プレースホルダー 2"/>
          <p:cNvSpPr>
            <a:spLocks noGrp="1"/>
          </p:cNvSpPr>
          <p:nvPr>
            <p:ph idx="1"/>
          </p:nvPr>
        </p:nvSpPr>
        <p:spPr>
          <a:xfrm>
            <a:off x="228600" y="1052736"/>
            <a:ext cx="8610600" cy="4876800"/>
          </a:xfrm>
        </p:spPr>
        <p:txBody>
          <a:bodyPr/>
          <a:lstStyle/>
          <a:p>
            <a:r>
              <a:rPr lang="en-US" altLang="ja-JP" dirty="0" smtClean="0"/>
              <a:t>8 CPUs + 4 HWA (</a:t>
            </a:r>
            <a:r>
              <a:rPr lang="en-US" altLang="ja-JP" dirty="0" err="1" smtClean="0"/>
              <a:t>Config</a:t>
            </a:r>
            <a:r>
              <a:rPr lang="en-US" altLang="ja-JP" dirty="0" smtClean="0"/>
              <a:t>-A) + GPU</a:t>
            </a:r>
          </a:p>
          <a:p>
            <a:pPr lvl="1"/>
            <a:r>
              <a:rPr kumimoji="1" lang="en-US" altLang="ja-JP" dirty="0" smtClean="0"/>
              <a:t>6 GPU traces : 3D mark and game</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55</a:t>
            </a:fld>
            <a:endParaRPr lang="en-US">
              <a:solidFill>
                <a:srgbClr val="000000"/>
              </a:solidFill>
            </a:endParaRPr>
          </a:p>
        </p:txBody>
      </p:sp>
      <p:pic>
        <p:nvPicPr>
          <p:cNvPr id="7" name="図 6"/>
          <p:cNvPicPr>
            <a:picLocks noChangeAspect="1"/>
          </p:cNvPicPr>
          <p:nvPr/>
        </p:nvPicPr>
        <p:blipFill>
          <a:blip r:embed="rId3"/>
          <a:stretch>
            <a:fillRect/>
          </a:stretch>
        </p:blipFill>
        <p:spPr>
          <a:xfrm>
            <a:off x="323528" y="2327942"/>
            <a:ext cx="3883489" cy="3621338"/>
          </a:xfrm>
          <a:prstGeom prst="rect">
            <a:avLst/>
          </a:prstGeom>
        </p:spPr>
      </p:pic>
      <p:cxnSp>
        <p:nvCxnSpPr>
          <p:cNvPr id="9" name="直線コネクタ 8"/>
          <p:cNvCxnSpPr/>
          <p:nvPr/>
        </p:nvCxnSpPr>
        <p:spPr>
          <a:xfrm flipH="1">
            <a:off x="1259632" y="3336054"/>
            <a:ext cx="25922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763688" y="3336054"/>
            <a:ext cx="0" cy="2160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750547" y="2966721"/>
            <a:ext cx="1165704" cy="369332"/>
          </a:xfrm>
          <a:prstGeom prst="rect">
            <a:avLst/>
          </a:prstGeom>
          <a:noFill/>
        </p:spPr>
        <p:txBody>
          <a:bodyPr wrap="none" rtlCol="0">
            <a:spAutoFit/>
          </a:bodyPr>
          <a:lstStyle/>
          <a:p>
            <a:r>
              <a:rPr kumimoji="1" lang="en-US" altLang="ja-JP" b="1" dirty="0" smtClean="0">
                <a:solidFill>
                  <a:srgbClr val="C00000"/>
                </a:solidFill>
              </a:rPr>
              <a:t>+10.1%</a:t>
            </a:r>
            <a:endParaRPr kumimoji="1" lang="ja-JP" altLang="en-US" b="1" dirty="0">
              <a:solidFill>
                <a:srgbClr val="C00000"/>
              </a:solidFill>
            </a:endParaRPr>
          </a:p>
        </p:txBody>
      </p:sp>
      <p:pic>
        <p:nvPicPr>
          <p:cNvPr id="13" name="図 12"/>
          <p:cNvPicPr>
            <a:picLocks noChangeAspect="1"/>
          </p:cNvPicPr>
          <p:nvPr/>
        </p:nvPicPr>
        <p:blipFill>
          <a:blip r:embed="rId4"/>
          <a:stretch>
            <a:fillRect/>
          </a:stretch>
        </p:blipFill>
        <p:spPr>
          <a:xfrm>
            <a:off x="4515594" y="2314295"/>
            <a:ext cx="3895682" cy="3615241"/>
          </a:xfrm>
          <a:prstGeom prst="rect">
            <a:avLst/>
          </a:prstGeom>
        </p:spPr>
      </p:pic>
    </p:spTree>
    <p:extLst>
      <p:ext uri="{BB962C8B-B14F-4D97-AF65-F5344CB8AC3E}">
        <p14:creationId xmlns:p14="http://schemas.microsoft.com/office/powerpoint/2010/main" val="3471763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Sensitivity to Number of Agents</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56</a:t>
            </a:fld>
            <a:endParaRPr lang="en-US">
              <a:solidFill>
                <a:srgbClr val="000000"/>
              </a:solidFill>
            </a:endParaRPr>
          </a:p>
        </p:txBody>
      </p:sp>
      <p:pic>
        <p:nvPicPr>
          <p:cNvPr id="5" name="図 4"/>
          <p:cNvPicPr>
            <a:picLocks noChangeAspect="1"/>
          </p:cNvPicPr>
          <p:nvPr/>
        </p:nvPicPr>
        <p:blipFill>
          <a:blip r:embed="rId3"/>
          <a:stretch>
            <a:fillRect/>
          </a:stretch>
        </p:blipFill>
        <p:spPr>
          <a:xfrm>
            <a:off x="1226533" y="1124744"/>
            <a:ext cx="6614733" cy="4170025"/>
          </a:xfrm>
          <a:prstGeom prst="rect">
            <a:avLst/>
          </a:prstGeom>
        </p:spPr>
      </p:pic>
      <p:sp>
        <p:nvSpPr>
          <p:cNvPr id="6" name="テキスト ボックス 5"/>
          <p:cNvSpPr txBox="1"/>
          <p:nvPr/>
        </p:nvSpPr>
        <p:spPr>
          <a:xfrm>
            <a:off x="96562" y="5399871"/>
            <a:ext cx="8874674" cy="369332"/>
          </a:xfrm>
          <a:prstGeom prst="rect">
            <a:avLst/>
          </a:prstGeom>
          <a:noFill/>
          <a:ln w="19050">
            <a:solidFill>
              <a:schemeClr val="tx1"/>
            </a:solidFill>
          </a:ln>
        </p:spPr>
        <p:txBody>
          <a:bodyPr wrap="none" rtlCol="0">
            <a:spAutoFit/>
          </a:bodyPr>
          <a:lstStyle/>
          <a:p>
            <a:r>
              <a:rPr kumimoji="1" lang="en-US" altLang="ja-JP" dirty="0" smtClean="0">
                <a:solidFill>
                  <a:srgbClr val="C00000"/>
                </a:solidFill>
              </a:rPr>
              <a:t>As the number of agents increases, DASH achieves greater performance improvement</a:t>
            </a:r>
            <a:endParaRPr kumimoji="1" lang="ja-JP" altLang="en-US" dirty="0">
              <a:solidFill>
                <a:srgbClr val="C00000"/>
              </a:solidFill>
            </a:endParaRPr>
          </a:p>
        </p:txBody>
      </p:sp>
      <p:sp>
        <p:nvSpPr>
          <p:cNvPr id="7" name="テキスト ボックス 6"/>
          <p:cNvSpPr txBox="1"/>
          <p:nvPr/>
        </p:nvSpPr>
        <p:spPr>
          <a:xfrm>
            <a:off x="1672699" y="5897781"/>
            <a:ext cx="5722400" cy="369332"/>
          </a:xfrm>
          <a:prstGeom prst="rect">
            <a:avLst/>
          </a:prstGeom>
          <a:noFill/>
        </p:spPr>
        <p:txBody>
          <a:bodyPr wrap="none" rtlCol="0">
            <a:spAutoFit/>
          </a:bodyPr>
          <a:lstStyle/>
          <a:p>
            <a:r>
              <a:rPr kumimoji="1" lang="en-US" altLang="ja-JP" dirty="0" smtClean="0"/>
              <a:t>8HWAs : IMG x 2, MAT x 2, HES x 2, RSZ x 1, DET x 1</a:t>
            </a:r>
            <a:endParaRPr kumimoji="1" lang="ja-JP" altLang="en-US" dirty="0"/>
          </a:p>
        </p:txBody>
      </p:sp>
    </p:spTree>
    <p:extLst>
      <p:ext uri="{BB962C8B-B14F-4D97-AF65-F5344CB8AC3E}">
        <p14:creationId xmlns:p14="http://schemas.microsoft.com/office/powerpoint/2010/main" val="45455050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Sensitivity to Number of Agents</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57</a:t>
            </a:fld>
            <a:endParaRPr lang="en-US">
              <a:solidFill>
                <a:srgbClr val="000000"/>
              </a:solidFill>
            </a:endParaRPr>
          </a:p>
        </p:txBody>
      </p:sp>
      <p:pic>
        <p:nvPicPr>
          <p:cNvPr id="5" name="図 4"/>
          <p:cNvPicPr>
            <a:picLocks noChangeAspect="1"/>
          </p:cNvPicPr>
          <p:nvPr/>
        </p:nvPicPr>
        <p:blipFill>
          <a:blip r:embed="rId3"/>
          <a:stretch>
            <a:fillRect/>
          </a:stretch>
        </p:blipFill>
        <p:spPr>
          <a:xfrm>
            <a:off x="107504" y="1484784"/>
            <a:ext cx="4334632" cy="4334632"/>
          </a:xfrm>
          <a:prstGeom prst="rect">
            <a:avLst/>
          </a:prstGeom>
        </p:spPr>
      </p:pic>
      <p:pic>
        <p:nvPicPr>
          <p:cNvPr id="6" name="図 5"/>
          <p:cNvPicPr>
            <a:picLocks noChangeAspect="1"/>
          </p:cNvPicPr>
          <p:nvPr/>
        </p:nvPicPr>
        <p:blipFill>
          <a:blip r:embed="rId4"/>
          <a:stretch>
            <a:fillRect/>
          </a:stretch>
        </p:blipFill>
        <p:spPr>
          <a:xfrm>
            <a:off x="4634930" y="1484784"/>
            <a:ext cx="4334632" cy="4334632"/>
          </a:xfrm>
          <a:prstGeom prst="rect">
            <a:avLst/>
          </a:prstGeom>
        </p:spPr>
      </p:pic>
    </p:spTree>
    <p:extLst>
      <p:ext uri="{BB962C8B-B14F-4D97-AF65-F5344CB8AC3E}">
        <p14:creationId xmlns:p14="http://schemas.microsoft.com/office/powerpoint/2010/main" val="7343740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Sensitivity to Number of Channels</a:t>
            </a:r>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58</a:t>
            </a:fld>
            <a:endParaRPr lang="en-US">
              <a:solidFill>
                <a:srgbClr val="000000"/>
              </a:solidFill>
            </a:endParaRPr>
          </a:p>
        </p:txBody>
      </p:sp>
      <p:pic>
        <p:nvPicPr>
          <p:cNvPr id="5" name="図 4"/>
          <p:cNvPicPr>
            <a:picLocks noChangeAspect="1"/>
          </p:cNvPicPr>
          <p:nvPr/>
        </p:nvPicPr>
        <p:blipFill>
          <a:blip r:embed="rId3"/>
          <a:stretch>
            <a:fillRect/>
          </a:stretch>
        </p:blipFill>
        <p:spPr>
          <a:xfrm>
            <a:off x="1115615" y="1238275"/>
            <a:ext cx="6888915" cy="4278957"/>
          </a:xfrm>
          <a:prstGeom prst="rect">
            <a:avLst/>
          </a:prstGeom>
        </p:spPr>
      </p:pic>
    </p:spTree>
    <p:extLst>
      <p:ext uri="{BB962C8B-B14F-4D97-AF65-F5344CB8AC3E}">
        <p14:creationId xmlns:p14="http://schemas.microsoft.com/office/powerpoint/2010/main" val="69228478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a:t>DASH: Application-aware scheduling for HWAs</a:t>
            </a:r>
            <a:endParaRPr lang="en-US" sz="3200" dirty="0"/>
          </a:p>
        </p:txBody>
      </p:sp>
      <p:sp>
        <p:nvSpPr>
          <p:cNvPr id="3" name="Content Placeholder 2"/>
          <p:cNvSpPr>
            <a:spLocks noGrp="1"/>
          </p:cNvSpPr>
          <p:nvPr>
            <p:ph idx="1"/>
          </p:nvPr>
        </p:nvSpPr>
        <p:spPr>
          <a:xfrm>
            <a:off x="228600" y="1196752"/>
            <a:ext cx="8610600" cy="5051648"/>
          </a:xfrm>
        </p:spPr>
        <p:txBody>
          <a:bodyPr/>
          <a:lstStyle/>
          <a:p>
            <a:r>
              <a:rPr lang="en-US" dirty="0" smtClean="0"/>
              <a:t>Categorize HWAs as long-deadline-period vs. short-deadline-period statically</a:t>
            </a:r>
          </a:p>
          <a:p>
            <a:endParaRPr lang="en-US" dirty="0" smtClean="0"/>
          </a:p>
          <a:p>
            <a:r>
              <a:rPr lang="en-US" dirty="0" smtClean="0"/>
              <a:t>Adjust the priorities of each dynamically</a:t>
            </a:r>
          </a:p>
          <a:p>
            <a:endParaRPr lang="en-US" dirty="0" smtClean="0"/>
          </a:p>
          <a:p>
            <a:pPr lvl="1"/>
            <a:r>
              <a:rPr lang="en-US" dirty="0" smtClean="0"/>
              <a:t>Short-deadline-period HWA: becomes high priority if </a:t>
            </a:r>
            <a:r>
              <a:rPr lang="en-US" i="1" dirty="0">
                <a:solidFill>
                  <a:srgbClr val="0000FF"/>
                </a:solidFill>
              </a:rPr>
              <a:t>time remaining in period </a:t>
            </a:r>
            <a:r>
              <a:rPr lang="en-US" i="1" dirty="0" smtClean="0">
                <a:solidFill>
                  <a:srgbClr val="0000FF"/>
                </a:solidFill>
              </a:rPr>
              <a:t>= </a:t>
            </a:r>
            <a:r>
              <a:rPr lang="en-US" i="1" dirty="0" err="1" smtClean="0">
                <a:solidFill>
                  <a:srgbClr val="0000FF"/>
                </a:solidFill>
              </a:rPr>
              <a:t>tRC</a:t>
            </a:r>
            <a:r>
              <a:rPr lang="en-US" i="1" dirty="0" smtClean="0">
                <a:solidFill>
                  <a:srgbClr val="0000FF"/>
                </a:solidFill>
              </a:rPr>
              <a:t> x </a:t>
            </a:r>
            <a:r>
              <a:rPr lang="en-US" i="1" dirty="0" err="1" smtClean="0">
                <a:solidFill>
                  <a:srgbClr val="0000FF"/>
                </a:solidFill>
              </a:rPr>
              <a:t>NumberOfRequests</a:t>
            </a:r>
            <a:r>
              <a:rPr lang="en-US" i="1" dirty="0" smtClean="0">
                <a:solidFill>
                  <a:srgbClr val="0000FF"/>
                </a:solidFill>
              </a:rPr>
              <a:t> + </a:t>
            </a:r>
            <a:r>
              <a:rPr lang="en-US" altLang="ja-JP" i="1" dirty="0" smtClean="0">
                <a:solidFill>
                  <a:srgbClr val="0000FF"/>
                </a:solidFill>
              </a:rPr>
              <a:t>α</a:t>
            </a:r>
            <a:endParaRPr lang="en-US" i="1" dirty="0">
              <a:solidFill>
                <a:srgbClr val="0000FF"/>
              </a:solidFill>
            </a:endParaRPr>
          </a:p>
          <a:p>
            <a:pPr lvl="1"/>
            <a:endParaRPr lang="en-US" dirty="0" smtClean="0"/>
          </a:p>
          <a:p>
            <a:pPr lvl="1"/>
            <a:r>
              <a:rPr lang="en-US" dirty="0" smtClean="0"/>
              <a:t>Long-deadline-period HWA: becomes high priority if </a:t>
            </a:r>
            <a:r>
              <a:rPr lang="en-US" i="1" dirty="0" smtClean="0">
                <a:solidFill>
                  <a:srgbClr val="0000FF"/>
                </a:solidFill>
              </a:rPr>
              <a:t>Current progress ≤ </a:t>
            </a:r>
            <a:r>
              <a:rPr lang="en-US" altLang="ja-JP" i="1" dirty="0" smtClean="0">
                <a:solidFill>
                  <a:srgbClr val="0000FF"/>
                </a:solidFill>
              </a:rPr>
              <a:t>Expected</a:t>
            </a:r>
            <a:r>
              <a:rPr lang="en-US" i="1" dirty="0" smtClean="0">
                <a:solidFill>
                  <a:srgbClr val="0000FF"/>
                </a:solidFill>
              </a:rPr>
              <a:t> progress</a:t>
            </a:r>
          </a:p>
          <a:p>
            <a:pPr lvl="2"/>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59</a:t>
            </a:fld>
            <a:endParaRPr lang="en-US">
              <a:solidFill>
                <a:srgbClr val="000000"/>
              </a:solidFill>
            </a:endParaRPr>
          </a:p>
        </p:txBody>
      </p:sp>
    </p:spTree>
    <p:extLst>
      <p:ext uri="{BB962C8B-B14F-4D97-AF65-F5344CB8AC3E}">
        <p14:creationId xmlns:p14="http://schemas.microsoft.com/office/powerpoint/2010/main" val="1247688769"/>
      </p:ext>
    </p:extLst>
  </p:cSld>
  <p:clrMapOvr>
    <a:masterClrMapping/>
  </p:clrMapOvr>
  <p:transition advTm="2909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Existing QoS-Aware Scheduling </a:t>
            </a:r>
            <a:r>
              <a:rPr lang="en-US" sz="3600" dirty="0" smtClean="0"/>
              <a:t>Scheme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06475"/>
                <a:ext cx="8610600" cy="4876800"/>
              </a:xfrm>
            </p:spPr>
            <p:txBody>
              <a:bodyPr/>
              <a:lstStyle/>
              <a:p>
                <a:r>
                  <a:rPr lang="en-US" altLang="ja-JP" sz="2000" b="1" dirty="0"/>
                  <a:t>Dynamic Prioritization for a CPU-GPU System </a:t>
                </a:r>
                <a:r>
                  <a:rPr lang="en-US" altLang="ja-JP" sz="1600" dirty="0"/>
                  <a:t>[</a:t>
                </a:r>
                <a:r>
                  <a:rPr lang="en-US" altLang="ja-JP" sz="1600" dirty="0" err="1"/>
                  <a:t>Jeong</a:t>
                </a:r>
                <a:r>
                  <a:rPr lang="en-US" altLang="ja-JP" sz="1600" dirty="0"/>
                  <a:t> et al., DAC 2012] </a:t>
                </a:r>
              </a:p>
              <a:p>
                <a:pPr lvl="1"/>
                <a:r>
                  <a:rPr lang="en-US" sz="2000" dirty="0" smtClean="0"/>
                  <a:t>Dynamically adjust GPU priority based on its progress</a:t>
                </a:r>
              </a:p>
              <a:p>
                <a:pPr lvl="1"/>
                <a:r>
                  <a:rPr lang="en-US" sz="2000" dirty="0" smtClean="0"/>
                  <a:t>Lower GPU priority if GPU is making a good progress to achieve its target frame rate </a:t>
                </a:r>
              </a:p>
              <a:p>
                <a:pPr lvl="1"/>
                <a:endParaRPr lang="en-US" sz="2000" dirty="0" smtClean="0"/>
              </a:p>
              <a:p>
                <a:r>
                  <a:rPr lang="en-US" sz="2000" dirty="0" smtClean="0"/>
                  <a:t>We apply this scheme for a wide variety of HWAs</a:t>
                </a:r>
              </a:p>
              <a:p>
                <a:pPr lvl="1"/>
                <a:r>
                  <a:rPr lang="en-US" sz="1800" dirty="0" smtClean="0"/>
                  <a:t>Compare HWA’s current progress against expected progress</a:t>
                </a:r>
                <a:endParaRPr lang="en-US" sz="1800" dirty="0"/>
              </a:p>
              <a:p>
                <a:pPr lvl="2"/>
                <a:r>
                  <a:rPr lang="en-US" altLang="ja-JP" sz="1600" dirty="0">
                    <a:solidFill>
                      <a:srgbClr val="0000FF"/>
                    </a:solidFill>
                  </a:rPr>
                  <a:t>Current Progress </a:t>
                </a:r>
                <a:r>
                  <a:rPr lang="en-US" altLang="ja-JP" sz="1600" dirty="0"/>
                  <a:t>: </a:t>
                </a:r>
                <a14:m>
                  <m:oMath xmlns:m="http://schemas.openxmlformats.org/officeDocument/2006/math">
                    <m:f>
                      <m:fPr>
                        <m:ctrlPr>
                          <a:rPr lang="en-US" altLang="ja-JP" sz="1600" i="1" smtClean="0">
                            <a:solidFill>
                              <a:schemeClr val="tx1"/>
                            </a:solidFill>
                            <a:latin typeface="Cambria Math" panose="02040503050406030204" pitchFamily="18" charset="0"/>
                          </a:rPr>
                        </m:ctrlPr>
                      </m:fPr>
                      <m:num>
                        <m:r>
                          <m:rPr>
                            <m:nor/>
                          </m:rPr>
                          <a:rPr lang="en-US" altLang="ja-JP" sz="1600" dirty="0">
                            <a:solidFill>
                              <a:schemeClr val="tx1"/>
                            </a:solidFill>
                          </a:rPr>
                          <m:t>(</m:t>
                        </m:r>
                        <m:r>
                          <m:rPr>
                            <m:nor/>
                          </m:rPr>
                          <a:rPr lang="en-US" altLang="ja-JP" sz="1600" i="0" dirty="0" smtClean="0">
                            <a:solidFill>
                              <a:schemeClr val="tx1"/>
                            </a:solidFill>
                          </a:rPr>
                          <m:t>The</m:t>
                        </m:r>
                        <m:r>
                          <m:rPr>
                            <m:nor/>
                          </m:rPr>
                          <a:rPr lang="en-US" altLang="ja-JP" sz="1600" i="0" dirty="0" smtClean="0">
                            <a:solidFill>
                              <a:schemeClr val="tx1"/>
                            </a:solidFill>
                          </a:rPr>
                          <m:t> </m:t>
                        </m:r>
                        <m:r>
                          <m:rPr>
                            <m:nor/>
                          </m:rPr>
                          <a:rPr lang="en-US" altLang="ja-JP" sz="1600" i="0" dirty="0" smtClean="0">
                            <a:solidFill>
                              <a:schemeClr val="tx1"/>
                            </a:solidFill>
                          </a:rPr>
                          <m:t>number</m:t>
                        </m:r>
                        <m:r>
                          <m:rPr>
                            <m:nor/>
                          </m:rPr>
                          <a:rPr lang="en-US" altLang="ja-JP" sz="1600" dirty="0">
                            <a:solidFill>
                              <a:schemeClr val="tx1"/>
                            </a:solidFill>
                          </a:rPr>
                          <m:t> </m:t>
                        </m:r>
                        <m:r>
                          <m:rPr>
                            <m:nor/>
                          </m:rPr>
                          <a:rPr lang="en-US" altLang="ja-JP" sz="1600" dirty="0">
                            <a:solidFill>
                              <a:schemeClr val="tx1"/>
                            </a:solidFill>
                          </a:rPr>
                          <m:t>of</m:t>
                        </m:r>
                        <m:r>
                          <m:rPr>
                            <m:nor/>
                          </m:rPr>
                          <a:rPr lang="en-US" altLang="ja-JP" sz="1600" dirty="0">
                            <a:solidFill>
                              <a:schemeClr val="tx1"/>
                            </a:solidFill>
                          </a:rPr>
                          <m:t> </m:t>
                        </m:r>
                        <m:r>
                          <m:rPr>
                            <m:nor/>
                          </m:rPr>
                          <a:rPr lang="en-US" altLang="ja-JP" sz="1600" dirty="0">
                            <a:solidFill>
                              <a:schemeClr val="tx1"/>
                            </a:solidFill>
                          </a:rPr>
                          <m:t>finished</m:t>
                        </m:r>
                        <m:r>
                          <m:rPr>
                            <m:nor/>
                          </m:rPr>
                          <a:rPr lang="en-US" altLang="ja-JP" sz="1600" dirty="0">
                            <a:solidFill>
                              <a:schemeClr val="tx1"/>
                            </a:solidFill>
                          </a:rPr>
                          <m:t> </m:t>
                        </m:r>
                        <m:r>
                          <m:rPr>
                            <m:nor/>
                          </m:rPr>
                          <a:rPr lang="en-US" altLang="ja-JP" sz="1600" dirty="0">
                            <a:solidFill>
                              <a:schemeClr val="tx1"/>
                            </a:solidFill>
                          </a:rPr>
                          <m:t>memory</m:t>
                        </m:r>
                        <m:r>
                          <m:rPr>
                            <m:nor/>
                          </m:rPr>
                          <a:rPr lang="en-US" altLang="ja-JP" sz="1600" dirty="0">
                            <a:solidFill>
                              <a:schemeClr val="tx1"/>
                            </a:solidFill>
                          </a:rPr>
                          <m:t> </m:t>
                        </m:r>
                        <m:r>
                          <m:rPr>
                            <m:nor/>
                          </m:rPr>
                          <a:rPr lang="en-US" altLang="ja-JP" sz="1600" dirty="0">
                            <a:solidFill>
                              <a:schemeClr val="tx1"/>
                            </a:solidFill>
                          </a:rPr>
                          <m:t>requests</m:t>
                        </m:r>
                        <m:r>
                          <m:rPr>
                            <m:nor/>
                          </m:rPr>
                          <a:rPr lang="en-US" altLang="ja-JP" sz="1600" dirty="0">
                            <a:solidFill>
                              <a:schemeClr val="tx1"/>
                            </a:solidFill>
                          </a:rPr>
                          <m:t> </m:t>
                        </m:r>
                        <m:r>
                          <m:rPr>
                            <m:nor/>
                          </m:rPr>
                          <a:rPr lang="en-US" altLang="ja-JP" sz="1600" dirty="0">
                            <a:solidFill>
                              <a:schemeClr val="tx1"/>
                            </a:solidFill>
                          </a:rPr>
                          <m:t>for</m:t>
                        </m:r>
                        <m:r>
                          <m:rPr>
                            <m:nor/>
                          </m:rPr>
                          <a:rPr lang="en-US" altLang="ja-JP" sz="1600" dirty="0">
                            <a:solidFill>
                              <a:schemeClr val="tx1"/>
                            </a:solidFill>
                          </a:rPr>
                          <m:t> </m:t>
                        </m:r>
                        <m:r>
                          <m:rPr>
                            <m:nor/>
                          </m:rPr>
                          <a:rPr lang="en-US" altLang="ja-JP" sz="1600" dirty="0">
                            <a:solidFill>
                              <a:schemeClr val="tx1"/>
                            </a:solidFill>
                          </a:rPr>
                          <m:t>a</m:t>
                        </m:r>
                        <m:r>
                          <m:rPr>
                            <m:nor/>
                          </m:rPr>
                          <a:rPr lang="en-US" altLang="ja-JP" sz="1600" dirty="0">
                            <a:solidFill>
                              <a:schemeClr val="tx1"/>
                            </a:solidFill>
                          </a:rPr>
                          <m:t> </m:t>
                        </m:r>
                        <m:r>
                          <m:rPr>
                            <m:nor/>
                          </m:rPr>
                          <a:rPr lang="en-US" altLang="ja-JP" sz="1600" dirty="0">
                            <a:solidFill>
                              <a:schemeClr val="tx1"/>
                            </a:solidFill>
                          </a:rPr>
                          <m:t>period</m:t>
                        </m:r>
                        <m:r>
                          <m:rPr>
                            <m:nor/>
                          </m:rPr>
                          <a:rPr lang="en-US" altLang="ja-JP" sz="1600" dirty="0">
                            <a:solidFill>
                              <a:schemeClr val="tx1"/>
                            </a:solidFill>
                          </a:rPr>
                          <m:t>)</m:t>
                        </m:r>
                      </m:num>
                      <m:den>
                        <m:r>
                          <m:rPr>
                            <m:nor/>
                          </m:rPr>
                          <a:rPr lang="en-US" altLang="ja-JP" sz="1600" dirty="0">
                            <a:solidFill>
                              <a:schemeClr val="tx1"/>
                            </a:solidFill>
                          </a:rPr>
                          <m:t>(</m:t>
                        </m:r>
                        <m:r>
                          <m:rPr>
                            <m:nor/>
                          </m:rPr>
                          <a:rPr lang="en-US" altLang="ja-JP" sz="1600" i="0" dirty="0" smtClean="0">
                            <a:solidFill>
                              <a:schemeClr val="tx1"/>
                            </a:solidFill>
                          </a:rPr>
                          <m:t>The</m:t>
                        </m:r>
                        <m:r>
                          <m:rPr>
                            <m:nor/>
                          </m:rPr>
                          <a:rPr lang="en-US" altLang="ja-JP" sz="1600" i="0" dirty="0" smtClean="0">
                            <a:solidFill>
                              <a:schemeClr val="tx1"/>
                            </a:solidFill>
                          </a:rPr>
                          <m:t> </m:t>
                        </m:r>
                        <m:r>
                          <m:rPr>
                            <m:nor/>
                          </m:rPr>
                          <a:rPr lang="en-US" altLang="ja-JP" sz="1600" i="0" dirty="0" smtClean="0">
                            <a:solidFill>
                              <a:schemeClr val="tx1"/>
                            </a:solidFill>
                          </a:rPr>
                          <m:t>number</m:t>
                        </m:r>
                        <m:r>
                          <m:rPr>
                            <m:nor/>
                          </m:rPr>
                          <a:rPr lang="en-US" altLang="ja-JP" sz="1600" dirty="0">
                            <a:solidFill>
                              <a:schemeClr val="tx1"/>
                            </a:solidFill>
                          </a:rPr>
                          <m:t> </m:t>
                        </m:r>
                        <m:r>
                          <m:rPr>
                            <m:nor/>
                          </m:rPr>
                          <a:rPr lang="en-US" altLang="ja-JP" sz="1600" dirty="0">
                            <a:solidFill>
                              <a:schemeClr val="tx1"/>
                            </a:solidFill>
                          </a:rPr>
                          <m:t>of</m:t>
                        </m:r>
                        <m:r>
                          <m:rPr>
                            <m:nor/>
                          </m:rPr>
                          <a:rPr lang="en-US" altLang="ja-JP" sz="1600" dirty="0">
                            <a:solidFill>
                              <a:schemeClr val="tx1"/>
                            </a:solidFill>
                          </a:rPr>
                          <m:t> </m:t>
                        </m:r>
                        <m:r>
                          <m:rPr>
                            <m:nor/>
                          </m:rPr>
                          <a:rPr lang="en-US" altLang="ja-JP" sz="1600" dirty="0">
                            <a:solidFill>
                              <a:schemeClr val="tx1"/>
                            </a:solidFill>
                          </a:rPr>
                          <m:t>total</m:t>
                        </m:r>
                        <m:r>
                          <m:rPr>
                            <m:nor/>
                          </m:rPr>
                          <a:rPr lang="en-US" altLang="ja-JP" sz="1600" dirty="0">
                            <a:solidFill>
                              <a:schemeClr val="tx1"/>
                            </a:solidFill>
                          </a:rPr>
                          <m:t> </m:t>
                        </m:r>
                        <m:r>
                          <m:rPr>
                            <m:nor/>
                          </m:rPr>
                          <a:rPr lang="en-US" altLang="ja-JP" sz="1600" dirty="0">
                            <a:solidFill>
                              <a:schemeClr val="tx1"/>
                            </a:solidFill>
                          </a:rPr>
                          <m:t>memory</m:t>
                        </m:r>
                        <m:r>
                          <m:rPr>
                            <m:nor/>
                          </m:rPr>
                          <a:rPr lang="en-US" altLang="ja-JP" sz="1600" dirty="0">
                            <a:solidFill>
                              <a:schemeClr val="tx1"/>
                            </a:solidFill>
                          </a:rPr>
                          <m:t> </m:t>
                        </m:r>
                        <m:r>
                          <m:rPr>
                            <m:nor/>
                          </m:rPr>
                          <a:rPr lang="en-US" altLang="ja-JP" sz="1600" dirty="0">
                            <a:solidFill>
                              <a:schemeClr val="tx1"/>
                            </a:solidFill>
                          </a:rPr>
                          <m:t>requests</m:t>
                        </m:r>
                        <m:r>
                          <m:rPr>
                            <m:nor/>
                          </m:rPr>
                          <a:rPr lang="en-US" altLang="ja-JP" sz="1600" dirty="0">
                            <a:solidFill>
                              <a:schemeClr val="tx1"/>
                            </a:solidFill>
                          </a:rPr>
                          <m:t> </m:t>
                        </m:r>
                        <m:r>
                          <m:rPr>
                            <m:nor/>
                          </m:rPr>
                          <a:rPr lang="en-US" altLang="ja-JP" sz="1600" dirty="0">
                            <a:solidFill>
                              <a:schemeClr val="tx1"/>
                            </a:solidFill>
                          </a:rPr>
                          <m:t>for</m:t>
                        </m:r>
                        <m:r>
                          <m:rPr>
                            <m:nor/>
                          </m:rPr>
                          <a:rPr lang="en-US" altLang="ja-JP" sz="1600" dirty="0">
                            <a:solidFill>
                              <a:schemeClr val="tx1"/>
                            </a:solidFill>
                          </a:rPr>
                          <m:t> </m:t>
                        </m:r>
                        <m:r>
                          <m:rPr>
                            <m:nor/>
                          </m:rPr>
                          <a:rPr lang="en-US" altLang="ja-JP" sz="1600" dirty="0">
                            <a:solidFill>
                              <a:schemeClr val="tx1"/>
                            </a:solidFill>
                          </a:rPr>
                          <m:t>a</m:t>
                        </m:r>
                        <m:r>
                          <m:rPr>
                            <m:nor/>
                          </m:rPr>
                          <a:rPr lang="en-US" altLang="ja-JP" sz="1600" dirty="0">
                            <a:solidFill>
                              <a:schemeClr val="tx1"/>
                            </a:solidFill>
                          </a:rPr>
                          <m:t> </m:t>
                        </m:r>
                        <m:r>
                          <m:rPr>
                            <m:nor/>
                          </m:rPr>
                          <a:rPr lang="en-US" altLang="ja-JP" sz="1600" dirty="0">
                            <a:solidFill>
                              <a:schemeClr val="tx1"/>
                            </a:solidFill>
                          </a:rPr>
                          <m:t>period</m:t>
                        </m:r>
                        <m:r>
                          <m:rPr>
                            <m:nor/>
                          </m:rPr>
                          <a:rPr lang="en-US" altLang="ja-JP" sz="1600" dirty="0">
                            <a:solidFill>
                              <a:schemeClr val="tx1"/>
                            </a:solidFill>
                          </a:rPr>
                          <m:t> ) </m:t>
                        </m:r>
                      </m:den>
                    </m:f>
                  </m:oMath>
                </a14:m>
                <a:endParaRPr lang="en-US" altLang="ja-JP" sz="1600" dirty="0" smtClean="0"/>
              </a:p>
              <a:p>
                <a:pPr lvl="2"/>
                <a:r>
                  <a:rPr lang="en-US" altLang="ja-JP" sz="1600" dirty="0" smtClean="0">
                    <a:solidFill>
                      <a:srgbClr val="C00000"/>
                    </a:solidFill>
                  </a:rPr>
                  <a:t>Expected </a:t>
                </a:r>
                <a:r>
                  <a:rPr lang="en-US" altLang="ja-JP" sz="1600" dirty="0">
                    <a:solidFill>
                      <a:srgbClr val="C00000"/>
                    </a:solidFill>
                  </a:rPr>
                  <a:t>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b="0" i="0" dirty="0" smtClean="0"/>
                          <m:t>E</m:t>
                        </m:r>
                        <m:r>
                          <m:rPr>
                            <m:nor/>
                          </m:rPr>
                          <a:rPr lang="en-US" altLang="ja-JP" sz="1600" dirty="0"/>
                          <m:t>lapsed</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num>
                      <m:den>
                        <m:r>
                          <m:rPr>
                            <m:nor/>
                          </m:rPr>
                          <a:rPr lang="en-US" altLang="ja-JP" sz="1600" dirty="0"/>
                          <m:t>(</m:t>
                        </m:r>
                        <m:r>
                          <m:rPr>
                            <m:nor/>
                          </m:rPr>
                          <a:rPr lang="en-US" altLang="ja-JP" sz="1600" b="0" i="0" dirty="0" smtClean="0"/>
                          <m:t>T</m:t>
                        </m:r>
                        <m:r>
                          <m:rPr>
                            <m:nor/>
                          </m:rPr>
                          <a:rPr lang="en-US" altLang="ja-JP" sz="1600" dirty="0"/>
                          <m:t>otal</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den>
                    </m:f>
                  </m:oMath>
                </a14:m>
                <a:r>
                  <a:rPr lang="en-US" altLang="ja-JP" sz="1600" dirty="0"/>
                  <a:t> </a:t>
                </a:r>
              </a:p>
              <a:p>
                <a:pPr lvl="1"/>
                <a:r>
                  <a:rPr lang="en-US" altLang="ja-JP" sz="1800" dirty="0" smtClean="0"/>
                  <a:t>Every scheduling unit, dynamically </a:t>
                </a:r>
                <a:r>
                  <a:rPr lang="en-US" altLang="ja-JP" sz="1800" dirty="0"/>
                  <a:t>adjust </a:t>
                </a:r>
                <a:r>
                  <a:rPr lang="en-US" altLang="ja-JP" sz="1800" dirty="0" smtClean="0"/>
                  <a:t>HWA priority</a:t>
                </a:r>
                <a:endParaRPr lang="en-US" altLang="ja-JP" sz="1800" dirty="0"/>
              </a:p>
              <a:p>
                <a:pPr lvl="2"/>
                <a:r>
                  <a:rPr lang="en-US" altLang="ja-JP" sz="1600" dirty="0" smtClean="0"/>
                  <a:t>If </a:t>
                </a:r>
                <a:r>
                  <a:rPr lang="en-US" altLang="ja-JP" sz="1600" dirty="0">
                    <a:solidFill>
                      <a:srgbClr val="C00000"/>
                    </a:solidFill>
                  </a:rPr>
                  <a:t>Expected Progress </a:t>
                </a:r>
                <a:r>
                  <a:rPr lang="en-US" altLang="ja-JP" sz="1600" dirty="0"/>
                  <a:t>&gt; </a:t>
                </a:r>
                <a:r>
                  <a:rPr lang="en-US" altLang="ja-JP" sz="1600" dirty="0" err="1" smtClean="0"/>
                  <a:t>EmergentThreshold</a:t>
                </a:r>
                <a:r>
                  <a:rPr lang="en-US" altLang="ja-JP" sz="1600" dirty="0" smtClean="0"/>
                  <a:t> (=0.9) </a:t>
                </a:r>
                <a:r>
                  <a:rPr lang="en-US" altLang="ja-JP" sz="1600" b="1" dirty="0"/>
                  <a:t>: </a:t>
                </a:r>
                <a:r>
                  <a:rPr lang="en-US" altLang="ja-JP" sz="1600" b="1" dirty="0" smtClean="0">
                    <a:solidFill>
                      <a:srgbClr val="000000"/>
                    </a:solidFill>
                  </a:rPr>
                  <a:t>HWA </a:t>
                </a:r>
                <a:r>
                  <a:rPr lang="en-US" altLang="ja-JP" sz="1600" b="1" dirty="0">
                    <a:solidFill>
                      <a:srgbClr val="000000"/>
                    </a:solidFill>
                  </a:rPr>
                  <a:t>&gt; CPU</a:t>
                </a:r>
              </a:p>
              <a:p>
                <a:pPr lvl="2"/>
                <a:r>
                  <a:rPr lang="en-US" altLang="ja-JP" sz="1600" dirty="0"/>
                  <a:t>If </a:t>
                </a:r>
                <a:r>
                  <a:rPr lang="en-US" altLang="ja-JP" sz="1600" dirty="0">
                    <a:solidFill>
                      <a:srgbClr val="0000FF"/>
                    </a:solidFill>
                  </a:rPr>
                  <a:t>(Current Progress) </a:t>
                </a:r>
                <a:r>
                  <a:rPr lang="en-US" altLang="ja-JP" sz="1600" dirty="0"/>
                  <a:t>&gt;</a:t>
                </a:r>
                <a:r>
                  <a:rPr lang="en-US" altLang="ja-JP" sz="1600" dirty="0" smtClean="0"/>
                  <a:t> </a:t>
                </a:r>
                <a:r>
                  <a:rPr lang="en-US" altLang="ja-JP" sz="1600" dirty="0">
                    <a:solidFill>
                      <a:srgbClr val="C00000"/>
                    </a:solidFill>
                  </a:rPr>
                  <a:t>(Expected Progress) </a:t>
                </a:r>
                <a:r>
                  <a:rPr lang="en-US" altLang="ja-JP" sz="1600" dirty="0" smtClean="0"/>
                  <a:t>: </a:t>
                </a:r>
                <a:r>
                  <a:rPr lang="en-US" altLang="ja-JP" sz="1600" b="1" dirty="0" smtClean="0"/>
                  <a:t>HWA </a:t>
                </a:r>
                <a:r>
                  <a:rPr lang="en-US" altLang="ja-JP" sz="1600" b="1" dirty="0"/>
                  <a:t>&lt;</a:t>
                </a:r>
                <a:r>
                  <a:rPr lang="en-US" altLang="ja-JP" sz="1600" b="1" dirty="0" smtClean="0"/>
                  <a:t> CPU</a:t>
                </a:r>
                <a:endParaRPr lang="en-US" altLang="ja-JP" sz="1600" b="1" dirty="0"/>
              </a:p>
              <a:p>
                <a:pPr lvl="2"/>
                <a:r>
                  <a:rPr lang="en-US" altLang="ja-JP" sz="1600" dirty="0"/>
                  <a:t>If </a:t>
                </a:r>
                <a:r>
                  <a:rPr lang="en-US" altLang="ja-JP" sz="1600" dirty="0">
                    <a:solidFill>
                      <a:srgbClr val="0000FF"/>
                    </a:solidFill>
                  </a:rPr>
                  <a:t>(Current Progress) </a:t>
                </a:r>
                <a:r>
                  <a:rPr lang="en-US" altLang="ja-JP" sz="1600" dirty="0" smtClean="0"/>
                  <a:t>&lt;= </a:t>
                </a:r>
                <a:r>
                  <a:rPr lang="en-US" altLang="ja-JP" sz="1600" dirty="0">
                    <a:solidFill>
                      <a:srgbClr val="C00000"/>
                    </a:solidFill>
                  </a:rPr>
                  <a:t>(Expected Progress) </a:t>
                </a:r>
                <a:r>
                  <a:rPr lang="en-US" altLang="ja-JP" sz="1600" dirty="0"/>
                  <a:t>: </a:t>
                </a:r>
                <a:r>
                  <a:rPr lang="en-US" altLang="ja-JP" sz="1600" b="1" dirty="0" smtClean="0"/>
                  <a:t>HWA = CPU</a:t>
                </a:r>
                <a:endParaRPr lang="en-US" altLang="ja-JP" sz="1600" b="1" dirty="0"/>
              </a:p>
              <a:p>
                <a:pPr lvl="2"/>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06475"/>
                <a:ext cx="8610600" cy="4876800"/>
              </a:xfrm>
              <a:blipFill rotWithShape="0">
                <a:blip r:embed="rId4"/>
                <a:stretch>
                  <a:fillRect l="-71" t="-625" r="-779" b="-250"/>
                </a:stretch>
              </a:blipFill>
            </p:spPr>
            <p:txBody>
              <a:bodyPr/>
              <a:lstStyle/>
              <a:p>
                <a:r>
                  <a:rPr lang="ja-JP" altLang="en-US">
                    <a:noFill/>
                  </a:rPr>
                  <a:t> </a:t>
                </a:r>
              </a:p>
            </p:txBody>
          </p:sp>
        </mc:Fallback>
      </mc:AlternateContent>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a:t>
            </a:fld>
            <a:endParaRPr lang="en-US" dirty="0">
              <a:solidFill>
                <a:srgbClr val="000000"/>
              </a:solidFill>
            </a:endParaRPr>
          </a:p>
        </p:txBody>
      </p:sp>
      <p:sp>
        <p:nvSpPr>
          <p:cNvPr id="5" name="角丸四角形 4"/>
          <p:cNvSpPr/>
          <p:nvPr/>
        </p:nvSpPr>
        <p:spPr>
          <a:xfrm>
            <a:off x="1259632" y="5229200"/>
            <a:ext cx="5688632" cy="288032"/>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259632" y="5517232"/>
            <a:ext cx="5688632" cy="288032"/>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259632" y="4946179"/>
            <a:ext cx="6048672" cy="288032"/>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205412959"/>
      </p:ext>
    </p:extLst>
  </p:cSld>
  <p:clrMapOvr>
    <a:masterClrMapping/>
  </p:clrMapOvr>
  <p:transition advTm="736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up)">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500"/>
                                        <p:tgtEl>
                                          <p:spTgt spid="3">
                                            <p:txEl>
                                              <p:pRg st="6" end="6"/>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up)">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up)">
                                      <p:cBhvr>
                                        <p:cTn id="23" dur="500"/>
                                        <p:tgtEl>
                                          <p:spTgt spid="3">
                                            <p:txEl>
                                              <p:pRg st="8" end="8"/>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up)">
                                      <p:cBhvr>
                                        <p:cTn id="26" dur="500"/>
                                        <p:tgtEl>
                                          <p:spTgt spid="3">
                                            <p:txEl>
                                              <p:pRg st="9" end="9"/>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wipe(up)">
                                      <p:cBhvr>
                                        <p:cTn id="29" dur="500"/>
                                        <p:tgtEl>
                                          <p:spTgt spid="3">
                                            <p:txEl>
                                              <p:pRg st="10" end="1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up)">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Scheduler: Summary</a:t>
            </a:r>
            <a:endParaRPr lang="en-US" dirty="0"/>
          </a:p>
        </p:txBody>
      </p:sp>
      <p:sp>
        <p:nvSpPr>
          <p:cNvPr id="3" name="Content Placeholder 2"/>
          <p:cNvSpPr>
            <a:spLocks noGrp="1"/>
          </p:cNvSpPr>
          <p:nvPr>
            <p:ph idx="1"/>
          </p:nvPr>
        </p:nvSpPr>
        <p:spPr>
          <a:xfrm>
            <a:off x="228600" y="900553"/>
            <a:ext cx="8807896" cy="5509213"/>
          </a:xfrm>
        </p:spPr>
        <p:txBody>
          <a:bodyPr/>
          <a:lstStyle/>
          <a:p>
            <a:r>
              <a:rPr lang="en-US" sz="2000" u="sng" dirty="0"/>
              <a:t>Problem</a:t>
            </a:r>
            <a:r>
              <a:rPr lang="en-US" sz="2000" dirty="0"/>
              <a:t>: Hardware accelerators (HWAs) and CPUs share the same memory subsystem and interfere with each other in main memory</a:t>
            </a:r>
          </a:p>
          <a:p>
            <a:r>
              <a:rPr lang="en-US" sz="2000" u="sng" dirty="0"/>
              <a:t>Goal</a:t>
            </a:r>
            <a:r>
              <a:rPr lang="en-US" sz="2000" dirty="0"/>
              <a:t>: Design a memory scheduler that improves CPU performance while meeting HWAs’ deadlines</a:t>
            </a:r>
          </a:p>
          <a:p>
            <a:r>
              <a:rPr lang="en-US" sz="2000" u="sng" dirty="0"/>
              <a:t>Challenge</a:t>
            </a:r>
            <a:r>
              <a:rPr lang="en-US" sz="2000" dirty="0"/>
              <a:t>: Different HWAs have different memory access characteristics and different deadlines, which current schedulers do not smoothly handle</a:t>
            </a:r>
          </a:p>
          <a:p>
            <a:pPr lvl="1"/>
            <a:r>
              <a:rPr lang="en-US" sz="1800" dirty="0">
                <a:solidFill>
                  <a:srgbClr val="FF0000"/>
                </a:solidFill>
              </a:rPr>
              <a:t>Memory-intensive and long-deadline HWAs significantly degrade system performance </a:t>
            </a:r>
            <a:r>
              <a:rPr lang="en-US" sz="1800" i="1" dirty="0">
                <a:solidFill>
                  <a:srgbClr val="FF0000"/>
                </a:solidFill>
              </a:rPr>
              <a:t>when they become high priority </a:t>
            </a:r>
            <a:r>
              <a:rPr lang="en-US" sz="1800" dirty="0">
                <a:solidFill>
                  <a:srgbClr val="FF0000"/>
                </a:solidFill>
              </a:rPr>
              <a:t>(due to slow progress)</a:t>
            </a:r>
          </a:p>
          <a:p>
            <a:pPr lvl="1"/>
            <a:r>
              <a:rPr lang="en-US" sz="1800" dirty="0">
                <a:solidFill>
                  <a:srgbClr val="FF0000"/>
                </a:solidFill>
              </a:rPr>
              <a:t>Short-deadline HWAs sometimes miss their deadlines </a:t>
            </a:r>
            <a:r>
              <a:rPr lang="en-US" sz="1800" i="1" dirty="0">
                <a:solidFill>
                  <a:srgbClr val="FF0000"/>
                </a:solidFill>
              </a:rPr>
              <a:t>despite high priority</a:t>
            </a:r>
          </a:p>
          <a:p>
            <a:r>
              <a:rPr lang="en-US" sz="2000" u="sng" dirty="0">
                <a:solidFill>
                  <a:srgbClr val="0000FF"/>
                </a:solidFill>
              </a:rPr>
              <a:t>Solution</a:t>
            </a:r>
            <a:r>
              <a:rPr lang="en-US" sz="2000" dirty="0">
                <a:solidFill>
                  <a:srgbClr val="0000FF"/>
                </a:solidFill>
              </a:rPr>
              <a:t>: SQUASH Memory Scheduler uses two key ideas:</a:t>
            </a:r>
          </a:p>
          <a:p>
            <a:pPr lvl="1"/>
            <a:r>
              <a:rPr lang="en-US" sz="1800" dirty="0">
                <a:solidFill>
                  <a:srgbClr val="0000FF"/>
                </a:solidFill>
              </a:rPr>
              <a:t>Prevent a HWA from becoming high priority </a:t>
            </a:r>
            <a:r>
              <a:rPr lang="en-US" sz="1800" dirty="0">
                <a:solidFill>
                  <a:srgbClr val="0000FF"/>
                </a:solidFill>
                <a:sym typeface="Wingdings"/>
              </a:rPr>
              <a:t> OK to prioritize the HWA over a memory-intensive core</a:t>
            </a:r>
            <a:r>
              <a:rPr lang="en-US" sz="1800" dirty="0">
                <a:solidFill>
                  <a:srgbClr val="0000FF"/>
                </a:solidFill>
              </a:rPr>
              <a:t> </a:t>
            </a:r>
            <a:r>
              <a:rPr lang="en-US" sz="1800" i="1" dirty="0">
                <a:solidFill>
                  <a:srgbClr val="0000FF"/>
                </a:solidFill>
              </a:rPr>
              <a:t>even when the HWA is making good progress</a:t>
            </a:r>
            <a:endParaRPr lang="en-US" sz="1800" dirty="0">
              <a:solidFill>
                <a:srgbClr val="0000FF"/>
              </a:solidFill>
            </a:endParaRPr>
          </a:p>
          <a:p>
            <a:pPr lvl="1"/>
            <a:r>
              <a:rPr lang="en-US" sz="1800" dirty="0">
                <a:solidFill>
                  <a:srgbClr val="0000FF"/>
                </a:solidFill>
              </a:rPr>
              <a:t>Prioritize short-deadline HWAs over long-deadline HWAs and CPUs based on </a:t>
            </a:r>
            <a:r>
              <a:rPr lang="en-US" sz="1800" i="1" dirty="0">
                <a:solidFill>
                  <a:srgbClr val="0000FF"/>
                </a:solidFill>
              </a:rPr>
              <a:t>worst-case memory access time estimation</a:t>
            </a:r>
          </a:p>
          <a:p>
            <a:r>
              <a:rPr lang="en-US" sz="2000" u="sng" dirty="0"/>
              <a:t>Key Results:</a:t>
            </a:r>
            <a:r>
              <a:rPr lang="en-US" sz="2000" dirty="0"/>
              <a:t> 1) Improves system performance for a wide variety of different CPU workloads by 9.5%; 2) Achieves 100% deadline met ratio for all HWAs and GPUs</a:t>
            </a:r>
          </a:p>
          <a:p>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241119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Key Observations</a:t>
            </a:r>
            <a:endParaRPr lang="en-US" dirty="0"/>
          </a:p>
        </p:txBody>
      </p:sp>
      <p:sp>
        <p:nvSpPr>
          <p:cNvPr id="3" name="Content Placeholder 2"/>
          <p:cNvSpPr>
            <a:spLocks noGrp="1"/>
          </p:cNvSpPr>
          <p:nvPr>
            <p:ph idx="1"/>
          </p:nvPr>
        </p:nvSpPr>
        <p:spPr>
          <a:xfrm>
            <a:off x="228600" y="1052736"/>
            <a:ext cx="8610600" cy="5195664"/>
          </a:xfrm>
        </p:spPr>
        <p:txBody>
          <a:bodyPr/>
          <a:lstStyle/>
          <a:p>
            <a:r>
              <a:rPr lang="en-US" sz="2000" dirty="0"/>
              <a:t>Not all HWAs are equal</a:t>
            </a:r>
          </a:p>
          <a:p>
            <a:pPr lvl="1"/>
            <a:r>
              <a:rPr lang="en-US" sz="2000" dirty="0"/>
              <a:t>Memory intensity</a:t>
            </a:r>
          </a:p>
          <a:p>
            <a:pPr lvl="2"/>
            <a:r>
              <a:rPr lang="en-US" altLang="ja-JP" sz="1800" dirty="0">
                <a:solidFill>
                  <a:srgbClr val="FF0000"/>
                </a:solidFill>
              </a:rPr>
              <a:t>Prioritizing a memory-intensive accelerator over other agents destroys system progress</a:t>
            </a:r>
            <a:r>
              <a:rPr lang="en-US" altLang="ja-JP" sz="1800" dirty="0"/>
              <a:t> </a:t>
            </a:r>
            <a:r>
              <a:rPr lang="en-US" altLang="ja-JP" sz="1800" dirty="0">
                <a:sym typeface="Wingdings"/>
              </a:rPr>
              <a:t> minimize this possibility</a:t>
            </a:r>
          </a:p>
          <a:p>
            <a:pPr lvl="1"/>
            <a:r>
              <a:rPr lang="en-US" sz="2000" dirty="0"/>
              <a:t>Deadline : HWAs have deadlines to meet the target performance (e.g., frame rate)</a:t>
            </a:r>
          </a:p>
          <a:p>
            <a:pPr lvl="2"/>
            <a:r>
              <a:rPr lang="en-US" sz="1800" dirty="0">
                <a:solidFill>
                  <a:srgbClr val="0000FF"/>
                </a:solidFill>
              </a:rPr>
              <a:t>Long-deadline accelerators </a:t>
            </a:r>
            <a:r>
              <a:rPr lang="en-US" sz="1800" dirty="0"/>
              <a:t>are more likely to meet their deadlines</a:t>
            </a:r>
          </a:p>
          <a:p>
            <a:pPr lvl="2"/>
            <a:r>
              <a:rPr lang="en-US" sz="1800" dirty="0">
                <a:solidFill>
                  <a:srgbClr val="0000FF"/>
                </a:solidFill>
              </a:rPr>
              <a:t>Short-deadline accelerators </a:t>
            </a:r>
            <a:r>
              <a:rPr lang="en-US" sz="1800" dirty="0"/>
              <a:t>are more likely to miss their deadlines</a:t>
            </a:r>
          </a:p>
          <a:p>
            <a:pPr lvl="2"/>
            <a:r>
              <a:rPr lang="en-US" sz="1800" dirty="0">
                <a:solidFill>
                  <a:srgbClr val="FF0000"/>
                </a:solidFill>
                <a:sym typeface="Wingdings"/>
              </a:rPr>
              <a:t>Scheduling short-deadline accelerators based on worst-case memory access time estimates minimizes deadline misses</a:t>
            </a:r>
          </a:p>
          <a:p>
            <a:r>
              <a:rPr lang="en-US" sz="2000" dirty="0"/>
              <a:t>Not all CPUs (cores) are equal</a:t>
            </a:r>
          </a:p>
          <a:p>
            <a:pPr lvl="1"/>
            <a:r>
              <a:rPr lang="en-US" sz="1800" dirty="0">
                <a:solidFill>
                  <a:srgbClr val="0000FF"/>
                </a:solidFill>
              </a:rPr>
              <a:t>Memory-intensive cores </a:t>
            </a:r>
            <a:r>
              <a:rPr lang="en-US" sz="1800" dirty="0"/>
              <a:t>are much less vulnerable to interference</a:t>
            </a:r>
          </a:p>
          <a:p>
            <a:pPr lvl="1"/>
            <a:r>
              <a:rPr lang="en-US" sz="1800" dirty="0">
                <a:solidFill>
                  <a:srgbClr val="0000FF"/>
                </a:solidFill>
              </a:rPr>
              <a:t>Memory non-intensive cores</a:t>
            </a:r>
            <a:r>
              <a:rPr lang="en-US" sz="1800" dirty="0"/>
              <a:t> are much more vulnerable to interference</a:t>
            </a:r>
          </a:p>
          <a:p>
            <a:pPr lvl="1"/>
            <a:r>
              <a:rPr lang="en-US" sz="1800" dirty="0">
                <a:solidFill>
                  <a:srgbClr val="FF0000"/>
                </a:solidFill>
              </a:rPr>
              <a:t>OK to prioritize a HWA over memory-intensive cores to ensure its requests do not become urgent</a:t>
            </a:r>
          </a:p>
          <a:p>
            <a:pPr lvl="1"/>
            <a:endParaRPr lang="en-US" sz="2000" dirty="0"/>
          </a:p>
          <a:p>
            <a:endParaRPr lang="en-US" sz="2000" dirty="0"/>
          </a:p>
          <a:p>
            <a:pPr lvl="1"/>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2034418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Summary</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smtClean="0"/>
              <a:t>A new memory scheduler for heterogeneous SoCs </a:t>
            </a:r>
          </a:p>
          <a:p>
            <a:pPr lvl="1"/>
            <a:endParaRPr lang="en-US" dirty="0"/>
          </a:p>
          <a:p>
            <a:r>
              <a:rPr lang="en-US" dirty="0" smtClean="0"/>
              <a:t>Goal</a:t>
            </a:r>
            <a:r>
              <a:rPr lang="en-US" dirty="0"/>
              <a:t>: Maximize system performance while </a:t>
            </a:r>
            <a:r>
              <a:rPr lang="en-US" dirty="0" smtClean="0"/>
              <a:t>keeping HWAs’ deadlines</a:t>
            </a:r>
            <a:endParaRPr lang="en-US" dirty="0"/>
          </a:p>
          <a:p>
            <a:pPr lvl="1"/>
            <a:endParaRPr lang="en-US" dirty="0" smtClean="0"/>
          </a:p>
          <a:p>
            <a:r>
              <a:rPr lang="en-US" dirty="0" smtClean="0"/>
              <a:t>Approach</a:t>
            </a:r>
            <a:endParaRPr lang="en-US" dirty="0"/>
          </a:p>
          <a:p>
            <a:pPr lvl="1"/>
            <a:r>
              <a:rPr lang="en-US" altLang="ja-JP" dirty="0" smtClean="0"/>
              <a:t>Distributed Priority : Prioritizing an HWA when it is not on track to meet its deadline </a:t>
            </a:r>
            <a:r>
              <a:rPr lang="en-US" altLang="ja-JP" i="1" dirty="0" smtClean="0">
                <a:solidFill>
                  <a:srgbClr val="0000FF"/>
                </a:solidFill>
              </a:rPr>
              <a:t>any time</a:t>
            </a:r>
          </a:p>
          <a:p>
            <a:pPr lvl="1"/>
            <a:r>
              <a:rPr lang="en-US" altLang="ja-JP" dirty="0" smtClean="0"/>
              <a:t>Application-aware Scheduling</a:t>
            </a:r>
          </a:p>
          <a:p>
            <a:pPr lvl="2"/>
            <a:r>
              <a:rPr lang="en-US" altLang="ja-JP" dirty="0" smtClean="0"/>
              <a:t>Treat </a:t>
            </a:r>
            <a:r>
              <a:rPr lang="en-US" altLang="ja-JP" dirty="0"/>
              <a:t>HWA priority over CPUs differently based on </a:t>
            </a:r>
            <a:r>
              <a:rPr lang="en-US" altLang="ja-JP" dirty="0" smtClean="0"/>
              <a:t>CPU memory intensity</a:t>
            </a:r>
            <a:endParaRPr lang="en-US" altLang="ja-JP" dirty="0"/>
          </a:p>
          <a:p>
            <a:pPr lvl="2"/>
            <a:r>
              <a:rPr lang="en-US" dirty="0" smtClean="0"/>
              <a:t>Treat HWAs differently based on deadline characteristics</a:t>
            </a:r>
          </a:p>
          <a:p>
            <a:r>
              <a:rPr lang="en-US" dirty="0" smtClean="0"/>
              <a:t>Significant system performance and QoS improvement</a:t>
            </a:r>
            <a:endParaRPr lang="en-US" dirty="0"/>
          </a:p>
          <a:p>
            <a:endParaRPr lang="en-US" dirty="0" smtClean="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62</a:t>
            </a:fld>
            <a:endParaRPr lang="en-US">
              <a:solidFill>
                <a:srgbClr val="000000"/>
              </a:solidFill>
            </a:endParaRPr>
          </a:p>
        </p:txBody>
      </p:sp>
    </p:spTree>
    <p:extLst>
      <p:ext uri="{BB962C8B-B14F-4D97-AF65-F5344CB8AC3E}">
        <p14:creationId xmlns:p14="http://schemas.microsoft.com/office/powerpoint/2010/main" val="303286804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Scheduler: Summary</a:t>
            </a:r>
            <a:endParaRPr lang="en-US" dirty="0"/>
          </a:p>
        </p:txBody>
      </p:sp>
      <p:sp>
        <p:nvSpPr>
          <p:cNvPr id="3" name="Content Placeholder 2"/>
          <p:cNvSpPr>
            <a:spLocks noGrp="1"/>
          </p:cNvSpPr>
          <p:nvPr>
            <p:ph idx="1"/>
          </p:nvPr>
        </p:nvSpPr>
        <p:spPr>
          <a:xfrm>
            <a:off x="228600" y="900553"/>
            <a:ext cx="8807896" cy="5509213"/>
          </a:xfrm>
        </p:spPr>
        <p:txBody>
          <a:bodyPr/>
          <a:lstStyle/>
          <a:p>
            <a:r>
              <a:rPr lang="en-US" sz="2000" u="sng" dirty="0"/>
              <a:t>Problem</a:t>
            </a:r>
            <a:r>
              <a:rPr lang="en-US" sz="2000" dirty="0"/>
              <a:t>: Hardware accelerators (HWAs) and CPUs share the same memory subsystem and interfere with each other in main memory</a:t>
            </a:r>
          </a:p>
          <a:p>
            <a:r>
              <a:rPr lang="en-US" sz="2000" u="sng" dirty="0"/>
              <a:t>Goal</a:t>
            </a:r>
            <a:r>
              <a:rPr lang="en-US" sz="2000" dirty="0"/>
              <a:t>: Design a memory scheduler that improves CPU performance while meeting HWAs’ deadlines</a:t>
            </a:r>
          </a:p>
          <a:p>
            <a:r>
              <a:rPr lang="en-US" sz="2000" u="sng" dirty="0"/>
              <a:t>Challenge</a:t>
            </a:r>
            <a:r>
              <a:rPr lang="en-US" sz="2000" dirty="0"/>
              <a:t>: Different HWAs have different memory access characteristics and different deadlines, which current schedulers do not smoothly handle</a:t>
            </a:r>
          </a:p>
          <a:p>
            <a:pPr lvl="1"/>
            <a:r>
              <a:rPr lang="en-US" sz="1800" dirty="0">
                <a:solidFill>
                  <a:srgbClr val="FF0000"/>
                </a:solidFill>
              </a:rPr>
              <a:t>Memory-intensive and long-deadline HWAs significantly degrade </a:t>
            </a:r>
            <a:r>
              <a:rPr lang="en-US" sz="1800" dirty="0" smtClean="0">
                <a:solidFill>
                  <a:srgbClr val="FF0000"/>
                </a:solidFill>
              </a:rPr>
              <a:t>CPU performance </a:t>
            </a:r>
            <a:r>
              <a:rPr lang="en-US" sz="1800" i="1" dirty="0">
                <a:solidFill>
                  <a:srgbClr val="FF0000"/>
                </a:solidFill>
              </a:rPr>
              <a:t>when they become high priority </a:t>
            </a:r>
            <a:r>
              <a:rPr lang="en-US" sz="1800" dirty="0">
                <a:solidFill>
                  <a:srgbClr val="FF0000"/>
                </a:solidFill>
              </a:rPr>
              <a:t>(due to slow progress)</a:t>
            </a:r>
          </a:p>
          <a:p>
            <a:pPr lvl="1"/>
            <a:r>
              <a:rPr lang="en-US" sz="1800" dirty="0">
                <a:solidFill>
                  <a:srgbClr val="FF0000"/>
                </a:solidFill>
              </a:rPr>
              <a:t>Short-deadline HWAs sometimes miss their deadlines </a:t>
            </a:r>
            <a:r>
              <a:rPr lang="en-US" sz="1800" i="1" dirty="0">
                <a:solidFill>
                  <a:srgbClr val="FF0000"/>
                </a:solidFill>
              </a:rPr>
              <a:t>despite high priority</a:t>
            </a:r>
          </a:p>
          <a:p>
            <a:r>
              <a:rPr lang="en-US" sz="2000" u="sng" dirty="0">
                <a:solidFill>
                  <a:srgbClr val="0000FF"/>
                </a:solidFill>
              </a:rPr>
              <a:t>Solution</a:t>
            </a:r>
            <a:r>
              <a:rPr lang="en-US" sz="2000" dirty="0">
                <a:solidFill>
                  <a:srgbClr val="0000FF"/>
                </a:solidFill>
              </a:rPr>
              <a:t>: </a:t>
            </a:r>
            <a:r>
              <a:rPr lang="en-US" sz="2000" dirty="0" smtClean="0">
                <a:solidFill>
                  <a:srgbClr val="0000FF"/>
                </a:solidFill>
              </a:rPr>
              <a:t>DASH </a:t>
            </a:r>
            <a:r>
              <a:rPr lang="en-US" sz="2000" dirty="0">
                <a:solidFill>
                  <a:srgbClr val="0000FF"/>
                </a:solidFill>
              </a:rPr>
              <a:t>Memory Scheduler uses </a:t>
            </a:r>
            <a:r>
              <a:rPr lang="en-US" sz="2000" dirty="0" smtClean="0">
                <a:solidFill>
                  <a:srgbClr val="0000FF"/>
                </a:solidFill>
              </a:rPr>
              <a:t>three </a:t>
            </a:r>
            <a:r>
              <a:rPr lang="en-US" sz="2000" dirty="0">
                <a:solidFill>
                  <a:srgbClr val="0000FF"/>
                </a:solidFill>
              </a:rPr>
              <a:t>key ideas:</a:t>
            </a:r>
          </a:p>
          <a:p>
            <a:pPr lvl="1"/>
            <a:r>
              <a:rPr lang="en-US" sz="1800" dirty="0" smtClean="0">
                <a:solidFill>
                  <a:srgbClr val="0000FF"/>
                </a:solidFill>
              </a:rPr>
              <a:t>Prioritize HWAs over CPU anytime when the HWA is not making good progress</a:t>
            </a:r>
          </a:p>
          <a:p>
            <a:pPr lvl="1"/>
            <a:r>
              <a:rPr lang="en-US" sz="1800" dirty="0" smtClean="0">
                <a:solidFill>
                  <a:srgbClr val="0000FF"/>
                </a:solidFill>
              </a:rPr>
              <a:t>Prevent </a:t>
            </a:r>
            <a:r>
              <a:rPr lang="en-US" sz="1800" dirty="0">
                <a:solidFill>
                  <a:srgbClr val="0000FF"/>
                </a:solidFill>
              </a:rPr>
              <a:t>a HWA from becoming high priority </a:t>
            </a:r>
            <a:r>
              <a:rPr lang="en-US" sz="1800" dirty="0">
                <a:solidFill>
                  <a:srgbClr val="0000FF"/>
                </a:solidFill>
                <a:sym typeface="Wingdings"/>
              </a:rPr>
              <a:t> OK to prioritize the HWA over a memory-intensive core</a:t>
            </a:r>
            <a:r>
              <a:rPr lang="en-US" sz="1800" dirty="0">
                <a:solidFill>
                  <a:srgbClr val="0000FF"/>
                </a:solidFill>
              </a:rPr>
              <a:t> </a:t>
            </a:r>
            <a:r>
              <a:rPr lang="en-US" sz="1800" i="1" dirty="0">
                <a:solidFill>
                  <a:srgbClr val="0000FF"/>
                </a:solidFill>
              </a:rPr>
              <a:t>even when the HWA is making good progress</a:t>
            </a:r>
            <a:endParaRPr lang="en-US" sz="1800" dirty="0">
              <a:solidFill>
                <a:srgbClr val="0000FF"/>
              </a:solidFill>
            </a:endParaRPr>
          </a:p>
          <a:p>
            <a:pPr lvl="1"/>
            <a:r>
              <a:rPr lang="en-US" sz="1800" dirty="0">
                <a:solidFill>
                  <a:srgbClr val="0000FF"/>
                </a:solidFill>
              </a:rPr>
              <a:t>Prioritize short-deadline HWAs over long-deadline HWAs and CPUs based on </a:t>
            </a:r>
            <a:r>
              <a:rPr lang="en-US" sz="1800" i="1" dirty="0">
                <a:solidFill>
                  <a:srgbClr val="0000FF"/>
                </a:solidFill>
              </a:rPr>
              <a:t>worst-case memory access time estimation</a:t>
            </a:r>
          </a:p>
          <a:p>
            <a:r>
              <a:rPr lang="en-US" sz="2000" u="sng" dirty="0"/>
              <a:t>Key Results:</a:t>
            </a:r>
            <a:r>
              <a:rPr lang="en-US" sz="2000" dirty="0"/>
              <a:t> 1) Improves </a:t>
            </a:r>
            <a:r>
              <a:rPr lang="en-US" sz="2000" dirty="0" smtClean="0"/>
              <a:t>CPU </a:t>
            </a:r>
            <a:r>
              <a:rPr lang="en-US" sz="2000" dirty="0"/>
              <a:t>performance for a wide variety of different CPU workloads by 9.5%; 2) Achieves 100% deadline met </a:t>
            </a:r>
            <a:r>
              <a:rPr lang="en-US" sz="2000" dirty="0" smtClean="0"/>
              <a:t>ratio of HWAs</a:t>
            </a:r>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63</a:t>
            </a:fld>
            <a:endParaRPr lang="en-US">
              <a:solidFill>
                <a:srgbClr val="000000"/>
              </a:solidFill>
            </a:endParaRPr>
          </a:p>
        </p:txBody>
      </p:sp>
    </p:spTree>
    <p:custDataLst>
      <p:tags r:id="rId1"/>
    </p:custDataLst>
    <p:extLst>
      <p:ext uri="{BB962C8B-B14F-4D97-AF65-F5344CB8AC3E}">
        <p14:creationId xmlns:p14="http://schemas.microsoft.com/office/powerpoint/2010/main" val="1226013179"/>
      </p:ext>
    </p:extLst>
  </p:cSld>
  <p:clrMapOvr>
    <a:masterClrMapping/>
  </p:clrMapOvr>
  <p:transition advTm="592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Scheduling Policy</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smtClean="0"/>
              <a:t>Baseline: State-of-the-art dynamic </a:t>
            </a:r>
            <a:r>
              <a:rPr lang="en-US" dirty="0"/>
              <a:t>priority scheme</a:t>
            </a:r>
          </a:p>
          <a:p>
            <a:pPr marL="344487" lvl="1" indent="0">
              <a:buNone/>
            </a:pPr>
            <a:r>
              <a:rPr lang="en-US" dirty="0" smtClean="0"/>
              <a:t>1. HWAs </a:t>
            </a:r>
            <a:r>
              <a:rPr lang="en-US" dirty="0"/>
              <a:t>having high priority</a:t>
            </a:r>
          </a:p>
          <a:p>
            <a:pPr marL="344487" lvl="1" indent="0">
              <a:buNone/>
            </a:pPr>
            <a:r>
              <a:rPr lang="en-US" dirty="0" smtClean="0"/>
              <a:t>2. CPUs (Using a state-of-the-art scheduling policy)</a:t>
            </a:r>
            <a:endParaRPr lang="en-US" dirty="0"/>
          </a:p>
          <a:p>
            <a:pPr marL="344487" lvl="1" indent="0">
              <a:buNone/>
            </a:pPr>
            <a:r>
              <a:rPr lang="en-US" dirty="0" smtClean="0"/>
              <a:t>3. HWAs </a:t>
            </a:r>
            <a:r>
              <a:rPr lang="en-US" dirty="0"/>
              <a:t>having low priority</a:t>
            </a:r>
          </a:p>
          <a:p>
            <a:endParaRPr lang="en-US" dirty="0"/>
          </a:p>
          <a:p>
            <a:r>
              <a:rPr lang="en-US" dirty="0" smtClean="0"/>
              <a:t>DASH scheduling policy</a:t>
            </a:r>
            <a:endParaRPr lang="en-US" dirty="0"/>
          </a:p>
          <a:p>
            <a:pPr marL="344487" lvl="1" indent="0">
              <a:buNone/>
            </a:pPr>
            <a:r>
              <a:rPr lang="en-US" dirty="0" smtClean="0">
                <a:solidFill>
                  <a:srgbClr val="FF0000"/>
                </a:solidFill>
              </a:rPr>
              <a:t>1. Short-deadline-period HWAs with </a:t>
            </a:r>
            <a:r>
              <a:rPr lang="en-US" dirty="0">
                <a:solidFill>
                  <a:srgbClr val="FF0000"/>
                </a:solidFill>
              </a:rPr>
              <a:t>high priority</a:t>
            </a:r>
          </a:p>
          <a:p>
            <a:pPr marL="344487" lvl="1" indent="0">
              <a:buNone/>
            </a:pPr>
            <a:r>
              <a:rPr lang="en-US" dirty="0" smtClean="0"/>
              <a:t>2. Long-deadline-period HWAs with high </a:t>
            </a:r>
            <a:r>
              <a:rPr lang="en-US" dirty="0"/>
              <a:t>priority</a:t>
            </a:r>
          </a:p>
          <a:p>
            <a:pPr marL="344487" lvl="1" indent="0">
              <a:buNone/>
            </a:pPr>
            <a:r>
              <a:rPr lang="en-US" dirty="0" smtClean="0"/>
              <a:t>3. Memory </a:t>
            </a:r>
            <a:r>
              <a:rPr lang="en-US" dirty="0"/>
              <a:t>non-intensive CPU applications</a:t>
            </a:r>
          </a:p>
          <a:p>
            <a:pPr marL="344487" lvl="1" indent="0">
              <a:buNone/>
            </a:pPr>
            <a:r>
              <a:rPr lang="en-US" dirty="0" smtClean="0">
                <a:solidFill>
                  <a:srgbClr val="FF0000"/>
                </a:solidFill>
              </a:rPr>
              <a:t>4. Long-deadline-period HWAs with low </a:t>
            </a:r>
            <a:r>
              <a:rPr lang="en-US" dirty="0">
                <a:solidFill>
                  <a:srgbClr val="FF0000"/>
                </a:solidFill>
              </a:rPr>
              <a:t>priority</a:t>
            </a:r>
          </a:p>
          <a:p>
            <a:pPr marL="344487" lvl="1" indent="0">
              <a:buNone/>
            </a:pPr>
            <a:r>
              <a:rPr lang="en-US" dirty="0" smtClean="0">
                <a:solidFill>
                  <a:srgbClr val="0000FF"/>
                </a:solidFill>
              </a:rPr>
              <a:t>5. Memory-intensive </a:t>
            </a:r>
            <a:r>
              <a:rPr lang="en-US" dirty="0">
                <a:solidFill>
                  <a:srgbClr val="0000FF"/>
                </a:solidFill>
              </a:rPr>
              <a:t>CPU applications</a:t>
            </a:r>
          </a:p>
          <a:p>
            <a:pPr marL="344487" lvl="1" indent="0">
              <a:buNone/>
            </a:pPr>
            <a:r>
              <a:rPr lang="en-US" dirty="0" smtClean="0"/>
              <a:t>6. Short-deadline-period HWAs with low </a:t>
            </a:r>
            <a:r>
              <a:rPr lang="en-US" dirty="0"/>
              <a:t>priority</a:t>
            </a:r>
          </a:p>
          <a:p>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1211246669"/>
      </p:ext>
    </p:extLst>
  </p:cSld>
  <p:clrMapOvr>
    <a:masterClrMapping/>
  </p:clrMapOvr>
  <p:transition advTm="59034"/>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Scheduling Policy</a:t>
            </a:r>
            <a:endParaRPr lang="en-US" dirty="0"/>
          </a:p>
        </p:txBody>
      </p:sp>
      <p:sp>
        <p:nvSpPr>
          <p:cNvPr id="3" name="Content Placeholder 2"/>
          <p:cNvSpPr>
            <a:spLocks noGrp="1"/>
          </p:cNvSpPr>
          <p:nvPr>
            <p:ph idx="1"/>
          </p:nvPr>
        </p:nvSpPr>
        <p:spPr>
          <a:xfrm>
            <a:off x="228600" y="1124744"/>
            <a:ext cx="8915400" cy="5123656"/>
          </a:xfrm>
        </p:spPr>
        <p:txBody>
          <a:bodyPr/>
          <a:lstStyle/>
          <a:p>
            <a:r>
              <a:rPr lang="en-US" dirty="0" smtClean="0"/>
              <a:t>Baseline: State-of-the-art dynamic </a:t>
            </a:r>
            <a:r>
              <a:rPr lang="en-US" dirty="0"/>
              <a:t>priority scheme</a:t>
            </a:r>
          </a:p>
          <a:p>
            <a:pPr marL="344487" lvl="1" indent="0">
              <a:buNone/>
            </a:pPr>
            <a:r>
              <a:rPr lang="en-US" dirty="0" smtClean="0"/>
              <a:t>1. HWAs </a:t>
            </a:r>
            <a:r>
              <a:rPr lang="en-US" dirty="0"/>
              <a:t>having high priority</a:t>
            </a:r>
          </a:p>
          <a:p>
            <a:pPr marL="344487" lvl="1" indent="0">
              <a:buNone/>
            </a:pPr>
            <a:r>
              <a:rPr lang="en-US" dirty="0" smtClean="0"/>
              <a:t>2. CPUs (Using a state-of-the-art scheduling policy)</a:t>
            </a:r>
            <a:endParaRPr lang="en-US" dirty="0"/>
          </a:p>
          <a:p>
            <a:pPr marL="344487" lvl="1" indent="0">
              <a:buNone/>
            </a:pPr>
            <a:r>
              <a:rPr lang="en-US" dirty="0" smtClean="0"/>
              <a:t>3. HWAs </a:t>
            </a:r>
            <a:r>
              <a:rPr lang="en-US" dirty="0"/>
              <a:t>having low priority</a:t>
            </a:r>
          </a:p>
          <a:p>
            <a:endParaRPr lang="en-US" dirty="0"/>
          </a:p>
          <a:p>
            <a:r>
              <a:rPr lang="en-US" dirty="0" smtClean="0"/>
              <a:t>DASH scheduling </a:t>
            </a:r>
            <a:r>
              <a:rPr lang="en-US" dirty="0"/>
              <a:t>policy </a:t>
            </a:r>
            <a:endParaRPr lang="en-US" dirty="0" smtClean="0"/>
          </a:p>
          <a:p>
            <a:pPr marL="344487" lvl="1" indent="0">
              <a:buNone/>
            </a:pPr>
            <a:r>
              <a:rPr lang="en-US" dirty="0" smtClean="0">
                <a:solidFill>
                  <a:srgbClr val="FF0000"/>
                </a:solidFill>
              </a:rPr>
              <a:t>1. Short-deadline-period HWAs with high priority</a:t>
            </a:r>
          </a:p>
          <a:p>
            <a:pPr marL="344487" lvl="1" indent="0">
              <a:buNone/>
            </a:pPr>
            <a:r>
              <a:rPr lang="en-US" dirty="0" smtClean="0"/>
              <a:t>2. Long-deadline-period HWAs with high </a:t>
            </a:r>
            <a:r>
              <a:rPr lang="en-US" dirty="0"/>
              <a:t>priority</a:t>
            </a:r>
          </a:p>
          <a:p>
            <a:pPr marL="344487" lvl="1" indent="0">
              <a:buNone/>
            </a:pPr>
            <a:r>
              <a:rPr lang="en-US" dirty="0" smtClean="0"/>
              <a:t>3. Memory </a:t>
            </a:r>
            <a:r>
              <a:rPr lang="en-US" dirty="0"/>
              <a:t>non-intensive CPU applications</a:t>
            </a:r>
          </a:p>
          <a:p>
            <a:pPr marL="344487" lvl="1" indent="0">
              <a:buNone/>
            </a:pPr>
            <a:r>
              <a:rPr lang="en-US" dirty="0" smtClean="0">
                <a:solidFill>
                  <a:srgbClr val="FF0000"/>
                </a:solidFill>
              </a:rPr>
              <a:t>4. Long-deadline-period HWAs with low </a:t>
            </a:r>
            <a:r>
              <a:rPr lang="en-US" dirty="0">
                <a:solidFill>
                  <a:srgbClr val="FF0000"/>
                </a:solidFill>
              </a:rPr>
              <a:t>priority</a:t>
            </a:r>
          </a:p>
          <a:p>
            <a:pPr marL="344487" lvl="1" indent="0">
              <a:buNone/>
            </a:pPr>
            <a:r>
              <a:rPr lang="en-US" dirty="0" smtClean="0">
                <a:solidFill>
                  <a:srgbClr val="0000FF"/>
                </a:solidFill>
              </a:rPr>
              <a:t>5. Memory-intensive </a:t>
            </a:r>
            <a:r>
              <a:rPr lang="en-US" dirty="0">
                <a:solidFill>
                  <a:srgbClr val="0000FF"/>
                </a:solidFill>
              </a:rPr>
              <a:t>CPU applications</a:t>
            </a:r>
          </a:p>
          <a:p>
            <a:pPr marL="344487" lvl="1" indent="0">
              <a:buNone/>
            </a:pPr>
            <a:r>
              <a:rPr lang="en-US" dirty="0" smtClean="0"/>
              <a:t>6. Short-deadline-period HWAs with low </a:t>
            </a:r>
            <a:r>
              <a:rPr lang="en-US" dirty="0"/>
              <a:t>priority</a:t>
            </a:r>
          </a:p>
          <a:p>
            <a:endParaRPr lang="en-US"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65</a:t>
            </a:fld>
            <a:endParaRPr lang="en-US">
              <a:solidFill>
                <a:srgbClr val="000000"/>
              </a:solidFill>
            </a:endParaRPr>
          </a:p>
        </p:txBody>
      </p:sp>
      <p:sp>
        <p:nvSpPr>
          <p:cNvPr id="5" name="Right Brace 4"/>
          <p:cNvSpPr/>
          <p:nvPr/>
        </p:nvSpPr>
        <p:spPr>
          <a:xfrm>
            <a:off x="6588225" y="4941168"/>
            <a:ext cx="72008" cy="720080"/>
          </a:xfrm>
          <a:prstGeom prst="righ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000000"/>
              </a:solidFill>
              <a:latin typeface="Tahoma"/>
            </a:endParaRPr>
          </a:p>
        </p:txBody>
      </p:sp>
      <p:sp>
        <p:nvSpPr>
          <p:cNvPr id="6" name="TextBox 5"/>
          <p:cNvSpPr txBox="1"/>
          <p:nvPr/>
        </p:nvSpPr>
        <p:spPr>
          <a:xfrm>
            <a:off x="6660233" y="5013176"/>
            <a:ext cx="2023311" cy="646331"/>
          </a:xfrm>
          <a:prstGeom prst="rect">
            <a:avLst/>
          </a:prstGeom>
          <a:noFill/>
        </p:spPr>
        <p:txBody>
          <a:bodyPr wrap="none" rtlCol="0">
            <a:spAutoFit/>
          </a:bodyPr>
          <a:lstStyle/>
          <a:p>
            <a:pPr defTabSz="457200"/>
            <a:r>
              <a:rPr lang="en-US" b="1" dirty="0">
                <a:solidFill>
                  <a:srgbClr val="3366FF"/>
                </a:solidFill>
                <a:latin typeface="Tahoma"/>
              </a:rPr>
              <a:t>Switch </a:t>
            </a:r>
            <a:endParaRPr lang="en-US" b="1" dirty="0" smtClean="0">
              <a:solidFill>
                <a:srgbClr val="3366FF"/>
              </a:solidFill>
              <a:latin typeface="Tahoma"/>
            </a:endParaRPr>
          </a:p>
          <a:p>
            <a:pPr defTabSz="457200"/>
            <a:r>
              <a:rPr lang="en-US" b="1" dirty="0" smtClean="0">
                <a:solidFill>
                  <a:srgbClr val="3366FF"/>
                </a:solidFill>
                <a:latin typeface="Tahoma"/>
              </a:rPr>
              <a:t>probabilistically</a:t>
            </a:r>
            <a:endParaRPr lang="en-US" b="1" dirty="0">
              <a:solidFill>
                <a:srgbClr val="3366FF"/>
              </a:solidFill>
              <a:latin typeface="Tahoma"/>
            </a:endParaRPr>
          </a:p>
        </p:txBody>
      </p:sp>
    </p:spTree>
    <p:extLst>
      <p:ext uri="{BB962C8B-B14F-4D97-AF65-F5344CB8AC3E}">
        <p14:creationId xmlns:p14="http://schemas.microsoft.com/office/powerpoint/2010/main" val="302066151"/>
      </p:ext>
    </p:extLst>
  </p:cSld>
  <p:clrMapOvr>
    <a:masterClrMapping/>
  </p:clrMapOvr>
  <p:transition advTm="30087"/>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968"/>
            <a:ext cx="8610600" cy="1066800"/>
          </a:xfrm>
        </p:spPr>
        <p:txBody>
          <a:bodyPr/>
          <a:lstStyle/>
          <a:p>
            <a:r>
              <a:rPr lang="en-US" sz="3000" dirty="0"/>
              <a:t>Existing </a:t>
            </a:r>
            <a:r>
              <a:rPr lang="en-US" sz="3000" dirty="0" smtClean="0"/>
              <a:t>Memory Scheduling for Heterogeneous System</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06475"/>
                <a:ext cx="8610600" cy="4876800"/>
              </a:xfrm>
            </p:spPr>
            <p:txBody>
              <a:bodyPr/>
              <a:lstStyle/>
              <a:p>
                <a:r>
                  <a:rPr lang="en-US" sz="2000" b="1" dirty="0" smtClean="0"/>
                  <a:t>Dynamic Prioritization for a CPU-GPU System </a:t>
                </a:r>
                <a:r>
                  <a:rPr lang="en-US" sz="1600" dirty="0" smtClean="0"/>
                  <a:t>[</a:t>
                </a:r>
                <a:r>
                  <a:rPr lang="en-US" sz="1600" dirty="0" err="1" smtClean="0"/>
                  <a:t>Jeong</a:t>
                </a:r>
                <a:r>
                  <a:rPr lang="en-US" sz="1600" dirty="0" smtClean="0"/>
                  <a:t> et al., </a:t>
                </a:r>
                <a:r>
                  <a:rPr lang="en-US" sz="1600" dirty="0"/>
                  <a:t>DAC 2012] </a:t>
                </a:r>
              </a:p>
              <a:p>
                <a:pPr lvl="1"/>
                <a:r>
                  <a:rPr lang="en-US" sz="2000" dirty="0" smtClean="0"/>
                  <a:t>Improves CPU performance while keeping GPU‘s target frame rate</a:t>
                </a:r>
              </a:p>
              <a:p>
                <a:pPr lvl="1"/>
                <a:r>
                  <a:rPr lang="en-US" sz="2000" dirty="0" smtClean="0"/>
                  <a:t>Compares GPU’s </a:t>
                </a:r>
                <a:r>
                  <a:rPr lang="en-US" sz="2000" dirty="0" smtClean="0">
                    <a:solidFill>
                      <a:srgbClr val="0000FF"/>
                    </a:solidFill>
                  </a:rPr>
                  <a:t>current progress </a:t>
                </a:r>
                <a:r>
                  <a:rPr lang="en-US" sz="2000" dirty="0" smtClean="0"/>
                  <a:t>against </a:t>
                </a:r>
                <a:r>
                  <a:rPr lang="en-US" sz="2000" dirty="0" smtClean="0">
                    <a:solidFill>
                      <a:srgbClr val="C00000"/>
                    </a:solidFill>
                  </a:rPr>
                  <a:t>expected progress</a:t>
                </a:r>
                <a:endParaRPr lang="en-US" sz="2000" dirty="0">
                  <a:solidFill>
                    <a:srgbClr val="C00000"/>
                  </a:solidFill>
                </a:endParaRPr>
              </a:p>
              <a:p>
                <a:pPr lvl="2"/>
                <a:r>
                  <a:rPr lang="en-US" altLang="ja-JP" sz="1600" dirty="0">
                    <a:solidFill>
                      <a:srgbClr val="0000FF"/>
                    </a:solidFill>
                  </a:rPr>
                  <a:t>Current 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b="0" i="0" dirty="0" smtClean="0"/>
                          <m:t>The</m:t>
                        </m:r>
                        <m:r>
                          <m:rPr>
                            <m:nor/>
                          </m:rPr>
                          <a:rPr lang="en-US" altLang="ja-JP" sz="1600" b="0" i="0" dirty="0" smtClean="0"/>
                          <m:t> </m:t>
                        </m:r>
                        <m:r>
                          <m:rPr>
                            <m:nor/>
                          </m:rPr>
                          <a:rPr lang="en-US" altLang="ja-JP" sz="1600" b="0" i="0" dirty="0" smtClean="0"/>
                          <m:t>number</m:t>
                        </m:r>
                        <m:r>
                          <m:rPr>
                            <m:nor/>
                          </m:rPr>
                          <a:rPr lang="en-US" altLang="ja-JP" sz="1600" dirty="0"/>
                          <m:t> </m:t>
                        </m:r>
                        <m:r>
                          <m:rPr>
                            <m:nor/>
                          </m:rPr>
                          <a:rPr lang="en-US" altLang="ja-JP" sz="1600" dirty="0"/>
                          <m:t>of</m:t>
                        </m:r>
                        <m:r>
                          <m:rPr>
                            <m:nor/>
                          </m:rPr>
                          <a:rPr lang="en-US" altLang="ja-JP" sz="1600" dirty="0"/>
                          <m:t> </m:t>
                        </m:r>
                        <m:r>
                          <m:rPr>
                            <m:nor/>
                          </m:rPr>
                          <a:rPr lang="en-US" altLang="ja-JP" sz="1600" dirty="0"/>
                          <m:t>tiles</m:t>
                        </m:r>
                        <m:r>
                          <m:rPr>
                            <m:nor/>
                          </m:rPr>
                          <a:rPr lang="en-US" altLang="ja-JP" sz="1600" dirty="0"/>
                          <m:t> </m:t>
                        </m:r>
                        <m:r>
                          <m:rPr>
                            <m:nor/>
                          </m:rPr>
                          <a:rPr lang="en-US" altLang="ja-JP" sz="1600" dirty="0"/>
                          <m:t>rendered</m:t>
                        </m:r>
                        <m:r>
                          <m:rPr>
                            <m:nor/>
                          </m:rPr>
                          <a:rPr lang="en-US" altLang="ja-JP" sz="1600" dirty="0"/>
                          <m:t>)</m:t>
                        </m:r>
                      </m:num>
                      <m:den>
                        <m:r>
                          <m:rPr>
                            <m:nor/>
                          </m:rPr>
                          <a:rPr lang="en-US" altLang="ja-JP" sz="1600" dirty="0"/>
                          <m:t>(</m:t>
                        </m:r>
                        <m:r>
                          <m:rPr>
                            <m:nor/>
                          </m:rPr>
                          <a:rPr lang="en-US" altLang="ja-JP" sz="1600" b="0" i="0" dirty="0" smtClean="0"/>
                          <m:t>The</m:t>
                        </m:r>
                        <m:r>
                          <m:rPr>
                            <m:nor/>
                          </m:rPr>
                          <a:rPr lang="en-US" altLang="ja-JP" sz="1600" b="0" i="0" dirty="0" smtClean="0"/>
                          <m:t> </m:t>
                        </m:r>
                        <m:r>
                          <m:rPr>
                            <m:nor/>
                          </m:rPr>
                          <a:rPr lang="en-US" altLang="ja-JP" sz="1600" b="0" i="0" dirty="0" smtClean="0"/>
                          <m:t>number</m:t>
                        </m:r>
                        <m:r>
                          <m:rPr>
                            <m:nor/>
                          </m:rPr>
                          <a:rPr lang="en-US" altLang="ja-JP" sz="1600" dirty="0"/>
                          <m:t> </m:t>
                        </m:r>
                        <m:r>
                          <m:rPr>
                            <m:nor/>
                          </m:rPr>
                          <a:rPr lang="en-US" altLang="ja-JP" sz="1600" dirty="0"/>
                          <m:t>of</m:t>
                        </m:r>
                        <m:r>
                          <m:rPr>
                            <m:nor/>
                          </m:rPr>
                          <a:rPr lang="en-US" altLang="ja-JP" sz="1600" dirty="0"/>
                          <m:t> </m:t>
                        </m:r>
                        <m:r>
                          <m:rPr>
                            <m:nor/>
                          </m:rPr>
                          <a:rPr lang="en-US" altLang="ja-JP" sz="1600" dirty="0"/>
                          <m:t>tiles</m:t>
                        </m:r>
                        <m:r>
                          <m:rPr>
                            <m:nor/>
                          </m:rPr>
                          <a:rPr lang="en-US" altLang="ja-JP" sz="1600" dirty="0"/>
                          <m:t> </m:t>
                        </m:r>
                        <m:r>
                          <m:rPr>
                            <m:nor/>
                          </m:rPr>
                          <a:rPr lang="en-US" altLang="ja-JP" sz="1600" dirty="0"/>
                          <m:t>in</m:t>
                        </m:r>
                        <m:r>
                          <m:rPr>
                            <m:nor/>
                          </m:rPr>
                          <a:rPr lang="en-US" altLang="ja-JP" sz="1600" dirty="0"/>
                          <m:t> </m:t>
                        </m:r>
                        <m:r>
                          <m:rPr>
                            <m:nor/>
                          </m:rPr>
                          <a:rPr lang="en-US" altLang="ja-JP" sz="1600" dirty="0"/>
                          <m:t>the</m:t>
                        </m:r>
                        <m:r>
                          <m:rPr>
                            <m:nor/>
                          </m:rPr>
                          <a:rPr lang="en-US" altLang="ja-JP" sz="1600" dirty="0"/>
                          <m:t> </m:t>
                        </m:r>
                        <m:r>
                          <m:rPr>
                            <m:nor/>
                          </m:rPr>
                          <a:rPr lang="en-US" altLang="ja-JP" sz="1600" dirty="0"/>
                          <m:t>frame</m:t>
                        </m:r>
                        <m:r>
                          <m:rPr>
                            <m:nor/>
                          </m:rPr>
                          <a:rPr lang="en-US" altLang="ja-JP" sz="1600" dirty="0"/>
                          <m:t>) </m:t>
                        </m:r>
                      </m:den>
                    </m:f>
                  </m:oMath>
                </a14:m>
                <a:endParaRPr lang="en-US" altLang="ja-JP" sz="1600" dirty="0" smtClean="0"/>
              </a:p>
              <a:p>
                <a:pPr lvl="2"/>
                <a:r>
                  <a:rPr lang="en-US" altLang="ja-JP" sz="1600" dirty="0" smtClean="0">
                    <a:solidFill>
                      <a:srgbClr val="C00000"/>
                    </a:solidFill>
                  </a:rPr>
                  <a:t>Expected </a:t>
                </a:r>
                <a:r>
                  <a:rPr lang="en-US" altLang="ja-JP" sz="1600" dirty="0">
                    <a:solidFill>
                      <a:srgbClr val="C00000"/>
                    </a:solidFill>
                  </a:rPr>
                  <a:t>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dirty="0"/>
                          <m:t>elapsed</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the</m:t>
                        </m:r>
                        <m:r>
                          <m:rPr>
                            <m:nor/>
                          </m:rPr>
                          <a:rPr lang="en-US" altLang="ja-JP" sz="1600" dirty="0"/>
                          <m:t> </m:t>
                        </m:r>
                        <m:r>
                          <m:rPr>
                            <m:nor/>
                          </m:rPr>
                          <a:rPr lang="en-US" altLang="ja-JP" sz="1600" dirty="0"/>
                          <m:t>current</m:t>
                        </m:r>
                        <m:r>
                          <m:rPr>
                            <m:nor/>
                          </m:rPr>
                          <a:rPr lang="en-US" altLang="ja-JP" sz="1600" dirty="0"/>
                          <m:t> </m:t>
                        </m:r>
                        <m:r>
                          <m:rPr>
                            <m:nor/>
                          </m:rPr>
                          <a:rPr lang="en-US" altLang="ja-JP" sz="1600" dirty="0"/>
                          <m:t>frame</m:t>
                        </m:r>
                        <m:r>
                          <m:rPr>
                            <m:nor/>
                          </m:rPr>
                          <a:rPr lang="en-US" altLang="ja-JP" sz="1600" dirty="0"/>
                          <m:t>)</m:t>
                        </m:r>
                      </m:num>
                      <m:den>
                        <m:r>
                          <m:rPr>
                            <m:nor/>
                          </m:rPr>
                          <a:rPr lang="en-US" altLang="ja-JP" sz="1600" dirty="0"/>
                          <m:t>(</m:t>
                        </m:r>
                        <m:r>
                          <m:rPr>
                            <m:nor/>
                          </m:rPr>
                          <a:rPr lang="en-US" altLang="ja-JP" sz="1600" dirty="0"/>
                          <m:t>total</m:t>
                        </m:r>
                        <m:r>
                          <m:rPr>
                            <m:nor/>
                          </m:rPr>
                          <a:rPr lang="en-US" altLang="ja-JP" sz="1600" dirty="0"/>
                          <m:t> </m:t>
                        </m:r>
                        <m:r>
                          <m:rPr>
                            <m:nor/>
                          </m:rPr>
                          <a:rPr lang="en-US" altLang="ja-JP" sz="1600" dirty="0"/>
                          <m:t>cycles</m:t>
                        </m:r>
                        <m:r>
                          <m:rPr>
                            <m:nor/>
                          </m:rPr>
                          <a:rPr lang="en-US" altLang="ja-JP" sz="1600" dirty="0"/>
                          <m:t> </m:t>
                        </m:r>
                        <m:r>
                          <m:rPr>
                            <m:nor/>
                          </m:rPr>
                          <a:rPr lang="en-US" altLang="ja-JP" sz="1600" dirty="0"/>
                          <m:t>for</m:t>
                        </m:r>
                        <m:r>
                          <m:rPr>
                            <m:nor/>
                          </m:rPr>
                          <a:rPr lang="en-US" altLang="ja-JP" sz="1600" dirty="0"/>
                          <m:t> </m:t>
                        </m:r>
                        <m:r>
                          <m:rPr>
                            <m:nor/>
                          </m:rPr>
                          <a:rPr lang="en-US" altLang="ja-JP" sz="1600" dirty="0"/>
                          <m:t>each</m:t>
                        </m:r>
                        <m:r>
                          <m:rPr>
                            <m:nor/>
                          </m:rPr>
                          <a:rPr lang="en-US" altLang="ja-JP" sz="1600" dirty="0"/>
                          <m:t> </m:t>
                        </m:r>
                        <m:r>
                          <m:rPr>
                            <m:nor/>
                          </m:rPr>
                          <a:rPr lang="en-US" altLang="ja-JP" sz="1600" dirty="0"/>
                          <m:t>frame</m:t>
                        </m:r>
                        <m:r>
                          <m:rPr>
                            <m:nor/>
                          </m:rPr>
                          <a:rPr lang="en-US" altLang="ja-JP" sz="1600" dirty="0"/>
                          <m:t>)</m:t>
                        </m:r>
                      </m:den>
                    </m:f>
                  </m:oMath>
                </a14:m>
                <a:endParaRPr lang="en-US" altLang="ja-JP" sz="1600" dirty="0"/>
              </a:p>
              <a:p>
                <a:pPr lvl="1"/>
                <a:r>
                  <a:rPr lang="en-US" altLang="ja-JP" sz="1800" dirty="0"/>
                  <a:t>Dynamically </a:t>
                </a:r>
                <a:r>
                  <a:rPr lang="en-US" altLang="ja-JP" sz="1800" dirty="0" smtClean="0"/>
                  <a:t>adjusts </a:t>
                </a:r>
                <a:r>
                  <a:rPr lang="en-US" altLang="ja-JP" sz="1800" dirty="0"/>
                  <a:t>GPU priority based on its </a:t>
                </a:r>
                <a:r>
                  <a:rPr lang="en-US" altLang="ja-JP" sz="1800" dirty="0" smtClean="0"/>
                  <a:t>progress every scheduling unit</a:t>
                </a:r>
              </a:p>
              <a:p>
                <a:pPr lvl="2"/>
                <a:r>
                  <a:rPr lang="en-US" altLang="ja-JP" sz="1600" dirty="0"/>
                  <a:t>If </a:t>
                </a:r>
                <a:r>
                  <a:rPr lang="en-US" altLang="ja-JP" sz="1600" dirty="0">
                    <a:solidFill>
                      <a:srgbClr val="C00000"/>
                    </a:solidFill>
                  </a:rPr>
                  <a:t>Expected Progress </a:t>
                </a:r>
                <a:r>
                  <a:rPr lang="en-US" altLang="ja-JP" sz="1600" dirty="0"/>
                  <a:t>&gt; </a:t>
                </a:r>
                <a:r>
                  <a:rPr lang="en-US" altLang="ja-JP" sz="1600" dirty="0" err="1" smtClean="0"/>
                  <a:t>EmergentThreshold</a:t>
                </a:r>
                <a:r>
                  <a:rPr lang="en-US" altLang="ja-JP" sz="1600" dirty="0" smtClean="0"/>
                  <a:t> (=0.9) </a:t>
                </a:r>
                <a:r>
                  <a:rPr lang="en-US" altLang="ja-JP" sz="1600" b="1" dirty="0"/>
                  <a:t>: </a:t>
                </a:r>
                <a:r>
                  <a:rPr lang="en-US" altLang="ja-JP" sz="1600" b="1" dirty="0" smtClean="0">
                    <a:solidFill>
                      <a:srgbClr val="000000"/>
                    </a:solidFill>
                  </a:rPr>
                  <a:t>GPU </a:t>
                </a:r>
                <a:r>
                  <a:rPr lang="en-US" altLang="ja-JP" sz="1600" b="1" dirty="0">
                    <a:solidFill>
                      <a:srgbClr val="000000"/>
                    </a:solidFill>
                  </a:rPr>
                  <a:t>&gt; CPU</a:t>
                </a:r>
              </a:p>
              <a:p>
                <a:pPr lvl="2"/>
                <a:r>
                  <a:rPr lang="en-US" altLang="ja-JP" sz="1600" dirty="0"/>
                  <a:t>If </a:t>
                </a:r>
                <a:r>
                  <a:rPr lang="en-US" altLang="ja-JP" sz="1600" dirty="0">
                    <a:solidFill>
                      <a:srgbClr val="0000FF"/>
                    </a:solidFill>
                  </a:rPr>
                  <a:t>(Current Progress) </a:t>
                </a:r>
                <a:r>
                  <a:rPr lang="en-US" altLang="ja-JP" sz="1600" dirty="0"/>
                  <a:t>&gt;</a:t>
                </a:r>
                <a:r>
                  <a:rPr lang="en-US" altLang="ja-JP" sz="1600" dirty="0" smtClean="0"/>
                  <a:t> </a:t>
                </a:r>
                <a:r>
                  <a:rPr lang="en-US" altLang="ja-JP" sz="1600" dirty="0">
                    <a:solidFill>
                      <a:srgbClr val="C00000"/>
                    </a:solidFill>
                  </a:rPr>
                  <a:t>(Expected Progress)</a:t>
                </a:r>
                <a:r>
                  <a:rPr lang="en-US" altLang="ja-JP" sz="1600" dirty="0">
                    <a:solidFill>
                      <a:srgbClr val="FF0000"/>
                    </a:solidFill>
                  </a:rPr>
                  <a:t> </a:t>
                </a:r>
                <a:r>
                  <a:rPr lang="en-US" altLang="ja-JP" sz="1600" dirty="0" smtClean="0"/>
                  <a:t>: </a:t>
                </a:r>
                <a:r>
                  <a:rPr lang="en-US" altLang="ja-JP" sz="1600" b="1" dirty="0" smtClean="0"/>
                  <a:t>GPU </a:t>
                </a:r>
                <a:r>
                  <a:rPr lang="en-US" altLang="ja-JP" sz="1600" b="1" dirty="0"/>
                  <a:t>&lt;</a:t>
                </a:r>
                <a:r>
                  <a:rPr lang="en-US" altLang="ja-JP" sz="1600" b="1" dirty="0" smtClean="0"/>
                  <a:t> CPU</a:t>
                </a:r>
                <a:endParaRPr lang="en-US" altLang="ja-JP" sz="1600" b="1" dirty="0"/>
              </a:p>
              <a:p>
                <a:pPr lvl="2"/>
                <a:r>
                  <a:rPr lang="en-US" altLang="ja-JP" sz="1600" dirty="0"/>
                  <a:t>If </a:t>
                </a:r>
                <a:r>
                  <a:rPr lang="en-US" altLang="ja-JP" sz="1600" dirty="0">
                    <a:solidFill>
                      <a:srgbClr val="0000FF"/>
                    </a:solidFill>
                  </a:rPr>
                  <a:t>(Current Progress) </a:t>
                </a:r>
                <a:r>
                  <a:rPr lang="en-US" altLang="ja-JP" sz="1600" dirty="0" smtClean="0"/>
                  <a:t>&lt;= </a:t>
                </a:r>
                <a:r>
                  <a:rPr lang="en-US" altLang="ja-JP" sz="1600" dirty="0">
                    <a:solidFill>
                      <a:srgbClr val="C00000"/>
                    </a:solidFill>
                  </a:rPr>
                  <a:t>(Expected Progress) </a:t>
                </a:r>
                <a:r>
                  <a:rPr lang="en-US" altLang="ja-JP" sz="1600" dirty="0"/>
                  <a:t>: </a:t>
                </a:r>
                <a:r>
                  <a:rPr lang="en-US" altLang="ja-JP" sz="1600" b="1" dirty="0" smtClean="0"/>
                  <a:t>GPU = CPU</a:t>
                </a:r>
                <a:endParaRPr lang="en-US" altLang="ja-JP" sz="1600" b="1" dirty="0"/>
              </a:p>
              <a:p>
                <a:pPr lvl="2"/>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06475"/>
                <a:ext cx="8610600" cy="4876800"/>
              </a:xfrm>
              <a:blipFill rotWithShape="0">
                <a:blip r:embed="rId4"/>
                <a:stretch>
                  <a:fillRect l="-71" t="-625" r="-779"/>
                </a:stretch>
              </a:blipFill>
            </p:spPr>
            <p:txBody>
              <a:bodyPr/>
              <a:lstStyle/>
              <a:p>
                <a:r>
                  <a:rPr lang="ja-JP" altLang="en-US">
                    <a:noFill/>
                  </a:rPr>
                  <a:t> </a:t>
                </a:r>
              </a:p>
            </p:txBody>
          </p:sp>
        </mc:Fallback>
      </mc:AlternateContent>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66</a:t>
            </a:fld>
            <a:endParaRPr lang="en-US" dirty="0">
              <a:solidFill>
                <a:srgbClr val="000000"/>
              </a:solidFill>
            </a:endParaRPr>
          </a:p>
        </p:txBody>
      </p:sp>
      <p:sp>
        <p:nvSpPr>
          <p:cNvPr id="5" name="テキスト ボックス 4"/>
          <p:cNvSpPr txBox="1"/>
          <p:nvPr/>
        </p:nvSpPr>
        <p:spPr>
          <a:xfrm>
            <a:off x="1619672" y="4941168"/>
            <a:ext cx="5777928" cy="400110"/>
          </a:xfrm>
          <a:prstGeom prst="rect">
            <a:avLst/>
          </a:prstGeom>
          <a:noFill/>
          <a:ln w="28575">
            <a:solidFill>
              <a:srgbClr val="0000FF"/>
            </a:solidFill>
          </a:ln>
        </p:spPr>
        <p:txBody>
          <a:bodyPr wrap="none" rtlCol="0">
            <a:spAutoFit/>
          </a:bodyPr>
          <a:lstStyle/>
          <a:p>
            <a:r>
              <a:rPr kumimoji="1" lang="en-US" altLang="ja-JP" sz="2000" dirty="0" smtClean="0"/>
              <a:t>We adapt this scheme for a wide variety of HWAs</a:t>
            </a:r>
            <a:endParaRPr kumimoji="1" lang="ja-JP" altLang="en-US" sz="2000" dirty="0"/>
          </a:p>
        </p:txBody>
      </p:sp>
    </p:spTree>
    <p:custDataLst>
      <p:tags r:id="rId1"/>
    </p:custDataLst>
    <p:extLst>
      <p:ext uri="{BB962C8B-B14F-4D97-AF65-F5344CB8AC3E}">
        <p14:creationId xmlns:p14="http://schemas.microsoft.com/office/powerpoint/2010/main" val="1301682450"/>
      </p:ext>
    </p:extLst>
  </p:cSld>
  <p:clrMapOvr>
    <a:masterClrMapping/>
  </p:clrMapOvr>
  <p:transition advTm="713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500"/>
                                        <p:tgtEl>
                                          <p:spTgt spid="3">
                                            <p:txEl>
                                              <p:pRg st="6" end="6"/>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up)">
                                      <p:cBhvr>
                                        <p:cTn id="29" dur="500"/>
                                        <p:tgtEl>
                                          <p:spTgt spid="3">
                                            <p:txEl>
                                              <p:pRg st="7" end="7"/>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Scheduler</a:t>
            </a:r>
            <a:r>
              <a:rPr lang="en-US" smtClean="0"/>
              <a:t>: Summary</a:t>
            </a:r>
            <a:endParaRPr lang="en-US" dirty="0"/>
          </a:p>
        </p:txBody>
      </p:sp>
      <p:sp>
        <p:nvSpPr>
          <p:cNvPr id="3" name="Content Placeholder 2"/>
          <p:cNvSpPr>
            <a:spLocks noGrp="1"/>
          </p:cNvSpPr>
          <p:nvPr>
            <p:ph idx="1"/>
          </p:nvPr>
        </p:nvSpPr>
        <p:spPr>
          <a:xfrm>
            <a:off x="228600" y="900553"/>
            <a:ext cx="8807896" cy="5509213"/>
          </a:xfrm>
        </p:spPr>
        <p:txBody>
          <a:bodyPr/>
          <a:lstStyle/>
          <a:p>
            <a:r>
              <a:rPr lang="en-US" sz="2000" u="sng" dirty="0"/>
              <a:t>Problem</a:t>
            </a:r>
            <a:r>
              <a:rPr lang="en-US" sz="2000" dirty="0"/>
              <a:t>: Hardware accelerators (HWAs) and CPUs share the same memory subsystem and interfere with each other in main memory</a:t>
            </a:r>
          </a:p>
          <a:p>
            <a:r>
              <a:rPr lang="en-US" sz="2000" u="sng" dirty="0"/>
              <a:t>Goal</a:t>
            </a:r>
            <a:r>
              <a:rPr lang="en-US" sz="2000" dirty="0"/>
              <a:t>: Design a memory scheduler that improves CPU performance while meeting HWAs’ deadlines</a:t>
            </a:r>
          </a:p>
          <a:p>
            <a:r>
              <a:rPr lang="en-US" sz="2000" u="sng" dirty="0"/>
              <a:t>Challenge</a:t>
            </a:r>
            <a:r>
              <a:rPr lang="en-US" sz="2000" dirty="0"/>
              <a:t>: Different HWAs have different memory access characteristics and different deadlines, which current schedulers do not smoothly handle</a:t>
            </a:r>
          </a:p>
          <a:p>
            <a:pPr lvl="1"/>
            <a:r>
              <a:rPr lang="en-US" sz="1800" dirty="0">
                <a:solidFill>
                  <a:srgbClr val="FF0000"/>
                </a:solidFill>
              </a:rPr>
              <a:t>Memory-intensive and long-deadline HWAs significantly degrade </a:t>
            </a:r>
            <a:r>
              <a:rPr lang="en-US" sz="1800" dirty="0" smtClean="0">
                <a:solidFill>
                  <a:srgbClr val="FF0000"/>
                </a:solidFill>
              </a:rPr>
              <a:t>CPU performance </a:t>
            </a:r>
            <a:r>
              <a:rPr lang="en-US" sz="1800" i="1" dirty="0">
                <a:solidFill>
                  <a:srgbClr val="FF0000"/>
                </a:solidFill>
              </a:rPr>
              <a:t>when they become high priority </a:t>
            </a:r>
            <a:r>
              <a:rPr lang="en-US" sz="1800" dirty="0">
                <a:solidFill>
                  <a:srgbClr val="FF0000"/>
                </a:solidFill>
              </a:rPr>
              <a:t>(due to slow progress)</a:t>
            </a:r>
          </a:p>
          <a:p>
            <a:pPr lvl="1"/>
            <a:r>
              <a:rPr lang="en-US" sz="1800" dirty="0">
                <a:solidFill>
                  <a:srgbClr val="FF0000"/>
                </a:solidFill>
              </a:rPr>
              <a:t>Short-deadline HWAs sometimes miss their deadlines </a:t>
            </a:r>
            <a:r>
              <a:rPr lang="en-US" sz="1800" i="1" dirty="0">
                <a:solidFill>
                  <a:srgbClr val="FF0000"/>
                </a:solidFill>
              </a:rPr>
              <a:t>despite high priority</a:t>
            </a:r>
          </a:p>
          <a:p>
            <a:r>
              <a:rPr lang="en-US" sz="2000" u="sng" dirty="0">
                <a:solidFill>
                  <a:srgbClr val="0000FF"/>
                </a:solidFill>
              </a:rPr>
              <a:t>Solution</a:t>
            </a:r>
            <a:r>
              <a:rPr lang="en-US" sz="2000" dirty="0" smtClean="0">
                <a:solidFill>
                  <a:srgbClr val="0000FF"/>
                </a:solidFill>
              </a:rPr>
              <a:t>:</a:t>
            </a:r>
          </a:p>
          <a:p>
            <a:pPr lvl="1"/>
            <a:r>
              <a:rPr lang="en-US" sz="1800" dirty="0" smtClean="0">
                <a:solidFill>
                  <a:srgbClr val="0000FF"/>
                </a:solidFill>
              </a:rPr>
              <a:t>Prioritize HWAs over CPU anytime when the HWA is not making good progress</a:t>
            </a:r>
          </a:p>
          <a:p>
            <a:pPr lvl="1"/>
            <a:r>
              <a:rPr lang="en-US" sz="1800" dirty="0" smtClean="0">
                <a:solidFill>
                  <a:srgbClr val="0000FF"/>
                </a:solidFill>
              </a:rPr>
              <a:t>Application-aware scheduling for CPUs and HWAs</a:t>
            </a:r>
            <a:endParaRPr lang="en-US" sz="1800" i="1" dirty="0">
              <a:solidFill>
                <a:srgbClr val="0000FF"/>
              </a:solidFill>
            </a:endParaRPr>
          </a:p>
          <a:p>
            <a:r>
              <a:rPr lang="en-US" sz="2000" u="sng" dirty="0"/>
              <a:t>Key Results:</a:t>
            </a:r>
            <a:r>
              <a:rPr lang="en-US" sz="2000" dirty="0"/>
              <a:t> 1) Improves </a:t>
            </a:r>
            <a:r>
              <a:rPr lang="en-US" sz="2000" dirty="0" smtClean="0"/>
              <a:t>CPU </a:t>
            </a:r>
            <a:r>
              <a:rPr lang="en-US" sz="2000" dirty="0"/>
              <a:t>performance for a wide variety of different CPU workloads by 9.5%; 2) Achieves 100% deadline met </a:t>
            </a:r>
            <a:r>
              <a:rPr lang="en-US" sz="2000" dirty="0" smtClean="0"/>
              <a:t>ratio of HWAs</a:t>
            </a:r>
            <a:endParaRPr lang="en-US" sz="2000" dirty="0"/>
          </a:p>
        </p:txBody>
      </p:sp>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67</a:t>
            </a:fld>
            <a:endParaRPr lang="en-US">
              <a:solidFill>
                <a:srgbClr val="000000"/>
              </a:solidFill>
            </a:endParaRPr>
          </a:p>
        </p:txBody>
      </p:sp>
    </p:spTree>
    <p:custDataLst>
      <p:tags r:id="rId1"/>
    </p:custDataLst>
    <p:extLst>
      <p:ext uri="{BB962C8B-B14F-4D97-AF65-F5344CB8AC3E}">
        <p14:creationId xmlns:p14="http://schemas.microsoft.com/office/powerpoint/2010/main" val="3316927452"/>
      </p:ext>
    </p:extLst>
  </p:cSld>
  <p:clrMapOvr>
    <a:masterClrMapping/>
  </p:clrMapOvr>
  <p:transition advTm="52695"/>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2571736" y="5445224"/>
            <a:ext cx="3786214" cy="1367244"/>
          </a:xfrm>
          <a:prstGeom prst="rect">
            <a:avLst/>
          </a:prstGeom>
        </p:spPr>
      </p:pic>
      <p:sp>
        <p:nvSpPr>
          <p:cNvPr id="2" name="Title 1"/>
          <p:cNvSpPr>
            <a:spLocks noGrp="1"/>
          </p:cNvSpPr>
          <p:nvPr>
            <p:ph type="ctrTitle"/>
          </p:nvPr>
        </p:nvSpPr>
        <p:spPr>
          <a:xfrm>
            <a:off x="381000" y="1443608"/>
            <a:ext cx="8382000" cy="2057400"/>
          </a:xfrm>
        </p:spPr>
        <p:txBody>
          <a:bodyPr>
            <a:normAutofit/>
          </a:bodyPr>
          <a:lstStyle/>
          <a:p>
            <a:pPr algn="ctr"/>
            <a:r>
              <a:rPr lang="en-US" sz="3300" dirty="0"/>
              <a:t>DASH: Deadline-Aware High-Performance Memory Scheduler for Heterogeneous Systems with Hardware Accelerators</a:t>
            </a:r>
          </a:p>
        </p:txBody>
      </p:sp>
      <p:sp>
        <p:nvSpPr>
          <p:cNvPr id="3" name="Subtitle 2"/>
          <p:cNvSpPr>
            <a:spLocks noGrp="1"/>
          </p:cNvSpPr>
          <p:nvPr>
            <p:ph type="subTitle" idx="1"/>
          </p:nvPr>
        </p:nvSpPr>
        <p:spPr>
          <a:xfrm>
            <a:off x="1835696" y="3789040"/>
            <a:ext cx="5616624" cy="614362"/>
          </a:xfrm>
        </p:spPr>
        <p:txBody>
          <a:bodyPr>
            <a:noAutofit/>
          </a:bodyPr>
          <a:lstStyle/>
          <a:p>
            <a:r>
              <a:rPr lang="en-US" sz="2200" dirty="0" smtClean="0"/>
              <a:t>Hiroyuki </a:t>
            </a:r>
            <a:r>
              <a:rPr lang="en-US" sz="2200" dirty="0" err="1" smtClean="0"/>
              <a:t>Usui</a:t>
            </a:r>
            <a:r>
              <a:rPr lang="en-US" sz="2200" dirty="0"/>
              <a:t>, </a:t>
            </a:r>
            <a:r>
              <a:rPr lang="en-US" sz="2200" dirty="0" smtClean="0"/>
              <a:t>Lavanya Subramanian</a:t>
            </a:r>
          </a:p>
          <a:p>
            <a:r>
              <a:rPr lang="en-US" altLang="ja-JP" sz="2200" dirty="0"/>
              <a:t>Kevin Chang</a:t>
            </a:r>
            <a:r>
              <a:rPr lang="en-US" altLang="ja-JP" sz="2200" dirty="0" smtClean="0"/>
              <a:t>, Onur Mutlu</a:t>
            </a:r>
          </a:p>
          <a:p>
            <a:r>
              <a:rPr lang="en-US" sz="2200" dirty="0" smtClean="0"/>
              <a:t>Jan 18, 2016</a:t>
            </a:r>
            <a:endParaRPr lang="en-US" sz="2200" dirty="0"/>
          </a:p>
          <a:p>
            <a:r>
              <a:rPr lang="en-US" sz="2200" dirty="0" err="1" smtClean="0"/>
              <a:t>HiPEAC</a:t>
            </a:r>
            <a:r>
              <a:rPr lang="en-US" sz="2200" dirty="0" smtClean="0"/>
              <a:t> 2016</a:t>
            </a:r>
            <a:endParaRPr lang="en-US" sz="2200" dirty="0"/>
          </a:p>
          <a:p>
            <a:endParaRPr lang="en-US" sz="2200" dirty="0"/>
          </a:p>
        </p:txBody>
      </p:sp>
      <p:pic>
        <p:nvPicPr>
          <p:cNvPr id="7" name="Picture 6" descr="safari.png"/>
          <p:cNvPicPr>
            <a:picLocks noChangeAspect="1"/>
          </p:cNvPicPr>
          <p:nvPr/>
        </p:nvPicPr>
        <p:blipFill>
          <a:blip r:embed="rId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40565938"/>
      </p:ext>
    </p:extLst>
  </p:cSld>
  <p:clrMapOvr>
    <a:masterClrMapping/>
  </p:clrMapOvr>
  <p:transition advTm="152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Problems in Dynamic Prioritization</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06475"/>
                <a:ext cx="8610600" cy="4876800"/>
              </a:xfrm>
            </p:spPr>
            <p:txBody>
              <a:bodyPr/>
              <a:lstStyle/>
              <a:p>
                <a:r>
                  <a:rPr lang="en-US" sz="2000" b="1" dirty="0" smtClean="0"/>
                  <a:t>Dynamic Prioritization for a CPU-HWA system</a:t>
                </a:r>
                <a:r>
                  <a:rPr lang="en-US" sz="2000" dirty="0" smtClean="0"/>
                  <a:t> </a:t>
                </a:r>
                <a:endParaRPr lang="en-US" sz="2000" dirty="0"/>
              </a:p>
              <a:p>
                <a:pPr lvl="1"/>
                <a:r>
                  <a:rPr lang="en-US" sz="2000" dirty="0" smtClean="0"/>
                  <a:t>Compares HWA’s </a:t>
                </a:r>
                <a:r>
                  <a:rPr lang="en-US" sz="2000" dirty="0" smtClean="0">
                    <a:solidFill>
                      <a:srgbClr val="0000FF"/>
                    </a:solidFill>
                  </a:rPr>
                  <a:t>current progress </a:t>
                </a:r>
                <a:r>
                  <a:rPr lang="en-US" sz="2000" dirty="0" smtClean="0"/>
                  <a:t>against </a:t>
                </a:r>
                <a:r>
                  <a:rPr lang="en-US" sz="2000" dirty="0" smtClean="0">
                    <a:solidFill>
                      <a:srgbClr val="C00000"/>
                    </a:solidFill>
                  </a:rPr>
                  <a:t>expected progress</a:t>
                </a:r>
                <a:endParaRPr lang="en-US" sz="2000" dirty="0">
                  <a:solidFill>
                    <a:srgbClr val="C00000"/>
                  </a:solidFill>
                </a:endParaRPr>
              </a:p>
              <a:p>
                <a:pPr lvl="2"/>
                <a:r>
                  <a:rPr lang="en-US" altLang="ja-JP" sz="1600" dirty="0">
                    <a:solidFill>
                      <a:srgbClr val="0000FF"/>
                    </a:solidFill>
                  </a:rPr>
                  <a:t>Current 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b="0" i="0" dirty="0" smtClean="0"/>
                          <m:t>The</m:t>
                        </m:r>
                        <m:r>
                          <m:rPr>
                            <m:nor/>
                          </m:rPr>
                          <a:rPr lang="en-US" altLang="ja-JP" sz="1600" b="0" i="0" dirty="0" smtClean="0"/>
                          <m:t> </m:t>
                        </m:r>
                        <m:r>
                          <m:rPr>
                            <m:nor/>
                          </m:rPr>
                          <a:rPr lang="en-US" altLang="ja-JP" sz="1600" b="0" i="0" dirty="0" smtClean="0"/>
                          <m:t>number</m:t>
                        </m:r>
                        <m:r>
                          <m:rPr>
                            <m:nor/>
                          </m:rPr>
                          <a:rPr lang="en-US" altLang="ja-JP" sz="1600" dirty="0"/>
                          <m:t> </m:t>
                        </m:r>
                        <m:r>
                          <m:rPr>
                            <m:nor/>
                          </m:rPr>
                          <a:rPr lang="en-US" altLang="ja-JP" sz="1600" dirty="0"/>
                          <m:t>of</m:t>
                        </m:r>
                        <m:r>
                          <m:rPr>
                            <m:nor/>
                          </m:rPr>
                          <a:rPr lang="en-US" altLang="ja-JP" sz="1600" dirty="0"/>
                          <m:t> </m:t>
                        </m:r>
                        <m:r>
                          <m:rPr>
                            <m:nor/>
                          </m:rPr>
                          <a:rPr lang="en-US" altLang="ja-JP" sz="1600" dirty="0" smtClean="0">
                            <a:solidFill>
                              <a:schemeClr val="tx1"/>
                            </a:solidFill>
                          </a:rPr>
                          <m:t>finished</m:t>
                        </m:r>
                        <m:r>
                          <m:rPr>
                            <m:nor/>
                          </m:rPr>
                          <a:rPr lang="en-US" altLang="ja-JP" sz="1600" dirty="0" smtClean="0">
                            <a:solidFill>
                              <a:schemeClr val="tx1"/>
                            </a:solidFill>
                          </a:rPr>
                          <m:t> </m:t>
                        </m:r>
                        <m:r>
                          <m:rPr>
                            <m:nor/>
                          </m:rPr>
                          <a:rPr lang="en-US" altLang="ja-JP" sz="1600" dirty="0" smtClean="0">
                            <a:solidFill>
                              <a:schemeClr val="tx1"/>
                            </a:solidFill>
                          </a:rPr>
                          <m:t>memory</m:t>
                        </m:r>
                        <m:r>
                          <m:rPr>
                            <m:nor/>
                          </m:rPr>
                          <a:rPr lang="en-US" altLang="ja-JP" sz="1600" dirty="0" smtClean="0">
                            <a:solidFill>
                              <a:schemeClr val="tx1"/>
                            </a:solidFill>
                          </a:rPr>
                          <m:t> </m:t>
                        </m:r>
                        <m:r>
                          <m:rPr>
                            <m:nor/>
                          </m:rPr>
                          <a:rPr lang="en-US" altLang="ja-JP" sz="1600" dirty="0" smtClean="0">
                            <a:solidFill>
                              <a:schemeClr val="tx1"/>
                            </a:solidFill>
                          </a:rPr>
                          <m:t>requests</m:t>
                        </m:r>
                        <m:r>
                          <m:rPr>
                            <m:nor/>
                          </m:rPr>
                          <a:rPr lang="en-US" altLang="ja-JP" sz="1600" b="1" dirty="0">
                            <a:solidFill>
                              <a:srgbClr val="CC9900"/>
                            </a:solidFill>
                          </a:rPr>
                          <m:t> </m:t>
                        </m:r>
                        <m:r>
                          <m:rPr>
                            <m:nor/>
                          </m:rPr>
                          <a:rPr lang="en-US" altLang="ja-JP" sz="1600" dirty="0"/>
                          <m:t>for</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num>
                      <m:den>
                        <m:r>
                          <m:rPr>
                            <m:nor/>
                          </m:rPr>
                          <a:rPr lang="en-US" altLang="ja-JP" sz="1600" dirty="0"/>
                          <m:t>(</m:t>
                        </m:r>
                        <m:r>
                          <m:rPr>
                            <m:nor/>
                          </m:rPr>
                          <a:rPr lang="en-US" altLang="ja-JP" sz="1600" b="0" i="0" dirty="0" smtClean="0"/>
                          <m:t>The</m:t>
                        </m:r>
                        <m:r>
                          <m:rPr>
                            <m:nor/>
                          </m:rPr>
                          <a:rPr lang="en-US" altLang="ja-JP" sz="1600" b="0" i="0" dirty="0" smtClean="0"/>
                          <m:t> </m:t>
                        </m:r>
                        <m:r>
                          <m:rPr>
                            <m:nor/>
                          </m:rPr>
                          <a:rPr lang="en-US" altLang="ja-JP" sz="1600" b="0" i="0" dirty="0" smtClean="0"/>
                          <m:t>number</m:t>
                        </m:r>
                        <m:r>
                          <m:rPr>
                            <m:nor/>
                          </m:rPr>
                          <a:rPr lang="en-US" altLang="ja-JP" sz="1600" dirty="0"/>
                          <m:t> </m:t>
                        </m:r>
                        <m:r>
                          <m:rPr>
                            <m:nor/>
                          </m:rPr>
                          <a:rPr lang="en-US" altLang="ja-JP" sz="1600" dirty="0"/>
                          <m:t>of</m:t>
                        </m:r>
                        <m:r>
                          <m:rPr>
                            <m:nor/>
                          </m:rPr>
                          <a:rPr lang="en-US" altLang="ja-JP" sz="1600" dirty="0"/>
                          <m:t> </m:t>
                        </m:r>
                        <m:r>
                          <m:rPr>
                            <m:nor/>
                          </m:rPr>
                          <a:rPr lang="en-US" altLang="ja-JP" sz="1600" dirty="0" smtClean="0">
                            <a:solidFill>
                              <a:schemeClr val="tx1"/>
                            </a:solidFill>
                          </a:rPr>
                          <m:t>total</m:t>
                        </m:r>
                        <m:r>
                          <m:rPr>
                            <m:nor/>
                          </m:rPr>
                          <a:rPr lang="en-US" altLang="ja-JP" sz="1600" dirty="0" smtClean="0">
                            <a:solidFill>
                              <a:schemeClr val="tx1"/>
                            </a:solidFill>
                          </a:rPr>
                          <m:t> </m:t>
                        </m:r>
                        <m:r>
                          <m:rPr>
                            <m:nor/>
                          </m:rPr>
                          <a:rPr lang="en-US" altLang="ja-JP" sz="1600" dirty="0" smtClean="0">
                            <a:solidFill>
                              <a:schemeClr val="tx1"/>
                            </a:solidFill>
                          </a:rPr>
                          <m:t>memory</m:t>
                        </m:r>
                        <m:r>
                          <m:rPr>
                            <m:nor/>
                          </m:rPr>
                          <a:rPr lang="en-US" altLang="ja-JP" sz="1600" dirty="0" smtClean="0">
                            <a:solidFill>
                              <a:schemeClr val="tx1"/>
                            </a:solidFill>
                          </a:rPr>
                          <m:t> </m:t>
                        </m:r>
                        <m:r>
                          <m:rPr>
                            <m:nor/>
                          </m:rPr>
                          <a:rPr lang="en-US" altLang="ja-JP" sz="1600" dirty="0" smtClean="0">
                            <a:solidFill>
                              <a:schemeClr val="tx1"/>
                            </a:solidFill>
                          </a:rPr>
                          <m:t>requests</m:t>
                        </m:r>
                        <m:r>
                          <m:rPr>
                            <m:nor/>
                          </m:rPr>
                          <a:rPr lang="en-US" altLang="ja-JP" sz="1600" dirty="0"/>
                          <m:t> </m:t>
                        </m:r>
                        <m:r>
                          <m:rPr>
                            <m:nor/>
                          </m:rPr>
                          <a:rPr lang="en-US" altLang="ja-JP" sz="1600" dirty="0"/>
                          <m:t>for</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 ) </m:t>
                        </m:r>
                      </m:den>
                    </m:f>
                  </m:oMath>
                </a14:m>
                <a:endParaRPr lang="en-US" altLang="ja-JP" sz="1600" dirty="0" smtClean="0"/>
              </a:p>
              <a:p>
                <a:pPr lvl="2"/>
                <a:r>
                  <a:rPr lang="en-US" altLang="ja-JP" sz="1600" dirty="0" smtClean="0">
                    <a:solidFill>
                      <a:srgbClr val="C00000"/>
                    </a:solidFill>
                  </a:rPr>
                  <a:t>Expected </a:t>
                </a:r>
                <a:r>
                  <a:rPr lang="en-US" altLang="ja-JP" sz="1600" dirty="0">
                    <a:solidFill>
                      <a:srgbClr val="C00000"/>
                    </a:solidFill>
                  </a:rPr>
                  <a:t>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b="0" i="0" dirty="0" smtClean="0"/>
                          <m:t>E</m:t>
                        </m:r>
                        <m:r>
                          <m:rPr>
                            <m:nor/>
                          </m:rPr>
                          <a:rPr lang="en-US" altLang="ja-JP" sz="1600" dirty="0"/>
                          <m:t>lapsed</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num>
                      <m:den>
                        <m:r>
                          <m:rPr>
                            <m:nor/>
                          </m:rPr>
                          <a:rPr lang="en-US" altLang="ja-JP" sz="1600" dirty="0"/>
                          <m:t>(</m:t>
                        </m:r>
                        <m:r>
                          <m:rPr>
                            <m:nor/>
                          </m:rPr>
                          <a:rPr lang="en-US" altLang="ja-JP" sz="1600" b="0" i="0" dirty="0" smtClean="0"/>
                          <m:t>T</m:t>
                        </m:r>
                        <m:r>
                          <m:rPr>
                            <m:nor/>
                          </m:rPr>
                          <a:rPr lang="en-US" altLang="ja-JP" sz="1600" dirty="0"/>
                          <m:t>otal</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den>
                    </m:f>
                  </m:oMath>
                </a14:m>
                <a:r>
                  <a:rPr lang="en-US" altLang="ja-JP" sz="1600" dirty="0"/>
                  <a:t> </a:t>
                </a:r>
              </a:p>
              <a:p>
                <a:pPr lvl="1"/>
                <a:r>
                  <a:rPr lang="en-US" altLang="ja-JP" sz="1800" dirty="0" smtClean="0"/>
                  <a:t>Every scheduling unit, dynamically </a:t>
                </a:r>
                <a:r>
                  <a:rPr lang="en-US" altLang="ja-JP" sz="1800" dirty="0"/>
                  <a:t>adjust </a:t>
                </a:r>
                <a:r>
                  <a:rPr lang="en-US" altLang="ja-JP" sz="1800" dirty="0" smtClean="0"/>
                  <a:t>HWA priority</a:t>
                </a:r>
                <a:endParaRPr lang="en-US" altLang="ja-JP" sz="1800" dirty="0"/>
              </a:p>
              <a:p>
                <a:pPr lvl="2"/>
                <a:r>
                  <a:rPr lang="en-US" altLang="ja-JP" sz="1600" dirty="0" smtClean="0"/>
                  <a:t>If </a:t>
                </a:r>
                <a:r>
                  <a:rPr lang="en-US" altLang="ja-JP" sz="1600" dirty="0">
                    <a:solidFill>
                      <a:srgbClr val="C00000"/>
                    </a:solidFill>
                  </a:rPr>
                  <a:t>Expected Progress </a:t>
                </a:r>
                <a:r>
                  <a:rPr lang="en-US" altLang="ja-JP" sz="1600" dirty="0"/>
                  <a:t>&gt; </a:t>
                </a:r>
                <a:r>
                  <a:rPr lang="en-US" altLang="ja-JP" sz="1600" dirty="0" err="1" smtClean="0"/>
                  <a:t>EmergentThreshold</a:t>
                </a:r>
                <a:r>
                  <a:rPr lang="en-US" altLang="ja-JP" sz="1600" dirty="0" smtClean="0"/>
                  <a:t> (=0.9) </a:t>
                </a:r>
                <a:r>
                  <a:rPr lang="en-US" altLang="ja-JP" sz="1600" b="1" dirty="0"/>
                  <a:t>: </a:t>
                </a:r>
                <a:r>
                  <a:rPr lang="en-US" altLang="ja-JP" sz="1600" b="1" dirty="0" smtClean="0">
                    <a:solidFill>
                      <a:srgbClr val="000000"/>
                    </a:solidFill>
                  </a:rPr>
                  <a:t>HWA </a:t>
                </a:r>
                <a:r>
                  <a:rPr lang="en-US" altLang="ja-JP" sz="1600" b="1" dirty="0">
                    <a:solidFill>
                      <a:srgbClr val="FF0000"/>
                    </a:solidFill>
                  </a:rPr>
                  <a:t>&gt;</a:t>
                </a:r>
                <a:r>
                  <a:rPr lang="en-US" altLang="ja-JP" sz="1600" b="1" dirty="0">
                    <a:solidFill>
                      <a:srgbClr val="000000"/>
                    </a:solidFill>
                  </a:rPr>
                  <a:t> CPU</a:t>
                </a:r>
              </a:p>
              <a:p>
                <a:pPr lvl="2"/>
                <a:r>
                  <a:rPr lang="en-US" altLang="ja-JP" sz="1600" dirty="0"/>
                  <a:t>If </a:t>
                </a:r>
                <a:r>
                  <a:rPr lang="en-US" altLang="ja-JP" sz="1600" dirty="0">
                    <a:solidFill>
                      <a:srgbClr val="0000FF"/>
                    </a:solidFill>
                  </a:rPr>
                  <a:t>(Current Progress) </a:t>
                </a:r>
                <a:r>
                  <a:rPr lang="en-US" altLang="ja-JP" sz="1600" dirty="0"/>
                  <a:t>&gt;</a:t>
                </a:r>
                <a:r>
                  <a:rPr lang="en-US" altLang="ja-JP" sz="1600" dirty="0" smtClean="0"/>
                  <a:t> </a:t>
                </a:r>
                <a:r>
                  <a:rPr lang="en-US" altLang="ja-JP" sz="1600" dirty="0">
                    <a:solidFill>
                      <a:srgbClr val="C00000"/>
                    </a:solidFill>
                  </a:rPr>
                  <a:t>(Expected Progress) </a:t>
                </a:r>
                <a:r>
                  <a:rPr lang="en-US" altLang="ja-JP" sz="1600" dirty="0" smtClean="0"/>
                  <a:t>: </a:t>
                </a:r>
                <a:r>
                  <a:rPr lang="en-US" altLang="ja-JP" sz="1600" b="1" dirty="0" smtClean="0"/>
                  <a:t>HWA </a:t>
                </a:r>
                <a:r>
                  <a:rPr lang="en-US" altLang="ja-JP" sz="1600" b="1" dirty="0"/>
                  <a:t>&lt;</a:t>
                </a:r>
                <a:r>
                  <a:rPr lang="en-US" altLang="ja-JP" sz="1600" b="1" dirty="0" smtClean="0"/>
                  <a:t> CPU</a:t>
                </a:r>
                <a:endParaRPr lang="en-US" altLang="ja-JP" sz="1600" b="1" dirty="0"/>
              </a:p>
              <a:p>
                <a:pPr lvl="2"/>
                <a:r>
                  <a:rPr lang="en-US" altLang="ja-JP" sz="1600" dirty="0" smtClean="0"/>
                  <a:t>If </a:t>
                </a:r>
                <a:r>
                  <a:rPr lang="en-US" altLang="ja-JP" sz="1600" dirty="0" smtClean="0">
                    <a:solidFill>
                      <a:srgbClr val="0000FF"/>
                    </a:solidFill>
                  </a:rPr>
                  <a:t>(Current Progress) </a:t>
                </a:r>
                <a:r>
                  <a:rPr lang="en-US" altLang="ja-JP" sz="1600" dirty="0" smtClean="0"/>
                  <a:t>&lt;= </a:t>
                </a:r>
                <a:r>
                  <a:rPr lang="en-US" altLang="ja-JP" sz="1600" dirty="0" smtClean="0">
                    <a:solidFill>
                      <a:srgbClr val="C00000"/>
                    </a:solidFill>
                  </a:rPr>
                  <a:t>(Expected Progress) </a:t>
                </a:r>
                <a:r>
                  <a:rPr lang="en-US" altLang="ja-JP" sz="1600" dirty="0" smtClean="0"/>
                  <a:t>: </a:t>
                </a:r>
                <a:r>
                  <a:rPr lang="en-US" altLang="ja-JP" sz="1600" b="1" dirty="0" smtClean="0"/>
                  <a:t>HWA = CPU</a:t>
                </a:r>
              </a:p>
              <a:p>
                <a:pPr lvl="2"/>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06475"/>
                <a:ext cx="8610600" cy="4876800"/>
              </a:xfrm>
              <a:blipFill rotWithShape="0">
                <a:blip r:embed="rId4"/>
                <a:stretch>
                  <a:fillRect l="-71" t="-625"/>
                </a:stretch>
              </a:blipFill>
            </p:spPr>
            <p:txBody>
              <a:bodyPr/>
              <a:lstStyle/>
              <a:p>
                <a:r>
                  <a:rPr lang="ja-JP" altLang="en-US">
                    <a:noFill/>
                  </a:rPr>
                  <a:t> </a:t>
                </a:r>
              </a:p>
            </p:txBody>
          </p:sp>
        </mc:Fallback>
      </mc:AlternateContent>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7</a:t>
            </a:fld>
            <a:endParaRPr lang="en-US" dirty="0">
              <a:solidFill>
                <a:srgbClr val="000000"/>
              </a:solidFill>
            </a:endParaRPr>
          </a:p>
        </p:txBody>
      </p:sp>
      <p:sp>
        <p:nvSpPr>
          <p:cNvPr id="8" name="角丸四角形 7"/>
          <p:cNvSpPr/>
          <p:nvPr/>
        </p:nvSpPr>
        <p:spPr>
          <a:xfrm>
            <a:off x="1259632" y="3212976"/>
            <a:ext cx="6120680" cy="2902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0661" y="4365104"/>
            <a:ext cx="8439811" cy="1477328"/>
          </a:xfrm>
          <a:prstGeom prst="rect">
            <a:avLst/>
          </a:prstGeom>
          <a:noFill/>
          <a:ln w="28575">
            <a:noFill/>
          </a:ln>
        </p:spPr>
        <p:txBody>
          <a:bodyPr wrap="none" rtlCol="0">
            <a:spAutoFit/>
          </a:bodyPr>
          <a:lstStyle/>
          <a:p>
            <a:pPr marL="342900" indent="-342900">
              <a:buAutoNum type="arabicPeriod"/>
            </a:pPr>
            <a:r>
              <a:rPr kumimoji="1" lang="en-US" altLang="ja-JP" dirty="0" smtClean="0"/>
              <a:t>An HWA is prioritized over CPU cores </a:t>
            </a:r>
            <a:r>
              <a:rPr kumimoji="1" lang="en-US" altLang="ja-JP" i="1" dirty="0" smtClean="0">
                <a:solidFill>
                  <a:srgbClr val="FF0000"/>
                </a:solidFill>
              </a:rPr>
              <a:t>only when </a:t>
            </a:r>
            <a:r>
              <a:rPr kumimoji="1" lang="en-US" altLang="ja-JP" dirty="0" smtClean="0"/>
              <a:t>it is closed to HWA’s deadline</a:t>
            </a:r>
            <a:br>
              <a:rPr kumimoji="1" lang="en-US" altLang="ja-JP" dirty="0" smtClean="0"/>
            </a:br>
            <a:r>
              <a:rPr kumimoji="1" lang="en-US" altLang="ja-JP" dirty="0" smtClean="0"/>
              <a:t>    </a:t>
            </a:r>
          </a:p>
          <a:p>
            <a:pPr marL="342900" indent="-342900">
              <a:buAutoNum type="arabicPeriod"/>
            </a:pPr>
            <a:r>
              <a:rPr kumimoji="1" lang="en-US" altLang="ja-JP" dirty="0" smtClean="0"/>
              <a:t>This scheme does not consider the diverse memory access characteristics of</a:t>
            </a:r>
            <a:br>
              <a:rPr kumimoji="1" lang="en-US" altLang="ja-JP" dirty="0" smtClean="0"/>
            </a:br>
            <a:r>
              <a:rPr kumimoji="1" lang="en-US" altLang="ja-JP" dirty="0" smtClean="0"/>
              <a:t>CPUs and HWAs</a:t>
            </a:r>
            <a:endParaRPr kumimoji="1" lang="en-US" altLang="ja-JP" dirty="0"/>
          </a:p>
          <a:p>
            <a:pPr marL="800100" lvl="1" indent="-342900">
              <a:buFont typeface="Arial" panose="020B0604020202020204" pitchFamily="34" charset="0"/>
              <a:buChar char="•"/>
            </a:pPr>
            <a:r>
              <a:rPr kumimoji="1" lang="en-US" altLang="ja-JP" dirty="0" smtClean="0"/>
              <a:t>It treats each CPU and each HWA equally    </a:t>
            </a:r>
          </a:p>
        </p:txBody>
      </p:sp>
      <p:grpSp>
        <p:nvGrpSpPr>
          <p:cNvPr id="6" name="グループ化 5"/>
          <p:cNvGrpSpPr/>
          <p:nvPr/>
        </p:nvGrpSpPr>
        <p:grpSpPr>
          <a:xfrm>
            <a:off x="646922" y="4624919"/>
            <a:ext cx="3871795" cy="369332"/>
            <a:chOff x="646922" y="4886816"/>
            <a:chExt cx="3871795" cy="369332"/>
          </a:xfrm>
        </p:grpSpPr>
        <p:sp>
          <p:nvSpPr>
            <p:cNvPr id="12" name="右矢印 11"/>
            <p:cNvSpPr/>
            <p:nvPr/>
          </p:nvSpPr>
          <p:spPr>
            <a:xfrm>
              <a:off x="646922" y="494116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03267" y="4886816"/>
              <a:ext cx="3515450" cy="369332"/>
            </a:xfrm>
            <a:prstGeom prst="rect">
              <a:avLst/>
            </a:prstGeom>
            <a:noFill/>
          </p:spPr>
          <p:txBody>
            <a:bodyPr wrap="none" rtlCol="0">
              <a:spAutoFit/>
            </a:bodyPr>
            <a:lstStyle/>
            <a:p>
              <a:r>
                <a:rPr kumimoji="1" lang="en-US" altLang="ja-JP" dirty="0">
                  <a:solidFill>
                    <a:srgbClr val="C00000"/>
                  </a:solidFill>
                </a:rPr>
                <a:t>The HWA often misses </a:t>
              </a:r>
              <a:r>
                <a:rPr kumimoji="1" lang="en-US" altLang="ja-JP" dirty="0" smtClean="0">
                  <a:solidFill>
                    <a:srgbClr val="C00000"/>
                  </a:solidFill>
                </a:rPr>
                <a:t>deadlines</a:t>
              </a:r>
              <a:endParaRPr kumimoji="1" lang="en-US" altLang="ja-JP" dirty="0">
                <a:solidFill>
                  <a:srgbClr val="C00000"/>
                </a:solidFill>
              </a:endParaRPr>
            </a:p>
          </p:txBody>
        </p:sp>
      </p:grpSp>
      <p:grpSp>
        <p:nvGrpSpPr>
          <p:cNvPr id="10" name="グループ化 9"/>
          <p:cNvGrpSpPr/>
          <p:nvPr/>
        </p:nvGrpSpPr>
        <p:grpSpPr>
          <a:xfrm>
            <a:off x="646922" y="5805264"/>
            <a:ext cx="5994748" cy="369332"/>
            <a:chOff x="646922" y="5723964"/>
            <a:chExt cx="5994748" cy="369332"/>
          </a:xfrm>
        </p:grpSpPr>
        <p:sp>
          <p:nvSpPr>
            <p:cNvPr id="13" name="右矢印 12"/>
            <p:cNvSpPr/>
            <p:nvPr/>
          </p:nvSpPr>
          <p:spPr>
            <a:xfrm>
              <a:off x="646922" y="579524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03267" y="5723964"/>
              <a:ext cx="5638403" cy="369332"/>
            </a:xfrm>
            <a:prstGeom prst="rect">
              <a:avLst/>
            </a:prstGeom>
            <a:noFill/>
          </p:spPr>
          <p:txBody>
            <a:bodyPr wrap="none" rtlCol="0">
              <a:spAutoFit/>
            </a:bodyPr>
            <a:lstStyle/>
            <a:p>
              <a:r>
                <a:rPr kumimoji="1" lang="en-US" altLang="ja-JP" dirty="0">
                  <a:solidFill>
                    <a:srgbClr val="C00000"/>
                  </a:solidFill>
                </a:rPr>
                <a:t>Missing opportunities to improve system </a:t>
              </a:r>
              <a:r>
                <a:rPr kumimoji="1" lang="en-US" altLang="ja-JP" dirty="0" smtClean="0">
                  <a:solidFill>
                    <a:srgbClr val="C00000"/>
                  </a:solidFill>
                </a:rPr>
                <a:t>performance</a:t>
              </a:r>
              <a:endParaRPr kumimoji="1" lang="en-US" altLang="ja-JP" dirty="0">
                <a:solidFill>
                  <a:srgbClr val="C00000"/>
                </a:solidFill>
              </a:endParaRPr>
            </a:p>
          </p:txBody>
        </p:sp>
      </p:grpSp>
    </p:spTree>
    <p:custDataLst>
      <p:tags r:id="rId1"/>
    </p:custDataLst>
    <p:extLst>
      <p:ext uri="{BB962C8B-B14F-4D97-AF65-F5344CB8AC3E}">
        <p14:creationId xmlns:p14="http://schemas.microsoft.com/office/powerpoint/2010/main" val="2357228815"/>
      </p:ext>
    </p:extLst>
  </p:cSld>
  <p:clrMapOvr>
    <a:masterClrMapping/>
  </p:clrMapOvr>
  <p:transition advTm="388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up)">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up)">
                                      <p:cBhvr>
                                        <p:cTn id="20" dur="500"/>
                                        <p:tgtEl>
                                          <p:spTgt spid="9">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up)">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solidFill>
                  <a:schemeClr val="bg1">
                    <a:lumMod val="65000"/>
                  </a:schemeClr>
                </a:solidFill>
              </a:rPr>
              <a:t>Introduction</a:t>
            </a:r>
          </a:p>
          <a:p>
            <a:r>
              <a:rPr kumimoji="1" lang="en-US" altLang="ja-JP" dirty="0" smtClean="0">
                <a:solidFill>
                  <a:schemeClr val="bg1">
                    <a:lumMod val="65000"/>
                  </a:schemeClr>
                </a:solidFill>
              </a:rPr>
              <a:t>Problem with Existing </a:t>
            </a:r>
            <a:r>
              <a:rPr lang="en-US" altLang="ja-JP" dirty="0">
                <a:solidFill>
                  <a:schemeClr val="bg1">
                    <a:lumMod val="65000"/>
                  </a:schemeClr>
                </a:solidFill>
              </a:rPr>
              <a:t>M</a:t>
            </a:r>
            <a:r>
              <a:rPr kumimoji="1" lang="en-US" altLang="ja-JP" dirty="0" smtClean="0">
                <a:solidFill>
                  <a:schemeClr val="bg1">
                    <a:lumMod val="65000"/>
                  </a:schemeClr>
                </a:solidFill>
              </a:rPr>
              <a:t>emory Schedulers for  Heterogeneous Systems</a:t>
            </a:r>
          </a:p>
          <a:p>
            <a:r>
              <a:rPr lang="en-US" altLang="ja-JP" dirty="0" smtClean="0"/>
              <a:t>DASH: Key Ideas</a:t>
            </a:r>
          </a:p>
          <a:p>
            <a:r>
              <a:rPr kumimoji="1" lang="en-US" altLang="ja-JP" dirty="0" smtClean="0">
                <a:solidFill>
                  <a:schemeClr val="bg1">
                    <a:lumMod val="65000"/>
                  </a:schemeClr>
                </a:solidFill>
              </a:rPr>
              <a:t>DASH: Scheduling Policy</a:t>
            </a:r>
          </a:p>
          <a:p>
            <a:r>
              <a:rPr kumimoji="1" lang="en-US" altLang="ja-JP" dirty="0" smtClean="0">
                <a:solidFill>
                  <a:schemeClr val="bg1">
                    <a:lumMod val="65000"/>
                  </a:schemeClr>
                </a:solidFill>
              </a:rPr>
              <a:t>Evaluation and Results</a:t>
            </a:r>
          </a:p>
          <a:p>
            <a:r>
              <a:rPr lang="en-US" altLang="ja-JP" dirty="0" smtClean="0">
                <a:solidFill>
                  <a:schemeClr val="bg1">
                    <a:lumMod val="65000"/>
                  </a:schemeClr>
                </a:solidFill>
              </a:rPr>
              <a:t>Conclusion</a:t>
            </a:r>
            <a:endParaRPr kumimoji="1" lang="en-US" altLang="ja-JP" dirty="0" smtClean="0">
              <a:solidFill>
                <a:schemeClr val="bg1">
                  <a:lumMod val="65000"/>
                </a:schemeClr>
              </a:solidFill>
            </a:endParaRPr>
          </a:p>
          <a:p>
            <a:endParaRPr kumimoji="1" lang="ja-JP" altLang="en-US" dirty="0"/>
          </a:p>
        </p:txBody>
      </p:sp>
      <p:sp>
        <p:nvSpPr>
          <p:cNvPr id="4" name="スライド番号プレースホルダー 3"/>
          <p:cNvSpPr>
            <a:spLocks noGrp="1"/>
          </p:cNvSpPr>
          <p:nvPr>
            <p:ph type="sldNum" sz="quarter" idx="11"/>
          </p:nvPr>
        </p:nvSpPr>
        <p:spPr/>
        <p:txBody>
          <a:bodyPr/>
          <a:lstStyle/>
          <a:p>
            <a:fld id="{752AE0C9-F7C4-4547-82DB-A8816991FA84}"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2989592267"/>
      </p:ext>
    </p:extLst>
  </p:cSld>
  <p:clrMapOvr>
    <a:masterClrMapping/>
  </p:clrMapOvr>
  <p:transition advTm="383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Idea 1: Distributed Priority</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06475"/>
                <a:ext cx="8610600" cy="4876800"/>
              </a:xfrm>
            </p:spPr>
            <p:txBody>
              <a:bodyPr/>
              <a:lstStyle/>
              <a:p>
                <a:r>
                  <a:rPr lang="en-US" sz="2000" u="sng" dirty="0" smtClean="0"/>
                  <a:t>Problem 1:</a:t>
                </a:r>
                <a:r>
                  <a:rPr lang="en-US" sz="2000" dirty="0" smtClean="0"/>
                  <a:t> </a:t>
                </a:r>
                <a:r>
                  <a:rPr lang="en-US" altLang="ja-JP" sz="2000" dirty="0" smtClean="0"/>
                  <a:t>An </a:t>
                </a:r>
                <a:r>
                  <a:rPr lang="en-US" altLang="ja-JP" sz="2000" dirty="0"/>
                  <a:t>HWA is prioritized over CPU cores </a:t>
                </a:r>
                <a:r>
                  <a:rPr lang="en-US" altLang="ja-JP" sz="2000" i="1" dirty="0">
                    <a:solidFill>
                      <a:srgbClr val="FF0000"/>
                    </a:solidFill>
                  </a:rPr>
                  <a:t>only when </a:t>
                </a:r>
                <a:r>
                  <a:rPr lang="en-US" altLang="ja-JP" sz="2000" dirty="0"/>
                  <a:t>it is </a:t>
                </a:r>
                <a:r>
                  <a:rPr lang="en-US" altLang="ja-JP" sz="2000" dirty="0" smtClean="0"/>
                  <a:t>close </a:t>
                </a:r>
                <a:r>
                  <a:rPr lang="en-US" altLang="ja-JP" sz="2000" dirty="0"/>
                  <a:t>to HWA’s deadline</a:t>
                </a:r>
                <a:endParaRPr lang="en-US" sz="2000" b="1" dirty="0" smtClean="0"/>
              </a:p>
              <a:p>
                <a:endParaRPr lang="en-US" sz="2000" b="1" dirty="0">
                  <a:solidFill>
                    <a:srgbClr val="008000"/>
                  </a:solidFill>
                </a:endParaRPr>
              </a:p>
              <a:p>
                <a:r>
                  <a:rPr lang="en-US" sz="2000" u="sng" dirty="0" smtClean="0"/>
                  <a:t>Key Idea 1:</a:t>
                </a:r>
                <a:r>
                  <a:rPr lang="en-US" sz="2000" dirty="0" smtClean="0"/>
                  <a:t> </a:t>
                </a:r>
                <a:r>
                  <a:rPr lang="en-US" sz="2000" b="1" dirty="0" smtClean="0">
                    <a:solidFill>
                      <a:srgbClr val="008000"/>
                    </a:solidFill>
                  </a:rPr>
                  <a:t>Distributed</a:t>
                </a:r>
                <a:r>
                  <a:rPr lang="en-US" sz="2000" b="1" dirty="0" smtClean="0"/>
                  <a:t> Prioritization for a CPU-HWA system</a:t>
                </a:r>
                <a:r>
                  <a:rPr lang="en-US" sz="2000" dirty="0" smtClean="0"/>
                  <a:t> </a:t>
                </a:r>
                <a:endParaRPr lang="en-US" sz="2000" dirty="0"/>
              </a:p>
              <a:p>
                <a:pPr lvl="1"/>
                <a:r>
                  <a:rPr lang="en-US" sz="2000" dirty="0" smtClean="0"/>
                  <a:t>Compares HWA’s </a:t>
                </a:r>
                <a:r>
                  <a:rPr lang="en-US" sz="2000" dirty="0" smtClean="0">
                    <a:solidFill>
                      <a:srgbClr val="0000FF"/>
                    </a:solidFill>
                  </a:rPr>
                  <a:t>current progress </a:t>
                </a:r>
                <a:r>
                  <a:rPr lang="en-US" sz="2000" dirty="0" smtClean="0"/>
                  <a:t>against </a:t>
                </a:r>
                <a:r>
                  <a:rPr lang="en-US" sz="2000" dirty="0" smtClean="0">
                    <a:solidFill>
                      <a:srgbClr val="C00000"/>
                    </a:solidFill>
                  </a:rPr>
                  <a:t>expected progress</a:t>
                </a:r>
                <a:endParaRPr lang="en-US" sz="2000" dirty="0">
                  <a:solidFill>
                    <a:srgbClr val="C00000"/>
                  </a:solidFill>
                </a:endParaRPr>
              </a:p>
              <a:p>
                <a:pPr lvl="2"/>
                <a:r>
                  <a:rPr lang="en-US" altLang="ja-JP" sz="1600" dirty="0">
                    <a:solidFill>
                      <a:srgbClr val="0000FF"/>
                    </a:solidFill>
                  </a:rPr>
                  <a:t>Current Progress </a:t>
                </a:r>
                <a:r>
                  <a:rPr lang="en-US" altLang="ja-JP" sz="1600" dirty="0"/>
                  <a:t>: </a:t>
                </a:r>
                <a14:m>
                  <m:oMath xmlns:m="http://schemas.openxmlformats.org/officeDocument/2006/math">
                    <m:f>
                      <m:fPr>
                        <m:ctrlPr>
                          <a:rPr lang="en-US" altLang="ja-JP" sz="1600" i="1" smtClean="0">
                            <a:solidFill>
                              <a:schemeClr val="tx1"/>
                            </a:solidFill>
                            <a:latin typeface="Cambria Math" panose="02040503050406030204" pitchFamily="18" charset="0"/>
                          </a:rPr>
                        </m:ctrlPr>
                      </m:fPr>
                      <m:num>
                        <m:r>
                          <m:rPr>
                            <m:nor/>
                          </m:rPr>
                          <a:rPr lang="en-US" altLang="ja-JP" sz="1600" dirty="0">
                            <a:solidFill>
                              <a:schemeClr val="tx1"/>
                            </a:solidFill>
                          </a:rPr>
                          <m:t>(</m:t>
                        </m:r>
                        <m:r>
                          <m:rPr>
                            <m:nor/>
                          </m:rPr>
                          <a:rPr lang="en-US" altLang="ja-JP" sz="1600" b="0" i="0" dirty="0" smtClean="0">
                            <a:solidFill>
                              <a:schemeClr val="tx1"/>
                            </a:solidFill>
                          </a:rPr>
                          <m:t>The</m:t>
                        </m:r>
                        <m:r>
                          <m:rPr>
                            <m:nor/>
                          </m:rPr>
                          <a:rPr lang="en-US" altLang="ja-JP" sz="1600" b="0" i="0" dirty="0" smtClean="0">
                            <a:solidFill>
                              <a:schemeClr val="tx1"/>
                            </a:solidFill>
                          </a:rPr>
                          <m:t> </m:t>
                        </m:r>
                        <m:r>
                          <m:rPr>
                            <m:nor/>
                          </m:rPr>
                          <a:rPr lang="en-US" altLang="ja-JP" sz="1600" b="0" i="0" dirty="0" smtClean="0">
                            <a:solidFill>
                              <a:schemeClr val="tx1"/>
                            </a:solidFill>
                          </a:rPr>
                          <m:t>number</m:t>
                        </m:r>
                        <m:r>
                          <m:rPr>
                            <m:nor/>
                          </m:rPr>
                          <a:rPr lang="en-US" altLang="ja-JP" sz="1600" dirty="0">
                            <a:solidFill>
                              <a:schemeClr val="tx1"/>
                            </a:solidFill>
                          </a:rPr>
                          <m:t> </m:t>
                        </m:r>
                        <m:r>
                          <m:rPr>
                            <m:nor/>
                          </m:rPr>
                          <a:rPr lang="en-US" altLang="ja-JP" sz="1600" dirty="0">
                            <a:solidFill>
                              <a:schemeClr val="tx1"/>
                            </a:solidFill>
                          </a:rPr>
                          <m:t>of</m:t>
                        </m:r>
                        <m:r>
                          <m:rPr>
                            <m:nor/>
                          </m:rPr>
                          <a:rPr lang="en-US" altLang="ja-JP" sz="1600" dirty="0">
                            <a:solidFill>
                              <a:schemeClr val="tx1"/>
                            </a:solidFill>
                          </a:rPr>
                          <m:t> </m:t>
                        </m:r>
                        <m:r>
                          <m:rPr>
                            <m:nor/>
                          </m:rPr>
                          <a:rPr lang="en-US" altLang="ja-JP" sz="1600" dirty="0">
                            <a:solidFill>
                              <a:schemeClr val="tx1"/>
                            </a:solidFill>
                          </a:rPr>
                          <m:t>finished</m:t>
                        </m:r>
                        <m:r>
                          <m:rPr>
                            <m:nor/>
                          </m:rPr>
                          <a:rPr lang="en-US" altLang="ja-JP" sz="1600" dirty="0">
                            <a:solidFill>
                              <a:schemeClr val="tx1"/>
                            </a:solidFill>
                          </a:rPr>
                          <m:t> </m:t>
                        </m:r>
                        <m:r>
                          <m:rPr>
                            <m:nor/>
                          </m:rPr>
                          <a:rPr lang="en-US" altLang="ja-JP" sz="1600" dirty="0">
                            <a:solidFill>
                              <a:schemeClr val="tx1"/>
                            </a:solidFill>
                          </a:rPr>
                          <m:t>memory</m:t>
                        </m:r>
                        <m:r>
                          <m:rPr>
                            <m:nor/>
                          </m:rPr>
                          <a:rPr lang="en-US" altLang="ja-JP" sz="1600" dirty="0">
                            <a:solidFill>
                              <a:schemeClr val="tx1"/>
                            </a:solidFill>
                          </a:rPr>
                          <m:t> </m:t>
                        </m:r>
                        <m:r>
                          <m:rPr>
                            <m:nor/>
                          </m:rPr>
                          <a:rPr lang="en-US" altLang="ja-JP" sz="1600" dirty="0">
                            <a:solidFill>
                              <a:schemeClr val="tx1"/>
                            </a:solidFill>
                          </a:rPr>
                          <m:t>requests</m:t>
                        </m:r>
                        <m:r>
                          <m:rPr>
                            <m:nor/>
                          </m:rPr>
                          <a:rPr lang="en-US" altLang="ja-JP" sz="1600" dirty="0">
                            <a:solidFill>
                              <a:schemeClr val="tx1"/>
                            </a:solidFill>
                          </a:rPr>
                          <m:t> </m:t>
                        </m:r>
                        <m:r>
                          <m:rPr>
                            <m:nor/>
                          </m:rPr>
                          <a:rPr lang="en-US" altLang="ja-JP" sz="1600" dirty="0">
                            <a:solidFill>
                              <a:schemeClr val="tx1"/>
                            </a:solidFill>
                          </a:rPr>
                          <m:t>for</m:t>
                        </m:r>
                        <m:r>
                          <m:rPr>
                            <m:nor/>
                          </m:rPr>
                          <a:rPr lang="en-US" altLang="ja-JP" sz="1600" dirty="0">
                            <a:solidFill>
                              <a:schemeClr val="tx1"/>
                            </a:solidFill>
                          </a:rPr>
                          <m:t> </m:t>
                        </m:r>
                        <m:r>
                          <m:rPr>
                            <m:nor/>
                          </m:rPr>
                          <a:rPr lang="en-US" altLang="ja-JP" sz="1600" dirty="0">
                            <a:solidFill>
                              <a:schemeClr val="tx1"/>
                            </a:solidFill>
                          </a:rPr>
                          <m:t>a</m:t>
                        </m:r>
                        <m:r>
                          <m:rPr>
                            <m:nor/>
                          </m:rPr>
                          <a:rPr lang="en-US" altLang="ja-JP" sz="1600" dirty="0">
                            <a:solidFill>
                              <a:schemeClr val="tx1"/>
                            </a:solidFill>
                          </a:rPr>
                          <m:t> </m:t>
                        </m:r>
                        <m:r>
                          <m:rPr>
                            <m:nor/>
                          </m:rPr>
                          <a:rPr lang="en-US" altLang="ja-JP" sz="1600" dirty="0">
                            <a:solidFill>
                              <a:schemeClr val="tx1"/>
                            </a:solidFill>
                          </a:rPr>
                          <m:t>period</m:t>
                        </m:r>
                        <m:r>
                          <m:rPr>
                            <m:nor/>
                          </m:rPr>
                          <a:rPr lang="en-US" altLang="ja-JP" sz="1600" dirty="0">
                            <a:solidFill>
                              <a:schemeClr val="tx1"/>
                            </a:solidFill>
                          </a:rPr>
                          <m:t>)</m:t>
                        </m:r>
                      </m:num>
                      <m:den>
                        <m:r>
                          <m:rPr>
                            <m:nor/>
                          </m:rPr>
                          <a:rPr lang="en-US" altLang="ja-JP" sz="1600" dirty="0">
                            <a:solidFill>
                              <a:schemeClr val="tx1"/>
                            </a:solidFill>
                          </a:rPr>
                          <m:t>(</m:t>
                        </m:r>
                        <m:r>
                          <m:rPr>
                            <m:nor/>
                          </m:rPr>
                          <a:rPr lang="en-US" altLang="ja-JP" sz="1600" b="0" i="0" dirty="0" smtClean="0">
                            <a:solidFill>
                              <a:schemeClr val="tx1"/>
                            </a:solidFill>
                          </a:rPr>
                          <m:t>The</m:t>
                        </m:r>
                        <m:r>
                          <m:rPr>
                            <m:nor/>
                          </m:rPr>
                          <a:rPr lang="en-US" altLang="ja-JP" sz="1600" b="0" i="0" dirty="0" smtClean="0">
                            <a:solidFill>
                              <a:schemeClr val="tx1"/>
                            </a:solidFill>
                          </a:rPr>
                          <m:t> </m:t>
                        </m:r>
                        <m:r>
                          <m:rPr>
                            <m:nor/>
                          </m:rPr>
                          <a:rPr lang="en-US" altLang="ja-JP" sz="1600" b="0" i="0" dirty="0" smtClean="0">
                            <a:solidFill>
                              <a:schemeClr val="tx1"/>
                            </a:solidFill>
                          </a:rPr>
                          <m:t>number</m:t>
                        </m:r>
                        <m:r>
                          <m:rPr>
                            <m:nor/>
                          </m:rPr>
                          <a:rPr lang="en-US" altLang="ja-JP" sz="1600" dirty="0">
                            <a:solidFill>
                              <a:schemeClr val="tx1"/>
                            </a:solidFill>
                          </a:rPr>
                          <m:t> </m:t>
                        </m:r>
                        <m:r>
                          <m:rPr>
                            <m:nor/>
                          </m:rPr>
                          <a:rPr lang="en-US" altLang="ja-JP" sz="1600" dirty="0">
                            <a:solidFill>
                              <a:schemeClr val="tx1"/>
                            </a:solidFill>
                          </a:rPr>
                          <m:t>of</m:t>
                        </m:r>
                        <m:r>
                          <m:rPr>
                            <m:nor/>
                          </m:rPr>
                          <a:rPr lang="en-US" altLang="ja-JP" sz="1600" dirty="0">
                            <a:solidFill>
                              <a:schemeClr val="tx1"/>
                            </a:solidFill>
                          </a:rPr>
                          <m:t> </m:t>
                        </m:r>
                        <m:r>
                          <m:rPr>
                            <m:nor/>
                          </m:rPr>
                          <a:rPr lang="en-US" altLang="ja-JP" sz="1600" dirty="0">
                            <a:solidFill>
                              <a:schemeClr val="tx1"/>
                            </a:solidFill>
                          </a:rPr>
                          <m:t>total</m:t>
                        </m:r>
                        <m:r>
                          <m:rPr>
                            <m:nor/>
                          </m:rPr>
                          <a:rPr lang="en-US" altLang="ja-JP" sz="1600" dirty="0">
                            <a:solidFill>
                              <a:schemeClr val="tx1"/>
                            </a:solidFill>
                          </a:rPr>
                          <m:t> </m:t>
                        </m:r>
                        <m:r>
                          <m:rPr>
                            <m:nor/>
                          </m:rPr>
                          <a:rPr lang="en-US" altLang="ja-JP" sz="1600" dirty="0">
                            <a:solidFill>
                              <a:schemeClr val="tx1"/>
                            </a:solidFill>
                          </a:rPr>
                          <m:t>memory</m:t>
                        </m:r>
                        <m:r>
                          <m:rPr>
                            <m:nor/>
                          </m:rPr>
                          <a:rPr lang="en-US" altLang="ja-JP" sz="1600" dirty="0">
                            <a:solidFill>
                              <a:schemeClr val="tx1"/>
                            </a:solidFill>
                          </a:rPr>
                          <m:t> </m:t>
                        </m:r>
                        <m:r>
                          <m:rPr>
                            <m:nor/>
                          </m:rPr>
                          <a:rPr lang="en-US" altLang="ja-JP" sz="1600" dirty="0">
                            <a:solidFill>
                              <a:schemeClr val="tx1"/>
                            </a:solidFill>
                          </a:rPr>
                          <m:t>requests</m:t>
                        </m:r>
                        <m:r>
                          <m:rPr>
                            <m:nor/>
                          </m:rPr>
                          <a:rPr lang="en-US" altLang="ja-JP" sz="1600" dirty="0">
                            <a:solidFill>
                              <a:schemeClr val="tx1"/>
                            </a:solidFill>
                          </a:rPr>
                          <m:t> </m:t>
                        </m:r>
                        <m:r>
                          <m:rPr>
                            <m:nor/>
                          </m:rPr>
                          <a:rPr lang="en-US" altLang="ja-JP" sz="1600" dirty="0">
                            <a:solidFill>
                              <a:schemeClr val="tx1"/>
                            </a:solidFill>
                          </a:rPr>
                          <m:t>for</m:t>
                        </m:r>
                        <m:r>
                          <m:rPr>
                            <m:nor/>
                          </m:rPr>
                          <a:rPr lang="en-US" altLang="ja-JP" sz="1600" dirty="0">
                            <a:solidFill>
                              <a:schemeClr val="tx1"/>
                            </a:solidFill>
                          </a:rPr>
                          <m:t> </m:t>
                        </m:r>
                        <m:r>
                          <m:rPr>
                            <m:nor/>
                          </m:rPr>
                          <a:rPr lang="en-US" altLang="ja-JP" sz="1600" dirty="0">
                            <a:solidFill>
                              <a:schemeClr val="tx1"/>
                            </a:solidFill>
                          </a:rPr>
                          <m:t>a</m:t>
                        </m:r>
                        <m:r>
                          <m:rPr>
                            <m:nor/>
                          </m:rPr>
                          <a:rPr lang="en-US" altLang="ja-JP" sz="1600" dirty="0">
                            <a:solidFill>
                              <a:schemeClr val="tx1"/>
                            </a:solidFill>
                          </a:rPr>
                          <m:t> </m:t>
                        </m:r>
                        <m:r>
                          <m:rPr>
                            <m:nor/>
                          </m:rPr>
                          <a:rPr lang="en-US" altLang="ja-JP" sz="1600" dirty="0">
                            <a:solidFill>
                              <a:schemeClr val="tx1"/>
                            </a:solidFill>
                          </a:rPr>
                          <m:t>period</m:t>
                        </m:r>
                        <m:r>
                          <m:rPr>
                            <m:nor/>
                          </m:rPr>
                          <a:rPr lang="en-US" altLang="ja-JP" sz="1600" dirty="0">
                            <a:solidFill>
                              <a:schemeClr val="tx1"/>
                            </a:solidFill>
                          </a:rPr>
                          <m:t> ) </m:t>
                        </m:r>
                      </m:den>
                    </m:f>
                  </m:oMath>
                </a14:m>
                <a:endParaRPr lang="en-US" altLang="ja-JP" sz="1600" dirty="0" smtClean="0"/>
              </a:p>
              <a:p>
                <a:pPr lvl="2"/>
                <a:r>
                  <a:rPr lang="en-US" altLang="ja-JP" sz="1600" dirty="0" smtClean="0">
                    <a:solidFill>
                      <a:srgbClr val="C00000"/>
                    </a:solidFill>
                  </a:rPr>
                  <a:t>Expected </a:t>
                </a:r>
                <a:r>
                  <a:rPr lang="en-US" altLang="ja-JP" sz="1600" dirty="0">
                    <a:solidFill>
                      <a:srgbClr val="C00000"/>
                    </a:solidFill>
                  </a:rPr>
                  <a:t>Progress </a:t>
                </a:r>
                <a:r>
                  <a:rPr lang="en-US" altLang="ja-JP" sz="1600" dirty="0"/>
                  <a:t>: </a:t>
                </a:r>
                <a14:m>
                  <m:oMath xmlns:m="http://schemas.openxmlformats.org/officeDocument/2006/math">
                    <m:f>
                      <m:fPr>
                        <m:ctrlPr>
                          <a:rPr lang="en-US" altLang="ja-JP" sz="1600" i="1" smtClean="0">
                            <a:latin typeface="Cambria Math" panose="02040503050406030204" pitchFamily="18" charset="0"/>
                          </a:rPr>
                        </m:ctrlPr>
                      </m:fPr>
                      <m:num>
                        <m:r>
                          <m:rPr>
                            <m:nor/>
                          </m:rPr>
                          <a:rPr lang="en-US" altLang="ja-JP" sz="1600" dirty="0"/>
                          <m:t>(</m:t>
                        </m:r>
                        <m:r>
                          <m:rPr>
                            <m:nor/>
                          </m:rPr>
                          <a:rPr lang="en-US" altLang="ja-JP" sz="1600" b="0" i="0" dirty="0" smtClean="0"/>
                          <m:t>E</m:t>
                        </m:r>
                        <m:r>
                          <m:rPr>
                            <m:nor/>
                          </m:rPr>
                          <a:rPr lang="en-US" altLang="ja-JP" sz="1600" dirty="0"/>
                          <m:t>lapsed</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num>
                      <m:den>
                        <m:r>
                          <m:rPr>
                            <m:nor/>
                          </m:rPr>
                          <a:rPr lang="en-US" altLang="ja-JP" sz="1600" dirty="0"/>
                          <m:t>(</m:t>
                        </m:r>
                        <m:r>
                          <m:rPr>
                            <m:nor/>
                          </m:rPr>
                          <a:rPr lang="en-US" altLang="ja-JP" sz="1600" b="0" i="0" dirty="0" smtClean="0"/>
                          <m:t>T</m:t>
                        </m:r>
                        <m:r>
                          <m:rPr>
                            <m:nor/>
                          </m:rPr>
                          <a:rPr lang="en-US" altLang="ja-JP" sz="1600" dirty="0"/>
                          <m:t>otal</m:t>
                        </m:r>
                        <m:r>
                          <m:rPr>
                            <m:nor/>
                          </m:rPr>
                          <a:rPr lang="en-US" altLang="ja-JP" sz="1600" dirty="0"/>
                          <m:t> </m:t>
                        </m:r>
                        <m:r>
                          <m:rPr>
                            <m:nor/>
                          </m:rPr>
                          <a:rPr lang="en-US" altLang="ja-JP" sz="1600" dirty="0"/>
                          <m:t>cycles</m:t>
                        </m:r>
                        <m:r>
                          <m:rPr>
                            <m:nor/>
                          </m:rPr>
                          <a:rPr lang="en-US" altLang="ja-JP" sz="1600" dirty="0"/>
                          <m:t> </m:t>
                        </m:r>
                        <m:r>
                          <m:rPr>
                            <m:nor/>
                          </m:rPr>
                          <a:rPr lang="en-US" altLang="ja-JP" sz="1600" dirty="0"/>
                          <m:t>in</m:t>
                        </m:r>
                        <m:r>
                          <m:rPr>
                            <m:nor/>
                          </m:rPr>
                          <a:rPr lang="en-US" altLang="ja-JP" sz="1600" dirty="0"/>
                          <m:t> </m:t>
                        </m:r>
                        <m:r>
                          <m:rPr>
                            <m:nor/>
                          </m:rPr>
                          <a:rPr lang="en-US" altLang="ja-JP" sz="1600" dirty="0"/>
                          <m:t>a</m:t>
                        </m:r>
                        <m:r>
                          <m:rPr>
                            <m:nor/>
                          </m:rPr>
                          <a:rPr lang="en-US" altLang="ja-JP" sz="1600" dirty="0"/>
                          <m:t> </m:t>
                        </m:r>
                        <m:r>
                          <m:rPr>
                            <m:nor/>
                          </m:rPr>
                          <a:rPr lang="en-US" altLang="ja-JP" sz="1600" dirty="0"/>
                          <m:t>period</m:t>
                        </m:r>
                        <m:r>
                          <m:rPr>
                            <m:nor/>
                          </m:rPr>
                          <a:rPr lang="en-US" altLang="ja-JP" sz="1600" dirty="0"/>
                          <m:t>)</m:t>
                        </m:r>
                      </m:den>
                    </m:f>
                  </m:oMath>
                </a14:m>
                <a:r>
                  <a:rPr lang="en-US" altLang="ja-JP" sz="1600" dirty="0"/>
                  <a:t> </a:t>
                </a:r>
              </a:p>
              <a:p>
                <a:pPr lvl="1"/>
                <a:r>
                  <a:rPr lang="en-US" altLang="ja-JP" sz="1800" dirty="0" smtClean="0"/>
                  <a:t>Dynamically </a:t>
                </a:r>
                <a:r>
                  <a:rPr lang="en-US" altLang="ja-JP" sz="1800" dirty="0"/>
                  <a:t>adjust </a:t>
                </a:r>
                <a:r>
                  <a:rPr lang="en-US" altLang="ja-JP" sz="1800" dirty="0" smtClean="0"/>
                  <a:t>HWA </a:t>
                </a:r>
                <a:r>
                  <a:rPr lang="en-US" altLang="ja-JP" sz="1800" dirty="0"/>
                  <a:t>priority based on its </a:t>
                </a:r>
                <a:r>
                  <a:rPr lang="en-US" altLang="ja-JP" sz="1800" dirty="0" smtClean="0"/>
                  <a:t>progress </a:t>
                </a:r>
                <a:r>
                  <a:rPr lang="en-US" altLang="ja-JP" sz="1800" dirty="0"/>
                  <a:t>every scheduling unit</a:t>
                </a:r>
              </a:p>
              <a:p>
                <a:pPr lvl="2"/>
                <a:r>
                  <a:rPr lang="en-US" altLang="ja-JP" sz="1600" dirty="0" smtClean="0"/>
                  <a:t>If </a:t>
                </a:r>
                <a:r>
                  <a:rPr lang="en-US" altLang="ja-JP" sz="1600" dirty="0">
                    <a:solidFill>
                      <a:srgbClr val="C00000"/>
                    </a:solidFill>
                  </a:rPr>
                  <a:t>Expected Progress </a:t>
                </a:r>
                <a:r>
                  <a:rPr lang="en-US" altLang="ja-JP" sz="1600" dirty="0"/>
                  <a:t>&gt; </a:t>
                </a:r>
                <a:r>
                  <a:rPr lang="en-US" altLang="ja-JP" sz="1600" dirty="0" err="1" smtClean="0"/>
                  <a:t>EmergentThreshold</a:t>
                </a:r>
                <a:r>
                  <a:rPr lang="en-US" altLang="ja-JP" sz="1600" dirty="0" smtClean="0"/>
                  <a:t> (=0.9) </a:t>
                </a:r>
                <a:r>
                  <a:rPr lang="en-US" altLang="ja-JP" sz="1600" b="1" dirty="0"/>
                  <a:t>: </a:t>
                </a:r>
                <a:r>
                  <a:rPr lang="en-US" altLang="ja-JP" sz="1600" b="1" dirty="0" smtClean="0">
                    <a:solidFill>
                      <a:srgbClr val="000000"/>
                    </a:solidFill>
                  </a:rPr>
                  <a:t>HWA </a:t>
                </a:r>
                <a:r>
                  <a:rPr lang="en-US" altLang="ja-JP" sz="1600" b="1" dirty="0"/>
                  <a:t>&gt;</a:t>
                </a:r>
                <a:r>
                  <a:rPr lang="en-US" altLang="ja-JP" sz="1600" b="1" dirty="0">
                    <a:solidFill>
                      <a:srgbClr val="000000"/>
                    </a:solidFill>
                  </a:rPr>
                  <a:t> CPU</a:t>
                </a:r>
              </a:p>
              <a:p>
                <a:pPr lvl="2"/>
                <a:r>
                  <a:rPr lang="en-US" altLang="ja-JP" sz="1600" dirty="0"/>
                  <a:t>If </a:t>
                </a:r>
                <a:r>
                  <a:rPr lang="en-US" altLang="ja-JP" sz="1600" dirty="0">
                    <a:solidFill>
                      <a:srgbClr val="0000FF"/>
                    </a:solidFill>
                  </a:rPr>
                  <a:t>(Current Progress) </a:t>
                </a:r>
                <a:r>
                  <a:rPr lang="en-US" altLang="ja-JP" sz="1600" dirty="0"/>
                  <a:t>&gt;</a:t>
                </a:r>
                <a:r>
                  <a:rPr lang="en-US" altLang="ja-JP" sz="1600" dirty="0" smtClean="0"/>
                  <a:t> </a:t>
                </a:r>
                <a:r>
                  <a:rPr lang="en-US" altLang="ja-JP" sz="1600" dirty="0">
                    <a:solidFill>
                      <a:srgbClr val="C00000"/>
                    </a:solidFill>
                  </a:rPr>
                  <a:t>(Expected Progress) </a:t>
                </a:r>
                <a:r>
                  <a:rPr lang="en-US" altLang="ja-JP" sz="1600" dirty="0" smtClean="0"/>
                  <a:t>: </a:t>
                </a:r>
                <a:r>
                  <a:rPr lang="en-US" altLang="ja-JP" sz="1600" b="1" dirty="0" smtClean="0"/>
                  <a:t>HWA </a:t>
                </a:r>
                <a:r>
                  <a:rPr lang="en-US" altLang="ja-JP" sz="1600" b="1" dirty="0"/>
                  <a:t>&lt;</a:t>
                </a:r>
                <a:r>
                  <a:rPr lang="en-US" altLang="ja-JP" sz="1600" b="1" dirty="0" smtClean="0"/>
                  <a:t> CPU</a:t>
                </a:r>
                <a:endParaRPr lang="en-US" altLang="ja-JP" sz="1600" b="1" dirty="0"/>
              </a:p>
              <a:p>
                <a:pPr lvl="2"/>
                <a:r>
                  <a:rPr lang="en-US" altLang="ja-JP" sz="1600" dirty="0"/>
                  <a:t>If </a:t>
                </a:r>
                <a:r>
                  <a:rPr lang="en-US" altLang="ja-JP" sz="1600" dirty="0">
                    <a:solidFill>
                      <a:srgbClr val="0000FF"/>
                    </a:solidFill>
                  </a:rPr>
                  <a:t>(Current Progress) </a:t>
                </a:r>
                <a:r>
                  <a:rPr lang="en-US" altLang="ja-JP" sz="1600" dirty="0" smtClean="0"/>
                  <a:t>&lt;= </a:t>
                </a:r>
                <a:r>
                  <a:rPr lang="en-US" altLang="ja-JP" sz="1600" dirty="0">
                    <a:solidFill>
                      <a:srgbClr val="C00000"/>
                    </a:solidFill>
                  </a:rPr>
                  <a:t>(Expected Progress) </a:t>
                </a:r>
                <a:r>
                  <a:rPr lang="en-US" altLang="ja-JP" sz="1600" dirty="0"/>
                  <a:t>: </a:t>
                </a:r>
                <a:r>
                  <a:rPr lang="en-US" altLang="ja-JP" sz="1600" b="1" dirty="0" smtClean="0"/>
                  <a:t>HWA </a:t>
                </a:r>
                <a:r>
                  <a:rPr lang="en-US" altLang="ja-JP" sz="1600" b="1" dirty="0" smtClean="0">
                    <a:solidFill>
                      <a:srgbClr val="008000"/>
                    </a:solidFill>
                  </a:rPr>
                  <a:t>&gt;</a:t>
                </a:r>
                <a:r>
                  <a:rPr lang="en-US" altLang="ja-JP" sz="1600" b="1" dirty="0" smtClean="0"/>
                  <a:t> CPU</a:t>
                </a:r>
                <a:endParaRPr lang="en-US" altLang="ja-JP" sz="1600" b="1" dirty="0"/>
              </a:p>
              <a:p>
                <a:pPr lvl="2"/>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06475"/>
                <a:ext cx="8610600" cy="4876800"/>
              </a:xfrm>
              <a:blipFill rotWithShape="0">
                <a:blip r:embed="rId4"/>
                <a:stretch>
                  <a:fillRect l="-71" t="-625"/>
                </a:stretch>
              </a:blipFill>
            </p:spPr>
            <p:txBody>
              <a:bodyPr/>
              <a:lstStyle/>
              <a:p>
                <a:r>
                  <a:rPr lang="ja-JP" altLang="en-US">
                    <a:noFill/>
                  </a:rPr>
                  <a:t> </a:t>
                </a:r>
              </a:p>
            </p:txBody>
          </p:sp>
        </mc:Fallback>
      </mc:AlternateContent>
      <p:sp>
        <p:nvSpPr>
          <p:cNvPr id="4" name="Slide Number Placeholder 3"/>
          <p:cNvSpPr>
            <a:spLocks noGrp="1"/>
          </p:cNvSpPr>
          <p:nvPr>
            <p:ph type="sldNum" sz="quarter" idx="11"/>
          </p:nvPr>
        </p:nvSpPr>
        <p:spPr/>
        <p:txBody>
          <a:bodyPr/>
          <a:lstStyle/>
          <a:p>
            <a:fld id="{752AE0C9-F7C4-4547-82DB-A8816991FA84}" type="slidenum">
              <a:rPr lang="en-US" smtClean="0">
                <a:solidFill>
                  <a:srgbClr val="000000"/>
                </a:solidFill>
              </a:rPr>
              <a:pPr/>
              <a:t>9</a:t>
            </a:fld>
            <a:endParaRPr lang="en-US" dirty="0">
              <a:solidFill>
                <a:srgbClr val="000000"/>
              </a:solidFill>
            </a:endParaRPr>
          </a:p>
        </p:txBody>
      </p:sp>
      <p:sp>
        <p:nvSpPr>
          <p:cNvPr id="12" name="角丸四角形 11"/>
          <p:cNvSpPr/>
          <p:nvPr/>
        </p:nvSpPr>
        <p:spPr>
          <a:xfrm>
            <a:off x="1282959" y="4797152"/>
            <a:ext cx="5760640" cy="36004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115616" y="5157192"/>
            <a:ext cx="7848872" cy="338554"/>
          </a:xfrm>
          <a:prstGeom prst="rect">
            <a:avLst/>
          </a:prstGeom>
        </p:spPr>
        <p:txBody>
          <a:bodyPr wrap="square">
            <a:spAutoFit/>
          </a:bodyPr>
          <a:lstStyle/>
          <a:p>
            <a:pPr lvl="1"/>
            <a:r>
              <a:rPr lang="en-US" altLang="ja-JP" sz="1600" dirty="0">
                <a:solidFill>
                  <a:srgbClr val="008000"/>
                </a:solidFill>
              </a:rPr>
              <a:t>Prioritize HWAs over CPU anytime when the HWA is not making good progress</a:t>
            </a:r>
          </a:p>
        </p:txBody>
      </p:sp>
    </p:spTree>
    <p:custDataLst>
      <p:tags r:id="rId1"/>
    </p:custDataLst>
    <p:extLst>
      <p:ext uri="{BB962C8B-B14F-4D97-AF65-F5344CB8AC3E}">
        <p14:creationId xmlns:p14="http://schemas.microsoft.com/office/powerpoint/2010/main" val="316302649"/>
      </p:ext>
    </p:extLst>
  </p:cSld>
  <p:clrMapOvr>
    <a:masterClrMapping/>
  </p:clrMapOvr>
  <p:transition advTm="369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up)">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up)">
                                      <p:cBhvr>
                                        <p:cTn id="23" dur="500"/>
                                        <p:tgtEl>
                                          <p:spTgt spid="3">
                                            <p:txEl>
                                              <p:pRg st="6" end="6"/>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up)">
                                      <p:cBhvr>
                                        <p:cTn id="26" dur="500"/>
                                        <p:tgtEl>
                                          <p:spTgt spid="3">
                                            <p:txEl>
                                              <p:pRg st="7" end="7"/>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up)">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up)">
                                      <p:cBhvr>
                                        <p:cTn id="34" dur="500"/>
                                        <p:tgtEl>
                                          <p:spTgt spid="3">
                                            <p:txEl>
                                              <p:pRg st="9" end="9"/>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5.1|8.9"/>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17.4|16.3|13.3|14|17.5"/>
</p:tagLst>
</file>

<file path=ppt/tags/tag12.xml><?xml version="1.0" encoding="utf-8"?>
<p:tagLst xmlns:a="http://schemas.openxmlformats.org/drawingml/2006/main" xmlns:r="http://schemas.openxmlformats.org/officeDocument/2006/relationships" xmlns:p="http://schemas.openxmlformats.org/presentationml/2006/main">
  <p:tag name="TIMING" val="|7.5|6.1|8.3"/>
</p:tagLst>
</file>

<file path=ppt/tags/tag13.xml><?xml version="1.0" encoding="utf-8"?>
<p:tagLst xmlns:a="http://schemas.openxmlformats.org/drawingml/2006/main" xmlns:r="http://schemas.openxmlformats.org/officeDocument/2006/relationships" xmlns:p="http://schemas.openxmlformats.org/presentationml/2006/main">
  <p:tag name="TIMING" val="|21.5"/>
</p:tagLst>
</file>

<file path=ppt/tags/tag14.xml><?xml version="1.0" encoding="utf-8"?>
<p:tagLst xmlns:a="http://schemas.openxmlformats.org/drawingml/2006/main" xmlns:r="http://schemas.openxmlformats.org/officeDocument/2006/relationships" xmlns:p="http://schemas.openxmlformats.org/presentationml/2006/main">
  <p:tag name="TIMING" val="|8.5|3.7|5.1|7.6|17.3|9.1|7.8|9.4"/>
</p:tagLst>
</file>

<file path=ppt/tags/tag15.xml><?xml version="1.0" encoding="utf-8"?>
<p:tagLst xmlns:a="http://schemas.openxmlformats.org/drawingml/2006/main" xmlns:r="http://schemas.openxmlformats.org/officeDocument/2006/relationships" xmlns:p="http://schemas.openxmlformats.org/presentationml/2006/main">
  <p:tag name="TIMING" val="|9.4|10.5|8.9|12.8"/>
</p:tagLst>
</file>

<file path=ppt/tags/tag16.xml><?xml version="1.0" encoding="utf-8"?>
<p:tagLst xmlns:a="http://schemas.openxmlformats.org/drawingml/2006/main" xmlns:r="http://schemas.openxmlformats.org/officeDocument/2006/relationships" xmlns:p="http://schemas.openxmlformats.org/presentationml/2006/main">
  <p:tag name="TIMING" val="|2.6"/>
</p:tagLst>
</file>

<file path=ppt/tags/tag17.xml><?xml version="1.0" encoding="utf-8"?>
<p:tagLst xmlns:a="http://schemas.openxmlformats.org/drawingml/2006/main" xmlns:r="http://schemas.openxmlformats.org/officeDocument/2006/relationships" xmlns:p="http://schemas.openxmlformats.org/presentationml/2006/main">
  <p:tag name="TIMING" val="|3.2|7.2|7.5|8.4|7.8|5.6|3.7|7.3|9.2|1.2|4.9"/>
</p:tagLst>
</file>

<file path=ppt/tags/tag18.xml><?xml version="1.0" encoding="utf-8"?>
<p:tagLst xmlns:a="http://schemas.openxmlformats.org/drawingml/2006/main" xmlns:r="http://schemas.openxmlformats.org/officeDocument/2006/relationships" xmlns:p="http://schemas.openxmlformats.org/presentationml/2006/main">
  <p:tag name="TIMING" val="|0.6|6.8|5.2|7.3|0.3|0.2|3.1|5.3|10.5|9.7"/>
</p:tagLst>
</file>

<file path=ppt/tags/tag19.xml><?xml version="1.0" encoding="utf-8"?>
<p:tagLst xmlns:a="http://schemas.openxmlformats.org/drawingml/2006/main" xmlns:r="http://schemas.openxmlformats.org/officeDocument/2006/relationships" xmlns:p="http://schemas.openxmlformats.org/presentationml/2006/main">
  <p:tag name="TIMING" val="|11.4|4.5|12.7|41.3"/>
</p:tagLst>
</file>

<file path=ppt/tags/tag2.xml><?xml version="1.0" encoding="utf-8"?>
<p:tagLst xmlns:a="http://schemas.openxmlformats.org/drawingml/2006/main" xmlns:r="http://schemas.openxmlformats.org/officeDocument/2006/relationships" xmlns:p="http://schemas.openxmlformats.org/presentationml/2006/main">
  <p:tag name="TIMING" val="|2.7|7.3|7.1|8.7|7.4|5|3.2|6.5|8.5|1.2|5|4.3"/>
</p:tagLst>
</file>

<file path=ppt/tags/tag20.xml><?xml version="1.0" encoding="utf-8"?>
<p:tagLst xmlns:a="http://schemas.openxmlformats.org/drawingml/2006/main" xmlns:r="http://schemas.openxmlformats.org/officeDocument/2006/relationships" xmlns:p="http://schemas.openxmlformats.org/presentationml/2006/main">
  <p:tag name="TIMING" val="|1|6.8|5.1|0.3|0.4|0.3|0.4|5.3|4.3"/>
</p:tagLst>
</file>

<file path=ppt/tags/tag3.xml><?xml version="1.0" encoding="utf-8"?>
<p:tagLst xmlns:a="http://schemas.openxmlformats.org/drawingml/2006/main" xmlns:r="http://schemas.openxmlformats.org/officeDocument/2006/relationships" xmlns:p="http://schemas.openxmlformats.org/presentationml/2006/main">
  <p:tag name="TIMING" val="|19.2|7.9|11.2|5|10.5|12.8"/>
</p:tagLst>
</file>

<file path=ppt/tags/tag4.xml><?xml version="1.0" encoding="utf-8"?>
<p:tagLst xmlns:a="http://schemas.openxmlformats.org/drawingml/2006/main" xmlns:r="http://schemas.openxmlformats.org/officeDocument/2006/relationships" xmlns:p="http://schemas.openxmlformats.org/presentationml/2006/main">
  <p:tag name="TIMING" val="|4.9|6.5|10|10.8"/>
</p:tagLst>
</file>

<file path=ppt/tags/tag5.xml><?xml version="1.0" encoding="utf-8"?>
<p:tagLst xmlns:a="http://schemas.openxmlformats.org/drawingml/2006/main" xmlns:r="http://schemas.openxmlformats.org/officeDocument/2006/relationships" xmlns:p="http://schemas.openxmlformats.org/presentationml/2006/main">
  <p:tag name="TIMING" val="|9.3|4.9|4|4.2"/>
</p:tagLst>
</file>

<file path=ppt/tags/tag6.xml><?xml version="1.0" encoding="utf-8"?>
<p:tagLst xmlns:a="http://schemas.openxmlformats.org/drawingml/2006/main" xmlns:r="http://schemas.openxmlformats.org/officeDocument/2006/relationships" xmlns:p="http://schemas.openxmlformats.org/presentationml/2006/main">
  <p:tag name="TIMING" val="|10.9|5.4|11.5"/>
</p:tagLst>
</file>

<file path=ppt/tags/tag7.xml><?xml version="1.0" encoding="utf-8"?>
<p:tagLst xmlns:a="http://schemas.openxmlformats.org/drawingml/2006/main" xmlns:r="http://schemas.openxmlformats.org/officeDocument/2006/relationships" xmlns:p="http://schemas.openxmlformats.org/presentationml/2006/main">
  <p:tag name="TIMING" val="|15.6|4.6|7.1"/>
</p:tagLst>
</file>

<file path=ppt/tags/tag8.xml><?xml version="1.0" encoding="utf-8"?>
<p:tagLst xmlns:a="http://schemas.openxmlformats.org/drawingml/2006/main" xmlns:r="http://schemas.openxmlformats.org/officeDocument/2006/relationships" xmlns:p="http://schemas.openxmlformats.org/presentationml/2006/main">
  <p:tag name="TIMING" val="|3.3|2.8|8.8|3.3|2.2|3.5"/>
</p:tagLst>
</file>

<file path=ppt/tags/tag9.xml><?xml version="1.0" encoding="utf-8"?>
<p:tagLst xmlns:a="http://schemas.openxmlformats.org/drawingml/2006/main" xmlns:r="http://schemas.openxmlformats.org/officeDocument/2006/relationships" xmlns:p="http://schemas.openxmlformats.org/presentationml/2006/main">
  <p:tag name="TIMING" val="|1.5|5.1|26.2|7.6|8.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1.xml><?xml version="1.0" encoding="utf-8"?>
<a:theme xmlns:a="http://schemas.openxmlformats.org/drawingml/2006/main" name="2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2.xml><?xml version="1.0" encoding="utf-8"?>
<a:theme xmlns:a="http://schemas.openxmlformats.org/drawingml/2006/main" name="3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3.xml><?xml version="1.0" encoding="utf-8"?>
<a:theme xmlns:a="http://schemas.openxmlformats.org/drawingml/2006/main" name="4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4.xml><?xml version="1.0" encoding="utf-8"?>
<a:theme xmlns:a="http://schemas.openxmlformats.org/drawingml/2006/main" name="5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id="{2278A901-4F52-4D32-89F1-998C3E10F29C}" vid="{4EEFF79B-EBC4-4EA4-90A1-1A78DED7E95D}"/>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55514</TotalTime>
  <Words>8669</Words>
  <Application>Microsoft Office PowerPoint</Application>
  <PresentationFormat>画面に合わせる (4:3)</PresentationFormat>
  <Paragraphs>1881</Paragraphs>
  <Slides>68</Slides>
  <Notes>64</Notes>
  <HiddenSlides>9</HiddenSlides>
  <MMClips>0</MMClips>
  <ScaleCrop>false</ScaleCrop>
  <HeadingPairs>
    <vt:vector size="6" baseType="variant">
      <vt:variant>
        <vt:lpstr>使用されているフォント</vt:lpstr>
      </vt:variant>
      <vt:variant>
        <vt:i4>8</vt:i4>
      </vt:variant>
      <vt:variant>
        <vt:lpstr>テーマ</vt:lpstr>
      </vt:variant>
      <vt:variant>
        <vt:i4>34</vt:i4>
      </vt:variant>
      <vt:variant>
        <vt:lpstr>スライド タイトル</vt:lpstr>
      </vt:variant>
      <vt:variant>
        <vt:i4>68</vt:i4>
      </vt:variant>
    </vt:vector>
  </HeadingPairs>
  <TitlesOfParts>
    <vt:vector size="110" baseType="lpstr">
      <vt:lpstr>ＭＳ Ｐゴシック</vt:lpstr>
      <vt:lpstr>Arial</vt:lpstr>
      <vt:lpstr>Calibri</vt:lpstr>
      <vt:lpstr>Cambria Math</vt:lpstr>
      <vt:lpstr>Garamond</vt:lpstr>
      <vt:lpstr>Tahoma</vt:lpstr>
      <vt:lpstr>Times New Roman</vt:lpstr>
      <vt:lpstr>Wingdings</vt: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20_Edge</vt:lpstr>
      <vt:lpstr>2_Edge</vt:lpstr>
      <vt:lpstr>safari</vt:lpstr>
      <vt:lpstr>1_safari</vt:lpstr>
      <vt:lpstr>2_safari</vt:lpstr>
      <vt:lpstr>3_safari</vt:lpstr>
      <vt:lpstr>4_safari</vt:lpstr>
      <vt:lpstr>5_safari</vt:lpstr>
      <vt:lpstr>DASH: Deadline-Aware High-Performance Memory Scheduler for Heterogeneous Systems with Hardware Accelerators</vt:lpstr>
      <vt:lpstr>Current SoC Architectures</vt:lpstr>
      <vt:lpstr>DASH Scheduler: Executive Summary</vt:lpstr>
      <vt:lpstr>Outline</vt:lpstr>
      <vt:lpstr>Outline</vt:lpstr>
      <vt:lpstr>Existing QoS-Aware Scheduling Scheme</vt:lpstr>
      <vt:lpstr>Problems in Dynamic Prioritization</vt:lpstr>
      <vt:lpstr>Outline</vt:lpstr>
      <vt:lpstr>Key Idea 1: Distributed Priority</vt:lpstr>
      <vt:lpstr>Example: Scheduling HWA and CPU Requests </vt:lpstr>
      <vt:lpstr>DASH: Distributed Priority</vt:lpstr>
      <vt:lpstr>DASH: Distributed Priority</vt:lpstr>
      <vt:lpstr>DASH: Distributed Priority</vt:lpstr>
      <vt:lpstr>DASH: Distributed Priority</vt:lpstr>
      <vt:lpstr>DASH: Distributed Priority</vt:lpstr>
      <vt:lpstr>Problem2: Application-unawareness</vt:lpstr>
      <vt:lpstr>Problem 2.1 and Its Solution</vt:lpstr>
      <vt:lpstr>Key Idea 2.1: Application-aware Scheduling for CPUs</vt:lpstr>
      <vt:lpstr>DASH: Application-aware Scheduling</vt:lpstr>
      <vt:lpstr>DASH: Application-aware Scheduling</vt:lpstr>
      <vt:lpstr>DASH: Application-aware Scheduling</vt:lpstr>
      <vt:lpstr>DASH: Application-aware Scheduling</vt:lpstr>
      <vt:lpstr>DASH: Application-aware Scheduling</vt:lpstr>
      <vt:lpstr>DASH: Application-aware Scheduling</vt:lpstr>
      <vt:lpstr>Problem 2.2 and Its Solution</vt:lpstr>
      <vt:lpstr>DASH: Summary of Key Ideas</vt:lpstr>
      <vt:lpstr>Outline</vt:lpstr>
      <vt:lpstr>DASH: Scheduling Policy</vt:lpstr>
      <vt:lpstr>DASH: Scheduling Policy</vt:lpstr>
      <vt:lpstr>Outline</vt:lpstr>
      <vt:lpstr>Experimental Methodology (1/2)</vt:lpstr>
      <vt:lpstr>Experimental Methodology (2/2)</vt:lpstr>
      <vt:lpstr>Evaluated Memory Schedulers</vt:lpstr>
      <vt:lpstr>Performance and Deadline Met Ratio</vt:lpstr>
      <vt:lpstr>Performance and Deadline Met Ratio</vt:lpstr>
      <vt:lpstr>Performance and Deadline Met Ratio</vt:lpstr>
      <vt:lpstr>Performance and Deadline Met Ratio</vt:lpstr>
      <vt:lpstr>DASH Scheduler: Summary</vt:lpstr>
      <vt:lpstr>DASH: Deadline-Aware High-Performance Memory Scheduler for Heterogeneous Systems with Hardware Accelerators</vt:lpstr>
      <vt:lpstr>Backup Slides</vt:lpstr>
      <vt:lpstr>Probabilistic Switching of Priorities</vt:lpstr>
      <vt:lpstr>Priorities for Multiple Short-deadline-period HWAs</vt:lpstr>
      <vt:lpstr>Priorities for Multiple Short-deadline-period HWAs</vt:lpstr>
      <vt:lpstr>Storage required for DASH</vt:lpstr>
      <vt:lpstr>Simulation Parameter Details</vt:lpstr>
      <vt:lpstr>Performance breakdown of DASH</vt:lpstr>
      <vt:lpstr>Performance breakdown of DASH</vt:lpstr>
      <vt:lpstr>Performance breakdown of DASH</vt:lpstr>
      <vt:lpstr>Performance breakdown of DASH</vt:lpstr>
      <vt:lpstr>Performance breakdown of DASH</vt:lpstr>
      <vt:lpstr>Impact of EmergentThreshold </vt:lpstr>
      <vt:lpstr>Impact of EmergentThreshold</vt:lpstr>
      <vt:lpstr>Impact of EmergentThreshold</vt:lpstr>
      <vt:lpstr>Impact of ClusterFactor</vt:lpstr>
      <vt:lpstr>Evaluations with GPUs</vt:lpstr>
      <vt:lpstr>Sensitivity to Number of Agents</vt:lpstr>
      <vt:lpstr>Sensitivity to Number of Agents</vt:lpstr>
      <vt:lpstr>Sensitivity to Number of Channels</vt:lpstr>
      <vt:lpstr>DASH: Application-aware scheduling for HWAs</vt:lpstr>
      <vt:lpstr>DASH Scheduler: Summary</vt:lpstr>
      <vt:lpstr>DASH: Key Observations</vt:lpstr>
      <vt:lpstr>DASH Summary</vt:lpstr>
      <vt:lpstr>DASH Scheduler: Summary</vt:lpstr>
      <vt:lpstr>DASH: Scheduling Policy</vt:lpstr>
      <vt:lpstr>DASH: Scheduling Policy</vt:lpstr>
      <vt:lpstr>Existing Memory Scheduling for Heterogeneous System</vt:lpstr>
      <vt:lpstr>DASH Scheduler: Summary</vt:lpstr>
      <vt:lpstr>DASH: Deadline-Aware High-Performance Memory Scheduler for Heterogeneous Systems with Hardware Accelerators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husui</cp:lastModifiedBy>
  <cp:revision>2152</cp:revision>
  <cp:lastPrinted>2015-12-30T05:19:28Z</cp:lastPrinted>
  <dcterms:created xsi:type="dcterms:W3CDTF">2010-10-08T20:41:54Z</dcterms:created>
  <dcterms:modified xsi:type="dcterms:W3CDTF">2016-01-18T15:36:55Z</dcterms:modified>
</cp:coreProperties>
</file>