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3.jpe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media/image4.jpeg" ContentType="image/jpeg"/>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1pPr>
    <a:lvl2pPr marL="0" marR="0" indent="2286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2pPr>
    <a:lvl3pPr marL="0" marR="0" indent="4572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3pPr>
    <a:lvl4pPr marL="0" marR="0" indent="6858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4pPr>
    <a:lvl5pPr marL="0" marR="0" indent="9144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5pPr>
    <a:lvl6pPr marL="0" marR="0" indent="11430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6pPr>
    <a:lvl7pPr marL="0" marR="0" indent="13716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7pPr>
    <a:lvl8pPr marL="0" marR="0" indent="16002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8pPr>
    <a:lvl9pPr marL="0" marR="0" indent="182880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FreightSansLFPro Light"/>
          <a:ea typeface="FreightSansLFPro Light"/>
          <a:cs typeface="FreightSansLFPr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FreightSansLFPro"/>
          <a:ea typeface="FreightSansLFPro"/>
          <a:cs typeface="FreightSansLF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FreightSansLFPro Light"/>
          <a:ea typeface="FreightSansLFPro Light"/>
          <a:cs typeface="FreightSansLFPro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FreightSansLFPro"/>
          <a:ea typeface="FreightSansLFPro"/>
          <a:cs typeface="FreightSansLF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FreightSansLFPro Light"/>
          <a:ea typeface="FreightSansLFPro Light"/>
          <a:cs typeface="FreightSansLFPro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FreightSansLFPro"/>
          <a:ea typeface="FreightSansLFPro"/>
          <a:cs typeface="FreightSansLFPro"/>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FreightSansLFPro Light"/>
          <a:ea typeface="FreightSansLFPro Light"/>
          <a:cs typeface="FreightSansLFPro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FreightSansLFPro"/>
          <a:ea typeface="FreightSansLFPro"/>
          <a:cs typeface="FreightSansLFPro"/>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FreightSansLFPro Light"/>
          <a:ea typeface="FreightSansLFPro Light"/>
          <a:cs typeface="FreightSansLFPro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FreightSansLFPro"/>
          <a:ea typeface="FreightSansLFPro"/>
          <a:cs typeface="FreightSansLFPro"/>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FreightSansLFPro"/>
          <a:ea typeface="FreightSansLFPro"/>
          <a:cs typeface="FreightSansLFPro"/>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FreightSansLFPro"/>
          <a:ea typeface="FreightSansLFPro"/>
          <a:cs typeface="FreightSansLFPro"/>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FreightSansLFPro Light"/>
          <a:ea typeface="FreightSansLFPro Light"/>
          <a:cs typeface="FreightSansLFPr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FreightSansLFPro"/>
          <a:ea typeface="FreightSansLFPro"/>
          <a:cs typeface="FreightSansLF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FreightSansLFPro"/>
          <a:ea typeface="FreightSansLFPro"/>
          <a:cs typeface="FreightSansLF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FreightSansLFPro"/>
          <a:ea typeface="FreightSansLFPro"/>
          <a:cs typeface="FreightSansLF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FreightSansLFPro Light"/>
          <a:ea typeface="FreightSansLFPro Light"/>
          <a:cs typeface="FreightSansLFPro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FreightSansLFPro"/>
          <a:ea typeface="FreightSansLFPro"/>
          <a:cs typeface="FreightSansLF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FreightSansLFPro"/>
          <a:ea typeface="FreightSansLFPro"/>
          <a:cs typeface="FreightSansLF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FreightSansLFPro"/>
          <a:ea typeface="FreightSansLFPro"/>
          <a:cs typeface="FreightSansLF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FreightSansLFPro Light"/>
          <a:ea typeface="FreightSansLFPro Light"/>
          <a:cs typeface="FreightSansLFPro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FreightSansLFPro"/>
          <a:ea typeface="FreightSansLFPro"/>
          <a:cs typeface="FreightSansLFPro"/>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FreightSansLFPro"/>
          <a:ea typeface="FreightSansLFPro"/>
          <a:cs typeface="FreightSansLFPro"/>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FreightSansLFPro"/>
          <a:ea typeface="FreightSansLFPro"/>
          <a:cs typeface="FreightSansLFPro"/>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FreightSansLFPro"/>
          <a:ea typeface="FreightSansLFPro"/>
          <a:cs typeface="FreightSansLFPro"/>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FreightSansLFPro"/>
          <a:ea typeface="FreightSansLFPro"/>
          <a:cs typeface="FreightSansLFPro"/>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FreightSansLFPro"/>
          <a:ea typeface="FreightSansLFPro"/>
          <a:cs typeface="FreightSansLFPro"/>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FreightSansLFPro"/>
          <a:ea typeface="FreightSansLFPro"/>
          <a:cs typeface="FreightSansLFPro"/>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46100" latinLnBrk="0">
      <a:defRPr sz="3000">
        <a:latin typeface="FreightSansLFPro"/>
        <a:ea typeface="FreightSansLFPro"/>
        <a:cs typeface="FreightSansLFPro"/>
        <a:sym typeface="FreightSansLFPro"/>
      </a:defRPr>
    </a:lvl1pPr>
    <a:lvl2pPr indent="228600" defTabSz="546100" latinLnBrk="0">
      <a:defRPr sz="3000">
        <a:latin typeface="FreightSansLFPro"/>
        <a:ea typeface="FreightSansLFPro"/>
        <a:cs typeface="FreightSansLFPro"/>
        <a:sym typeface="FreightSansLFPro"/>
      </a:defRPr>
    </a:lvl2pPr>
    <a:lvl3pPr indent="457200" defTabSz="546100" latinLnBrk="0">
      <a:defRPr sz="3000">
        <a:latin typeface="FreightSansLFPro"/>
        <a:ea typeface="FreightSansLFPro"/>
        <a:cs typeface="FreightSansLFPro"/>
        <a:sym typeface="FreightSansLFPro"/>
      </a:defRPr>
    </a:lvl3pPr>
    <a:lvl4pPr indent="685800" defTabSz="546100" latinLnBrk="0">
      <a:defRPr sz="3000">
        <a:latin typeface="FreightSansLFPro"/>
        <a:ea typeface="FreightSansLFPro"/>
        <a:cs typeface="FreightSansLFPro"/>
        <a:sym typeface="FreightSansLFPro"/>
      </a:defRPr>
    </a:lvl4pPr>
    <a:lvl5pPr indent="914400" defTabSz="546100" latinLnBrk="0">
      <a:defRPr sz="3000">
        <a:latin typeface="FreightSansLFPro"/>
        <a:ea typeface="FreightSansLFPro"/>
        <a:cs typeface="FreightSansLFPro"/>
        <a:sym typeface="FreightSansLFPro"/>
      </a:defRPr>
    </a:lvl5pPr>
    <a:lvl6pPr indent="1143000" defTabSz="546100" latinLnBrk="0">
      <a:defRPr sz="3000">
        <a:latin typeface="FreightSansLFPro"/>
        <a:ea typeface="FreightSansLFPro"/>
        <a:cs typeface="FreightSansLFPro"/>
        <a:sym typeface="FreightSansLFPro"/>
      </a:defRPr>
    </a:lvl6pPr>
    <a:lvl7pPr indent="1371600" defTabSz="546100" latinLnBrk="0">
      <a:defRPr sz="3000">
        <a:latin typeface="FreightSansLFPro"/>
        <a:ea typeface="FreightSansLFPro"/>
        <a:cs typeface="FreightSansLFPro"/>
        <a:sym typeface="FreightSansLFPro"/>
      </a:defRPr>
    </a:lvl7pPr>
    <a:lvl8pPr indent="1600200" defTabSz="546100" latinLnBrk="0">
      <a:defRPr sz="3000">
        <a:latin typeface="FreightSansLFPro"/>
        <a:ea typeface="FreightSansLFPro"/>
        <a:cs typeface="FreightSansLFPro"/>
        <a:sym typeface="FreightSansLFPro"/>
      </a:defRPr>
    </a:lvl8pPr>
    <a:lvl9pPr indent="1828800" defTabSz="546100" latinLnBrk="0">
      <a:defRPr sz="3000">
        <a:latin typeface="FreightSansLFPro"/>
        <a:ea typeface="FreightSansLFPro"/>
        <a:cs typeface="FreightSansLFPro"/>
        <a:sym typeface="FreightSansLFPro"/>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Hi! My name is Justin and and I'm a Research Scientist at Facebook where I work on Disaster Recovery and I'm excited to speak to you today about a large scale study we did of data center network reliability. Part of my work at Facebook is to understand the challenges software designers will face when deploying systems in large scale data centers. And today, I'd like to share with you a couple of the predominant trends we're seeing in the field that make network reliability challenging. In order to set the stage, however, it's important that I first discuss how large scale web services organize their networks. </a:t>
            </a:r>
            <a:r>
              <a:rPr>
                <a:solidFill>
                  <a:srgbClr val="A74545"/>
                </a:solidFill>
              </a:rPr>
              <a:t>&lt;CLICK&gt;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p>
            <a:pPr/>
            <a:r>
              <a:t>It's important that I introduce some terminology, as our work differs from some prior large scale data center network studies. At Facebook, network issues are a common occurrence, but not all network issues affect software systems. In our paper, we say that a Network Incident is any event in the network that causes software to fail. A network incident might be an unresponsive port or a bad configuration change, for example. Software failures result in Site Events, or SEVs for short. SEVs can range from small events that impact user experience only briefly, to widespread site outages. I'll refer to network incidents and SEVs interchangeably throughout this talk. </a:t>
            </a:r>
            <a:r>
              <a:rPr>
                <a:solidFill>
                  <a:srgbClr val="A74545"/>
                </a:solidFill>
              </a:rPr>
              <a:t>&lt;CLICK&gt;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r>
              <a:t>So, for example, our data center network study does NOT include </a:t>
            </a:r>
            <a:r>
              <a:rPr>
                <a:solidFill>
                  <a:srgbClr val="A74545"/>
                </a:solidFill>
              </a:rPr>
              <a:t>&lt;CLICK&gt;</a:t>
            </a:r>
            <a:r>
              <a:t> faulty network switches that can be fixed using automated repairs in the fabric network, OR, </a:t>
            </a:r>
            <a:r>
              <a:rPr>
                <a:solidFill>
                  <a:srgbClr val="A74545"/>
                </a:solidFill>
              </a:rPr>
              <a:t>&lt;CLICK&gt;</a:t>
            </a:r>
            <a:r>
              <a:t> failure in the network that is masked by geographic replication of services and data. Instead, when examining data center networks, we focus on the network events that cause real-world production software impact. </a:t>
            </a:r>
            <a:r>
              <a:rPr>
                <a:solidFill>
                  <a:srgbClr val="A74545"/>
                </a:solidFill>
              </a:rPr>
              <a:t>&lt;CLICK&gt;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a:p>
        </p:txBody>
      </p:sp>
      <p:sp>
        <p:nvSpPr>
          <p:cNvPr id="346" name="Shape 346"/>
          <p:cNvSpPr/>
          <p:nvPr>
            <p:ph type="body" sz="quarter" idx="1"/>
          </p:nvPr>
        </p:nvSpPr>
        <p:spPr>
          <a:prstGeom prst="rect">
            <a:avLst/>
          </a:prstGeom>
        </p:spPr>
        <p:txBody>
          <a:bodyPr/>
          <a:lstStyle/>
          <a:p>
            <a:pPr/>
            <a:r>
              <a:t>As a simple example of network events that don't usually result in software failures, take the automated switch repairs that happen in the data centers we examine. You can see here that while not all devices support automated repairs, some devices, like rack switches, labeled RSWs in the table, can have software repair 99.7% of their events automatically. Common fixes include resetting ports for port ping failures, reloading incorrect configuration files, and rebooting switches that become unresponsive.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So how do we track when an issue cannot be fixed and affects software? Well, every network incident has a corresponding SEV report that is filled out by an engineer involved in root causing and fixing the issue that caused the software failure. The report contains important metadata that lets us tie software failures back to their network causes. SEV reports also classify the SEV into different severity levels, depending on the incident impact. And SEVs are continually audited by humans for accuracy and completeness. In our study, we analyzed eight years of SEV report data. </a:t>
            </a:r>
            <a:r>
              <a:rPr>
                <a:solidFill>
                  <a:srgbClr val="A74545"/>
                </a:solidFill>
              </a:rPr>
              <a:t>&lt;CLICK&gt;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So, to summarize our analysis methodology: We wanted to understand the how network events affect the software running in a large scale web service. Simply monitoring network events, however, does not provide enough context and network events are often masked by redundancy and automated repairs. So, we examine the network incidents captured in SEV reports to understand the reliability trends in data center networks. </a:t>
            </a:r>
            <a:r>
              <a:rPr>
                <a:solidFill>
                  <a:srgbClr val="A74545"/>
                </a:solidFill>
              </a:rPr>
              <a:t>&lt;CLICK&gt;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Now that I've told you how these data center networks are organized and how we relate network failures to software failures, I will next introduce the first of two network reliability trends that we see as a challenge for modern data centers. It has to do with the changes that are going on within data center networks, so let me start by providing an overview of some of the recent shifts we've been seeing in data center network design. </a:t>
            </a:r>
            <a:r>
              <a:rPr>
                <a:solidFill>
                  <a:srgbClr val="A74545"/>
                </a:solidFill>
              </a:rPr>
              <a:t>&lt;CLICK&gt;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r>
              <a:t>In the last few years there has been a shift from using big vendor devices with priopriatary firmware and software toward using simple switches built from commodity network chips and connecting those simple switches into a software-based fabric of devices. Devices in the fabric are fungible, meaning that when they go away, software orchestration kicks in to replace them. On top of that, software-based automated repair systems handle the most common failure modes. </a:t>
            </a:r>
            <a:r>
              <a:rPr>
                <a:solidFill>
                  <a:srgbClr val="A74545"/>
                </a:solidFill>
              </a:rPr>
              <a:t>&lt;CLICK&gt;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Shape 382"/>
          <p:cNvSpPr/>
          <p:nvPr>
            <p:ph type="sldImg"/>
          </p:nvPr>
        </p:nvSpPr>
        <p:spPr>
          <a:prstGeom prst="rect">
            <a:avLst/>
          </a:prstGeom>
        </p:spPr>
        <p:txBody>
          <a:bodyPr/>
          <a:lstStyle/>
          <a:p>
            <a:pPr/>
          </a:p>
        </p:txBody>
      </p:sp>
      <p:sp>
        <p:nvSpPr>
          <p:cNvPr id="383" name="Shape 383"/>
          <p:cNvSpPr/>
          <p:nvPr>
            <p:ph type="body" sz="quarter" idx="1"/>
          </p:nvPr>
        </p:nvSpPr>
        <p:spPr>
          <a:prstGeom prst="rect">
            <a:avLst/>
          </a:prstGeom>
        </p:spPr>
        <p:txBody>
          <a:bodyPr/>
          <a:lstStyle/>
          <a:p>
            <a:pPr/>
            <a:r>
              <a:t>So software is playing an increasing role in data center network reliability. To understand just how much it has improved reliability, we analyzed how our older, cluster-based network design with big vendor switches and fixed topologies compared to our fabric network. </a:t>
            </a:r>
            <a:r>
              <a:rPr>
                <a:solidFill>
                  <a:srgbClr val="A74545"/>
                </a:solidFill>
              </a:rPr>
              <a:t>&lt;CLICK&gt;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p>
            <a:pPr/>
            <a:r>
              <a:t>This graph shows the number of SEVs for the cluster network design since 2011 normalized to the total number of SEVs in 2017. The way to read this graph is that in 2011, the cluster networks had around 10% of the SEVs as in 2017 and by 2015, cluster networks had nearly the same number of SEVs as 2017. As you can see, ... </a:t>
            </a:r>
            <a:r>
              <a:rPr>
                <a:solidFill>
                  <a:srgbClr val="A74545"/>
                </a:solidFill>
              </a:rPr>
              <a:t>&lt;CLICK&gt;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400"/>
          <p:cNvSpPr/>
          <p:nvPr>
            <p:ph type="sldImg"/>
          </p:nvPr>
        </p:nvSpPr>
        <p:spPr>
          <a:prstGeom prst="rect">
            <a:avLst/>
          </a:prstGeom>
        </p:spPr>
        <p:txBody>
          <a:bodyPr/>
          <a:lstStyle/>
          <a:p>
            <a:pPr/>
          </a:p>
        </p:txBody>
      </p:sp>
      <p:sp>
        <p:nvSpPr>
          <p:cNvPr id="401" name="Shape 401"/>
          <p:cNvSpPr/>
          <p:nvPr>
            <p:ph type="body" sz="quarter" idx="1"/>
          </p:nvPr>
        </p:nvSpPr>
        <p:spPr>
          <a:prstGeom prst="rect">
            <a:avLst/>
          </a:prstGeom>
        </p:spPr>
        <p:txBody>
          <a:bodyPr/>
          <a:lstStyle/>
          <a:p>
            <a:pPr/>
            <a:r>
              <a:t>... cluster network reliability did not scale well over time, increasing almost 9x in a 4-year period. One of the main reasons for this was the challenge in managing proprietary devices configured in a fixed topology. We needed a more scalable and reliable network design, and data center fabric was the solution. </a:t>
            </a:r>
            <a:r>
              <a:rPr>
                <a:solidFill>
                  <a:srgbClr val="A74545"/>
                </a:solidFill>
              </a:rPr>
              <a:t>&lt;CLICK&gt;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So let’s take a quick look at what happens I take out my mobile phone </a:t>
            </a:r>
            <a:r>
              <a:rPr>
                <a:solidFill>
                  <a:srgbClr val="A74545"/>
                </a:solidFill>
              </a:rPr>
              <a:t>&lt;CLICK&gt;</a:t>
            </a:r>
            <a:r>
              <a:t> and open up an app. First, ... </a:t>
            </a:r>
            <a:r>
              <a:rPr>
                <a:solidFill>
                  <a:srgbClr val="A74545"/>
                </a:solidFill>
              </a:rPr>
              <a:t>&lt;CLICK&gt;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r>
              <a:t>So how did it perform? Well, since its adoption in 2015, the fabric network design has been deployed across our new data centers and is even being retrofitted into older data centers, and represents 60% of our network hardware today. On the graph you can see that even in 2017, in their dwindling numbers, cluster networks still have around twice the incidents compared to fabric networks... </a:t>
            </a:r>
            <a:r>
              <a:rPr>
                <a:solidFill>
                  <a:srgbClr val="A74545"/>
                </a:solidFill>
              </a:rPr>
              <a:t>&lt;CLICK&gt;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Shape 414"/>
          <p:cNvSpPr/>
          <p:nvPr>
            <p:ph type="sldImg"/>
          </p:nvPr>
        </p:nvSpPr>
        <p:spPr>
          <a:prstGeom prst="rect">
            <a:avLst/>
          </a:prstGeom>
        </p:spPr>
        <p:txBody>
          <a:bodyPr/>
          <a:lstStyle/>
          <a:p>
            <a:pPr/>
          </a:p>
        </p:txBody>
      </p:sp>
      <p:sp>
        <p:nvSpPr>
          <p:cNvPr id="415" name="Shape 415"/>
          <p:cNvSpPr/>
          <p:nvPr>
            <p:ph type="body" sz="quarter" idx="1"/>
          </p:nvPr>
        </p:nvSpPr>
        <p:spPr>
          <a:prstGeom prst="rect">
            <a:avLst/>
          </a:prstGeom>
        </p:spPr>
        <p:txBody>
          <a:bodyPr/>
          <a:lstStyle/>
          <a:p>
            <a:pPr/>
            <a:r>
              <a:t>Note that though you see the fabric incidents increasing on the graph, this is because of their broader adoption. To eliminate for this effect, if we normalize by the higher deployment footprint of fabric devices and compare incidents per device, we find that the reliability gap is even larger, with cluster network devices having almost 3 times the incidents as fabric devices. </a:t>
            </a:r>
            <a:r>
              <a:rPr>
                <a:solidFill>
                  <a:srgbClr val="A74545"/>
                </a:solidFill>
              </a:rPr>
              <a:t>&lt;CLICK&gt;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Shape 422"/>
          <p:cNvSpPr/>
          <p:nvPr>
            <p:ph type="sldImg"/>
          </p:nvPr>
        </p:nvSpPr>
        <p:spPr>
          <a:prstGeom prst="rect">
            <a:avLst/>
          </a:prstGeom>
        </p:spPr>
        <p:txBody>
          <a:bodyPr/>
          <a:lstStyle/>
          <a:p>
            <a:pPr/>
          </a:p>
        </p:txBody>
      </p:sp>
      <p:sp>
        <p:nvSpPr>
          <p:cNvPr id="423" name="Shape 423"/>
          <p:cNvSpPr/>
          <p:nvPr>
            <p:ph type="body" sz="quarter" idx="1"/>
          </p:nvPr>
        </p:nvSpPr>
        <p:spPr>
          <a:prstGeom prst="rect">
            <a:avLst/>
          </a:prstGeom>
        </p:spPr>
        <p:txBody>
          <a:bodyPr/>
          <a:lstStyle/>
          <a:p>
            <a:pPr/>
            <a:r>
              <a:t>What's also interesting is that if we look at the top-line reliability of the site, measured using the number of SEVs over time, we can see a corresponding inflecton point in incidents corresponding to when we deployed our fabric design, effectively reversing the negative software-level reliability trend of cluster networks. Here, we're showing the number of SEVs of different severity levels, from the least severe SEVs, at the top, to the most severe SEVs at the bottom. So, with fabric networks being deployed, you might be asking yourself, as my team did, what network events still cause SEVs in Facebook data centers? Well... </a:t>
            </a:r>
            <a:r>
              <a:rPr>
                <a:solidFill>
                  <a:srgbClr val="A74545"/>
                </a:solidFill>
              </a:rPr>
              <a:t>&lt;CLICK&gt;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Shape 428"/>
          <p:cNvSpPr/>
          <p:nvPr>
            <p:ph type="sldImg"/>
          </p:nvPr>
        </p:nvSpPr>
        <p:spPr>
          <a:prstGeom prst="rect">
            <a:avLst/>
          </a:prstGeom>
        </p:spPr>
        <p:txBody>
          <a:bodyPr/>
          <a:lstStyle/>
          <a:p>
            <a:pPr/>
          </a:p>
        </p:txBody>
      </p:sp>
      <p:sp>
        <p:nvSpPr>
          <p:cNvPr id="429" name="Shape 429"/>
          <p:cNvSpPr/>
          <p:nvPr>
            <p:ph type="body" sz="quarter" idx="1"/>
          </p:nvPr>
        </p:nvSpPr>
        <p:spPr>
          <a:prstGeom prst="rect">
            <a:avLst/>
          </a:prstGeom>
        </p:spPr>
        <p:txBody>
          <a:bodyPr/>
          <a:lstStyle/>
          <a:p>
            <a:pPr/>
            <a:r>
              <a:t>Since the adoption of fabric networks in 2015, the predominant source of SEVs has shifted from switches that make up the middle layers of the data center network, shown in red and blue on this graph, to the switches that perform the first and last hop in the data center network: the core switches and the rack switches, shown in gray. </a:t>
            </a:r>
            <a:r>
              <a:rPr>
                <a:solidFill>
                  <a:srgbClr val="A74545"/>
                </a:solidFill>
              </a:rPr>
              <a:t>&lt;CLICK&gt;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p>
            <a:pPr/>
            <a:r>
              <a:t>The core devices are still built based on vendor hardware, making them challenging to maintain and customize. Compared to software, humans perform slow repairs, and slow repairs mean fewer switches to route requests, more traffic on the remaining switches, and more congestion in the network. </a:t>
            </a:r>
            <a:r>
              <a:rPr>
                <a:solidFill>
                  <a:srgbClr val="A74545"/>
                </a:solidFill>
              </a:rPr>
              <a:t>&lt;CLICK&gt;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hape 440"/>
          <p:cNvSpPr/>
          <p:nvPr>
            <p:ph type="sldImg"/>
          </p:nvPr>
        </p:nvSpPr>
        <p:spPr>
          <a:prstGeom prst="rect">
            <a:avLst/>
          </a:prstGeom>
        </p:spPr>
        <p:txBody>
          <a:bodyPr/>
          <a:lstStyle/>
          <a:p>
            <a:pPr/>
          </a:p>
        </p:txBody>
      </p:sp>
      <p:sp>
        <p:nvSpPr>
          <p:cNvPr id="441" name="Shape 441"/>
          <p:cNvSpPr/>
          <p:nvPr>
            <p:ph type="body" sz="quarter" idx="1"/>
          </p:nvPr>
        </p:nvSpPr>
        <p:spPr>
          <a:prstGeom prst="rect">
            <a:avLst/>
          </a:prstGeom>
        </p:spPr>
        <p:txBody>
          <a:bodyPr/>
          <a:lstStyle/>
          <a:p>
            <a:pPr/>
            <a:r>
              <a:t>On the other hand, rack switches run Facebook's fully customized hardware and software. So what makes them so error prone? </a:t>
            </a:r>
            <a:r>
              <a:rPr>
                <a:solidFill>
                  <a:srgbClr val="A74545"/>
                </a:solidFill>
              </a:rPr>
              <a:t>&lt;CLICK&gt;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447"/>
          <p:cNvSpPr/>
          <p:nvPr>
            <p:ph type="sldImg"/>
          </p:nvPr>
        </p:nvSpPr>
        <p:spPr>
          <a:prstGeom prst="rect">
            <a:avLst/>
          </a:prstGeom>
        </p:spPr>
        <p:txBody>
          <a:bodyPr/>
          <a:lstStyle/>
          <a:p>
            <a:pPr/>
          </a:p>
        </p:txBody>
      </p:sp>
      <p:sp>
        <p:nvSpPr>
          <p:cNvPr id="448" name="Shape 448"/>
          <p:cNvSpPr/>
          <p:nvPr>
            <p:ph type="body" sz="quarter" idx="1"/>
          </p:nvPr>
        </p:nvSpPr>
        <p:spPr>
          <a:prstGeom prst="rect">
            <a:avLst/>
          </a:prstGeom>
        </p:spPr>
        <p:txBody>
          <a:bodyPr/>
          <a:lstStyle/>
          <a:p>
            <a:pPr/>
            <a:r>
              <a:t>The answer is their sheer volume. At Facebook, nearly 82% of network devices are rack switches, and rack switch incident rates are increasing over time. So how problematic are core switches and rack switches when they fail? Well, throughout 2017... </a:t>
            </a:r>
            <a:r>
              <a:rPr>
                <a:solidFill>
                  <a:srgbClr val="A74545"/>
                </a:solidFill>
              </a:rPr>
              <a:t>&lt;CLICK&gt;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hape 453"/>
          <p:cNvSpPr/>
          <p:nvPr>
            <p:ph type="sldImg"/>
          </p:nvPr>
        </p:nvSpPr>
        <p:spPr>
          <a:prstGeom prst="rect">
            <a:avLst/>
          </a:prstGeom>
        </p:spPr>
        <p:txBody>
          <a:bodyPr/>
          <a:lstStyle/>
          <a:p>
            <a:pPr/>
          </a:p>
        </p:txBody>
      </p:sp>
      <p:sp>
        <p:nvSpPr>
          <p:cNvPr id="454" name="Shape 454"/>
          <p:cNvSpPr/>
          <p:nvPr>
            <p:ph type="body" sz="quarter" idx="1"/>
          </p:nvPr>
        </p:nvSpPr>
        <p:spPr>
          <a:prstGeom prst="rect">
            <a:avLst/>
          </a:prstGeom>
        </p:spPr>
        <p:txBody>
          <a:bodyPr/>
          <a:lstStyle/>
          <a:p>
            <a:pPr/>
            <a:r>
              <a:t>Core switch and rack switch failure rates dominated nearly all categories of software incident severity, from small failures, shown at the top, all the way to widespread service outages, shown at the bottom. </a:t>
            </a:r>
            <a:r>
              <a:rPr>
                <a:solidFill>
                  <a:srgbClr val="A74545"/>
                </a:solidFill>
              </a:rPr>
              <a:t>&lt;CLICK&gt;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Shape 459"/>
          <p:cNvSpPr/>
          <p:nvPr>
            <p:ph type="sldImg"/>
          </p:nvPr>
        </p:nvSpPr>
        <p:spPr>
          <a:prstGeom prst="rect">
            <a:avLst/>
          </a:prstGeom>
        </p:spPr>
        <p:txBody>
          <a:bodyPr/>
          <a:lstStyle/>
          <a:p>
            <a:pPr/>
          </a:p>
        </p:txBody>
      </p:sp>
      <p:sp>
        <p:nvSpPr>
          <p:cNvPr id="460" name="Shape 460"/>
          <p:cNvSpPr/>
          <p:nvPr>
            <p:ph type="body" sz="quarter" idx="1"/>
          </p:nvPr>
        </p:nvSpPr>
        <p:spPr>
          <a:prstGeom prst="rect">
            <a:avLst/>
          </a:prstGeom>
        </p:spPr>
        <p:txBody>
          <a:bodyPr/>
          <a:lstStyle/>
          <a:p>
            <a:pPr/>
            <a:r>
              <a:t>So what do these findings imply for the design for data center networks? Well, one way to improve reliability might be to build more redundancy into the network by adding additional core and rack switches. However, this can be inefficient, especially when it may involve duplicating 82% of your devices. On the other hand, we can turn to software to help. One approach that works well is designing systems with failure in mind by distributing their capacity across network failure domains. In addition, we can push further in the types of events that automated repairs can handle. There's a catch, however, which is in order to provide the software the feedom it needs to tolerate network failures, we need to make sure the backbone network that connects data centers is planned with failures in mind. </a:t>
            </a:r>
            <a:r>
              <a:rPr>
                <a:solidFill>
                  <a:srgbClr val="A74545"/>
                </a:solidFill>
              </a:rPr>
              <a:t>&lt;CLICK&gt;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hape 466"/>
          <p:cNvSpPr/>
          <p:nvPr>
            <p:ph type="sldImg"/>
          </p:nvPr>
        </p:nvSpPr>
        <p:spPr>
          <a:prstGeom prst="rect">
            <a:avLst/>
          </a:prstGeom>
        </p:spPr>
        <p:txBody>
          <a:bodyPr/>
          <a:lstStyle/>
          <a:p>
            <a:pPr/>
          </a:p>
        </p:txBody>
      </p:sp>
      <p:sp>
        <p:nvSpPr>
          <p:cNvPr id="467" name="Shape 467"/>
          <p:cNvSpPr/>
          <p:nvPr>
            <p:ph type="body" sz="quarter" idx="1"/>
          </p:nvPr>
        </p:nvSpPr>
        <p:spPr>
          <a:prstGeom prst="rect">
            <a:avLst/>
          </a:prstGeom>
        </p:spPr>
        <p:txBody>
          <a:bodyPr/>
          <a:lstStyle/>
          <a:p>
            <a:pPr/>
            <a:r>
              <a:t>So to recap, I hope that I described how in Facebook's modern data centers, we've found that the first and last hops in the network -- core and rack switches -- pose the next main challenge for software reliability. Next, I'm going to discuss one way that we deal with this challenge through careful backbone capacity planning that takes software-based geo replication into consideration. </a:t>
            </a:r>
            <a:r>
              <a:rPr>
                <a:solidFill>
                  <a:srgbClr val="A74545"/>
                </a:solidFill>
              </a:rPr>
              <a:t>&lt;CLICK&gt;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lvl1pPr>
              <a:defRPr>
                <a:solidFill>
                  <a:srgbClr val="A74545"/>
                </a:solidFill>
              </a:defRPr>
            </a:lvl1pPr>
          </a:lstStyle>
          <a:p>
            <a:pPr>
              <a:defRPr>
                <a:solidFill>
                  <a:srgbClr val="000000"/>
                </a:solidFill>
              </a:defRPr>
            </a:pPr>
            <a:r>
              <a:rPr>
                <a:solidFill>
                  <a:srgbClr val="A74545"/>
                </a:solidFill>
              </a:rPr>
              <a:t>&lt;CLICK&gt;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Shape 479"/>
          <p:cNvSpPr/>
          <p:nvPr>
            <p:ph type="sldImg"/>
          </p:nvPr>
        </p:nvSpPr>
        <p:spPr>
          <a:prstGeom prst="rect">
            <a:avLst/>
          </a:prstGeom>
        </p:spPr>
        <p:txBody>
          <a:bodyPr/>
          <a:lstStyle/>
          <a:p>
            <a:pPr/>
          </a:p>
        </p:txBody>
      </p:sp>
      <p:sp>
        <p:nvSpPr>
          <p:cNvPr id="480" name="Shape 480"/>
          <p:cNvSpPr/>
          <p:nvPr>
            <p:ph type="body" sz="quarter" idx="1"/>
          </p:nvPr>
        </p:nvSpPr>
        <p:spPr>
          <a:prstGeom prst="rect">
            <a:avLst/>
          </a:prstGeom>
        </p:spPr>
        <p:txBody>
          <a:bodyPr/>
          <a:lstStyle/>
          <a:p>
            <a:pPr/>
            <a:r>
              <a:t>Now, in order to explain how backbone networks affect the reliability of modern data center services, I need to illustrate the role that the backbone network plays in data centers. For example, in responding to a single request, a web server might access hundreds of services spread across several data centers shown as yellow markers on this map of the world. And all of this cross data center traffic adds up... </a:t>
            </a:r>
            <a:r>
              <a:rPr>
                <a:solidFill>
                  <a:srgbClr val="A74545"/>
                </a:solidFill>
              </a:rPr>
              <a:t>&lt;CLICK&gt;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r>
              <a:t>Take a look at this normalized graph, which compares, over the last few years, the amount of traffic on Facebook's backbone coming from "Internal" server-to-server communication across data centers, in red, versus the amount of "Egress" that goes back into the Internet and to users, in green. You can see that Internal traffic is growing at a much faster rate than Egress. So what does this imply for how we manage our backbone? </a:t>
            </a:r>
            <a:r>
              <a:rPr>
                <a:solidFill>
                  <a:srgbClr val="A74545"/>
                </a:solidFill>
              </a:rPr>
              <a:t>&lt;CLICK&gt;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hape 504"/>
          <p:cNvSpPr/>
          <p:nvPr>
            <p:ph type="sldImg"/>
          </p:nvPr>
        </p:nvSpPr>
        <p:spPr>
          <a:prstGeom prst="rect">
            <a:avLst/>
          </a:prstGeom>
        </p:spPr>
        <p:txBody>
          <a:bodyPr/>
          <a:lstStyle/>
          <a:p>
            <a:pPr/>
          </a:p>
        </p:txBody>
      </p:sp>
      <p:sp>
        <p:nvSpPr>
          <p:cNvPr id="505" name="Shape 505"/>
          <p:cNvSpPr/>
          <p:nvPr>
            <p:ph type="body" sz="quarter" idx="1"/>
          </p:nvPr>
        </p:nvSpPr>
        <p:spPr>
          <a:prstGeom prst="rect">
            <a:avLst/>
          </a:prstGeom>
        </p:spPr>
        <p:txBody>
          <a:bodyPr/>
          <a:lstStyle/>
          <a:p>
            <a:pPr/>
            <a:r>
              <a:t>Well, imagine that a core switch fails, or there is a fiber cut in one of our data centers.  </a:t>
            </a:r>
            <a:r>
              <a:rPr>
                <a:solidFill>
                  <a:srgbClr val="A74545"/>
                </a:solidFill>
              </a:rPr>
              <a:t>&lt;CLICK&gt;</a:t>
            </a:r>
            <a:r>
              <a:t> We need to be prepared to safely shift traffic to the other data centers at a moment's notice, and we have to be certain that the backbone will provide us this flexibility at all times. This is hard to get right for a few reasons... </a:t>
            </a:r>
            <a:r>
              <a:rPr>
                <a:solidFill>
                  <a:srgbClr val="A74545"/>
                </a:solidFill>
              </a:rPr>
              <a:t>&lt;CLICK&gt;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hape 510"/>
          <p:cNvSpPr/>
          <p:nvPr>
            <p:ph type="sldImg"/>
          </p:nvPr>
        </p:nvSpPr>
        <p:spPr>
          <a:prstGeom prst="rect">
            <a:avLst/>
          </a:prstGeom>
        </p:spPr>
        <p:txBody>
          <a:bodyPr/>
          <a:lstStyle/>
          <a:p>
            <a:pPr/>
          </a:p>
        </p:txBody>
      </p:sp>
      <p:sp>
        <p:nvSpPr>
          <p:cNvPr id="511" name="Shape 511"/>
          <p:cNvSpPr/>
          <p:nvPr>
            <p:ph type="body" sz="quarter" idx="1"/>
          </p:nvPr>
        </p:nvSpPr>
        <p:spPr>
          <a:prstGeom prst="rect">
            <a:avLst/>
          </a:prstGeom>
        </p:spPr>
        <p:txBody>
          <a:bodyPr/>
          <a:lstStyle/>
          <a:p>
            <a:pPr/>
            <a:r>
              <a:t>First, backbone resources are shared and software developers are somewhat notorious for assuming the network is an infinite resource. Second, backbone links failures are happening all the time. When operating enough links, it's not surprising to see failures every few days. Third, the backbone is only as reliable as we plan for it to be, so, in the next few slides I'd like to walk you through how we address some of these challenges. </a:t>
            </a:r>
            <a:r>
              <a:rPr>
                <a:solidFill>
                  <a:srgbClr val="A74545"/>
                </a:solidFill>
              </a:rPr>
              <a:t>&lt;CLICK&gt;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p>
            <a:pPr/>
            <a:r>
              <a:t>It all starts with measuring the current reliability of our backbone edge nodes and the links that connect them. For all backbone maintenances, whether planned or unplanned, we recieve emails from vendors that are parsed and logged in a database. We can use these logs to compute reliability statistics for edge nodes and links, such as the mean time between failures and the mean time to repair. </a:t>
            </a:r>
            <a:r>
              <a:rPr>
                <a:solidFill>
                  <a:srgbClr val="A74545"/>
                </a:solidFill>
              </a:rPr>
              <a:t>&lt;CLICK&gt;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Shape 524"/>
          <p:cNvSpPr/>
          <p:nvPr>
            <p:ph type="sldImg"/>
          </p:nvPr>
        </p:nvSpPr>
        <p:spPr>
          <a:prstGeom prst="rect">
            <a:avLst/>
          </a:prstGeom>
        </p:spPr>
        <p:txBody>
          <a:bodyPr/>
          <a:lstStyle/>
          <a:p>
            <a:pPr/>
          </a:p>
        </p:txBody>
      </p:sp>
      <p:sp>
        <p:nvSpPr>
          <p:cNvPr id="525" name="Shape 525"/>
          <p:cNvSpPr/>
          <p:nvPr>
            <p:ph type="body" sz="quarter" idx="1"/>
          </p:nvPr>
        </p:nvSpPr>
        <p:spPr>
          <a:prstGeom prst="rect">
            <a:avLst/>
          </a:prstGeom>
        </p:spPr>
        <p:txBody>
          <a:bodyPr/>
          <a:lstStyle/>
          <a:p>
            <a:pPr/>
            <a:r>
              <a:t>For example, this graph shows the distribution of mean time between failures, in hours, for all of Facebook's edge nodes. Note that the y axis is in log scale. You can see that typical edge node failure rate is on the order of months. We also build models from this data, shown in red. And we can do the same thing for mean time to repair... </a:t>
            </a:r>
            <a:r>
              <a:rPr>
                <a:solidFill>
                  <a:srgbClr val="A74545"/>
                </a:solidFill>
              </a:rPr>
              <a:t>&lt;CLICK&gt;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Shape 532"/>
          <p:cNvSpPr/>
          <p:nvPr>
            <p:ph type="sldImg"/>
          </p:nvPr>
        </p:nvSpPr>
        <p:spPr>
          <a:prstGeom prst="rect">
            <a:avLst/>
          </a:prstGeom>
        </p:spPr>
        <p:txBody>
          <a:bodyPr/>
          <a:lstStyle/>
          <a:p>
            <a:pPr/>
          </a:p>
        </p:txBody>
      </p:sp>
      <p:sp>
        <p:nvSpPr>
          <p:cNvPr id="533" name="Shape 533"/>
          <p:cNvSpPr/>
          <p:nvPr>
            <p:ph type="body" sz="quarter" idx="1"/>
          </p:nvPr>
        </p:nvSpPr>
        <p:spPr>
          <a:prstGeom prst="rect">
            <a:avLst/>
          </a:prstGeom>
        </p:spPr>
        <p:txBody>
          <a:bodyPr/>
          <a:lstStyle/>
          <a:p>
            <a:pPr/>
            <a:r>
              <a:t>Here you can see the distribution for mean times to repair for edge nodes, which are typically on the order of hours. Again, we can model this distribution. We can look at the data in other ways, too, for example... </a:t>
            </a:r>
            <a:r>
              <a:rPr>
                <a:solidFill>
                  <a:srgbClr val="A74545"/>
                </a:solidFill>
              </a:rPr>
              <a:t>&lt;CLICK&gt;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Shape 540"/>
          <p:cNvSpPr/>
          <p:nvPr>
            <p:ph type="sldImg"/>
          </p:nvPr>
        </p:nvSpPr>
        <p:spPr>
          <a:prstGeom prst="rect">
            <a:avLst/>
          </a:prstGeom>
        </p:spPr>
        <p:txBody>
          <a:bodyPr/>
          <a:lstStyle/>
          <a:p>
            <a:pPr/>
          </a:p>
        </p:txBody>
      </p:sp>
      <p:sp>
        <p:nvSpPr>
          <p:cNvPr id="541" name="Shape 541"/>
          <p:cNvSpPr/>
          <p:nvPr>
            <p:ph type="body" sz="quarter" idx="1"/>
          </p:nvPr>
        </p:nvSpPr>
        <p:spPr>
          <a:prstGeom prst="rect">
            <a:avLst/>
          </a:prstGeom>
        </p:spPr>
        <p:txBody>
          <a:bodyPr/>
          <a:lstStyle/>
          <a:p>
            <a:pPr/>
            <a:r>
              <a:t>We can slice the data by the vendors that supply fiber links, again showing MTBF in log scale. The first thing to notice here is that most links supplied by vendors fail on the order of months. We also noticed some vendors with very high MTBFs. What was going on here? Upon closer inspection, we found that these vendors tend to operate in large metropolitan areas, which reflects how fiber in densely populated areas is easier to maintain than in more rural other areas. </a:t>
            </a:r>
            <a:r>
              <a:rPr>
                <a:solidFill>
                  <a:srgbClr val="A74545"/>
                </a:solidFill>
              </a:rPr>
              <a:t>&lt;CLICK&gt;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Shape 548"/>
          <p:cNvSpPr/>
          <p:nvPr>
            <p:ph type="sldImg"/>
          </p:nvPr>
        </p:nvSpPr>
        <p:spPr>
          <a:prstGeom prst="rect">
            <a:avLst/>
          </a:prstGeom>
        </p:spPr>
        <p:txBody>
          <a:bodyPr/>
          <a:lstStyle/>
          <a:p>
            <a:pPr/>
          </a:p>
        </p:txBody>
      </p:sp>
      <p:sp>
        <p:nvSpPr>
          <p:cNvPr id="549" name="Shape 549"/>
          <p:cNvSpPr/>
          <p:nvPr>
            <p:ph type="body" sz="quarter" idx="1"/>
          </p:nvPr>
        </p:nvSpPr>
        <p:spPr>
          <a:prstGeom prst="rect">
            <a:avLst/>
          </a:prstGeom>
        </p:spPr>
        <p:txBody>
          <a:bodyPr/>
          <a:lstStyle/>
          <a:p>
            <a:pPr/>
            <a:r>
              <a:t>We can also study the mean time to recovery for links supplied by vendors. Most links recover relatively quickly, in hours, but we now see a trend emerge: Across all the vendors, we find multiple orders of magnitude between the vendors with the most reliable links and vendors with the least reliable links. This illustrates the significant, yet not well studied in the literature, role fiber vendors play in backbone reliability. </a:t>
            </a:r>
            <a:r>
              <a:rPr>
                <a:solidFill>
                  <a:srgbClr val="A74545"/>
                </a:solidFill>
              </a:rPr>
              <a:t>&lt;CLICK&gt;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Shape 567"/>
          <p:cNvSpPr/>
          <p:nvPr>
            <p:ph type="sldImg"/>
          </p:nvPr>
        </p:nvSpPr>
        <p:spPr>
          <a:prstGeom prst="rect">
            <a:avLst/>
          </a:prstGeom>
        </p:spPr>
        <p:txBody>
          <a:bodyPr/>
          <a:lstStyle/>
          <a:p>
            <a:pPr/>
          </a:p>
        </p:txBody>
      </p:sp>
      <p:sp>
        <p:nvSpPr>
          <p:cNvPr id="568" name="Shape 568"/>
          <p:cNvSpPr/>
          <p:nvPr>
            <p:ph type="body" sz="quarter" idx="1"/>
          </p:nvPr>
        </p:nvSpPr>
        <p:spPr>
          <a:prstGeom prst="rect">
            <a:avLst/>
          </a:prstGeom>
        </p:spPr>
        <p:txBody>
          <a:bodyPr/>
          <a:lstStyle/>
          <a:p>
            <a:pPr/>
            <a:r>
              <a:t>Once we have models to describe backbone reliability, we can begin to simulate the reliability of the network. The simulation takes into account similar models to what we present in the paper, in addition to forecasts of backbone network demand. </a:t>
            </a:r>
            <a:r>
              <a:rPr>
                <a:solidFill>
                  <a:srgbClr val="A74545"/>
                </a:solidFill>
              </a:rPr>
              <a:t>&lt;CLICK&gt;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 a request is sent to a server in one of several datacenters around the world. To get to the data center, ... </a:t>
            </a:r>
            <a:r>
              <a:rPr>
                <a:solidFill>
                  <a:srgbClr val="A74545"/>
                </a:solidFill>
              </a:rPr>
              <a:t>&lt;CLICK&gt;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Shape 586"/>
          <p:cNvSpPr/>
          <p:nvPr>
            <p:ph type="sldImg"/>
          </p:nvPr>
        </p:nvSpPr>
        <p:spPr>
          <a:prstGeom prst="rect">
            <a:avLst/>
          </a:prstGeom>
        </p:spPr>
        <p:txBody>
          <a:bodyPr/>
          <a:lstStyle/>
          <a:p>
            <a:pPr/>
          </a:p>
        </p:txBody>
      </p:sp>
      <p:sp>
        <p:nvSpPr>
          <p:cNvPr id="587" name="Shape 587"/>
          <p:cNvSpPr/>
          <p:nvPr>
            <p:ph type="body" sz="quarter" idx="1"/>
          </p:nvPr>
        </p:nvSpPr>
        <p:spPr>
          <a:prstGeom prst="rect">
            <a:avLst/>
          </a:prstGeom>
        </p:spPr>
        <p:txBody>
          <a:bodyPr/>
          <a:lstStyle/>
          <a:p>
            <a:pPr/>
            <a:r>
              <a:t>I want to emphasize how challenging this is to get right. As we learn more about the operational behavior of our backbone, our simulations become more accurate, and the reliability of our backbone network improves. </a:t>
            </a:r>
            <a:r>
              <a:rPr>
                <a:solidFill>
                  <a:srgbClr val="A74545"/>
                </a:solidFill>
              </a:rPr>
              <a:t>&lt;CLICK&gt;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Shape 596"/>
          <p:cNvSpPr/>
          <p:nvPr>
            <p:ph type="sldImg"/>
          </p:nvPr>
        </p:nvSpPr>
        <p:spPr>
          <a:prstGeom prst="rect">
            <a:avLst/>
          </a:prstGeom>
        </p:spPr>
        <p:txBody>
          <a:bodyPr/>
          <a:lstStyle/>
          <a:p>
            <a:pPr/>
          </a:p>
        </p:txBody>
      </p:sp>
      <p:sp>
        <p:nvSpPr>
          <p:cNvPr id="597" name="Shape 597"/>
          <p:cNvSpPr/>
          <p:nvPr>
            <p:ph type="body" sz="quarter" idx="1"/>
          </p:nvPr>
        </p:nvSpPr>
        <p:spPr>
          <a:prstGeom prst="rect">
            <a:avLst/>
          </a:prstGeom>
        </p:spPr>
        <p:txBody>
          <a:bodyPr/>
          <a:lstStyle/>
          <a:p>
            <a:pPr/>
            <a:r>
              <a:t>To recap, I've motivated the need for backbone reliability to tolerate widespread network outages, and how we try to ensure high backbone reliability. I'd like to tie everything together with a quick story of how the network practices I described enable us to more effectively mitigate disasters. </a:t>
            </a:r>
            <a:r>
              <a:rPr>
                <a:solidFill>
                  <a:srgbClr val="A74545"/>
                </a:solidFill>
              </a:rPr>
              <a:t>&lt;CLICK&gt;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0" name="Shape 610"/>
          <p:cNvSpPr/>
          <p:nvPr>
            <p:ph type="sldImg"/>
          </p:nvPr>
        </p:nvSpPr>
        <p:spPr>
          <a:prstGeom prst="rect">
            <a:avLst/>
          </a:prstGeom>
        </p:spPr>
        <p:txBody>
          <a:bodyPr/>
          <a:lstStyle/>
          <a:p>
            <a:pPr/>
          </a:p>
        </p:txBody>
      </p:sp>
      <p:sp>
        <p:nvSpPr>
          <p:cNvPr id="611" name="Shape 611"/>
          <p:cNvSpPr/>
          <p:nvPr>
            <p:ph type="body" sz="quarter" idx="1"/>
          </p:nvPr>
        </p:nvSpPr>
        <p:spPr>
          <a:prstGeom prst="rect">
            <a:avLst/>
          </a:prstGeom>
        </p:spPr>
        <p:txBody>
          <a:bodyPr/>
          <a:lstStyle/>
          <a:p>
            <a:pPr/>
            <a:r>
              <a:t>Last month, when Hurricane Florence was hurtling toward our Forest City datacenter, as part of a routine procedure, we redirected production traffic away from Forest City to other data centers to prevent any disruption caused by the hurricane. The process was mostly automated, took on the order of minutes, resulted in no user impact, and was entirely transparent from the network perspective. What enabled this operation – and the hundreds of others like it over the years – to go smoothly, was the careful planning of our data center and backbone networks. </a:t>
            </a:r>
            <a:r>
              <a:rPr>
                <a:solidFill>
                  <a:srgbClr val="A74545"/>
                </a:solidFill>
              </a:rPr>
              <a:t>&lt;CLICK&gt;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Shape 617"/>
          <p:cNvSpPr/>
          <p:nvPr>
            <p:ph type="sldImg"/>
          </p:nvPr>
        </p:nvSpPr>
        <p:spPr>
          <a:prstGeom prst="rect">
            <a:avLst/>
          </a:prstGeom>
        </p:spPr>
        <p:txBody>
          <a:bodyPr/>
          <a:lstStyle/>
          <a:p>
            <a:pPr/>
          </a:p>
        </p:txBody>
      </p:sp>
      <p:sp>
        <p:nvSpPr>
          <p:cNvPr id="618" name="Shape 618"/>
          <p:cNvSpPr/>
          <p:nvPr>
            <p:ph type="body" sz="quarter" idx="1"/>
          </p:nvPr>
        </p:nvSpPr>
        <p:spPr>
          <a:prstGeom prst="rect">
            <a:avLst/>
          </a:prstGeom>
        </p:spPr>
        <p:txBody>
          <a:bodyPr/>
          <a:lstStyle/>
          <a:p>
            <a:pPr/>
            <a:r>
              <a:t>So I've just told you about how Facebook leverages careful backbone network capacity planning to improve the reliability of the site. Next, I'd like to conclude. </a:t>
            </a:r>
            <a:r>
              <a:rPr>
                <a:solidFill>
                  <a:srgbClr val="A74545"/>
                </a:solidFill>
              </a:rPr>
              <a:t>&lt;CLICK&gt;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Shape 624"/>
          <p:cNvSpPr/>
          <p:nvPr>
            <p:ph type="sldImg"/>
          </p:nvPr>
        </p:nvSpPr>
        <p:spPr>
          <a:prstGeom prst="rect">
            <a:avLst/>
          </a:prstGeom>
        </p:spPr>
        <p:txBody>
          <a:bodyPr/>
          <a:lstStyle/>
          <a:p>
            <a:pPr/>
          </a:p>
        </p:txBody>
      </p:sp>
      <p:sp>
        <p:nvSpPr>
          <p:cNvPr id="625" name="Shape 625"/>
          <p:cNvSpPr/>
          <p:nvPr>
            <p:ph type="body" sz="quarter" idx="1"/>
          </p:nvPr>
        </p:nvSpPr>
        <p:spPr>
          <a:prstGeom prst="rect">
            <a:avLst/>
          </a:prstGeom>
        </p:spPr>
        <p:txBody>
          <a:bodyPr/>
          <a:lstStyle/>
          <a:p>
            <a:pPr/>
            <a:r>
              <a:t>As we've seen, with a shift toward more software management in our data centers, we have seen a corresponding shift in reliability, with unmanaged and widespread devices, like core switches and rack switches becoming the next big reliability bottleneck. This has forced us to rethink the roles that network devices and the software that runs on them plays in managing reliability. In addition, the rapid growth in cross data center traffic has made backbone network reliability planning more important than ever. By rigorously planning capacity, we've been able to provide a strong foundation on which to manage the hundreds of geographically distributed systems that power large scale web services. Thank you, and I'd be happy to take any questions.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 the request travels over the Internet, to an Internet Service Provider that peers with a Wide Area Network backbone. The request traverses the WAN backbone to get to an Edge Node that runs network load balancing software, typically located in ISPs or colation facilities, and then... </a:t>
            </a:r>
            <a:r>
              <a:rPr>
                <a:solidFill>
                  <a:srgbClr val="A74545"/>
                </a:solidFill>
              </a:rPr>
              <a:t>&lt;CLICK&gt;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 the request is routed to a data center. The request first arrives at a set of Core switches that provide cross data center connectivity, and, in our newest data centers, traverses through a mesh of switches called the data center fabric. The data center fabric is a software-managed hierarchy of switches that provides reliable connectivity within a data center. The edge of the fabric connects to top of rack switches, which then forward the request to a server running the rack. </a:t>
            </a:r>
            <a:r>
              <a:rPr>
                <a:solidFill>
                  <a:srgbClr val="A74545"/>
                </a:solidFill>
              </a:rPr>
              <a:t>&lt;CLICK&gt;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Understanding and managing the reliability of large scale networks -- both between data centers and within data centers -- can be challenging. Especially because failure in a portion of the network in one place can affect software systems running on the other side of the globe. In a large scale web service, for example, we'd like to answer questions such as, "Which devices and links pose the biggest risk to reliability?" "How severe are network failures to site reliablity when they occur?", and "How can we plan our network to minimize reliability risk?" </a:t>
            </a:r>
            <a:r>
              <a:rPr>
                <a:solidFill>
                  <a:srgbClr val="A74545"/>
                </a:solidFill>
              </a:rPr>
              <a:t>&lt;CLICK&gt;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r>
              <a:t>If there is anything that you take away from this talk, I hope that it is these two points. With a shift toward more software management in our data centers, we have seen a corresponding shift in reliability, with unmanaged and widespread devices in the data center, like core switches and rack switches becoming the next big reliability bottlenecks. In addition, the rapid growth in cross data center traffic has made backbone network reliability planning more important than ever for ensuring good overall site reliability. </a:t>
            </a:r>
            <a:r>
              <a:rPr>
                <a:solidFill>
                  <a:srgbClr val="A74545"/>
                </a:solidFill>
              </a:rPr>
              <a:t>&lt;CLICK&gt;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In our study, we observe the network from the perspective of the software running on it. So next, I'd like to describe our methodology for tracking service-level reliability during network events. After that, I'll focus on two of the main themes from our work: how, from a software perspective, the reliability of data center network devices is shifting, and how we use backbone capacity planning to improve site reliability. And then I'll conclude. </a:t>
            </a:r>
            <a:r>
              <a:rPr>
                <a:solidFill>
                  <a:srgbClr val="A74545"/>
                </a:solidFill>
              </a:rPr>
              <a:t>&lt;CLICK&gt;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Logo — Horizontal">
    <p:bg>
      <p:bgPr>
        <a:solidFill>
          <a:srgbClr val="3B5998"/>
        </a:solidFill>
      </p:bgPr>
    </p:bg>
    <p:spTree>
      <p:nvGrpSpPr>
        <p:cNvPr id="1" name=""/>
        <p:cNvGrpSpPr/>
        <p:nvPr/>
      </p:nvGrpSpPr>
      <p:grpSpPr>
        <a:xfrm>
          <a:off x="0" y="0"/>
          <a:ext cx="0" cy="0"/>
          <a:chOff x="0" y="0"/>
          <a:chExt cx="0" cy="0"/>
        </a:xfrm>
      </p:grpSpPr>
      <p:pic>
        <p:nvPicPr>
          <p:cNvPr id="11" name="Facebook-06-2015-White.png" descr="Facebook-06-2015-White.png"/>
          <p:cNvPicPr>
            <a:picLocks noChangeAspect="1"/>
          </p:cNvPicPr>
          <p:nvPr/>
        </p:nvPicPr>
        <p:blipFill>
          <a:blip r:embed="rId2">
            <a:extLst/>
          </a:blip>
          <a:stretch>
            <a:fillRect/>
          </a:stretch>
        </p:blipFill>
        <p:spPr>
          <a:xfrm>
            <a:off x="7139786" y="5080000"/>
            <a:ext cx="10104428" cy="3556000"/>
          </a:xfrm>
          <a:prstGeom prst="rect">
            <a:avLst/>
          </a:prstGeom>
          <a:ln w="12700">
            <a:miter lim="400000"/>
          </a:ln>
        </p:spPr>
      </p:pic>
      <p:sp>
        <p:nvSpPr>
          <p:cNvPr id="12"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rd (Full)">
    <p:bg>
      <p:bgPr>
        <a:solidFill>
          <a:srgbClr val="E8EAED"/>
        </a:solidFill>
      </p:bgPr>
    </p:bg>
    <p:spTree>
      <p:nvGrpSpPr>
        <p:cNvPr id="1" name=""/>
        <p:cNvGrpSpPr/>
        <p:nvPr/>
      </p:nvGrpSpPr>
      <p:grpSpPr>
        <a:xfrm>
          <a:off x="0" y="0"/>
          <a:ext cx="0" cy="0"/>
          <a:chOff x="0" y="0"/>
          <a:chExt cx="0" cy="0"/>
        </a:xfrm>
      </p:grpSpPr>
      <p:sp>
        <p:nvSpPr>
          <p:cNvPr id="93" name="Rounded Rectangle"/>
          <p:cNvSpPr/>
          <p:nvPr/>
        </p:nvSpPr>
        <p:spPr>
          <a:xfrm>
            <a:off x="495299" y="508000"/>
            <a:ext cx="23368001" cy="12700000"/>
          </a:xfrm>
          <a:prstGeom prst="roundRect">
            <a:avLst>
              <a:gd name="adj" fmla="val 279"/>
            </a:avLst>
          </a:prstGeom>
          <a:solidFill>
            <a:srgbClr val="FFFFFF"/>
          </a:solidFill>
          <a:ln w="12700">
            <a:solidFill>
              <a:srgbClr val="DBDEE2"/>
            </a:solidFill>
            <a:miter lim="400000"/>
          </a:ln>
          <a:effectLst>
            <a:outerShdw sx="100000" sy="100000" kx="0" ky="0" algn="b" rotWithShape="0" blurRad="12700" dist="12700" dir="5400000">
              <a:srgbClr val="BBC0C7"/>
            </a:outerShdw>
          </a:effectLst>
        </p:spPr>
        <p:txBody>
          <a:bodyPr lIns="76200" tIns="76200" rIns="76200" bIns="76200" anchor="ctr"/>
          <a:lstStyle/>
          <a:p>
            <a:pPr algn="l">
              <a:lnSpc>
                <a:spcPct val="120000"/>
              </a:lnSpc>
              <a:defRPr spc="0" sz="7400"/>
            </a:pPr>
          </a:p>
        </p:txBody>
      </p:sp>
      <p:sp>
        <p:nvSpPr>
          <p:cNvPr id="94" name="Slide Number"/>
          <p:cNvSpPr/>
          <p:nvPr>
            <p:ph type="sldNum" sz="quarter" idx="2"/>
          </p:nvPr>
        </p:nvSpPr>
        <p:spPr>
          <a:xfrm>
            <a:off x="12020550" y="13030200"/>
            <a:ext cx="317500" cy="300736"/>
          </a:xfrm>
          <a:prstGeom prst="rect">
            <a:avLst/>
          </a:prstGeom>
        </p:spPr>
        <p:txBody>
          <a:bodyP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rid">
    <p:bg>
      <p:bgPr>
        <a:solidFill>
          <a:srgbClr val="E8EAED"/>
        </a:solidFill>
      </p:bgPr>
    </p:bg>
    <p:spTree>
      <p:nvGrpSpPr>
        <p:cNvPr id="1" name=""/>
        <p:cNvGrpSpPr/>
        <p:nvPr/>
      </p:nvGrpSpPr>
      <p:grpSpPr>
        <a:xfrm>
          <a:off x="0" y="0"/>
          <a:ext cx="0" cy="0"/>
          <a:chOff x="0" y="0"/>
          <a:chExt cx="0" cy="0"/>
        </a:xfrm>
      </p:grpSpPr>
      <p:pic>
        <p:nvPicPr>
          <p:cNvPr id="101"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02"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hite">
    <p:spTree>
      <p:nvGrpSpPr>
        <p:cNvPr id="1" name=""/>
        <p:cNvGrpSpPr/>
        <p:nvPr/>
      </p:nvGrpSpPr>
      <p:grpSpPr>
        <a:xfrm>
          <a:off x="0" y="0"/>
          <a:ext cx="0" cy="0"/>
          <a:chOff x="0" y="0"/>
          <a:chExt cx="0" cy="0"/>
        </a:xfrm>
      </p:grpSpPr>
      <p:sp>
        <p:nvSpPr>
          <p:cNvPr id="109" name="Text"/>
          <p:cNvSpPr txBox="1"/>
          <p:nvPr>
            <p:ph type="body" sz="quarter" idx="13"/>
          </p:nvPr>
        </p:nvSpPr>
        <p:spPr>
          <a:xfrm>
            <a:off x="95095863" y="58293000"/>
            <a:ext cx="22072601" cy="859790"/>
          </a:xfrm>
          <a:prstGeom prst="rect">
            <a:avLst/>
          </a:prstGeom>
        </p:spPr>
        <p:txBody>
          <a:bodyPr>
            <a:spAutoFit/>
          </a:bodyPr>
          <a:lstStyle/>
          <a:p>
            <a:pPr marL="0" indent="0" defTabSz="825500">
              <a:spcBef>
                <a:spcPts val="6800"/>
              </a:spcBef>
              <a:buSzTx/>
              <a:buNone/>
              <a:defRPr b="1" sz="6000">
                <a:solidFill>
                  <a:srgbClr val="94A8B2"/>
                </a:solidFill>
              </a:defRPr>
            </a:pPr>
          </a:p>
        </p:txBody>
      </p:sp>
      <p:sp>
        <p:nvSpPr>
          <p:cNvPr id="110" name="Slide Number"/>
          <p:cNvSpPr txBox="1"/>
          <p:nvPr>
            <p:ph type="sldNum" sz="quarter" idx="2"/>
          </p:nvPr>
        </p:nvSpPr>
        <p:spPr>
          <a:prstGeom prst="rect">
            <a:avLst/>
          </a:prstGeom>
        </p:spPr>
        <p:txBody>
          <a:bodyPr/>
          <a:lstStyle/>
          <a:p>
            <a:pPr defTabSz="914400"/>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7" name="Slide Number"/>
          <p:cNvSpPr txBox="1"/>
          <p:nvPr>
            <p:ph type="sldNum" sz="quarter" idx="2"/>
          </p:nvPr>
        </p:nvSpPr>
        <p:spPr>
          <a:xfrm>
            <a:off x="11944349" y="13091414"/>
            <a:ext cx="469901" cy="453137"/>
          </a:xfrm>
          <a:prstGeom prst="rect">
            <a:avLst/>
          </a:prstGeom>
        </p:spPr>
        <p:txBody>
          <a:bodyPr lIns="76200" tIns="76200" rIns="76200" bIns="76200" anchor="b"/>
          <a:lstStyle>
            <a:lvl1pPr defTabSz="81915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 Slide White">
    <p:spTree>
      <p:nvGrpSpPr>
        <p:cNvPr id="1" name=""/>
        <p:cNvGrpSpPr/>
        <p:nvPr/>
      </p:nvGrpSpPr>
      <p:grpSpPr>
        <a:xfrm>
          <a:off x="0" y="0"/>
          <a:ext cx="0" cy="0"/>
          <a:chOff x="0" y="0"/>
          <a:chExt cx="0" cy="0"/>
        </a:xfrm>
      </p:grpSpPr>
      <p:sp>
        <p:nvSpPr>
          <p:cNvPr id="124" name="Subtitle"/>
          <p:cNvSpPr txBox="1"/>
          <p:nvPr>
            <p:ph type="body" sz="quarter" idx="13"/>
          </p:nvPr>
        </p:nvSpPr>
        <p:spPr>
          <a:xfrm>
            <a:off x="1143000" y="2365017"/>
            <a:ext cx="2444112" cy="939801"/>
          </a:xfrm>
          <a:prstGeom prst="rect">
            <a:avLst/>
          </a:prstGeom>
        </p:spPr>
        <p:txBody>
          <a:bodyPr wrap="none" anchor="ctr">
            <a:spAutoFit/>
          </a:bodyPr>
          <a:lstStyle>
            <a:lvl1pPr marL="0" indent="0" defTabSz="825500">
              <a:lnSpc>
                <a:spcPct val="120000"/>
              </a:lnSpc>
              <a:spcBef>
                <a:spcPts val="0"/>
              </a:spcBef>
              <a:buSzTx/>
              <a:buNone/>
              <a:defRPr sz="5500">
                <a:solidFill>
                  <a:srgbClr val="A4A5A6"/>
                </a:solidFill>
                <a:latin typeface="Helvetica"/>
                <a:ea typeface="Helvetica"/>
                <a:cs typeface="Helvetica"/>
                <a:sym typeface="Helvetica"/>
              </a:defRPr>
            </a:lvl1pPr>
          </a:lstStyle>
          <a:p>
            <a:pPr/>
            <a:r>
              <a:t>Subtitle</a:t>
            </a:r>
          </a:p>
        </p:txBody>
      </p:sp>
      <p:sp>
        <p:nvSpPr>
          <p:cNvPr id="125" name="Title Text"/>
          <p:cNvSpPr/>
          <p:nvPr>
            <p:ph type="body" sz="quarter" idx="14"/>
          </p:nvPr>
        </p:nvSpPr>
        <p:spPr>
          <a:xfrm>
            <a:off x="1143000" y="1143000"/>
            <a:ext cx="20828000" cy="1312975"/>
          </a:xfrm>
          <a:prstGeom prst="rect">
            <a:avLst/>
          </a:prstGeom>
        </p:spPr>
        <p:txBody>
          <a:bodyPr/>
          <a:lstStyle>
            <a:lvl1pPr marL="0" indent="0" defTabSz="825500">
              <a:spcBef>
                <a:spcPts val="0"/>
              </a:spcBef>
              <a:buSzTx/>
              <a:buNone/>
              <a:defRPr sz="7500">
                <a:solidFill>
                  <a:srgbClr val="494B4D"/>
                </a:solidFill>
                <a:latin typeface="Helvetica"/>
                <a:ea typeface="Helvetica"/>
                <a:cs typeface="Helvetica"/>
                <a:sym typeface="Helvetica"/>
              </a:defRPr>
            </a:lvl1pPr>
          </a:lstStyle>
          <a:p>
            <a:pPr/>
            <a:r>
              <a:t>Title Text</a:t>
            </a:r>
          </a:p>
        </p:txBody>
      </p:sp>
      <p:sp>
        <p:nvSpPr>
          <p:cNvPr id="126" name="Body Level One…"/>
          <p:cNvSpPr/>
          <p:nvPr>
            <p:ph type="body" idx="1"/>
          </p:nvPr>
        </p:nvSpPr>
        <p:spPr>
          <a:xfrm>
            <a:off x="1143000" y="3672662"/>
            <a:ext cx="22098000" cy="8967984"/>
          </a:xfrm>
          <a:prstGeom prst="rect">
            <a:avLst/>
          </a:prstGeom>
        </p:spPr>
        <p:txBody>
          <a:bodyPr/>
          <a:lstStyle>
            <a:lvl1pPr marL="0" indent="0" defTabSz="825500">
              <a:lnSpc>
                <a:spcPct val="110000"/>
              </a:lnSpc>
              <a:spcBef>
                <a:spcPts val="800"/>
              </a:spcBef>
              <a:buSzTx/>
              <a:buNone/>
              <a:defRPr sz="4500">
                <a:solidFill>
                  <a:srgbClr val="494B4D"/>
                </a:solidFill>
                <a:latin typeface="Helvetica"/>
                <a:ea typeface="Helvetica"/>
                <a:cs typeface="Helvetica"/>
                <a:sym typeface="Helvetica"/>
              </a:defRPr>
            </a:lvl1pPr>
            <a:lvl2pPr marL="367029" indent="-354329" defTabSz="825500">
              <a:lnSpc>
                <a:spcPct val="110000"/>
              </a:lnSpc>
              <a:spcBef>
                <a:spcPts val="800"/>
              </a:spcBef>
              <a:buSzPct val="75000"/>
              <a:buChar char="•"/>
              <a:defRPr sz="4500">
                <a:solidFill>
                  <a:srgbClr val="494B4D"/>
                </a:solidFill>
                <a:latin typeface="Helvetica"/>
                <a:ea typeface="Helvetica"/>
                <a:cs typeface="Helvetica"/>
                <a:sym typeface="Helvetica"/>
              </a:defRPr>
            </a:lvl2pPr>
            <a:lvl3pPr marL="685800" indent="-228600" defTabSz="825500">
              <a:lnSpc>
                <a:spcPct val="110000"/>
              </a:lnSpc>
              <a:spcBef>
                <a:spcPts val="800"/>
              </a:spcBef>
              <a:buSzPct val="100000"/>
              <a:buChar char="-"/>
              <a:defRPr sz="4500">
                <a:solidFill>
                  <a:srgbClr val="494B4D"/>
                </a:solidFill>
                <a:latin typeface="Helvetica"/>
                <a:ea typeface="Helvetica"/>
                <a:cs typeface="Helvetica"/>
                <a:sym typeface="Helvetica"/>
              </a:defRPr>
            </a:lvl3pPr>
            <a:lvl4pPr marL="965200" indent="-228600" defTabSz="825500">
              <a:lnSpc>
                <a:spcPct val="110000"/>
              </a:lnSpc>
              <a:spcBef>
                <a:spcPts val="800"/>
              </a:spcBef>
              <a:buSzPct val="100000"/>
              <a:buChar char="-"/>
              <a:defRPr sz="4500">
                <a:solidFill>
                  <a:srgbClr val="494B4D"/>
                </a:solidFill>
                <a:latin typeface="Helvetica"/>
                <a:ea typeface="Helvetica"/>
                <a:cs typeface="Helvetica"/>
                <a:sym typeface="Helvetica"/>
              </a:defRPr>
            </a:lvl4pPr>
            <a:lvl5pPr marL="965200" indent="-228600" defTabSz="825500">
              <a:lnSpc>
                <a:spcPct val="110000"/>
              </a:lnSpc>
              <a:spcBef>
                <a:spcPts val="800"/>
              </a:spcBef>
              <a:buClr>
                <a:srgbClr val="F0F0F0"/>
              </a:buClr>
              <a:buSzPct val="100000"/>
              <a:buChar char="-"/>
              <a:defRPr sz="4500">
                <a:solidFill>
                  <a:srgbClr val="494B4D"/>
                </a:solidFill>
                <a:latin typeface="Helvetica"/>
                <a:ea typeface="Helvetica"/>
                <a:cs typeface="Helvetica"/>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27" name="Slide Number"/>
          <p:cNvSpPr/>
          <p:nvPr>
            <p:ph type="sldNum" sz="quarter" idx="2"/>
          </p:nvPr>
        </p:nvSpPr>
        <p:spPr>
          <a:xfrm>
            <a:off x="11959031" y="13081000"/>
            <a:ext cx="453238" cy="469900"/>
          </a:xfrm>
          <a:prstGeom prst="rect">
            <a:avLst/>
          </a:prstGeom>
        </p:spPr>
        <p:txBody>
          <a:bodyPr lIns="50800" tIns="50800" rIns="50800" bIns="50800"/>
          <a:lstStyle>
            <a:lvl1pPr defTabSz="825500">
              <a:tabLst/>
              <a:defRPr b="0" sz="24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Dark No Dots">
    <p:bg>
      <p:bgPr>
        <a:solidFill>
          <a:srgbClr val="162468"/>
        </a:solidFill>
      </p:bgPr>
    </p:bg>
    <p:spTree>
      <p:nvGrpSpPr>
        <p:cNvPr id="1" name=""/>
        <p:cNvGrpSpPr/>
        <p:nvPr/>
      </p:nvGrpSpPr>
      <p:grpSpPr>
        <a:xfrm>
          <a:off x="0" y="0"/>
          <a:ext cx="0" cy="0"/>
          <a:chOff x="0" y="0"/>
          <a:chExt cx="0" cy="0"/>
        </a:xfrm>
      </p:grpSpPr>
      <p:sp>
        <p:nvSpPr>
          <p:cNvPr id="134" name="Slide Number"/>
          <p:cNvSpPr/>
          <p:nvPr>
            <p:ph type="sldNum" sz="quarter" idx="2"/>
          </p:nvPr>
        </p:nvSpPr>
        <p:spPr>
          <a:xfrm>
            <a:off x="11987606" y="9969500"/>
            <a:ext cx="402438" cy="419100"/>
          </a:xfrm>
          <a:prstGeom prst="rect">
            <a:avLst/>
          </a:prstGeom>
          <a:ln w="3175"/>
        </p:spPr>
        <p:txBody>
          <a:bodyPr lIns="25400" tIns="25400" rIns="25400" bIns="25400"/>
          <a:lstStyle>
            <a:lvl1pPr defTabSz="825500">
              <a:tabLst/>
              <a:defRPr b="0" sz="24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1" name="Title Text"/>
          <p:cNvSpPr txBox="1"/>
          <p:nvPr>
            <p:ph type="title"/>
          </p:nvPr>
        </p:nvSpPr>
        <p:spPr>
          <a:xfrm>
            <a:off x="1689100" y="355600"/>
            <a:ext cx="21005800" cy="2286000"/>
          </a:xfrm>
          <a:prstGeom prst="rect">
            <a:avLst/>
          </a:prstGeom>
        </p:spPr>
        <p:txBody>
          <a:bodyPr anchor="ctr">
            <a:normAutofit fontScale="100000" lnSpcReduction="0"/>
          </a:bodyPr>
          <a:lstStyle>
            <a:lvl1pPr algn="ctr">
              <a:lnSpc>
                <a:spcPct val="100000"/>
              </a:lnSpc>
              <a:defRPr sz="11200">
                <a:solidFill>
                  <a:srgbClr val="000000"/>
                </a:solidFill>
                <a:latin typeface="Helvetica Neue Medium"/>
                <a:ea typeface="Helvetica Neue Medium"/>
                <a:cs typeface="Helvetica Neue Medium"/>
                <a:sym typeface="Helvetica Neue Medium"/>
              </a:defRPr>
            </a:lvl1pPr>
          </a:lstStyle>
          <a:p>
            <a:pPr/>
            <a:r>
              <a:t>Title Text</a:t>
            </a:r>
          </a:p>
        </p:txBody>
      </p:sp>
      <p:sp>
        <p:nvSpPr>
          <p:cNvPr id="142" name="Body Level One…"/>
          <p:cNvSpPr txBox="1"/>
          <p:nvPr>
            <p:ph type="body" idx="1"/>
          </p:nvPr>
        </p:nvSpPr>
        <p:spPr>
          <a:xfrm>
            <a:off x="1689100" y="3149600"/>
            <a:ext cx="21005800" cy="9296400"/>
          </a:xfrm>
          <a:prstGeom prst="rect">
            <a:avLst/>
          </a:prstGeom>
        </p:spPr>
        <p:txBody>
          <a:bodyPr anchor="ctr">
            <a:normAutofit fontScale="100000" lnSpcReduction="0"/>
          </a:bodyPr>
          <a:lstStyle>
            <a:lvl1pPr marL="635000" indent="-635000" defTabSz="825500">
              <a:spcBef>
                <a:spcPts val="5900"/>
              </a:spcBef>
              <a:buSzPct val="125000"/>
              <a:defRPr>
                <a:solidFill>
                  <a:srgbClr val="000000"/>
                </a:solidFill>
                <a:latin typeface="Helvetica Neue"/>
                <a:ea typeface="Helvetica Neue"/>
                <a:cs typeface="Helvetica Neue"/>
                <a:sym typeface="Helvetica Neue"/>
              </a:defRPr>
            </a:lvl1pPr>
            <a:lvl2pPr marL="1270000" indent="-635000" defTabSz="825500">
              <a:spcBef>
                <a:spcPts val="5900"/>
              </a:spcBef>
              <a:buSzPct val="125000"/>
              <a:buChar char="•"/>
              <a:defRPr sz="4800">
                <a:solidFill>
                  <a:srgbClr val="000000"/>
                </a:solidFill>
                <a:latin typeface="Helvetica Neue"/>
                <a:ea typeface="Helvetica Neue"/>
                <a:cs typeface="Helvetica Neue"/>
                <a:sym typeface="Helvetica Neue"/>
              </a:defRPr>
            </a:lvl2pPr>
            <a:lvl3pPr marL="1905000" indent="-635000" defTabSz="825500">
              <a:spcBef>
                <a:spcPts val="5900"/>
              </a:spcBef>
              <a:buSzPct val="125000"/>
              <a:buChar char="•"/>
              <a:defRPr sz="4800">
                <a:solidFill>
                  <a:srgbClr val="000000"/>
                </a:solidFill>
                <a:latin typeface="Helvetica Neue"/>
                <a:ea typeface="Helvetica Neue"/>
                <a:cs typeface="Helvetica Neue"/>
                <a:sym typeface="Helvetica Neue"/>
              </a:defRPr>
            </a:lvl3pPr>
            <a:lvl4pPr marL="2540000" indent="-635000" defTabSz="825500">
              <a:spcBef>
                <a:spcPts val="5900"/>
              </a:spcBef>
              <a:buSzPct val="125000"/>
              <a:buChar char="•"/>
              <a:defRPr sz="4800">
                <a:solidFill>
                  <a:srgbClr val="000000"/>
                </a:solidFill>
                <a:latin typeface="Helvetica Neue"/>
                <a:ea typeface="Helvetica Neue"/>
                <a:cs typeface="Helvetica Neue"/>
                <a:sym typeface="Helvetica Neue"/>
              </a:defRPr>
            </a:lvl4pPr>
            <a:lvl5pPr marL="3175000" indent="-635000" defTabSz="825500">
              <a:spcBef>
                <a:spcPts val="5900"/>
              </a:spcBef>
              <a:buSzPct val="125000"/>
              <a:buChar char="•"/>
              <a:defRPr sz="4800">
                <a:solidFill>
                  <a:srgbClr val="000000"/>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xfrm>
            <a:off x="11959031" y="13081000"/>
            <a:ext cx="453238" cy="461059"/>
          </a:xfrm>
          <a:prstGeom prst="rect">
            <a:avLst/>
          </a:prstGeom>
        </p:spPr>
        <p:txBody>
          <a:bodyPr lIns="50800" tIns="50800" rIns="50800" bIns="50800"/>
          <a:lstStyle>
            <a:lvl1pPr defTabSz="825500">
              <a:tabLst/>
              <a:defRPr b="0"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E8EAED"/>
        </a:solidFill>
      </p:bgPr>
    </p:bg>
    <p:spTree>
      <p:nvGrpSpPr>
        <p:cNvPr id="1" name=""/>
        <p:cNvGrpSpPr/>
        <p:nvPr/>
      </p:nvGrpSpPr>
      <p:grpSpPr>
        <a:xfrm>
          <a:off x="0" y="0"/>
          <a:ext cx="0" cy="0"/>
          <a:chOff x="0" y="0"/>
          <a:chExt cx="0" cy="0"/>
        </a:xfrm>
      </p:grpSpPr>
      <p:sp>
        <p:nvSpPr>
          <p:cNvPr id="150" name="Slide Number"/>
          <p:cNvSpPr/>
          <p:nvPr>
            <p:ph type="sldNum" sz="quarter" idx="2"/>
          </p:nvPr>
        </p:nvSpPr>
        <p:spPr>
          <a:xfrm>
            <a:off x="12034520" y="12412980"/>
            <a:ext cx="292101" cy="289434"/>
          </a:xfrm>
          <a:prstGeom prst="rect">
            <a:avLst/>
          </a:prstGeom>
          <a:ln w="3175"/>
        </p:spPr>
        <p:txBody>
          <a:bodyPr/>
          <a:lstStyle>
            <a:lvl1pPr defTabSz="546100">
              <a:tabLst/>
              <a:defRPr b="0" sz="2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57" name="Slide Number"/>
          <p:cNvSpPr txBox="1"/>
          <p:nvPr>
            <p:ph type="sldNum" sz="quarter" idx="2"/>
          </p:nvPr>
        </p:nvSpPr>
        <p:spPr>
          <a:xfrm>
            <a:off x="11944350" y="13030200"/>
            <a:ext cx="457200" cy="300737"/>
          </a:xfrm>
          <a:prstGeom prst="rect">
            <a:avLst/>
          </a:prstGeom>
        </p:spPr>
        <p:txBody>
          <a:bodyPr wrap="square" anchor="b"/>
          <a:lstStyle>
            <a:lvl1pPr defTabSz="81915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esentation Title">
    <p:bg>
      <p:bgPr>
        <a:solidFill>
          <a:srgbClr val="E8EAED"/>
        </a:solidFill>
      </p:bgPr>
    </p:bg>
    <p:spTree>
      <p:nvGrpSpPr>
        <p:cNvPr id="1" name=""/>
        <p:cNvGrpSpPr/>
        <p:nvPr/>
      </p:nvGrpSpPr>
      <p:grpSpPr>
        <a:xfrm>
          <a:off x="0" y="0"/>
          <a:ext cx="0" cy="0"/>
          <a:chOff x="0" y="0"/>
          <a:chExt cx="0" cy="0"/>
        </a:xfrm>
      </p:grpSpPr>
      <p:sp>
        <p:nvSpPr>
          <p:cNvPr id="19" name="Presentation Title"/>
          <p:cNvSpPr/>
          <p:nvPr>
            <p:ph type="body" sz="quarter" idx="13"/>
          </p:nvPr>
        </p:nvSpPr>
        <p:spPr>
          <a:xfrm>
            <a:off x="1529823" y="5776346"/>
            <a:ext cx="22353996" cy="1661796"/>
          </a:xfrm>
          <a:prstGeom prst="rect">
            <a:avLst/>
          </a:prstGeom>
        </p:spPr>
        <p:txBody>
          <a:bodyPr lIns="0" tIns="0" rIns="0" bIns="0" anchor="b">
            <a:spAutoFit/>
          </a:bodyPr>
          <a:lstStyle>
            <a:lvl1pPr marL="0" indent="0" defTabSz="457200">
              <a:lnSpc>
                <a:spcPct val="80000"/>
              </a:lnSpc>
              <a:spcBef>
                <a:spcPts val="0"/>
              </a:spcBef>
              <a:buSzTx/>
              <a:buNone/>
              <a:defRPr sz="13000">
                <a:solidFill>
                  <a:srgbClr val="3A5998"/>
                </a:solidFill>
                <a:latin typeface="+mn-lt"/>
                <a:ea typeface="+mn-ea"/>
                <a:cs typeface="+mn-cs"/>
                <a:sym typeface="FreightSansLFPro Semibold"/>
              </a:defRPr>
            </a:lvl1pPr>
          </a:lstStyle>
          <a:p>
            <a:pPr/>
            <a:r>
              <a:t>Presentation Title</a:t>
            </a:r>
          </a:p>
        </p:txBody>
      </p:sp>
      <p:sp>
        <p:nvSpPr>
          <p:cNvPr id="20" name="Speaker Name"/>
          <p:cNvSpPr/>
          <p:nvPr>
            <p:ph type="body" sz="quarter" idx="14"/>
          </p:nvPr>
        </p:nvSpPr>
        <p:spPr>
          <a:xfrm>
            <a:off x="1529823" y="10517959"/>
            <a:ext cx="22353996" cy="818897"/>
          </a:xfrm>
          <a:prstGeom prst="rect">
            <a:avLst/>
          </a:prstGeom>
        </p:spPr>
        <p:txBody>
          <a:bodyPr lIns="0" tIns="0" rIns="0" bIns="0">
            <a:spAutoFit/>
          </a:bodyPr>
          <a:lstStyle>
            <a:lvl1pPr marL="0" indent="0" defTabSz="457200">
              <a:lnSpc>
                <a:spcPct val="80000"/>
              </a:lnSpc>
              <a:spcBef>
                <a:spcPts val="0"/>
              </a:spcBef>
              <a:buSzTx/>
              <a:buNone/>
              <a:defRPr sz="6400">
                <a:solidFill>
                  <a:srgbClr val="5890FF"/>
                </a:solidFill>
                <a:latin typeface="+mn-lt"/>
                <a:ea typeface="+mn-ea"/>
                <a:cs typeface="+mn-cs"/>
                <a:sym typeface="FreightSansLFPro Semibold"/>
              </a:defRPr>
            </a:lvl1pPr>
          </a:lstStyle>
          <a:p>
            <a:pPr/>
            <a:r>
              <a:t>Speaker Name</a:t>
            </a:r>
          </a:p>
        </p:txBody>
      </p:sp>
      <p:sp>
        <p:nvSpPr>
          <p:cNvPr id="21" name="Speaker Title"/>
          <p:cNvSpPr/>
          <p:nvPr>
            <p:ph type="body" sz="quarter" idx="15"/>
          </p:nvPr>
        </p:nvSpPr>
        <p:spPr>
          <a:xfrm>
            <a:off x="1529823" y="11629054"/>
            <a:ext cx="22353996" cy="716586"/>
          </a:xfrm>
          <a:prstGeom prst="rect">
            <a:avLst/>
          </a:prstGeom>
        </p:spPr>
        <p:txBody>
          <a:bodyPr lIns="0" tIns="0" rIns="0" bIns="0">
            <a:spAutoFit/>
          </a:bodyPr>
          <a:lstStyle>
            <a:lvl1pPr marL="0" indent="0" defTabSz="457200">
              <a:lnSpc>
                <a:spcPct val="80000"/>
              </a:lnSpc>
              <a:spcBef>
                <a:spcPts val="0"/>
              </a:spcBef>
              <a:buSzTx/>
              <a:buNone/>
              <a:defRPr sz="5600">
                <a:solidFill>
                  <a:srgbClr val="898F99"/>
                </a:solidFill>
                <a:latin typeface="FreightSansLFPro Medium"/>
                <a:ea typeface="FreightSansLFPro Medium"/>
                <a:cs typeface="FreightSansLFPro Medium"/>
                <a:sym typeface="FreightSansLFPro Medium"/>
              </a:defRPr>
            </a:lvl1pPr>
          </a:lstStyle>
          <a:p>
            <a:pPr/>
            <a:r>
              <a:t>Speaker Title</a:t>
            </a:r>
          </a:p>
        </p:txBody>
      </p:sp>
      <p:sp>
        <p:nvSpPr>
          <p:cNvPr id="22"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ragraph">
    <p:bg>
      <p:bgPr>
        <a:solidFill>
          <a:srgbClr val="E8EAED"/>
        </a:solidFill>
      </p:bgPr>
    </p:bg>
    <p:spTree>
      <p:nvGrpSpPr>
        <p:cNvPr id="1" name=""/>
        <p:cNvGrpSpPr/>
        <p:nvPr/>
      </p:nvGrpSpPr>
      <p:grpSpPr>
        <a:xfrm>
          <a:off x="0" y="0"/>
          <a:ext cx="0" cy="0"/>
          <a:chOff x="0" y="0"/>
          <a:chExt cx="0" cy="0"/>
        </a:xfrm>
      </p:grpSpPr>
      <p:sp>
        <p:nvSpPr>
          <p:cNvPr id="29" name="Slide Title"/>
          <p:cNvSpPr/>
          <p:nvPr>
            <p:ph type="body" sz="quarter" idx="13"/>
          </p:nvPr>
        </p:nvSpPr>
        <p:spPr>
          <a:xfrm>
            <a:off x="1491288" y="1452809"/>
            <a:ext cx="21337925" cy="1409066"/>
          </a:xfrm>
          <a:prstGeom prst="rect">
            <a:avLst/>
          </a:prstGeom>
        </p:spPr>
        <p:txBody>
          <a:bodyPr lIns="0" tIns="0" rIns="0" bIns="0">
            <a:spAutoFit/>
          </a:bodyPr>
          <a:lstStyle>
            <a:lvl1pPr marL="0" indent="0" defTabSz="457200">
              <a:lnSpc>
                <a:spcPct val="80000"/>
              </a:lnSpc>
              <a:spcBef>
                <a:spcPts val="0"/>
              </a:spcBef>
              <a:buSzTx/>
              <a:buNone/>
              <a:defRPr sz="11000">
                <a:solidFill>
                  <a:srgbClr val="3A5998"/>
                </a:solidFill>
                <a:latin typeface="+mn-lt"/>
                <a:ea typeface="+mn-ea"/>
                <a:cs typeface="+mn-cs"/>
                <a:sym typeface="FreightSansLFPro Semibold"/>
              </a:defRPr>
            </a:lvl1pPr>
          </a:lstStyle>
          <a:p>
            <a:pPr/>
            <a:r>
              <a:t>Slide Title </a:t>
            </a:r>
          </a:p>
        </p:txBody>
      </p:sp>
      <p:sp>
        <p:nvSpPr>
          <p:cNvPr id="30" name="Slide Subtitle"/>
          <p:cNvSpPr/>
          <p:nvPr>
            <p:ph type="body" sz="quarter" idx="14"/>
          </p:nvPr>
        </p:nvSpPr>
        <p:spPr>
          <a:xfrm>
            <a:off x="1491288" y="2921087"/>
            <a:ext cx="21337925" cy="813512"/>
          </a:xfrm>
          <a:prstGeom prst="rect">
            <a:avLst/>
          </a:prstGeom>
        </p:spPr>
        <p:txBody>
          <a:bodyPr lIns="0" tIns="0" rIns="0" bIns="0">
            <a:spAutoFit/>
          </a:bodyPr>
          <a:lstStyle>
            <a:lvl1pPr marL="0" indent="0" defTabSz="457200">
              <a:lnSpc>
                <a:spcPct val="80000"/>
              </a:lnSpc>
              <a:spcBef>
                <a:spcPts val="0"/>
              </a:spcBef>
              <a:buSzTx/>
              <a:buNone/>
              <a:defRPr sz="6400">
                <a:solidFill>
                  <a:srgbClr val="5890FF"/>
                </a:solidFill>
                <a:latin typeface="FreightSansLFPro Medium"/>
                <a:ea typeface="FreightSansLFPro Medium"/>
                <a:cs typeface="FreightSansLFPro Medium"/>
                <a:sym typeface="FreightSansLFPro Medium"/>
              </a:defRPr>
            </a:lvl1pPr>
          </a:lstStyle>
          <a:p>
            <a:pPr/>
            <a:r>
              <a:t>Slide Subtitle</a:t>
            </a:r>
          </a:p>
        </p:txBody>
      </p:sp>
      <p:sp>
        <p:nvSpPr>
          <p:cNvPr id="31" name="Lorem ipsum dolor sit amet, consectetur adipiscing elit. Sed semper mauris quis sem finibus, a feugiat eros sodales. Aliquam vel turpis eleifend, suscipit tortor venenatis, luctus metus. Phasellus lorem massa, venenatis quis maximus ut, consectetur vel libero. Phasellus massa."/>
          <p:cNvSpPr/>
          <p:nvPr>
            <p:ph type="body" sz="half" idx="15"/>
          </p:nvPr>
        </p:nvSpPr>
        <p:spPr>
          <a:xfrm>
            <a:off x="1529388" y="4821090"/>
            <a:ext cx="21337926" cy="5726101"/>
          </a:xfrm>
          <a:prstGeom prst="rect">
            <a:avLst/>
          </a:prstGeom>
        </p:spPr>
        <p:txBody>
          <a:bodyPr lIns="0" tIns="0" rIns="0" bIns="0">
            <a:spAutoFit/>
          </a:bodyPr>
          <a:lstStyle>
            <a:lvl1pPr marL="0" indent="0" defTabSz="457200">
              <a:lnSpc>
                <a:spcPct val="120000"/>
              </a:lnSpc>
              <a:spcBef>
                <a:spcPts val="0"/>
              </a:spcBef>
              <a:buSzTx/>
              <a:buNone/>
              <a:defRPr spc="0" sz="7400">
                <a:solidFill>
                  <a:srgbClr val="6A717D"/>
                </a:solidFill>
              </a:defRPr>
            </a:lvl1pPr>
          </a:lstStyle>
          <a:p>
            <a:pPr/>
            <a:r>
              <a:t>Lorem ipsum dolor sit amet, consectetur adipiscing elit. Sed semper mauris quis sem finibus, a feugiat eros sodales. Aliquam vel turpis eleifend, suscipit tortor venenatis, luctus metus. Phasellus lorem massa, venenatis quis maximus ut, consectetur vel libero. Phasellus massa.</a:t>
            </a:r>
          </a:p>
        </p:txBody>
      </p:sp>
      <p:sp>
        <p:nvSpPr>
          <p:cNvPr id="32"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E8EAED"/>
        </a:solidFill>
      </p:bgPr>
    </p:bg>
    <p:spTree>
      <p:nvGrpSpPr>
        <p:cNvPr id="1" name=""/>
        <p:cNvGrpSpPr/>
        <p:nvPr/>
      </p:nvGrpSpPr>
      <p:grpSpPr>
        <a:xfrm>
          <a:off x="0" y="0"/>
          <a:ext cx="0" cy="0"/>
          <a:chOff x="0" y="0"/>
          <a:chExt cx="0" cy="0"/>
        </a:xfrm>
      </p:grpSpPr>
      <p:sp>
        <p:nvSpPr>
          <p:cNvPr id="39" name="Lorem ipsum dolor sit amet, consectetur.…"/>
          <p:cNvSpPr/>
          <p:nvPr>
            <p:ph type="body" idx="13"/>
          </p:nvPr>
        </p:nvSpPr>
        <p:spPr>
          <a:xfrm>
            <a:off x="1529388" y="4834831"/>
            <a:ext cx="21337926" cy="6919723"/>
          </a:xfrm>
          <a:prstGeom prst="rect">
            <a:avLst/>
          </a:prstGeom>
        </p:spPr>
        <p:txBody>
          <a:bodyPr lIns="0" tIns="0" rIns="0" bIns="0">
            <a:spAutoFit/>
          </a:bodyPr>
          <a:lstStyle/>
          <a:p>
            <a:pPr marL="939800" indent="-939800" defTabSz="457200">
              <a:lnSpc>
                <a:spcPct val="120000"/>
              </a:lnSpc>
              <a:spcBef>
                <a:spcPts val="0"/>
              </a:spcBef>
              <a:buClr>
                <a:srgbClr val="5890FF"/>
              </a:buClr>
              <a:buSzPct val="50000"/>
              <a:defRPr sz="7400">
                <a:solidFill>
                  <a:srgbClr val="6A717D"/>
                </a:solidFill>
              </a:defRPr>
            </a:pPr>
            <a:r>
              <a:t>Lorem ipsum dolor sit amet, consectetur.</a:t>
            </a:r>
          </a:p>
          <a:p>
            <a:pPr marL="939800" indent="-939800" defTabSz="457200">
              <a:lnSpc>
                <a:spcPct val="120000"/>
              </a:lnSpc>
              <a:spcBef>
                <a:spcPts val="0"/>
              </a:spcBef>
              <a:buClr>
                <a:srgbClr val="5890FF"/>
              </a:buClr>
              <a:buSzPct val="50000"/>
              <a:defRPr sz="7400">
                <a:solidFill>
                  <a:srgbClr val="6A717D"/>
                </a:solidFill>
              </a:defRPr>
            </a:pPr>
            <a:r>
              <a:t>Donec vitae ipsum quis elit ultricies aliquam</a:t>
            </a:r>
          </a:p>
          <a:p>
            <a:pPr marL="939800" indent="-939800" defTabSz="457200">
              <a:lnSpc>
                <a:spcPct val="120000"/>
              </a:lnSpc>
              <a:spcBef>
                <a:spcPts val="0"/>
              </a:spcBef>
              <a:buClr>
                <a:srgbClr val="5890FF"/>
              </a:buClr>
              <a:buSzPct val="50000"/>
              <a:defRPr sz="7400">
                <a:solidFill>
                  <a:srgbClr val="6A717D"/>
                </a:solidFill>
              </a:defRPr>
            </a:pPr>
            <a:r>
              <a:t>Pellentesque in nibh quis est cursus fermentum.</a:t>
            </a:r>
          </a:p>
          <a:p>
            <a:pPr marL="939800" indent="-939800" defTabSz="457200">
              <a:lnSpc>
                <a:spcPct val="120000"/>
              </a:lnSpc>
              <a:spcBef>
                <a:spcPts val="0"/>
              </a:spcBef>
              <a:buClr>
                <a:srgbClr val="5890FF"/>
              </a:buClr>
              <a:buSzPct val="50000"/>
              <a:defRPr sz="7400">
                <a:solidFill>
                  <a:srgbClr val="6A717D"/>
                </a:solidFill>
              </a:defRPr>
            </a:pPr>
            <a:r>
              <a:t>Donec vel justo ut erat hendrerit nec non leo.</a:t>
            </a:r>
          </a:p>
          <a:p>
            <a:pPr marL="939800" indent="-939800" defTabSz="457200">
              <a:lnSpc>
                <a:spcPct val="120000"/>
              </a:lnSpc>
              <a:spcBef>
                <a:spcPts val="0"/>
              </a:spcBef>
              <a:buClr>
                <a:srgbClr val="5890FF"/>
              </a:buClr>
              <a:buSzPct val="50000"/>
              <a:defRPr sz="7400">
                <a:solidFill>
                  <a:srgbClr val="6A717D"/>
                </a:solidFill>
              </a:defRPr>
            </a:pPr>
            <a:r>
              <a:t>Lorem ipsum dolor sit amet, consectetur.</a:t>
            </a:r>
          </a:p>
          <a:p>
            <a:pPr marL="939800" indent="-939800" defTabSz="457200">
              <a:lnSpc>
                <a:spcPct val="120000"/>
              </a:lnSpc>
              <a:spcBef>
                <a:spcPts val="0"/>
              </a:spcBef>
              <a:buClr>
                <a:srgbClr val="5890FF"/>
              </a:buClr>
              <a:buSzPct val="50000"/>
              <a:defRPr sz="7400">
                <a:solidFill>
                  <a:srgbClr val="6A717D"/>
                </a:solidFill>
              </a:defRPr>
            </a:pPr>
            <a:r>
              <a:t>Donec vitae ipsum quis elit ultricies aliquam</a:t>
            </a:r>
          </a:p>
        </p:txBody>
      </p:sp>
      <p:sp>
        <p:nvSpPr>
          <p:cNvPr id="40" name="Slide Title"/>
          <p:cNvSpPr/>
          <p:nvPr>
            <p:ph type="body" sz="quarter" idx="14"/>
          </p:nvPr>
        </p:nvSpPr>
        <p:spPr>
          <a:xfrm>
            <a:off x="1491288" y="1452809"/>
            <a:ext cx="21337925" cy="1409066"/>
          </a:xfrm>
          <a:prstGeom prst="rect">
            <a:avLst/>
          </a:prstGeom>
        </p:spPr>
        <p:txBody>
          <a:bodyPr lIns="0" tIns="0" rIns="0" bIns="0">
            <a:spAutoFit/>
          </a:bodyPr>
          <a:lstStyle>
            <a:lvl1pPr marL="0" indent="0" defTabSz="457200">
              <a:lnSpc>
                <a:spcPct val="80000"/>
              </a:lnSpc>
              <a:spcBef>
                <a:spcPts val="0"/>
              </a:spcBef>
              <a:buSzTx/>
              <a:buNone/>
              <a:defRPr sz="11000">
                <a:solidFill>
                  <a:srgbClr val="3A5998"/>
                </a:solidFill>
                <a:latin typeface="+mn-lt"/>
                <a:ea typeface="+mn-ea"/>
                <a:cs typeface="+mn-cs"/>
                <a:sym typeface="FreightSansLFPro Semibold"/>
              </a:defRPr>
            </a:lvl1pPr>
          </a:lstStyle>
          <a:p>
            <a:pPr/>
            <a:r>
              <a:t>Slide Title </a:t>
            </a:r>
          </a:p>
        </p:txBody>
      </p:sp>
      <p:sp>
        <p:nvSpPr>
          <p:cNvPr id="41" name="Slide Subtitle"/>
          <p:cNvSpPr/>
          <p:nvPr>
            <p:ph type="body" sz="quarter" idx="15"/>
          </p:nvPr>
        </p:nvSpPr>
        <p:spPr>
          <a:xfrm>
            <a:off x="1491288" y="2921087"/>
            <a:ext cx="21337925" cy="813512"/>
          </a:xfrm>
          <a:prstGeom prst="rect">
            <a:avLst/>
          </a:prstGeom>
        </p:spPr>
        <p:txBody>
          <a:bodyPr lIns="0" tIns="0" rIns="0" bIns="0">
            <a:spAutoFit/>
          </a:bodyPr>
          <a:lstStyle>
            <a:lvl1pPr marL="0" indent="0" defTabSz="457200">
              <a:lnSpc>
                <a:spcPct val="80000"/>
              </a:lnSpc>
              <a:spcBef>
                <a:spcPts val="0"/>
              </a:spcBef>
              <a:buSzTx/>
              <a:buNone/>
              <a:defRPr sz="6400">
                <a:solidFill>
                  <a:srgbClr val="5890FF"/>
                </a:solidFill>
                <a:latin typeface="FreightSansLFPro Medium"/>
                <a:ea typeface="FreightSansLFPro Medium"/>
                <a:cs typeface="FreightSansLFPro Medium"/>
                <a:sym typeface="FreightSansLFPro Medium"/>
              </a:defRPr>
            </a:lvl1pPr>
          </a:lstStyle>
          <a:p>
            <a:pPr/>
            <a:r>
              <a:t>Slide Subtitle</a:t>
            </a:r>
          </a:p>
        </p:txBody>
      </p:sp>
      <p:sp>
        <p:nvSpPr>
          <p:cNvPr id="42" name="Slide Number"/>
          <p:cNvSpPr/>
          <p:nvPr>
            <p:ph type="sldNum" sz="quarter" idx="2"/>
          </p:nvPr>
        </p:nvSpPr>
        <p:spPr>
          <a:xfrm>
            <a:off x="23375337" y="12831127"/>
            <a:ext cx="393701" cy="398146"/>
          </a:xfrm>
          <a:prstGeom prst="rect">
            <a:avLst/>
          </a:prstGeom>
        </p:spPr>
        <p:txBody>
          <a:bodyPr anchor="ctr"/>
          <a:lstStyle>
            <a:lvl1pPr defTabSz="546100">
              <a:tabLst/>
              <a:defRPr>
                <a:solidFill>
                  <a:srgbClr val="A6AAA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rstitial">
    <p:bg>
      <p:bgPr>
        <a:solidFill>
          <a:srgbClr val="3A5998"/>
        </a:solidFill>
      </p:bgPr>
    </p:bg>
    <p:spTree>
      <p:nvGrpSpPr>
        <p:cNvPr id="1" name=""/>
        <p:cNvGrpSpPr/>
        <p:nvPr/>
      </p:nvGrpSpPr>
      <p:grpSpPr>
        <a:xfrm>
          <a:off x="0" y="0"/>
          <a:ext cx="0" cy="0"/>
          <a:chOff x="0" y="0"/>
          <a:chExt cx="0" cy="0"/>
        </a:xfrm>
      </p:grpSpPr>
      <p:sp>
        <p:nvSpPr>
          <p:cNvPr id="49" name="Interstitial Title"/>
          <p:cNvSpPr/>
          <p:nvPr>
            <p:ph type="body" sz="quarter" idx="13"/>
          </p:nvPr>
        </p:nvSpPr>
        <p:spPr>
          <a:xfrm>
            <a:off x="1521833" y="6042152"/>
            <a:ext cx="21340333" cy="1661795"/>
          </a:xfrm>
          <a:prstGeom prst="rect">
            <a:avLst/>
          </a:prstGeom>
        </p:spPr>
        <p:txBody>
          <a:bodyPr lIns="0" tIns="0" rIns="0" bIns="0">
            <a:spAutoFit/>
          </a:bodyPr>
          <a:lstStyle>
            <a:lvl1pPr marL="0" indent="0" algn="ctr" defTabSz="457200">
              <a:lnSpc>
                <a:spcPct val="80000"/>
              </a:lnSpc>
              <a:spcBef>
                <a:spcPts val="0"/>
              </a:spcBef>
              <a:buSzTx/>
              <a:buNone/>
              <a:defRPr sz="13000">
                <a:solidFill>
                  <a:srgbClr val="FFFFFF"/>
                </a:solidFill>
                <a:latin typeface="+mn-lt"/>
                <a:ea typeface="+mn-ea"/>
                <a:cs typeface="+mn-cs"/>
                <a:sym typeface="FreightSansLFPro Semibold"/>
              </a:defRPr>
            </a:lvl1pPr>
          </a:lstStyle>
          <a:p>
            <a:pPr/>
            <a:r>
              <a:t>Interstitial Title</a:t>
            </a:r>
          </a:p>
        </p:txBody>
      </p:sp>
      <p:sp>
        <p:nvSpPr>
          <p:cNvPr id="50"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s">
    <p:bg>
      <p:bgPr>
        <a:solidFill>
          <a:srgbClr val="E8EAED"/>
        </a:solidFill>
      </p:bgPr>
    </p:bg>
    <p:spTree>
      <p:nvGrpSpPr>
        <p:cNvPr id="1" name=""/>
        <p:cNvGrpSpPr/>
        <p:nvPr/>
      </p:nvGrpSpPr>
      <p:grpSpPr>
        <a:xfrm>
          <a:off x="0" y="0"/>
          <a:ext cx="0" cy="0"/>
          <a:chOff x="0" y="0"/>
          <a:chExt cx="0" cy="0"/>
        </a:xfrm>
      </p:grpSpPr>
      <p:sp>
        <p:nvSpPr>
          <p:cNvPr id="57" name="Rounded Rectangle"/>
          <p:cNvSpPr/>
          <p:nvPr/>
        </p:nvSpPr>
        <p:spPr>
          <a:xfrm>
            <a:off x="495299" y="508000"/>
            <a:ext cx="23368001" cy="12700000"/>
          </a:xfrm>
          <a:prstGeom prst="roundRect">
            <a:avLst>
              <a:gd name="adj" fmla="val 279"/>
            </a:avLst>
          </a:prstGeom>
          <a:solidFill>
            <a:srgbClr val="FFFFFF"/>
          </a:solidFill>
          <a:ln w="12700">
            <a:solidFill>
              <a:srgbClr val="DBDEE2"/>
            </a:solidFill>
            <a:miter lim="400000"/>
          </a:ln>
          <a:effectLst>
            <a:outerShdw sx="100000" sy="100000" kx="0" ky="0" algn="b" rotWithShape="0" blurRad="12700" dist="12700" dir="5400000">
              <a:srgbClr val="BBC0C7"/>
            </a:outerShdw>
          </a:effectLst>
        </p:spPr>
        <p:txBody>
          <a:bodyPr lIns="76200" tIns="76200" rIns="76200" bIns="76200" anchor="ctr"/>
          <a:lstStyle/>
          <a:p>
            <a:pPr algn="l">
              <a:lnSpc>
                <a:spcPct val="120000"/>
              </a:lnSpc>
              <a:defRPr spc="0" sz="7400"/>
            </a:pPr>
          </a:p>
        </p:txBody>
      </p:sp>
      <p:sp>
        <p:nvSpPr>
          <p:cNvPr id="58" name="“Lorem ipsum dolor sit amet,  adipiscing elit. Nam facilisis erat nunc, maximus auctor libero ornare at. Ut nec nisl sodales quam feugiat.”"/>
          <p:cNvSpPr/>
          <p:nvPr>
            <p:ph type="body" sz="half" idx="13"/>
          </p:nvPr>
        </p:nvSpPr>
        <p:spPr>
          <a:xfrm>
            <a:off x="1534249" y="4190877"/>
            <a:ext cx="21338857" cy="5334242"/>
          </a:xfrm>
          <a:prstGeom prst="rect">
            <a:avLst/>
          </a:prstGeom>
        </p:spPr>
        <p:txBody>
          <a:bodyPr lIns="0" tIns="0" rIns="0" bIns="0" anchor="ctr">
            <a:spAutoFit/>
          </a:bodyPr>
          <a:lstStyle/>
          <a:p>
            <a:pPr marL="0" indent="0" algn="ctr" defTabSz="457200">
              <a:lnSpc>
                <a:spcPct val="110000"/>
              </a:lnSpc>
              <a:spcBef>
                <a:spcPts val="0"/>
              </a:spcBef>
              <a:buSzTx/>
              <a:buNone/>
              <a:defRPr sz="9500">
                <a:solidFill>
                  <a:srgbClr val="6A717D"/>
                </a:solidFill>
                <a:latin typeface="FreightSansLFPro Medium"/>
                <a:ea typeface="FreightSansLFPro Medium"/>
                <a:cs typeface="FreightSansLFPro Medium"/>
                <a:sym typeface="FreightSansLFPro Medium"/>
              </a:defRPr>
            </a:pPr>
            <a:r>
              <a:rPr>
                <a:solidFill>
                  <a:srgbClr val="5890FF"/>
                </a:solidFill>
              </a:rPr>
              <a:t>“</a:t>
            </a:r>
            <a:r>
              <a:t>Lorem ipsum dolor sit amet, </a:t>
            </a:r>
            <a:br/>
            <a:r>
              <a:t>adipiscing elit. Nam facilisis erat nunc, maximus auctor libero ornare at. Ut nec nisl sodales quam feugiat.</a:t>
            </a:r>
            <a:r>
              <a:rPr>
                <a:solidFill>
                  <a:srgbClr val="5890FF"/>
                </a:solidFill>
              </a:rPr>
              <a:t>”</a:t>
            </a:r>
          </a:p>
        </p:txBody>
      </p:sp>
      <p:sp>
        <p:nvSpPr>
          <p:cNvPr id="59" name="— Quote Author"/>
          <p:cNvSpPr/>
          <p:nvPr>
            <p:ph type="body" sz="quarter" idx="14"/>
          </p:nvPr>
        </p:nvSpPr>
        <p:spPr>
          <a:xfrm>
            <a:off x="1522572" y="11749991"/>
            <a:ext cx="21338855" cy="553467"/>
          </a:xfrm>
          <a:prstGeom prst="rect">
            <a:avLst/>
          </a:prstGeom>
        </p:spPr>
        <p:txBody>
          <a:bodyPr lIns="0" tIns="0" rIns="0" bIns="0">
            <a:spAutoFit/>
          </a:bodyPr>
          <a:lstStyle>
            <a:lvl1pPr marL="0" indent="0" algn="ctr" defTabSz="457200">
              <a:lnSpc>
                <a:spcPct val="80000"/>
              </a:lnSpc>
              <a:spcBef>
                <a:spcPts val="0"/>
              </a:spcBef>
              <a:buSzTx/>
              <a:buNone/>
              <a:defRPr sz="4400">
                <a:solidFill>
                  <a:srgbClr val="5890FF"/>
                </a:solidFill>
              </a:defRPr>
            </a:lvl1pPr>
          </a:lstStyle>
          <a:p>
            <a:pPr/>
            <a:r>
              <a:t>— Quote Author</a:t>
            </a:r>
          </a:p>
        </p:txBody>
      </p:sp>
      <p:sp>
        <p:nvSpPr>
          <p:cNvPr id="60"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raphs / Charts">
    <p:bg>
      <p:bgPr>
        <a:solidFill>
          <a:srgbClr val="E8EAED"/>
        </a:solidFill>
      </p:bgPr>
    </p:bg>
    <p:spTree>
      <p:nvGrpSpPr>
        <p:cNvPr id="1" name=""/>
        <p:cNvGrpSpPr/>
        <p:nvPr/>
      </p:nvGrpSpPr>
      <p:grpSpPr>
        <a:xfrm>
          <a:off x="0" y="0"/>
          <a:ext cx="0" cy="0"/>
          <a:chOff x="0" y="0"/>
          <a:chExt cx="0" cy="0"/>
        </a:xfrm>
      </p:grpSpPr>
      <p:sp>
        <p:nvSpPr>
          <p:cNvPr id="67" name="Rounded Rectangle"/>
          <p:cNvSpPr/>
          <p:nvPr/>
        </p:nvSpPr>
        <p:spPr>
          <a:xfrm>
            <a:off x="495299" y="508000"/>
            <a:ext cx="23368001" cy="12700000"/>
          </a:xfrm>
          <a:prstGeom prst="roundRect">
            <a:avLst>
              <a:gd name="adj" fmla="val 279"/>
            </a:avLst>
          </a:prstGeom>
          <a:solidFill>
            <a:srgbClr val="FFFFFF"/>
          </a:solidFill>
          <a:ln w="12700">
            <a:solidFill>
              <a:srgbClr val="DBDEE2"/>
            </a:solidFill>
            <a:miter lim="400000"/>
          </a:ln>
          <a:effectLst>
            <a:outerShdw sx="100000" sy="100000" kx="0" ky="0" algn="b" rotWithShape="0" blurRad="12700" dist="12700" dir="5400000">
              <a:srgbClr val="BBC0C7"/>
            </a:outerShdw>
          </a:effectLst>
        </p:spPr>
        <p:txBody>
          <a:bodyPr lIns="76200" tIns="76200" rIns="76200" bIns="76200" anchor="ctr"/>
          <a:lstStyle/>
          <a:p>
            <a:pPr algn="l">
              <a:lnSpc>
                <a:spcPct val="120000"/>
              </a:lnSpc>
              <a:defRPr spc="0" sz="7400"/>
            </a:pPr>
          </a:p>
        </p:txBody>
      </p:sp>
      <p:sp>
        <p:nvSpPr>
          <p:cNvPr id="68" name="Source: sed ut unde omnis"/>
          <p:cNvSpPr/>
          <p:nvPr>
            <p:ph type="body" sz="quarter" idx="13"/>
          </p:nvPr>
        </p:nvSpPr>
        <p:spPr>
          <a:xfrm>
            <a:off x="1516688" y="12443032"/>
            <a:ext cx="21341940" cy="388291"/>
          </a:xfrm>
          <a:prstGeom prst="rect">
            <a:avLst/>
          </a:prstGeom>
        </p:spPr>
        <p:txBody>
          <a:bodyPr lIns="0" tIns="0" rIns="0" bIns="0">
            <a:spAutoFit/>
          </a:bodyPr>
          <a:lstStyle>
            <a:lvl1pPr marL="0" indent="0" defTabSz="457200">
              <a:lnSpc>
                <a:spcPct val="80000"/>
              </a:lnSpc>
              <a:spcBef>
                <a:spcPts val="0"/>
              </a:spcBef>
              <a:buSzTx/>
              <a:buNone/>
              <a:defRPr sz="3100">
                <a:solidFill>
                  <a:srgbClr val="ADB2BB"/>
                </a:solidFill>
                <a:latin typeface="FreightSansLFPro Medium"/>
                <a:ea typeface="FreightSansLFPro Medium"/>
                <a:cs typeface="FreightSansLFPro Medium"/>
                <a:sym typeface="FreightSansLFPro Medium"/>
              </a:defRPr>
            </a:lvl1pPr>
          </a:lstStyle>
          <a:p>
            <a:pPr/>
            <a:r>
              <a:t>Source: sed ut unde omnis</a:t>
            </a:r>
          </a:p>
        </p:txBody>
      </p:sp>
      <p:sp>
        <p:nvSpPr>
          <p:cNvPr id="69"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de">
    <p:bg>
      <p:bgPr>
        <a:solidFill>
          <a:srgbClr val="000000"/>
        </a:solidFill>
      </p:bgPr>
    </p:bg>
    <p:spTree>
      <p:nvGrpSpPr>
        <p:cNvPr id="1" name=""/>
        <p:cNvGrpSpPr/>
        <p:nvPr/>
      </p:nvGrpSpPr>
      <p:grpSpPr>
        <a:xfrm>
          <a:off x="0" y="0"/>
          <a:ext cx="0" cy="0"/>
          <a:chOff x="0" y="0"/>
          <a:chExt cx="0" cy="0"/>
        </a:xfrm>
      </p:grpSpPr>
      <p:sp>
        <p:nvSpPr>
          <p:cNvPr id="76" name="&lt;code&gt;&lt;/code&gt;…"/>
          <p:cNvSpPr/>
          <p:nvPr>
            <p:ph type="body" idx="13"/>
          </p:nvPr>
        </p:nvSpPr>
        <p:spPr>
          <a:xfrm>
            <a:off x="1525682" y="4495199"/>
            <a:ext cx="21332636" cy="7724346"/>
          </a:xfrm>
          <a:prstGeom prst="rect">
            <a:avLst/>
          </a:prstGeom>
        </p:spPr>
        <p:txBody>
          <a:bodyPr lIns="0" tIns="0" rIns="0" bIns="0"/>
          <a:lstStyle/>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a:p>
            <a:pPr marL="0" indent="0" defTabSz="642937">
              <a:lnSpc>
                <a:spcPct val="120000"/>
              </a:lnSpc>
              <a:spcBef>
                <a:spcPts val="0"/>
              </a:spcBef>
              <a:buSzTx/>
              <a:buNone/>
              <a:defRPr sz="5000">
                <a:solidFill>
                  <a:srgbClr val="FFFFFF"/>
                </a:solidFill>
                <a:latin typeface="+mj-lt"/>
                <a:ea typeface="+mj-ea"/>
                <a:cs typeface="+mj-cs"/>
                <a:sym typeface="Menlo"/>
              </a:defRPr>
            </a:pPr>
            <a:r>
              <a:t>&lt;code&gt;&lt;/code&gt;</a:t>
            </a:r>
          </a:p>
        </p:txBody>
      </p:sp>
      <p:sp>
        <p:nvSpPr>
          <p:cNvPr id="77" name="Slide Subtitle"/>
          <p:cNvSpPr/>
          <p:nvPr>
            <p:ph type="body" sz="quarter" idx="14"/>
          </p:nvPr>
        </p:nvSpPr>
        <p:spPr>
          <a:xfrm>
            <a:off x="1491288" y="2895687"/>
            <a:ext cx="21337925" cy="813512"/>
          </a:xfrm>
          <a:prstGeom prst="rect">
            <a:avLst/>
          </a:prstGeom>
        </p:spPr>
        <p:txBody>
          <a:bodyPr lIns="0" tIns="0" rIns="0" bIns="0">
            <a:spAutoFit/>
          </a:bodyPr>
          <a:lstStyle>
            <a:lvl1pPr marL="0" indent="0" defTabSz="457200">
              <a:spcBef>
                <a:spcPts val="0"/>
              </a:spcBef>
              <a:buSzTx/>
              <a:buNone/>
              <a:defRPr sz="6400">
                <a:solidFill>
                  <a:srgbClr val="DBDEE2"/>
                </a:solidFill>
                <a:latin typeface="FreightSansLFPro Medium"/>
                <a:ea typeface="FreightSansLFPro Medium"/>
                <a:cs typeface="FreightSansLFPro Medium"/>
                <a:sym typeface="FreightSansLFPro Medium"/>
              </a:defRPr>
            </a:lvl1pPr>
          </a:lstStyle>
          <a:p>
            <a:pPr/>
            <a:r>
              <a:t>Slide Subtitle </a:t>
            </a:r>
          </a:p>
        </p:txBody>
      </p:sp>
      <p:sp>
        <p:nvSpPr>
          <p:cNvPr id="78" name="Slide Title"/>
          <p:cNvSpPr/>
          <p:nvPr>
            <p:ph type="body" sz="quarter" idx="15"/>
          </p:nvPr>
        </p:nvSpPr>
        <p:spPr>
          <a:xfrm>
            <a:off x="1491288" y="1452809"/>
            <a:ext cx="21337925" cy="1409066"/>
          </a:xfrm>
          <a:prstGeom prst="rect">
            <a:avLst/>
          </a:prstGeom>
        </p:spPr>
        <p:txBody>
          <a:bodyPr lIns="0" tIns="0" rIns="0" bIns="0">
            <a:spAutoFit/>
          </a:bodyPr>
          <a:lstStyle>
            <a:lvl1pPr marL="0" indent="0" defTabSz="457200">
              <a:lnSpc>
                <a:spcPct val="80000"/>
              </a:lnSpc>
              <a:spcBef>
                <a:spcPts val="0"/>
              </a:spcBef>
              <a:buSzTx/>
              <a:buNone/>
              <a:defRPr sz="11000">
                <a:solidFill>
                  <a:srgbClr val="FFFFFF"/>
                </a:solidFill>
                <a:latin typeface="+mn-lt"/>
                <a:ea typeface="+mn-ea"/>
                <a:cs typeface="+mn-cs"/>
                <a:sym typeface="FreightSansLFPro Semibold"/>
              </a:defRPr>
            </a:lvl1pPr>
          </a:lstStyle>
          <a:p>
            <a:pPr/>
            <a:r>
              <a:t>Slide Title </a:t>
            </a:r>
          </a:p>
        </p:txBody>
      </p:sp>
      <p:sp>
        <p:nvSpPr>
          <p:cNvPr id="79" name="Slide Number"/>
          <p:cNvSpPr/>
          <p:nvPr>
            <p:ph type="sldNum" sz="quarter" idx="2"/>
          </p:nvPr>
        </p:nvSpPr>
        <p:spPr>
          <a:xfrm>
            <a:off x="12020550" y="12879832"/>
            <a:ext cx="317500" cy="300736"/>
          </a:xfrm>
          <a:prstGeom prst="rect">
            <a:avLst/>
          </a:prstGeom>
        </p:spPr>
        <p:txBody>
          <a:bodyPr anchor="ct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E8EAED"/>
        </a:solidFill>
      </p:bgPr>
    </p:bg>
    <p:spTree>
      <p:nvGrpSpPr>
        <p:cNvPr id="1" name=""/>
        <p:cNvGrpSpPr/>
        <p:nvPr/>
      </p:nvGrpSpPr>
      <p:grpSpPr>
        <a:xfrm>
          <a:off x="0" y="0"/>
          <a:ext cx="0" cy="0"/>
          <a:chOff x="0" y="0"/>
          <a:chExt cx="0" cy="0"/>
        </a:xfrm>
      </p:grpSpPr>
      <p:sp>
        <p:nvSpPr>
          <p:cNvPr id="86" name="Slide Number"/>
          <p:cNvSpPr/>
          <p:nvPr>
            <p:ph type="sldNum" sz="quarter" idx="2"/>
          </p:nvPr>
        </p:nvSpPr>
        <p:spPr>
          <a:xfrm>
            <a:off x="12020550" y="13030200"/>
            <a:ext cx="317500" cy="300736"/>
          </a:xfrm>
          <a:prstGeom prst="rect">
            <a:avLst/>
          </a:prstGeom>
        </p:spPr>
        <p:txBody>
          <a:bodyPr/>
          <a:lstStyle>
            <a:lvl1pPr defTabSz="546100">
              <a:tabLst/>
              <a:defRPr b="0"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23380699" y="12827000"/>
            <a:ext cx="393701" cy="398145"/>
          </a:xfrm>
          <a:prstGeom prst="rect">
            <a:avLst/>
          </a:prstGeom>
          <a:ln w="12700">
            <a:miter lim="400000"/>
          </a:ln>
        </p:spPr>
        <p:txBody>
          <a:bodyPr wrap="none" lIns="0" tIns="0" rIns="0" bIns="0">
            <a:spAutoFit/>
          </a:bodyPr>
          <a:lstStyle>
            <a:lvl1pPr>
              <a:lnSpc>
                <a:spcPct val="100000"/>
              </a:lnSpc>
              <a:tabLst>
                <a:tab pos="914400" algn="l"/>
              </a:tabLst>
              <a:defRPr b="1" sz="3000">
                <a:solidFill>
                  <a:srgbClr val="454D52"/>
                </a:solidFill>
              </a:defRPr>
            </a:lvl1pPr>
          </a:lstStyle>
          <a:p>
            <a:pPr defTabSz="914400"/>
            <a:fld id="{86CB4B4D-7CA3-9044-876B-883B54F8677D}" type="slidenum"/>
          </a:p>
        </p:txBody>
      </p:sp>
      <p:sp>
        <p:nvSpPr>
          <p:cNvPr id="3" name="Title Text"/>
          <p:cNvSpPr txBox="1"/>
          <p:nvPr>
            <p:ph type="title"/>
          </p:nvPr>
        </p:nvSpPr>
        <p:spPr>
          <a:xfrm>
            <a:off x="1155700" y="0"/>
            <a:ext cx="22098000" cy="199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4" name="Body Level One…"/>
          <p:cNvSpPr txBox="1"/>
          <p:nvPr>
            <p:ph type="body" idx="1"/>
          </p:nvPr>
        </p:nvSpPr>
        <p:spPr>
          <a:xfrm>
            <a:off x="1155700" y="3771900"/>
            <a:ext cx="22098000" cy="939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584200" indent="-304800">
              <a:spcBef>
                <a:spcPts val="2500"/>
              </a:spcBef>
              <a:buChar char="–"/>
              <a:defRPr sz="4400"/>
            </a:lvl2pPr>
            <a:lvl3pPr marL="909319" indent="-299719">
              <a:spcBef>
                <a:spcPts val="2200"/>
              </a:spcBef>
              <a:buChar char="–"/>
              <a:defRPr sz="4200"/>
            </a:lvl3pPr>
            <a:lvl4pPr marL="1201419" indent="-287019">
              <a:spcBef>
                <a:spcPts val="2200"/>
              </a:spcBef>
              <a:buChar char="–"/>
              <a:defRPr sz="4000"/>
            </a:lvl4pPr>
            <a:lvl5pPr marL="1499869" indent="-280669">
              <a:spcBef>
                <a:spcPts val="2200"/>
              </a:spcBef>
              <a:buChar char="–"/>
              <a:defRPr sz="3800"/>
            </a:lvl5p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1pPr>
      <a:lvl2pPr marL="0" marR="0" indent="2286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2pPr>
      <a:lvl3pPr marL="0" marR="0" indent="4572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3pPr>
      <a:lvl4pPr marL="0" marR="0" indent="6858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4pPr>
      <a:lvl5pPr marL="0" marR="0" indent="9144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5pPr>
      <a:lvl6pPr marL="0" marR="0" indent="11430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6pPr>
      <a:lvl7pPr marL="0" marR="0" indent="13716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7pPr>
      <a:lvl8pPr marL="0" marR="0" indent="16002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8pPr>
      <a:lvl9pPr marL="0" marR="0" indent="1828800" algn="l" defTabSz="825500" latinLnBrk="0">
        <a:lnSpc>
          <a:spcPts val="7300"/>
        </a:lnSpc>
        <a:spcBef>
          <a:spcPts val="0"/>
        </a:spcBef>
        <a:spcAft>
          <a:spcPts val="0"/>
        </a:spcAft>
        <a:buClrTx/>
        <a:buSzTx/>
        <a:buFontTx/>
        <a:buNone/>
        <a:tabLst/>
        <a:defRPr b="0" baseline="0" cap="none" i="0" spc="0" strike="noStrike" sz="6800" u="none">
          <a:ln>
            <a:noFill/>
          </a:ln>
          <a:solidFill>
            <a:srgbClr val="454D52"/>
          </a:solidFill>
          <a:uFillTx/>
          <a:latin typeface="FreightSansLFPro"/>
          <a:ea typeface="FreightSansLFPro"/>
          <a:cs typeface="FreightSansLFPro"/>
          <a:sym typeface="FreightSansLFPro"/>
        </a:defRPr>
      </a:lvl9pPr>
    </p:titleStyle>
    <p:bodyStyle>
      <a:lvl1pPr marL="241300" marR="0" indent="-241300" algn="l" defTabSz="914400" latinLnBrk="0">
        <a:lnSpc>
          <a:spcPct val="100000"/>
        </a:lnSpc>
        <a:spcBef>
          <a:spcPts val="2800"/>
        </a:spcBef>
        <a:spcAft>
          <a:spcPts val="0"/>
        </a:spcAft>
        <a:buClrTx/>
        <a:buSzPct val="9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1pPr>
      <a:lvl2pPr marL="611909" marR="0" indent="-332509"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2pPr>
      <a:lvl3pPr marL="952137" marR="0" indent="-342537"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3pPr>
      <a:lvl4pPr marL="1258823" marR="0" indent="-344423"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4pPr>
      <a:lvl5pPr marL="1573730" marR="0" indent="-354530"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5pPr>
      <a:lvl6pPr marL="1878530" marR="0" indent="-354530"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6pPr>
      <a:lvl7pPr marL="2183330" marR="0" indent="-354530"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7pPr>
      <a:lvl8pPr marL="2488130" marR="0" indent="-354530"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8pPr>
      <a:lvl9pPr marL="2792930" marR="0" indent="-354530" algn="l" defTabSz="914400" latinLnBrk="0">
        <a:lnSpc>
          <a:spcPct val="100000"/>
        </a:lnSpc>
        <a:spcBef>
          <a:spcPts val="2800"/>
        </a:spcBef>
        <a:spcAft>
          <a:spcPts val="0"/>
        </a:spcAft>
        <a:buClrTx/>
        <a:buSzPct val="80000"/>
        <a:buFontTx/>
        <a:buChar char="•"/>
        <a:tabLst/>
        <a:defRPr b="0" baseline="0" cap="none" i="0" spc="0" strike="noStrike" sz="4800" u="none">
          <a:ln>
            <a:noFill/>
          </a:ln>
          <a:solidFill>
            <a:srgbClr val="454D52"/>
          </a:solidFill>
          <a:uFillTx/>
          <a:latin typeface="FreightSansLFPro"/>
          <a:ea typeface="FreightSansLFPro"/>
          <a:cs typeface="FreightSansLFPro"/>
          <a:sym typeface="FreightSansLFPro"/>
        </a:defRPr>
      </a:lvl9pPr>
    </p:bodyStyle>
    <p:otherStyle>
      <a:lvl1pPr marL="0" marR="0" indent="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1pPr>
      <a:lvl2pPr marL="0" marR="0" indent="2286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2pPr>
      <a:lvl3pPr marL="0" marR="0" indent="4572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3pPr>
      <a:lvl4pPr marL="0" marR="0" indent="6858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4pPr>
      <a:lvl5pPr marL="0" marR="0" indent="9144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5pPr>
      <a:lvl6pPr marL="0" marR="0" indent="11430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6pPr>
      <a:lvl7pPr marL="0" marR="0" indent="13716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7pPr>
      <a:lvl8pPr marL="0" marR="0" indent="16002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8pPr>
      <a:lvl9pPr marL="0" marR="0" indent="1828800" algn="ctr" latinLnBrk="0">
        <a:lnSpc>
          <a:spcPct val="100000"/>
        </a:lnSpc>
        <a:spcBef>
          <a:spcPts val="0"/>
        </a:spcBef>
        <a:spcAft>
          <a:spcPts val="0"/>
        </a:spcAft>
        <a:buClrTx/>
        <a:buSzTx/>
        <a:buFontTx/>
        <a:buNone/>
        <a:tabLst>
          <a:tab pos="914400" algn="l"/>
        </a:tabLst>
        <a:defRPr b="1" baseline="0" cap="none" i="0" spc="0" strike="noStrike" sz="3000" u="none">
          <a:ln>
            <a:noFill/>
          </a:ln>
          <a:solidFill>
            <a:schemeClr val="tx1"/>
          </a:solidFill>
          <a:uFillTx/>
          <a:latin typeface="+mn-lt"/>
          <a:ea typeface="+mn-ea"/>
          <a:cs typeface="+mn-cs"/>
          <a:sym typeface="FreightSansLFPr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jpeg"/><Relationship Id="rId4" Type="http://schemas.openxmlformats.org/officeDocument/2006/relationships/image" Target="../media/image1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jpeg"/><Relationship Id="rId4" Type="http://schemas.openxmlformats.org/officeDocument/2006/relationships/image" Target="../media/image1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image" Target="../media/image2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29.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3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3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4.jpeg"/><Relationship Id="rId4" Type="http://schemas.openxmlformats.org/officeDocument/2006/relationships/image" Target="../media/image3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4.jpeg"/><Relationship Id="rId4" Type="http://schemas.openxmlformats.org/officeDocument/2006/relationships/image" Target="../media/image3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66" name="10733871_731322670291655_7426670942667238139_o (1).jpg" descr="10733871_731322670291655_7426670942667238139_o (1).jpg"/>
          <p:cNvPicPr>
            <a:picLocks noChangeAspect="1"/>
          </p:cNvPicPr>
          <p:nvPr/>
        </p:nvPicPr>
        <p:blipFill>
          <a:blip r:embed="rId3">
            <a:alphaModFix amt="50000"/>
            <a:extLst/>
          </a:blip>
          <a:stretch>
            <a:fillRect/>
          </a:stretch>
        </p:blipFill>
        <p:spPr>
          <a:xfrm>
            <a:off x="6350" y="-1270000"/>
            <a:ext cx="24384001" cy="16256000"/>
          </a:xfrm>
          <a:prstGeom prst="rect">
            <a:avLst/>
          </a:prstGeom>
          <a:ln w="12700">
            <a:miter lim="400000"/>
          </a:ln>
        </p:spPr>
      </p:pic>
      <p:sp>
        <p:nvSpPr>
          <p:cNvPr id="167" name="A Large Scale Study of…"/>
          <p:cNvSpPr/>
          <p:nvPr>
            <p:ph type="body" idx="13"/>
          </p:nvPr>
        </p:nvSpPr>
        <p:spPr>
          <a:xfrm>
            <a:off x="500180" y="3109823"/>
            <a:ext cx="23383639" cy="2989073"/>
          </a:xfrm>
          <a:prstGeom prst="rect">
            <a:avLst/>
          </a:prstGeom>
          <a:effectLst>
            <a:outerShdw sx="100000" sy="100000" kx="0" ky="0" algn="b" rotWithShape="0" blurRad="63500" dist="25400" dir="5400000">
              <a:srgbClr val="000000">
                <a:alpha val="50000"/>
              </a:srgbClr>
            </a:outerShdw>
          </a:effectLst>
        </p:spPr>
        <p:txBody>
          <a:bodyPr/>
          <a:lstStyle/>
          <a:p>
            <a:pPr algn="ctr">
              <a:lnSpc>
                <a:spcPct val="90000"/>
              </a:lnSpc>
              <a:defRPr sz="12000">
                <a:solidFill>
                  <a:srgbClr val="FFFFFF"/>
                </a:solidFill>
              </a:defRPr>
            </a:pPr>
            <a:r>
              <a:t>A Large Scale Study of</a:t>
            </a:r>
          </a:p>
          <a:p>
            <a:pPr algn="ctr">
              <a:lnSpc>
                <a:spcPct val="90000"/>
              </a:lnSpc>
              <a:defRPr sz="12000">
                <a:solidFill>
                  <a:srgbClr val="FFFFFF"/>
                </a:solidFill>
              </a:defRPr>
            </a:pPr>
            <a:r>
              <a:t>Data Center Network Reliability</a:t>
            </a:r>
          </a:p>
        </p:txBody>
      </p:sp>
      <p:sp>
        <p:nvSpPr>
          <p:cNvPr id="168" name="Justin Meza *,•…"/>
          <p:cNvSpPr/>
          <p:nvPr>
            <p:ph type="body" idx="14"/>
          </p:nvPr>
        </p:nvSpPr>
        <p:spPr>
          <a:xfrm>
            <a:off x="500180" y="6988970"/>
            <a:ext cx="23383639" cy="3750011"/>
          </a:xfrm>
          <a:prstGeom prst="rect">
            <a:avLst/>
          </a:prstGeom>
        </p:spPr>
        <p:txBody>
          <a:bodyPr/>
          <a:lstStyle/>
          <a:p>
            <a:pPr algn="ctr">
              <a:lnSpc>
                <a:spcPct val="90000"/>
              </a:lnSpc>
              <a:defRPr spc="-222" sz="7400">
                <a:solidFill>
                  <a:srgbClr val="FFFFFF"/>
                </a:solidFill>
                <a:latin typeface="FreightSansLFPro Light"/>
                <a:ea typeface="FreightSansLFPro Light"/>
                <a:cs typeface="FreightSansLFPro Light"/>
                <a:sym typeface="FreightSansLFPro Light"/>
              </a:defRPr>
            </a:pPr>
            <a:r>
              <a:rPr>
                <a:latin typeface="FreightSansLFPro Medium"/>
                <a:ea typeface="FreightSansLFPro Medium"/>
                <a:cs typeface="FreightSansLFPro Medium"/>
                <a:sym typeface="FreightSansLFPro Medium"/>
              </a:rPr>
              <a:t>Justin Meza</a:t>
            </a:r>
            <a:r>
              <a:rPr baseline="31999">
                <a:latin typeface="FreightSansLFPro Medium"/>
                <a:ea typeface="FreightSansLFPro Medium"/>
                <a:cs typeface="FreightSansLFPro Medium"/>
                <a:sym typeface="FreightSansLFPro Medium"/>
              </a:rPr>
              <a:t> *</a:t>
            </a:r>
            <a:r>
              <a:rPr baseline="45513">
                <a:latin typeface="FreightSansLFPro Medium"/>
                <a:ea typeface="FreightSansLFPro Medium"/>
                <a:cs typeface="FreightSansLFPro Medium"/>
                <a:sym typeface="FreightSansLFPro Medium"/>
              </a:rPr>
              <a:t>,•</a:t>
            </a:r>
            <a:endParaRPr baseline="31999"/>
          </a:p>
          <a:p>
            <a:pPr algn="ctr">
              <a:lnSpc>
                <a:spcPct val="90000"/>
              </a:lnSpc>
              <a:defRPr spc="-222" sz="7400">
                <a:solidFill>
                  <a:srgbClr val="FFFFFF"/>
                </a:solidFill>
                <a:latin typeface="FreightSansLFPro Light"/>
                <a:ea typeface="FreightSansLFPro Light"/>
                <a:cs typeface="FreightSansLFPro Light"/>
                <a:sym typeface="FreightSansLFPro Light"/>
              </a:defRPr>
            </a:pPr>
            <a:r>
              <a:t>Tianyin Xu</a:t>
            </a:r>
            <a:r>
              <a:rPr baseline="31999"/>
              <a:t> ‡,•</a:t>
            </a:r>
          </a:p>
          <a:p>
            <a:pPr algn="ctr">
              <a:lnSpc>
                <a:spcPct val="90000"/>
              </a:lnSpc>
              <a:defRPr spc="-222" sz="7400">
                <a:solidFill>
                  <a:srgbClr val="FFFFFF"/>
                </a:solidFill>
                <a:latin typeface="FreightSansLFPro Light"/>
                <a:ea typeface="FreightSansLFPro Light"/>
                <a:cs typeface="FreightSansLFPro Light"/>
                <a:sym typeface="FreightSansLFPro Light"/>
              </a:defRPr>
            </a:pPr>
            <a:r>
              <a:t>Kaushik Veeraraghavan</a:t>
            </a:r>
            <a:r>
              <a:rPr baseline="31999"/>
              <a:t> •</a:t>
            </a:r>
          </a:p>
          <a:p>
            <a:pPr algn="ctr">
              <a:lnSpc>
                <a:spcPct val="90000"/>
              </a:lnSpc>
              <a:defRPr spc="-222" sz="7400">
                <a:solidFill>
                  <a:srgbClr val="FFFFFF"/>
                </a:solidFill>
                <a:latin typeface="FreightSansLFPro Light"/>
                <a:ea typeface="FreightSansLFPro Light"/>
                <a:cs typeface="FreightSansLFPro Light"/>
                <a:sym typeface="FreightSansLFPro Light"/>
              </a:defRPr>
            </a:pPr>
            <a:r>
              <a:t>Onur Mutlu</a:t>
            </a:r>
            <a:r>
              <a:rPr baseline="31999"/>
              <a:t> †,</a:t>
            </a:r>
            <a:r>
              <a:t>*</a:t>
            </a:r>
          </a:p>
        </p:txBody>
      </p:sp>
      <p:sp>
        <p:nvSpPr>
          <p:cNvPr id="169" name="•Facebook  *CMU  †ETH Zürich  ‡UIUC"/>
          <p:cNvSpPr/>
          <p:nvPr>
            <p:ph type="body" idx="15"/>
          </p:nvPr>
        </p:nvSpPr>
        <p:spPr>
          <a:xfrm>
            <a:off x="500180" y="11629054"/>
            <a:ext cx="23383639" cy="1088010"/>
          </a:xfrm>
          <a:prstGeom prst="rect">
            <a:avLst/>
          </a:prstGeom>
        </p:spPr>
        <p:txBody>
          <a:bodyPr/>
          <a:lstStyle/>
          <a:p>
            <a:pPr algn="ctr">
              <a:defRPr spc="-222" sz="7400">
                <a:solidFill>
                  <a:srgbClr val="FFFFFF"/>
                </a:solidFill>
                <a:latin typeface="FreightSansLFPro Light"/>
                <a:ea typeface="FreightSansLFPro Light"/>
                <a:cs typeface="FreightSansLFPro Light"/>
                <a:sym typeface="FreightSansLFPro Light"/>
              </a:defRPr>
            </a:pPr>
            <a:r>
              <a:rPr baseline="46864"/>
              <a:t>•</a:t>
            </a:r>
            <a:r>
              <a:t>Facebook  *CMU  </a:t>
            </a:r>
            <a:r>
              <a:rPr baseline="31999"/>
              <a:t>†</a:t>
            </a:r>
            <a:r>
              <a:t>ETH Zürich  </a:t>
            </a:r>
            <a:r>
              <a:rPr baseline="31999"/>
              <a:t>‡</a:t>
            </a:r>
            <a:r>
              <a:t>UIUC</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300" name="Text"/>
          <p:cNvSpPr txBox="1"/>
          <p:nvPr>
            <p:ph type="body" idx="13"/>
          </p:nvPr>
        </p:nvSpPr>
        <p:spPr>
          <a:prstGeom prst="rect">
            <a:avLst/>
          </a:prstGeom>
        </p:spPr>
        <p:txBody>
          <a:bodyPr/>
          <a:lstStyle/>
          <a:p>
            <a:pPr marL="0" indent="0" defTabSz="825500">
              <a:spcBef>
                <a:spcPts val="6800"/>
              </a:spcBef>
              <a:buSzTx/>
              <a:buNone/>
              <a:defRPr b="1" sz="6000">
                <a:solidFill>
                  <a:srgbClr val="94A8B2"/>
                </a:solidFill>
              </a:defRPr>
            </a:pPr>
          </a:p>
        </p:txBody>
      </p:sp>
      <p:sp>
        <p:nvSpPr>
          <p:cNvPr id="301"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sp>
        <p:nvSpPr>
          <p:cNvPr id="302" name="Network Incidents…"/>
          <p:cNvSpPr txBox="1"/>
          <p:nvPr/>
        </p:nvSpPr>
        <p:spPr>
          <a:xfrm>
            <a:off x="3456354" y="1224407"/>
            <a:ext cx="17471292" cy="1126718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00000"/>
              </a:lnSpc>
              <a:defRPr sz="17000">
                <a:solidFill>
                  <a:schemeClr val="accent3">
                    <a:satOff val="18648"/>
                    <a:lumOff val="5971"/>
                  </a:schemeClr>
                </a:solidFill>
                <a:latin typeface="FreightSansLFPro Medium"/>
                <a:ea typeface="FreightSansLFPro Medium"/>
                <a:cs typeface="FreightSansLFPro Medium"/>
                <a:sym typeface="FreightSansLFPro Medium"/>
              </a:defRPr>
            </a:pPr>
            <a:r>
              <a:t>Network Incidents</a:t>
            </a:r>
          </a:p>
          <a:p>
            <a:pPr>
              <a:lnSpc>
                <a:spcPct val="100000"/>
              </a:lnSpc>
              <a:defRPr i="1" sz="17000">
                <a:solidFill>
                  <a:srgbClr val="FFFFFF"/>
                </a:solidFill>
                <a:latin typeface="FreightSansLFPro Light"/>
                <a:ea typeface="FreightSansLFPro Light"/>
                <a:cs typeface="FreightSansLFPro Light"/>
                <a:sym typeface="FreightSansLFPro Light"/>
              </a:defRPr>
            </a:pPr>
            <a:r>
              <a:t>cause</a:t>
            </a:r>
          </a:p>
          <a:p>
            <a:pPr>
              <a:lnSpc>
                <a:spcPct val="100000"/>
              </a:lnSpc>
              <a:defRPr sz="17000">
                <a:solidFill>
                  <a:schemeClr val="accent4">
                    <a:hueOff val="384618"/>
                    <a:satOff val="3869"/>
                    <a:lumOff val="5802"/>
                  </a:schemeClr>
                </a:solidFill>
                <a:latin typeface="FreightSansLFPro Medium"/>
                <a:ea typeface="FreightSansLFPro Medium"/>
                <a:cs typeface="FreightSansLFPro Medium"/>
                <a:sym typeface="FreightSansLFPro Medium"/>
              </a:defRPr>
            </a:pPr>
            <a:r>
              <a:t>Software Failures</a:t>
            </a:r>
          </a:p>
          <a:p>
            <a:pPr>
              <a:lnSpc>
                <a:spcPct val="100000"/>
              </a:lnSpc>
              <a:defRPr i="1" sz="17000">
                <a:solidFill>
                  <a:srgbClr val="FFFFFF"/>
                </a:solidFill>
                <a:latin typeface="FreightSansLFPro Light"/>
                <a:ea typeface="FreightSansLFPro Light"/>
                <a:cs typeface="FreightSansLFPro Light"/>
                <a:sym typeface="FreightSansLFPro Light"/>
              </a:defRPr>
            </a:pPr>
            <a:r>
              <a:t>that result in</a:t>
            </a:r>
          </a:p>
          <a:p>
            <a:pPr>
              <a:lnSpc>
                <a:spcPct val="100000"/>
              </a:lnSpc>
              <a:defRPr sz="17000">
                <a:solidFill>
                  <a:schemeClr val="accent5">
                    <a:hueOff val="-444211"/>
                    <a:satOff val="-14915"/>
                    <a:lumOff val="22857"/>
                  </a:schemeClr>
                </a:solidFill>
                <a:latin typeface="FreightSansLFPro Medium"/>
                <a:ea typeface="FreightSansLFPro Medium"/>
                <a:cs typeface="FreightSansLFPro Medium"/>
                <a:sym typeface="FreightSansLFPro Medium"/>
              </a:defRPr>
            </a:pPr>
            <a:r>
              <a:t>Site Events (SEVs)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Text"/>
          <p:cNvSpPr txBox="1"/>
          <p:nvPr>
            <p:ph type="body" idx="13"/>
          </p:nvPr>
        </p:nvSpPr>
        <p:spPr>
          <a:prstGeom prst="rect">
            <a:avLst/>
          </a:prstGeom>
        </p:spPr>
        <p:txBody>
          <a:bodyPr/>
          <a:lstStyle/>
          <a:p>
            <a:pPr marL="0" indent="0" defTabSz="825500">
              <a:spcBef>
                <a:spcPts val="6800"/>
              </a:spcBef>
              <a:buSzTx/>
              <a:buNone/>
              <a:defRPr b="1" sz="6000">
                <a:solidFill>
                  <a:srgbClr val="94A8B2"/>
                </a:solidFill>
              </a:defRPr>
            </a:pPr>
          </a:p>
        </p:txBody>
      </p:sp>
      <p:sp>
        <p:nvSpPr>
          <p:cNvPr id="307"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grpSp>
        <p:nvGrpSpPr>
          <p:cNvPr id="326" name="Group"/>
          <p:cNvGrpSpPr/>
          <p:nvPr/>
        </p:nvGrpSpPr>
        <p:grpSpPr>
          <a:xfrm>
            <a:off x="-24672215" y="2207874"/>
            <a:ext cx="48980501" cy="8823622"/>
            <a:chOff x="0" y="0"/>
            <a:chExt cx="48980500" cy="8823620"/>
          </a:xfrm>
        </p:grpSpPr>
        <p:pic>
          <p:nvPicPr>
            <p:cNvPr id="308" name="Screen Shot 2016-06-11 at 7.25.16 PM.png" descr="Screen Shot 2016-06-11 at 7.25.16 PM.png"/>
            <p:cNvPicPr>
              <a:picLocks noChangeAspect="1"/>
            </p:cNvPicPr>
            <p:nvPr/>
          </p:nvPicPr>
          <p:blipFill>
            <a:blip r:embed="rId3">
              <a:extLst/>
            </a:blip>
            <a:stretch>
              <a:fillRect/>
            </a:stretch>
          </p:blipFill>
          <p:spPr>
            <a:xfrm>
              <a:off x="3251113" y="474470"/>
              <a:ext cx="6041567" cy="6464301"/>
            </a:xfrm>
            <a:prstGeom prst="rect">
              <a:avLst/>
            </a:prstGeom>
            <a:ln w="12700" cap="flat">
              <a:noFill/>
              <a:miter lim="400000"/>
            </a:ln>
            <a:effectLst/>
          </p:spPr>
        </p:pic>
        <p:sp>
          <p:nvSpPr>
            <p:cNvPr id="309" name="Line"/>
            <p:cNvSpPr/>
            <p:nvPr/>
          </p:nvSpPr>
          <p:spPr>
            <a:xfrm>
              <a:off x="0" y="3706620"/>
              <a:ext cx="3851823"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pic>
          <p:nvPicPr>
            <p:cNvPr id="310" name="Screen Shot 2016-06-11 at 7.38.16 PM.png" descr="Screen Shot 2016-06-11 at 7.38.16 PM.png"/>
            <p:cNvPicPr>
              <a:picLocks noChangeAspect="1"/>
            </p:cNvPicPr>
            <p:nvPr/>
          </p:nvPicPr>
          <p:blipFill>
            <a:blip r:embed="rId4">
              <a:extLst/>
            </a:blip>
            <a:srcRect l="0" t="0" r="0" b="0"/>
            <a:stretch>
              <a:fillRect/>
            </a:stretch>
          </p:blipFill>
          <p:spPr>
            <a:xfrm>
              <a:off x="9651844" y="474470"/>
              <a:ext cx="5944417" cy="6464308"/>
            </a:xfrm>
            <a:prstGeom prst="rect">
              <a:avLst/>
            </a:prstGeom>
            <a:ln w="12700" cap="flat">
              <a:noFill/>
              <a:miter lim="400000"/>
            </a:ln>
            <a:effectLst/>
          </p:spPr>
        </p:pic>
        <p:pic>
          <p:nvPicPr>
            <p:cNvPr id="311" name="Screen Shot 2016-06-14 at 5.09.41 PM.png" descr="Screen Shot 2016-06-14 at 5.09.41 PM.png"/>
            <p:cNvPicPr>
              <a:picLocks noChangeAspect="1"/>
            </p:cNvPicPr>
            <p:nvPr/>
          </p:nvPicPr>
          <p:blipFill>
            <a:blip r:embed="rId5">
              <a:extLst/>
            </a:blip>
            <a:stretch>
              <a:fillRect/>
            </a:stretch>
          </p:blipFill>
          <p:spPr>
            <a:xfrm>
              <a:off x="25859854" y="474470"/>
              <a:ext cx="6718301" cy="6464301"/>
            </a:xfrm>
            <a:prstGeom prst="rect">
              <a:avLst/>
            </a:prstGeom>
            <a:ln w="12700" cap="flat">
              <a:noFill/>
              <a:miter lim="400000"/>
            </a:ln>
            <a:effectLst/>
          </p:spPr>
        </p:pic>
        <p:sp>
          <p:nvSpPr>
            <p:cNvPr id="312" name="Line"/>
            <p:cNvSpPr/>
            <p:nvPr/>
          </p:nvSpPr>
          <p:spPr>
            <a:xfrm>
              <a:off x="7664237" y="3706620"/>
              <a:ext cx="3390439"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sp>
          <p:nvSpPr>
            <p:cNvPr id="313" name="Line"/>
            <p:cNvSpPr/>
            <p:nvPr/>
          </p:nvSpPr>
          <p:spPr>
            <a:xfrm>
              <a:off x="15351442"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314" name="Internet"/>
            <p:cNvSpPr/>
            <p:nvPr/>
          </p:nvSpPr>
          <p:spPr>
            <a:xfrm>
              <a:off x="3147497"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Internet</a:t>
              </a:r>
            </a:p>
          </p:txBody>
        </p:sp>
        <p:sp>
          <p:nvSpPr>
            <p:cNvPr id="315" name="ISP"/>
            <p:cNvSpPr/>
            <p:nvPr/>
          </p:nvSpPr>
          <p:spPr>
            <a:xfrm>
              <a:off x="9931455"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ISP</a:t>
              </a:r>
            </a:p>
          </p:txBody>
        </p:sp>
        <p:sp>
          <p:nvSpPr>
            <p:cNvPr id="316" name="Edge Node"/>
            <p:cNvSpPr/>
            <p:nvPr/>
          </p:nvSpPr>
          <p:spPr>
            <a:xfrm>
              <a:off x="18695860"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Edge Node</a:t>
              </a:r>
            </a:p>
          </p:txBody>
        </p:sp>
        <p:sp>
          <p:nvSpPr>
            <p:cNvPr id="317" name="WAN"/>
            <p:cNvSpPr/>
            <p:nvPr/>
          </p:nvSpPr>
          <p:spPr>
            <a:xfrm>
              <a:off x="14354075" y="255250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WAN</a:t>
              </a:r>
            </a:p>
          </p:txBody>
        </p:sp>
        <p:pic>
          <p:nvPicPr>
            <p:cNvPr id="318" name="Screen Shot 2016-06-11 at 8.13.20 PM.png" descr="Screen Shot 2016-06-11 at 8.13.20 PM.png"/>
            <p:cNvPicPr>
              <a:picLocks noChangeAspect="1"/>
            </p:cNvPicPr>
            <p:nvPr/>
          </p:nvPicPr>
          <p:blipFill>
            <a:blip r:embed="rId6">
              <a:extLst/>
            </a:blip>
            <a:stretch>
              <a:fillRect/>
            </a:stretch>
          </p:blipFill>
          <p:spPr>
            <a:xfrm>
              <a:off x="19242146" y="601470"/>
              <a:ext cx="4292601" cy="6210301"/>
            </a:xfrm>
            <a:prstGeom prst="rect">
              <a:avLst/>
            </a:prstGeom>
            <a:ln w="12700" cap="flat">
              <a:noFill/>
              <a:miter lim="400000"/>
            </a:ln>
            <a:effectLst/>
          </p:spPr>
        </p:pic>
        <p:sp>
          <p:nvSpPr>
            <p:cNvPr id="319" name="Line"/>
            <p:cNvSpPr/>
            <p:nvPr/>
          </p:nvSpPr>
          <p:spPr>
            <a:xfrm>
              <a:off x="22948847"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320" name="Core Switches"/>
            <p:cNvSpPr/>
            <p:nvPr/>
          </p:nvSpPr>
          <p:spPr>
            <a:xfrm>
              <a:off x="26526418"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Core Switches</a:t>
              </a:r>
            </a:p>
          </p:txBody>
        </p:sp>
        <p:sp>
          <p:nvSpPr>
            <p:cNvPr id="321" name="Data Center Fabric"/>
            <p:cNvSpPr/>
            <p:nvPr/>
          </p:nvSpPr>
          <p:spPr>
            <a:xfrm>
              <a:off x="33263306" y="7972339"/>
              <a:ext cx="7770988"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Data Center Fabric</a:t>
              </a:r>
            </a:p>
          </p:txBody>
        </p:sp>
        <p:pic>
          <p:nvPicPr>
            <p:cNvPr id="322" name="Screen Shot 2016-06-12 at 4.26.17 PM.png" descr="Screen Shot 2016-06-12 at 4.26.17 PM.png"/>
            <p:cNvPicPr>
              <a:picLocks noChangeAspect="1"/>
            </p:cNvPicPr>
            <p:nvPr/>
          </p:nvPicPr>
          <p:blipFill>
            <a:blip r:embed="rId7">
              <a:extLst/>
            </a:blip>
            <a:srcRect l="47891" t="0" r="0" b="0"/>
            <a:stretch>
              <a:fillRect/>
            </a:stretch>
          </p:blipFill>
          <p:spPr>
            <a:xfrm>
              <a:off x="32729200" y="0"/>
              <a:ext cx="8839059" cy="6464300"/>
            </a:xfrm>
            <a:prstGeom prst="rect">
              <a:avLst/>
            </a:prstGeom>
            <a:ln w="12700" cap="flat">
              <a:noFill/>
              <a:miter lim="400000"/>
            </a:ln>
            <a:effectLst/>
          </p:spPr>
        </p:pic>
        <p:pic>
          <p:nvPicPr>
            <p:cNvPr id="323" name="Screen Shot 2016-06-11 at 7.44.49 PM.png" descr="Screen Shot 2016-06-11 at 7.44.49 PM.png"/>
            <p:cNvPicPr>
              <a:picLocks noChangeAspect="1"/>
            </p:cNvPicPr>
            <p:nvPr/>
          </p:nvPicPr>
          <p:blipFill>
            <a:blip r:embed="rId8">
              <a:extLst/>
            </a:blip>
            <a:stretch>
              <a:fillRect/>
            </a:stretch>
          </p:blipFill>
          <p:spPr>
            <a:xfrm>
              <a:off x="43469405" y="582420"/>
              <a:ext cx="4368801" cy="6248401"/>
            </a:xfrm>
            <a:prstGeom prst="rect">
              <a:avLst/>
            </a:prstGeom>
            <a:ln w="12700" cap="flat">
              <a:noFill/>
              <a:miter lim="400000"/>
            </a:ln>
            <a:effectLst/>
          </p:spPr>
        </p:pic>
        <p:sp>
          <p:nvSpPr>
            <p:cNvPr id="324" name="Line"/>
            <p:cNvSpPr/>
            <p:nvPr/>
          </p:nvSpPr>
          <p:spPr>
            <a:xfrm>
              <a:off x="41313047" y="3706621"/>
              <a:ext cx="1999906"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325" name="Top of Rack Switch"/>
            <p:cNvSpPr/>
            <p:nvPr/>
          </p:nvSpPr>
          <p:spPr>
            <a:xfrm>
              <a:off x="41209512" y="7972339"/>
              <a:ext cx="7770989"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Top of Rack Switch</a:t>
              </a:r>
            </a:p>
          </p:txBody>
        </p:sp>
      </p:grpSp>
      <p:grpSp>
        <p:nvGrpSpPr>
          <p:cNvPr id="331" name="Group"/>
          <p:cNvGrpSpPr/>
          <p:nvPr/>
        </p:nvGrpSpPr>
        <p:grpSpPr>
          <a:xfrm>
            <a:off x="10603272" y="2429202"/>
            <a:ext cx="1877991" cy="1877992"/>
            <a:chOff x="-134703" y="-134703"/>
            <a:chExt cx="1877990" cy="1877990"/>
          </a:xfrm>
        </p:grpSpPr>
        <p:pic>
          <p:nvPicPr>
            <p:cNvPr id="327" name="Line" descr="Line"/>
            <p:cNvPicPr>
              <a:picLocks noChangeAspect="0"/>
            </p:cNvPicPr>
            <p:nvPr/>
          </p:nvPicPr>
          <p:blipFill>
            <a:blip r:embed="rId9">
              <a:extLst/>
            </a:blip>
            <a:stretch>
              <a:fillRect/>
            </a:stretch>
          </p:blipFill>
          <p:spPr>
            <a:xfrm rot="18900000">
              <a:off x="-428399" y="709041"/>
              <a:ext cx="2465381" cy="190501"/>
            </a:xfrm>
            <a:prstGeom prst="rect">
              <a:avLst/>
            </a:prstGeom>
            <a:effectLst/>
          </p:spPr>
        </p:pic>
        <p:pic>
          <p:nvPicPr>
            <p:cNvPr id="329" name="Line" descr="Line"/>
            <p:cNvPicPr>
              <a:picLocks noChangeAspect="0"/>
            </p:cNvPicPr>
            <p:nvPr/>
          </p:nvPicPr>
          <p:blipFill>
            <a:blip r:embed="rId9">
              <a:extLst/>
            </a:blip>
            <a:stretch>
              <a:fillRect/>
            </a:stretch>
          </p:blipFill>
          <p:spPr>
            <a:xfrm rot="2700000">
              <a:off x="-428399" y="709041"/>
              <a:ext cx="2465381" cy="190501"/>
            </a:xfrm>
            <a:prstGeom prst="rect">
              <a:avLst/>
            </a:prstGeom>
            <a:effectLst/>
          </p:spPr>
        </p:pic>
      </p:grpSp>
      <p:grpSp>
        <p:nvGrpSpPr>
          <p:cNvPr id="336" name="Group"/>
          <p:cNvGrpSpPr/>
          <p:nvPr/>
        </p:nvGrpSpPr>
        <p:grpSpPr>
          <a:xfrm>
            <a:off x="2168393" y="3499603"/>
            <a:ext cx="4867444" cy="4867445"/>
            <a:chOff x="-134703" y="-134704"/>
            <a:chExt cx="4867443" cy="4867443"/>
          </a:xfrm>
        </p:grpSpPr>
        <p:pic>
          <p:nvPicPr>
            <p:cNvPr id="332" name="Line" descr="Line"/>
            <p:cNvPicPr>
              <a:picLocks noChangeAspect="0"/>
            </p:cNvPicPr>
            <p:nvPr/>
          </p:nvPicPr>
          <p:blipFill>
            <a:blip r:embed="rId10">
              <a:extLst/>
            </a:blip>
            <a:stretch>
              <a:fillRect/>
            </a:stretch>
          </p:blipFill>
          <p:spPr>
            <a:xfrm rot="18900000">
              <a:off x="-1047535" y="2203767"/>
              <a:ext cx="6693106" cy="190501"/>
            </a:xfrm>
            <a:prstGeom prst="rect">
              <a:avLst/>
            </a:prstGeom>
            <a:effectLst/>
          </p:spPr>
        </p:pic>
        <p:pic>
          <p:nvPicPr>
            <p:cNvPr id="334" name="Line" descr="Line"/>
            <p:cNvPicPr>
              <a:picLocks noChangeAspect="0"/>
            </p:cNvPicPr>
            <p:nvPr/>
          </p:nvPicPr>
          <p:blipFill>
            <a:blip r:embed="rId10">
              <a:extLst/>
            </a:blip>
            <a:stretch>
              <a:fillRect/>
            </a:stretch>
          </p:blipFill>
          <p:spPr>
            <a:xfrm rot="2700000">
              <a:off x="-1047535" y="2203767"/>
              <a:ext cx="6693106" cy="190501"/>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31"/>
                                        </p:tgtEl>
                                        <p:attrNameLst>
                                          <p:attrName>style.visibility</p:attrName>
                                        </p:attrNameLst>
                                      </p:cBhvr>
                                      <p:to>
                                        <p:strVal val="visible"/>
                                      </p:to>
                                    </p:set>
                                    <p:anim calcmode="lin" valueType="num">
                                      <p:cBhvr>
                                        <p:cTn id="7" dur="750" fill="hold"/>
                                        <p:tgtEl>
                                          <p:spTgt spid="331"/>
                                        </p:tgtEl>
                                        <p:attrNameLst>
                                          <p:attrName>ppt_w</p:attrName>
                                        </p:attrNameLst>
                                      </p:cBhvr>
                                      <p:tavLst>
                                        <p:tav tm="0">
                                          <p:val>
                                            <p:fltVal val="0"/>
                                          </p:val>
                                        </p:tav>
                                        <p:tav tm="100000">
                                          <p:val>
                                            <p:strVal val="#ppt_w"/>
                                          </p:val>
                                        </p:tav>
                                      </p:tavLst>
                                    </p:anim>
                                    <p:anim calcmode="lin" valueType="num">
                                      <p:cBhvr>
                                        <p:cTn id="8" dur="750" fill="hold"/>
                                        <p:tgtEl>
                                          <p:spTgt spid="3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36"/>
                                        </p:tgtEl>
                                        <p:attrNameLst>
                                          <p:attrName>style.visibility</p:attrName>
                                        </p:attrNameLst>
                                      </p:cBhvr>
                                      <p:to>
                                        <p:strVal val="visible"/>
                                      </p:to>
                                    </p:set>
                                    <p:anim calcmode="lin" valueType="num">
                                      <p:cBhvr>
                                        <p:cTn id="13" dur="750" fill="hold"/>
                                        <p:tgtEl>
                                          <p:spTgt spid="336"/>
                                        </p:tgtEl>
                                        <p:attrNameLst>
                                          <p:attrName>ppt_w</p:attrName>
                                        </p:attrNameLst>
                                      </p:cBhvr>
                                      <p:tavLst>
                                        <p:tav tm="0">
                                          <p:val>
                                            <p:fltVal val="0"/>
                                          </p:val>
                                        </p:tav>
                                        <p:tav tm="100000">
                                          <p:val>
                                            <p:strVal val="#ppt_w"/>
                                          </p:val>
                                        </p:tav>
                                      </p:tavLst>
                                    </p:anim>
                                    <p:anim calcmode="lin" valueType="num">
                                      <p:cBhvr>
                                        <p:cTn id="14" dur="750" fill="hold"/>
                                        <p:tgtEl>
                                          <p:spTgt spid="3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6" grpId="2"/>
      <p:bldP build="whole" bldLvl="1" animBg="1" rev="0" advAuto="0" spid="33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Rectangle"/>
          <p:cNvSpPr/>
          <p:nvPr/>
        </p:nvSpPr>
        <p:spPr>
          <a:xfrm>
            <a:off x="-222816" y="10952039"/>
            <a:ext cx="24829632" cy="2936866"/>
          </a:xfrm>
          <a:prstGeom prst="rect">
            <a:avLst/>
          </a:prstGeom>
          <a:blipFill>
            <a:blip r:embed="rId3"/>
          </a:blipFill>
          <a:ln w="190500">
            <a:solidFill>
              <a:srgbClr val="53585F"/>
            </a:solidFill>
            <a:miter lim="400000"/>
          </a:ln>
        </p:spPr>
        <p:txBody>
          <a:bodyPr lIns="76200" tIns="76200" rIns="76200" bIns="76200" anchor="ctr"/>
          <a:lstStyle/>
          <a:p>
            <a:pPr algn="l">
              <a:lnSpc>
                <a:spcPct val="120000"/>
              </a:lnSpc>
              <a:defRPr spc="0" sz="7400"/>
            </a:pPr>
          </a:p>
        </p:txBody>
      </p:sp>
      <p:sp>
        <p:nvSpPr>
          <p:cNvPr id="341" name="Automated repair"/>
          <p:cNvSpPr/>
          <p:nvPr>
            <p:ph type="body" idx="14"/>
          </p:nvPr>
        </p:nvSpPr>
        <p:spPr>
          <a:prstGeom prst="rect">
            <a:avLst/>
          </a:prstGeom>
        </p:spPr>
        <p:txBody>
          <a:bodyPr/>
          <a:lstStyle/>
          <a:p>
            <a:pPr/>
            <a:r>
              <a:t>Automated repair</a:t>
            </a:r>
          </a:p>
        </p:txBody>
      </p:sp>
      <p:sp>
        <p:nvSpPr>
          <p:cNvPr id="342" name="Not deployed on all devices, but highly effective…"/>
          <p:cNvSpPr/>
          <p:nvPr/>
        </p:nvSpPr>
        <p:spPr>
          <a:xfrm>
            <a:off x="970491" y="11451017"/>
            <a:ext cx="21337927" cy="19389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pPr>
            <a:r>
              <a:t>Not deployed on all devices, but highly effective</a:t>
            </a:r>
          </a:p>
          <a:p>
            <a: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pPr>
            <a:r>
              <a:t>Top fixes: port failures, config files, switch ping failures</a:t>
            </a:r>
          </a:p>
        </p:txBody>
      </p:sp>
      <p:pic>
        <p:nvPicPr>
          <p:cNvPr id="343" name="Screen Shot 2018-10-23 at 21.47.48.png" descr="Screen Shot 2018-10-23 at 21.47.48.png"/>
          <p:cNvPicPr>
            <a:picLocks noChangeAspect="1"/>
          </p:cNvPicPr>
          <p:nvPr/>
        </p:nvPicPr>
        <p:blipFill>
          <a:blip r:embed="rId4">
            <a:extLst/>
          </a:blip>
          <a:stretch>
            <a:fillRect/>
          </a:stretch>
        </p:blipFill>
        <p:spPr>
          <a:xfrm>
            <a:off x="3257513" y="4284896"/>
            <a:ext cx="17748705" cy="4117147"/>
          </a:xfrm>
          <a:prstGeom prst="rect">
            <a:avLst/>
          </a:prstGeom>
          <a:ln w="38100">
            <a:miter lim="400000"/>
          </a:ln>
          <a:effectLst>
            <a:outerShdw sx="100000" sy="100000" kx="0" ky="0" algn="b" rotWithShape="0" blurRad="381000" dist="190500" dir="5400000">
              <a:srgbClr val="000000">
                <a:alpha val="70000"/>
              </a:srgbClr>
            </a:outerShdw>
          </a:effectLst>
        </p:spPr>
      </p:pic>
      <p:sp>
        <p:nvSpPr>
          <p:cNvPr id="344"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9" name="Filled out by engineers who fixed the problem…"/>
          <p:cNvSpPr/>
          <p:nvPr/>
        </p:nvSpPr>
        <p:spPr>
          <a:xfrm>
            <a:off x="1529388" y="3793811"/>
            <a:ext cx="21337926" cy="53889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39800" indent="-939800" algn="l">
              <a:lnSpc>
                <a:spcPct val="150000"/>
              </a:lnSpc>
              <a:buClr>
                <a:srgbClr val="53585F"/>
              </a:buClr>
              <a:buSzPct val="100000"/>
              <a:buChar char="•"/>
              <a:defRPr sz="7400">
                <a:solidFill>
                  <a:srgbClr val="53585F"/>
                </a:solidFill>
              </a:defRPr>
            </a:pPr>
            <a:r>
              <a:t>Filled out by engineers who fixed the problem</a:t>
            </a:r>
          </a:p>
          <a:p>
            <a:pPr marL="939800" indent="-939800" algn="l">
              <a:lnSpc>
                <a:spcPct val="150000"/>
              </a:lnSpc>
              <a:buClr>
                <a:srgbClr val="53585F"/>
              </a:buClr>
              <a:buSzPct val="100000"/>
              <a:buChar char="•"/>
              <a:defRPr sz="7400">
                <a:solidFill>
                  <a:srgbClr val="53585F"/>
                </a:solidFill>
              </a:defRPr>
            </a:pPr>
            <a:r>
              <a:t>Contain metadata (switch ID, switch type, ...)</a:t>
            </a:r>
          </a:p>
          <a:p>
            <a:pPr marL="939800" indent="-939800" algn="l">
              <a:lnSpc>
                <a:spcPct val="150000"/>
              </a:lnSpc>
              <a:buClr>
                <a:srgbClr val="53585F"/>
              </a:buClr>
              <a:buSzPct val="100000"/>
              <a:buChar char="•"/>
              <a:defRPr sz="7400">
                <a:solidFill>
                  <a:srgbClr val="53585F"/>
                </a:solidFill>
              </a:defRPr>
            </a:pPr>
            <a:r>
              <a:t>Classified based on severity</a:t>
            </a:r>
          </a:p>
          <a:p>
            <a:pPr marL="939800" indent="-939800" algn="l">
              <a:lnSpc>
                <a:spcPct val="150000"/>
              </a:lnSpc>
              <a:buClr>
                <a:srgbClr val="53585F"/>
              </a:buClr>
              <a:buSzPct val="100000"/>
              <a:buChar char="•"/>
              <a:defRPr sz="7400">
                <a:solidFill>
                  <a:srgbClr val="53585F"/>
                </a:solidFill>
              </a:defRPr>
            </a:pPr>
            <a:r>
              <a:t>Continually audited for accuracy and completeness</a:t>
            </a:r>
          </a:p>
        </p:txBody>
      </p:sp>
      <p:sp>
        <p:nvSpPr>
          <p:cNvPr id="350" name="SEV report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SEV reports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5" name="Want to know software impact and severity…"/>
          <p:cNvSpPr/>
          <p:nvPr/>
        </p:nvSpPr>
        <p:spPr>
          <a:xfrm>
            <a:off x="1529388" y="3793811"/>
            <a:ext cx="21337926" cy="83471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39800" indent="-939800" algn="l">
              <a:lnSpc>
                <a:spcPct val="150000"/>
              </a:lnSpc>
              <a:buClr>
                <a:srgbClr val="53585F"/>
              </a:buClr>
              <a:buSzPct val="100000"/>
              <a:buChar char="•"/>
              <a:defRPr sz="7400">
                <a:solidFill>
                  <a:srgbClr val="53585F"/>
                </a:solidFill>
              </a:defRPr>
            </a:pPr>
            <a:r>
              <a:t>Want to know software impact and severity</a:t>
            </a:r>
          </a:p>
          <a:p>
            <a:pPr marL="939800" indent="-939800" algn="l">
              <a:lnSpc>
                <a:spcPct val="150000"/>
              </a:lnSpc>
              <a:buClr>
                <a:srgbClr val="53585F"/>
              </a:buClr>
              <a:buSzPct val="100000"/>
              <a:buChar char="•"/>
              <a:defRPr sz="7400">
                <a:solidFill>
                  <a:srgbClr val="53585F"/>
                </a:solidFill>
              </a:defRPr>
            </a:pPr>
            <a:r>
              <a:t>Events alone don't provide enough context</a:t>
            </a:r>
          </a:p>
          <a:p>
            <a:pPr marL="939800" indent="-939800" algn="l">
              <a:lnSpc>
                <a:spcPct val="150000"/>
              </a:lnSpc>
              <a:buClr>
                <a:srgbClr val="53585F"/>
              </a:buClr>
              <a:buSzPct val="100000"/>
              <a:buChar char="•"/>
              <a:defRPr sz="7400">
                <a:solidFill>
                  <a:srgbClr val="53585F"/>
                </a:solidFill>
              </a:defRPr>
            </a:pPr>
            <a:r>
              <a:t>Often masked by redundancy and automated repairs</a:t>
            </a:r>
          </a:p>
          <a:p>
            <a:pPr marL="939800" indent="-939800" algn="l">
              <a:lnSpc>
                <a:spcPct val="150000"/>
              </a:lnSpc>
              <a:buClr>
                <a:srgbClr val="53585F"/>
              </a:buClr>
              <a:buSzPct val="100000"/>
              <a:buChar char="•"/>
              <a:defRPr sz="7400">
                <a:solidFill>
                  <a:srgbClr val="53585F"/>
                </a:solidFill>
              </a:defRPr>
            </a:pPr>
            <a:r>
              <a:t>We examine a different class of failures</a:t>
            </a:r>
          </a:p>
          <a:p>
            <a:pPr lvl="2" marL="1828800" indent="-939800" algn="l">
              <a:lnSpc>
                <a:spcPct val="150000"/>
              </a:lnSpc>
              <a:buClr>
                <a:srgbClr val="53585F"/>
              </a:buClr>
              <a:buSzPct val="100000"/>
              <a:buChar char="•"/>
              <a:defRPr sz="7400">
                <a:solidFill>
                  <a:srgbClr val="53585F"/>
                </a:solidFill>
              </a:defRPr>
            </a:pPr>
            <a:r>
              <a:t>Software failures resulting from network events</a:t>
            </a:r>
          </a:p>
          <a:p>
            <a:pPr lvl="2" marL="1828800" indent="-939800" algn="l">
              <a:lnSpc>
                <a:spcPct val="150000"/>
              </a:lnSpc>
              <a:buClr>
                <a:srgbClr val="53585F"/>
              </a:buClr>
              <a:buSzPct val="100000"/>
              <a:buChar char="•"/>
              <a:defRPr sz="7400">
                <a:solidFill>
                  <a:srgbClr val="53585F"/>
                </a:solidFill>
              </a:defRPr>
            </a:pPr>
            <a:r>
              <a:t>Top-line impact on software reliability</a:t>
            </a:r>
          </a:p>
        </p:txBody>
      </p:sp>
      <p:sp>
        <p:nvSpPr>
          <p:cNvPr id="356" name="Network incidents, not event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Network incidents, not events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360" name="10733871_731322670291655_7426670942667238139_o (1).jpg" descr="10733871_731322670291655_7426670942667238139_o (1).jpg"/>
          <p:cNvPicPr>
            <a:picLocks noChangeAspect="1"/>
          </p:cNvPicPr>
          <p:nvPr/>
        </p:nvPicPr>
        <p:blipFill>
          <a:blip r:embed="rId3">
            <a:alphaModFix amt="50000"/>
            <a:extLst/>
          </a:blip>
          <a:stretch>
            <a:fillRect/>
          </a:stretch>
        </p:blipFill>
        <p:spPr>
          <a:xfrm>
            <a:off x="6350" y="-1270000"/>
            <a:ext cx="24384001" cy="16256000"/>
          </a:xfrm>
          <a:prstGeom prst="rect">
            <a:avLst/>
          </a:prstGeom>
          <a:ln w="12700">
            <a:miter lim="400000"/>
          </a:ln>
        </p:spPr>
      </p:pic>
      <p:sp>
        <p:nvSpPr>
          <p:cNvPr id="361" name="Tracking how network failures affect software…"/>
          <p:cNvSpPr/>
          <p:nvPr>
            <p:ph type="body" idx="13"/>
          </p:nvPr>
        </p:nvSpPr>
        <p:spPr>
          <a:xfrm>
            <a:off x="1529388" y="3793811"/>
            <a:ext cx="21337926" cy="5388928"/>
          </a:xfrm>
          <a:prstGeom prst="rect">
            <a:avLst/>
          </a:prstGeom>
        </p:spPr>
        <p:txBody>
          <a:bodyPr/>
          <a:lstStyle/>
          <a:p>
            <a:pPr marL="939800" indent="-939800" defTabSz="457200">
              <a:lnSpc>
                <a:spcPct val="150000"/>
              </a:lnSpc>
              <a:spcBef>
                <a:spcPts val="0"/>
              </a:spcBef>
              <a:buClr>
                <a:srgbClr val="FFFFFF"/>
              </a:buClr>
              <a:buSzPct val="100000"/>
              <a:defRPr sz="7400">
                <a:solidFill>
                  <a:srgbClr val="FFFFFF"/>
                </a:solidFill>
              </a:defRPr>
            </a:pPr>
            <a:r>
              <a:t>Tracking how network failures affect software</a:t>
            </a:r>
          </a:p>
          <a:p>
            <a:pPr marL="939800" indent="-939800" defTabSz="457200">
              <a:lnSpc>
                <a:spcPct val="150000"/>
              </a:lnSpc>
              <a:spcBef>
                <a:spcPts val="0"/>
              </a:spcBef>
              <a:buClr>
                <a:srgbClr val="FFFFFF"/>
              </a:buClr>
              <a:buSzPct val="100000"/>
              <a:defRPr sz="7400">
                <a:solidFill>
                  <a:srgbClr val="FFFFFF"/>
                </a:solidFill>
              </a:defRPr>
            </a:pPr>
            <a:r>
              <a:t>A next challenge for data center network reliability</a:t>
            </a:r>
          </a:p>
          <a:p>
            <a:pPr marL="939800" indent="-939800" defTabSz="457200">
              <a:lnSpc>
                <a:spcPct val="150000"/>
              </a:lnSpc>
              <a:spcBef>
                <a:spcPts val="0"/>
              </a:spcBef>
              <a:buClr>
                <a:srgbClr val="FFFFFF"/>
              </a:buClr>
              <a:buSzPct val="100000"/>
              <a:defRPr sz="7400">
                <a:solidFill>
                  <a:srgbClr val="FFFFFF"/>
                </a:solidFill>
              </a:defRPr>
            </a:pPr>
            <a:r>
              <a:t>Geo replication and backbone capacity planning</a:t>
            </a:r>
          </a:p>
          <a:p>
            <a:pPr marL="939800" indent="-939800" defTabSz="457200">
              <a:lnSpc>
                <a:spcPct val="150000"/>
              </a:lnSpc>
              <a:spcBef>
                <a:spcPts val="0"/>
              </a:spcBef>
              <a:buClr>
                <a:srgbClr val="FFFFFF"/>
              </a:buClr>
              <a:buSzPct val="100000"/>
              <a:defRPr sz="7400">
                <a:solidFill>
                  <a:srgbClr val="FFFFFF"/>
                </a:solidFill>
              </a:defRPr>
            </a:pPr>
            <a:r>
              <a:t>Concluding thoughts</a:t>
            </a:r>
          </a:p>
        </p:txBody>
      </p:sp>
      <p:sp>
        <p:nvSpPr>
          <p:cNvPr id="362"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3" name="Roadmap"/>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FFFFFF"/>
                </a:solidFill>
                <a:latin typeface="+mn-lt"/>
                <a:ea typeface="+mn-ea"/>
                <a:cs typeface="+mn-cs"/>
                <a:sym typeface="FreightSansLFPro Semibold"/>
              </a:defRPr>
            </a:lvl1pPr>
          </a:lstStyle>
          <a:p>
            <a:pPr/>
            <a:r>
              <a:t>Roadmap</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8" name="Simple, custom switches…"/>
          <p:cNvSpPr/>
          <p:nvPr/>
        </p:nvSpPr>
        <p:spPr>
          <a:xfrm>
            <a:off x="1529388" y="3793811"/>
            <a:ext cx="21337926" cy="3909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39800" indent="-939800" algn="l">
              <a:lnSpc>
                <a:spcPct val="150000"/>
              </a:lnSpc>
              <a:buClr>
                <a:srgbClr val="53585F"/>
              </a:buClr>
              <a:buSzPct val="100000"/>
              <a:buChar char="•"/>
              <a:defRPr sz="7400">
                <a:solidFill>
                  <a:srgbClr val="53585F"/>
                </a:solidFill>
              </a:defRPr>
            </a:pPr>
            <a:r>
              <a:t>Simple, custom switches</a:t>
            </a:r>
          </a:p>
          <a:p>
            <a:pPr marL="939800" indent="-939800" algn="l">
              <a:lnSpc>
                <a:spcPct val="150000"/>
              </a:lnSpc>
              <a:buClr>
                <a:srgbClr val="53585F"/>
              </a:buClr>
              <a:buSzPct val="100000"/>
              <a:buChar char="•"/>
              <a:defRPr sz="7400">
                <a:solidFill>
                  <a:srgbClr val="53585F"/>
                </a:solidFill>
              </a:defRPr>
            </a:pPr>
            <a:r>
              <a:t>Software-based fabric networks</a:t>
            </a:r>
          </a:p>
          <a:p>
            <a:pPr marL="939800" indent="-939800" algn="l">
              <a:lnSpc>
                <a:spcPct val="150000"/>
              </a:lnSpc>
              <a:buClr>
                <a:srgbClr val="53585F"/>
              </a:buClr>
              <a:buSzPct val="100000"/>
              <a:buChar char="•"/>
              <a:defRPr sz="7400">
                <a:solidFill>
                  <a:srgbClr val="53585F"/>
                </a:solidFill>
              </a:defRPr>
            </a:pPr>
            <a:r>
              <a:t>Automated repair</a:t>
            </a:r>
          </a:p>
        </p:txBody>
      </p:sp>
      <p:sp>
        <p:nvSpPr>
          <p:cNvPr id="369" name="Data center network trend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Data center network trends</a:t>
            </a:r>
          </a:p>
        </p:txBody>
      </p:sp>
      <p:grpSp>
        <p:nvGrpSpPr>
          <p:cNvPr id="372" name="gk_x4qdseuvh-0ebaaaaaad2t3nabj0jaaab.jpg"/>
          <p:cNvGrpSpPr/>
          <p:nvPr/>
        </p:nvGrpSpPr>
        <p:grpSpPr>
          <a:xfrm rot="21300000">
            <a:off x="9664243" y="7610455"/>
            <a:ext cx="13577553" cy="4528595"/>
            <a:chOff x="0" y="0"/>
            <a:chExt cx="13577552" cy="4528593"/>
          </a:xfrm>
        </p:grpSpPr>
        <p:pic>
          <p:nvPicPr>
            <p:cNvPr id="371" name="gk_x4qdseuvh-0ebaaaaaad2t3nabj0jaaab.jpg" descr="gk_x4qdseuvh-0ebaaaaaad2t3nabj0jaaab.jpg"/>
            <p:cNvPicPr>
              <a:picLocks noChangeAspect="1"/>
            </p:cNvPicPr>
            <p:nvPr/>
          </p:nvPicPr>
          <p:blipFill>
            <a:blip r:embed="rId3">
              <a:extLst/>
            </a:blip>
            <a:srcRect l="20353" t="35204" r="20353" b="35204"/>
            <a:stretch>
              <a:fillRect/>
            </a:stretch>
          </p:blipFill>
          <p:spPr>
            <a:xfrm>
              <a:off x="12700" y="355600"/>
              <a:ext cx="13552153" cy="4058694"/>
            </a:xfrm>
            <a:prstGeom prst="rect">
              <a:avLst/>
            </a:prstGeom>
            <a:ln>
              <a:noFill/>
            </a:ln>
            <a:effectLst/>
          </p:spPr>
        </p:pic>
        <p:pic>
          <p:nvPicPr>
            <p:cNvPr id="370" name="gk_x4qdseuvh-0ebaaaaaad2t3nabj0jaaab.jpg" descr="gk_x4qdseuvh-0ebaaaaaad2t3nabj0jaaab.jpg"/>
            <p:cNvPicPr>
              <a:picLocks noChangeAspect="0"/>
            </p:cNvPicPr>
            <p:nvPr/>
          </p:nvPicPr>
          <p:blipFill>
            <a:blip r:embed="rId4">
              <a:extLst/>
            </a:blip>
            <a:stretch>
              <a:fillRect/>
            </a:stretch>
          </p:blipFill>
          <p:spPr>
            <a:xfrm>
              <a:off x="0" y="0"/>
              <a:ext cx="13577553" cy="4528594"/>
            </a:xfrm>
            <a:prstGeom prst="rect">
              <a:avLst/>
            </a:prstGeom>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7" name="Simple, custom switches…"/>
          <p:cNvSpPr/>
          <p:nvPr/>
        </p:nvSpPr>
        <p:spPr>
          <a:xfrm>
            <a:off x="1529388" y="3793811"/>
            <a:ext cx="21337926" cy="3909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39800" indent="-939800" algn="l">
              <a:lnSpc>
                <a:spcPct val="150000"/>
              </a:lnSpc>
              <a:buClr>
                <a:srgbClr val="53585F"/>
              </a:buClr>
              <a:buSzPct val="100000"/>
              <a:buChar char="•"/>
              <a:defRPr sz="7400">
                <a:solidFill>
                  <a:srgbClr val="53585F"/>
                </a:solidFill>
              </a:defRPr>
            </a:pPr>
            <a:r>
              <a:t>Simple, custom switches</a:t>
            </a:r>
          </a:p>
          <a:p>
            <a:pPr marL="939800" indent="-939800" algn="l">
              <a:lnSpc>
                <a:spcPct val="150000"/>
              </a:lnSpc>
              <a:buClr>
                <a:srgbClr val="53585F"/>
              </a:buClr>
              <a:buSzPct val="100000"/>
              <a:buChar char="•"/>
              <a:defRPr sz="7400">
                <a:solidFill>
                  <a:srgbClr val="53585F"/>
                </a:solidFill>
              </a:defRPr>
            </a:pPr>
            <a:r>
              <a:t>Software-based fabric networks</a:t>
            </a:r>
          </a:p>
          <a:p>
            <a:pPr marL="939800" indent="-939800" algn="l">
              <a:lnSpc>
                <a:spcPct val="150000"/>
              </a:lnSpc>
              <a:buClr>
                <a:srgbClr val="53585F"/>
              </a:buClr>
              <a:buSzPct val="100000"/>
              <a:buChar char="•"/>
              <a:defRPr sz="7400">
                <a:solidFill>
                  <a:srgbClr val="53585F"/>
                </a:solidFill>
              </a:defRPr>
            </a:pPr>
            <a:r>
              <a:t>Automated repair</a:t>
            </a:r>
          </a:p>
        </p:txBody>
      </p:sp>
      <p:sp>
        <p:nvSpPr>
          <p:cNvPr id="378" name="Data center network trend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Data center network trends</a:t>
            </a:r>
          </a:p>
        </p:txBody>
      </p:sp>
      <p:grpSp>
        <p:nvGrpSpPr>
          <p:cNvPr id="381" name="gk_x4qdseuvh-0ebaaaaaad2t3nabj0jaaab.jpg"/>
          <p:cNvGrpSpPr/>
          <p:nvPr/>
        </p:nvGrpSpPr>
        <p:grpSpPr>
          <a:xfrm rot="21300000">
            <a:off x="9664243" y="7610455"/>
            <a:ext cx="13577553" cy="4528595"/>
            <a:chOff x="0" y="0"/>
            <a:chExt cx="13577552" cy="4528593"/>
          </a:xfrm>
        </p:grpSpPr>
        <p:pic>
          <p:nvPicPr>
            <p:cNvPr id="380" name="gk_x4qdseuvh-0ebaaaaaad2t3nabj0jaaab.jpg" descr="gk_x4qdseuvh-0ebaaaaaad2t3nabj0jaaab.jpg"/>
            <p:cNvPicPr>
              <a:picLocks noChangeAspect="1"/>
            </p:cNvPicPr>
            <p:nvPr/>
          </p:nvPicPr>
          <p:blipFill>
            <a:blip r:embed="rId3">
              <a:extLst/>
            </a:blip>
            <a:srcRect l="20353" t="35204" r="20353" b="35204"/>
            <a:stretch>
              <a:fillRect/>
            </a:stretch>
          </p:blipFill>
          <p:spPr>
            <a:xfrm>
              <a:off x="12699" y="355600"/>
              <a:ext cx="13552154" cy="4058694"/>
            </a:xfrm>
            <a:prstGeom prst="rect">
              <a:avLst/>
            </a:prstGeom>
            <a:ln>
              <a:noFill/>
            </a:ln>
            <a:effectLst/>
          </p:spPr>
        </p:pic>
        <p:pic>
          <p:nvPicPr>
            <p:cNvPr id="379" name="gk_x4qdseuvh-0ebaaaaaad2t3nabj0jaaab.jpg" descr="gk_x4qdseuvh-0ebaaaaaad2t3nabj0jaaab.jpg"/>
            <p:cNvPicPr>
              <a:picLocks noChangeAspect="0"/>
            </p:cNvPicPr>
            <p:nvPr/>
          </p:nvPicPr>
          <p:blipFill>
            <a:blip r:embed="rId4">
              <a:extLst/>
            </a:blip>
            <a:stretch>
              <a:fillRect/>
            </a:stretch>
          </p:blipFill>
          <p:spPr>
            <a:xfrm>
              <a:off x="0" y="0"/>
              <a:ext cx="13577553" cy="4528594"/>
            </a:xfrm>
            <a:prstGeom prst="rect">
              <a:avLst/>
            </a:prstGeom>
            <a:effectLst/>
          </p:spPr>
        </p:pic>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6" name="Screen Shot 2018-10-23 at 22.36.22.png" descr="Screen Shot 2018-10-23 at 22.36.22.png"/>
          <p:cNvPicPr>
            <a:picLocks noChangeAspect="1"/>
          </p:cNvPicPr>
          <p:nvPr/>
        </p:nvPicPr>
        <p:blipFill>
          <a:blip r:embed="rId3">
            <a:extLst/>
          </a:blip>
          <a:srcRect l="0" t="0" r="32920" b="0"/>
          <a:stretch>
            <a:fillRect/>
          </a:stretch>
        </p:blipFill>
        <p:spPr>
          <a:xfrm>
            <a:off x="5914756" y="3354960"/>
            <a:ext cx="8421490" cy="7823812"/>
          </a:xfrm>
          <a:prstGeom prst="rect">
            <a:avLst/>
          </a:prstGeom>
          <a:ln w="38100">
            <a:miter lim="400000"/>
          </a:ln>
          <a:effectLst>
            <a:outerShdw sx="100000" sy="100000" kx="0" ky="0" algn="b" rotWithShape="0" blurRad="381000" dist="190500" dir="5400000">
              <a:srgbClr val="000000">
                <a:alpha val="70000"/>
              </a:srgbClr>
            </a:outerShdw>
          </a:effectLst>
        </p:spPr>
      </p:pic>
      <p:sp>
        <p:nvSpPr>
          <p:cNvPr id="387" name="Older cluster-based design"/>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Older cluster-based design</a:t>
            </a:r>
          </a:p>
        </p:txBody>
      </p:sp>
      <p:sp>
        <p:nvSpPr>
          <p:cNvPr id="388" name="Rectangle"/>
          <p:cNvSpPr/>
          <p:nvPr/>
        </p:nvSpPr>
        <p:spPr>
          <a:xfrm>
            <a:off x="9519655" y="9695653"/>
            <a:ext cx="4596145" cy="558264"/>
          </a:xfrm>
          <a:prstGeom prst="rect">
            <a:avLst/>
          </a:prstGeom>
          <a:solidFill>
            <a:srgbClr val="FFFFFF"/>
          </a:solidFill>
          <a:ln w="12700">
            <a:miter lim="400000"/>
          </a:ln>
        </p:spPr>
        <p:txBody>
          <a:bodyPr lIns="76200" tIns="76200" rIns="76200" bIns="76200" anchor="ctr"/>
          <a:lstStyle/>
          <a:p>
            <a:pPr algn="l">
              <a:lnSpc>
                <a:spcPct val="120000"/>
              </a:lnSpc>
              <a:defRPr spc="0" sz="7400"/>
            </a:pPr>
          </a:p>
        </p:txBody>
      </p:sp>
      <p:sp>
        <p:nvSpPr>
          <p:cNvPr id="389" name="Rectangle"/>
          <p:cNvSpPr/>
          <p:nvPr/>
        </p:nvSpPr>
        <p:spPr>
          <a:xfrm>
            <a:off x="13780620" y="3519062"/>
            <a:ext cx="550868" cy="6720178"/>
          </a:xfrm>
          <a:prstGeom prst="rect">
            <a:avLst/>
          </a:prstGeom>
          <a:solidFill>
            <a:srgbClr val="FFFFFF"/>
          </a:solidFill>
          <a:ln w="12700">
            <a:miter lim="400000"/>
          </a:ln>
        </p:spPr>
        <p:txBody>
          <a:bodyPr lIns="76200" tIns="76200" rIns="76200" bIns="76200" anchor="ctr"/>
          <a:lstStyle/>
          <a:p>
            <a:pPr algn="l">
              <a:lnSpc>
                <a:spcPct val="120000"/>
              </a:lnSpc>
              <a:defRPr spc="0" sz="7400"/>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3" name="Screen Shot 2018-10-23 at 22.36.22.png" descr="Screen Shot 2018-10-23 at 22.36.22.png"/>
          <p:cNvPicPr>
            <a:picLocks noChangeAspect="1"/>
          </p:cNvPicPr>
          <p:nvPr/>
        </p:nvPicPr>
        <p:blipFill>
          <a:blip r:embed="rId3">
            <a:extLst/>
          </a:blip>
          <a:srcRect l="0" t="0" r="32955" b="0"/>
          <a:stretch>
            <a:fillRect/>
          </a:stretch>
        </p:blipFill>
        <p:spPr>
          <a:xfrm>
            <a:off x="5914756" y="3354960"/>
            <a:ext cx="8417104" cy="7823812"/>
          </a:xfrm>
          <a:prstGeom prst="rect">
            <a:avLst/>
          </a:prstGeom>
          <a:ln w="38100">
            <a:miter lim="400000"/>
          </a:ln>
          <a:effectLst>
            <a:outerShdw sx="100000" sy="100000" kx="0" ky="0" algn="b" rotWithShape="0" blurRad="381000" dist="190500" dir="5400000">
              <a:srgbClr val="000000">
                <a:alpha val="70000"/>
              </a:srgbClr>
            </a:outerShdw>
          </a:effectLst>
        </p:spPr>
      </p:pic>
      <p:sp>
        <p:nvSpPr>
          <p:cNvPr id="394" name="Rectangle"/>
          <p:cNvSpPr/>
          <p:nvPr/>
        </p:nvSpPr>
        <p:spPr>
          <a:xfrm>
            <a:off x="-222816" y="11647092"/>
            <a:ext cx="24829632" cy="2241813"/>
          </a:xfrm>
          <a:prstGeom prst="rect">
            <a:avLst/>
          </a:prstGeom>
          <a:blipFill>
            <a:blip r:embed="rId4"/>
          </a:blipFill>
          <a:ln w="190500">
            <a:solidFill>
              <a:srgbClr val="53585F"/>
            </a:solidFill>
            <a:miter lim="400000"/>
          </a:ln>
        </p:spPr>
        <p:txBody>
          <a:bodyPr lIns="76200" tIns="76200" rIns="76200" bIns="76200" anchor="ctr"/>
          <a:lstStyle/>
          <a:p>
            <a:pPr algn="l">
              <a:lnSpc>
                <a:spcPct val="120000"/>
              </a:lnSpc>
              <a:defRPr spc="0" sz="7400"/>
            </a:pPr>
          </a:p>
        </p:txBody>
      </p:sp>
      <p:sp>
        <p:nvSpPr>
          <p:cNvPr id="395" name="Cluster network incidents increased 9x over 4 years"/>
          <p:cNvSpPr/>
          <p:nvPr/>
        </p:nvSpPr>
        <p:spPr>
          <a:xfrm>
            <a:off x="970491" y="12293843"/>
            <a:ext cx="23180538" cy="9483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lvl1pPr>
          </a:lstStyle>
          <a:p>
            <a:pPr/>
            <a:r>
              <a:t>Cluster network incidents increased 9x over 4 years</a:t>
            </a:r>
          </a:p>
        </p:txBody>
      </p:sp>
      <p:sp>
        <p:nvSpPr>
          <p:cNvPr id="396"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7" name="Rectangle"/>
          <p:cNvSpPr/>
          <p:nvPr/>
        </p:nvSpPr>
        <p:spPr>
          <a:xfrm>
            <a:off x="13780620" y="3519062"/>
            <a:ext cx="550868" cy="6720178"/>
          </a:xfrm>
          <a:prstGeom prst="rect">
            <a:avLst/>
          </a:prstGeom>
          <a:solidFill>
            <a:srgbClr val="FFFFFF"/>
          </a:solidFill>
          <a:ln w="12700">
            <a:miter lim="400000"/>
          </a:ln>
        </p:spPr>
        <p:txBody>
          <a:bodyPr lIns="76200" tIns="76200" rIns="76200" bIns="76200" anchor="ctr"/>
          <a:lstStyle/>
          <a:p>
            <a:pPr algn="l">
              <a:lnSpc>
                <a:spcPct val="120000"/>
              </a:lnSpc>
              <a:defRPr spc="0" sz="7400"/>
            </a:pPr>
          </a:p>
        </p:txBody>
      </p:sp>
      <p:sp>
        <p:nvSpPr>
          <p:cNvPr id="398" name="Older cluster-based design"/>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Older cluster-based design</a:t>
            </a:r>
          </a:p>
        </p:txBody>
      </p:sp>
      <p:sp>
        <p:nvSpPr>
          <p:cNvPr id="399" name="Rectangle"/>
          <p:cNvSpPr/>
          <p:nvPr/>
        </p:nvSpPr>
        <p:spPr>
          <a:xfrm>
            <a:off x="9519655" y="9695653"/>
            <a:ext cx="4596145" cy="558264"/>
          </a:xfrm>
          <a:prstGeom prst="rect">
            <a:avLst/>
          </a:prstGeom>
          <a:solidFill>
            <a:srgbClr val="FFFFFF"/>
          </a:solidFill>
          <a:ln w="12700">
            <a:miter lim="400000"/>
          </a:ln>
        </p:spPr>
        <p:txBody>
          <a:bodyPr lIns="76200" tIns="76200" rIns="76200" bIns="76200" anchor="ctr"/>
          <a:lstStyle/>
          <a:p>
            <a:pPr algn="l">
              <a:lnSpc>
                <a:spcPct val="120000"/>
              </a:lnSpc>
              <a:defRPr spc="0" sz="7400"/>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73" name="Tip-2017_Mobile-03.png" descr="Tip-2017_Mobile-03.png"/>
          <p:cNvPicPr>
            <a:picLocks noChangeAspect="1"/>
          </p:cNvPicPr>
          <p:nvPr/>
        </p:nvPicPr>
        <p:blipFill>
          <a:blip r:embed="rId3">
            <a:extLst/>
          </a:blip>
          <a:stretch>
            <a:fillRect/>
          </a:stretch>
        </p:blipFill>
        <p:spPr>
          <a:xfrm>
            <a:off x="8814746" y="3488825"/>
            <a:ext cx="6754510" cy="6738350"/>
          </a:xfrm>
          <a:prstGeom prst="rect">
            <a:avLst/>
          </a:prstGeom>
          <a:ln w="12700">
            <a:miter lim="400000"/>
          </a:ln>
        </p:spPr>
      </p:pic>
      <p:sp>
        <p:nvSpPr>
          <p:cNvPr id="174" name="Line"/>
          <p:cNvSpPr/>
          <p:nvPr/>
        </p:nvSpPr>
        <p:spPr>
          <a:xfrm>
            <a:off x="11869352" y="6858000"/>
            <a:ext cx="15737089" cy="0"/>
          </a:xfrm>
          <a:prstGeom prst="line">
            <a:avLst/>
          </a:prstGeom>
          <a:ln w="127000" cap="rnd">
            <a:solidFill>
              <a:srgbClr val="53585F"/>
            </a:solidFill>
            <a:custDash>
              <a:ds d="100000" sp="200000"/>
            </a:custDash>
            <a:miter lim="400000"/>
          </a:ln>
        </p:spPr>
        <p:txBody>
          <a:bodyPr lIns="76200" tIns="76200" rIns="76200" bIns="76200" anchor="ctr"/>
          <a:lstStyle/>
          <a:p>
            <a:pPr algn="l">
              <a:lnSpc>
                <a:spcPct val="120000"/>
              </a:lnSpc>
              <a:defRPr spc="0" sz="7400"/>
            </a:pPr>
          </a:p>
        </p:txBody>
      </p:sp>
      <p:sp>
        <p:nvSpPr>
          <p:cNvPr id="175" name="Slide Number"/>
          <p:cNvSpPr/>
          <p:nvPr>
            <p:ph type="sldNum" sz="quarter" idx="2"/>
          </p:nvPr>
        </p:nvSpPr>
        <p:spPr>
          <a:xfrm>
            <a:off x="12096750" y="13030200"/>
            <a:ext cx="165101" cy="30073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wipe(left)" transition="in">
                                      <p:cBhvr>
                                        <p:cTn id="7"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4" name="Screen Shot 2018-10-23 at 22.36.22.png" descr="Screen Shot 2018-10-23 at 22.36.22.png"/>
          <p:cNvPicPr>
            <a:picLocks noChangeAspect="1"/>
          </p:cNvPicPr>
          <p:nvPr/>
        </p:nvPicPr>
        <p:blipFill>
          <a:blip r:embed="rId3">
            <a:extLst/>
          </a:blip>
          <a:stretch>
            <a:fillRect/>
          </a:stretch>
        </p:blipFill>
        <p:spPr>
          <a:xfrm>
            <a:off x="5914756" y="3354960"/>
            <a:ext cx="12554488" cy="7823812"/>
          </a:xfrm>
          <a:prstGeom prst="rect">
            <a:avLst/>
          </a:prstGeom>
          <a:ln w="38100">
            <a:miter lim="400000"/>
          </a:ln>
          <a:effectLst>
            <a:outerShdw sx="100000" sy="100000" kx="0" ky="0" algn="b" rotWithShape="0" blurRad="381000" dist="190500" dir="5400000">
              <a:srgbClr val="000000">
                <a:alpha val="70000"/>
              </a:srgbClr>
            </a:outerShdw>
          </a:effectLst>
        </p:spPr>
      </p:pic>
      <p:sp>
        <p:nvSpPr>
          <p:cNvPr id="405" name="Cluster versus fabric design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Cluster versus fabric designs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9" name="Screen Shot 2018-10-23 at 22.36.22.png" descr="Screen Shot 2018-10-23 at 22.36.22.png"/>
          <p:cNvPicPr>
            <a:picLocks noChangeAspect="1"/>
          </p:cNvPicPr>
          <p:nvPr/>
        </p:nvPicPr>
        <p:blipFill>
          <a:blip r:embed="rId3">
            <a:extLst/>
          </a:blip>
          <a:stretch>
            <a:fillRect/>
          </a:stretch>
        </p:blipFill>
        <p:spPr>
          <a:xfrm>
            <a:off x="5914756" y="3354960"/>
            <a:ext cx="12554488" cy="7823812"/>
          </a:xfrm>
          <a:prstGeom prst="rect">
            <a:avLst/>
          </a:prstGeom>
          <a:ln w="38100">
            <a:miter lim="400000"/>
          </a:ln>
          <a:effectLst>
            <a:outerShdw sx="100000" sy="100000" kx="0" ky="0" algn="b" rotWithShape="0" blurRad="381000" dist="190500" dir="5400000">
              <a:srgbClr val="000000">
                <a:alpha val="70000"/>
              </a:srgbClr>
            </a:outerShdw>
          </a:effectLst>
        </p:spPr>
      </p:pic>
      <p:sp>
        <p:nvSpPr>
          <p:cNvPr id="410" name="Rectangle"/>
          <p:cNvSpPr/>
          <p:nvPr/>
        </p:nvSpPr>
        <p:spPr>
          <a:xfrm>
            <a:off x="-222816" y="11647092"/>
            <a:ext cx="24829632" cy="2241813"/>
          </a:xfrm>
          <a:prstGeom prst="rect">
            <a:avLst/>
          </a:prstGeom>
          <a:blipFill>
            <a:blip r:embed="rId4"/>
          </a:blipFill>
          <a:ln w="190500">
            <a:solidFill>
              <a:srgbClr val="53585F"/>
            </a:solidFill>
            <a:miter lim="400000"/>
          </a:ln>
        </p:spPr>
        <p:txBody>
          <a:bodyPr lIns="76200" tIns="76200" rIns="76200" bIns="76200" anchor="ctr"/>
          <a:lstStyle/>
          <a:p>
            <a:pPr algn="l">
              <a:lnSpc>
                <a:spcPct val="120000"/>
              </a:lnSpc>
              <a:defRPr spc="0" sz="7400"/>
            </a:pPr>
          </a:p>
        </p:txBody>
      </p:sp>
      <p:sp>
        <p:nvSpPr>
          <p:cNvPr id="411" name="Cluster have 2X total incidents &amp; 2.8X on a per-device level"/>
          <p:cNvSpPr/>
          <p:nvPr/>
        </p:nvSpPr>
        <p:spPr>
          <a:xfrm>
            <a:off x="970491" y="12293843"/>
            <a:ext cx="23180538" cy="9483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lvl1pPr>
          </a:lstStyle>
          <a:p>
            <a:pPr/>
            <a:r>
              <a:t>Cluster have 2X total incidents &amp; 2.8X on a per-device level</a:t>
            </a:r>
          </a:p>
        </p:txBody>
      </p:sp>
      <p:sp>
        <p:nvSpPr>
          <p:cNvPr id="412"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3" name="Cluster versus fabric design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Cluster versus fabric designs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Rectangle"/>
          <p:cNvSpPr/>
          <p:nvPr/>
        </p:nvSpPr>
        <p:spPr>
          <a:xfrm>
            <a:off x="-222816" y="11647092"/>
            <a:ext cx="24829632" cy="2241813"/>
          </a:xfrm>
          <a:prstGeom prst="rect">
            <a:avLst/>
          </a:prstGeom>
          <a:blipFill>
            <a:blip r:embed="rId3"/>
          </a:blipFill>
          <a:ln w="190500">
            <a:solidFill>
              <a:srgbClr val="53585F"/>
            </a:solidFill>
            <a:miter lim="400000"/>
          </a:ln>
        </p:spPr>
        <p:txBody>
          <a:bodyPr lIns="76200" tIns="76200" rIns="76200" bIns="76200" anchor="ctr"/>
          <a:lstStyle/>
          <a:p>
            <a:pPr algn="l">
              <a:lnSpc>
                <a:spcPct val="120000"/>
              </a:lnSpc>
              <a:defRPr spc="0" sz="7400"/>
            </a:pPr>
          </a:p>
        </p:txBody>
      </p:sp>
      <p:pic>
        <p:nvPicPr>
          <p:cNvPr id="418" name="Screen Shot 2018-10-26 at 14.44.02.png" descr="Screen Shot 2018-10-26 at 14.44.02.png"/>
          <p:cNvPicPr>
            <a:picLocks noChangeAspect="1"/>
          </p:cNvPicPr>
          <p:nvPr/>
        </p:nvPicPr>
        <p:blipFill>
          <a:blip r:embed="rId4">
            <a:extLst/>
          </a:blip>
          <a:stretch>
            <a:fillRect/>
          </a:stretch>
        </p:blipFill>
        <p:spPr>
          <a:xfrm>
            <a:off x="5914756" y="3352800"/>
            <a:ext cx="12554488" cy="7717923"/>
          </a:xfrm>
          <a:prstGeom prst="rect">
            <a:avLst/>
          </a:prstGeom>
          <a:ln w="38100">
            <a:miter lim="400000"/>
          </a:ln>
          <a:effectLst>
            <a:outerShdw sx="100000" sy="100000" kx="0" ky="0" algn="b" rotWithShape="0" blurRad="381000" dist="190500" dir="5400000">
              <a:srgbClr val="000000">
                <a:alpha val="70000"/>
              </a:srgbClr>
            </a:outerShdw>
          </a:effectLst>
        </p:spPr>
      </p:pic>
      <p:sp>
        <p:nvSpPr>
          <p:cNvPr id="419"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0" name="DC fabric has fewer incident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DC fabric has fewer incidents</a:t>
            </a:r>
          </a:p>
        </p:txBody>
      </p:sp>
      <p:sp>
        <p:nvSpPr>
          <p:cNvPr id="421" name="Reversing the negative software-level reliability trend"/>
          <p:cNvSpPr/>
          <p:nvPr/>
        </p:nvSpPr>
        <p:spPr>
          <a:xfrm>
            <a:off x="970491" y="12293843"/>
            <a:ext cx="23180538" cy="9483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lvl1pPr>
          </a:lstStyle>
          <a:p>
            <a:pPr/>
            <a:r>
              <a:t>Reversing the negative software-level reliability trend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6" name="First and last hop reliability"/>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First and last hop reliability</a:t>
            </a:r>
          </a:p>
        </p:txBody>
      </p:sp>
      <p:pic>
        <p:nvPicPr>
          <p:cNvPr id="427" name="Screen Shot 2018-10-27 at 19.50.10.png" descr="Screen Shot 2018-10-27 at 19.50.10.png"/>
          <p:cNvPicPr>
            <a:picLocks noChangeAspect="1"/>
          </p:cNvPicPr>
          <p:nvPr/>
        </p:nvPicPr>
        <p:blipFill>
          <a:blip r:embed="rId3">
            <a:extLst/>
          </a:blip>
          <a:stretch>
            <a:fillRect/>
          </a:stretch>
        </p:blipFill>
        <p:spPr>
          <a:xfrm>
            <a:off x="4697870" y="3530192"/>
            <a:ext cx="14867991" cy="928859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2" name="First and last hop reliability"/>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First and last hop reliability</a:t>
            </a:r>
          </a:p>
        </p:txBody>
      </p:sp>
      <p:pic>
        <p:nvPicPr>
          <p:cNvPr id="433" name="Screen Shot 2018-10-27 at 19.50.10.png" descr="Screen Shot 2018-10-27 at 19.50.10.png"/>
          <p:cNvPicPr>
            <a:picLocks noChangeAspect="1"/>
          </p:cNvPicPr>
          <p:nvPr/>
        </p:nvPicPr>
        <p:blipFill>
          <a:blip r:embed="rId3">
            <a:extLst/>
          </a:blip>
          <a:stretch>
            <a:fillRect/>
          </a:stretch>
        </p:blipFill>
        <p:spPr>
          <a:xfrm>
            <a:off x="4697870" y="3530192"/>
            <a:ext cx="14867991" cy="9288598"/>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8" name="First and last hop reliability"/>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First and last hop reliability</a:t>
            </a:r>
          </a:p>
        </p:txBody>
      </p:sp>
      <p:pic>
        <p:nvPicPr>
          <p:cNvPr id="439" name="Screen Shot 2018-10-27 at 19.50.10.png" descr="Screen Shot 2018-10-27 at 19.50.10.png"/>
          <p:cNvPicPr>
            <a:picLocks noChangeAspect="1"/>
          </p:cNvPicPr>
          <p:nvPr/>
        </p:nvPicPr>
        <p:blipFill>
          <a:blip r:embed="rId3">
            <a:extLst/>
          </a:blip>
          <a:stretch>
            <a:fillRect/>
          </a:stretch>
        </p:blipFill>
        <p:spPr>
          <a:xfrm>
            <a:off x="4697870" y="3530192"/>
            <a:ext cx="14867991" cy="9288598"/>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4" name="of network devices"/>
          <p:cNvSpPr/>
          <p:nvPr/>
        </p:nvSpPr>
        <p:spPr>
          <a:xfrm>
            <a:off x="1523037" y="8709990"/>
            <a:ext cx="21337925" cy="15189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80000"/>
              </a:lnSpc>
              <a:defRPr sz="12000">
                <a:solidFill>
                  <a:srgbClr val="53585F"/>
                </a:solidFill>
                <a:latin typeface="FreightSansLFPro Light"/>
                <a:ea typeface="FreightSansLFPro Light"/>
                <a:cs typeface="FreightSansLFPro Light"/>
                <a:sym typeface="FreightSansLFPro Light"/>
              </a:defRPr>
            </a:lvl1pPr>
          </a:lstStyle>
          <a:p>
            <a:pPr/>
            <a:r>
              <a:t>of network devices</a:t>
            </a:r>
          </a:p>
        </p:txBody>
      </p:sp>
      <p:sp>
        <p:nvSpPr>
          <p:cNvPr id="445" name="82%"/>
          <p:cNvSpPr/>
          <p:nvPr/>
        </p:nvSpPr>
        <p:spPr>
          <a:xfrm>
            <a:off x="1462903" y="4875454"/>
            <a:ext cx="21337925" cy="44545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80000"/>
              </a:lnSpc>
              <a:defRPr b="1" sz="35000">
                <a:solidFill>
                  <a:srgbClr val="53585F"/>
                </a:solidFill>
              </a:defRPr>
            </a:lvl1pPr>
          </a:lstStyle>
          <a:p>
            <a:pPr/>
            <a:r>
              <a:t>82%</a:t>
            </a:r>
          </a:p>
        </p:txBody>
      </p:sp>
      <p:sp>
        <p:nvSpPr>
          <p:cNvPr id="446" name="rack switches make up"/>
          <p:cNvSpPr/>
          <p:nvPr/>
        </p:nvSpPr>
        <p:spPr>
          <a:xfrm>
            <a:off x="1523037" y="348708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80000"/>
              </a:lnSpc>
              <a:defRPr sz="12000">
                <a:solidFill>
                  <a:srgbClr val="53585F"/>
                </a:solidFill>
                <a:latin typeface="FreightSansLFPro Light"/>
                <a:ea typeface="FreightSansLFPro Light"/>
                <a:cs typeface="FreightSansLFPro Light"/>
                <a:sym typeface="FreightSansLFPro Light"/>
              </a:defRPr>
            </a:pPr>
            <a:r>
              <a:rPr>
                <a:latin typeface="+mn-lt"/>
                <a:ea typeface="+mn-ea"/>
                <a:cs typeface="+mn-cs"/>
                <a:sym typeface="FreightSansLFPro Semibold"/>
              </a:rPr>
              <a:t>rack switches</a:t>
            </a:r>
            <a:r>
              <a:t> make up</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0" name="Screen Shot 2018-10-27 at 21.10.18.png" descr="Screen Shot 2018-10-27 at 21.10.18.png"/>
          <p:cNvPicPr>
            <a:picLocks noChangeAspect="1"/>
          </p:cNvPicPr>
          <p:nvPr/>
        </p:nvPicPr>
        <p:blipFill>
          <a:blip r:embed="rId3">
            <a:extLst/>
          </a:blip>
          <a:stretch>
            <a:fillRect/>
          </a:stretch>
        </p:blipFill>
        <p:spPr>
          <a:xfrm>
            <a:off x="4697870" y="3680233"/>
            <a:ext cx="14867991" cy="8988516"/>
          </a:xfrm>
          <a:prstGeom prst="rect">
            <a:avLst/>
          </a:prstGeom>
          <a:ln w="12700">
            <a:miter lim="400000"/>
          </a:ln>
        </p:spPr>
      </p:pic>
      <p:sp>
        <p:nvSpPr>
          <p:cNvPr id="451"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2" name="Main cause across all severitie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Main cause across all severities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7" name="More redundant switches is one approach…"/>
          <p:cNvSpPr/>
          <p:nvPr/>
        </p:nvSpPr>
        <p:spPr>
          <a:xfrm>
            <a:off x="1529388" y="3793811"/>
            <a:ext cx="21337926" cy="3909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39800" indent="-939800" algn="l">
              <a:lnSpc>
                <a:spcPct val="150000"/>
              </a:lnSpc>
              <a:buClr>
                <a:srgbClr val="53585F"/>
              </a:buClr>
              <a:buSzPct val="100000"/>
              <a:buChar char="•"/>
              <a:defRPr sz="7400">
                <a:solidFill>
                  <a:srgbClr val="53585F"/>
                </a:solidFill>
              </a:defRPr>
            </a:pPr>
            <a:r>
              <a:t>More redundant switches is one approach</a:t>
            </a:r>
          </a:p>
          <a:p>
            <a:pPr marL="939800" indent="-939800" algn="l">
              <a:lnSpc>
                <a:spcPct val="150000"/>
              </a:lnSpc>
              <a:buClr>
                <a:srgbClr val="53585F"/>
              </a:buClr>
              <a:buSzPct val="100000"/>
              <a:buChar char="•"/>
              <a:defRPr sz="7400">
                <a:solidFill>
                  <a:srgbClr val="53585F"/>
                </a:solidFill>
              </a:defRPr>
            </a:pPr>
            <a:r>
              <a:t>Make software more resilient</a:t>
            </a:r>
          </a:p>
          <a:p>
            <a:pPr marL="939800" indent="-939800" algn="l">
              <a:lnSpc>
                <a:spcPct val="150000"/>
              </a:lnSpc>
              <a:buClr>
                <a:srgbClr val="53585F"/>
              </a:buClr>
              <a:buSzPct val="100000"/>
              <a:buChar char="•"/>
              <a:defRPr sz="7400">
                <a:solidFill>
                  <a:srgbClr val="53585F"/>
                </a:solidFill>
              </a:defRPr>
            </a:pPr>
            <a:r>
              <a:t>More aggressive automated repairs</a:t>
            </a:r>
          </a:p>
        </p:txBody>
      </p:sp>
      <p:sp>
        <p:nvSpPr>
          <p:cNvPr id="458" name="Implications for DC network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Implications for DC networks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462" name="10733871_731322670291655_7426670942667238139_o (1).jpg" descr="10733871_731322670291655_7426670942667238139_o (1).jpg"/>
          <p:cNvPicPr>
            <a:picLocks noChangeAspect="1"/>
          </p:cNvPicPr>
          <p:nvPr/>
        </p:nvPicPr>
        <p:blipFill>
          <a:blip r:embed="rId3">
            <a:alphaModFix amt="50000"/>
            <a:extLst/>
          </a:blip>
          <a:stretch>
            <a:fillRect/>
          </a:stretch>
        </p:blipFill>
        <p:spPr>
          <a:xfrm>
            <a:off x="6350" y="-1270000"/>
            <a:ext cx="24384001" cy="16256000"/>
          </a:xfrm>
          <a:prstGeom prst="rect">
            <a:avLst/>
          </a:prstGeom>
          <a:ln w="12700">
            <a:miter lim="400000"/>
          </a:ln>
        </p:spPr>
      </p:pic>
      <p:sp>
        <p:nvSpPr>
          <p:cNvPr id="463" name="Tracking how network failures affect software…"/>
          <p:cNvSpPr/>
          <p:nvPr>
            <p:ph type="body" idx="13"/>
          </p:nvPr>
        </p:nvSpPr>
        <p:spPr>
          <a:xfrm>
            <a:off x="1529388" y="3793811"/>
            <a:ext cx="21337926" cy="5388928"/>
          </a:xfrm>
          <a:prstGeom prst="rect">
            <a:avLst/>
          </a:prstGeom>
        </p:spPr>
        <p:txBody>
          <a:bodyPr/>
          <a:lstStyle/>
          <a:p>
            <a:pPr marL="939800" indent="-939800" defTabSz="457200">
              <a:lnSpc>
                <a:spcPct val="150000"/>
              </a:lnSpc>
              <a:spcBef>
                <a:spcPts val="0"/>
              </a:spcBef>
              <a:buClr>
                <a:srgbClr val="FFFFFF"/>
              </a:buClr>
              <a:buSzPct val="100000"/>
              <a:defRPr sz="7400">
                <a:solidFill>
                  <a:srgbClr val="FFFFFF"/>
                </a:solidFill>
              </a:defRPr>
            </a:pPr>
            <a:r>
              <a:t>Tracking how network failures affect software</a:t>
            </a:r>
          </a:p>
          <a:p>
            <a:pPr marL="939800" indent="-939800" defTabSz="457200">
              <a:lnSpc>
                <a:spcPct val="150000"/>
              </a:lnSpc>
              <a:spcBef>
                <a:spcPts val="0"/>
              </a:spcBef>
              <a:buClr>
                <a:srgbClr val="FFFFFF"/>
              </a:buClr>
              <a:buSzPct val="100000"/>
              <a:defRPr sz="7400">
                <a:solidFill>
                  <a:srgbClr val="FFFFFF"/>
                </a:solidFill>
              </a:defRPr>
            </a:pPr>
            <a:r>
              <a:t>A next challenge for data center network reliability</a:t>
            </a:r>
          </a:p>
          <a:p>
            <a:pPr marL="939800" indent="-939800" defTabSz="457200">
              <a:lnSpc>
                <a:spcPct val="150000"/>
              </a:lnSpc>
              <a:spcBef>
                <a:spcPts val="0"/>
              </a:spcBef>
              <a:buClr>
                <a:srgbClr val="FFFFFF"/>
              </a:buClr>
              <a:buSzPct val="100000"/>
              <a:defRPr sz="7400">
                <a:solidFill>
                  <a:srgbClr val="FFFFFF"/>
                </a:solidFill>
              </a:defRPr>
            </a:pPr>
            <a:r>
              <a:t>Geo replication and backbone capacity planning</a:t>
            </a:r>
          </a:p>
          <a:p>
            <a:pPr marL="939800" indent="-939800" defTabSz="457200">
              <a:lnSpc>
                <a:spcPct val="150000"/>
              </a:lnSpc>
              <a:spcBef>
                <a:spcPts val="0"/>
              </a:spcBef>
              <a:buClr>
                <a:srgbClr val="FFFFFF"/>
              </a:buClr>
              <a:buSzPct val="100000"/>
              <a:defRPr sz="7400">
                <a:solidFill>
                  <a:srgbClr val="FFFFFF"/>
                </a:solidFill>
              </a:defRPr>
            </a:pPr>
            <a:r>
              <a:t>Concluding thoughts</a:t>
            </a:r>
          </a:p>
        </p:txBody>
      </p:sp>
      <p:sp>
        <p:nvSpPr>
          <p:cNvPr id="464"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5" name="Roadmap"/>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FFFFFF"/>
                </a:solidFill>
                <a:latin typeface="+mn-lt"/>
                <a:ea typeface="+mn-ea"/>
                <a:cs typeface="+mn-cs"/>
                <a:sym typeface="FreightSansLFPro Semibold"/>
              </a:defRPr>
            </a:lvl1pPr>
          </a:lstStyle>
          <a:p>
            <a:pPr/>
            <a:r>
              <a:t>Roadmap</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grpSp>
        <p:nvGrpSpPr>
          <p:cNvPr id="192" name="Group"/>
          <p:cNvGrpSpPr/>
          <p:nvPr/>
        </p:nvGrpSpPr>
        <p:grpSpPr>
          <a:xfrm>
            <a:off x="8814746" y="1200426"/>
            <a:ext cx="40450614" cy="11873949"/>
            <a:chOff x="0" y="0"/>
            <a:chExt cx="40450613" cy="11873948"/>
          </a:xfrm>
        </p:grpSpPr>
        <p:grpSp>
          <p:nvGrpSpPr>
            <p:cNvPr id="187" name="Group"/>
            <p:cNvGrpSpPr/>
            <p:nvPr/>
          </p:nvGrpSpPr>
          <p:grpSpPr>
            <a:xfrm>
              <a:off x="16066613" y="0"/>
              <a:ext cx="24384001" cy="11873949"/>
              <a:chOff x="0" y="0"/>
              <a:chExt cx="24384000" cy="11873948"/>
            </a:xfrm>
          </p:grpSpPr>
          <p:pic>
            <p:nvPicPr>
              <p:cNvPr id="179" name="world map.png" descr="world map.png"/>
              <p:cNvPicPr>
                <a:picLocks noChangeAspect="1"/>
              </p:cNvPicPr>
              <p:nvPr/>
            </p:nvPicPr>
            <p:blipFill>
              <a:blip r:embed="rId3">
                <a:alphaModFix amt="50000"/>
                <a:extLst/>
              </a:blip>
              <a:stretch>
                <a:fillRect/>
              </a:stretch>
            </p:blipFill>
            <p:spPr>
              <a:xfrm>
                <a:off x="0" y="0"/>
                <a:ext cx="24384000" cy="11873949"/>
              </a:xfrm>
              <a:prstGeom prst="rect">
                <a:avLst/>
              </a:prstGeom>
              <a:ln w="12700" cap="flat">
                <a:noFill/>
                <a:miter lim="400000"/>
              </a:ln>
              <a:effectLst/>
            </p:spPr>
          </p:pic>
          <p:pic>
            <p:nvPicPr>
              <p:cNvPr id="180" name="Location-19.png" descr="Location-19.png"/>
              <p:cNvPicPr>
                <a:picLocks noChangeAspect="1"/>
              </p:cNvPicPr>
              <p:nvPr/>
            </p:nvPicPr>
            <p:blipFill>
              <a:blip r:embed="rId4">
                <a:extLst/>
              </a:blip>
              <a:srcRect l="12886" t="0" r="12886" b="0"/>
              <a:stretch>
                <a:fillRect/>
              </a:stretch>
            </p:blipFill>
            <p:spPr>
              <a:xfrm>
                <a:off x="2207917" y="1989503"/>
                <a:ext cx="800090" cy="1079504"/>
              </a:xfrm>
              <a:prstGeom prst="rect">
                <a:avLst/>
              </a:prstGeom>
              <a:ln w="12700" cap="flat">
                <a:noFill/>
                <a:miter lim="400000"/>
              </a:ln>
              <a:effectLst/>
            </p:spPr>
          </p:pic>
          <p:pic>
            <p:nvPicPr>
              <p:cNvPr id="181" name="Location-19.png" descr="Location-19.png"/>
              <p:cNvPicPr>
                <a:picLocks noChangeAspect="1"/>
              </p:cNvPicPr>
              <p:nvPr/>
            </p:nvPicPr>
            <p:blipFill>
              <a:blip r:embed="rId4">
                <a:extLst/>
              </a:blip>
              <a:srcRect l="12886" t="0" r="12886" b="0"/>
              <a:stretch>
                <a:fillRect/>
              </a:stretch>
            </p:blipFill>
            <p:spPr>
              <a:xfrm>
                <a:off x="3532836" y="2171422"/>
                <a:ext cx="800090" cy="1079503"/>
              </a:xfrm>
              <a:prstGeom prst="rect">
                <a:avLst/>
              </a:prstGeom>
              <a:ln w="12700" cap="flat">
                <a:noFill/>
                <a:miter lim="400000"/>
              </a:ln>
              <a:effectLst/>
            </p:spPr>
          </p:pic>
          <p:pic>
            <p:nvPicPr>
              <p:cNvPr id="182" name="Location-19.png" descr="Location-19.png"/>
              <p:cNvPicPr>
                <a:picLocks noChangeAspect="1"/>
              </p:cNvPicPr>
              <p:nvPr/>
            </p:nvPicPr>
            <p:blipFill>
              <a:blip r:embed="rId4">
                <a:extLst/>
              </a:blip>
              <a:srcRect l="12886" t="0" r="12886" b="0"/>
              <a:stretch>
                <a:fillRect/>
              </a:stretch>
            </p:blipFill>
            <p:spPr>
              <a:xfrm>
                <a:off x="3014539" y="3024038"/>
                <a:ext cx="800089" cy="1079504"/>
              </a:xfrm>
              <a:prstGeom prst="rect">
                <a:avLst/>
              </a:prstGeom>
              <a:ln w="12700" cap="flat">
                <a:noFill/>
                <a:miter lim="400000"/>
              </a:ln>
              <a:effectLst/>
            </p:spPr>
          </p:pic>
          <p:pic>
            <p:nvPicPr>
              <p:cNvPr id="183" name="Location-19.png" descr="Location-19.png"/>
              <p:cNvPicPr>
                <a:picLocks noChangeAspect="1"/>
              </p:cNvPicPr>
              <p:nvPr/>
            </p:nvPicPr>
            <p:blipFill>
              <a:blip r:embed="rId4">
                <a:extLst/>
              </a:blip>
              <a:srcRect l="12886" t="0" r="12886" b="0"/>
              <a:stretch>
                <a:fillRect/>
              </a:stretch>
            </p:blipFill>
            <p:spPr>
              <a:xfrm>
                <a:off x="11880513" y="72833"/>
                <a:ext cx="800089" cy="1079504"/>
              </a:xfrm>
              <a:prstGeom prst="rect">
                <a:avLst/>
              </a:prstGeom>
              <a:ln w="12700" cap="flat">
                <a:noFill/>
                <a:miter lim="400000"/>
              </a:ln>
              <a:effectLst/>
            </p:spPr>
          </p:pic>
          <p:pic>
            <p:nvPicPr>
              <p:cNvPr id="184" name="Location-19.png" descr="Location-19.png"/>
              <p:cNvPicPr>
                <a:picLocks noChangeAspect="1"/>
              </p:cNvPicPr>
              <p:nvPr/>
            </p:nvPicPr>
            <p:blipFill>
              <a:blip r:embed="rId4">
                <a:extLst/>
              </a:blip>
              <a:srcRect l="12886" t="0" r="12886" b="0"/>
              <a:stretch>
                <a:fillRect/>
              </a:stretch>
            </p:blipFill>
            <p:spPr>
              <a:xfrm>
                <a:off x="4476756" y="2810541"/>
                <a:ext cx="800090" cy="1079503"/>
              </a:xfrm>
              <a:prstGeom prst="rect">
                <a:avLst/>
              </a:prstGeom>
              <a:ln w="12700" cap="flat">
                <a:noFill/>
                <a:miter lim="400000"/>
              </a:ln>
              <a:effectLst/>
            </p:spPr>
          </p:pic>
          <p:pic>
            <p:nvPicPr>
              <p:cNvPr id="185" name="Location-19.png" descr="Location-19.png"/>
              <p:cNvPicPr>
                <a:picLocks noChangeAspect="1"/>
              </p:cNvPicPr>
              <p:nvPr/>
            </p:nvPicPr>
            <p:blipFill>
              <a:blip r:embed="rId4">
                <a:extLst/>
              </a:blip>
              <a:srcRect l="12886" t="0" r="12886" b="0"/>
              <a:stretch>
                <a:fillRect/>
              </a:stretch>
            </p:blipFill>
            <p:spPr>
              <a:xfrm>
                <a:off x="5074000" y="2295676"/>
                <a:ext cx="800089" cy="1079503"/>
              </a:xfrm>
              <a:prstGeom prst="rect">
                <a:avLst/>
              </a:prstGeom>
              <a:ln w="12700" cap="flat">
                <a:noFill/>
                <a:miter lim="400000"/>
              </a:ln>
              <a:effectLst/>
            </p:spPr>
          </p:pic>
          <p:pic>
            <p:nvPicPr>
              <p:cNvPr id="186" name="Location-19.png" descr="Location-19.png"/>
              <p:cNvPicPr>
                <a:picLocks noChangeAspect="1"/>
              </p:cNvPicPr>
              <p:nvPr/>
            </p:nvPicPr>
            <p:blipFill>
              <a:blip r:embed="rId4">
                <a:extLst/>
              </a:blip>
              <a:srcRect l="12886" t="0" r="12886" b="0"/>
              <a:stretch>
                <a:fillRect/>
              </a:stretch>
            </p:blipFill>
            <p:spPr>
              <a:xfrm>
                <a:off x="10051026" y="1147184"/>
                <a:ext cx="800090" cy="1079504"/>
              </a:xfrm>
              <a:prstGeom prst="rect">
                <a:avLst/>
              </a:prstGeom>
              <a:ln w="12700" cap="flat">
                <a:noFill/>
                <a:miter lim="400000"/>
              </a:ln>
              <a:effectLst/>
            </p:spPr>
          </p:pic>
        </p:grpSp>
        <p:sp>
          <p:nvSpPr>
            <p:cNvPr id="188" name="Line"/>
            <p:cNvSpPr/>
            <p:nvPr/>
          </p:nvSpPr>
          <p:spPr>
            <a:xfrm flipV="1">
              <a:off x="18681441" y="3116201"/>
              <a:ext cx="1" cy="2503617"/>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grpSp>
          <p:nvGrpSpPr>
            <p:cNvPr id="191" name="Group"/>
            <p:cNvGrpSpPr/>
            <p:nvPr/>
          </p:nvGrpSpPr>
          <p:grpSpPr>
            <a:xfrm>
              <a:off x="0" y="2288398"/>
              <a:ext cx="18791695" cy="6738351"/>
              <a:chOff x="0" y="0"/>
              <a:chExt cx="18791694" cy="6738349"/>
            </a:xfrm>
          </p:grpSpPr>
          <p:pic>
            <p:nvPicPr>
              <p:cNvPr id="189" name="Tip-2017_Mobile-03.png" descr="Tip-2017_Mobile-03.png"/>
              <p:cNvPicPr>
                <a:picLocks noChangeAspect="1"/>
              </p:cNvPicPr>
              <p:nvPr/>
            </p:nvPicPr>
            <p:blipFill>
              <a:blip r:embed="rId5">
                <a:extLst/>
              </a:blip>
              <a:stretch>
                <a:fillRect/>
              </a:stretch>
            </p:blipFill>
            <p:spPr>
              <a:xfrm>
                <a:off x="0" y="0"/>
                <a:ext cx="6754510" cy="6738350"/>
              </a:xfrm>
              <a:prstGeom prst="rect">
                <a:avLst/>
              </a:prstGeom>
              <a:ln w="12700" cap="flat">
                <a:noFill/>
                <a:miter lim="400000"/>
              </a:ln>
              <a:effectLst/>
            </p:spPr>
          </p:pic>
          <p:sp>
            <p:nvSpPr>
              <p:cNvPr id="190" name="Line"/>
              <p:cNvSpPr/>
              <p:nvPr/>
            </p:nvSpPr>
            <p:spPr>
              <a:xfrm>
                <a:off x="3054605" y="3369174"/>
                <a:ext cx="15737090"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grpSp>
      </p:grpSp>
      <p:sp>
        <p:nvSpPr>
          <p:cNvPr id="193" name="Slide Number"/>
          <p:cNvSpPr/>
          <p:nvPr>
            <p:ph type="sldNum" sz="quarter" idx="2"/>
          </p:nvPr>
        </p:nvSpPr>
        <p:spPr>
          <a:xfrm>
            <a:off x="12096750" y="13030200"/>
            <a:ext cx="165101" cy="30073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0" advTm="0"/>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77" name="Group"/>
          <p:cNvGrpSpPr/>
          <p:nvPr/>
        </p:nvGrpSpPr>
        <p:grpSpPr>
          <a:xfrm>
            <a:off x="0" y="1200426"/>
            <a:ext cx="24384000" cy="11873949"/>
            <a:chOff x="0" y="0"/>
            <a:chExt cx="24384000" cy="11873948"/>
          </a:xfrm>
        </p:grpSpPr>
        <p:pic>
          <p:nvPicPr>
            <p:cNvPr id="469" name="world map.png" descr="world map.png"/>
            <p:cNvPicPr>
              <a:picLocks noChangeAspect="1"/>
            </p:cNvPicPr>
            <p:nvPr/>
          </p:nvPicPr>
          <p:blipFill>
            <a:blip r:embed="rId3">
              <a:alphaModFix amt="50000"/>
              <a:extLst/>
            </a:blip>
            <a:stretch>
              <a:fillRect/>
            </a:stretch>
          </p:blipFill>
          <p:spPr>
            <a:xfrm>
              <a:off x="0" y="0"/>
              <a:ext cx="24384000" cy="11873949"/>
            </a:xfrm>
            <a:prstGeom prst="rect">
              <a:avLst/>
            </a:prstGeom>
            <a:ln w="12700" cap="flat">
              <a:noFill/>
              <a:miter lim="400000"/>
            </a:ln>
            <a:effectLst/>
          </p:spPr>
        </p:pic>
        <p:pic>
          <p:nvPicPr>
            <p:cNvPr id="470" name="Location-19.png" descr="Location-19.png"/>
            <p:cNvPicPr>
              <a:picLocks noChangeAspect="1"/>
            </p:cNvPicPr>
            <p:nvPr/>
          </p:nvPicPr>
          <p:blipFill>
            <a:blip r:embed="rId4">
              <a:extLst/>
            </a:blip>
            <a:srcRect l="12886" t="0" r="12886" b="0"/>
            <a:stretch>
              <a:fillRect/>
            </a:stretch>
          </p:blipFill>
          <p:spPr>
            <a:xfrm>
              <a:off x="2207917" y="1989503"/>
              <a:ext cx="800090" cy="1079504"/>
            </a:xfrm>
            <a:prstGeom prst="rect">
              <a:avLst/>
            </a:prstGeom>
            <a:ln w="12700" cap="flat">
              <a:noFill/>
              <a:miter lim="400000"/>
            </a:ln>
            <a:effectLst/>
          </p:spPr>
        </p:pic>
        <p:pic>
          <p:nvPicPr>
            <p:cNvPr id="471" name="Location-19.png" descr="Location-19.png"/>
            <p:cNvPicPr>
              <a:picLocks noChangeAspect="1"/>
            </p:cNvPicPr>
            <p:nvPr/>
          </p:nvPicPr>
          <p:blipFill>
            <a:blip r:embed="rId4">
              <a:extLst/>
            </a:blip>
            <a:srcRect l="12886" t="0" r="12886" b="0"/>
            <a:stretch>
              <a:fillRect/>
            </a:stretch>
          </p:blipFill>
          <p:spPr>
            <a:xfrm>
              <a:off x="3532836" y="2171422"/>
              <a:ext cx="800090" cy="1079503"/>
            </a:xfrm>
            <a:prstGeom prst="rect">
              <a:avLst/>
            </a:prstGeom>
            <a:ln w="12700" cap="flat">
              <a:noFill/>
              <a:miter lim="400000"/>
            </a:ln>
            <a:effectLst/>
          </p:spPr>
        </p:pic>
        <p:pic>
          <p:nvPicPr>
            <p:cNvPr id="472" name="Location-19.png" descr="Location-19.png"/>
            <p:cNvPicPr>
              <a:picLocks noChangeAspect="1"/>
            </p:cNvPicPr>
            <p:nvPr/>
          </p:nvPicPr>
          <p:blipFill>
            <a:blip r:embed="rId4">
              <a:extLst/>
            </a:blip>
            <a:srcRect l="12886" t="0" r="12886" b="0"/>
            <a:stretch>
              <a:fillRect/>
            </a:stretch>
          </p:blipFill>
          <p:spPr>
            <a:xfrm>
              <a:off x="3014539" y="3024038"/>
              <a:ext cx="800089" cy="1079504"/>
            </a:xfrm>
            <a:prstGeom prst="rect">
              <a:avLst/>
            </a:prstGeom>
            <a:ln w="12700" cap="flat">
              <a:noFill/>
              <a:miter lim="400000"/>
            </a:ln>
            <a:effectLst/>
          </p:spPr>
        </p:pic>
        <p:pic>
          <p:nvPicPr>
            <p:cNvPr id="473" name="Location-19.png" descr="Location-19.png"/>
            <p:cNvPicPr>
              <a:picLocks noChangeAspect="1"/>
            </p:cNvPicPr>
            <p:nvPr/>
          </p:nvPicPr>
          <p:blipFill>
            <a:blip r:embed="rId4">
              <a:extLst/>
            </a:blip>
            <a:srcRect l="12886" t="0" r="12886" b="0"/>
            <a:stretch>
              <a:fillRect/>
            </a:stretch>
          </p:blipFill>
          <p:spPr>
            <a:xfrm>
              <a:off x="11880513" y="72833"/>
              <a:ext cx="800089" cy="1079504"/>
            </a:xfrm>
            <a:prstGeom prst="rect">
              <a:avLst/>
            </a:prstGeom>
            <a:ln w="12700" cap="flat">
              <a:noFill/>
              <a:miter lim="400000"/>
            </a:ln>
            <a:effectLst/>
          </p:spPr>
        </p:pic>
        <p:pic>
          <p:nvPicPr>
            <p:cNvPr id="474" name="Location-19.png" descr="Location-19.png"/>
            <p:cNvPicPr>
              <a:picLocks noChangeAspect="1"/>
            </p:cNvPicPr>
            <p:nvPr/>
          </p:nvPicPr>
          <p:blipFill>
            <a:blip r:embed="rId4">
              <a:extLst/>
            </a:blip>
            <a:srcRect l="12886" t="0" r="12886" b="0"/>
            <a:stretch>
              <a:fillRect/>
            </a:stretch>
          </p:blipFill>
          <p:spPr>
            <a:xfrm>
              <a:off x="4476756" y="2810541"/>
              <a:ext cx="800090" cy="1079503"/>
            </a:xfrm>
            <a:prstGeom prst="rect">
              <a:avLst/>
            </a:prstGeom>
            <a:ln w="12700" cap="flat">
              <a:noFill/>
              <a:miter lim="400000"/>
            </a:ln>
            <a:effectLst/>
          </p:spPr>
        </p:pic>
        <p:pic>
          <p:nvPicPr>
            <p:cNvPr id="475" name="Location-19.png" descr="Location-19.png"/>
            <p:cNvPicPr>
              <a:picLocks noChangeAspect="1"/>
            </p:cNvPicPr>
            <p:nvPr/>
          </p:nvPicPr>
          <p:blipFill>
            <a:blip r:embed="rId4">
              <a:extLst/>
            </a:blip>
            <a:srcRect l="12886" t="0" r="12886" b="0"/>
            <a:stretch>
              <a:fillRect/>
            </a:stretch>
          </p:blipFill>
          <p:spPr>
            <a:xfrm>
              <a:off x="5074000" y="2295676"/>
              <a:ext cx="800089" cy="1079503"/>
            </a:xfrm>
            <a:prstGeom prst="rect">
              <a:avLst/>
            </a:prstGeom>
            <a:ln w="12700" cap="flat">
              <a:noFill/>
              <a:miter lim="400000"/>
            </a:ln>
            <a:effectLst/>
          </p:spPr>
        </p:pic>
        <p:pic>
          <p:nvPicPr>
            <p:cNvPr id="476" name="Location-19.png" descr="Location-19.png"/>
            <p:cNvPicPr>
              <a:picLocks noChangeAspect="1"/>
            </p:cNvPicPr>
            <p:nvPr/>
          </p:nvPicPr>
          <p:blipFill>
            <a:blip r:embed="rId4">
              <a:extLst/>
            </a:blip>
            <a:srcRect l="12886" t="0" r="12886" b="0"/>
            <a:stretch>
              <a:fillRect/>
            </a:stretch>
          </p:blipFill>
          <p:spPr>
            <a:xfrm>
              <a:off x="10051026" y="1147184"/>
              <a:ext cx="800090" cy="1079504"/>
            </a:xfrm>
            <a:prstGeom prst="rect">
              <a:avLst/>
            </a:prstGeom>
            <a:ln w="12700" cap="flat">
              <a:noFill/>
              <a:miter lim="400000"/>
            </a:ln>
            <a:effectLst/>
          </p:spPr>
        </p:pic>
      </p:grpSp>
      <p:sp>
        <p:nvSpPr>
          <p:cNvPr id="478"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482"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3" name="GIIBCgGqHvBaWOkGAAAAAAAP-vhlbj0JAAAB.jpg" descr="GIIBCgGqHvBaWOkGAAAAAAAP-vhlbj0JAAAB.jpg"/>
          <p:cNvPicPr>
            <a:picLocks noChangeAspect="1"/>
          </p:cNvPicPr>
          <p:nvPr/>
        </p:nvPicPr>
        <p:blipFill>
          <a:blip r:embed="rId3">
            <a:extLst/>
          </a:blip>
          <a:stretch>
            <a:fillRect/>
          </a:stretch>
        </p:blipFill>
        <p:spPr>
          <a:xfrm>
            <a:off x="1670594" y="1399945"/>
            <a:ext cx="20922543" cy="10916110"/>
          </a:xfrm>
          <a:prstGeom prst="rect">
            <a:avLst/>
          </a:prstGeom>
          <a:ln w="12700">
            <a:miter lim="400000"/>
          </a:ln>
        </p:spPr>
      </p:pic>
      <p:sp>
        <p:nvSpPr>
          <p:cNvPr id="484" name="Rectangle"/>
          <p:cNvSpPr/>
          <p:nvPr/>
        </p:nvSpPr>
        <p:spPr>
          <a:xfrm>
            <a:off x="8166527" y="2238094"/>
            <a:ext cx="9613225" cy="1704044"/>
          </a:xfrm>
          <a:prstGeom prst="rect">
            <a:avLst/>
          </a:prstGeom>
          <a:solidFill>
            <a:srgbClr val="000000"/>
          </a:solidFill>
          <a:ln w="12700">
            <a:miter lim="400000"/>
          </a:ln>
        </p:spPr>
        <p:txBody>
          <a:bodyPr lIns="76200" tIns="76200" rIns="76200" bIns="76200" anchor="ctr"/>
          <a:lstStyle/>
          <a:p>
            <a:pPr algn="l">
              <a:lnSpc>
                <a:spcPct val="120000"/>
              </a:lnSpc>
              <a:defRPr spc="0" sz="7400"/>
            </a:pPr>
          </a:p>
        </p:txBody>
      </p:sp>
      <p:sp>
        <p:nvSpPr>
          <p:cNvPr id="485" name="Backbone traffic growth"/>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FFFFFF"/>
                </a:solidFill>
                <a:latin typeface="+mn-lt"/>
                <a:ea typeface="+mn-ea"/>
                <a:cs typeface="+mn-cs"/>
                <a:sym typeface="FreightSansLFPro Semibold"/>
              </a:defRPr>
            </a:lvl1pPr>
          </a:lstStyle>
          <a:p>
            <a:pPr/>
            <a:r>
              <a:t>Backbone traffic growth</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97" name="Group"/>
          <p:cNvGrpSpPr/>
          <p:nvPr/>
        </p:nvGrpSpPr>
        <p:grpSpPr>
          <a:xfrm>
            <a:off x="0" y="1200426"/>
            <a:ext cx="24384000" cy="11873949"/>
            <a:chOff x="0" y="0"/>
            <a:chExt cx="24384000" cy="11873948"/>
          </a:xfrm>
        </p:grpSpPr>
        <p:pic>
          <p:nvPicPr>
            <p:cNvPr id="489" name="world map.png" descr="world map.png"/>
            <p:cNvPicPr>
              <a:picLocks noChangeAspect="1"/>
            </p:cNvPicPr>
            <p:nvPr/>
          </p:nvPicPr>
          <p:blipFill>
            <a:blip r:embed="rId3">
              <a:alphaModFix amt="50000"/>
              <a:extLst/>
            </a:blip>
            <a:stretch>
              <a:fillRect/>
            </a:stretch>
          </p:blipFill>
          <p:spPr>
            <a:xfrm>
              <a:off x="0" y="0"/>
              <a:ext cx="24384000" cy="11873949"/>
            </a:xfrm>
            <a:prstGeom prst="rect">
              <a:avLst/>
            </a:prstGeom>
            <a:ln w="12700" cap="flat">
              <a:noFill/>
              <a:miter lim="400000"/>
            </a:ln>
            <a:effectLst/>
          </p:spPr>
        </p:pic>
        <p:pic>
          <p:nvPicPr>
            <p:cNvPr id="490" name="Location-19.png" descr="Location-19.png"/>
            <p:cNvPicPr>
              <a:picLocks noChangeAspect="1"/>
            </p:cNvPicPr>
            <p:nvPr/>
          </p:nvPicPr>
          <p:blipFill>
            <a:blip r:embed="rId4">
              <a:extLst/>
            </a:blip>
            <a:srcRect l="12886" t="0" r="12886" b="0"/>
            <a:stretch>
              <a:fillRect/>
            </a:stretch>
          </p:blipFill>
          <p:spPr>
            <a:xfrm>
              <a:off x="2207917" y="1989503"/>
              <a:ext cx="800090" cy="1079504"/>
            </a:xfrm>
            <a:prstGeom prst="rect">
              <a:avLst/>
            </a:prstGeom>
            <a:ln w="12700" cap="flat">
              <a:noFill/>
              <a:miter lim="400000"/>
            </a:ln>
            <a:effectLst/>
          </p:spPr>
        </p:pic>
        <p:pic>
          <p:nvPicPr>
            <p:cNvPr id="491" name="Location-19.png" descr="Location-19.png"/>
            <p:cNvPicPr>
              <a:picLocks noChangeAspect="1"/>
            </p:cNvPicPr>
            <p:nvPr/>
          </p:nvPicPr>
          <p:blipFill>
            <a:blip r:embed="rId4">
              <a:extLst/>
            </a:blip>
            <a:srcRect l="12886" t="0" r="12886" b="0"/>
            <a:stretch>
              <a:fillRect/>
            </a:stretch>
          </p:blipFill>
          <p:spPr>
            <a:xfrm>
              <a:off x="3532836" y="2171422"/>
              <a:ext cx="800090" cy="1079503"/>
            </a:xfrm>
            <a:prstGeom prst="rect">
              <a:avLst/>
            </a:prstGeom>
            <a:ln w="12700" cap="flat">
              <a:noFill/>
              <a:miter lim="400000"/>
            </a:ln>
            <a:effectLst/>
          </p:spPr>
        </p:pic>
        <p:pic>
          <p:nvPicPr>
            <p:cNvPr id="492" name="Location-19.png" descr="Location-19.png"/>
            <p:cNvPicPr>
              <a:picLocks noChangeAspect="1"/>
            </p:cNvPicPr>
            <p:nvPr/>
          </p:nvPicPr>
          <p:blipFill>
            <a:blip r:embed="rId4">
              <a:extLst/>
            </a:blip>
            <a:srcRect l="12886" t="0" r="12886" b="0"/>
            <a:stretch>
              <a:fillRect/>
            </a:stretch>
          </p:blipFill>
          <p:spPr>
            <a:xfrm>
              <a:off x="3014539" y="3024038"/>
              <a:ext cx="800089" cy="1079504"/>
            </a:xfrm>
            <a:prstGeom prst="rect">
              <a:avLst/>
            </a:prstGeom>
            <a:ln w="12700" cap="flat">
              <a:noFill/>
              <a:miter lim="400000"/>
            </a:ln>
            <a:effectLst/>
          </p:spPr>
        </p:pic>
        <p:pic>
          <p:nvPicPr>
            <p:cNvPr id="493" name="Location-19.png" descr="Location-19.png"/>
            <p:cNvPicPr>
              <a:picLocks noChangeAspect="1"/>
            </p:cNvPicPr>
            <p:nvPr/>
          </p:nvPicPr>
          <p:blipFill>
            <a:blip r:embed="rId4">
              <a:extLst/>
            </a:blip>
            <a:srcRect l="12886" t="0" r="12886" b="0"/>
            <a:stretch>
              <a:fillRect/>
            </a:stretch>
          </p:blipFill>
          <p:spPr>
            <a:xfrm>
              <a:off x="11880513" y="72833"/>
              <a:ext cx="800089" cy="1079504"/>
            </a:xfrm>
            <a:prstGeom prst="rect">
              <a:avLst/>
            </a:prstGeom>
            <a:ln w="12700" cap="flat">
              <a:noFill/>
              <a:miter lim="400000"/>
            </a:ln>
            <a:effectLst/>
          </p:spPr>
        </p:pic>
        <p:pic>
          <p:nvPicPr>
            <p:cNvPr id="494" name="Location-19.png" descr="Location-19.png"/>
            <p:cNvPicPr>
              <a:picLocks noChangeAspect="1"/>
            </p:cNvPicPr>
            <p:nvPr/>
          </p:nvPicPr>
          <p:blipFill>
            <a:blip r:embed="rId4">
              <a:extLst/>
            </a:blip>
            <a:srcRect l="12886" t="0" r="12886" b="0"/>
            <a:stretch>
              <a:fillRect/>
            </a:stretch>
          </p:blipFill>
          <p:spPr>
            <a:xfrm>
              <a:off x="4476756" y="2810541"/>
              <a:ext cx="800090" cy="1079503"/>
            </a:xfrm>
            <a:prstGeom prst="rect">
              <a:avLst/>
            </a:prstGeom>
            <a:ln w="12700" cap="flat">
              <a:noFill/>
              <a:miter lim="400000"/>
            </a:ln>
            <a:effectLst/>
          </p:spPr>
        </p:pic>
        <p:pic>
          <p:nvPicPr>
            <p:cNvPr id="495" name="Location-19.png" descr="Location-19.png"/>
            <p:cNvPicPr>
              <a:picLocks noChangeAspect="1"/>
            </p:cNvPicPr>
            <p:nvPr/>
          </p:nvPicPr>
          <p:blipFill>
            <a:blip r:embed="rId4">
              <a:extLst/>
            </a:blip>
            <a:srcRect l="12886" t="0" r="12886" b="0"/>
            <a:stretch>
              <a:fillRect/>
            </a:stretch>
          </p:blipFill>
          <p:spPr>
            <a:xfrm>
              <a:off x="5074000" y="2295676"/>
              <a:ext cx="800089" cy="1079503"/>
            </a:xfrm>
            <a:prstGeom prst="rect">
              <a:avLst/>
            </a:prstGeom>
            <a:ln w="12700" cap="flat">
              <a:noFill/>
              <a:miter lim="400000"/>
            </a:ln>
            <a:effectLst/>
          </p:spPr>
        </p:pic>
        <p:pic>
          <p:nvPicPr>
            <p:cNvPr id="496" name="Location-19.png" descr="Location-19.png"/>
            <p:cNvPicPr>
              <a:picLocks noChangeAspect="1"/>
            </p:cNvPicPr>
            <p:nvPr/>
          </p:nvPicPr>
          <p:blipFill>
            <a:blip r:embed="rId4">
              <a:extLst/>
            </a:blip>
            <a:srcRect l="12886" t="0" r="12886" b="0"/>
            <a:stretch>
              <a:fillRect/>
            </a:stretch>
          </p:blipFill>
          <p:spPr>
            <a:xfrm>
              <a:off x="10051026" y="1147184"/>
              <a:ext cx="800090" cy="1079504"/>
            </a:xfrm>
            <a:prstGeom prst="rect">
              <a:avLst/>
            </a:prstGeom>
            <a:ln w="12700" cap="flat">
              <a:noFill/>
              <a:miter lim="400000"/>
            </a:ln>
            <a:effectLst/>
          </p:spPr>
        </p:pic>
      </p:grpSp>
      <p:sp>
        <p:nvSpPr>
          <p:cNvPr id="498"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03" name="Group"/>
          <p:cNvGrpSpPr/>
          <p:nvPr/>
        </p:nvGrpSpPr>
        <p:grpSpPr>
          <a:xfrm>
            <a:off x="9546502" y="1812753"/>
            <a:ext cx="1877991" cy="1877991"/>
            <a:chOff x="-134703" y="-134703"/>
            <a:chExt cx="1877990" cy="1877990"/>
          </a:xfrm>
        </p:grpSpPr>
        <p:pic>
          <p:nvPicPr>
            <p:cNvPr id="499" name="Line" descr="Line"/>
            <p:cNvPicPr>
              <a:picLocks noChangeAspect="0"/>
            </p:cNvPicPr>
            <p:nvPr/>
          </p:nvPicPr>
          <p:blipFill>
            <a:blip r:embed="rId5">
              <a:extLst/>
            </a:blip>
            <a:stretch>
              <a:fillRect/>
            </a:stretch>
          </p:blipFill>
          <p:spPr>
            <a:xfrm rot="18900000">
              <a:off x="-428399" y="709041"/>
              <a:ext cx="2465381" cy="190501"/>
            </a:xfrm>
            <a:prstGeom prst="rect">
              <a:avLst/>
            </a:prstGeom>
            <a:effectLst/>
          </p:spPr>
        </p:pic>
        <p:pic>
          <p:nvPicPr>
            <p:cNvPr id="501" name="Line" descr="Line"/>
            <p:cNvPicPr>
              <a:picLocks noChangeAspect="0"/>
            </p:cNvPicPr>
            <p:nvPr/>
          </p:nvPicPr>
          <p:blipFill>
            <a:blip r:embed="rId5">
              <a:extLst/>
            </a:blip>
            <a:stretch>
              <a:fillRect/>
            </a:stretch>
          </p:blipFill>
          <p:spPr>
            <a:xfrm rot="2700000">
              <a:off x="-428399" y="709041"/>
              <a:ext cx="2465381" cy="190501"/>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503"/>
                                        </p:tgtEl>
                                        <p:attrNameLst>
                                          <p:attrName>style.visibility</p:attrName>
                                        </p:attrNameLst>
                                      </p:cBhvr>
                                      <p:to>
                                        <p:strVal val="visible"/>
                                      </p:to>
                                    </p:set>
                                    <p:anim calcmode="lin" valueType="num">
                                      <p:cBhvr>
                                        <p:cTn id="7" dur="750" fill="hold"/>
                                        <p:tgtEl>
                                          <p:spTgt spid="503"/>
                                        </p:tgtEl>
                                        <p:attrNameLst>
                                          <p:attrName>ppt_w</p:attrName>
                                        </p:attrNameLst>
                                      </p:cBhvr>
                                      <p:tavLst>
                                        <p:tav tm="0">
                                          <p:val>
                                            <p:fltVal val="0"/>
                                          </p:val>
                                        </p:tav>
                                        <p:tav tm="100000">
                                          <p:val>
                                            <p:strVal val="#ppt_w"/>
                                          </p:val>
                                        </p:tav>
                                      </p:tavLst>
                                    </p:anim>
                                    <p:anim calcmode="lin" valueType="num">
                                      <p:cBhvr>
                                        <p:cTn id="8" dur="750" fill="hold"/>
                                        <p:tgtEl>
                                          <p:spTgt spid="5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3"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8" name="Shared resource…"/>
          <p:cNvSpPr/>
          <p:nvPr/>
        </p:nvSpPr>
        <p:spPr>
          <a:xfrm>
            <a:off x="1529388" y="3793811"/>
            <a:ext cx="21337926" cy="3909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39800" indent="-939800" algn="l">
              <a:lnSpc>
                <a:spcPct val="150000"/>
              </a:lnSpc>
              <a:buClr>
                <a:srgbClr val="53585F"/>
              </a:buClr>
              <a:buSzPct val="100000"/>
              <a:buChar char="•"/>
              <a:defRPr sz="7400">
                <a:solidFill>
                  <a:srgbClr val="53585F"/>
                </a:solidFill>
              </a:defRPr>
            </a:pPr>
            <a:r>
              <a:t>Shared resource</a:t>
            </a:r>
          </a:p>
          <a:p>
            <a:pPr marL="939800" indent="-939800" algn="l">
              <a:lnSpc>
                <a:spcPct val="150000"/>
              </a:lnSpc>
              <a:buClr>
                <a:srgbClr val="53585F"/>
              </a:buClr>
              <a:buSzPct val="100000"/>
              <a:buChar char="•"/>
              <a:defRPr sz="7400">
                <a:solidFill>
                  <a:srgbClr val="53585F"/>
                </a:solidFill>
              </a:defRPr>
            </a:pPr>
            <a:r>
              <a:t>Frequent link failures</a:t>
            </a:r>
          </a:p>
          <a:p>
            <a:pPr marL="939800" indent="-939800" algn="l">
              <a:lnSpc>
                <a:spcPct val="150000"/>
              </a:lnSpc>
              <a:buClr>
                <a:srgbClr val="53585F"/>
              </a:buClr>
              <a:buSzPct val="100000"/>
              <a:buChar char="•"/>
              <a:defRPr sz="7400">
                <a:solidFill>
                  <a:srgbClr val="53585F"/>
                </a:solidFill>
              </a:defRPr>
            </a:pPr>
            <a:r>
              <a:t>Capacity planning dictates reliability</a:t>
            </a:r>
          </a:p>
        </p:txBody>
      </p:sp>
      <p:sp>
        <p:nvSpPr>
          <p:cNvPr id="509" name="Data center backbone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Data center backbones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3" name="Sent via email for maintenances and outages…"/>
          <p:cNvSpPr/>
          <p:nvPr>
            <p:ph type="body" idx="13"/>
          </p:nvPr>
        </p:nvSpPr>
        <p:spPr>
          <a:xfrm>
            <a:off x="1529388" y="3793811"/>
            <a:ext cx="21337926" cy="6868033"/>
          </a:xfrm>
          <a:prstGeom prst="rect">
            <a:avLst/>
          </a:prstGeom>
        </p:spPr>
        <p:txBody>
          <a:bodyPr/>
          <a:lstStyle/>
          <a:p>
            <a:pPr marL="939800" indent="-939800" defTabSz="457200">
              <a:lnSpc>
                <a:spcPct val="150000"/>
              </a:lnSpc>
              <a:spcBef>
                <a:spcPts val="0"/>
              </a:spcBef>
              <a:buClr>
                <a:srgbClr val="53585F"/>
              </a:buClr>
              <a:buSzPct val="100000"/>
              <a:defRPr sz="7400">
                <a:solidFill>
                  <a:srgbClr val="6A717D"/>
                </a:solidFill>
              </a:defRPr>
            </a:pPr>
            <a:r>
              <a:t>Sent via email for maintenances and outages</a:t>
            </a:r>
          </a:p>
          <a:p>
            <a:pPr marL="939800" indent="-939800" defTabSz="457200">
              <a:lnSpc>
                <a:spcPct val="150000"/>
              </a:lnSpc>
              <a:spcBef>
                <a:spcPts val="0"/>
              </a:spcBef>
              <a:buClr>
                <a:srgbClr val="53585F"/>
              </a:buClr>
              <a:buSzPct val="100000"/>
              <a:defRPr sz="7400">
                <a:solidFill>
                  <a:srgbClr val="6A717D"/>
                </a:solidFill>
              </a:defRPr>
            </a:pPr>
            <a:r>
              <a:t>Parsed and logged in a database</a:t>
            </a:r>
          </a:p>
          <a:p>
            <a:pPr marL="939800" indent="-939800" defTabSz="457200">
              <a:lnSpc>
                <a:spcPct val="150000"/>
              </a:lnSpc>
              <a:spcBef>
                <a:spcPts val="0"/>
              </a:spcBef>
              <a:buClr>
                <a:srgbClr val="53585F"/>
              </a:buClr>
              <a:buSzPct val="100000"/>
              <a:defRPr sz="7400">
                <a:solidFill>
                  <a:srgbClr val="6A717D"/>
                </a:solidFill>
              </a:defRPr>
            </a:pPr>
            <a:r>
              <a:t>Used to compute reliability statistics:</a:t>
            </a:r>
          </a:p>
          <a:p>
            <a:pPr lvl="2" marL="1802694" indent="-913694" defTabSz="457200">
              <a:lnSpc>
                <a:spcPct val="150000"/>
              </a:lnSpc>
              <a:spcBef>
                <a:spcPts val="0"/>
              </a:spcBef>
              <a:buClr>
                <a:srgbClr val="53585F"/>
              </a:buClr>
              <a:buSzPct val="75000"/>
              <a:buChar char="•"/>
              <a:defRPr sz="7400">
                <a:solidFill>
                  <a:srgbClr val="6A717D"/>
                </a:solidFill>
                <a:latin typeface="+mn-lt"/>
                <a:ea typeface="+mn-ea"/>
                <a:cs typeface="+mn-cs"/>
                <a:sym typeface="FreightSansLFPro Semibold"/>
              </a:defRPr>
            </a:pPr>
            <a:r>
              <a:t>Mean time between failures </a:t>
            </a:r>
            <a:r>
              <a:rPr b="1" i="1">
                <a:latin typeface="FreightSansLFPro"/>
                <a:ea typeface="FreightSansLFPro"/>
                <a:cs typeface="FreightSansLFPro"/>
                <a:sym typeface="FreightSansLFPro"/>
              </a:rPr>
              <a:t>(MTBF)</a:t>
            </a:r>
            <a:endParaRPr b="1" i="1">
              <a:latin typeface="FreightSansLFPro"/>
              <a:ea typeface="FreightSansLFPro"/>
              <a:cs typeface="FreightSansLFPro"/>
              <a:sym typeface="FreightSansLFPro"/>
            </a:endParaRPr>
          </a:p>
          <a:p>
            <a:pPr lvl="2" marL="1802694" indent="-913694" defTabSz="457200">
              <a:lnSpc>
                <a:spcPct val="150000"/>
              </a:lnSpc>
              <a:spcBef>
                <a:spcPts val="0"/>
              </a:spcBef>
              <a:buClr>
                <a:srgbClr val="53585F"/>
              </a:buClr>
              <a:buSzPct val="75000"/>
              <a:buChar char="•"/>
              <a:defRPr sz="7400">
                <a:solidFill>
                  <a:srgbClr val="6A717D"/>
                </a:solidFill>
                <a:latin typeface="+mn-lt"/>
                <a:ea typeface="+mn-ea"/>
                <a:cs typeface="+mn-cs"/>
                <a:sym typeface="FreightSansLFPro Semibold"/>
              </a:defRPr>
            </a:pPr>
            <a:r>
              <a:t>Mean time to repair </a:t>
            </a:r>
            <a:r>
              <a:rPr b="1" i="1">
                <a:latin typeface="FreightSansLFPro"/>
                <a:ea typeface="FreightSansLFPro"/>
                <a:cs typeface="FreightSansLFPro"/>
                <a:sym typeface="FreightSansLFPro"/>
              </a:rPr>
              <a:t>(MTTR)</a:t>
            </a:r>
          </a:p>
        </p:txBody>
      </p:sp>
      <p:sp>
        <p:nvSpPr>
          <p:cNvPr id="514"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5" name="Measuring backbone reliability"/>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Measuring backbone reliability</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Rectangle"/>
          <p:cNvSpPr/>
          <p:nvPr/>
        </p:nvSpPr>
        <p:spPr>
          <a:xfrm>
            <a:off x="-222816" y="11647092"/>
            <a:ext cx="24829632" cy="2241813"/>
          </a:xfrm>
          <a:prstGeom prst="rect">
            <a:avLst/>
          </a:prstGeom>
          <a:blipFill>
            <a:blip r:embed="rId3"/>
          </a:blipFill>
          <a:ln w="190500">
            <a:solidFill>
              <a:srgbClr val="53585F"/>
            </a:solidFill>
            <a:miter lim="400000"/>
          </a:ln>
        </p:spPr>
        <p:txBody>
          <a:bodyPr lIns="76200" tIns="76200" rIns="76200" bIns="76200" anchor="ctr"/>
          <a:lstStyle/>
          <a:p>
            <a:pPr algn="l">
              <a:lnSpc>
                <a:spcPct val="120000"/>
              </a:lnSpc>
              <a:defRPr spc="0" sz="7400"/>
            </a:pPr>
          </a:p>
        </p:txBody>
      </p:sp>
      <p:pic>
        <p:nvPicPr>
          <p:cNvPr id="520" name="Screen Shot 2018-10-23 at 22.46.43.png" descr="Screen Shot 2018-10-23 at 22.46.43.png"/>
          <p:cNvPicPr>
            <a:picLocks noChangeAspect="1"/>
          </p:cNvPicPr>
          <p:nvPr/>
        </p:nvPicPr>
        <p:blipFill>
          <a:blip r:embed="rId4">
            <a:extLst/>
          </a:blip>
          <a:stretch>
            <a:fillRect/>
          </a:stretch>
        </p:blipFill>
        <p:spPr>
          <a:xfrm>
            <a:off x="6197613" y="3506639"/>
            <a:ext cx="11988774" cy="7520454"/>
          </a:xfrm>
          <a:prstGeom prst="rect">
            <a:avLst/>
          </a:prstGeom>
          <a:ln w="38100">
            <a:miter lim="400000"/>
          </a:ln>
          <a:effectLst>
            <a:outerShdw sx="100000" sy="100000" kx="0" ky="0" algn="b" rotWithShape="0" blurRad="381000" dist="190500" dir="5400000">
              <a:srgbClr val="000000">
                <a:alpha val="70000"/>
              </a:srgbClr>
            </a:outerShdw>
          </a:effectLst>
        </p:spPr>
      </p:pic>
      <p:sp>
        <p:nvSpPr>
          <p:cNvPr id="521"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2" name="Edge node MTBF distribution"/>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Edge node MTBF distribution</a:t>
            </a:r>
          </a:p>
        </p:txBody>
      </p:sp>
      <p:sp>
        <p:nvSpPr>
          <p:cNvPr id="523" name="Typical edge node failure rate is on the order of months"/>
          <p:cNvSpPr/>
          <p:nvPr/>
        </p:nvSpPr>
        <p:spPr>
          <a:xfrm>
            <a:off x="970491" y="12293843"/>
            <a:ext cx="23180538" cy="9483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lvl1pPr>
          </a:lstStyle>
          <a:p>
            <a:pPr/>
            <a:r>
              <a:t>Typical edge node failure rate is on the order of months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Rectangle"/>
          <p:cNvSpPr/>
          <p:nvPr/>
        </p:nvSpPr>
        <p:spPr>
          <a:xfrm>
            <a:off x="-222816" y="11647092"/>
            <a:ext cx="24829632" cy="2241813"/>
          </a:xfrm>
          <a:prstGeom prst="rect">
            <a:avLst/>
          </a:prstGeom>
          <a:blipFill>
            <a:blip r:embed="rId3"/>
          </a:blipFill>
          <a:ln w="190500">
            <a:solidFill>
              <a:srgbClr val="53585F"/>
            </a:solidFill>
            <a:miter lim="400000"/>
          </a:ln>
        </p:spPr>
        <p:txBody>
          <a:bodyPr lIns="76200" tIns="76200" rIns="76200" bIns="76200" anchor="ctr"/>
          <a:lstStyle/>
          <a:p>
            <a:pPr algn="l">
              <a:lnSpc>
                <a:spcPct val="120000"/>
              </a:lnSpc>
              <a:defRPr spc="0" sz="7400"/>
            </a:pPr>
          </a:p>
        </p:txBody>
      </p:sp>
      <p:pic>
        <p:nvPicPr>
          <p:cNvPr id="528" name="Screen Shot 2018-10-23 at 22.49.28.png" descr="Screen Shot 2018-10-23 at 22.49.28.png"/>
          <p:cNvPicPr>
            <a:picLocks noChangeAspect="1"/>
          </p:cNvPicPr>
          <p:nvPr/>
        </p:nvPicPr>
        <p:blipFill>
          <a:blip r:embed="rId4">
            <a:extLst/>
          </a:blip>
          <a:stretch>
            <a:fillRect/>
          </a:stretch>
        </p:blipFill>
        <p:spPr>
          <a:xfrm>
            <a:off x="5865460" y="3445119"/>
            <a:ext cx="12653080" cy="7643494"/>
          </a:xfrm>
          <a:prstGeom prst="rect">
            <a:avLst/>
          </a:prstGeom>
          <a:ln w="38100">
            <a:miter lim="400000"/>
          </a:ln>
          <a:effectLst>
            <a:outerShdw sx="100000" sy="100000" kx="0" ky="0" algn="b" rotWithShape="0" blurRad="381000" dist="190500" dir="5400000">
              <a:srgbClr val="000000">
                <a:alpha val="70000"/>
              </a:srgbClr>
            </a:outerShdw>
          </a:effectLst>
        </p:spPr>
      </p:pic>
      <p:sp>
        <p:nvSpPr>
          <p:cNvPr id="529"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0" name="Edge node MTTR distribution"/>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Edge node MTTR distribution</a:t>
            </a:r>
          </a:p>
        </p:txBody>
      </p:sp>
      <p:sp>
        <p:nvSpPr>
          <p:cNvPr id="531" name="Edge node mean time to repair is on the order of hours"/>
          <p:cNvSpPr/>
          <p:nvPr/>
        </p:nvSpPr>
        <p:spPr>
          <a:xfrm>
            <a:off x="970491" y="12293843"/>
            <a:ext cx="23180538" cy="9483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lvl1pPr>
          </a:lstStyle>
          <a:p>
            <a:pPr/>
            <a:r>
              <a:t>Edge node mean time to repair is on the order of hours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Rectangle"/>
          <p:cNvSpPr/>
          <p:nvPr/>
        </p:nvSpPr>
        <p:spPr>
          <a:xfrm>
            <a:off x="-222816" y="11647092"/>
            <a:ext cx="24829632" cy="2241813"/>
          </a:xfrm>
          <a:prstGeom prst="rect">
            <a:avLst/>
          </a:prstGeom>
          <a:blipFill>
            <a:blip r:embed="rId3"/>
          </a:blipFill>
          <a:ln w="190500">
            <a:solidFill>
              <a:srgbClr val="53585F"/>
            </a:solidFill>
            <a:miter lim="400000"/>
          </a:ln>
        </p:spPr>
        <p:txBody>
          <a:bodyPr lIns="76200" tIns="76200" rIns="76200" bIns="76200" anchor="ctr"/>
          <a:lstStyle/>
          <a:p>
            <a:pPr algn="l">
              <a:lnSpc>
                <a:spcPct val="120000"/>
              </a:lnSpc>
              <a:defRPr spc="0" sz="7400"/>
            </a:pPr>
          </a:p>
        </p:txBody>
      </p:sp>
      <p:pic>
        <p:nvPicPr>
          <p:cNvPr id="536" name="Screen Shot 2018-10-23 at 22.51.50.png" descr="Screen Shot 2018-10-23 at 22.51.50.png"/>
          <p:cNvPicPr>
            <a:picLocks noChangeAspect="1"/>
          </p:cNvPicPr>
          <p:nvPr/>
        </p:nvPicPr>
        <p:blipFill>
          <a:blip r:embed="rId4">
            <a:extLst/>
          </a:blip>
          <a:stretch>
            <a:fillRect/>
          </a:stretch>
        </p:blipFill>
        <p:spPr>
          <a:xfrm>
            <a:off x="6177043" y="3057700"/>
            <a:ext cx="12029914" cy="7600600"/>
          </a:xfrm>
          <a:prstGeom prst="rect">
            <a:avLst/>
          </a:prstGeom>
          <a:ln w="38100">
            <a:miter lim="400000"/>
          </a:ln>
          <a:effectLst>
            <a:outerShdw sx="100000" sy="100000" kx="0" ky="0" algn="b" rotWithShape="0" blurRad="381000" dist="190500" dir="5400000">
              <a:srgbClr val="000000">
                <a:alpha val="70000"/>
              </a:srgbClr>
            </a:outerShdw>
          </a:effectLst>
        </p:spPr>
      </p:pic>
      <p:sp>
        <p:nvSpPr>
          <p:cNvPr id="537"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8" name="Fiber vendor MTBF distribution"/>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Fiber vendor MTBF distribution</a:t>
            </a:r>
          </a:p>
        </p:txBody>
      </p:sp>
      <p:sp>
        <p:nvSpPr>
          <p:cNvPr id="539" name="Typical vendor link failure rate is on the order of months"/>
          <p:cNvSpPr/>
          <p:nvPr/>
        </p:nvSpPr>
        <p:spPr>
          <a:xfrm>
            <a:off x="970491" y="12293843"/>
            <a:ext cx="23180538" cy="9483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lvl1pPr>
          </a:lstStyle>
          <a:p>
            <a:pPr/>
            <a:r>
              <a:t>Typical vendor link failure rate is on the order of months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Rectangle"/>
          <p:cNvSpPr/>
          <p:nvPr/>
        </p:nvSpPr>
        <p:spPr>
          <a:xfrm>
            <a:off x="-222816" y="11647092"/>
            <a:ext cx="24829632" cy="2241813"/>
          </a:xfrm>
          <a:prstGeom prst="rect">
            <a:avLst/>
          </a:prstGeom>
          <a:blipFill>
            <a:blip r:embed="rId3"/>
          </a:blipFill>
          <a:ln w="190500">
            <a:solidFill>
              <a:srgbClr val="53585F"/>
            </a:solidFill>
            <a:miter lim="400000"/>
          </a:ln>
        </p:spPr>
        <p:txBody>
          <a:bodyPr lIns="76200" tIns="76200" rIns="76200" bIns="76200" anchor="ctr"/>
          <a:lstStyle/>
          <a:p>
            <a:pPr algn="l">
              <a:lnSpc>
                <a:spcPct val="120000"/>
              </a:lnSpc>
              <a:defRPr spc="0" sz="7400"/>
            </a:pPr>
          </a:p>
        </p:txBody>
      </p:sp>
      <p:pic>
        <p:nvPicPr>
          <p:cNvPr id="544" name="Screen Shot 2018-10-23 at 22.54.51.png" descr="Screen Shot 2018-10-23 at 22.54.51.png"/>
          <p:cNvPicPr>
            <a:picLocks noChangeAspect="1"/>
          </p:cNvPicPr>
          <p:nvPr/>
        </p:nvPicPr>
        <p:blipFill>
          <a:blip r:embed="rId4">
            <a:extLst/>
          </a:blip>
          <a:stretch>
            <a:fillRect/>
          </a:stretch>
        </p:blipFill>
        <p:spPr>
          <a:xfrm>
            <a:off x="6116909" y="3294044"/>
            <a:ext cx="12029914" cy="7127912"/>
          </a:xfrm>
          <a:prstGeom prst="rect">
            <a:avLst/>
          </a:prstGeom>
          <a:ln w="38100">
            <a:miter lim="400000"/>
          </a:ln>
          <a:effectLst>
            <a:outerShdw sx="100000" sy="100000" kx="0" ky="0" algn="b" rotWithShape="0" blurRad="381000" dist="190500" dir="5400000">
              <a:srgbClr val="000000">
                <a:alpha val="70000"/>
              </a:srgbClr>
            </a:outerShdw>
          </a:effectLst>
        </p:spPr>
      </p:pic>
      <p:sp>
        <p:nvSpPr>
          <p:cNvPr id="545"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6" name="Fiber vendor MTTR distribution"/>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Fiber vendor MTTR distribution</a:t>
            </a:r>
          </a:p>
        </p:txBody>
      </p:sp>
      <p:sp>
        <p:nvSpPr>
          <p:cNvPr id="547" name="Vendor MTBF and MTTR span multiple orders of magnitude"/>
          <p:cNvSpPr/>
          <p:nvPr/>
        </p:nvSpPr>
        <p:spPr>
          <a:xfrm>
            <a:off x="970491" y="12293843"/>
            <a:ext cx="23180538" cy="9483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a:lnSpc>
                <a:spcPct val="100000"/>
              </a:lnSpc>
              <a:buClr>
                <a:srgbClr val="FFFFFF"/>
              </a:buClr>
              <a:buSzPct val="50000"/>
              <a:buChar char="•"/>
              <a:defRPr spc="-222" sz="7400">
                <a:solidFill>
                  <a:srgbClr val="FFFFFF"/>
                </a:solidFill>
                <a:latin typeface="FreightSansLFPro Light"/>
                <a:ea typeface="FreightSansLFPro Light"/>
                <a:cs typeface="FreightSansLFPro Light"/>
                <a:sym typeface="FreightSansLFPro Light"/>
              </a:defRPr>
            </a:lvl1pPr>
          </a:lstStyle>
          <a:p>
            <a:pPr/>
            <a:r>
              <a:t>Vendor MTBF and MTTR span multiple orders of magnitude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Rounded Rectangle"/>
          <p:cNvSpPr/>
          <p:nvPr/>
        </p:nvSpPr>
        <p:spPr>
          <a:xfrm>
            <a:off x="1407600" y="5325438"/>
            <a:ext cx="5646946" cy="1270001"/>
          </a:xfrm>
          <a:prstGeom prst="roundRect">
            <a:avLst>
              <a:gd name="adj" fmla="val 15000"/>
            </a:avLst>
          </a:prstGeom>
          <a:solidFill>
            <a:srgbClr val="FFFFFF"/>
          </a:solidFill>
          <a:ln w="127000">
            <a:solidFill>
              <a:srgbClr val="53585F"/>
            </a:solidFill>
            <a:miter lim="400000"/>
          </a:ln>
        </p:spPr>
        <p:txBody>
          <a:bodyPr lIns="76200" tIns="76200" rIns="76200" bIns="76200" anchor="ctr"/>
          <a:lstStyle/>
          <a:p>
            <a:pPr algn="l">
              <a:lnSpc>
                <a:spcPct val="120000"/>
              </a:lnSpc>
              <a:defRPr spc="0" sz="7400"/>
            </a:pPr>
          </a:p>
        </p:txBody>
      </p:sp>
      <p:sp>
        <p:nvSpPr>
          <p:cNvPr id="552"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3" name="Minimizing backbone outage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Minimizing backbone outages</a:t>
            </a:r>
          </a:p>
        </p:txBody>
      </p:sp>
      <p:pic>
        <p:nvPicPr>
          <p:cNvPr id="554" name="Screen Shot 2018-10-23 at 22.46.43.png" descr="Screen Shot 2018-10-23 at 22.46.43.png"/>
          <p:cNvPicPr>
            <a:picLocks noChangeAspect="1"/>
          </p:cNvPicPr>
          <p:nvPr/>
        </p:nvPicPr>
        <p:blipFill>
          <a:blip r:embed="rId3">
            <a:extLst/>
          </a:blip>
          <a:srcRect l="75633" t="22841" r="651" b="69874"/>
          <a:stretch>
            <a:fillRect/>
          </a:stretch>
        </p:blipFill>
        <p:spPr>
          <a:xfrm>
            <a:off x="1531132" y="5440333"/>
            <a:ext cx="5399790" cy="1040310"/>
          </a:xfrm>
          <a:prstGeom prst="rect">
            <a:avLst/>
          </a:prstGeom>
          <a:ln w="12700">
            <a:miter lim="400000"/>
          </a:ln>
        </p:spPr>
      </p:pic>
      <p:sp>
        <p:nvSpPr>
          <p:cNvPr id="555" name="Model 2"/>
          <p:cNvSpPr/>
          <p:nvPr/>
        </p:nvSpPr>
        <p:spPr>
          <a:xfrm>
            <a:off x="1407600" y="6905497"/>
            <a:ext cx="5646946" cy="1270001"/>
          </a:xfrm>
          <a:prstGeom prst="roundRect">
            <a:avLst>
              <a:gd name="adj" fmla="val 15000"/>
            </a:avLst>
          </a:prstGeom>
          <a:solidFill>
            <a:srgbClr val="FFFFFF"/>
          </a:solidFill>
          <a:ln w="127000">
            <a:solidFill>
              <a:srgbClr val="53585F"/>
            </a:solidFill>
            <a:miter lim="400000"/>
          </a:ln>
          <a:extLst>
            <a:ext uri="{C572A759-6A51-4108-AA02-DFA0A04FC94B}">
              <ma14:wrappingTextBoxFlag xmlns:ma14="http://schemas.microsoft.com/office/mac/drawingml/2011/main" val="1"/>
            </a:ext>
          </a:extLst>
        </p:spPr>
        <p:txBody>
          <a:bodyPr lIns="0" tIns="0" rIns="0" bIns="0" anchor="ctr"/>
          <a:lstStyle>
            <a:lvl1pPr>
              <a:lnSpc>
                <a:spcPct val="100000"/>
              </a:lnSpc>
              <a:defRPr baseline="-16216" spc="0" sz="7400">
                <a:solidFill>
                  <a:srgbClr val="C05F47"/>
                </a:solidFill>
              </a:defRPr>
            </a:lvl1pPr>
          </a:lstStyle>
          <a:p>
            <a:pPr/>
            <a:r>
              <a:t>Model 2</a:t>
            </a:r>
          </a:p>
        </p:txBody>
      </p:sp>
      <p:sp>
        <p:nvSpPr>
          <p:cNvPr id="556" name="Model 3"/>
          <p:cNvSpPr/>
          <p:nvPr/>
        </p:nvSpPr>
        <p:spPr>
          <a:xfrm>
            <a:off x="1407600" y="8485556"/>
            <a:ext cx="5646946" cy="1270001"/>
          </a:xfrm>
          <a:prstGeom prst="roundRect">
            <a:avLst>
              <a:gd name="adj" fmla="val 15000"/>
            </a:avLst>
          </a:prstGeom>
          <a:solidFill>
            <a:srgbClr val="FFFFFF"/>
          </a:solidFill>
          <a:ln w="127000">
            <a:solidFill>
              <a:srgbClr val="53585F"/>
            </a:solidFill>
            <a:miter lim="400000"/>
          </a:ln>
          <a:extLst>
            <a:ext uri="{C572A759-6A51-4108-AA02-DFA0A04FC94B}">
              <ma14:wrappingTextBoxFlag xmlns:ma14="http://schemas.microsoft.com/office/mac/drawingml/2011/main" val="1"/>
            </a:ext>
          </a:extLst>
        </p:spPr>
        <p:txBody>
          <a:bodyPr lIns="0" tIns="0" rIns="0" bIns="0" anchor="ctr"/>
          <a:lstStyle>
            <a:lvl1pPr>
              <a:lnSpc>
                <a:spcPct val="100000"/>
              </a:lnSpc>
              <a:defRPr baseline="-16216" spc="0" sz="7400">
                <a:solidFill>
                  <a:srgbClr val="C05F47"/>
                </a:solidFill>
              </a:defRPr>
            </a:lvl1pPr>
          </a:lstStyle>
          <a:p>
            <a:pPr/>
            <a:r>
              <a:t>Model 3</a:t>
            </a:r>
          </a:p>
        </p:txBody>
      </p:sp>
      <p:sp>
        <p:nvSpPr>
          <p:cNvPr id="557" name="..."/>
          <p:cNvSpPr txBox="1"/>
          <p:nvPr/>
        </p:nvSpPr>
        <p:spPr>
          <a:xfrm rot="16200000">
            <a:off x="3551854" y="9814409"/>
            <a:ext cx="653924" cy="115633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r>
              <a:t>...</a:t>
            </a:r>
          </a:p>
        </p:txBody>
      </p:sp>
      <p:sp>
        <p:nvSpPr>
          <p:cNvPr id="558" name="Simulation…"/>
          <p:cNvSpPr/>
          <p:nvPr/>
        </p:nvSpPr>
        <p:spPr>
          <a:xfrm>
            <a:off x="8279446" y="5582341"/>
            <a:ext cx="7825108" cy="3916313"/>
          </a:xfrm>
          <a:prstGeom prst="roundRect">
            <a:avLst>
              <a:gd name="adj" fmla="val 21615"/>
            </a:avLst>
          </a:prstGeom>
          <a:solidFill>
            <a:srgbClr val="53585F"/>
          </a:solidFill>
          <a:ln w="12700">
            <a:miter lim="400000"/>
          </a:ln>
          <a:extLst>
            <a:ext uri="{C572A759-6A51-4108-AA02-DFA0A04FC94B}">
              <ma14:wrappingTextBoxFlag xmlns:ma14="http://schemas.microsoft.com/office/mac/drawingml/2011/main" val="1"/>
            </a:ext>
          </a:extLst>
        </p:spPr>
        <p:txBody>
          <a:bodyPr lIns="76200" tIns="76200" rIns="76200" bIns="76200" anchor="ctr"/>
          <a:lstStyle/>
          <a:p>
            <a:pPr>
              <a:lnSpc>
                <a:spcPct val="100000"/>
              </a:lnSpc>
              <a:defRPr spc="0" sz="7400">
                <a:solidFill>
                  <a:srgbClr val="FFFFFF"/>
                </a:solidFill>
                <a:latin typeface="+mn-lt"/>
                <a:ea typeface="+mn-ea"/>
                <a:cs typeface="+mn-cs"/>
                <a:sym typeface="FreightSansLFPro Semibold"/>
              </a:defRPr>
            </a:pPr>
            <a:r>
              <a:t>Simulation</a:t>
            </a:r>
          </a:p>
          <a:p>
            <a:pPr>
              <a:lnSpc>
                <a:spcPct val="100000"/>
              </a:lnSpc>
              <a:defRPr spc="0" sz="7400">
                <a:solidFill>
                  <a:srgbClr val="FFFFFF"/>
                </a:solidFill>
                <a:latin typeface="FreightSansLFPro Light"/>
                <a:ea typeface="FreightSansLFPro Light"/>
                <a:cs typeface="FreightSansLFPro Light"/>
                <a:sym typeface="FreightSansLFPro Light"/>
              </a:defRPr>
            </a:pPr>
            <a:r>
              <a:t>objective </a:t>
            </a:r>
            <a:r>
              <a:rPr>
                <a:latin typeface="FreightSansLFPro"/>
                <a:ea typeface="FreightSansLFPro"/>
                <a:cs typeface="FreightSansLFPro"/>
                <a:sym typeface="FreightSansLFPro"/>
              </a:rPr>
              <a:t>= six</a:t>
            </a:r>
            <a:r>
              <a:t> 9's yearly reliability</a:t>
            </a:r>
          </a:p>
        </p:txBody>
      </p:sp>
      <p:sp>
        <p:nvSpPr>
          <p:cNvPr id="559" name="Line"/>
          <p:cNvSpPr/>
          <p:nvPr/>
        </p:nvSpPr>
        <p:spPr>
          <a:xfrm>
            <a:off x="7232121" y="6037945"/>
            <a:ext cx="886144" cy="1519378"/>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60" name="Line"/>
          <p:cNvSpPr/>
          <p:nvPr/>
        </p:nvSpPr>
        <p:spPr>
          <a:xfrm>
            <a:off x="7283101" y="7573972"/>
            <a:ext cx="831291" cy="1"/>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61" name="Line"/>
          <p:cNvSpPr/>
          <p:nvPr/>
        </p:nvSpPr>
        <p:spPr>
          <a:xfrm flipV="1">
            <a:off x="7228248" y="7595988"/>
            <a:ext cx="886144" cy="1519379"/>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62" name="Line"/>
          <p:cNvSpPr/>
          <p:nvPr/>
        </p:nvSpPr>
        <p:spPr>
          <a:xfrm>
            <a:off x="16269608" y="7573972"/>
            <a:ext cx="831292" cy="1"/>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63" name="Capacity plan"/>
          <p:cNvSpPr txBox="1"/>
          <p:nvPr/>
        </p:nvSpPr>
        <p:spPr>
          <a:xfrm>
            <a:off x="17265953" y="5846148"/>
            <a:ext cx="6090244" cy="11563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r>
              <a:t>Capacity plan</a:t>
            </a:r>
          </a:p>
        </p:txBody>
      </p:sp>
      <p:sp>
        <p:nvSpPr>
          <p:cNvPr id="564" name="Node1: Links A, B Node 2: Links X, Y"/>
          <p:cNvSpPr txBox="1"/>
          <p:nvPr/>
        </p:nvSpPr>
        <p:spPr>
          <a:xfrm>
            <a:off x="17265953" y="7288380"/>
            <a:ext cx="6340505" cy="19464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7000"/>
            </a:pPr>
            <a:r>
              <a:t>Node1: Links A, B</a:t>
            </a:r>
            <a:br/>
            <a:r>
              <a:t>Node 2: Links X, Y</a:t>
            </a:r>
          </a:p>
        </p:txBody>
      </p:sp>
      <p:pic>
        <p:nvPicPr>
          <p:cNvPr id="565" name="Screen Shot 2018-10-23 at 22.49.28.png" descr="Screen Shot 2018-10-23 at 22.49.28.png"/>
          <p:cNvPicPr>
            <a:picLocks noChangeAspect="1"/>
          </p:cNvPicPr>
          <p:nvPr/>
        </p:nvPicPr>
        <p:blipFill>
          <a:blip r:embed="rId4">
            <a:extLst/>
          </a:blip>
          <a:srcRect l="78305" t="30502" r="0" b="62523"/>
          <a:stretch>
            <a:fillRect/>
          </a:stretch>
        </p:blipFill>
        <p:spPr>
          <a:xfrm>
            <a:off x="1564469" y="7056050"/>
            <a:ext cx="5333218" cy="1035719"/>
          </a:xfrm>
          <a:prstGeom prst="rect">
            <a:avLst/>
          </a:prstGeom>
          <a:ln w="12700">
            <a:miter lim="400000"/>
          </a:ln>
        </p:spPr>
      </p:pic>
      <p:pic>
        <p:nvPicPr>
          <p:cNvPr id="566" name="Screen Shot 2018-10-23 at 22.51.50.png" descr="Screen Shot 2018-10-23 at 22.51.50.png"/>
          <p:cNvPicPr>
            <a:picLocks noChangeAspect="1"/>
          </p:cNvPicPr>
          <p:nvPr/>
        </p:nvPicPr>
        <p:blipFill>
          <a:blip r:embed="rId5">
            <a:extLst/>
          </a:blip>
          <a:srcRect l="37467" t="30778" r="36567" b="61268"/>
          <a:stretch>
            <a:fillRect/>
          </a:stretch>
        </p:blipFill>
        <p:spPr>
          <a:xfrm>
            <a:off x="1569817" y="8605540"/>
            <a:ext cx="5322579" cy="103007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grpSp>
        <p:nvGrpSpPr>
          <p:cNvPr id="210" name="Group"/>
          <p:cNvGrpSpPr/>
          <p:nvPr/>
        </p:nvGrpSpPr>
        <p:grpSpPr>
          <a:xfrm>
            <a:off x="-16066614" y="1200426"/>
            <a:ext cx="40450615" cy="11873949"/>
            <a:chOff x="0" y="0"/>
            <a:chExt cx="40450613" cy="11873948"/>
          </a:xfrm>
        </p:grpSpPr>
        <p:grpSp>
          <p:nvGrpSpPr>
            <p:cNvPr id="205" name="Group"/>
            <p:cNvGrpSpPr/>
            <p:nvPr/>
          </p:nvGrpSpPr>
          <p:grpSpPr>
            <a:xfrm>
              <a:off x="16066613" y="0"/>
              <a:ext cx="24384001" cy="11873949"/>
              <a:chOff x="0" y="0"/>
              <a:chExt cx="24384000" cy="11873948"/>
            </a:xfrm>
          </p:grpSpPr>
          <p:pic>
            <p:nvPicPr>
              <p:cNvPr id="197" name="world map.png" descr="world map.png"/>
              <p:cNvPicPr>
                <a:picLocks noChangeAspect="1"/>
              </p:cNvPicPr>
              <p:nvPr/>
            </p:nvPicPr>
            <p:blipFill>
              <a:blip r:embed="rId3">
                <a:alphaModFix amt="50000"/>
                <a:extLst/>
              </a:blip>
              <a:stretch>
                <a:fillRect/>
              </a:stretch>
            </p:blipFill>
            <p:spPr>
              <a:xfrm>
                <a:off x="0" y="0"/>
                <a:ext cx="24384000" cy="11873949"/>
              </a:xfrm>
              <a:prstGeom prst="rect">
                <a:avLst/>
              </a:prstGeom>
              <a:ln w="12700" cap="flat">
                <a:noFill/>
                <a:miter lim="400000"/>
              </a:ln>
              <a:effectLst/>
            </p:spPr>
          </p:pic>
          <p:pic>
            <p:nvPicPr>
              <p:cNvPr id="198" name="Location-19.png" descr="Location-19.png"/>
              <p:cNvPicPr>
                <a:picLocks noChangeAspect="1"/>
              </p:cNvPicPr>
              <p:nvPr/>
            </p:nvPicPr>
            <p:blipFill>
              <a:blip r:embed="rId4">
                <a:extLst/>
              </a:blip>
              <a:srcRect l="12886" t="0" r="12886" b="0"/>
              <a:stretch>
                <a:fillRect/>
              </a:stretch>
            </p:blipFill>
            <p:spPr>
              <a:xfrm>
                <a:off x="2207917" y="1989503"/>
                <a:ext cx="800090" cy="1079504"/>
              </a:xfrm>
              <a:prstGeom prst="rect">
                <a:avLst/>
              </a:prstGeom>
              <a:ln w="12700" cap="flat">
                <a:noFill/>
                <a:miter lim="400000"/>
              </a:ln>
              <a:effectLst/>
            </p:spPr>
          </p:pic>
          <p:pic>
            <p:nvPicPr>
              <p:cNvPr id="199" name="Location-19.png" descr="Location-19.png"/>
              <p:cNvPicPr>
                <a:picLocks noChangeAspect="1"/>
              </p:cNvPicPr>
              <p:nvPr/>
            </p:nvPicPr>
            <p:blipFill>
              <a:blip r:embed="rId4">
                <a:extLst/>
              </a:blip>
              <a:srcRect l="12886" t="0" r="12886" b="0"/>
              <a:stretch>
                <a:fillRect/>
              </a:stretch>
            </p:blipFill>
            <p:spPr>
              <a:xfrm>
                <a:off x="3532836" y="2171422"/>
                <a:ext cx="800090" cy="1079503"/>
              </a:xfrm>
              <a:prstGeom prst="rect">
                <a:avLst/>
              </a:prstGeom>
              <a:ln w="12700" cap="flat">
                <a:noFill/>
                <a:miter lim="400000"/>
              </a:ln>
              <a:effectLst/>
            </p:spPr>
          </p:pic>
          <p:pic>
            <p:nvPicPr>
              <p:cNvPr id="200" name="Location-19.png" descr="Location-19.png"/>
              <p:cNvPicPr>
                <a:picLocks noChangeAspect="1"/>
              </p:cNvPicPr>
              <p:nvPr/>
            </p:nvPicPr>
            <p:blipFill>
              <a:blip r:embed="rId4">
                <a:extLst/>
              </a:blip>
              <a:srcRect l="12886" t="0" r="12886" b="0"/>
              <a:stretch>
                <a:fillRect/>
              </a:stretch>
            </p:blipFill>
            <p:spPr>
              <a:xfrm>
                <a:off x="3014539" y="3024038"/>
                <a:ext cx="800089" cy="1079504"/>
              </a:xfrm>
              <a:prstGeom prst="rect">
                <a:avLst/>
              </a:prstGeom>
              <a:ln w="12700" cap="flat">
                <a:noFill/>
                <a:miter lim="400000"/>
              </a:ln>
              <a:effectLst/>
            </p:spPr>
          </p:pic>
          <p:pic>
            <p:nvPicPr>
              <p:cNvPr id="201" name="Location-19.png" descr="Location-19.png"/>
              <p:cNvPicPr>
                <a:picLocks noChangeAspect="1"/>
              </p:cNvPicPr>
              <p:nvPr/>
            </p:nvPicPr>
            <p:blipFill>
              <a:blip r:embed="rId4">
                <a:extLst/>
              </a:blip>
              <a:srcRect l="12886" t="0" r="12886" b="0"/>
              <a:stretch>
                <a:fillRect/>
              </a:stretch>
            </p:blipFill>
            <p:spPr>
              <a:xfrm>
                <a:off x="11880513" y="72833"/>
                <a:ext cx="800089" cy="1079504"/>
              </a:xfrm>
              <a:prstGeom prst="rect">
                <a:avLst/>
              </a:prstGeom>
              <a:ln w="12700" cap="flat">
                <a:noFill/>
                <a:miter lim="400000"/>
              </a:ln>
              <a:effectLst/>
            </p:spPr>
          </p:pic>
          <p:pic>
            <p:nvPicPr>
              <p:cNvPr id="202" name="Location-19.png" descr="Location-19.png"/>
              <p:cNvPicPr>
                <a:picLocks noChangeAspect="1"/>
              </p:cNvPicPr>
              <p:nvPr/>
            </p:nvPicPr>
            <p:blipFill>
              <a:blip r:embed="rId4">
                <a:extLst/>
              </a:blip>
              <a:srcRect l="12886" t="0" r="12886" b="0"/>
              <a:stretch>
                <a:fillRect/>
              </a:stretch>
            </p:blipFill>
            <p:spPr>
              <a:xfrm>
                <a:off x="4476756" y="2810541"/>
                <a:ext cx="800090" cy="1079503"/>
              </a:xfrm>
              <a:prstGeom prst="rect">
                <a:avLst/>
              </a:prstGeom>
              <a:ln w="12700" cap="flat">
                <a:noFill/>
                <a:miter lim="400000"/>
              </a:ln>
              <a:effectLst/>
            </p:spPr>
          </p:pic>
          <p:pic>
            <p:nvPicPr>
              <p:cNvPr id="203" name="Location-19.png" descr="Location-19.png"/>
              <p:cNvPicPr>
                <a:picLocks noChangeAspect="1"/>
              </p:cNvPicPr>
              <p:nvPr/>
            </p:nvPicPr>
            <p:blipFill>
              <a:blip r:embed="rId4">
                <a:extLst/>
              </a:blip>
              <a:srcRect l="12886" t="0" r="12886" b="0"/>
              <a:stretch>
                <a:fillRect/>
              </a:stretch>
            </p:blipFill>
            <p:spPr>
              <a:xfrm>
                <a:off x="5074000" y="2295676"/>
                <a:ext cx="800089" cy="1079503"/>
              </a:xfrm>
              <a:prstGeom prst="rect">
                <a:avLst/>
              </a:prstGeom>
              <a:ln w="12700" cap="flat">
                <a:noFill/>
                <a:miter lim="400000"/>
              </a:ln>
              <a:effectLst/>
            </p:spPr>
          </p:pic>
          <p:pic>
            <p:nvPicPr>
              <p:cNvPr id="204" name="Location-19.png" descr="Location-19.png"/>
              <p:cNvPicPr>
                <a:picLocks noChangeAspect="1"/>
              </p:cNvPicPr>
              <p:nvPr/>
            </p:nvPicPr>
            <p:blipFill>
              <a:blip r:embed="rId4">
                <a:extLst/>
              </a:blip>
              <a:srcRect l="12886" t="0" r="12886" b="0"/>
              <a:stretch>
                <a:fillRect/>
              </a:stretch>
            </p:blipFill>
            <p:spPr>
              <a:xfrm>
                <a:off x="10051026" y="1147184"/>
                <a:ext cx="800090" cy="1079504"/>
              </a:xfrm>
              <a:prstGeom prst="rect">
                <a:avLst/>
              </a:prstGeom>
              <a:ln w="12700" cap="flat">
                <a:noFill/>
                <a:miter lim="400000"/>
              </a:ln>
              <a:effectLst/>
            </p:spPr>
          </p:pic>
        </p:grpSp>
        <p:sp>
          <p:nvSpPr>
            <p:cNvPr id="206" name="Line"/>
            <p:cNvSpPr/>
            <p:nvPr/>
          </p:nvSpPr>
          <p:spPr>
            <a:xfrm flipV="1">
              <a:off x="18681441" y="3116201"/>
              <a:ext cx="1" cy="2503617"/>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grpSp>
          <p:nvGrpSpPr>
            <p:cNvPr id="209" name="Group"/>
            <p:cNvGrpSpPr/>
            <p:nvPr/>
          </p:nvGrpSpPr>
          <p:grpSpPr>
            <a:xfrm>
              <a:off x="0" y="2288398"/>
              <a:ext cx="18791695" cy="6738351"/>
              <a:chOff x="0" y="0"/>
              <a:chExt cx="18791694" cy="6738349"/>
            </a:xfrm>
          </p:grpSpPr>
          <p:pic>
            <p:nvPicPr>
              <p:cNvPr id="207" name="Tip-2017_Mobile-03.png" descr="Tip-2017_Mobile-03.png"/>
              <p:cNvPicPr>
                <a:picLocks noChangeAspect="1"/>
              </p:cNvPicPr>
              <p:nvPr/>
            </p:nvPicPr>
            <p:blipFill>
              <a:blip r:embed="rId5">
                <a:extLst/>
              </a:blip>
              <a:stretch>
                <a:fillRect/>
              </a:stretch>
            </p:blipFill>
            <p:spPr>
              <a:xfrm>
                <a:off x="0" y="0"/>
                <a:ext cx="6754510" cy="6738350"/>
              </a:xfrm>
              <a:prstGeom prst="rect">
                <a:avLst/>
              </a:prstGeom>
              <a:ln w="12700" cap="flat">
                <a:noFill/>
                <a:miter lim="400000"/>
              </a:ln>
              <a:effectLst/>
            </p:spPr>
          </p:pic>
          <p:sp>
            <p:nvSpPr>
              <p:cNvPr id="208" name="Line"/>
              <p:cNvSpPr/>
              <p:nvPr/>
            </p:nvSpPr>
            <p:spPr>
              <a:xfrm>
                <a:off x="3054605" y="3369174"/>
                <a:ext cx="15737090"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grpSp>
      </p:grpSp>
      <p:sp>
        <p:nvSpPr>
          <p:cNvPr id="211" name="Slide Number"/>
          <p:cNvSpPr/>
          <p:nvPr>
            <p:ph type="sldNum" sz="quarter" idx="2"/>
          </p:nvPr>
        </p:nvSpPr>
        <p:spPr>
          <a:xfrm>
            <a:off x="12096750" y="13030200"/>
            <a:ext cx="165101" cy="30073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Rounded Rectangle"/>
          <p:cNvSpPr/>
          <p:nvPr/>
        </p:nvSpPr>
        <p:spPr>
          <a:xfrm>
            <a:off x="1407600" y="5325438"/>
            <a:ext cx="5646946" cy="1270001"/>
          </a:xfrm>
          <a:prstGeom prst="roundRect">
            <a:avLst>
              <a:gd name="adj" fmla="val 15000"/>
            </a:avLst>
          </a:prstGeom>
          <a:solidFill>
            <a:srgbClr val="FFFFFF"/>
          </a:solidFill>
          <a:ln w="127000">
            <a:solidFill>
              <a:srgbClr val="53585F"/>
            </a:solidFill>
            <a:miter lim="400000"/>
          </a:ln>
        </p:spPr>
        <p:txBody>
          <a:bodyPr lIns="76200" tIns="76200" rIns="76200" bIns="76200" anchor="ctr"/>
          <a:lstStyle/>
          <a:p>
            <a:pPr algn="l">
              <a:lnSpc>
                <a:spcPct val="120000"/>
              </a:lnSpc>
              <a:defRPr spc="0" sz="7400"/>
            </a:pPr>
          </a:p>
        </p:txBody>
      </p:sp>
      <p:sp>
        <p:nvSpPr>
          <p:cNvPr id="571"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2" name="Minimizing backbone outage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53585F"/>
                </a:solidFill>
                <a:latin typeface="+mn-lt"/>
                <a:ea typeface="+mn-ea"/>
                <a:cs typeface="+mn-cs"/>
                <a:sym typeface="FreightSansLFPro Semibold"/>
              </a:defRPr>
            </a:lvl1pPr>
          </a:lstStyle>
          <a:p>
            <a:pPr/>
            <a:r>
              <a:t>Minimizing backbone outages</a:t>
            </a:r>
          </a:p>
        </p:txBody>
      </p:sp>
      <p:pic>
        <p:nvPicPr>
          <p:cNvPr id="573" name="Screen Shot 2018-10-23 at 22.46.43.png" descr="Screen Shot 2018-10-23 at 22.46.43.png"/>
          <p:cNvPicPr>
            <a:picLocks noChangeAspect="1"/>
          </p:cNvPicPr>
          <p:nvPr/>
        </p:nvPicPr>
        <p:blipFill>
          <a:blip r:embed="rId3">
            <a:extLst/>
          </a:blip>
          <a:srcRect l="75633" t="22841" r="651" b="69874"/>
          <a:stretch>
            <a:fillRect/>
          </a:stretch>
        </p:blipFill>
        <p:spPr>
          <a:xfrm>
            <a:off x="1531132" y="5440333"/>
            <a:ext cx="5399790" cy="1040310"/>
          </a:xfrm>
          <a:prstGeom prst="rect">
            <a:avLst/>
          </a:prstGeom>
          <a:ln w="12700">
            <a:miter lim="400000"/>
          </a:ln>
        </p:spPr>
      </p:pic>
      <p:sp>
        <p:nvSpPr>
          <p:cNvPr id="574" name="Model 2"/>
          <p:cNvSpPr/>
          <p:nvPr/>
        </p:nvSpPr>
        <p:spPr>
          <a:xfrm>
            <a:off x="1407600" y="6905497"/>
            <a:ext cx="5646946" cy="1270001"/>
          </a:xfrm>
          <a:prstGeom prst="roundRect">
            <a:avLst>
              <a:gd name="adj" fmla="val 15000"/>
            </a:avLst>
          </a:prstGeom>
          <a:solidFill>
            <a:srgbClr val="FFFFFF"/>
          </a:solidFill>
          <a:ln w="127000">
            <a:solidFill>
              <a:srgbClr val="53585F"/>
            </a:solidFill>
            <a:miter lim="400000"/>
          </a:ln>
          <a:extLst>
            <a:ext uri="{C572A759-6A51-4108-AA02-DFA0A04FC94B}">
              <ma14:wrappingTextBoxFlag xmlns:ma14="http://schemas.microsoft.com/office/mac/drawingml/2011/main" val="1"/>
            </a:ext>
          </a:extLst>
        </p:spPr>
        <p:txBody>
          <a:bodyPr lIns="0" tIns="0" rIns="0" bIns="0" anchor="ctr"/>
          <a:lstStyle>
            <a:lvl1pPr>
              <a:lnSpc>
                <a:spcPct val="100000"/>
              </a:lnSpc>
              <a:defRPr baseline="-16216" spc="0" sz="7400">
                <a:solidFill>
                  <a:srgbClr val="C05F47"/>
                </a:solidFill>
              </a:defRPr>
            </a:lvl1pPr>
          </a:lstStyle>
          <a:p>
            <a:pPr/>
            <a:r>
              <a:t>Model 2</a:t>
            </a:r>
          </a:p>
        </p:txBody>
      </p:sp>
      <p:sp>
        <p:nvSpPr>
          <p:cNvPr id="575" name="Model 3"/>
          <p:cNvSpPr/>
          <p:nvPr/>
        </p:nvSpPr>
        <p:spPr>
          <a:xfrm>
            <a:off x="1407600" y="8485556"/>
            <a:ext cx="5646946" cy="1270001"/>
          </a:xfrm>
          <a:prstGeom prst="roundRect">
            <a:avLst>
              <a:gd name="adj" fmla="val 15000"/>
            </a:avLst>
          </a:prstGeom>
          <a:solidFill>
            <a:srgbClr val="FFFFFF"/>
          </a:solidFill>
          <a:ln w="127000">
            <a:solidFill>
              <a:srgbClr val="53585F"/>
            </a:solidFill>
            <a:miter lim="400000"/>
          </a:ln>
          <a:extLst>
            <a:ext uri="{C572A759-6A51-4108-AA02-DFA0A04FC94B}">
              <ma14:wrappingTextBoxFlag xmlns:ma14="http://schemas.microsoft.com/office/mac/drawingml/2011/main" val="1"/>
            </a:ext>
          </a:extLst>
        </p:spPr>
        <p:txBody>
          <a:bodyPr lIns="0" tIns="0" rIns="0" bIns="0" anchor="ctr"/>
          <a:lstStyle>
            <a:lvl1pPr>
              <a:lnSpc>
                <a:spcPct val="100000"/>
              </a:lnSpc>
              <a:defRPr baseline="-16216" spc="0" sz="7400">
                <a:solidFill>
                  <a:srgbClr val="C05F47"/>
                </a:solidFill>
              </a:defRPr>
            </a:lvl1pPr>
          </a:lstStyle>
          <a:p>
            <a:pPr/>
            <a:r>
              <a:t>Model 3</a:t>
            </a:r>
          </a:p>
        </p:txBody>
      </p:sp>
      <p:sp>
        <p:nvSpPr>
          <p:cNvPr id="576" name="..."/>
          <p:cNvSpPr txBox="1"/>
          <p:nvPr/>
        </p:nvSpPr>
        <p:spPr>
          <a:xfrm rot="16200000">
            <a:off x="3551854" y="9814409"/>
            <a:ext cx="653924" cy="115633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r>
              <a:t>...</a:t>
            </a:r>
          </a:p>
        </p:txBody>
      </p:sp>
      <p:sp>
        <p:nvSpPr>
          <p:cNvPr id="577" name="Simulation…"/>
          <p:cNvSpPr/>
          <p:nvPr/>
        </p:nvSpPr>
        <p:spPr>
          <a:xfrm>
            <a:off x="8279446" y="5582341"/>
            <a:ext cx="7825108" cy="3916313"/>
          </a:xfrm>
          <a:prstGeom prst="roundRect">
            <a:avLst>
              <a:gd name="adj" fmla="val 21615"/>
            </a:avLst>
          </a:prstGeom>
          <a:solidFill>
            <a:srgbClr val="53585F"/>
          </a:solidFill>
          <a:ln w="12700">
            <a:miter lim="400000"/>
          </a:ln>
          <a:extLst>
            <a:ext uri="{C572A759-6A51-4108-AA02-DFA0A04FC94B}">
              <ma14:wrappingTextBoxFlag xmlns:ma14="http://schemas.microsoft.com/office/mac/drawingml/2011/main" val="1"/>
            </a:ext>
          </a:extLst>
        </p:spPr>
        <p:txBody>
          <a:bodyPr lIns="76200" tIns="76200" rIns="76200" bIns="76200" anchor="ctr"/>
          <a:lstStyle/>
          <a:p>
            <a:pPr>
              <a:lnSpc>
                <a:spcPct val="100000"/>
              </a:lnSpc>
              <a:defRPr spc="0" sz="7400">
                <a:solidFill>
                  <a:srgbClr val="FFFFFF"/>
                </a:solidFill>
                <a:latin typeface="+mn-lt"/>
                <a:ea typeface="+mn-ea"/>
                <a:cs typeface="+mn-cs"/>
                <a:sym typeface="FreightSansLFPro Semibold"/>
              </a:defRPr>
            </a:pPr>
            <a:r>
              <a:t>Simulation</a:t>
            </a:r>
          </a:p>
          <a:p>
            <a:pPr>
              <a:lnSpc>
                <a:spcPct val="100000"/>
              </a:lnSpc>
              <a:defRPr spc="0" sz="7400">
                <a:solidFill>
                  <a:srgbClr val="FFFFFF"/>
                </a:solidFill>
                <a:latin typeface="FreightSansLFPro Light"/>
                <a:ea typeface="FreightSansLFPro Light"/>
                <a:cs typeface="FreightSansLFPro Light"/>
                <a:sym typeface="FreightSansLFPro Light"/>
              </a:defRPr>
            </a:pPr>
            <a:r>
              <a:t>objective </a:t>
            </a:r>
            <a:r>
              <a:rPr>
                <a:latin typeface="FreightSansLFPro"/>
                <a:ea typeface="FreightSansLFPro"/>
                <a:cs typeface="FreightSansLFPro"/>
                <a:sym typeface="FreightSansLFPro"/>
              </a:rPr>
              <a:t>= six</a:t>
            </a:r>
            <a:r>
              <a:t> 9's yearly reliability</a:t>
            </a:r>
          </a:p>
        </p:txBody>
      </p:sp>
      <p:sp>
        <p:nvSpPr>
          <p:cNvPr id="578" name="Line"/>
          <p:cNvSpPr/>
          <p:nvPr/>
        </p:nvSpPr>
        <p:spPr>
          <a:xfrm>
            <a:off x="7232121" y="6037945"/>
            <a:ext cx="886144" cy="1519378"/>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79" name="Line"/>
          <p:cNvSpPr/>
          <p:nvPr/>
        </p:nvSpPr>
        <p:spPr>
          <a:xfrm>
            <a:off x="7283101" y="7573972"/>
            <a:ext cx="831291" cy="1"/>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80" name="Line"/>
          <p:cNvSpPr/>
          <p:nvPr/>
        </p:nvSpPr>
        <p:spPr>
          <a:xfrm flipV="1">
            <a:off x="7228248" y="7595988"/>
            <a:ext cx="886144" cy="1519379"/>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81" name="Line"/>
          <p:cNvSpPr/>
          <p:nvPr/>
        </p:nvSpPr>
        <p:spPr>
          <a:xfrm>
            <a:off x="16269608" y="7573972"/>
            <a:ext cx="831292" cy="1"/>
          </a:xfrm>
          <a:prstGeom prst="line">
            <a:avLst/>
          </a:prstGeom>
          <a:ln w="127000">
            <a:solidFill>
              <a:srgbClr val="53585F"/>
            </a:solidFill>
            <a:miter lim="400000"/>
            <a:tailEnd type="triangle"/>
          </a:ln>
        </p:spPr>
        <p:txBody>
          <a:bodyPr lIns="76200" tIns="76200" rIns="76200" bIns="76200" anchor="ctr"/>
          <a:lstStyle/>
          <a:p>
            <a:pPr algn="l">
              <a:lnSpc>
                <a:spcPct val="120000"/>
              </a:lnSpc>
              <a:defRPr spc="0" sz="7400"/>
            </a:pPr>
          </a:p>
        </p:txBody>
      </p:sp>
      <p:sp>
        <p:nvSpPr>
          <p:cNvPr id="582" name="Capacity plan"/>
          <p:cNvSpPr txBox="1"/>
          <p:nvPr/>
        </p:nvSpPr>
        <p:spPr>
          <a:xfrm>
            <a:off x="17265953" y="5846148"/>
            <a:ext cx="6090244" cy="11563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r>
              <a:t>Capacity plan</a:t>
            </a:r>
          </a:p>
        </p:txBody>
      </p:sp>
      <p:sp>
        <p:nvSpPr>
          <p:cNvPr id="583" name="Node1: Links A, B Node 2: Links X, Y"/>
          <p:cNvSpPr txBox="1"/>
          <p:nvPr/>
        </p:nvSpPr>
        <p:spPr>
          <a:xfrm>
            <a:off x="17265953" y="7288380"/>
            <a:ext cx="6340505" cy="19464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7000"/>
            </a:pPr>
            <a:r>
              <a:t>Node1: Links A, B</a:t>
            </a:r>
            <a:br/>
            <a:r>
              <a:t>Node 2: Links X, Y</a:t>
            </a:r>
          </a:p>
        </p:txBody>
      </p:sp>
      <p:pic>
        <p:nvPicPr>
          <p:cNvPr id="584" name="Screen Shot 2018-10-23 at 22.49.28.png" descr="Screen Shot 2018-10-23 at 22.49.28.png"/>
          <p:cNvPicPr>
            <a:picLocks noChangeAspect="1"/>
          </p:cNvPicPr>
          <p:nvPr/>
        </p:nvPicPr>
        <p:blipFill>
          <a:blip r:embed="rId4">
            <a:extLst/>
          </a:blip>
          <a:srcRect l="78305" t="30502" r="0" b="62523"/>
          <a:stretch>
            <a:fillRect/>
          </a:stretch>
        </p:blipFill>
        <p:spPr>
          <a:xfrm>
            <a:off x="1564468" y="7056050"/>
            <a:ext cx="5333218" cy="1035719"/>
          </a:xfrm>
          <a:prstGeom prst="rect">
            <a:avLst/>
          </a:prstGeom>
          <a:ln w="12700">
            <a:miter lim="400000"/>
          </a:ln>
        </p:spPr>
      </p:pic>
      <p:pic>
        <p:nvPicPr>
          <p:cNvPr id="585" name="Screen Shot 2018-10-23 at 22.51.50.png" descr="Screen Shot 2018-10-23 at 22.51.50.png"/>
          <p:cNvPicPr>
            <a:picLocks noChangeAspect="1"/>
          </p:cNvPicPr>
          <p:nvPr/>
        </p:nvPicPr>
        <p:blipFill>
          <a:blip r:embed="rId5">
            <a:extLst/>
          </a:blip>
          <a:srcRect l="37467" t="30778" r="36567" b="61268"/>
          <a:stretch>
            <a:fillRect/>
          </a:stretch>
        </p:blipFill>
        <p:spPr>
          <a:xfrm>
            <a:off x="1569817" y="8605541"/>
            <a:ext cx="5322580" cy="1030074"/>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9" name="20180912-HURFlorenceGC1045EST.png" descr="20180912-HURFlorenceGC1045EST.png"/>
          <p:cNvPicPr>
            <a:picLocks noChangeAspect="1"/>
          </p:cNvPicPr>
          <p:nvPr/>
        </p:nvPicPr>
        <p:blipFill>
          <a:blip r:embed="rId3">
            <a:alphaModFix amt="77000"/>
            <a:extLst/>
          </a:blip>
          <a:stretch>
            <a:fillRect/>
          </a:stretch>
        </p:blipFill>
        <p:spPr>
          <a:xfrm>
            <a:off x="0" y="0"/>
            <a:ext cx="24384000" cy="13716000"/>
          </a:xfrm>
          <a:prstGeom prst="rect">
            <a:avLst/>
          </a:prstGeom>
          <a:ln w="12700">
            <a:miter lim="400000"/>
          </a:ln>
        </p:spPr>
      </p:pic>
      <p:pic>
        <p:nvPicPr>
          <p:cNvPr id="590" name="sandy-map.png" descr="sandy-map.png"/>
          <p:cNvPicPr>
            <a:picLocks noChangeAspect="1"/>
          </p:cNvPicPr>
          <p:nvPr/>
        </p:nvPicPr>
        <p:blipFill>
          <a:blip r:embed="rId4">
            <a:alphaModFix amt="80176"/>
            <a:extLst/>
          </a:blip>
          <a:stretch>
            <a:fillRect/>
          </a:stretch>
        </p:blipFill>
        <p:spPr>
          <a:xfrm rot="180000">
            <a:off x="-8790352" y="-10240019"/>
            <a:ext cx="38319461" cy="25546308"/>
          </a:xfrm>
          <a:prstGeom prst="rect">
            <a:avLst/>
          </a:prstGeom>
          <a:ln w="12700">
            <a:miter lim="400000"/>
          </a:ln>
        </p:spPr>
      </p:pic>
      <p:sp>
        <p:nvSpPr>
          <p:cNvPr id="591" name="Circle"/>
          <p:cNvSpPr/>
          <p:nvPr/>
        </p:nvSpPr>
        <p:spPr>
          <a:xfrm>
            <a:off x="8424815" y="2041882"/>
            <a:ext cx="833539" cy="833539"/>
          </a:xfrm>
          <a:prstGeom prst="ellipse">
            <a:avLst/>
          </a:prstGeom>
          <a:solidFill>
            <a:srgbClr val="2A2A2A"/>
          </a:solidFill>
          <a:ln w="76200">
            <a:solidFill>
              <a:srgbClr val="FFFFFF"/>
            </a:solidFill>
            <a:miter lim="400000"/>
          </a:ln>
        </p:spPr>
        <p:txBody>
          <a:bodyPr lIns="76200" tIns="76200" rIns="76200" bIns="76200" anchor="ctr"/>
          <a:lstStyle/>
          <a:p>
            <a:pPr defTabSz="584200">
              <a:lnSpc>
                <a:spcPct val="100000"/>
              </a:lnSpc>
              <a:defRPr sz="6000">
                <a:solidFill>
                  <a:schemeClr val="accent5">
                    <a:hueOff val="-444211"/>
                    <a:satOff val="-14915"/>
                    <a:lumOff val="22857"/>
                  </a:schemeClr>
                </a:solidFill>
                <a:effectLst>
                  <a:outerShdw sx="100000" sy="100000" kx="0" ky="0" algn="b" rotWithShape="0" blurRad="38100" dist="12700" dir="5400000">
                    <a:srgbClr val="000000">
                      <a:alpha val="50000"/>
                    </a:srgbClr>
                  </a:outerShdw>
                </a:effectLst>
                <a:latin typeface="Helvetica"/>
                <a:ea typeface="Helvetica"/>
                <a:cs typeface="Helvetica"/>
                <a:sym typeface="Helvetica"/>
              </a:defRPr>
            </a:pPr>
          </a:p>
        </p:txBody>
      </p:sp>
      <p:grpSp>
        <p:nvGrpSpPr>
          <p:cNvPr id="594" name="Group"/>
          <p:cNvGrpSpPr/>
          <p:nvPr/>
        </p:nvGrpSpPr>
        <p:grpSpPr>
          <a:xfrm>
            <a:off x="261593" y="752416"/>
            <a:ext cx="8677348" cy="1781983"/>
            <a:chOff x="0" y="0"/>
            <a:chExt cx="8677346" cy="1781981"/>
          </a:xfrm>
        </p:grpSpPr>
        <p:sp>
          <p:nvSpPr>
            <p:cNvPr id="592" name="Forest City Data Center"/>
            <p:cNvSpPr txBox="1"/>
            <p:nvPr/>
          </p:nvSpPr>
          <p:spPr>
            <a:xfrm>
              <a:off x="0" y="0"/>
              <a:ext cx="7581429" cy="1062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27093" marR="27093" algn="l" defTabSz="609600">
                <a:lnSpc>
                  <a:spcPct val="100000"/>
                </a:lnSpc>
                <a:defRPr b="1" sz="4500">
                  <a:solidFill>
                    <a:srgbClr val="FFFFFF"/>
                  </a:solidFill>
                  <a:effectLst>
                    <a:outerShdw sx="100000" sy="100000" kx="0" ky="0" algn="b" rotWithShape="0" blurRad="88900" dist="0" dir="18900000">
                      <a:srgbClr val="000000"/>
                    </a:outerShdw>
                  </a:effectLst>
                  <a:uFill>
                    <a:solidFill>
                      <a:srgbClr val="FFFFFF"/>
                    </a:solidFill>
                  </a:uFill>
                  <a:latin typeface="Helvetica"/>
                  <a:ea typeface="Helvetica"/>
                  <a:cs typeface="Helvetica"/>
                  <a:sym typeface="Helvetica"/>
                </a:defRPr>
              </a:lvl1pPr>
            </a:lstStyle>
            <a:p>
              <a:pPr/>
              <a:r>
                <a:t>Forest City Data Center</a:t>
              </a:r>
            </a:p>
          </p:txBody>
        </p:sp>
        <p:sp>
          <p:nvSpPr>
            <p:cNvPr id="593" name="Line"/>
            <p:cNvSpPr/>
            <p:nvPr/>
          </p:nvSpPr>
          <p:spPr>
            <a:xfrm>
              <a:off x="32857" y="719914"/>
              <a:ext cx="8644490" cy="10620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
                  </a:moveTo>
                  <a:lnTo>
                    <a:pt x="18946" y="0"/>
                  </a:lnTo>
                  <a:lnTo>
                    <a:pt x="21600" y="21600"/>
                  </a:lnTo>
                </a:path>
              </a:pathLst>
            </a:custGeom>
            <a:noFill/>
            <a:ln w="76200" cap="flat">
              <a:solidFill>
                <a:srgbClr val="FFFFFF"/>
              </a:solidFill>
              <a:prstDash val="solid"/>
              <a:miter lim="400000"/>
              <a:tailEnd type="oval" w="med" len="med"/>
            </a:ln>
            <a:effectLst/>
          </p:spPr>
          <p:txBody>
            <a:bodyPr wrap="square" lIns="76200" tIns="76200" rIns="76200" bIns="76200" numCol="1" anchor="ctr">
              <a:noAutofit/>
            </a:bodyPr>
            <a:lstStyle/>
            <a:p>
              <a:pPr defTabSz="584200">
                <a:lnSpc>
                  <a:spcPct val="100000"/>
                </a:lnSpc>
                <a:defRPr sz="6000">
                  <a:solidFill>
                    <a:srgbClr val="FFFFFF"/>
                  </a:solidFill>
                  <a:effectLst>
                    <a:outerShdw sx="100000" sy="100000" kx="0" ky="0" algn="b" rotWithShape="0" blurRad="38100" dist="12700" dir="5400000">
                      <a:srgbClr val="000000">
                        <a:alpha val="50000"/>
                      </a:srgbClr>
                    </a:outerShdw>
                  </a:effectLst>
                  <a:latin typeface="Helvetica"/>
                  <a:ea typeface="Helvetica"/>
                  <a:cs typeface="Helvetica"/>
                  <a:sym typeface="Helvetica"/>
                </a:defRPr>
              </a:pPr>
            </a:p>
          </p:txBody>
        </p:sp>
      </p:grpSp>
      <p:sp>
        <p:nvSpPr>
          <p:cNvPr id="595"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591"/>
                                        </p:tgtEl>
                                        <p:attrNameLst>
                                          <p:attrName>style.visibility</p:attrName>
                                        </p:attrNameLst>
                                      </p:cBhvr>
                                      <p:to>
                                        <p:strVal val="visible"/>
                                      </p:to>
                                    </p:set>
                                    <p:anim calcmode="lin" valueType="num">
                                      <p:cBhvr>
                                        <p:cTn id="7" dur="800" fill="hold"/>
                                        <p:tgtEl>
                                          <p:spTgt spid="591"/>
                                        </p:tgtEl>
                                        <p:attrNameLst>
                                          <p:attrName>ppt_w</p:attrName>
                                        </p:attrNameLst>
                                      </p:cBhvr>
                                      <p:tavLst>
                                        <p:tav tm="0">
                                          <p:val>
                                            <p:fltVal val="0"/>
                                          </p:val>
                                        </p:tav>
                                        <p:tav tm="100000">
                                          <p:val>
                                            <p:strVal val="#ppt_w"/>
                                          </p:val>
                                        </p:tav>
                                      </p:tavLst>
                                    </p:anim>
                                    <p:anim calcmode="lin" valueType="num">
                                      <p:cBhvr>
                                        <p:cTn id="8" dur="800" fill="hold"/>
                                        <p:tgtEl>
                                          <p:spTgt spid="591"/>
                                        </p:tgtEl>
                                        <p:attrNameLst>
                                          <p:attrName>ppt_h</p:attrName>
                                        </p:attrNameLst>
                                      </p:cBhvr>
                                      <p:tavLst>
                                        <p:tav tm="0">
                                          <p:val>
                                            <p:fltVal val="0"/>
                                          </p:val>
                                        </p:tav>
                                        <p:tav tm="100000">
                                          <p:val>
                                            <p:strVal val="#ppt_h"/>
                                          </p:val>
                                        </p:tav>
                                      </p:tavLst>
                                    </p:anim>
                                  </p:childTnLst>
                                </p:cTn>
                              </p:par>
                            </p:childTnLst>
                          </p:cTn>
                        </p:par>
                        <p:par>
                          <p:cTn id="9" fill="hold">
                            <p:stCondLst>
                              <p:cond delay="800"/>
                            </p:stCondLst>
                            <p:childTnLst>
                              <p:par>
                                <p:cTn id="10" presetClass="entr" nodeType="afterEffect" presetSubtype="2" presetID="22" grpId="2" fill="hold">
                                  <p:stCondLst>
                                    <p:cond delay="400"/>
                                  </p:stCondLst>
                                  <p:iterate type="el" backwards="0">
                                    <p:tmAbs val="0"/>
                                  </p:iterate>
                                  <p:childTnLst>
                                    <p:set>
                                      <p:cBhvr>
                                        <p:cTn id="11" fill="hold"/>
                                        <p:tgtEl>
                                          <p:spTgt spid="594"/>
                                        </p:tgtEl>
                                        <p:attrNameLst>
                                          <p:attrName>style.visibility</p:attrName>
                                        </p:attrNameLst>
                                      </p:cBhvr>
                                      <p:to>
                                        <p:strVal val="visible"/>
                                      </p:to>
                                    </p:set>
                                    <p:animEffect filter="wipe(right)" transition="in">
                                      <p:cBhvr>
                                        <p:cTn id="12" dur="7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4" grpId="2"/>
      <p:bldP build="whole" bldLvl="1" animBg="1" rev="0" advAuto="0" spid="591"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99" name="20180912-HURFlorenceGC1045EST.png" descr="20180912-HURFlorenceGC1045EST.png"/>
          <p:cNvPicPr>
            <a:picLocks noChangeAspect="1"/>
          </p:cNvPicPr>
          <p:nvPr/>
        </p:nvPicPr>
        <p:blipFill>
          <a:blip r:embed="rId3">
            <a:alphaModFix amt="77000"/>
            <a:extLst/>
          </a:blip>
          <a:stretch>
            <a:fillRect/>
          </a:stretch>
        </p:blipFill>
        <p:spPr>
          <a:xfrm>
            <a:off x="0" y="0"/>
            <a:ext cx="24384000" cy="13716000"/>
          </a:xfrm>
          <a:prstGeom prst="rect">
            <a:avLst/>
          </a:prstGeom>
          <a:ln w="12700">
            <a:miter lim="400000"/>
          </a:ln>
        </p:spPr>
      </p:pic>
      <p:pic>
        <p:nvPicPr>
          <p:cNvPr id="600" name="sandy-map.png" descr="sandy-map.png"/>
          <p:cNvPicPr>
            <a:picLocks noChangeAspect="1"/>
          </p:cNvPicPr>
          <p:nvPr/>
        </p:nvPicPr>
        <p:blipFill>
          <a:blip r:embed="rId4">
            <a:alphaModFix amt="80176"/>
            <a:extLst/>
          </a:blip>
          <a:stretch>
            <a:fillRect/>
          </a:stretch>
        </p:blipFill>
        <p:spPr>
          <a:xfrm rot="180000">
            <a:off x="-8790352" y="-10240019"/>
            <a:ext cx="38319461" cy="25546308"/>
          </a:xfrm>
          <a:prstGeom prst="rect">
            <a:avLst/>
          </a:prstGeom>
          <a:ln w="12700">
            <a:miter lim="400000"/>
          </a:ln>
        </p:spPr>
      </p:pic>
      <p:sp>
        <p:nvSpPr>
          <p:cNvPr id="601" name="Shape"/>
          <p:cNvSpPr/>
          <p:nvPr/>
        </p:nvSpPr>
        <p:spPr>
          <a:xfrm>
            <a:off x="2294005" y="-1336160"/>
            <a:ext cx="24183244" cy="11879369"/>
          </a:xfrm>
          <a:custGeom>
            <a:avLst/>
            <a:gdLst/>
            <a:ahLst/>
            <a:cxnLst>
              <a:cxn ang="0">
                <a:pos x="wd2" y="hd2"/>
              </a:cxn>
              <a:cxn ang="5400000">
                <a:pos x="wd2" y="hd2"/>
              </a:cxn>
              <a:cxn ang="10800000">
                <a:pos x="wd2" y="hd2"/>
              </a:cxn>
              <a:cxn ang="16200000">
                <a:pos x="wd2" y="hd2"/>
              </a:cxn>
            </a:cxnLst>
            <a:rect l="0" t="0" r="r" b="b"/>
            <a:pathLst>
              <a:path w="20643" h="21061" fill="norm" stroke="1" extrusionOk="0">
                <a:moveTo>
                  <a:pt x="7728" y="1441"/>
                </a:moveTo>
                <a:lnTo>
                  <a:pt x="3371" y="690"/>
                </a:lnTo>
                <a:cubicBezTo>
                  <a:pt x="2519" y="-436"/>
                  <a:pt x="1403" y="-161"/>
                  <a:pt x="701" y="1349"/>
                </a:cubicBezTo>
                <a:cubicBezTo>
                  <a:pt x="-957" y="4917"/>
                  <a:pt x="521" y="10683"/>
                  <a:pt x="3107" y="13614"/>
                </a:cubicBezTo>
                <a:cubicBezTo>
                  <a:pt x="3811" y="14412"/>
                  <a:pt x="4543" y="15090"/>
                  <a:pt x="5282" y="15737"/>
                </a:cubicBezTo>
                <a:cubicBezTo>
                  <a:pt x="6112" y="16462"/>
                  <a:pt x="6951" y="17143"/>
                  <a:pt x="7824" y="17603"/>
                </a:cubicBezTo>
                <a:cubicBezTo>
                  <a:pt x="9063" y="18257"/>
                  <a:pt x="10324" y="18547"/>
                  <a:pt x="11557" y="19257"/>
                </a:cubicBezTo>
                <a:cubicBezTo>
                  <a:pt x="12982" y="20077"/>
                  <a:pt x="14582" y="20366"/>
                  <a:pt x="15918" y="20727"/>
                </a:cubicBezTo>
                <a:cubicBezTo>
                  <a:pt x="17529" y="21162"/>
                  <a:pt x="19009" y="21164"/>
                  <a:pt x="20643" y="20781"/>
                </a:cubicBezTo>
                <a:cubicBezTo>
                  <a:pt x="18992" y="19777"/>
                  <a:pt x="17366" y="18750"/>
                  <a:pt x="15727" y="17737"/>
                </a:cubicBezTo>
                <a:cubicBezTo>
                  <a:pt x="14631" y="17060"/>
                  <a:pt x="13432" y="16238"/>
                  <a:pt x="12405" y="15496"/>
                </a:cubicBezTo>
                <a:cubicBezTo>
                  <a:pt x="11774" y="15040"/>
                  <a:pt x="11171" y="14450"/>
                  <a:pt x="10593" y="13755"/>
                </a:cubicBezTo>
                <a:cubicBezTo>
                  <a:pt x="9938" y="12967"/>
                  <a:pt x="9362" y="11949"/>
                  <a:pt x="8833" y="10827"/>
                </a:cubicBezTo>
                <a:cubicBezTo>
                  <a:pt x="8201" y="9487"/>
                  <a:pt x="7615" y="8058"/>
                  <a:pt x="7075" y="6555"/>
                </a:cubicBezTo>
                <a:cubicBezTo>
                  <a:pt x="6781" y="5525"/>
                  <a:pt x="6743" y="4263"/>
                  <a:pt x="6974" y="3165"/>
                </a:cubicBezTo>
                <a:cubicBezTo>
                  <a:pt x="7128" y="2435"/>
                  <a:pt x="7393" y="1830"/>
                  <a:pt x="7728" y="1441"/>
                </a:cubicBezTo>
                <a:close/>
              </a:path>
            </a:pathLst>
          </a:custGeom>
          <a:solidFill>
            <a:srgbClr val="62D966">
              <a:alpha val="42985"/>
            </a:srgbClr>
          </a:solidFill>
          <a:ln w="12700">
            <a:miter lim="400000"/>
          </a:ln>
        </p:spPr>
        <p:txBody>
          <a:bodyPr lIns="76200" tIns="76200" rIns="76200" bIns="76200" anchor="ctr"/>
          <a:lstStyle/>
          <a:p>
            <a:pPr defTabSz="584200">
              <a:lnSpc>
                <a:spcPct val="100000"/>
              </a:lnSpc>
              <a:defRPr sz="6000">
                <a:solidFill>
                  <a:srgbClr val="FFFFFF"/>
                </a:solidFill>
                <a:effectLst>
                  <a:outerShdw sx="100000" sy="100000" kx="0" ky="0" algn="b" rotWithShape="0" blurRad="38100" dist="12700" dir="5400000">
                    <a:srgbClr val="000000">
                      <a:alpha val="50000"/>
                    </a:srgbClr>
                  </a:outerShdw>
                </a:effectLst>
                <a:latin typeface="Helvetica"/>
                <a:ea typeface="Helvetica"/>
                <a:cs typeface="Helvetica"/>
                <a:sym typeface="Helvetica"/>
              </a:defRPr>
            </a:pPr>
          </a:p>
        </p:txBody>
      </p:sp>
      <p:sp>
        <p:nvSpPr>
          <p:cNvPr id="602" name="Circle"/>
          <p:cNvSpPr/>
          <p:nvPr/>
        </p:nvSpPr>
        <p:spPr>
          <a:xfrm>
            <a:off x="8424815" y="2041882"/>
            <a:ext cx="833539" cy="833539"/>
          </a:xfrm>
          <a:prstGeom prst="ellipse">
            <a:avLst/>
          </a:prstGeom>
          <a:solidFill>
            <a:srgbClr val="2A2A2A"/>
          </a:solidFill>
          <a:ln w="76200">
            <a:solidFill>
              <a:srgbClr val="FFFFFF"/>
            </a:solidFill>
            <a:miter lim="400000"/>
          </a:ln>
        </p:spPr>
        <p:txBody>
          <a:bodyPr lIns="76200" tIns="76200" rIns="76200" bIns="76200" anchor="ctr"/>
          <a:lstStyle/>
          <a:p>
            <a:pPr defTabSz="584200">
              <a:lnSpc>
                <a:spcPct val="100000"/>
              </a:lnSpc>
              <a:defRPr sz="6000">
                <a:solidFill>
                  <a:schemeClr val="accent5">
                    <a:hueOff val="-444211"/>
                    <a:satOff val="-14915"/>
                    <a:lumOff val="22857"/>
                  </a:schemeClr>
                </a:solidFill>
                <a:effectLst>
                  <a:outerShdw sx="100000" sy="100000" kx="0" ky="0" algn="b" rotWithShape="0" blurRad="38100" dist="12700" dir="5400000">
                    <a:srgbClr val="000000">
                      <a:alpha val="50000"/>
                    </a:srgbClr>
                  </a:outerShdw>
                </a:effectLst>
                <a:latin typeface="Helvetica"/>
                <a:ea typeface="Helvetica"/>
                <a:cs typeface="Helvetica"/>
                <a:sym typeface="Helvetica"/>
              </a:defRPr>
            </a:pPr>
          </a:p>
        </p:txBody>
      </p:sp>
      <p:grpSp>
        <p:nvGrpSpPr>
          <p:cNvPr id="605" name="Group"/>
          <p:cNvGrpSpPr/>
          <p:nvPr/>
        </p:nvGrpSpPr>
        <p:grpSpPr>
          <a:xfrm>
            <a:off x="261593" y="752416"/>
            <a:ext cx="8677348" cy="1781983"/>
            <a:chOff x="0" y="0"/>
            <a:chExt cx="8677346" cy="1781981"/>
          </a:xfrm>
        </p:grpSpPr>
        <p:sp>
          <p:nvSpPr>
            <p:cNvPr id="603" name="Forest City Data Center"/>
            <p:cNvSpPr txBox="1"/>
            <p:nvPr/>
          </p:nvSpPr>
          <p:spPr>
            <a:xfrm>
              <a:off x="0" y="0"/>
              <a:ext cx="7581429" cy="1062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27093" marR="27093" algn="l" defTabSz="609600">
                <a:lnSpc>
                  <a:spcPct val="100000"/>
                </a:lnSpc>
                <a:defRPr b="1" sz="4500">
                  <a:solidFill>
                    <a:srgbClr val="FFFFFF"/>
                  </a:solidFill>
                  <a:effectLst>
                    <a:outerShdw sx="100000" sy="100000" kx="0" ky="0" algn="b" rotWithShape="0" blurRad="88900" dist="0" dir="18900000">
                      <a:srgbClr val="000000"/>
                    </a:outerShdw>
                  </a:effectLst>
                  <a:uFill>
                    <a:solidFill>
                      <a:srgbClr val="FFFFFF"/>
                    </a:solidFill>
                  </a:uFill>
                  <a:latin typeface="Helvetica"/>
                  <a:ea typeface="Helvetica"/>
                  <a:cs typeface="Helvetica"/>
                  <a:sym typeface="Helvetica"/>
                </a:defRPr>
              </a:lvl1pPr>
            </a:lstStyle>
            <a:p>
              <a:pPr/>
              <a:r>
                <a:t>Forest City Data Center</a:t>
              </a:r>
            </a:p>
          </p:txBody>
        </p:sp>
        <p:sp>
          <p:nvSpPr>
            <p:cNvPr id="604" name="Line"/>
            <p:cNvSpPr/>
            <p:nvPr/>
          </p:nvSpPr>
          <p:spPr>
            <a:xfrm>
              <a:off x="32857" y="719914"/>
              <a:ext cx="8644490" cy="10620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
                  </a:moveTo>
                  <a:lnTo>
                    <a:pt x="18946" y="0"/>
                  </a:lnTo>
                  <a:lnTo>
                    <a:pt x="21600" y="21600"/>
                  </a:lnTo>
                </a:path>
              </a:pathLst>
            </a:custGeom>
            <a:noFill/>
            <a:ln w="76200" cap="flat">
              <a:solidFill>
                <a:srgbClr val="FFFFFF"/>
              </a:solidFill>
              <a:prstDash val="solid"/>
              <a:miter lim="400000"/>
              <a:tailEnd type="oval" w="med" len="med"/>
            </a:ln>
            <a:effectLst/>
          </p:spPr>
          <p:txBody>
            <a:bodyPr wrap="square" lIns="76200" tIns="76200" rIns="76200" bIns="76200" numCol="1" anchor="ctr">
              <a:noAutofit/>
            </a:bodyPr>
            <a:lstStyle/>
            <a:p>
              <a:pPr defTabSz="584200">
                <a:lnSpc>
                  <a:spcPct val="100000"/>
                </a:lnSpc>
                <a:defRPr sz="6000">
                  <a:solidFill>
                    <a:srgbClr val="FFFFFF"/>
                  </a:solidFill>
                  <a:effectLst>
                    <a:outerShdw sx="100000" sy="100000" kx="0" ky="0" algn="b" rotWithShape="0" blurRad="38100" dist="12700" dir="5400000">
                      <a:srgbClr val="000000">
                        <a:alpha val="50000"/>
                      </a:srgbClr>
                    </a:outerShdw>
                  </a:effectLst>
                  <a:latin typeface="Helvetica"/>
                  <a:ea typeface="Helvetica"/>
                  <a:cs typeface="Helvetica"/>
                  <a:sym typeface="Helvetica"/>
                </a:defRPr>
              </a:pPr>
            </a:p>
          </p:txBody>
        </p:sp>
      </p:grpSp>
      <p:grpSp>
        <p:nvGrpSpPr>
          <p:cNvPr id="608" name="Group"/>
          <p:cNvGrpSpPr/>
          <p:nvPr/>
        </p:nvGrpSpPr>
        <p:grpSpPr>
          <a:xfrm rot="19303923">
            <a:off x="14554609" y="7011714"/>
            <a:ext cx="2611297" cy="2678531"/>
            <a:chOff x="0" y="0"/>
            <a:chExt cx="2611296" cy="2678529"/>
          </a:xfrm>
        </p:grpSpPr>
        <p:sp>
          <p:nvSpPr>
            <p:cNvPr id="606" name="Arrow"/>
            <p:cNvSpPr/>
            <p:nvPr/>
          </p:nvSpPr>
          <p:spPr>
            <a:xfrm rot="14239213">
              <a:off x="292785" y="437805"/>
              <a:ext cx="2025726" cy="1802920"/>
            </a:xfrm>
            <a:prstGeom prst="rightArrow">
              <a:avLst>
                <a:gd name="adj1" fmla="val 51842"/>
                <a:gd name="adj2" fmla="val 32660"/>
              </a:avLst>
            </a:prstGeom>
            <a:gradFill flip="none" rotWithShape="1">
              <a:gsLst>
                <a:gs pos="0">
                  <a:srgbClr val="FFFFFF"/>
                </a:gs>
                <a:gs pos="61609">
                  <a:srgbClr val="FBFFFF">
                    <a:alpha val="50000"/>
                  </a:srgbClr>
                </a:gs>
                <a:gs pos="100000">
                  <a:srgbClr val="F7FFFF">
                    <a:alpha val="0"/>
                  </a:srgbClr>
                </a:gs>
              </a:gsLst>
              <a:path path="shape">
                <a:fillToRect l="103017" t="43154" r="-3017" b="56845"/>
              </a:path>
            </a:gradFill>
            <a:ln w="12700" cap="flat">
              <a:noFill/>
              <a:miter lim="400000"/>
            </a:ln>
            <a:effectLst/>
          </p:spPr>
          <p:txBody>
            <a:bodyPr wrap="square" lIns="76200" tIns="76200" rIns="76200" bIns="76200" numCol="1" anchor="ctr">
              <a:noAutofit/>
            </a:bodyPr>
            <a:lstStyle/>
            <a:p>
              <a:pPr defTabSz="584200">
                <a:lnSpc>
                  <a:spcPct val="100000"/>
                </a:lnSpc>
                <a:defRPr sz="6000">
                  <a:solidFill>
                    <a:srgbClr val="FFFFFF"/>
                  </a:solidFill>
                  <a:effectLst>
                    <a:outerShdw sx="100000" sy="100000" kx="0" ky="0" algn="b" rotWithShape="0" blurRad="38100" dist="12700" dir="5400000">
                      <a:srgbClr val="000000">
                        <a:alpha val="50000"/>
                      </a:srgbClr>
                    </a:outerShdw>
                  </a:effectLst>
                  <a:latin typeface="Helvetica"/>
                  <a:ea typeface="Helvetica"/>
                  <a:cs typeface="Helvetica"/>
                  <a:sym typeface="Helvetica"/>
                </a:defRPr>
              </a:pPr>
            </a:p>
          </p:txBody>
        </p:sp>
        <p:sp>
          <p:nvSpPr>
            <p:cNvPr id="607" name="Shape"/>
            <p:cNvSpPr/>
            <p:nvPr/>
          </p:nvSpPr>
          <p:spPr>
            <a:xfrm>
              <a:off x="1199067" y="1524274"/>
              <a:ext cx="898459" cy="832468"/>
            </a:xfrm>
            <a:custGeom>
              <a:avLst/>
              <a:gdLst/>
              <a:ahLst/>
              <a:cxnLst>
                <a:cxn ang="0">
                  <a:pos x="wd2" y="hd2"/>
                </a:cxn>
                <a:cxn ang="5400000">
                  <a:pos x="wd2" y="hd2"/>
                </a:cxn>
                <a:cxn ang="10800000">
                  <a:pos x="wd2" y="hd2"/>
                </a:cxn>
                <a:cxn ang="16200000">
                  <a:pos x="wd2" y="hd2"/>
                </a:cxn>
              </a:cxnLst>
              <a:rect l="0" t="0" r="r" b="b"/>
              <a:pathLst>
                <a:path w="21600" h="20968" fill="norm" stroke="1" extrusionOk="0">
                  <a:moveTo>
                    <a:pt x="16792" y="5"/>
                  </a:moveTo>
                  <a:cubicBezTo>
                    <a:pt x="14296" y="-65"/>
                    <a:pt x="11805" y="570"/>
                    <a:pt x="9609" y="1928"/>
                  </a:cubicBezTo>
                  <a:cubicBezTo>
                    <a:pt x="7846" y="3019"/>
                    <a:pt x="6367" y="4534"/>
                    <a:pt x="5286" y="6333"/>
                  </a:cubicBezTo>
                  <a:cubicBezTo>
                    <a:pt x="4916" y="6870"/>
                    <a:pt x="4628" y="7446"/>
                    <a:pt x="4419" y="8049"/>
                  </a:cubicBezTo>
                  <a:cubicBezTo>
                    <a:pt x="4403" y="8086"/>
                    <a:pt x="4383" y="8122"/>
                    <a:pt x="4368" y="8160"/>
                  </a:cubicBezTo>
                  <a:cubicBezTo>
                    <a:pt x="4374" y="8149"/>
                    <a:pt x="4385" y="8141"/>
                    <a:pt x="4392" y="8131"/>
                  </a:cubicBezTo>
                  <a:cubicBezTo>
                    <a:pt x="3563" y="10616"/>
                    <a:pt x="4080" y="13481"/>
                    <a:pt x="5958" y="15478"/>
                  </a:cubicBezTo>
                  <a:cubicBezTo>
                    <a:pt x="6199" y="16140"/>
                    <a:pt x="6326" y="16785"/>
                    <a:pt x="6101" y="17423"/>
                  </a:cubicBezTo>
                  <a:cubicBezTo>
                    <a:pt x="5776" y="18344"/>
                    <a:pt x="4952" y="18814"/>
                    <a:pt x="4197" y="19099"/>
                  </a:cubicBezTo>
                  <a:cubicBezTo>
                    <a:pt x="2503" y="19739"/>
                    <a:pt x="0" y="19929"/>
                    <a:pt x="0" y="19929"/>
                  </a:cubicBezTo>
                  <a:cubicBezTo>
                    <a:pt x="123" y="19980"/>
                    <a:pt x="247" y="20031"/>
                    <a:pt x="372" y="20079"/>
                  </a:cubicBezTo>
                  <a:cubicBezTo>
                    <a:pt x="4211" y="21535"/>
                    <a:pt x="8477" y="21211"/>
                    <a:pt x="11991" y="19038"/>
                  </a:cubicBezTo>
                  <a:cubicBezTo>
                    <a:pt x="13747" y="17952"/>
                    <a:pt x="15217" y="16445"/>
                    <a:pt x="16297" y="14655"/>
                  </a:cubicBezTo>
                  <a:cubicBezTo>
                    <a:pt x="16671" y="14116"/>
                    <a:pt x="16966" y="13538"/>
                    <a:pt x="17178" y="12932"/>
                  </a:cubicBezTo>
                  <a:cubicBezTo>
                    <a:pt x="17195" y="12891"/>
                    <a:pt x="17215" y="12852"/>
                    <a:pt x="17232" y="12811"/>
                  </a:cubicBezTo>
                  <a:cubicBezTo>
                    <a:pt x="17225" y="12822"/>
                    <a:pt x="17212" y="12831"/>
                    <a:pt x="17205" y="12843"/>
                  </a:cubicBezTo>
                  <a:cubicBezTo>
                    <a:pt x="18037" y="10356"/>
                    <a:pt x="17519" y="7484"/>
                    <a:pt x="15639" y="5485"/>
                  </a:cubicBezTo>
                  <a:cubicBezTo>
                    <a:pt x="15398" y="4824"/>
                    <a:pt x="15274" y="4181"/>
                    <a:pt x="15499" y="3544"/>
                  </a:cubicBezTo>
                  <a:cubicBezTo>
                    <a:pt x="15824" y="2623"/>
                    <a:pt x="16648" y="2153"/>
                    <a:pt x="17403" y="1868"/>
                  </a:cubicBezTo>
                  <a:cubicBezTo>
                    <a:pt x="19097" y="1228"/>
                    <a:pt x="21600" y="1038"/>
                    <a:pt x="21600" y="1038"/>
                  </a:cubicBezTo>
                  <a:cubicBezTo>
                    <a:pt x="21477" y="987"/>
                    <a:pt x="21353" y="939"/>
                    <a:pt x="21228" y="892"/>
                  </a:cubicBezTo>
                  <a:cubicBezTo>
                    <a:pt x="19788" y="345"/>
                    <a:pt x="18290" y="47"/>
                    <a:pt x="16792" y="5"/>
                  </a:cubicBezTo>
                  <a:close/>
                  <a:moveTo>
                    <a:pt x="10800" y="8739"/>
                  </a:moveTo>
                  <a:cubicBezTo>
                    <a:pt x="11226" y="8739"/>
                    <a:pt x="11652" y="8909"/>
                    <a:pt x="11977" y="9250"/>
                  </a:cubicBezTo>
                  <a:cubicBezTo>
                    <a:pt x="12627" y="9931"/>
                    <a:pt x="12627" y="11036"/>
                    <a:pt x="11977" y="11717"/>
                  </a:cubicBezTo>
                  <a:cubicBezTo>
                    <a:pt x="11327" y="12398"/>
                    <a:pt x="10273" y="12398"/>
                    <a:pt x="9623" y="11717"/>
                  </a:cubicBezTo>
                  <a:cubicBezTo>
                    <a:pt x="8973" y="11036"/>
                    <a:pt x="8973" y="9931"/>
                    <a:pt x="9623" y="9250"/>
                  </a:cubicBezTo>
                  <a:cubicBezTo>
                    <a:pt x="9948" y="8909"/>
                    <a:pt x="10374" y="8739"/>
                    <a:pt x="10800" y="8739"/>
                  </a:cubicBezTo>
                  <a:close/>
                </a:path>
              </a:pathLst>
            </a:cu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noAutofit/>
            </a:bodyPr>
            <a:lstStyle>
              <a:lvl1pPr defTabSz="584200">
                <a:lnSpc>
                  <a:spcPct val="100000"/>
                </a:lnSpc>
                <a:defRPr sz="6000">
                  <a:solidFill>
                    <a:srgbClr val="FFFFFF"/>
                  </a:solidFill>
                  <a:effectLst>
                    <a:outerShdw sx="100000" sy="100000" kx="0" ky="0" algn="b" rotWithShape="0" blurRad="38100" dist="12700" dir="5400000">
                      <a:srgbClr val="000000">
                        <a:alpha val="50000"/>
                      </a:srgbClr>
                    </a:outerShdw>
                  </a:effectLst>
                  <a:latin typeface="Helvetica"/>
                  <a:ea typeface="Helvetica"/>
                  <a:cs typeface="Helvetica"/>
                  <a:sym typeface="Helvetica"/>
                </a:defRPr>
              </a:lvl1pPr>
            </a:lstStyle>
            <a:p>
              <a:pPr/>
              <a:r>
                <a:t> </a:t>
              </a:r>
            </a:p>
          </p:txBody>
        </p:sp>
      </p:grpSp>
      <p:sp>
        <p:nvSpPr>
          <p:cNvPr id="609"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601"/>
                                        </p:tgtEl>
                                        <p:attrNameLst>
                                          <p:attrName>style.visibility</p:attrName>
                                        </p:attrNameLst>
                                      </p:cBhvr>
                                      <p:to>
                                        <p:strVal val="visible"/>
                                      </p:to>
                                    </p:set>
                                    <p:animEffect filter="box(out)" transition="in">
                                      <p:cBhvr>
                                        <p:cTn id="7" dur="1000"/>
                                        <p:tgtEl>
                                          <p:spTgt spid="60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608"/>
                                        </p:tgtEl>
                                        <p:attrNameLst>
                                          <p:attrName>style.visibility</p:attrName>
                                        </p:attrNameLst>
                                      </p:cBhvr>
                                      <p:to>
                                        <p:strVal val="visible"/>
                                      </p:to>
                                    </p:set>
                                    <p:animEffect filter="dissolve" transition="in">
                                      <p:cBhvr>
                                        <p:cTn id="11" dur="5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1" grpId="1"/>
      <p:bldP build="whole" bldLvl="1" animBg="1" rev="0" advAuto="0" spid="608" grpId="2"/>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613" name="10733871_731322670291655_7426670942667238139_o (1).jpg" descr="10733871_731322670291655_7426670942667238139_o (1).jpg"/>
          <p:cNvPicPr>
            <a:picLocks noChangeAspect="1"/>
          </p:cNvPicPr>
          <p:nvPr/>
        </p:nvPicPr>
        <p:blipFill>
          <a:blip r:embed="rId3">
            <a:alphaModFix amt="50000"/>
            <a:extLst/>
          </a:blip>
          <a:stretch>
            <a:fillRect/>
          </a:stretch>
        </p:blipFill>
        <p:spPr>
          <a:xfrm>
            <a:off x="6350" y="-1270000"/>
            <a:ext cx="24384001" cy="16256000"/>
          </a:xfrm>
          <a:prstGeom prst="rect">
            <a:avLst/>
          </a:prstGeom>
          <a:ln w="12700">
            <a:miter lim="400000"/>
          </a:ln>
        </p:spPr>
      </p:pic>
      <p:sp>
        <p:nvSpPr>
          <p:cNvPr id="614" name="Tracking how network failures affect software…"/>
          <p:cNvSpPr/>
          <p:nvPr>
            <p:ph type="body" idx="13"/>
          </p:nvPr>
        </p:nvSpPr>
        <p:spPr>
          <a:xfrm>
            <a:off x="1529388" y="3793811"/>
            <a:ext cx="21337926" cy="5388928"/>
          </a:xfrm>
          <a:prstGeom prst="rect">
            <a:avLst/>
          </a:prstGeom>
        </p:spPr>
        <p:txBody>
          <a:bodyPr/>
          <a:lstStyle/>
          <a:p>
            <a:pPr marL="939800" indent="-939800" defTabSz="457200">
              <a:lnSpc>
                <a:spcPct val="150000"/>
              </a:lnSpc>
              <a:spcBef>
                <a:spcPts val="0"/>
              </a:spcBef>
              <a:buClr>
                <a:srgbClr val="FFFFFF"/>
              </a:buClr>
              <a:buSzPct val="100000"/>
              <a:defRPr sz="7400">
                <a:solidFill>
                  <a:srgbClr val="FFFFFF"/>
                </a:solidFill>
              </a:defRPr>
            </a:pPr>
            <a:r>
              <a:t>Tracking how network failures affect software</a:t>
            </a:r>
          </a:p>
          <a:p>
            <a:pPr marL="939800" indent="-939800" defTabSz="457200">
              <a:lnSpc>
                <a:spcPct val="150000"/>
              </a:lnSpc>
              <a:spcBef>
                <a:spcPts val="0"/>
              </a:spcBef>
              <a:buClr>
                <a:srgbClr val="FFFFFF"/>
              </a:buClr>
              <a:buSzPct val="100000"/>
              <a:defRPr sz="7400">
                <a:solidFill>
                  <a:srgbClr val="FFFFFF"/>
                </a:solidFill>
              </a:defRPr>
            </a:pPr>
            <a:r>
              <a:t>A next challenge for data center network reliability</a:t>
            </a:r>
          </a:p>
          <a:p>
            <a:pPr marL="939800" indent="-939800" defTabSz="457200">
              <a:lnSpc>
                <a:spcPct val="150000"/>
              </a:lnSpc>
              <a:spcBef>
                <a:spcPts val="0"/>
              </a:spcBef>
              <a:buClr>
                <a:srgbClr val="FFFFFF"/>
              </a:buClr>
              <a:buSzPct val="100000"/>
              <a:defRPr sz="7400">
                <a:solidFill>
                  <a:srgbClr val="FFFFFF"/>
                </a:solidFill>
              </a:defRPr>
            </a:pPr>
            <a:r>
              <a:t>Geo replication and backbone capacity planning</a:t>
            </a:r>
          </a:p>
          <a:p>
            <a:pPr marL="939800" indent="-939800" defTabSz="457200">
              <a:lnSpc>
                <a:spcPct val="150000"/>
              </a:lnSpc>
              <a:spcBef>
                <a:spcPts val="0"/>
              </a:spcBef>
              <a:buClr>
                <a:srgbClr val="FFFFFF"/>
              </a:buClr>
              <a:buSzPct val="100000"/>
              <a:defRPr sz="7400">
                <a:solidFill>
                  <a:srgbClr val="FFFFFF"/>
                </a:solidFill>
              </a:defRPr>
            </a:pPr>
            <a:r>
              <a:t>Concluding thoughts</a:t>
            </a:r>
          </a:p>
        </p:txBody>
      </p:sp>
      <p:sp>
        <p:nvSpPr>
          <p:cNvPr id="615"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16" name="Roadmap"/>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FFFFFF"/>
                </a:solidFill>
                <a:latin typeface="+mn-lt"/>
                <a:ea typeface="+mn-ea"/>
                <a:cs typeface="+mn-cs"/>
                <a:sym typeface="FreightSansLFPro Semibold"/>
              </a:defRPr>
            </a:lvl1pPr>
          </a:lstStyle>
          <a:p>
            <a:pPr/>
            <a:r>
              <a:t>Roadmap</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620" name="10733871_731322670291655_7426670942667238139_o (1).jpg" descr="10733871_731322670291655_7426670942667238139_o (1).jpg"/>
          <p:cNvPicPr>
            <a:picLocks noChangeAspect="1"/>
          </p:cNvPicPr>
          <p:nvPr/>
        </p:nvPicPr>
        <p:blipFill>
          <a:blip r:embed="rId3">
            <a:alphaModFix amt="50000"/>
            <a:extLst/>
          </a:blip>
          <a:stretch>
            <a:fillRect/>
          </a:stretch>
        </p:blipFill>
        <p:spPr>
          <a:xfrm>
            <a:off x="6350" y="-1270000"/>
            <a:ext cx="24384001" cy="16256000"/>
          </a:xfrm>
          <a:prstGeom prst="rect">
            <a:avLst/>
          </a:prstGeom>
          <a:ln w="12700">
            <a:miter lim="400000"/>
          </a:ln>
        </p:spPr>
      </p:pic>
      <p:sp>
        <p:nvSpPr>
          <p:cNvPr id="621" name="First and last hop reliability forces us to rethink how network and software share the task of reliability…"/>
          <p:cNvSpPr/>
          <p:nvPr>
            <p:ph type="body" idx="13"/>
          </p:nvPr>
        </p:nvSpPr>
        <p:spPr>
          <a:xfrm>
            <a:off x="1529388" y="3793811"/>
            <a:ext cx="21337926" cy="6868033"/>
          </a:xfrm>
          <a:prstGeom prst="rect">
            <a:avLst/>
          </a:prstGeom>
        </p:spPr>
        <p:txBody>
          <a:bodyPr/>
          <a:lstStyle/>
          <a:p>
            <a:pPr marL="939800" indent="-939800" defTabSz="457200">
              <a:lnSpc>
                <a:spcPct val="150000"/>
              </a:lnSpc>
              <a:spcBef>
                <a:spcPts val="0"/>
              </a:spcBef>
              <a:buClr>
                <a:srgbClr val="FFFFFF"/>
              </a:buClr>
              <a:buSzPct val="100000"/>
              <a:defRPr sz="7400">
                <a:solidFill>
                  <a:srgbClr val="FFFFFF"/>
                </a:solidFill>
              </a:defRPr>
            </a:pPr>
            <a:r>
              <a:t>First and last hop reliability forces us to rethink how network and software share the task of reliability</a:t>
            </a:r>
          </a:p>
          <a:p>
            <a:pPr marL="939800" indent="-939800" defTabSz="457200">
              <a:lnSpc>
                <a:spcPct val="150000"/>
              </a:lnSpc>
              <a:spcBef>
                <a:spcPts val="0"/>
              </a:spcBef>
              <a:buClr>
                <a:srgbClr val="FFFFFF"/>
              </a:buClr>
              <a:buSzPct val="100000"/>
              <a:defRPr sz="7400">
                <a:solidFill>
                  <a:srgbClr val="FFFFFF"/>
                </a:solidFill>
              </a:defRPr>
            </a:pPr>
            <a:r>
              <a:t>Reliable backbone planning is a key enabler for geo replication and software management flexibility</a:t>
            </a:r>
          </a:p>
        </p:txBody>
      </p:sp>
      <p:sp>
        <p:nvSpPr>
          <p:cNvPr id="622"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3" name="Concluding thought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FFFFFF"/>
                </a:solidFill>
                <a:latin typeface="+mn-lt"/>
                <a:ea typeface="+mn-ea"/>
                <a:cs typeface="+mn-cs"/>
                <a:sym typeface="FreightSansLFPro Semibold"/>
              </a:defRPr>
            </a:lvl1pPr>
          </a:lstStyle>
          <a:p>
            <a:pPr/>
            <a:r>
              <a:t>Concluding thoughts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7"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ext"/>
          <p:cNvSpPr txBox="1"/>
          <p:nvPr>
            <p:ph type="body" idx="13"/>
          </p:nvPr>
        </p:nvSpPr>
        <p:spPr>
          <a:prstGeom prst="rect">
            <a:avLst/>
          </a:prstGeom>
        </p:spPr>
        <p:txBody>
          <a:bodyPr/>
          <a:lstStyle/>
          <a:p>
            <a:pPr marL="0" indent="0" defTabSz="825500">
              <a:spcBef>
                <a:spcPts val="6800"/>
              </a:spcBef>
              <a:buSzTx/>
              <a:buNone/>
              <a:defRPr b="1" sz="6000">
                <a:solidFill>
                  <a:srgbClr val="94A8B2"/>
                </a:solidFill>
              </a:defRPr>
            </a:pPr>
          </a:p>
        </p:txBody>
      </p:sp>
      <p:sp>
        <p:nvSpPr>
          <p:cNvPr id="216" name="Slide Number"/>
          <p:cNvSpPr/>
          <p:nvPr>
            <p:ph type="sldNum" sz="quarter" idx="2"/>
          </p:nvPr>
        </p:nvSpPr>
        <p:spPr>
          <a:xfrm>
            <a:off x="23475949" y="12827000"/>
            <a:ext cx="203201" cy="398145"/>
          </a:xfrm>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grpSp>
        <p:nvGrpSpPr>
          <p:cNvPr id="235" name="Group"/>
          <p:cNvGrpSpPr/>
          <p:nvPr/>
        </p:nvGrpSpPr>
        <p:grpSpPr>
          <a:xfrm>
            <a:off x="-912701" y="2207874"/>
            <a:ext cx="48980502" cy="8823622"/>
            <a:chOff x="0" y="0"/>
            <a:chExt cx="48980500" cy="8823620"/>
          </a:xfrm>
        </p:grpSpPr>
        <p:pic>
          <p:nvPicPr>
            <p:cNvPr id="217" name="Screen Shot 2016-06-11 at 7.25.16 PM.png" descr="Screen Shot 2016-06-11 at 7.25.16 PM.png"/>
            <p:cNvPicPr>
              <a:picLocks noChangeAspect="1"/>
            </p:cNvPicPr>
            <p:nvPr/>
          </p:nvPicPr>
          <p:blipFill>
            <a:blip r:embed="rId3">
              <a:extLst/>
            </a:blip>
            <a:stretch>
              <a:fillRect/>
            </a:stretch>
          </p:blipFill>
          <p:spPr>
            <a:xfrm>
              <a:off x="3251113" y="474470"/>
              <a:ext cx="6041567" cy="6464301"/>
            </a:xfrm>
            <a:prstGeom prst="rect">
              <a:avLst/>
            </a:prstGeom>
            <a:ln w="12700" cap="flat">
              <a:noFill/>
              <a:miter lim="400000"/>
            </a:ln>
            <a:effectLst/>
          </p:spPr>
        </p:pic>
        <p:sp>
          <p:nvSpPr>
            <p:cNvPr id="218" name="Line"/>
            <p:cNvSpPr/>
            <p:nvPr/>
          </p:nvSpPr>
          <p:spPr>
            <a:xfrm>
              <a:off x="0" y="3706620"/>
              <a:ext cx="3851823"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pic>
          <p:nvPicPr>
            <p:cNvPr id="219" name="Screen Shot 2016-06-11 at 7.38.16 PM.png" descr="Screen Shot 2016-06-11 at 7.38.16 PM.png"/>
            <p:cNvPicPr>
              <a:picLocks noChangeAspect="1"/>
            </p:cNvPicPr>
            <p:nvPr/>
          </p:nvPicPr>
          <p:blipFill>
            <a:blip r:embed="rId4">
              <a:extLst/>
            </a:blip>
            <a:srcRect l="0" t="0" r="0" b="0"/>
            <a:stretch>
              <a:fillRect/>
            </a:stretch>
          </p:blipFill>
          <p:spPr>
            <a:xfrm>
              <a:off x="9651844" y="474470"/>
              <a:ext cx="5944417" cy="6464308"/>
            </a:xfrm>
            <a:prstGeom prst="rect">
              <a:avLst/>
            </a:prstGeom>
            <a:ln w="12700" cap="flat">
              <a:noFill/>
              <a:miter lim="400000"/>
            </a:ln>
            <a:effectLst/>
          </p:spPr>
        </p:pic>
        <p:pic>
          <p:nvPicPr>
            <p:cNvPr id="220" name="Screen Shot 2016-06-14 at 5.09.41 PM.png" descr="Screen Shot 2016-06-14 at 5.09.41 PM.png"/>
            <p:cNvPicPr>
              <a:picLocks noChangeAspect="1"/>
            </p:cNvPicPr>
            <p:nvPr/>
          </p:nvPicPr>
          <p:blipFill>
            <a:blip r:embed="rId5">
              <a:extLst/>
            </a:blip>
            <a:stretch>
              <a:fillRect/>
            </a:stretch>
          </p:blipFill>
          <p:spPr>
            <a:xfrm>
              <a:off x="25859854" y="474470"/>
              <a:ext cx="6718301" cy="6464301"/>
            </a:xfrm>
            <a:prstGeom prst="rect">
              <a:avLst/>
            </a:prstGeom>
            <a:ln w="12700" cap="flat">
              <a:noFill/>
              <a:miter lim="400000"/>
            </a:ln>
            <a:effectLst/>
          </p:spPr>
        </p:pic>
        <p:sp>
          <p:nvSpPr>
            <p:cNvPr id="221" name="Line"/>
            <p:cNvSpPr/>
            <p:nvPr/>
          </p:nvSpPr>
          <p:spPr>
            <a:xfrm>
              <a:off x="7664237" y="3706620"/>
              <a:ext cx="3390439"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sp>
          <p:nvSpPr>
            <p:cNvPr id="222" name="Line"/>
            <p:cNvSpPr/>
            <p:nvPr/>
          </p:nvSpPr>
          <p:spPr>
            <a:xfrm>
              <a:off x="15351442"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223" name="Internet"/>
            <p:cNvSpPr/>
            <p:nvPr/>
          </p:nvSpPr>
          <p:spPr>
            <a:xfrm>
              <a:off x="3147497"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Internet</a:t>
              </a:r>
            </a:p>
          </p:txBody>
        </p:sp>
        <p:sp>
          <p:nvSpPr>
            <p:cNvPr id="224" name="ISP"/>
            <p:cNvSpPr/>
            <p:nvPr/>
          </p:nvSpPr>
          <p:spPr>
            <a:xfrm>
              <a:off x="9931455"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ISP</a:t>
              </a:r>
            </a:p>
          </p:txBody>
        </p:sp>
        <p:sp>
          <p:nvSpPr>
            <p:cNvPr id="225" name="Edge Node"/>
            <p:cNvSpPr/>
            <p:nvPr/>
          </p:nvSpPr>
          <p:spPr>
            <a:xfrm>
              <a:off x="18695860"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Edge Node</a:t>
              </a:r>
            </a:p>
          </p:txBody>
        </p:sp>
        <p:sp>
          <p:nvSpPr>
            <p:cNvPr id="226" name="WAN"/>
            <p:cNvSpPr/>
            <p:nvPr/>
          </p:nvSpPr>
          <p:spPr>
            <a:xfrm>
              <a:off x="14354075" y="255250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WAN</a:t>
              </a:r>
            </a:p>
          </p:txBody>
        </p:sp>
        <p:pic>
          <p:nvPicPr>
            <p:cNvPr id="227" name="Screen Shot 2016-06-11 at 8.13.20 PM.png" descr="Screen Shot 2016-06-11 at 8.13.20 PM.png"/>
            <p:cNvPicPr>
              <a:picLocks noChangeAspect="1"/>
            </p:cNvPicPr>
            <p:nvPr/>
          </p:nvPicPr>
          <p:blipFill>
            <a:blip r:embed="rId6">
              <a:extLst/>
            </a:blip>
            <a:stretch>
              <a:fillRect/>
            </a:stretch>
          </p:blipFill>
          <p:spPr>
            <a:xfrm>
              <a:off x="19242146" y="601470"/>
              <a:ext cx="4292601" cy="6210301"/>
            </a:xfrm>
            <a:prstGeom prst="rect">
              <a:avLst/>
            </a:prstGeom>
            <a:ln w="12700" cap="flat">
              <a:noFill/>
              <a:miter lim="400000"/>
            </a:ln>
            <a:effectLst/>
          </p:spPr>
        </p:pic>
        <p:sp>
          <p:nvSpPr>
            <p:cNvPr id="228" name="Line"/>
            <p:cNvSpPr/>
            <p:nvPr/>
          </p:nvSpPr>
          <p:spPr>
            <a:xfrm>
              <a:off x="22948847"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229" name="Core Switches"/>
            <p:cNvSpPr/>
            <p:nvPr/>
          </p:nvSpPr>
          <p:spPr>
            <a:xfrm>
              <a:off x="26526418"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Core Switches</a:t>
              </a:r>
            </a:p>
          </p:txBody>
        </p:sp>
        <p:sp>
          <p:nvSpPr>
            <p:cNvPr id="230" name="Data Center Fabric"/>
            <p:cNvSpPr/>
            <p:nvPr/>
          </p:nvSpPr>
          <p:spPr>
            <a:xfrm>
              <a:off x="33263306" y="7972339"/>
              <a:ext cx="7770988"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Data Center Fabric</a:t>
              </a:r>
            </a:p>
          </p:txBody>
        </p:sp>
        <p:pic>
          <p:nvPicPr>
            <p:cNvPr id="231" name="Screen Shot 2016-06-12 at 4.26.17 PM.png" descr="Screen Shot 2016-06-12 at 4.26.17 PM.png"/>
            <p:cNvPicPr>
              <a:picLocks noChangeAspect="1"/>
            </p:cNvPicPr>
            <p:nvPr/>
          </p:nvPicPr>
          <p:blipFill>
            <a:blip r:embed="rId7">
              <a:extLst/>
            </a:blip>
            <a:srcRect l="47891" t="0" r="0" b="0"/>
            <a:stretch>
              <a:fillRect/>
            </a:stretch>
          </p:blipFill>
          <p:spPr>
            <a:xfrm>
              <a:off x="32729200" y="0"/>
              <a:ext cx="8839059" cy="6464300"/>
            </a:xfrm>
            <a:prstGeom prst="rect">
              <a:avLst/>
            </a:prstGeom>
            <a:ln w="12700" cap="flat">
              <a:noFill/>
              <a:miter lim="400000"/>
            </a:ln>
            <a:effectLst/>
          </p:spPr>
        </p:pic>
        <p:pic>
          <p:nvPicPr>
            <p:cNvPr id="232" name="Screen Shot 2016-06-11 at 7.44.49 PM.png" descr="Screen Shot 2016-06-11 at 7.44.49 PM.png"/>
            <p:cNvPicPr>
              <a:picLocks noChangeAspect="1"/>
            </p:cNvPicPr>
            <p:nvPr/>
          </p:nvPicPr>
          <p:blipFill>
            <a:blip r:embed="rId8">
              <a:extLst/>
            </a:blip>
            <a:stretch>
              <a:fillRect/>
            </a:stretch>
          </p:blipFill>
          <p:spPr>
            <a:xfrm>
              <a:off x="43469405" y="582420"/>
              <a:ext cx="4368801" cy="6248401"/>
            </a:xfrm>
            <a:prstGeom prst="rect">
              <a:avLst/>
            </a:prstGeom>
            <a:ln w="12700" cap="flat">
              <a:noFill/>
              <a:miter lim="400000"/>
            </a:ln>
            <a:effectLst/>
          </p:spPr>
        </p:pic>
        <p:sp>
          <p:nvSpPr>
            <p:cNvPr id="233" name="Line"/>
            <p:cNvSpPr/>
            <p:nvPr/>
          </p:nvSpPr>
          <p:spPr>
            <a:xfrm>
              <a:off x="41313047" y="3706621"/>
              <a:ext cx="1999906"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234" name="Top of Rack Switch"/>
            <p:cNvSpPr/>
            <p:nvPr/>
          </p:nvSpPr>
          <p:spPr>
            <a:xfrm>
              <a:off x="41209512" y="7972339"/>
              <a:ext cx="7770989"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Top of Rack Switch</a:t>
              </a:r>
            </a:p>
          </p:txBody>
        </p:sp>
      </p:grpSp>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ext"/>
          <p:cNvSpPr txBox="1"/>
          <p:nvPr>
            <p:ph type="body" idx="13"/>
          </p:nvPr>
        </p:nvSpPr>
        <p:spPr>
          <a:prstGeom prst="rect">
            <a:avLst/>
          </a:prstGeom>
        </p:spPr>
        <p:txBody>
          <a:bodyPr/>
          <a:lstStyle/>
          <a:p>
            <a:pPr marL="0" indent="0" defTabSz="825500">
              <a:spcBef>
                <a:spcPts val="6800"/>
              </a:spcBef>
              <a:buSzTx/>
              <a:buNone/>
              <a:defRPr b="1" sz="6000">
                <a:solidFill>
                  <a:srgbClr val="94A8B2"/>
                </a:solidFill>
              </a:defRPr>
            </a:pPr>
          </a:p>
        </p:txBody>
      </p:sp>
      <p:sp>
        <p:nvSpPr>
          <p:cNvPr id="240" name="Slide Number"/>
          <p:cNvSpPr/>
          <p:nvPr>
            <p:ph type="sldNum" sz="quarter" idx="2"/>
          </p:nvPr>
        </p:nvSpPr>
        <p:spPr>
          <a:xfrm>
            <a:off x="23475949" y="12827000"/>
            <a:ext cx="203201" cy="398145"/>
          </a:xfrm>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grpSp>
        <p:nvGrpSpPr>
          <p:cNvPr id="259" name="Group"/>
          <p:cNvGrpSpPr/>
          <p:nvPr/>
        </p:nvGrpSpPr>
        <p:grpSpPr>
          <a:xfrm>
            <a:off x="-24672215" y="2207874"/>
            <a:ext cx="48980501" cy="8823622"/>
            <a:chOff x="0" y="0"/>
            <a:chExt cx="48980500" cy="8823620"/>
          </a:xfrm>
        </p:grpSpPr>
        <p:pic>
          <p:nvPicPr>
            <p:cNvPr id="241" name="Screen Shot 2016-06-11 at 7.25.16 PM.png" descr="Screen Shot 2016-06-11 at 7.25.16 PM.png"/>
            <p:cNvPicPr>
              <a:picLocks noChangeAspect="1"/>
            </p:cNvPicPr>
            <p:nvPr/>
          </p:nvPicPr>
          <p:blipFill>
            <a:blip r:embed="rId3">
              <a:extLst/>
            </a:blip>
            <a:stretch>
              <a:fillRect/>
            </a:stretch>
          </p:blipFill>
          <p:spPr>
            <a:xfrm>
              <a:off x="3251113" y="474470"/>
              <a:ext cx="6041567" cy="6464301"/>
            </a:xfrm>
            <a:prstGeom prst="rect">
              <a:avLst/>
            </a:prstGeom>
            <a:ln w="12700" cap="flat">
              <a:noFill/>
              <a:miter lim="400000"/>
            </a:ln>
            <a:effectLst/>
          </p:spPr>
        </p:pic>
        <p:sp>
          <p:nvSpPr>
            <p:cNvPr id="242" name="Line"/>
            <p:cNvSpPr/>
            <p:nvPr/>
          </p:nvSpPr>
          <p:spPr>
            <a:xfrm>
              <a:off x="0" y="3706620"/>
              <a:ext cx="3851823"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pic>
          <p:nvPicPr>
            <p:cNvPr id="243" name="Screen Shot 2016-06-11 at 7.38.16 PM.png" descr="Screen Shot 2016-06-11 at 7.38.16 PM.png"/>
            <p:cNvPicPr>
              <a:picLocks noChangeAspect="1"/>
            </p:cNvPicPr>
            <p:nvPr/>
          </p:nvPicPr>
          <p:blipFill>
            <a:blip r:embed="rId4">
              <a:extLst/>
            </a:blip>
            <a:srcRect l="0" t="0" r="0" b="0"/>
            <a:stretch>
              <a:fillRect/>
            </a:stretch>
          </p:blipFill>
          <p:spPr>
            <a:xfrm>
              <a:off x="9651844" y="474470"/>
              <a:ext cx="5944417" cy="6464308"/>
            </a:xfrm>
            <a:prstGeom prst="rect">
              <a:avLst/>
            </a:prstGeom>
            <a:ln w="12700" cap="flat">
              <a:noFill/>
              <a:miter lim="400000"/>
            </a:ln>
            <a:effectLst/>
          </p:spPr>
        </p:pic>
        <p:pic>
          <p:nvPicPr>
            <p:cNvPr id="244" name="Screen Shot 2016-06-14 at 5.09.41 PM.png" descr="Screen Shot 2016-06-14 at 5.09.41 PM.png"/>
            <p:cNvPicPr>
              <a:picLocks noChangeAspect="1"/>
            </p:cNvPicPr>
            <p:nvPr/>
          </p:nvPicPr>
          <p:blipFill>
            <a:blip r:embed="rId5">
              <a:extLst/>
            </a:blip>
            <a:stretch>
              <a:fillRect/>
            </a:stretch>
          </p:blipFill>
          <p:spPr>
            <a:xfrm>
              <a:off x="25859854" y="474470"/>
              <a:ext cx="6718301" cy="6464301"/>
            </a:xfrm>
            <a:prstGeom prst="rect">
              <a:avLst/>
            </a:prstGeom>
            <a:ln w="12700" cap="flat">
              <a:noFill/>
              <a:miter lim="400000"/>
            </a:ln>
            <a:effectLst/>
          </p:spPr>
        </p:pic>
        <p:sp>
          <p:nvSpPr>
            <p:cNvPr id="245" name="Line"/>
            <p:cNvSpPr/>
            <p:nvPr/>
          </p:nvSpPr>
          <p:spPr>
            <a:xfrm>
              <a:off x="7664237" y="3706620"/>
              <a:ext cx="3390439"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a:lnSpc>
                  <a:spcPct val="120000"/>
                </a:lnSpc>
                <a:defRPr spc="0" sz="7400"/>
              </a:pPr>
            </a:p>
          </p:txBody>
        </p:sp>
        <p:sp>
          <p:nvSpPr>
            <p:cNvPr id="246" name="Line"/>
            <p:cNvSpPr/>
            <p:nvPr/>
          </p:nvSpPr>
          <p:spPr>
            <a:xfrm>
              <a:off x="15351442"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247" name="Internet"/>
            <p:cNvSpPr/>
            <p:nvPr/>
          </p:nvSpPr>
          <p:spPr>
            <a:xfrm>
              <a:off x="3147497"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Internet</a:t>
              </a:r>
            </a:p>
          </p:txBody>
        </p:sp>
        <p:sp>
          <p:nvSpPr>
            <p:cNvPr id="248" name="ISP"/>
            <p:cNvSpPr/>
            <p:nvPr/>
          </p:nvSpPr>
          <p:spPr>
            <a:xfrm>
              <a:off x="9931455"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ISP</a:t>
              </a:r>
            </a:p>
          </p:txBody>
        </p:sp>
        <p:sp>
          <p:nvSpPr>
            <p:cNvPr id="249" name="Edge Node"/>
            <p:cNvSpPr/>
            <p:nvPr/>
          </p:nvSpPr>
          <p:spPr>
            <a:xfrm>
              <a:off x="18695860"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Edge Node</a:t>
              </a:r>
            </a:p>
          </p:txBody>
        </p:sp>
        <p:sp>
          <p:nvSpPr>
            <p:cNvPr id="250" name="WAN"/>
            <p:cNvSpPr/>
            <p:nvPr/>
          </p:nvSpPr>
          <p:spPr>
            <a:xfrm>
              <a:off x="14354075" y="255250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WAN</a:t>
              </a:r>
            </a:p>
          </p:txBody>
        </p:sp>
        <p:pic>
          <p:nvPicPr>
            <p:cNvPr id="251" name="Screen Shot 2016-06-11 at 8.13.20 PM.png" descr="Screen Shot 2016-06-11 at 8.13.20 PM.png"/>
            <p:cNvPicPr>
              <a:picLocks noChangeAspect="1"/>
            </p:cNvPicPr>
            <p:nvPr/>
          </p:nvPicPr>
          <p:blipFill>
            <a:blip r:embed="rId6">
              <a:extLst/>
            </a:blip>
            <a:stretch>
              <a:fillRect/>
            </a:stretch>
          </p:blipFill>
          <p:spPr>
            <a:xfrm>
              <a:off x="19242146" y="601470"/>
              <a:ext cx="4292601" cy="6210301"/>
            </a:xfrm>
            <a:prstGeom prst="rect">
              <a:avLst/>
            </a:prstGeom>
            <a:ln w="12700" cap="flat">
              <a:noFill/>
              <a:miter lim="400000"/>
            </a:ln>
            <a:effectLst/>
          </p:spPr>
        </p:pic>
        <p:sp>
          <p:nvSpPr>
            <p:cNvPr id="252" name="Line"/>
            <p:cNvSpPr/>
            <p:nvPr/>
          </p:nvSpPr>
          <p:spPr>
            <a:xfrm>
              <a:off x="22948847"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253" name="Core Switches"/>
            <p:cNvSpPr/>
            <p:nvPr/>
          </p:nvSpPr>
          <p:spPr>
            <a:xfrm>
              <a:off x="26526418"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Core Switches</a:t>
              </a:r>
            </a:p>
          </p:txBody>
        </p:sp>
        <p:sp>
          <p:nvSpPr>
            <p:cNvPr id="254" name="Data Center Fabric"/>
            <p:cNvSpPr/>
            <p:nvPr/>
          </p:nvSpPr>
          <p:spPr>
            <a:xfrm>
              <a:off x="33263306" y="7972339"/>
              <a:ext cx="7770988"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Data Center Fabric</a:t>
              </a:r>
            </a:p>
          </p:txBody>
        </p:sp>
        <p:pic>
          <p:nvPicPr>
            <p:cNvPr id="255" name="Screen Shot 2016-06-12 at 4.26.17 PM.png" descr="Screen Shot 2016-06-12 at 4.26.17 PM.png"/>
            <p:cNvPicPr>
              <a:picLocks noChangeAspect="1"/>
            </p:cNvPicPr>
            <p:nvPr/>
          </p:nvPicPr>
          <p:blipFill>
            <a:blip r:embed="rId7">
              <a:extLst/>
            </a:blip>
            <a:srcRect l="47891" t="0" r="0" b="0"/>
            <a:stretch>
              <a:fillRect/>
            </a:stretch>
          </p:blipFill>
          <p:spPr>
            <a:xfrm>
              <a:off x="32729200" y="0"/>
              <a:ext cx="8839059" cy="6464300"/>
            </a:xfrm>
            <a:prstGeom prst="rect">
              <a:avLst/>
            </a:prstGeom>
            <a:ln w="12700" cap="flat">
              <a:noFill/>
              <a:miter lim="400000"/>
            </a:ln>
            <a:effectLst/>
          </p:spPr>
        </p:pic>
        <p:pic>
          <p:nvPicPr>
            <p:cNvPr id="256" name="Screen Shot 2016-06-11 at 7.44.49 PM.png" descr="Screen Shot 2016-06-11 at 7.44.49 PM.png"/>
            <p:cNvPicPr>
              <a:picLocks noChangeAspect="1"/>
            </p:cNvPicPr>
            <p:nvPr/>
          </p:nvPicPr>
          <p:blipFill>
            <a:blip r:embed="rId8">
              <a:extLst/>
            </a:blip>
            <a:stretch>
              <a:fillRect/>
            </a:stretch>
          </p:blipFill>
          <p:spPr>
            <a:xfrm>
              <a:off x="43469405" y="582420"/>
              <a:ext cx="4368801" cy="6248401"/>
            </a:xfrm>
            <a:prstGeom prst="rect">
              <a:avLst/>
            </a:prstGeom>
            <a:ln w="12700" cap="flat">
              <a:noFill/>
              <a:miter lim="400000"/>
            </a:ln>
            <a:effectLst/>
          </p:spPr>
        </p:pic>
        <p:sp>
          <p:nvSpPr>
            <p:cNvPr id="257" name="Line"/>
            <p:cNvSpPr/>
            <p:nvPr/>
          </p:nvSpPr>
          <p:spPr>
            <a:xfrm>
              <a:off x="41313047" y="3706621"/>
              <a:ext cx="1999906"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a:lnSpc>
                  <a:spcPct val="120000"/>
                </a:lnSpc>
                <a:defRPr spc="0" sz="7400"/>
              </a:pPr>
            </a:p>
          </p:txBody>
        </p:sp>
        <p:sp>
          <p:nvSpPr>
            <p:cNvPr id="258" name="Top of Rack Switch"/>
            <p:cNvSpPr/>
            <p:nvPr/>
          </p:nvSpPr>
          <p:spPr>
            <a:xfrm>
              <a:off x="41209512" y="7972339"/>
              <a:ext cx="7770989"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825500">
                <a:lnSpc>
                  <a:spcPct val="100000"/>
                </a:lnSpc>
                <a:defRPr sz="6600">
                  <a:solidFill>
                    <a:srgbClr val="53585F"/>
                  </a:solidFill>
                  <a:latin typeface="FreightSansLFPro Light"/>
                  <a:ea typeface="FreightSansLFPro Light"/>
                  <a:cs typeface="FreightSansLFPro Light"/>
                  <a:sym typeface="FreightSansLFPro Light"/>
                </a:defRPr>
              </a:lvl1pPr>
            </a:lstStyle>
            <a:p>
              <a:pPr/>
              <a:r>
                <a:t>Top of Rack Switch</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ext"/>
          <p:cNvSpPr txBox="1"/>
          <p:nvPr>
            <p:ph type="body" idx="13"/>
          </p:nvPr>
        </p:nvSpPr>
        <p:spPr>
          <a:prstGeom prst="rect">
            <a:avLst/>
          </a:prstGeom>
        </p:spPr>
        <p:txBody>
          <a:bodyPr/>
          <a:lstStyle/>
          <a:p>
            <a:pPr marL="0" indent="0" defTabSz="825500">
              <a:spcBef>
                <a:spcPts val="6800"/>
              </a:spcBef>
              <a:buSzTx/>
              <a:buNone/>
              <a:defRPr b="1" sz="6000">
                <a:solidFill>
                  <a:srgbClr val="94A8B2"/>
                </a:solidFill>
              </a:defRPr>
            </a:pPr>
          </a:p>
        </p:txBody>
      </p:sp>
      <p:sp>
        <p:nvSpPr>
          <p:cNvPr id="264" name="Slide Number"/>
          <p:cNvSpPr/>
          <p:nvPr>
            <p:ph type="sldNum" sz="quarter" idx="2"/>
          </p:nvPr>
        </p:nvSpPr>
        <p:spPr>
          <a:xfrm>
            <a:off x="23475949" y="12827000"/>
            <a:ext cx="203201" cy="398145"/>
          </a:xfrm>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pic>
        <p:nvPicPr>
          <p:cNvPr id="265" name="Screen Shot 2016-06-11 at 7.25.16 PM.png" descr="Screen Shot 2016-06-11 at 7.25.16 PM.png"/>
          <p:cNvPicPr>
            <a:picLocks noChangeAspect="1"/>
          </p:cNvPicPr>
          <p:nvPr/>
        </p:nvPicPr>
        <p:blipFill>
          <a:blip r:embed="rId3">
            <a:extLst/>
          </a:blip>
          <a:stretch>
            <a:fillRect/>
          </a:stretch>
        </p:blipFill>
        <p:spPr>
          <a:xfrm>
            <a:off x="360419" y="4736943"/>
            <a:ext cx="3254611" cy="3482339"/>
          </a:xfrm>
          <a:prstGeom prst="rect">
            <a:avLst/>
          </a:prstGeom>
          <a:ln w="12700">
            <a:miter lim="400000"/>
          </a:ln>
        </p:spPr>
      </p:pic>
      <p:sp>
        <p:nvSpPr>
          <p:cNvPr id="266" name="Line"/>
          <p:cNvSpPr/>
          <p:nvPr/>
        </p:nvSpPr>
        <p:spPr>
          <a:xfrm>
            <a:off x="-1390965" y="6478112"/>
            <a:ext cx="2074989" cy="1"/>
          </a:xfrm>
          <a:prstGeom prst="line">
            <a:avLst/>
          </a:prstGeom>
          <a:ln w="127000" cap="rnd">
            <a:solidFill>
              <a:srgbClr val="53585F"/>
            </a:solidFill>
            <a:custDash>
              <a:ds d="100000" sp="200000"/>
            </a:custDash>
            <a:miter lim="400000"/>
          </a:ln>
        </p:spPr>
        <p:txBody>
          <a:bodyPr lIns="76200" tIns="76200" rIns="76200" bIns="76200" anchor="ctr"/>
          <a:lstStyle/>
          <a:p>
            <a:pPr algn="l">
              <a:lnSpc>
                <a:spcPct val="120000"/>
              </a:lnSpc>
              <a:defRPr spc="0" sz="7400"/>
            </a:pPr>
          </a:p>
        </p:txBody>
      </p:sp>
      <p:pic>
        <p:nvPicPr>
          <p:cNvPr id="267" name="Screen Shot 2016-06-11 at 7.38.16 PM.png" descr="Screen Shot 2016-06-11 at 7.38.16 PM.png"/>
          <p:cNvPicPr>
            <a:picLocks noChangeAspect="1"/>
          </p:cNvPicPr>
          <p:nvPr/>
        </p:nvPicPr>
        <p:blipFill>
          <a:blip r:embed="rId4">
            <a:extLst/>
          </a:blip>
          <a:stretch>
            <a:fillRect/>
          </a:stretch>
        </p:blipFill>
        <p:spPr>
          <a:xfrm>
            <a:off x="3808513" y="4736943"/>
            <a:ext cx="3202275" cy="3482342"/>
          </a:xfrm>
          <a:prstGeom prst="rect">
            <a:avLst/>
          </a:prstGeom>
          <a:ln w="12700">
            <a:miter lim="400000"/>
          </a:ln>
        </p:spPr>
      </p:pic>
      <p:pic>
        <p:nvPicPr>
          <p:cNvPr id="268" name="Screen Shot 2016-06-14 at 5.09.41 PM.png" descr="Screen Shot 2016-06-14 at 5.09.41 PM.png"/>
          <p:cNvPicPr>
            <a:picLocks noChangeAspect="1"/>
          </p:cNvPicPr>
          <p:nvPr/>
        </p:nvPicPr>
        <p:blipFill>
          <a:blip r:embed="rId5">
            <a:extLst/>
          </a:blip>
          <a:stretch>
            <a:fillRect/>
          </a:stretch>
        </p:blipFill>
        <p:spPr>
          <a:xfrm>
            <a:off x="12539816" y="4736943"/>
            <a:ext cx="3619169" cy="3482339"/>
          </a:xfrm>
          <a:prstGeom prst="rect">
            <a:avLst/>
          </a:prstGeom>
          <a:ln w="12700">
            <a:miter lim="400000"/>
          </a:ln>
        </p:spPr>
      </p:pic>
      <p:sp>
        <p:nvSpPr>
          <p:cNvPr id="269" name="Line"/>
          <p:cNvSpPr/>
          <p:nvPr/>
        </p:nvSpPr>
        <p:spPr>
          <a:xfrm>
            <a:off x="2737783" y="6478112"/>
            <a:ext cx="1826440" cy="1"/>
          </a:xfrm>
          <a:prstGeom prst="line">
            <a:avLst/>
          </a:prstGeom>
          <a:ln w="127000" cap="rnd">
            <a:solidFill>
              <a:srgbClr val="53585F"/>
            </a:solidFill>
            <a:custDash>
              <a:ds d="100000" sp="200000"/>
            </a:custDash>
            <a:miter lim="400000"/>
          </a:ln>
        </p:spPr>
        <p:txBody>
          <a:bodyPr lIns="76200" tIns="76200" rIns="76200" bIns="76200" anchor="ctr"/>
          <a:lstStyle/>
          <a:p>
            <a:pPr algn="l">
              <a:lnSpc>
                <a:spcPct val="120000"/>
              </a:lnSpc>
              <a:defRPr spc="0" sz="7400"/>
            </a:pPr>
          </a:p>
        </p:txBody>
      </p:sp>
      <p:sp>
        <p:nvSpPr>
          <p:cNvPr id="270" name="Line"/>
          <p:cNvSpPr/>
          <p:nvPr/>
        </p:nvSpPr>
        <p:spPr>
          <a:xfrm>
            <a:off x="6878903" y="6478112"/>
            <a:ext cx="1826440" cy="1"/>
          </a:xfrm>
          <a:prstGeom prst="line">
            <a:avLst/>
          </a:prstGeom>
          <a:ln w="127000">
            <a:solidFill>
              <a:srgbClr val="53585F"/>
            </a:solidFill>
            <a:miter lim="400000"/>
          </a:ln>
        </p:spPr>
        <p:txBody>
          <a:bodyPr lIns="76200" tIns="76200" rIns="76200" bIns="76200" anchor="ctr"/>
          <a:lstStyle/>
          <a:p>
            <a:pPr algn="l">
              <a:lnSpc>
                <a:spcPct val="120000"/>
              </a:lnSpc>
              <a:defRPr spc="0" sz="7400"/>
            </a:pPr>
          </a:p>
        </p:txBody>
      </p:sp>
      <p:sp>
        <p:nvSpPr>
          <p:cNvPr id="271" name="Internet"/>
          <p:cNvSpPr/>
          <p:nvPr/>
        </p:nvSpPr>
        <p:spPr>
          <a:xfrm>
            <a:off x="304601" y="8776068"/>
            <a:ext cx="2901010" cy="458588"/>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825500">
              <a:lnSpc>
                <a:spcPct val="100000"/>
              </a:lnSpc>
              <a:defRPr sz="4000">
                <a:solidFill>
                  <a:srgbClr val="53585F"/>
                </a:solidFill>
                <a:latin typeface="FreightSansLFPro Light"/>
                <a:ea typeface="FreightSansLFPro Light"/>
                <a:cs typeface="FreightSansLFPro Light"/>
                <a:sym typeface="FreightSansLFPro Light"/>
              </a:defRPr>
            </a:lvl1pPr>
          </a:lstStyle>
          <a:p>
            <a:pPr/>
            <a:r>
              <a:t>Internet</a:t>
            </a:r>
          </a:p>
        </p:txBody>
      </p:sp>
      <p:sp>
        <p:nvSpPr>
          <p:cNvPr id="272" name="ISP"/>
          <p:cNvSpPr/>
          <p:nvPr/>
        </p:nvSpPr>
        <p:spPr>
          <a:xfrm>
            <a:off x="3959140" y="8776068"/>
            <a:ext cx="2901010" cy="458588"/>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825500">
              <a:lnSpc>
                <a:spcPct val="100000"/>
              </a:lnSpc>
              <a:defRPr sz="4000">
                <a:solidFill>
                  <a:srgbClr val="53585F"/>
                </a:solidFill>
                <a:latin typeface="FreightSansLFPro Light"/>
                <a:ea typeface="FreightSansLFPro Light"/>
                <a:cs typeface="FreightSansLFPro Light"/>
                <a:sym typeface="FreightSansLFPro Light"/>
              </a:defRPr>
            </a:lvl1pPr>
          </a:lstStyle>
          <a:p>
            <a:pPr/>
            <a:r>
              <a:t>ISP</a:t>
            </a:r>
          </a:p>
        </p:txBody>
      </p:sp>
      <p:sp>
        <p:nvSpPr>
          <p:cNvPr id="273" name="Edge Node"/>
          <p:cNvSpPr/>
          <p:nvPr/>
        </p:nvSpPr>
        <p:spPr>
          <a:xfrm>
            <a:off x="8680551" y="8776068"/>
            <a:ext cx="2901010" cy="567464"/>
          </a:xfrm>
          <a:prstGeom prst="rect">
            <a:avLst/>
          </a:prstGeom>
          <a:ln w="3175">
            <a:miter lim="400000"/>
          </a:ln>
          <a:extLst>
            <a:ext uri="{C572A759-6A51-4108-AA02-DFA0A04FC94B}">
              <ma14:wrappingTextBoxFlag xmlns:ma14="http://schemas.microsoft.com/office/mac/drawingml/2011/main" val="1"/>
            </a:ext>
          </a:extLst>
        </p:spPr>
        <p:txBody>
          <a:bodyPr lIns="0" tIns="0" rIns="0" bIns="0"/>
          <a:lstStyle>
            <a:lvl1pPr defTabSz="825500">
              <a:lnSpc>
                <a:spcPct val="100000"/>
              </a:lnSpc>
              <a:defRPr sz="4000">
                <a:solidFill>
                  <a:srgbClr val="53585F"/>
                </a:solidFill>
                <a:latin typeface="FreightSansLFPro Light"/>
                <a:ea typeface="FreightSansLFPro Light"/>
                <a:cs typeface="FreightSansLFPro Light"/>
                <a:sym typeface="FreightSansLFPro Light"/>
              </a:defRPr>
            </a:lvl1pPr>
          </a:lstStyle>
          <a:p>
            <a:pPr/>
            <a:r>
              <a:t>Edge Node</a:t>
            </a:r>
          </a:p>
        </p:txBody>
      </p:sp>
      <p:sp>
        <p:nvSpPr>
          <p:cNvPr id="274" name="WAN"/>
          <p:cNvSpPr/>
          <p:nvPr/>
        </p:nvSpPr>
        <p:spPr>
          <a:xfrm>
            <a:off x="6341619" y="5856389"/>
            <a:ext cx="2901010" cy="458588"/>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825500">
              <a:lnSpc>
                <a:spcPct val="100000"/>
              </a:lnSpc>
              <a:defRPr sz="4000">
                <a:solidFill>
                  <a:srgbClr val="53585F"/>
                </a:solidFill>
                <a:latin typeface="FreightSansLFPro Light"/>
                <a:ea typeface="FreightSansLFPro Light"/>
                <a:cs typeface="FreightSansLFPro Light"/>
                <a:sym typeface="FreightSansLFPro Light"/>
              </a:defRPr>
            </a:lvl1pPr>
          </a:lstStyle>
          <a:p>
            <a:pPr/>
            <a:r>
              <a:t>WAN</a:t>
            </a:r>
          </a:p>
        </p:txBody>
      </p:sp>
      <p:pic>
        <p:nvPicPr>
          <p:cNvPr id="275" name="Screen Shot 2016-06-11 at 8.13.20 PM.png" descr="Screen Shot 2016-06-11 at 8.13.20 PM.png"/>
          <p:cNvPicPr>
            <a:picLocks noChangeAspect="1"/>
          </p:cNvPicPr>
          <p:nvPr/>
        </p:nvPicPr>
        <p:blipFill>
          <a:blip r:embed="rId6">
            <a:extLst/>
          </a:blip>
          <a:stretch>
            <a:fillRect/>
          </a:stretch>
        </p:blipFill>
        <p:spPr>
          <a:xfrm>
            <a:off x="8974837" y="4805358"/>
            <a:ext cx="2312438" cy="3345509"/>
          </a:xfrm>
          <a:prstGeom prst="rect">
            <a:avLst/>
          </a:prstGeom>
          <a:ln w="12700">
            <a:miter lim="400000"/>
          </a:ln>
        </p:spPr>
      </p:pic>
      <p:sp>
        <p:nvSpPr>
          <p:cNvPr id="276" name="Line"/>
          <p:cNvSpPr/>
          <p:nvPr/>
        </p:nvSpPr>
        <p:spPr>
          <a:xfrm>
            <a:off x="10971648" y="6478112"/>
            <a:ext cx="1826440" cy="1"/>
          </a:xfrm>
          <a:prstGeom prst="line">
            <a:avLst/>
          </a:prstGeom>
          <a:ln w="127000">
            <a:solidFill>
              <a:srgbClr val="53585F"/>
            </a:solidFill>
            <a:miter lim="400000"/>
          </a:ln>
        </p:spPr>
        <p:txBody>
          <a:bodyPr lIns="76200" tIns="76200" rIns="76200" bIns="76200" anchor="ctr"/>
          <a:lstStyle/>
          <a:p>
            <a:pPr algn="l">
              <a:lnSpc>
                <a:spcPct val="120000"/>
              </a:lnSpc>
              <a:defRPr spc="0" sz="7400"/>
            </a:pPr>
          </a:p>
        </p:txBody>
      </p:sp>
      <p:sp>
        <p:nvSpPr>
          <p:cNvPr id="277" name="Core Switches"/>
          <p:cNvSpPr/>
          <p:nvPr/>
        </p:nvSpPr>
        <p:spPr>
          <a:xfrm>
            <a:off x="12898896" y="8776068"/>
            <a:ext cx="2901010" cy="458588"/>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825500">
              <a:lnSpc>
                <a:spcPct val="100000"/>
              </a:lnSpc>
              <a:defRPr sz="4000">
                <a:solidFill>
                  <a:srgbClr val="53585F"/>
                </a:solidFill>
                <a:latin typeface="FreightSansLFPro Light"/>
                <a:ea typeface="FreightSansLFPro Light"/>
                <a:cs typeface="FreightSansLFPro Light"/>
                <a:sym typeface="FreightSansLFPro Light"/>
              </a:defRPr>
            </a:lvl1pPr>
          </a:lstStyle>
          <a:p>
            <a:pPr/>
            <a:r>
              <a:t>Core Switches</a:t>
            </a:r>
          </a:p>
        </p:txBody>
      </p:sp>
      <p:sp>
        <p:nvSpPr>
          <p:cNvPr id="278" name="Data Center Fabric"/>
          <p:cNvSpPr/>
          <p:nvPr/>
        </p:nvSpPr>
        <p:spPr>
          <a:xfrm>
            <a:off x="16528078" y="8776068"/>
            <a:ext cx="4186255" cy="458588"/>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825500">
              <a:lnSpc>
                <a:spcPct val="100000"/>
              </a:lnSpc>
              <a:defRPr sz="4000">
                <a:solidFill>
                  <a:srgbClr val="53585F"/>
                </a:solidFill>
                <a:latin typeface="FreightSansLFPro Light"/>
                <a:ea typeface="FreightSansLFPro Light"/>
                <a:cs typeface="FreightSansLFPro Light"/>
                <a:sym typeface="FreightSansLFPro Light"/>
              </a:defRPr>
            </a:lvl1pPr>
          </a:lstStyle>
          <a:p>
            <a:pPr/>
            <a:r>
              <a:t>Data Center Fabric</a:t>
            </a:r>
          </a:p>
        </p:txBody>
      </p:sp>
      <p:pic>
        <p:nvPicPr>
          <p:cNvPr id="279" name="Screen Shot 2016-06-12 at 4.26.17 PM.png" descr="Screen Shot 2016-06-12 at 4.26.17 PM.png"/>
          <p:cNvPicPr>
            <a:picLocks noChangeAspect="1"/>
          </p:cNvPicPr>
          <p:nvPr/>
        </p:nvPicPr>
        <p:blipFill>
          <a:blip r:embed="rId7">
            <a:extLst/>
          </a:blip>
          <a:srcRect l="47891" t="0" r="0" b="0"/>
          <a:stretch>
            <a:fillRect/>
          </a:stretch>
        </p:blipFill>
        <p:spPr>
          <a:xfrm>
            <a:off x="16240354" y="4481344"/>
            <a:ext cx="4761628" cy="3482339"/>
          </a:xfrm>
          <a:prstGeom prst="rect">
            <a:avLst/>
          </a:prstGeom>
          <a:ln w="12700">
            <a:miter lim="400000"/>
          </a:ln>
        </p:spPr>
      </p:pic>
      <p:pic>
        <p:nvPicPr>
          <p:cNvPr id="280" name="Screen Shot 2016-06-11 at 7.44.49 PM.png" descr="Screen Shot 2016-06-11 at 7.44.49 PM.png"/>
          <p:cNvPicPr>
            <a:picLocks noChangeAspect="1"/>
          </p:cNvPicPr>
          <p:nvPr/>
        </p:nvPicPr>
        <p:blipFill>
          <a:blip r:embed="rId8">
            <a:extLst/>
          </a:blip>
          <a:stretch>
            <a:fillRect/>
          </a:stretch>
        </p:blipFill>
        <p:spPr>
          <a:xfrm>
            <a:off x="22026134" y="4795096"/>
            <a:ext cx="2353487" cy="3366033"/>
          </a:xfrm>
          <a:prstGeom prst="rect">
            <a:avLst/>
          </a:prstGeom>
          <a:ln w="12700">
            <a:miter lim="400000"/>
          </a:ln>
        </p:spPr>
      </p:pic>
      <p:sp>
        <p:nvSpPr>
          <p:cNvPr id="281" name="Line"/>
          <p:cNvSpPr/>
          <p:nvPr/>
        </p:nvSpPr>
        <p:spPr>
          <a:xfrm>
            <a:off x="20864498" y="6478112"/>
            <a:ext cx="1077356" cy="1"/>
          </a:xfrm>
          <a:prstGeom prst="line">
            <a:avLst/>
          </a:prstGeom>
          <a:ln w="127000">
            <a:solidFill>
              <a:srgbClr val="53585F"/>
            </a:solidFill>
            <a:miter lim="400000"/>
          </a:ln>
        </p:spPr>
        <p:txBody>
          <a:bodyPr lIns="76200" tIns="76200" rIns="76200" bIns="76200" anchor="ctr"/>
          <a:lstStyle/>
          <a:p>
            <a:pPr algn="l">
              <a:lnSpc>
                <a:spcPct val="120000"/>
              </a:lnSpc>
              <a:defRPr spc="0" sz="7400"/>
            </a:pPr>
          </a:p>
        </p:txBody>
      </p:sp>
      <p:sp>
        <p:nvSpPr>
          <p:cNvPr id="282" name="Rack Switch"/>
          <p:cNvSpPr/>
          <p:nvPr/>
        </p:nvSpPr>
        <p:spPr>
          <a:xfrm>
            <a:off x="20808723" y="8776068"/>
            <a:ext cx="4186256" cy="458588"/>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825500">
              <a:lnSpc>
                <a:spcPct val="100000"/>
              </a:lnSpc>
              <a:defRPr sz="4000">
                <a:solidFill>
                  <a:srgbClr val="53585F"/>
                </a:solidFill>
                <a:latin typeface="FreightSansLFPro Light"/>
                <a:ea typeface="FreightSansLFPro Light"/>
                <a:cs typeface="FreightSansLFPro Light"/>
                <a:sym typeface="FreightSansLFPro Light"/>
              </a:defRPr>
            </a:lvl1pPr>
          </a:lstStyle>
          <a:p>
            <a:pPr/>
            <a:r>
              <a:t>Rack Switch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86" name="10733871_731322670291655_7426670942667238139_o (1).jpg" descr="10733871_731322670291655_7426670942667238139_o (1).jpg"/>
          <p:cNvPicPr>
            <a:picLocks noChangeAspect="1"/>
          </p:cNvPicPr>
          <p:nvPr/>
        </p:nvPicPr>
        <p:blipFill>
          <a:blip r:embed="rId3">
            <a:alphaModFix amt="50000"/>
            <a:extLst/>
          </a:blip>
          <a:stretch>
            <a:fillRect/>
          </a:stretch>
        </p:blipFill>
        <p:spPr>
          <a:xfrm>
            <a:off x="6350" y="-1270000"/>
            <a:ext cx="24384001" cy="16256000"/>
          </a:xfrm>
          <a:prstGeom prst="rect">
            <a:avLst/>
          </a:prstGeom>
          <a:ln w="12700">
            <a:miter lim="400000"/>
          </a:ln>
        </p:spPr>
      </p:pic>
      <p:sp>
        <p:nvSpPr>
          <p:cNvPr id="287" name="As DC networks become more software managed, the next challenge is first and last hop reliability…"/>
          <p:cNvSpPr/>
          <p:nvPr>
            <p:ph type="body" idx="13"/>
          </p:nvPr>
        </p:nvSpPr>
        <p:spPr>
          <a:xfrm>
            <a:off x="1529388" y="3793811"/>
            <a:ext cx="21337926" cy="5388928"/>
          </a:xfrm>
          <a:prstGeom prst="rect">
            <a:avLst/>
          </a:prstGeom>
        </p:spPr>
        <p:txBody>
          <a:bodyPr/>
          <a:lstStyle/>
          <a:p>
            <a:pPr marL="939800" indent="-939800" defTabSz="457200">
              <a:lnSpc>
                <a:spcPct val="150000"/>
              </a:lnSpc>
              <a:spcBef>
                <a:spcPts val="0"/>
              </a:spcBef>
              <a:buClr>
                <a:srgbClr val="FFFFFF"/>
              </a:buClr>
              <a:buSzPct val="100000"/>
              <a:defRPr sz="7400">
                <a:solidFill>
                  <a:srgbClr val="FFFFFF"/>
                </a:solidFill>
              </a:defRPr>
            </a:pPr>
            <a:r>
              <a:t>As DC networks become more software managed,</a:t>
            </a:r>
            <a:br/>
            <a:r>
              <a:t>the next challenge is first and last hop reliability</a:t>
            </a:r>
          </a:p>
          <a:p>
            <a:pPr marL="939800" indent="-939800" defTabSz="457200">
              <a:lnSpc>
                <a:spcPct val="150000"/>
              </a:lnSpc>
              <a:spcBef>
                <a:spcPts val="0"/>
              </a:spcBef>
              <a:buClr>
                <a:srgbClr val="FFFFFF"/>
              </a:buClr>
              <a:buSzPct val="100000"/>
              <a:defRPr sz="7400">
                <a:solidFill>
                  <a:srgbClr val="FFFFFF"/>
                </a:solidFill>
              </a:defRPr>
            </a:pPr>
            <a:r>
              <a:t>Growth in geo replicated software drives the need for reliable backbone network capacity planning</a:t>
            </a:r>
          </a:p>
        </p:txBody>
      </p:sp>
      <p:sp>
        <p:nvSpPr>
          <p:cNvPr id="288" name="Slide Number"/>
          <p:cNvSpPr/>
          <p:nvPr>
            <p:ph type="sldNum" sz="quarter" idx="2"/>
          </p:nvPr>
        </p:nvSpPr>
        <p:spPr>
          <a:xfrm>
            <a:off x="23470587" y="12831127"/>
            <a:ext cx="203201" cy="3981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9" name="Key takeaways"/>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FFFFFF"/>
                </a:solidFill>
                <a:latin typeface="+mn-lt"/>
                <a:ea typeface="+mn-ea"/>
                <a:cs typeface="+mn-cs"/>
                <a:sym typeface="FreightSansLFPro Semibold"/>
              </a:defRPr>
            </a:lvl1pPr>
          </a:lstStyle>
          <a:p>
            <a:pPr/>
            <a:r>
              <a:t>Key takeaways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93" name="10733871_731322670291655_7426670942667238139_o (1).jpg" descr="10733871_731322670291655_7426670942667238139_o (1).jpg"/>
          <p:cNvPicPr>
            <a:picLocks noChangeAspect="1"/>
          </p:cNvPicPr>
          <p:nvPr/>
        </p:nvPicPr>
        <p:blipFill>
          <a:blip r:embed="rId3">
            <a:alphaModFix amt="50000"/>
            <a:extLst/>
          </a:blip>
          <a:stretch>
            <a:fillRect/>
          </a:stretch>
        </p:blipFill>
        <p:spPr>
          <a:xfrm>
            <a:off x="6350" y="-1270000"/>
            <a:ext cx="24384001" cy="16256000"/>
          </a:xfrm>
          <a:prstGeom prst="rect">
            <a:avLst/>
          </a:prstGeom>
          <a:ln w="12700">
            <a:miter lim="400000"/>
          </a:ln>
        </p:spPr>
      </p:pic>
      <p:sp>
        <p:nvSpPr>
          <p:cNvPr id="294" name="Tracking how network failures affect software…"/>
          <p:cNvSpPr/>
          <p:nvPr>
            <p:ph type="body" idx="13"/>
          </p:nvPr>
        </p:nvSpPr>
        <p:spPr>
          <a:xfrm>
            <a:off x="1529388" y="3793811"/>
            <a:ext cx="21337926" cy="5388928"/>
          </a:xfrm>
          <a:prstGeom prst="rect">
            <a:avLst/>
          </a:prstGeom>
        </p:spPr>
        <p:txBody>
          <a:bodyPr/>
          <a:lstStyle/>
          <a:p>
            <a:pPr marL="939800" indent="-939800" defTabSz="457200">
              <a:lnSpc>
                <a:spcPct val="150000"/>
              </a:lnSpc>
              <a:spcBef>
                <a:spcPts val="0"/>
              </a:spcBef>
              <a:buClr>
                <a:srgbClr val="FFFFFF"/>
              </a:buClr>
              <a:buSzPct val="100000"/>
              <a:defRPr sz="7400">
                <a:solidFill>
                  <a:srgbClr val="FFFFFF"/>
                </a:solidFill>
              </a:defRPr>
            </a:pPr>
            <a:r>
              <a:t>Tracking how network failures affect software</a:t>
            </a:r>
          </a:p>
          <a:p>
            <a:pPr marL="939800" indent="-939800" defTabSz="457200">
              <a:lnSpc>
                <a:spcPct val="150000"/>
              </a:lnSpc>
              <a:spcBef>
                <a:spcPts val="0"/>
              </a:spcBef>
              <a:buClr>
                <a:srgbClr val="FFFFFF"/>
              </a:buClr>
              <a:buSzPct val="100000"/>
              <a:defRPr sz="7400">
                <a:solidFill>
                  <a:srgbClr val="FFFFFF"/>
                </a:solidFill>
              </a:defRPr>
            </a:pPr>
            <a:r>
              <a:t>A next challenge for data center network reliability</a:t>
            </a:r>
          </a:p>
          <a:p>
            <a:pPr marL="939800" indent="-939800" defTabSz="457200">
              <a:lnSpc>
                <a:spcPct val="150000"/>
              </a:lnSpc>
              <a:spcBef>
                <a:spcPts val="0"/>
              </a:spcBef>
              <a:buClr>
                <a:srgbClr val="FFFFFF"/>
              </a:buClr>
              <a:buSzPct val="100000"/>
              <a:defRPr sz="7400">
                <a:solidFill>
                  <a:srgbClr val="FFFFFF"/>
                </a:solidFill>
              </a:defRPr>
            </a:pPr>
            <a:r>
              <a:t>Geo replication and backbone capacity planning</a:t>
            </a:r>
          </a:p>
          <a:p>
            <a:pPr marL="939800" indent="-939800" defTabSz="457200">
              <a:lnSpc>
                <a:spcPct val="150000"/>
              </a:lnSpc>
              <a:spcBef>
                <a:spcPts val="0"/>
              </a:spcBef>
              <a:buClr>
                <a:srgbClr val="FFFFFF"/>
              </a:buClr>
              <a:buSzPct val="100000"/>
              <a:defRPr sz="7400">
                <a:solidFill>
                  <a:srgbClr val="FFFFFF"/>
                </a:solidFill>
              </a:defRPr>
            </a:pPr>
            <a:r>
              <a:t>Concluding thoughts</a:t>
            </a:r>
          </a:p>
        </p:txBody>
      </p:sp>
      <p:sp>
        <p:nvSpPr>
          <p:cNvPr id="295" name="Slide Number"/>
          <p:cNvSpPr/>
          <p:nvPr>
            <p:ph type="sldNum" sz="quarter" idx="2"/>
          </p:nvPr>
        </p:nvSpPr>
        <p:spPr>
          <a:xfrm>
            <a:off x="23470587" y="12831127"/>
            <a:ext cx="203201" cy="3981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6" name="Roadmap"/>
          <p:cNvSpPr/>
          <p:nvPr/>
        </p:nvSpPr>
        <p:spPr>
          <a:xfrm>
            <a:off x="1491288" y="1452809"/>
            <a:ext cx="21337925" cy="1529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80000"/>
              </a:lnSpc>
              <a:defRPr sz="12000">
                <a:solidFill>
                  <a:srgbClr val="FFFFFF"/>
                </a:solidFill>
                <a:latin typeface="+mn-lt"/>
                <a:ea typeface="+mn-ea"/>
                <a:cs typeface="+mn-cs"/>
                <a:sym typeface="FreightSansLFPro Semibold"/>
              </a:defRPr>
            </a:lvl1pPr>
          </a:lstStyle>
          <a:p>
            <a:pPr/>
            <a:r>
              <a:t>Roadmap</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White">
  <a:themeElements>
    <a:clrScheme name="White">
      <a:dk1>
        <a:srgbClr val="6A717D"/>
      </a:dk1>
      <a:lt1>
        <a:srgbClr val="EDEEF1"/>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enlo"/>
        <a:ea typeface="Menlo"/>
        <a:cs typeface="Menlo"/>
      </a:majorFont>
      <a:minorFont>
        <a:latin typeface="FreightSansLFPro Semibold"/>
        <a:ea typeface="FreightSansLFPro Semibold"/>
        <a:cs typeface="FreightSansLFPro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6200" tIns="76200" rIns="76200" bIns="76200" numCol="1" spcCol="38100" rtlCol="0" anchor="ctr" upright="0">
        <a:spAutoFit/>
      </a:bodyPr>
      <a:lstStyle>
        <a:defPPr marL="0" marR="0" indent="0" algn="l" defTabSz="457200" rtl="0" fontAlgn="auto" latinLnBrk="0" hangingPunct="0">
          <a:lnSpc>
            <a:spcPct val="120000"/>
          </a:lnSpc>
          <a:spcBef>
            <a:spcPts val="0"/>
          </a:spcBef>
          <a:spcAft>
            <a:spcPts val="0"/>
          </a:spcAft>
          <a:buClrTx/>
          <a:buSzTx/>
          <a:buFontTx/>
          <a:buNone/>
          <a:tabLst/>
          <a:defRPr b="0" baseline="0" cap="none" i="0" spc="0" strike="noStrike" sz="7400" u="none" kumimoji="0" normalizeH="0">
            <a:ln>
              <a:noFill/>
            </a:ln>
            <a:solidFill>
              <a:srgbClr val="6A717D"/>
            </a:solidFill>
            <a:effectLst/>
            <a:uFillTx/>
            <a:latin typeface="FreightSansLFPro"/>
            <a:ea typeface="FreightSansLFPro"/>
            <a:cs typeface="FreightSansLFPro"/>
            <a:sym typeface="FreightSansLF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enlo"/>
        <a:ea typeface="Menlo"/>
        <a:cs typeface="Menlo"/>
      </a:majorFont>
      <a:minorFont>
        <a:latin typeface="FreightSansLFPro Semibold"/>
        <a:ea typeface="FreightSansLFPro Semibold"/>
        <a:cs typeface="FreightSansLFPro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6200" tIns="76200" rIns="76200" bIns="76200" numCol="1" spcCol="38100" rtlCol="0" anchor="ctr" upright="0">
        <a:spAutoFit/>
      </a:bodyPr>
      <a:lstStyle>
        <a:defPPr marL="0" marR="0" indent="0" algn="l" defTabSz="457200" rtl="0" fontAlgn="auto" latinLnBrk="0" hangingPunct="0">
          <a:lnSpc>
            <a:spcPct val="120000"/>
          </a:lnSpc>
          <a:spcBef>
            <a:spcPts val="0"/>
          </a:spcBef>
          <a:spcAft>
            <a:spcPts val="0"/>
          </a:spcAft>
          <a:buClrTx/>
          <a:buSzTx/>
          <a:buFontTx/>
          <a:buNone/>
          <a:tabLst/>
          <a:defRPr b="0" baseline="0" cap="none" i="0" spc="0" strike="noStrike" sz="7400" u="none" kumimoji="0" normalizeH="0">
            <a:ln>
              <a:noFill/>
            </a:ln>
            <a:solidFill>
              <a:srgbClr val="6A717D"/>
            </a:solidFill>
            <a:effectLst/>
            <a:uFillTx/>
            <a:latin typeface="FreightSansLFPro"/>
            <a:ea typeface="FreightSansLFPro"/>
            <a:cs typeface="FreightSansLFPro"/>
            <a:sym typeface="FreightSansLF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457200" rtl="0" fontAlgn="auto" latinLnBrk="0" hangingPunct="0">
          <a:lnSpc>
            <a:spcPct val="110000"/>
          </a:lnSpc>
          <a:spcBef>
            <a:spcPts val="0"/>
          </a:spcBef>
          <a:spcAft>
            <a:spcPts val="0"/>
          </a:spcAft>
          <a:buClrTx/>
          <a:buSzTx/>
          <a:buFontTx/>
          <a:buNone/>
          <a:tabLst/>
          <a:defRPr b="0" baseline="0" cap="none" i="0" spc="0" strike="noStrike" sz="9000" u="none" kumimoji="0" normalizeH="0">
            <a:ln>
              <a:noFill/>
            </a:ln>
            <a:solidFill>
              <a:srgbClr val="6A717D"/>
            </a:solidFill>
            <a:effectLst/>
            <a:uFillTx/>
            <a:latin typeface="FreightSansLFPro"/>
            <a:ea typeface="FreightSansLFPro"/>
            <a:cs typeface="FreightSansLFPro"/>
            <a:sym typeface="FreightSansLF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