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notesSlides/notesSlide32.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33.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handoutMasterIdLst>
    <p:handoutMasterId r:id="rId40"/>
  </p:handoutMasterIdLst>
  <p:sldIdLst>
    <p:sldId id="1008" r:id="rId2"/>
    <p:sldId id="1014" r:id="rId3"/>
    <p:sldId id="1013" r:id="rId4"/>
    <p:sldId id="1021" r:id="rId5"/>
    <p:sldId id="983" r:id="rId6"/>
    <p:sldId id="1069" r:id="rId7"/>
    <p:sldId id="1090" r:id="rId8"/>
    <p:sldId id="1089" r:id="rId9"/>
    <p:sldId id="1092" r:id="rId10"/>
    <p:sldId id="1097" r:id="rId11"/>
    <p:sldId id="1108" r:id="rId12"/>
    <p:sldId id="1106" r:id="rId13"/>
    <p:sldId id="1107" r:id="rId14"/>
    <p:sldId id="1109" r:id="rId15"/>
    <p:sldId id="1046" r:id="rId16"/>
    <p:sldId id="1102" r:id="rId17"/>
    <p:sldId id="1087" r:id="rId18"/>
    <p:sldId id="1051" r:id="rId19"/>
    <p:sldId id="1052" r:id="rId20"/>
    <p:sldId id="1058" r:id="rId21"/>
    <p:sldId id="1053" r:id="rId22"/>
    <p:sldId id="1055" r:id="rId23"/>
    <p:sldId id="1056" r:id="rId24"/>
    <p:sldId id="1110" r:id="rId25"/>
    <p:sldId id="993" r:id="rId26"/>
    <p:sldId id="1079" r:id="rId27"/>
    <p:sldId id="995" r:id="rId28"/>
    <p:sldId id="996" r:id="rId29"/>
    <p:sldId id="1111" r:id="rId30"/>
    <p:sldId id="1063" r:id="rId31"/>
    <p:sldId id="1064" r:id="rId32"/>
    <p:sldId id="1066" r:id="rId33"/>
    <p:sldId id="1083" r:id="rId34"/>
    <p:sldId id="1117" r:id="rId35"/>
    <p:sldId id="1105" r:id="rId36"/>
    <p:sldId id="1114" r:id="rId37"/>
    <p:sldId id="1113" r:id="rId3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CC"/>
    <a:srgbClr val="CC0000"/>
    <a:srgbClr val="0066FF"/>
    <a:srgbClr val="3366FF"/>
    <a:srgbClr val="A50021"/>
    <a:srgbClr val="0000FF"/>
    <a:srgbClr val="CC3300"/>
    <a:srgbClr val="800000"/>
    <a:srgbClr val="5A97D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91" autoAdjust="0"/>
    <p:restoredTop sz="95470" autoAdjust="0"/>
  </p:normalViewPr>
  <p:slideViewPr>
    <p:cSldViewPr showGuides="1">
      <p:cViewPr varScale="1">
        <p:scale>
          <a:sx n="97" d="100"/>
          <a:sy n="97" d="100"/>
        </p:scale>
        <p:origin x="1880" y="20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25" d="100"/>
          <a:sy n="125" d="100"/>
        </p:scale>
        <p:origin x="883" y="-72"/>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aron\Dropbox\Project\24_DRAM_DDMA\file_excel\ddma_motivation.xlsx" TargetMode="External"/><Relationship Id="rId2"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4" Type="http://schemas.openxmlformats.org/officeDocument/2006/relationships/oleObject" Target="file:///C:\Users\Aaron\Dropbox\Project\24_DRAM_DDMA\file_excel\ddma_motivation.xlsx" TargetMode="External"/><Relationship Id="rId1" Type="http://schemas.microsoft.com/office/2011/relationships/chartStyle" Target="style1.xml"/><Relationship Id="rId2" Type="http://schemas.microsoft.com/office/2011/relationships/chartColorStyle" Target="colors1.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4" Type="http://schemas.openxmlformats.org/officeDocument/2006/relationships/package" Target="../embeddings/Microsoft_Excel_Worksheet1.xlsx"/><Relationship Id="rId1" Type="http://schemas.microsoft.com/office/2011/relationships/chartStyle" Target="style2.xml"/><Relationship Id="rId2" Type="http://schemas.microsoft.com/office/2011/relationships/chartColorStyle" Target="colors2.xm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Users\Aaron\Dropbox\Work\DP-DRAM\ddma_wld_slides.xlsx" TargetMode="Externa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oleObject" Target="file:///C:\Users\Aaron\Dropbox\Work\DP-DRAM\ddma_wld_slid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aron\Dropbox\Work\DP-DRAM\ddma_wld_slid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92798252927173"/>
          <c:y val="0.112345260145787"/>
          <c:w val="0.771950169568181"/>
          <c:h val="0.51122237812693"/>
        </c:manualLayout>
      </c:layout>
      <c:lineChart>
        <c:grouping val="standard"/>
        <c:varyColors val="0"/>
        <c:ser>
          <c:idx val="0"/>
          <c:order val="0"/>
          <c:tx>
            <c:strRef>
              <c:f>motivation!$C$39</c:f>
              <c:strCache>
                <c:ptCount val="1"/>
                <c:pt idx="0">
                  <c:v>Time Spent on CPU-GPU Communication</c:v>
                </c:pt>
              </c:strCache>
            </c:strRef>
          </c:tx>
          <c:spPr>
            <a:ln w="47625">
              <a:solidFill>
                <a:schemeClr val="accent5">
                  <a:lumMod val="75000"/>
                </a:schemeClr>
              </a:solidFill>
            </a:ln>
          </c:spPr>
          <c:marker>
            <c:symbol val="none"/>
          </c:marker>
          <c:cat>
            <c:strRef>
              <c:f>motivation!$B$40:$B$54</c:f>
              <c:strCache>
                <c:ptCount val="15"/>
                <c:pt idx="0">
                  <c:v>CORR</c:v>
                </c:pt>
                <c:pt idx="1">
                  <c:v>SYR2K</c:v>
                </c:pt>
                <c:pt idx="2">
                  <c:v>GRAMSCHM</c:v>
                </c:pt>
                <c:pt idx="3">
                  <c:v>COVAR</c:v>
                </c:pt>
                <c:pt idx="4">
                  <c:v>SYRK</c:v>
                </c:pt>
                <c:pt idx="5">
                  <c:v>FDTD2D</c:v>
                </c:pt>
                <c:pt idx="6">
                  <c:v>2MM</c:v>
                </c:pt>
                <c:pt idx="7">
                  <c:v>3MM</c:v>
                </c:pt>
                <c:pt idx="8">
                  <c:v>GEMM</c:v>
                </c:pt>
                <c:pt idx="9">
                  <c:v>MVT</c:v>
                </c:pt>
                <c:pt idx="10">
                  <c:v>GESUMMV</c:v>
                </c:pt>
                <c:pt idx="11">
                  <c:v>BICG</c:v>
                </c:pt>
                <c:pt idx="12">
                  <c:v>ATAX</c:v>
                </c:pt>
                <c:pt idx="13">
                  <c:v>3DCONV</c:v>
                </c:pt>
                <c:pt idx="14">
                  <c:v>2DCONV</c:v>
                </c:pt>
              </c:strCache>
            </c:strRef>
          </c:cat>
          <c:val>
            <c:numRef>
              <c:f>motivation!$C$40:$C$54</c:f>
              <c:numCache>
                <c:formatCode>General</c:formatCode>
                <c:ptCount val="15"/>
                <c:pt idx="0">
                  <c:v>0.000569844294664922</c:v>
                </c:pt>
                <c:pt idx="1">
                  <c:v>0.000958160332162248</c:v>
                </c:pt>
                <c:pt idx="2">
                  <c:v>0.00150943245510858</c:v>
                </c:pt>
                <c:pt idx="3">
                  <c:v>0.00189791204704538</c:v>
                </c:pt>
                <c:pt idx="4">
                  <c:v>0.00607748797163839</c:v>
                </c:pt>
                <c:pt idx="5">
                  <c:v>0.0159243127707438</c:v>
                </c:pt>
                <c:pt idx="6">
                  <c:v>0.0274588216661387</c:v>
                </c:pt>
                <c:pt idx="7">
                  <c:v>0.0785533287261</c:v>
                </c:pt>
                <c:pt idx="8">
                  <c:v>0.104525369495657</c:v>
                </c:pt>
                <c:pt idx="9">
                  <c:v>0.388988727332135</c:v>
                </c:pt>
                <c:pt idx="10">
                  <c:v>0.390854525351445</c:v>
                </c:pt>
                <c:pt idx="11">
                  <c:v>0.393230730335303</c:v>
                </c:pt>
                <c:pt idx="12">
                  <c:v>0.398597800218692</c:v>
                </c:pt>
                <c:pt idx="13">
                  <c:v>0.89038513761761</c:v>
                </c:pt>
                <c:pt idx="14">
                  <c:v>0.916924774067631</c:v>
                </c:pt>
              </c:numCache>
            </c:numRef>
          </c:val>
          <c:smooth val="0"/>
        </c:ser>
        <c:dLbls>
          <c:showLegendKey val="0"/>
          <c:showVal val="0"/>
          <c:showCatName val="0"/>
          <c:showSerName val="0"/>
          <c:showPercent val="0"/>
          <c:showBubbleSize val="0"/>
        </c:dLbls>
        <c:smooth val="0"/>
        <c:axId val="-2049662576"/>
        <c:axId val="2136730464"/>
      </c:lineChart>
      <c:catAx>
        <c:axId val="-2049662576"/>
        <c:scaling>
          <c:orientation val="minMax"/>
        </c:scaling>
        <c:delete val="0"/>
        <c:axPos val="b"/>
        <c:numFmt formatCode="General" sourceLinked="1"/>
        <c:majorTickMark val="out"/>
        <c:minorTickMark val="none"/>
        <c:tickLblPos val="nextTo"/>
        <c:spPr>
          <a:ln w="15875">
            <a:solidFill>
              <a:schemeClr val="tx1"/>
            </a:solidFill>
          </a:ln>
        </c:spPr>
        <c:txPr>
          <a:bodyPr rot="-3000000"/>
          <a:lstStyle/>
          <a:p>
            <a:pPr>
              <a:defRPr sz="1800">
                <a:solidFill>
                  <a:sysClr val="windowText" lastClr="000000"/>
                </a:solidFill>
                <a:latin typeface="+mn-lt"/>
              </a:defRPr>
            </a:pPr>
            <a:endParaRPr lang="en-US"/>
          </a:p>
        </c:txPr>
        <c:crossAx val="2136730464"/>
        <c:crosses val="autoZero"/>
        <c:auto val="1"/>
        <c:lblAlgn val="ctr"/>
        <c:lblOffset val="0"/>
        <c:noMultiLvlLbl val="0"/>
      </c:catAx>
      <c:valAx>
        <c:axId val="2136730464"/>
        <c:scaling>
          <c:orientation val="minMax"/>
        </c:scaling>
        <c:delete val="0"/>
        <c:axPos val="l"/>
        <c:majorGridlines>
          <c:spPr>
            <a:ln w="12700">
              <a:solidFill>
                <a:schemeClr val="tx1"/>
              </a:solidFill>
              <a:prstDash val="dash"/>
            </a:ln>
          </c:spPr>
        </c:majorGridlines>
        <c:numFmt formatCode="0%" sourceLinked="0"/>
        <c:majorTickMark val="out"/>
        <c:minorTickMark val="none"/>
        <c:tickLblPos val="nextTo"/>
        <c:spPr>
          <a:ln w="15875">
            <a:solidFill>
              <a:schemeClr val="tx1"/>
            </a:solidFill>
          </a:ln>
        </c:spPr>
        <c:txPr>
          <a:bodyPr/>
          <a:lstStyle/>
          <a:p>
            <a:pPr>
              <a:defRPr sz="1800">
                <a:latin typeface="+mn-lt"/>
              </a:defRPr>
            </a:pPr>
            <a:endParaRPr lang="en-US"/>
          </a:p>
        </c:txPr>
        <c:crossAx val="-2049662576"/>
        <c:crosses val="autoZero"/>
        <c:crossBetween val="between"/>
        <c:majorUnit val="0.2"/>
      </c:valAx>
      <c:spPr>
        <a:noFill/>
      </c:spPr>
    </c:plotArea>
    <c:legend>
      <c:legendPos val="r"/>
      <c:layout>
        <c:manualLayout>
          <c:xMode val="edge"/>
          <c:yMode val="edge"/>
          <c:x val="0.189817190549845"/>
          <c:y val="0.110986598671217"/>
          <c:w val="0.697524062983535"/>
          <c:h val="0.105074933447368"/>
        </c:manualLayout>
      </c:layout>
      <c:overlay val="0"/>
      <c:txPr>
        <a:bodyPr/>
        <a:lstStyle/>
        <a:p>
          <a:pPr>
            <a:defRPr sz="2400">
              <a:latin typeface="+mn-lt"/>
            </a:defRPr>
          </a:pPr>
          <a:endParaRPr lang="en-US"/>
        </a:p>
      </c:txPr>
    </c:legend>
    <c:plotVisOnly val="1"/>
    <c:dispBlanksAs val="gap"/>
    <c:showDLblsOverMax val="0"/>
  </c:chart>
  <c:spPr>
    <a:noFill/>
    <a:ln>
      <a:noFill/>
    </a:ln>
  </c:sp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44463682877337"/>
          <c:y val="0.180511191465663"/>
          <c:w val="0.829889310302181"/>
          <c:h val="0.558211275805714"/>
        </c:manualLayout>
      </c:layout>
      <c:barChart>
        <c:barDir val="col"/>
        <c:grouping val="stacked"/>
        <c:varyColors val="0"/>
        <c:ser>
          <c:idx val="0"/>
          <c:order val="0"/>
          <c:tx>
            <c:strRef>
              <c:f>Graphs2!$P$54</c:f>
              <c:strCache>
                <c:ptCount val="1"/>
                <c:pt idx="0">
                  <c:v>Both Channels Busy</c:v>
                </c:pt>
              </c:strCache>
            </c:strRef>
          </c:tx>
          <c:spPr>
            <a:noFill/>
            <a:ln w="6350">
              <a:noFill/>
            </a:ln>
          </c:spPr>
          <c:invertIfNegative val="0"/>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Graphs2!$P$55:$P$78</c:f>
              <c:numCache>
                <c:formatCode>0.0%</c:formatCode>
                <c:ptCount val="24"/>
                <c:pt idx="0" formatCode="General">
                  <c:v>0.0</c:v>
                </c:pt>
                <c:pt idx="1">
                  <c:v>0.266030914903973</c:v>
                </c:pt>
                <c:pt idx="2">
                  <c:v>0.266030914903973</c:v>
                </c:pt>
                <c:pt idx="3" formatCode="General">
                  <c:v>0.0</c:v>
                </c:pt>
                <c:pt idx="4" formatCode="General">
                  <c:v>0.0</c:v>
                </c:pt>
                <c:pt idx="5">
                  <c:v>0.159768119605107</c:v>
                </c:pt>
                <c:pt idx="6">
                  <c:v>0.159768119605107</c:v>
                </c:pt>
                <c:pt idx="7" formatCode="General">
                  <c:v>0.0</c:v>
                </c:pt>
                <c:pt idx="8" formatCode="General">
                  <c:v>0.0</c:v>
                </c:pt>
                <c:pt idx="9">
                  <c:v>0.0731272683743831</c:v>
                </c:pt>
                <c:pt idx="10">
                  <c:v>0.0731272683743831</c:v>
                </c:pt>
                <c:pt idx="11" formatCode="General">
                  <c:v>0.0</c:v>
                </c:pt>
                <c:pt idx="12" formatCode="General">
                  <c:v>0.0</c:v>
                </c:pt>
                <c:pt idx="13">
                  <c:v>0.266030914903973</c:v>
                </c:pt>
                <c:pt idx="14">
                  <c:v>0.266030914903973</c:v>
                </c:pt>
                <c:pt idx="15" formatCode="General">
                  <c:v>0.0</c:v>
                </c:pt>
                <c:pt idx="16" formatCode="General">
                  <c:v>0.0</c:v>
                </c:pt>
                <c:pt idx="17">
                  <c:v>0.319603081457875</c:v>
                </c:pt>
                <c:pt idx="18">
                  <c:v>0.319603081457875</c:v>
                </c:pt>
                <c:pt idx="19" formatCode="General">
                  <c:v>0.0</c:v>
                </c:pt>
                <c:pt idx="20" formatCode="General">
                  <c:v>0.0</c:v>
                </c:pt>
                <c:pt idx="21">
                  <c:v>0.340559157659644</c:v>
                </c:pt>
                <c:pt idx="22">
                  <c:v>0.340559157659644</c:v>
                </c:pt>
                <c:pt idx="23" formatCode="General">
                  <c:v>0.0</c:v>
                </c:pt>
              </c:numCache>
            </c:numRef>
          </c:val>
        </c:ser>
        <c:ser>
          <c:idx val="1"/>
          <c:order val="1"/>
          <c:tx>
            <c:strRef>
              <c:f>Graphs2!$Q$54</c:f>
              <c:strCache>
                <c:ptCount val="1"/>
                <c:pt idx="0">
                  <c:v>Single Channel Busy</c:v>
                </c:pt>
              </c:strCache>
            </c:strRef>
          </c:tx>
          <c:spPr>
            <a:noFill/>
            <a:ln w="6350">
              <a:noFill/>
            </a:ln>
          </c:spPr>
          <c:invertIfNegative val="0"/>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Graphs2!$Q$55:$Q$78</c:f>
              <c:numCache>
                <c:formatCode>0.0%</c:formatCode>
                <c:ptCount val="24"/>
                <c:pt idx="0" formatCode="General">
                  <c:v>0.0</c:v>
                </c:pt>
                <c:pt idx="1">
                  <c:v>0.528117463441924</c:v>
                </c:pt>
                <c:pt idx="2">
                  <c:v>0.147880159247439</c:v>
                </c:pt>
                <c:pt idx="3" formatCode="General">
                  <c:v>0.0</c:v>
                </c:pt>
                <c:pt idx="4" formatCode="General">
                  <c:v>0.0</c:v>
                </c:pt>
                <c:pt idx="5">
                  <c:v>0.519746013840322</c:v>
                </c:pt>
                <c:pt idx="6">
                  <c:v>0.15358603069556</c:v>
                </c:pt>
                <c:pt idx="7" formatCode="General">
                  <c:v>0.0</c:v>
                </c:pt>
                <c:pt idx="8" formatCode="General">
                  <c:v>0.0</c:v>
                </c:pt>
                <c:pt idx="9">
                  <c:v>0.43630669770339</c:v>
                </c:pt>
                <c:pt idx="10">
                  <c:v>0.136440829577443</c:v>
                </c:pt>
                <c:pt idx="11" formatCode="General">
                  <c:v>0.0</c:v>
                </c:pt>
                <c:pt idx="12" formatCode="General">
                  <c:v>0.0</c:v>
                </c:pt>
                <c:pt idx="13">
                  <c:v>0.528117463441924</c:v>
                </c:pt>
                <c:pt idx="14">
                  <c:v>0.147880159247439</c:v>
                </c:pt>
                <c:pt idx="15" formatCode="General">
                  <c:v>0.0</c:v>
                </c:pt>
                <c:pt idx="16" formatCode="General">
                  <c:v>0.0</c:v>
                </c:pt>
                <c:pt idx="17">
                  <c:v>0.526445429649159</c:v>
                </c:pt>
                <c:pt idx="18">
                  <c:v>0.0998129273919913</c:v>
                </c:pt>
                <c:pt idx="19" formatCode="General">
                  <c:v>0.0</c:v>
                </c:pt>
                <c:pt idx="20" formatCode="General">
                  <c:v>0.0</c:v>
                </c:pt>
                <c:pt idx="21">
                  <c:v>0.503677749140521</c:v>
                </c:pt>
                <c:pt idx="22">
                  <c:v>0.0873443868964198</c:v>
                </c:pt>
                <c:pt idx="23" formatCode="General">
                  <c:v>0.0</c:v>
                </c:pt>
              </c:numCache>
            </c:numRef>
          </c:val>
        </c:ser>
        <c:dLbls>
          <c:showLegendKey val="0"/>
          <c:showVal val="0"/>
          <c:showCatName val="0"/>
          <c:showSerName val="0"/>
          <c:showPercent val="0"/>
          <c:showBubbleSize val="0"/>
        </c:dLbls>
        <c:gapWidth val="20"/>
        <c:overlap val="100"/>
        <c:axId val="-2065482608"/>
        <c:axId val="-2131364224"/>
      </c:barChart>
      <c:catAx>
        <c:axId val="-2065482608"/>
        <c:scaling>
          <c:orientation val="minMax"/>
        </c:scaling>
        <c:delete val="0"/>
        <c:axPos val="b"/>
        <c:numFmt formatCode="General" sourceLinked="0"/>
        <c:majorTickMark val="none"/>
        <c:minorTickMark val="none"/>
        <c:tickLblPos val="nextTo"/>
        <c:spPr>
          <a:ln>
            <a:noFill/>
          </a:ln>
        </c:spPr>
        <c:txPr>
          <a:bodyPr/>
          <a:lstStyle/>
          <a:p>
            <a:pPr>
              <a:defRPr sz="2000" b="0">
                <a:solidFill>
                  <a:schemeClr val="bg1"/>
                </a:solidFill>
                <a:latin typeface="Calibri Light" panose="020F0302020204030204" pitchFamily="34" charset="0"/>
              </a:defRPr>
            </a:pPr>
            <a:endParaRPr lang="en-US"/>
          </a:p>
        </c:txPr>
        <c:crossAx val="-2131364224"/>
        <c:crosses val="autoZero"/>
        <c:auto val="1"/>
        <c:lblAlgn val="ctr"/>
        <c:lblOffset val="100"/>
        <c:noMultiLvlLbl val="0"/>
      </c:catAx>
      <c:valAx>
        <c:axId val="-2131364224"/>
        <c:scaling>
          <c:orientation val="minMax"/>
          <c:max val="1.0"/>
        </c:scaling>
        <c:delete val="0"/>
        <c:axPos val="l"/>
        <c:majorGridlines>
          <c:spPr>
            <a:ln w="6350">
              <a:solidFill>
                <a:schemeClr val="tx1"/>
              </a:solidFill>
              <a:prstDash val="dash"/>
            </a:ln>
          </c:spPr>
        </c:majorGridlines>
        <c:numFmt formatCode="0%" sourceLinked="0"/>
        <c:majorTickMark val="out"/>
        <c:minorTickMark val="none"/>
        <c:tickLblPos val="nextTo"/>
        <c:spPr>
          <a:ln>
            <a:noFill/>
          </a:ln>
        </c:spPr>
        <c:txPr>
          <a:bodyPr/>
          <a:lstStyle/>
          <a:p>
            <a:pPr>
              <a:defRPr sz="2000">
                <a:solidFill>
                  <a:schemeClr val="bg1"/>
                </a:solidFill>
                <a:latin typeface="Calibri Light" panose="020F0302020204030204" pitchFamily="34" charset="0"/>
              </a:defRPr>
            </a:pPr>
            <a:endParaRPr lang="en-US"/>
          </a:p>
        </c:txPr>
        <c:crossAx val="-2065482608"/>
        <c:crosses val="autoZero"/>
        <c:crossBetween val="between"/>
      </c:valAx>
      <c:spPr>
        <a:noFill/>
      </c:spPr>
    </c:plotArea>
    <c:plotVisOnly val="1"/>
    <c:dispBlanksAs val="gap"/>
    <c:showDLblsOverMax val="0"/>
  </c:chart>
  <c:spPr>
    <a:noFill/>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44463682877337"/>
          <c:y val="0.180511191465663"/>
          <c:w val="0.829889310302181"/>
          <c:h val="0.558211275805714"/>
        </c:manualLayout>
      </c:layout>
      <c:barChart>
        <c:barDir val="col"/>
        <c:grouping val="stacked"/>
        <c:varyColors val="0"/>
        <c:ser>
          <c:idx val="0"/>
          <c:order val="0"/>
          <c:tx>
            <c:strRef>
              <c:f>Graphs2!$P$54</c:f>
              <c:strCache>
                <c:ptCount val="1"/>
                <c:pt idx="0">
                  <c:v>Both Channels Busy</c:v>
                </c:pt>
              </c:strCache>
            </c:strRef>
          </c:tx>
          <c:spPr>
            <a:solidFill>
              <a:schemeClr val="accent5">
                <a:lumMod val="50000"/>
              </a:schemeClr>
            </a:solidFill>
            <a:ln w="6350">
              <a:solidFill>
                <a:schemeClr val="tx1"/>
              </a:solidFill>
            </a:ln>
          </c:spPr>
          <c:invertIfNegative val="0"/>
          <c:dPt>
            <c:idx val="1"/>
            <c:invertIfNegative val="0"/>
            <c:bubble3D val="0"/>
            <c:spPr>
              <a:noFill/>
              <a:ln w="6350">
                <a:noFill/>
              </a:ln>
            </c:spPr>
          </c:dPt>
          <c:dPt>
            <c:idx val="2"/>
            <c:invertIfNegative val="0"/>
            <c:bubble3D val="0"/>
            <c:spPr>
              <a:noFill/>
              <a:ln w="6350">
                <a:noFill/>
              </a:ln>
            </c:spPr>
          </c:dPt>
          <c:dPt>
            <c:idx val="13"/>
            <c:invertIfNegative val="0"/>
            <c:bubble3D val="0"/>
            <c:spPr>
              <a:noFill/>
              <a:ln w="6350">
                <a:noFill/>
              </a:ln>
            </c:spPr>
          </c:dPt>
          <c:dPt>
            <c:idx val="14"/>
            <c:invertIfNegative val="0"/>
            <c:bubble3D val="0"/>
            <c:spPr>
              <a:noFill/>
              <a:ln w="6350">
                <a:noFill/>
              </a:ln>
            </c:spPr>
          </c:dPt>
          <c:dPt>
            <c:idx val="17"/>
            <c:invertIfNegative val="0"/>
            <c:bubble3D val="0"/>
            <c:spPr>
              <a:noFill/>
              <a:ln w="6350">
                <a:noFill/>
              </a:ln>
            </c:spPr>
          </c:dPt>
          <c:dPt>
            <c:idx val="18"/>
            <c:invertIfNegative val="0"/>
            <c:bubble3D val="0"/>
            <c:spPr>
              <a:noFill/>
              <a:ln w="6350">
                <a:noFill/>
              </a:ln>
            </c:spPr>
          </c:dPt>
          <c:dPt>
            <c:idx val="21"/>
            <c:invertIfNegative val="0"/>
            <c:bubble3D val="0"/>
            <c:spPr>
              <a:noFill/>
              <a:ln w="6350">
                <a:noFill/>
              </a:ln>
            </c:spPr>
          </c:dPt>
          <c:dPt>
            <c:idx val="22"/>
            <c:invertIfNegative val="0"/>
            <c:bubble3D val="0"/>
            <c:spPr>
              <a:noFill/>
              <a:ln w="6350">
                <a:noFill/>
              </a:ln>
            </c:spPr>
          </c:dPt>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Graphs2!$P$55:$P$78</c:f>
              <c:numCache>
                <c:formatCode>0.0%</c:formatCode>
                <c:ptCount val="24"/>
                <c:pt idx="0" formatCode="General">
                  <c:v>0.0</c:v>
                </c:pt>
                <c:pt idx="1">
                  <c:v>0.266030914903973</c:v>
                </c:pt>
                <c:pt idx="2">
                  <c:v>0.266030914903973</c:v>
                </c:pt>
                <c:pt idx="3" formatCode="General">
                  <c:v>0.0</c:v>
                </c:pt>
                <c:pt idx="4" formatCode="General">
                  <c:v>0.0</c:v>
                </c:pt>
                <c:pt idx="5">
                  <c:v>0.159768119605107</c:v>
                </c:pt>
                <c:pt idx="6">
                  <c:v>0.159768119605107</c:v>
                </c:pt>
                <c:pt idx="7" formatCode="General">
                  <c:v>0.0</c:v>
                </c:pt>
                <c:pt idx="8" formatCode="General">
                  <c:v>0.0</c:v>
                </c:pt>
                <c:pt idx="9">
                  <c:v>0.0731272683743831</c:v>
                </c:pt>
                <c:pt idx="10">
                  <c:v>0.0731272683743831</c:v>
                </c:pt>
                <c:pt idx="11" formatCode="General">
                  <c:v>0.0</c:v>
                </c:pt>
                <c:pt idx="12" formatCode="General">
                  <c:v>0.0</c:v>
                </c:pt>
                <c:pt idx="13">
                  <c:v>0.266030914903973</c:v>
                </c:pt>
                <c:pt idx="14">
                  <c:v>0.266030914903973</c:v>
                </c:pt>
                <c:pt idx="15" formatCode="General">
                  <c:v>0.0</c:v>
                </c:pt>
                <c:pt idx="16" formatCode="General">
                  <c:v>0.0</c:v>
                </c:pt>
                <c:pt idx="17">
                  <c:v>0.319603081457875</c:v>
                </c:pt>
                <c:pt idx="18">
                  <c:v>0.319603081457875</c:v>
                </c:pt>
                <c:pt idx="19" formatCode="General">
                  <c:v>0.0</c:v>
                </c:pt>
                <c:pt idx="20" formatCode="General">
                  <c:v>0.0</c:v>
                </c:pt>
                <c:pt idx="21">
                  <c:v>0.340559157659644</c:v>
                </c:pt>
                <c:pt idx="22">
                  <c:v>0.340559157659644</c:v>
                </c:pt>
                <c:pt idx="23" formatCode="General">
                  <c:v>0.0</c:v>
                </c:pt>
              </c:numCache>
            </c:numRef>
          </c:val>
        </c:ser>
        <c:ser>
          <c:idx val="1"/>
          <c:order val="1"/>
          <c:tx>
            <c:strRef>
              <c:f>Graphs2!$Q$54</c:f>
              <c:strCache>
                <c:ptCount val="1"/>
                <c:pt idx="0">
                  <c:v>Single Channel Busy</c:v>
                </c:pt>
              </c:strCache>
            </c:strRef>
          </c:tx>
          <c:spPr>
            <a:solidFill>
              <a:schemeClr val="accent5">
                <a:lumMod val="60000"/>
                <a:lumOff val="40000"/>
              </a:schemeClr>
            </a:solidFill>
            <a:ln w="6350">
              <a:solidFill>
                <a:schemeClr val="tx1"/>
              </a:solidFill>
            </a:ln>
          </c:spPr>
          <c:invertIfNegative val="0"/>
          <c:dPt>
            <c:idx val="1"/>
            <c:invertIfNegative val="0"/>
            <c:bubble3D val="0"/>
            <c:spPr>
              <a:noFill/>
              <a:ln w="6350">
                <a:noFill/>
              </a:ln>
            </c:spPr>
          </c:dPt>
          <c:dPt>
            <c:idx val="2"/>
            <c:invertIfNegative val="0"/>
            <c:bubble3D val="0"/>
            <c:spPr>
              <a:noFill/>
              <a:ln w="6350">
                <a:noFill/>
              </a:ln>
            </c:spPr>
          </c:dPt>
          <c:dPt>
            <c:idx val="13"/>
            <c:invertIfNegative val="0"/>
            <c:bubble3D val="0"/>
            <c:spPr>
              <a:noFill/>
              <a:ln w="6350">
                <a:noFill/>
              </a:ln>
            </c:spPr>
          </c:dPt>
          <c:dPt>
            <c:idx val="14"/>
            <c:invertIfNegative val="0"/>
            <c:bubble3D val="0"/>
            <c:spPr>
              <a:noFill/>
              <a:ln w="6350">
                <a:noFill/>
              </a:ln>
            </c:spPr>
          </c:dPt>
          <c:dPt>
            <c:idx val="17"/>
            <c:invertIfNegative val="0"/>
            <c:bubble3D val="0"/>
            <c:spPr>
              <a:noFill/>
              <a:ln w="6350">
                <a:noFill/>
              </a:ln>
            </c:spPr>
          </c:dPt>
          <c:dPt>
            <c:idx val="18"/>
            <c:invertIfNegative val="0"/>
            <c:bubble3D val="0"/>
            <c:spPr>
              <a:noFill/>
              <a:ln w="6350">
                <a:noFill/>
              </a:ln>
            </c:spPr>
          </c:dPt>
          <c:dPt>
            <c:idx val="21"/>
            <c:invertIfNegative val="0"/>
            <c:bubble3D val="0"/>
            <c:spPr>
              <a:noFill/>
              <a:ln w="6350">
                <a:noFill/>
              </a:ln>
            </c:spPr>
          </c:dPt>
          <c:dPt>
            <c:idx val="22"/>
            <c:invertIfNegative val="0"/>
            <c:bubble3D val="0"/>
            <c:spPr>
              <a:noFill/>
              <a:ln w="6350">
                <a:noFill/>
              </a:ln>
            </c:spPr>
          </c:dPt>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Graphs2!$Q$55:$Q$78</c:f>
              <c:numCache>
                <c:formatCode>0.0%</c:formatCode>
                <c:ptCount val="24"/>
                <c:pt idx="0" formatCode="General">
                  <c:v>0.0</c:v>
                </c:pt>
                <c:pt idx="1">
                  <c:v>0.528117463441924</c:v>
                </c:pt>
                <c:pt idx="2">
                  <c:v>0.147880159247439</c:v>
                </c:pt>
                <c:pt idx="3" formatCode="General">
                  <c:v>0.0</c:v>
                </c:pt>
                <c:pt idx="4" formatCode="General">
                  <c:v>0.0</c:v>
                </c:pt>
                <c:pt idx="5">
                  <c:v>0.519746013840322</c:v>
                </c:pt>
                <c:pt idx="6">
                  <c:v>0.15358603069556</c:v>
                </c:pt>
                <c:pt idx="7" formatCode="General">
                  <c:v>0.0</c:v>
                </c:pt>
                <c:pt idx="8" formatCode="General">
                  <c:v>0.0</c:v>
                </c:pt>
                <c:pt idx="9">
                  <c:v>0.43630669770339</c:v>
                </c:pt>
                <c:pt idx="10">
                  <c:v>0.136440829577443</c:v>
                </c:pt>
                <c:pt idx="11" formatCode="General">
                  <c:v>0.0</c:v>
                </c:pt>
                <c:pt idx="12" formatCode="General">
                  <c:v>0.0</c:v>
                </c:pt>
                <c:pt idx="13">
                  <c:v>0.528117463441924</c:v>
                </c:pt>
                <c:pt idx="14">
                  <c:v>0.147880159247439</c:v>
                </c:pt>
                <c:pt idx="15" formatCode="General">
                  <c:v>0.0</c:v>
                </c:pt>
                <c:pt idx="16" formatCode="General">
                  <c:v>0.0</c:v>
                </c:pt>
                <c:pt idx="17">
                  <c:v>0.526445429649159</c:v>
                </c:pt>
                <c:pt idx="18">
                  <c:v>0.0998129273919913</c:v>
                </c:pt>
                <c:pt idx="19" formatCode="General">
                  <c:v>0.0</c:v>
                </c:pt>
                <c:pt idx="20" formatCode="General">
                  <c:v>0.0</c:v>
                </c:pt>
                <c:pt idx="21">
                  <c:v>0.503677749140521</c:v>
                </c:pt>
                <c:pt idx="22">
                  <c:v>0.0873443868964198</c:v>
                </c:pt>
                <c:pt idx="23" formatCode="General">
                  <c:v>0.0</c:v>
                </c:pt>
              </c:numCache>
            </c:numRef>
          </c:val>
        </c:ser>
        <c:dLbls>
          <c:showLegendKey val="0"/>
          <c:showVal val="0"/>
          <c:showCatName val="0"/>
          <c:showSerName val="0"/>
          <c:showPercent val="0"/>
          <c:showBubbleSize val="0"/>
        </c:dLbls>
        <c:gapWidth val="20"/>
        <c:overlap val="100"/>
        <c:axId val="2130852672"/>
        <c:axId val="-2069138240"/>
      </c:barChart>
      <c:catAx>
        <c:axId val="2130852672"/>
        <c:scaling>
          <c:orientation val="minMax"/>
        </c:scaling>
        <c:delete val="0"/>
        <c:axPos val="b"/>
        <c:numFmt formatCode="General" sourceLinked="0"/>
        <c:majorTickMark val="none"/>
        <c:minorTickMark val="none"/>
        <c:tickLblPos val="nextTo"/>
        <c:spPr>
          <a:noFill/>
          <a:ln>
            <a:noFill/>
          </a:ln>
        </c:spPr>
        <c:txPr>
          <a:bodyPr/>
          <a:lstStyle/>
          <a:p>
            <a:pPr>
              <a:defRPr sz="2000" b="0">
                <a:solidFill>
                  <a:schemeClr val="bg1"/>
                </a:solidFill>
                <a:latin typeface="Calibri Light" panose="020F0302020204030204" pitchFamily="34" charset="0"/>
              </a:defRPr>
            </a:pPr>
            <a:endParaRPr lang="en-US"/>
          </a:p>
        </c:txPr>
        <c:crossAx val="-2069138240"/>
        <c:crosses val="autoZero"/>
        <c:auto val="1"/>
        <c:lblAlgn val="ctr"/>
        <c:lblOffset val="100"/>
        <c:noMultiLvlLbl val="0"/>
      </c:catAx>
      <c:valAx>
        <c:axId val="-2069138240"/>
        <c:scaling>
          <c:orientation val="minMax"/>
          <c:max val="1.0"/>
        </c:scaling>
        <c:delete val="0"/>
        <c:axPos val="l"/>
        <c:majorGridlines>
          <c:spPr>
            <a:ln w="6350">
              <a:noFill/>
              <a:prstDash val="dash"/>
            </a:ln>
          </c:spPr>
        </c:majorGridlines>
        <c:numFmt formatCode="0%" sourceLinked="0"/>
        <c:majorTickMark val="out"/>
        <c:minorTickMark val="none"/>
        <c:tickLblPos val="nextTo"/>
        <c:spPr>
          <a:noFill/>
          <a:ln>
            <a:noFill/>
          </a:ln>
        </c:spPr>
        <c:txPr>
          <a:bodyPr/>
          <a:lstStyle/>
          <a:p>
            <a:pPr>
              <a:defRPr sz="2000">
                <a:solidFill>
                  <a:schemeClr val="bg1"/>
                </a:solidFill>
                <a:latin typeface="Calibri Light" panose="020F0302020204030204" pitchFamily="34" charset="0"/>
              </a:defRPr>
            </a:pPr>
            <a:endParaRPr lang="en-US"/>
          </a:p>
        </c:txPr>
        <c:crossAx val="2130852672"/>
        <c:crosses val="autoZero"/>
        <c:crossBetween val="between"/>
      </c:valAx>
      <c:spPr>
        <a:noFill/>
      </c:spPr>
    </c:plotArea>
    <c:plotVisOnly val="1"/>
    <c:dispBlanksAs val="gap"/>
    <c:showDLblsOverMax val="0"/>
  </c:chart>
  <c:spPr>
    <a:noFill/>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44463682877337"/>
          <c:y val="0.180511191465663"/>
          <c:w val="0.829889310302181"/>
          <c:h val="0.558211275805714"/>
        </c:manualLayout>
      </c:layout>
      <c:barChart>
        <c:barDir val="col"/>
        <c:grouping val="stacked"/>
        <c:varyColors val="0"/>
        <c:ser>
          <c:idx val="0"/>
          <c:order val="0"/>
          <c:tx>
            <c:strRef>
              <c:f>Graphs2!$P$54</c:f>
              <c:strCache>
                <c:ptCount val="1"/>
                <c:pt idx="0">
                  <c:v>Both Channels Busy</c:v>
                </c:pt>
              </c:strCache>
            </c:strRef>
          </c:tx>
          <c:spPr>
            <a:solidFill>
              <a:schemeClr val="accent5">
                <a:lumMod val="50000"/>
              </a:schemeClr>
            </a:solidFill>
            <a:ln w="6350">
              <a:solidFill>
                <a:schemeClr val="tx1"/>
              </a:solidFill>
            </a:ln>
          </c:spPr>
          <c:invertIfNegative val="0"/>
          <c:dPt>
            <c:idx val="1"/>
            <c:invertIfNegative val="0"/>
            <c:bubble3D val="0"/>
            <c:spPr>
              <a:noFill/>
              <a:ln w="6350">
                <a:noFill/>
              </a:ln>
            </c:spPr>
          </c:dPt>
          <c:dPt>
            <c:idx val="2"/>
            <c:invertIfNegative val="0"/>
            <c:bubble3D val="0"/>
            <c:spPr>
              <a:noFill/>
              <a:ln w="6350">
                <a:noFill/>
              </a:ln>
            </c:spPr>
          </c:dPt>
          <c:dPt>
            <c:idx val="5"/>
            <c:invertIfNegative val="0"/>
            <c:bubble3D val="0"/>
            <c:spPr>
              <a:noFill/>
              <a:ln w="6350">
                <a:noFill/>
              </a:ln>
            </c:spPr>
          </c:dPt>
          <c:dPt>
            <c:idx val="6"/>
            <c:invertIfNegative val="0"/>
            <c:bubble3D val="0"/>
            <c:spPr>
              <a:noFill/>
              <a:ln w="6350">
                <a:noFill/>
              </a:ln>
            </c:spPr>
          </c:dPt>
          <c:dPt>
            <c:idx val="9"/>
            <c:invertIfNegative val="0"/>
            <c:bubble3D val="0"/>
            <c:spPr>
              <a:noFill/>
              <a:ln w="6350">
                <a:noFill/>
              </a:ln>
            </c:spPr>
          </c:dPt>
          <c:dPt>
            <c:idx val="10"/>
            <c:invertIfNegative val="0"/>
            <c:bubble3D val="0"/>
            <c:spPr>
              <a:noFill/>
              <a:ln w="6350">
                <a:noFill/>
              </a:ln>
            </c:spPr>
          </c:dPt>
          <c:dPt>
            <c:idx val="13"/>
            <c:invertIfNegative val="0"/>
            <c:bubble3D val="0"/>
            <c:spPr>
              <a:noFill/>
              <a:ln w="6350">
                <a:noFill/>
              </a:ln>
            </c:spPr>
          </c:dPt>
          <c:dPt>
            <c:idx val="14"/>
            <c:invertIfNegative val="0"/>
            <c:bubble3D val="0"/>
            <c:spPr>
              <a:noFill/>
              <a:ln w="6350">
                <a:noFill/>
              </a:ln>
            </c:spPr>
          </c:dPt>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Graphs2!$P$55:$P$78</c:f>
              <c:numCache>
                <c:formatCode>0.0%</c:formatCode>
                <c:ptCount val="24"/>
                <c:pt idx="0" formatCode="General">
                  <c:v>0.0</c:v>
                </c:pt>
                <c:pt idx="1">
                  <c:v>0.266030914903973</c:v>
                </c:pt>
                <c:pt idx="2">
                  <c:v>0.266030914903973</c:v>
                </c:pt>
                <c:pt idx="3" formatCode="General">
                  <c:v>0.0</c:v>
                </c:pt>
                <c:pt idx="4" formatCode="General">
                  <c:v>0.0</c:v>
                </c:pt>
                <c:pt idx="5">
                  <c:v>0.159768119605107</c:v>
                </c:pt>
                <c:pt idx="6">
                  <c:v>0.159768119605107</c:v>
                </c:pt>
                <c:pt idx="7" formatCode="General">
                  <c:v>0.0</c:v>
                </c:pt>
                <c:pt idx="8" formatCode="General">
                  <c:v>0.0</c:v>
                </c:pt>
                <c:pt idx="9">
                  <c:v>0.0731272683743831</c:v>
                </c:pt>
                <c:pt idx="10">
                  <c:v>0.0731272683743831</c:v>
                </c:pt>
                <c:pt idx="11" formatCode="General">
                  <c:v>0.0</c:v>
                </c:pt>
                <c:pt idx="12" formatCode="General">
                  <c:v>0.0</c:v>
                </c:pt>
                <c:pt idx="13">
                  <c:v>0.266030914903973</c:v>
                </c:pt>
                <c:pt idx="14">
                  <c:v>0.266030914903973</c:v>
                </c:pt>
                <c:pt idx="15" formatCode="General">
                  <c:v>0.0</c:v>
                </c:pt>
                <c:pt idx="16" formatCode="General">
                  <c:v>0.0</c:v>
                </c:pt>
                <c:pt idx="17">
                  <c:v>0.319603081457875</c:v>
                </c:pt>
                <c:pt idx="18">
                  <c:v>0.319603081457875</c:v>
                </c:pt>
                <c:pt idx="19" formatCode="General">
                  <c:v>0.0</c:v>
                </c:pt>
                <c:pt idx="20" formatCode="General">
                  <c:v>0.0</c:v>
                </c:pt>
                <c:pt idx="21">
                  <c:v>0.340559157659644</c:v>
                </c:pt>
                <c:pt idx="22">
                  <c:v>0.340559157659644</c:v>
                </c:pt>
                <c:pt idx="23" formatCode="General">
                  <c:v>0.0</c:v>
                </c:pt>
              </c:numCache>
            </c:numRef>
          </c:val>
        </c:ser>
        <c:ser>
          <c:idx val="1"/>
          <c:order val="1"/>
          <c:tx>
            <c:strRef>
              <c:f>Graphs2!$Q$54</c:f>
              <c:strCache>
                <c:ptCount val="1"/>
                <c:pt idx="0">
                  <c:v>Single Channel Busy</c:v>
                </c:pt>
              </c:strCache>
            </c:strRef>
          </c:tx>
          <c:spPr>
            <a:solidFill>
              <a:schemeClr val="accent5">
                <a:lumMod val="60000"/>
                <a:lumOff val="40000"/>
              </a:schemeClr>
            </a:solidFill>
            <a:ln w="6350">
              <a:solidFill>
                <a:schemeClr val="tx1"/>
              </a:solidFill>
            </a:ln>
          </c:spPr>
          <c:invertIfNegative val="0"/>
          <c:dPt>
            <c:idx val="1"/>
            <c:invertIfNegative val="0"/>
            <c:bubble3D val="0"/>
            <c:spPr>
              <a:noFill/>
              <a:ln w="6350">
                <a:noFill/>
              </a:ln>
            </c:spPr>
          </c:dPt>
          <c:dPt>
            <c:idx val="2"/>
            <c:invertIfNegative val="0"/>
            <c:bubble3D val="0"/>
            <c:spPr>
              <a:noFill/>
              <a:ln w="6350">
                <a:noFill/>
              </a:ln>
            </c:spPr>
          </c:dPt>
          <c:dPt>
            <c:idx val="5"/>
            <c:invertIfNegative val="0"/>
            <c:bubble3D val="0"/>
            <c:spPr>
              <a:noFill/>
              <a:ln w="6350">
                <a:noFill/>
              </a:ln>
            </c:spPr>
          </c:dPt>
          <c:dPt>
            <c:idx val="6"/>
            <c:invertIfNegative val="0"/>
            <c:bubble3D val="0"/>
            <c:spPr>
              <a:noFill/>
              <a:ln w="6350">
                <a:noFill/>
              </a:ln>
            </c:spPr>
          </c:dPt>
          <c:dPt>
            <c:idx val="9"/>
            <c:invertIfNegative val="0"/>
            <c:bubble3D val="0"/>
            <c:spPr>
              <a:noFill/>
              <a:ln w="6350">
                <a:noFill/>
              </a:ln>
            </c:spPr>
          </c:dPt>
          <c:dPt>
            <c:idx val="10"/>
            <c:invertIfNegative val="0"/>
            <c:bubble3D val="0"/>
            <c:spPr>
              <a:noFill/>
              <a:ln w="6350">
                <a:noFill/>
              </a:ln>
            </c:spPr>
          </c:dPt>
          <c:dPt>
            <c:idx val="13"/>
            <c:invertIfNegative val="0"/>
            <c:bubble3D val="0"/>
            <c:spPr>
              <a:noFill/>
              <a:ln w="6350">
                <a:noFill/>
              </a:ln>
            </c:spPr>
          </c:dPt>
          <c:dPt>
            <c:idx val="14"/>
            <c:invertIfNegative val="0"/>
            <c:bubble3D val="0"/>
            <c:spPr>
              <a:noFill/>
              <a:ln w="6350">
                <a:noFill/>
              </a:ln>
            </c:spPr>
          </c:dPt>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Graphs2!$Q$55:$Q$78</c:f>
              <c:numCache>
                <c:formatCode>0.0%</c:formatCode>
                <c:ptCount val="24"/>
                <c:pt idx="0" formatCode="General">
                  <c:v>0.0</c:v>
                </c:pt>
                <c:pt idx="1">
                  <c:v>0.528117463441924</c:v>
                </c:pt>
                <c:pt idx="2">
                  <c:v>0.147880159247439</c:v>
                </c:pt>
                <c:pt idx="3" formatCode="General">
                  <c:v>0.0</c:v>
                </c:pt>
                <c:pt idx="4" formatCode="General">
                  <c:v>0.0</c:v>
                </c:pt>
                <c:pt idx="5">
                  <c:v>0.519746013840322</c:v>
                </c:pt>
                <c:pt idx="6">
                  <c:v>0.15358603069556</c:v>
                </c:pt>
                <c:pt idx="7" formatCode="General">
                  <c:v>0.0</c:v>
                </c:pt>
                <c:pt idx="8" formatCode="General">
                  <c:v>0.0</c:v>
                </c:pt>
                <c:pt idx="9">
                  <c:v>0.43630669770339</c:v>
                </c:pt>
                <c:pt idx="10">
                  <c:v>0.136440829577443</c:v>
                </c:pt>
                <c:pt idx="11" formatCode="General">
                  <c:v>0.0</c:v>
                </c:pt>
                <c:pt idx="12" formatCode="General">
                  <c:v>0.0</c:v>
                </c:pt>
                <c:pt idx="13">
                  <c:v>0.528117463441924</c:v>
                </c:pt>
                <c:pt idx="14">
                  <c:v>0.147880159247439</c:v>
                </c:pt>
                <c:pt idx="15" formatCode="General">
                  <c:v>0.0</c:v>
                </c:pt>
                <c:pt idx="16" formatCode="General">
                  <c:v>0.0</c:v>
                </c:pt>
                <c:pt idx="17">
                  <c:v>0.526445429649159</c:v>
                </c:pt>
                <c:pt idx="18">
                  <c:v>0.0998129273919913</c:v>
                </c:pt>
                <c:pt idx="19" formatCode="General">
                  <c:v>0.0</c:v>
                </c:pt>
                <c:pt idx="20" formatCode="General">
                  <c:v>0.0</c:v>
                </c:pt>
                <c:pt idx="21">
                  <c:v>0.503677749140521</c:v>
                </c:pt>
                <c:pt idx="22">
                  <c:v>0.0873443868964198</c:v>
                </c:pt>
                <c:pt idx="23" formatCode="General">
                  <c:v>0.0</c:v>
                </c:pt>
              </c:numCache>
            </c:numRef>
          </c:val>
        </c:ser>
        <c:dLbls>
          <c:showLegendKey val="0"/>
          <c:showVal val="0"/>
          <c:showCatName val="0"/>
          <c:showSerName val="0"/>
          <c:showPercent val="0"/>
          <c:showBubbleSize val="0"/>
        </c:dLbls>
        <c:gapWidth val="20"/>
        <c:overlap val="100"/>
        <c:axId val="-2066829712"/>
        <c:axId val="-2068984544"/>
      </c:barChart>
      <c:catAx>
        <c:axId val="-2066829712"/>
        <c:scaling>
          <c:orientation val="minMax"/>
        </c:scaling>
        <c:delete val="0"/>
        <c:axPos val="b"/>
        <c:numFmt formatCode="General" sourceLinked="0"/>
        <c:majorTickMark val="none"/>
        <c:minorTickMark val="none"/>
        <c:tickLblPos val="nextTo"/>
        <c:spPr>
          <a:noFill/>
          <a:ln>
            <a:noFill/>
          </a:ln>
        </c:spPr>
        <c:txPr>
          <a:bodyPr/>
          <a:lstStyle/>
          <a:p>
            <a:pPr>
              <a:defRPr sz="2000" b="0">
                <a:solidFill>
                  <a:schemeClr val="bg1"/>
                </a:solidFill>
                <a:latin typeface="Calibri Light" panose="020F0302020204030204" pitchFamily="34" charset="0"/>
              </a:defRPr>
            </a:pPr>
            <a:endParaRPr lang="en-US"/>
          </a:p>
        </c:txPr>
        <c:crossAx val="-2068984544"/>
        <c:crosses val="autoZero"/>
        <c:auto val="1"/>
        <c:lblAlgn val="ctr"/>
        <c:lblOffset val="100"/>
        <c:noMultiLvlLbl val="0"/>
      </c:catAx>
      <c:valAx>
        <c:axId val="-2068984544"/>
        <c:scaling>
          <c:orientation val="minMax"/>
          <c:max val="1.0"/>
        </c:scaling>
        <c:delete val="0"/>
        <c:axPos val="l"/>
        <c:majorGridlines>
          <c:spPr>
            <a:ln w="6350">
              <a:noFill/>
              <a:prstDash val="dash"/>
            </a:ln>
          </c:spPr>
        </c:majorGridlines>
        <c:numFmt formatCode="0%" sourceLinked="0"/>
        <c:majorTickMark val="out"/>
        <c:minorTickMark val="none"/>
        <c:tickLblPos val="nextTo"/>
        <c:spPr>
          <a:noFill/>
          <a:ln>
            <a:noFill/>
          </a:ln>
        </c:spPr>
        <c:txPr>
          <a:bodyPr/>
          <a:lstStyle/>
          <a:p>
            <a:pPr>
              <a:defRPr sz="2000">
                <a:solidFill>
                  <a:schemeClr val="bg1"/>
                </a:solidFill>
                <a:latin typeface="Calibri Light" panose="020F0302020204030204" pitchFamily="34" charset="0"/>
              </a:defRPr>
            </a:pPr>
            <a:endParaRPr lang="en-US"/>
          </a:p>
        </c:txPr>
        <c:crossAx val="-2066829712"/>
        <c:crosses val="autoZero"/>
        <c:crossBetween val="between"/>
      </c:valAx>
      <c:spPr>
        <a:noFill/>
      </c:spPr>
    </c:plotArea>
    <c:plotVisOnly val="1"/>
    <c:dispBlanksAs val="gap"/>
    <c:showDLblsOverMax val="0"/>
  </c:chart>
  <c:spPr>
    <a:noFill/>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44463682877337"/>
          <c:y val="0.180511191465663"/>
          <c:w val="0.829889310302181"/>
          <c:h val="0.558211275805714"/>
        </c:manualLayout>
      </c:layout>
      <c:barChart>
        <c:barDir val="col"/>
        <c:grouping val="stacked"/>
        <c:varyColors val="0"/>
        <c:ser>
          <c:idx val="0"/>
          <c:order val="0"/>
          <c:tx>
            <c:strRef>
              <c:f>Graphs2!$P$54</c:f>
              <c:strCache>
                <c:ptCount val="1"/>
                <c:pt idx="0">
                  <c:v>Both Channels Busy</c:v>
                </c:pt>
              </c:strCache>
            </c:strRef>
          </c:tx>
          <c:spPr>
            <a:solidFill>
              <a:schemeClr val="accent5">
                <a:lumMod val="50000"/>
              </a:schemeClr>
            </a:solidFill>
            <a:ln w="6350">
              <a:solidFill>
                <a:schemeClr val="tx1"/>
              </a:solidFill>
            </a:ln>
          </c:spPr>
          <c:invertIfNegative val="0"/>
          <c:dPt>
            <c:idx val="5"/>
            <c:invertIfNegative val="0"/>
            <c:bubble3D val="0"/>
            <c:spPr>
              <a:noFill/>
              <a:ln w="6350">
                <a:noFill/>
              </a:ln>
            </c:spPr>
          </c:dPt>
          <c:dPt>
            <c:idx val="6"/>
            <c:invertIfNegative val="0"/>
            <c:bubble3D val="0"/>
            <c:spPr>
              <a:noFill/>
              <a:ln w="6350">
                <a:noFill/>
              </a:ln>
            </c:spPr>
          </c:dPt>
          <c:dPt>
            <c:idx val="9"/>
            <c:invertIfNegative val="0"/>
            <c:bubble3D val="0"/>
            <c:spPr>
              <a:noFill/>
              <a:ln w="6350">
                <a:noFill/>
              </a:ln>
            </c:spPr>
          </c:dPt>
          <c:dPt>
            <c:idx val="10"/>
            <c:invertIfNegative val="0"/>
            <c:bubble3D val="0"/>
            <c:spPr>
              <a:noFill/>
              <a:ln w="6350">
                <a:noFill/>
              </a:ln>
            </c:spPr>
          </c:dPt>
          <c:dPt>
            <c:idx val="17"/>
            <c:invertIfNegative val="0"/>
            <c:bubble3D val="0"/>
            <c:spPr>
              <a:noFill/>
              <a:ln w="6350">
                <a:noFill/>
              </a:ln>
            </c:spPr>
          </c:dPt>
          <c:dPt>
            <c:idx val="18"/>
            <c:invertIfNegative val="0"/>
            <c:bubble3D val="0"/>
            <c:spPr>
              <a:noFill/>
              <a:ln w="6350">
                <a:noFill/>
              </a:ln>
            </c:spPr>
          </c:dPt>
          <c:dPt>
            <c:idx val="21"/>
            <c:invertIfNegative val="0"/>
            <c:bubble3D val="0"/>
            <c:spPr>
              <a:noFill/>
              <a:ln w="6350">
                <a:noFill/>
              </a:ln>
            </c:spPr>
          </c:dPt>
          <c:dPt>
            <c:idx val="22"/>
            <c:invertIfNegative val="0"/>
            <c:bubble3D val="0"/>
            <c:spPr>
              <a:noFill/>
              <a:ln w="6350">
                <a:noFill/>
              </a:ln>
            </c:spPr>
          </c:dPt>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Graphs2!$P$55:$P$78</c:f>
              <c:numCache>
                <c:formatCode>0.0%</c:formatCode>
                <c:ptCount val="24"/>
                <c:pt idx="0" formatCode="General">
                  <c:v>0.0</c:v>
                </c:pt>
                <c:pt idx="1">
                  <c:v>0.266030914903973</c:v>
                </c:pt>
                <c:pt idx="2">
                  <c:v>0.266030914903973</c:v>
                </c:pt>
                <c:pt idx="3" formatCode="General">
                  <c:v>0.0</c:v>
                </c:pt>
                <c:pt idx="4" formatCode="General">
                  <c:v>0.0</c:v>
                </c:pt>
                <c:pt idx="5">
                  <c:v>0.159768119605107</c:v>
                </c:pt>
                <c:pt idx="6">
                  <c:v>0.159768119605107</c:v>
                </c:pt>
                <c:pt idx="7" formatCode="General">
                  <c:v>0.0</c:v>
                </c:pt>
                <c:pt idx="8" formatCode="General">
                  <c:v>0.0</c:v>
                </c:pt>
                <c:pt idx="9">
                  <c:v>0.0731272683743831</c:v>
                </c:pt>
                <c:pt idx="10">
                  <c:v>0.0731272683743831</c:v>
                </c:pt>
                <c:pt idx="11" formatCode="General">
                  <c:v>0.0</c:v>
                </c:pt>
                <c:pt idx="12" formatCode="General">
                  <c:v>0.0</c:v>
                </c:pt>
                <c:pt idx="13">
                  <c:v>0.266030914903973</c:v>
                </c:pt>
                <c:pt idx="14">
                  <c:v>0.266030914903973</c:v>
                </c:pt>
                <c:pt idx="15" formatCode="General">
                  <c:v>0.0</c:v>
                </c:pt>
                <c:pt idx="16" formatCode="General">
                  <c:v>0.0</c:v>
                </c:pt>
                <c:pt idx="17">
                  <c:v>0.319603081457875</c:v>
                </c:pt>
                <c:pt idx="18">
                  <c:v>0.319603081457875</c:v>
                </c:pt>
                <c:pt idx="19" formatCode="General">
                  <c:v>0.0</c:v>
                </c:pt>
                <c:pt idx="20" formatCode="General">
                  <c:v>0.0</c:v>
                </c:pt>
                <c:pt idx="21">
                  <c:v>0.340559157659644</c:v>
                </c:pt>
                <c:pt idx="22">
                  <c:v>0.340559157659644</c:v>
                </c:pt>
                <c:pt idx="23" formatCode="General">
                  <c:v>0.0</c:v>
                </c:pt>
              </c:numCache>
            </c:numRef>
          </c:val>
        </c:ser>
        <c:ser>
          <c:idx val="1"/>
          <c:order val="1"/>
          <c:tx>
            <c:strRef>
              <c:f>Graphs2!$Q$54</c:f>
              <c:strCache>
                <c:ptCount val="1"/>
                <c:pt idx="0">
                  <c:v>Single Channel Busy</c:v>
                </c:pt>
              </c:strCache>
            </c:strRef>
          </c:tx>
          <c:spPr>
            <a:solidFill>
              <a:schemeClr val="accent5">
                <a:lumMod val="60000"/>
                <a:lumOff val="40000"/>
              </a:schemeClr>
            </a:solidFill>
            <a:ln w="6350">
              <a:solidFill>
                <a:schemeClr val="tx1"/>
              </a:solidFill>
            </a:ln>
          </c:spPr>
          <c:invertIfNegative val="0"/>
          <c:dPt>
            <c:idx val="5"/>
            <c:invertIfNegative val="0"/>
            <c:bubble3D val="0"/>
            <c:spPr>
              <a:noFill/>
              <a:ln w="6350">
                <a:noFill/>
              </a:ln>
            </c:spPr>
          </c:dPt>
          <c:dPt>
            <c:idx val="6"/>
            <c:invertIfNegative val="0"/>
            <c:bubble3D val="0"/>
            <c:spPr>
              <a:noFill/>
              <a:ln w="6350">
                <a:noFill/>
              </a:ln>
            </c:spPr>
          </c:dPt>
          <c:dPt>
            <c:idx val="9"/>
            <c:invertIfNegative val="0"/>
            <c:bubble3D val="0"/>
            <c:spPr>
              <a:noFill/>
              <a:ln w="6350">
                <a:noFill/>
              </a:ln>
            </c:spPr>
          </c:dPt>
          <c:dPt>
            <c:idx val="10"/>
            <c:invertIfNegative val="0"/>
            <c:bubble3D val="0"/>
            <c:spPr>
              <a:noFill/>
              <a:ln w="6350">
                <a:noFill/>
              </a:ln>
            </c:spPr>
          </c:dPt>
          <c:dPt>
            <c:idx val="17"/>
            <c:invertIfNegative val="0"/>
            <c:bubble3D val="0"/>
            <c:spPr>
              <a:noFill/>
              <a:ln w="6350">
                <a:noFill/>
              </a:ln>
            </c:spPr>
          </c:dPt>
          <c:dPt>
            <c:idx val="18"/>
            <c:invertIfNegative val="0"/>
            <c:bubble3D val="0"/>
            <c:spPr>
              <a:noFill/>
              <a:ln w="6350">
                <a:noFill/>
              </a:ln>
            </c:spPr>
          </c:dPt>
          <c:dPt>
            <c:idx val="21"/>
            <c:invertIfNegative val="0"/>
            <c:bubble3D val="0"/>
            <c:spPr>
              <a:noFill/>
              <a:ln w="6350">
                <a:noFill/>
              </a:ln>
            </c:spPr>
          </c:dPt>
          <c:dPt>
            <c:idx val="22"/>
            <c:invertIfNegative val="0"/>
            <c:bubble3D val="0"/>
            <c:spPr>
              <a:noFill/>
              <a:ln w="6350">
                <a:noFill/>
              </a:ln>
            </c:spPr>
          </c:dPt>
          <c:cat>
            <c:multiLvlStrRef>
              <c:f>Graphs2!$N$55:$O$78</c:f>
              <c:multiLvlStrCache>
                <c:ptCount val="24"/>
                <c:lvl>
                  <c:pt idx="0">
                    <c:v> </c:v>
                  </c:pt>
                  <c:pt idx="1">
                    <c:v> </c:v>
                  </c:pt>
                  <c:pt idx="2">
                    <c:v> </c:v>
                  </c:pt>
                  <c:pt idx="3">
                    <c:v> </c:v>
                  </c:pt>
                  <c:pt idx="5">
                    <c:v> </c:v>
                  </c:pt>
                  <c:pt idx="6">
                    <c:v> </c:v>
                  </c:pt>
                  <c:pt idx="7">
                    <c:v> </c:v>
                  </c:pt>
                  <c:pt idx="8">
                    <c:v> </c:v>
                  </c:pt>
                  <c:pt idx="9">
                    <c:v> </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lvl>
                <c:lvl>
                  <c:pt idx="0">
                    <c:v>1 Channel</c:v>
                  </c:pt>
                  <c:pt idx="4">
                    <c:v>2 Channel</c:v>
                  </c:pt>
                  <c:pt idx="8">
                    <c:v>2 Channel</c:v>
                  </c:pt>
                  <c:pt idx="12">
                    <c:v>1 Rank</c:v>
                  </c:pt>
                  <c:pt idx="16">
                    <c:v>2 Rank</c:v>
                  </c:pt>
                  <c:pt idx="20">
                    <c:v>4 Rank</c:v>
                  </c:pt>
                </c:lvl>
              </c:multiLvlStrCache>
            </c:multiLvlStrRef>
          </c:cat>
          <c:val>
            <c:numRef>
              <c:f>Graphs2!$Q$55:$Q$78</c:f>
              <c:numCache>
                <c:formatCode>0.0%</c:formatCode>
                <c:ptCount val="24"/>
                <c:pt idx="0" formatCode="General">
                  <c:v>0.0</c:v>
                </c:pt>
                <c:pt idx="1">
                  <c:v>0.528117463441924</c:v>
                </c:pt>
                <c:pt idx="2">
                  <c:v>0.147880159247439</c:v>
                </c:pt>
                <c:pt idx="3" formatCode="General">
                  <c:v>0.0</c:v>
                </c:pt>
                <c:pt idx="4" formatCode="General">
                  <c:v>0.0</c:v>
                </c:pt>
                <c:pt idx="5">
                  <c:v>0.519746013840322</c:v>
                </c:pt>
                <c:pt idx="6">
                  <c:v>0.15358603069556</c:v>
                </c:pt>
                <c:pt idx="7" formatCode="General">
                  <c:v>0.0</c:v>
                </c:pt>
                <c:pt idx="8" formatCode="General">
                  <c:v>0.0</c:v>
                </c:pt>
                <c:pt idx="9">
                  <c:v>0.43630669770339</c:v>
                </c:pt>
                <c:pt idx="10">
                  <c:v>0.136440829577443</c:v>
                </c:pt>
                <c:pt idx="11" formatCode="General">
                  <c:v>0.0</c:v>
                </c:pt>
                <c:pt idx="12" formatCode="General">
                  <c:v>0.0</c:v>
                </c:pt>
                <c:pt idx="13">
                  <c:v>0.528117463441924</c:v>
                </c:pt>
                <c:pt idx="14">
                  <c:v>0.147880159247439</c:v>
                </c:pt>
                <c:pt idx="15" formatCode="General">
                  <c:v>0.0</c:v>
                </c:pt>
                <c:pt idx="16" formatCode="General">
                  <c:v>0.0</c:v>
                </c:pt>
                <c:pt idx="17">
                  <c:v>0.526445429649159</c:v>
                </c:pt>
                <c:pt idx="18">
                  <c:v>0.0998129273919913</c:v>
                </c:pt>
                <c:pt idx="19" formatCode="General">
                  <c:v>0.0</c:v>
                </c:pt>
                <c:pt idx="20" formatCode="General">
                  <c:v>0.0</c:v>
                </c:pt>
                <c:pt idx="21">
                  <c:v>0.503677749140521</c:v>
                </c:pt>
                <c:pt idx="22">
                  <c:v>0.0873443868964198</c:v>
                </c:pt>
                <c:pt idx="23" formatCode="General">
                  <c:v>0.0</c:v>
                </c:pt>
              </c:numCache>
            </c:numRef>
          </c:val>
        </c:ser>
        <c:dLbls>
          <c:showLegendKey val="0"/>
          <c:showVal val="0"/>
          <c:showCatName val="0"/>
          <c:showSerName val="0"/>
          <c:showPercent val="0"/>
          <c:showBubbleSize val="0"/>
        </c:dLbls>
        <c:gapWidth val="20"/>
        <c:overlap val="100"/>
        <c:axId val="-2074525840"/>
        <c:axId val="-2074196464"/>
      </c:barChart>
      <c:catAx>
        <c:axId val="-2074525840"/>
        <c:scaling>
          <c:orientation val="minMax"/>
        </c:scaling>
        <c:delete val="0"/>
        <c:axPos val="b"/>
        <c:numFmt formatCode="General" sourceLinked="0"/>
        <c:majorTickMark val="none"/>
        <c:minorTickMark val="none"/>
        <c:tickLblPos val="nextTo"/>
        <c:spPr>
          <a:ln>
            <a:solidFill>
              <a:schemeClr val="tx1"/>
            </a:solidFill>
          </a:ln>
        </c:spPr>
        <c:txPr>
          <a:bodyPr/>
          <a:lstStyle/>
          <a:p>
            <a:pPr>
              <a:defRPr sz="2000" b="0">
                <a:latin typeface="Calibri Light" panose="020F0302020204030204" pitchFamily="34" charset="0"/>
              </a:defRPr>
            </a:pPr>
            <a:endParaRPr lang="en-US"/>
          </a:p>
        </c:txPr>
        <c:crossAx val="-2074196464"/>
        <c:crosses val="autoZero"/>
        <c:auto val="1"/>
        <c:lblAlgn val="ctr"/>
        <c:lblOffset val="100"/>
        <c:noMultiLvlLbl val="0"/>
      </c:catAx>
      <c:valAx>
        <c:axId val="-2074196464"/>
        <c:scaling>
          <c:orientation val="minMax"/>
          <c:max val="1.0"/>
        </c:scaling>
        <c:delete val="0"/>
        <c:axPos val="l"/>
        <c:majorGridlines>
          <c:spPr>
            <a:ln w="6350">
              <a:noFill/>
              <a:prstDash val="dash"/>
            </a:ln>
          </c:spPr>
        </c:majorGridlines>
        <c:numFmt formatCode="0%" sourceLinked="0"/>
        <c:majorTickMark val="out"/>
        <c:minorTickMark val="none"/>
        <c:tickLblPos val="nextTo"/>
        <c:spPr>
          <a:ln>
            <a:solidFill>
              <a:schemeClr val="tx1"/>
            </a:solidFill>
          </a:ln>
        </c:spPr>
        <c:txPr>
          <a:bodyPr/>
          <a:lstStyle/>
          <a:p>
            <a:pPr>
              <a:defRPr sz="2000">
                <a:latin typeface="Calibri Light" panose="020F0302020204030204" pitchFamily="34" charset="0"/>
              </a:defRPr>
            </a:pPr>
            <a:endParaRPr lang="en-US"/>
          </a:p>
        </c:txPr>
        <c:crossAx val="-2074525840"/>
        <c:crosses val="autoZero"/>
        <c:crossBetween val="between"/>
      </c:valAx>
      <c:spPr>
        <a:noFill/>
      </c:spPr>
    </c:plotArea>
    <c:legend>
      <c:legendPos val="t"/>
      <c:layout>
        <c:manualLayout>
          <c:xMode val="edge"/>
          <c:yMode val="edge"/>
          <c:x val="0.242565851550247"/>
          <c:y val="0.17190216729238"/>
          <c:w val="0.625027333394668"/>
          <c:h val="0.0841356460189312"/>
        </c:manualLayout>
      </c:layout>
      <c:overlay val="0"/>
      <c:txPr>
        <a:bodyPr/>
        <a:lstStyle/>
        <a:p>
          <a:pPr>
            <a:defRPr sz="2000">
              <a:latin typeface="Calibri Light" panose="020F0302020204030204" pitchFamily="34" charset="0"/>
            </a:defRPr>
          </a:pPr>
          <a:endParaRPr lang="en-US"/>
        </a:p>
      </c:txPr>
    </c:legend>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motivation!$AA$58</c:f>
              <c:strCache>
                <c:ptCount val="1"/>
                <c:pt idx="0">
                  <c:v>Pin Count</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motivation!$Z$59:$Z$62</c:f>
              <c:strCache>
                <c:ptCount val="4"/>
                <c:pt idx="0">
                  <c:v>Others</c:v>
                </c:pt>
                <c:pt idx="1">
                  <c:v>IO Interface</c:v>
                </c:pt>
                <c:pt idx="2">
                  <c:v>Memory Channel</c:v>
                </c:pt>
                <c:pt idx="3">
                  <c:v>Power</c:v>
                </c:pt>
              </c:strCache>
            </c:strRef>
          </c:cat>
          <c:val>
            <c:numRef>
              <c:f>motivation!$AA$59:$AA$62</c:f>
              <c:numCache>
                <c:formatCode>General</c:formatCode>
                <c:ptCount val="4"/>
                <c:pt idx="0">
                  <c:v>98.0</c:v>
                </c:pt>
                <c:pt idx="1">
                  <c:v>117.0</c:v>
                </c:pt>
                <c:pt idx="2">
                  <c:v>288.0</c:v>
                </c:pt>
                <c:pt idx="3">
                  <c:v>600.0</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motivation!$AI$57</c:f>
              <c:strCache>
                <c:ptCount val="1"/>
                <c:pt idx="0">
                  <c:v>Pin Count</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motivation!$AH$58:$AH$60</c:f>
              <c:strCache>
                <c:ptCount val="3"/>
                <c:pt idx="0">
                  <c:v>Others</c:v>
                </c:pt>
                <c:pt idx="1">
                  <c:v>IO Interface</c:v>
                </c:pt>
                <c:pt idx="2">
                  <c:v>Memory Channel</c:v>
                </c:pt>
              </c:strCache>
            </c:strRef>
          </c:cat>
          <c:val>
            <c:numRef>
              <c:f>motivation!$AI$58:$AI$60</c:f>
              <c:numCache>
                <c:formatCode>General</c:formatCode>
                <c:ptCount val="3"/>
                <c:pt idx="0">
                  <c:v>98.0</c:v>
                </c:pt>
                <c:pt idx="1">
                  <c:v>117.0</c:v>
                </c:pt>
                <c:pt idx="2">
                  <c:v>288.0</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0588234877583"/>
          <c:y val="0.159025731611822"/>
          <c:w val="0.517309889067503"/>
          <c:h val="0.56188273963201"/>
        </c:manualLayout>
      </c:layout>
      <c:barChart>
        <c:barDir val="col"/>
        <c:grouping val="clustered"/>
        <c:varyColors val="0"/>
        <c:ser>
          <c:idx val="0"/>
          <c:order val="0"/>
          <c:tx>
            <c:strRef>
              <c:f>CP_RESULT!$P$12</c:f>
              <c:strCache>
                <c:ptCount val="1"/>
                <c:pt idx="0">
                  <c:v>C2R2</c:v>
                </c:pt>
              </c:strCache>
            </c:strRef>
          </c:tx>
          <c:spPr>
            <a:solidFill>
              <a:srgbClr val="4472C4">
                <a:lumMod val="75000"/>
              </a:srgbClr>
            </a:solidFill>
            <a:ln w="6350">
              <a:solidFill>
                <a:srgbClr val="4472C4">
                  <a:lumMod val="75000"/>
                </a:srgbClr>
              </a:solidFill>
            </a:ln>
          </c:spPr>
          <c:invertIfNegative val="0"/>
          <c:cat>
            <c:strRef>
              <c:f>CP_RESULT!$Q$11:$S$11</c:f>
              <c:strCache>
                <c:ptCount val="3"/>
                <c:pt idx="0">
                  <c:v>4-Core</c:v>
                </c:pt>
                <c:pt idx="1">
                  <c:v>8-Core</c:v>
                </c:pt>
                <c:pt idx="2">
                  <c:v>16-Core</c:v>
                </c:pt>
              </c:strCache>
            </c:strRef>
          </c:cat>
          <c:val>
            <c:numRef>
              <c:f>CP_RESULT!$Q$12:$S$12</c:f>
              <c:numCache>
                <c:formatCode>General</c:formatCode>
                <c:ptCount val="3"/>
                <c:pt idx="0">
                  <c:v>0.0791967776764482</c:v>
                </c:pt>
                <c:pt idx="1">
                  <c:v>0.146662977618907</c:v>
                </c:pt>
                <c:pt idx="2">
                  <c:v>0.200912499336983</c:v>
                </c:pt>
              </c:numCache>
            </c:numRef>
          </c:val>
        </c:ser>
        <c:dLbls>
          <c:showLegendKey val="0"/>
          <c:showVal val="0"/>
          <c:showCatName val="0"/>
          <c:showSerName val="0"/>
          <c:showPercent val="0"/>
          <c:showBubbleSize val="0"/>
        </c:dLbls>
        <c:gapWidth val="75"/>
        <c:axId val="-2070291456"/>
        <c:axId val="-2070194768"/>
      </c:barChart>
      <c:catAx>
        <c:axId val="-2070291456"/>
        <c:scaling>
          <c:orientation val="minMax"/>
        </c:scaling>
        <c:delete val="0"/>
        <c:axPos val="b"/>
        <c:numFmt formatCode="General" sourceLinked="0"/>
        <c:majorTickMark val="out"/>
        <c:minorTickMark val="none"/>
        <c:tickLblPos val="nextTo"/>
        <c:spPr>
          <a:ln>
            <a:solidFill>
              <a:schemeClr val="tx1"/>
            </a:solidFill>
          </a:ln>
        </c:spPr>
        <c:txPr>
          <a:bodyPr/>
          <a:lstStyle/>
          <a:p>
            <a:pPr>
              <a:defRPr sz="2000" b="0">
                <a:latin typeface="Calibri Light" panose="020F0302020204030204" pitchFamily="34" charset="0"/>
              </a:defRPr>
            </a:pPr>
            <a:endParaRPr lang="en-US"/>
          </a:p>
        </c:txPr>
        <c:crossAx val="-2070194768"/>
        <c:crosses val="autoZero"/>
        <c:auto val="1"/>
        <c:lblAlgn val="ctr"/>
        <c:lblOffset val="0"/>
        <c:noMultiLvlLbl val="0"/>
      </c:catAx>
      <c:valAx>
        <c:axId val="-2070194768"/>
        <c:scaling>
          <c:orientation val="minMax"/>
          <c:max val="0.25"/>
          <c:min val="0.0"/>
        </c:scaling>
        <c:delete val="0"/>
        <c:axPos val="l"/>
        <c:majorGridlines>
          <c:spPr>
            <a:ln w="6350">
              <a:solidFill>
                <a:schemeClr val="tx1"/>
              </a:solidFill>
              <a:prstDash val="dash"/>
            </a:ln>
          </c:spPr>
        </c:majorGridlines>
        <c:numFmt formatCode="0%" sourceLinked="0"/>
        <c:majorTickMark val="out"/>
        <c:minorTickMark val="none"/>
        <c:tickLblPos val="nextTo"/>
        <c:spPr>
          <a:noFill/>
          <a:ln>
            <a:solidFill>
              <a:schemeClr val="tx1"/>
            </a:solidFill>
          </a:ln>
        </c:spPr>
        <c:txPr>
          <a:bodyPr/>
          <a:lstStyle/>
          <a:p>
            <a:pPr>
              <a:defRPr sz="2000" b="0">
                <a:latin typeface="Calibri Light" panose="020F0302020204030204" pitchFamily="34" charset="0"/>
              </a:defRPr>
            </a:pPr>
            <a:endParaRPr lang="en-US"/>
          </a:p>
        </c:txPr>
        <c:crossAx val="-2070291456"/>
        <c:crosses val="autoZero"/>
        <c:crossBetween val="between"/>
        <c:majorUnit val="0.05"/>
      </c:valAx>
      <c:spPr>
        <a:noFill/>
      </c:spPr>
    </c:plotArea>
    <c:plotVisOnly val="1"/>
    <c:dispBlanksAs val="gap"/>
    <c:showDLblsOverMax val="0"/>
  </c:chart>
  <c:spPr>
    <a:noFill/>
    <a:ln>
      <a:no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8340012203227"/>
          <c:y val="0.154400145844895"/>
          <c:w val="0.517309889067503"/>
          <c:h val="0.56188273963201"/>
        </c:manualLayout>
      </c:layout>
      <c:barChart>
        <c:barDir val="col"/>
        <c:grouping val="clustered"/>
        <c:varyColors val="0"/>
        <c:ser>
          <c:idx val="0"/>
          <c:order val="0"/>
          <c:tx>
            <c:strRef>
              <c:f>GPU_RESULT!$P$12</c:f>
              <c:strCache>
                <c:ptCount val="1"/>
                <c:pt idx="0">
                  <c:v>C4R1</c:v>
                </c:pt>
              </c:strCache>
            </c:strRef>
          </c:tx>
          <c:spPr>
            <a:solidFill>
              <a:srgbClr val="4472C4">
                <a:lumMod val="75000"/>
              </a:srgbClr>
            </a:solidFill>
            <a:ln w="6350">
              <a:solidFill>
                <a:srgbClr val="4472C4">
                  <a:lumMod val="75000"/>
                </a:srgbClr>
              </a:solidFill>
            </a:ln>
          </c:spPr>
          <c:invertIfNegative val="0"/>
          <c:cat>
            <c:strRef>
              <c:f>GPU_RESULT!$Q$11:$S$11</c:f>
              <c:strCache>
                <c:ptCount val="3"/>
                <c:pt idx="0">
                  <c:v>4-Core</c:v>
                </c:pt>
                <c:pt idx="1">
                  <c:v>8-Core</c:v>
                </c:pt>
                <c:pt idx="2">
                  <c:v>16-Core</c:v>
                </c:pt>
              </c:strCache>
            </c:strRef>
          </c:cat>
          <c:val>
            <c:numRef>
              <c:f>GPU_RESULT!$Q$12:$S$12</c:f>
              <c:numCache>
                <c:formatCode>General</c:formatCode>
                <c:ptCount val="3"/>
                <c:pt idx="0">
                  <c:v>0.0521779567655502</c:v>
                </c:pt>
                <c:pt idx="1">
                  <c:v>0.117060613140367</c:v>
                </c:pt>
                <c:pt idx="2">
                  <c:v>0.204388716514463</c:v>
                </c:pt>
              </c:numCache>
            </c:numRef>
          </c:val>
        </c:ser>
        <c:dLbls>
          <c:showLegendKey val="0"/>
          <c:showVal val="0"/>
          <c:showCatName val="0"/>
          <c:showSerName val="0"/>
          <c:showPercent val="0"/>
          <c:showBubbleSize val="0"/>
        </c:dLbls>
        <c:gapWidth val="75"/>
        <c:axId val="-2070788816"/>
        <c:axId val="-2070796064"/>
      </c:barChart>
      <c:catAx>
        <c:axId val="-2070788816"/>
        <c:scaling>
          <c:orientation val="minMax"/>
        </c:scaling>
        <c:delete val="0"/>
        <c:axPos val="b"/>
        <c:numFmt formatCode="General" sourceLinked="0"/>
        <c:majorTickMark val="out"/>
        <c:minorTickMark val="none"/>
        <c:tickLblPos val="nextTo"/>
        <c:spPr>
          <a:ln>
            <a:solidFill>
              <a:schemeClr val="tx1"/>
            </a:solidFill>
          </a:ln>
        </c:spPr>
        <c:txPr>
          <a:bodyPr/>
          <a:lstStyle/>
          <a:p>
            <a:pPr>
              <a:defRPr sz="2000" b="0">
                <a:latin typeface="Calibri Light" panose="020F0302020204030204" pitchFamily="34" charset="0"/>
              </a:defRPr>
            </a:pPr>
            <a:endParaRPr lang="en-US"/>
          </a:p>
        </c:txPr>
        <c:crossAx val="-2070796064"/>
        <c:crosses val="autoZero"/>
        <c:auto val="1"/>
        <c:lblAlgn val="ctr"/>
        <c:lblOffset val="0"/>
        <c:noMultiLvlLbl val="0"/>
      </c:catAx>
      <c:valAx>
        <c:axId val="-2070796064"/>
        <c:scaling>
          <c:orientation val="minMax"/>
          <c:max val="0.25"/>
          <c:min val="0.0"/>
        </c:scaling>
        <c:delete val="0"/>
        <c:axPos val="l"/>
        <c:majorGridlines>
          <c:spPr>
            <a:ln w="6350">
              <a:solidFill>
                <a:schemeClr val="tx1"/>
              </a:solidFill>
              <a:prstDash val="dash"/>
            </a:ln>
          </c:spPr>
        </c:majorGridlines>
        <c:numFmt formatCode="0%" sourceLinked="0"/>
        <c:majorTickMark val="out"/>
        <c:minorTickMark val="none"/>
        <c:tickLblPos val="nextTo"/>
        <c:spPr>
          <a:noFill/>
          <a:ln>
            <a:solidFill>
              <a:schemeClr val="tx1"/>
            </a:solidFill>
          </a:ln>
        </c:spPr>
        <c:txPr>
          <a:bodyPr/>
          <a:lstStyle/>
          <a:p>
            <a:pPr>
              <a:defRPr sz="2000" b="0">
                <a:latin typeface="Calibri Light" panose="020F0302020204030204" pitchFamily="34" charset="0"/>
              </a:defRPr>
            </a:pPr>
            <a:endParaRPr lang="en-US"/>
          </a:p>
        </c:txPr>
        <c:crossAx val="-2070788816"/>
        <c:crosses val="autoZero"/>
        <c:crossBetween val="between"/>
        <c:majorUnit val="0.05"/>
      </c:valAx>
      <c:spPr>
        <a:noFill/>
      </c:spPr>
    </c:plotArea>
    <c:plotVisOnly val="1"/>
    <c:dispBlanksAs val="gap"/>
    <c:showDLblsOverMax val="0"/>
  </c:chart>
  <c:spPr>
    <a:noFill/>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348340012203227"/>
          <c:y val="0.154400145844895"/>
          <c:w val="0.517309889067503"/>
          <c:h val="0.56188273963201"/>
        </c:manualLayout>
      </c:layout>
      <c:barChart>
        <c:barDir val="col"/>
        <c:grouping val="clustered"/>
        <c:varyColors val="0"/>
        <c:ser>
          <c:idx val="0"/>
          <c:order val="0"/>
          <c:tx>
            <c:strRef>
              <c:f>Graphs2!$F$66</c:f>
              <c:strCache>
                <c:ptCount val="1"/>
                <c:pt idx="0">
                  <c:v>16-Core</c:v>
                </c:pt>
              </c:strCache>
            </c:strRef>
          </c:tx>
          <c:spPr>
            <a:solidFill>
              <a:schemeClr val="accent5">
                <a:lumMod val="75000"/>
              </a:schemeClr>
            </a:solidFill>
            <a:ln w="6350">
              <a:solidFill>
                <a:schemeClr val="accent5">
                  <a:lumMod val="75000"/>
                </a:schemeClr>
              </a:solidFill>
            </a:ln>
          </c:spPr>
          <c:invertIfNegative val="0"/>
          <c:cat>
            <c:strRef>
              <c:f>Graphs2!$G$65:$I$65</c:f>
              <c:strCache>
                <c:ptCount val="3"/>
                <c:pt idx="0">
                  <c:v>1 rank</c:v>
                </c:pt>
                <c:pt idx="1">
                  <c:v>2 rank</c:v>
                </c:pt>
                <c:pt idx="2">
                  <c:v>4 rank</c:v>
                </c:pt>
              </c:strCache>
            </c:strRef>
          </c:cat>
          <c:val>
            <c:numRef>
              <c:f>Graphs2!$G$66:$I$66</c:f>
              <c:numCache>
                <c:formatCode>General</c:formatCode>
                <c:ptCount val="3"/>
                <c:pt idx="0">
                  <c:v>0.231011664355095</c:v>
                </c:pt>
                <c:pt idx="1">
                  <c:v>0.273165810086819</c:v>
                </c:pt>
                <c:pt idx="2">
                  <c:v>0.319606400576003</c:v>
                </c:pt>
              </c:numCache>
            </c:numRef>
          </c:val>
        </c:ser>
        <c:dLbls>
          <c:showLegendKey val="0"/>
          <c:showVal val="0"/>
          <c:showCatName val="0"/>
          <c:showSerName val="0"/>
          <c:showPercent val="0"/>
          <c:showBubbleSize val="0"/>
        </c:dLbls>
        <c:gapWidth val="75"/>
        <c:axId val="-2074334640"/>
        <c:axId val="2096800336"/>
      </c:barChart>
      <c:catAx>
        <c:axId val="-2074334640"/>
        <c:scaling>
          <c:orientation val="minMax"/>
        </c:scaling>
        <c:delete val="0"/>
        <c:axPos val="b"/>
        <c:numFmt formatCode="General" sourceLinked="0"/>
        <c:majorTickMark val="out"/>
        <c:minorTickMark val="none"/>
        <c:tickLblPos val="nextTo"/>
        <c:spPr>
          <a:ln>
            <a:solidFill>
              <a:schemeClr val="tx1"/>
            </a:solidFill>
          </a:ln>
        </c:spPr>
        <c:txPr>
          <a:bodyPr/>
          <a:lstStyle/>
          <a:p>
            <a:pPr>
              <a:defRPr sz="2000" b="0">
                <a:latin typeface="Calibri Light" panose="020F0302020204030204" pitchFamily="34" charset="0"/>
              </a:defRPr>
            </a:pPr>
            <a:endParaRPr lang="en-US"/>
          </a:p>
        </c:txPr>
        <c:crossAx val="2096800336"/>
        <c:crosses val="autoZero"/>
        <c:auto val="1"/>
        <c:lblAlgn val="ctr"/>
        <c:lblOffset val="0"/>
        <c:noMultiLvlLbl val="0"/>
      </c:catAx>
      <c:valAx>
        <c:axId val="2096800336"/>
        <c:scaling>
          <c:orientation val="minMax"/>
          <c:max val="0.4"/>
          <c:min val="0.0"/>
        </c:scaling>
        <c:delete val="0"/>
        <c:axPos val="l"/>
        <c:majorGridlines>
          <c:spPr>
            <a:ln w="6350">
              <a:solidFill>
                <a:schemeClr val="tx1"/>
              </a:solidFill>
              <a:prstDash val="dash"/>
            </a:ln>
          </c:spPr>
        </c:majorGridlines>
        <c:numFmt formatCode="0%" sourceLinked="0"/>
        <c:majorTickMark val="out"/>
        <c:minorTickMark val="none"/>
        <c:tickLblPos val="nextTo"/>
        <c:spPr>
          <a:noFill/>
          <a:ln>
            <a:solidFill>
              <a:schemeClr val="tx1"/>
            </a:solidFill>
          </a:ln>
        </c:spPr>
        <c:txPr>
          <a:bodyPr/>
          <a:lstStyle/>
          <a:p>
            <a:pPr>
              <a:defRPr sz="2000" b="0">
                <a:latin typeface="Calibri Light" panose="020F0302020204030204" pitchFamily="34" charset="0"/>
              </a:defRPr>
            </a:pPr>
            <a:endParaRPr lang="en-US"/>
          </a:p>
        </c:txPr>
        <c:crossAx val="-2074334640"/>
        <c:crosses val="autoZero"/>
        <c:crossBetween val="between"/>
        <c:majorUnit val="0.05"/>
      </c:valAx>
      <c:spPr>
        <a:noFill/>
      </c:spPr>
    </c:plotArea>
    <c:plotVisOnly val="1"/>
    <c:dispBlanksAs val="gap"/>
    <c:showDLblsOverMax val="0"/>
  </c:chart>
  <c:spPr>
    <a:noFill/>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350587472075699"/>
          <c:y val="0.159029782735491"/>
          <c:w val="0.517309889067503"/>
          <c:h val="0.56188273963201"/>
        </c:manualLayout>
      </c:layout>
      <c:barChart>
        <c:barDir val="col"/>
        <c:grouping val="clustered"/>
        <c:varyColors val="0"/>
        <c:ser>
          <c:idx val="0"/>
          <c:order val="0"/>
          <c:tx>
            <c:strRef>
              <c:f>Graphs2!$F$63</c:f>
              <c:strCache>
                <c:ptCount val="1"/>
                <c:pt idx="0">
                  <c:v>16-Core</c:v>
                </c:pt>
              </c:strCache>
            </c:strRef>
          </c:tx>
          <c:spPr>
            <a:solidFill>
              <a:schemeClr val="accent5">
                <a:lumMod val="75000"/>
              </a:schemeClr>
            </a:solidFill>
            <a:ln w="6350">
              <a:solidFill>
                <a:schemeClr val="accent5">
                  <a:lumMod val="75000"/>
                </a:schemeClr>
              </a:solidFill>
            </a:ln>
          </c:spPr>
          <c:invertIfNegative val="0"/>
          <c:cat>
            <c:strRef>
              <c:f>Graphs2!$G$62:$I$62</c:f>
              <c:strCache>
                <c:ptCount val="3"/>
                <c:pt idx="0">
                  <c:v>1 ch</c:v>
                </c:pt>
                <c:pt idx="1">
                  <c:v>2 ch</c:v>
                </c:pt>
                <c:pt idx="2">
                  <c:v>4 ch</c:v>
                </c:pt>
              </c:strCache>
            </c:strRef>
          </c:cat>
          <c:val>
            <c:numRef>
              <c:f>Graphs2!$G$63:$I$63</c:f>
              <c:numCache>
                <c:formatCode>General</c:formatCode>
                <c:ptCount val="3"/>
                <c:pt idx="0">
                  <c:v>0.231011664355095</c:v>
                </c:pt>
                <c:pt idx="1">
                  <c:v>0.148688657294445</c:v>
                </c:pt>
                <c:pt idx="2">
                  <c:v>0.08077864784488</c:v>
                </c:pt>
              </c:numCache>
            </c:numRef>
          </c:val>
        </c:ser>
        <c:dLbls>
          <c:showLegendKey val="0"/>
          <c:showVal val="0"/>
          <c:showCatName val="0"/>
          <c:showSerName val="0"/>
          <c:showPercent val="0"/>
          <c:showBubbleSize val="0"/>
        </c:dLbls>
        <c:gapWidth val="75"/>
        <c:axId val="-2067904432"/>
        <c:axId val="-2069473344"/>
      </c:barChart>
      <c:catAx>
        <c:axId val="-2067904432"/>
        <c:scaling>
          <c:orientation val="minMax"/>
        </c:scaling>
        <c:delete val="0"/>
        <c:axPos val="b"/>
        <c:numFmt formatCode="General" sourceLinked="0"/>
        <c:majorTickMark val="out"/>
        <c:minorTickMark val="none"/>
        <c:tickLblPos val="nextTo"/>
        <c:spPr>
          <a:ln>
            <a:solidFill>
              <a:schemeClr val="tx1"/>
            </a:solidFill>
          </a:ln>
        </c:spPr>
        <c:txPr>
          <a:bodyPr/>
          <a:lstStyle/>
          <a:p>
            <a:pPr>
              <a:defRPr sz="2000" b="0">
                <a:latin typeface="Calibri Light" panose="020F0302020204030204" pitchFamily="34" charset="0"/>
              </a:defRPr>
            </a:pPr>
            <a:endParaRPr lang="en-US"/>
          </a:p>
        </c:txPr>
        <c:crossAx val="-2069473344"/>
        <c:crosses val="autoZero"/>
        <c:auto val="1"/>
        <c:lblAlgn val="ctr"/>
        <c:lblOffset val="0"/>
        <c:noMultiLvlLbl val="0"/>
      </c:catAx>
      <c:valAx>
        <c:axId val="-2069473344"/>
        <c:scaling>
          <c:orientation val="minMax"/>
          <c:max val="0.4"/>
          <c:min val="0.0"/>
        </c:scaling>
        <c:delete val="0"/>
        <c:axPos val="l"/>
        <c:majorGridlines>
          <c:spPr>
            <a:ln w="6350">
              <a:solidFill>
                <a:schemeClr val="tx1"/>
              </a:solidFill>
              <a:prstDash val="dash"/>
            </a:ln>
          </c:spPr>
        </c:majorGridlines>
        <c:numFmt formatCode="0%" sourceLinked="0"/>
        <c:majorTickMark val="out"/>
        <c:minorTickMark val="none"/>
        <c:tickLblPos val="nextTo"/>
        <c:spPr>
          <a:noFill/>
          <a:ln>
            <a:solidFill>
              <a:schemeClr val="tx1"/>
            </a:solidFill>
          </a:ln>
        </c:spPr>
        <c:txPr>
          <a:bodyPr/>
          <a:lstStyle/>
          <a:p>
            <a:pPr>
              <a:defRPr sz="2000" b="0">
                <a:latin typeface="Calibri Light" panose="020F0302020204030204" pitchFamily="34" charset="0"/>
              </a:defRPr>
            </a:pPr>
            <a:endParaRPr lang="en-US"/>
          </a:p>
        </c:txPr>
        <c:crossAx val="-2067904432"/>
        <c:crosses val="autoZero"/>
        <c:crossBetween val="between"/>
        <c:majorUnit val="0.05"/>
      </c:valAx>
      <c:spPr>
        <a:noFill/>
      </c:spPr>
    </c:plotArea>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348340012203227"/>
          <c:y val="0.154400145844895"/>
          <c:w val="0.517309889067503"/>
          <c:h val="0.56188273963201"/>
        </c:manualLayout>
      </c:layout>
      <c:barChart>
        <c:barDir val="col"/>
        <c:grouping val="clustered"/>
        <c:varyColors val="0"/>
        <c:ser>
          <c:idx val="0"/>
          <c:order val="0"/>
          <c:tx>
            <c:strRef>
              <c:f>Sheet5!$AS$46</c:f>
              <c:strCache>
                <c:ptCount val="1"/>
                <c:pt idx="0">
                  <c:v>16-Core</c:v>
                </c:pt>
              </c:strCache>
            </c:strRef>
          </c:tx>
          <c:spPr>
            <a:solidFill>
              <a:schemeClr val="accent6">
                <a:lumMod val="75000"/>
              </a:schemeClr>
            </a:solidFill>
            <a:ln w="6350">
              <a:solidFill>
                <a:schemeClr val="accent6">
                  <a:lumMod val="75000"/>
                </a:schemeClr>
              </a:solidFill>
            </a:ln>
          </c:spPr>
          <c:invertIfNegative val="0"/>
          <c:dPt>
            <c:idx val="1"/>
            <c:invertIfNegative val="0"/>
            <c:bubble3D val="0"/>
            <c:spPr>
              <a:solidFill>
                <a:schemeClr val="accent5">
                  <a:lumMod val="75000"/>
                </a:schemeClr>
              </a:solidFill>
              <a:ln w="6350">
                <a:solidFill>
                  <a:schemeClr val="accent5">
                    <a:lumMod val="75000"/>
                  </a:schemeClr>
                </a:solidFill>
              </a:ln>
            </c:spPr>
          </c:dPt>
          <c:cat>
            <c:strRef>
              <c:f>Sheet5!$AT$45:$AV$45</c:f>
              <c:strCache>
                <c:ptCount val="3"/>
                <c:pt idx="0">
                  <c:v>1 ch</c:v>
                </c:pt>
                <c:pt idx="1">
                  <c:v>1 ch DDMA</c:v>
                </c:pt>
                <c:pt idx="2">
                  <c:v>2 ch</c:v>
                </c:pt>
              </c:strCache>
            </c:strRef>
          </c:cat>
          <c:val>
            <c:numRef>
              <c:f>Sheet5!$AT$46:$AV$46</c:f>
              <c:numCache>
                <c:formatCode>General</c:formatCode>
                <c:ptCount val="3"/>
                <c:pt idx="0">
                  <c:v>959.0</c:v>
                </c:pt>
                <c:pt idx="1">
                  <c:v>915.0</c:v>
                </c:pt>
                <c:pt idx="2">
                  <c:v>1103.0</c:v>
                </c:pt>
              </c:numCache>
            </c:numRef>
          </c:val>
        </c:ser>
        <c:dLbls>
          <c:showLegendKey val="0"/>
          <c:showVal val="0"/>
          <c:showCatName val="0"/>
          <c:showSerName val="0"/>
          <c:showPercent val="0"/>
          <c:showBubbleSize val="0"/>
        </c:dLbls>
        <c:gapWidth val="75"/>
        <c:axId val="2138201296"/>
        <c:axId val="2138556384"/>
      </c:barChart>
      <c:catAx>
        <c:axId val="2138201296"/>
        <c:scaling>
          <c:orientation val="minMax"/>
        </c:scaling>
        <c:delete val="0"/>
        <c:axPos val="b"/>
        <c:numFmt formatCode="General" sourceLinked="0"/>
        <c:majorTickMark val="out"/>
        <c:minorTickMark val="none"/>
        <c:tickLblPos val="nextTo"/>
        <c:spPr>
          <a:ln>
            <a:solidFill>
              <a:schemeClr val="tx1"/>
            </a:solidFill>
          </a:ln>
        </c:spPr>
        <c:txPr>
          <a:bodyPr/>
          <a:lstStyle/>
          <a:p>
            <a:pPr>
              <a:defRPr sz="2000">
                <a:latin typeface="Calibri Light" panose="020F0302020204030204" pitchFamily="34" charset="0"/>
              </a:defRPr>
            </a:pPr>
            <a:endParaRPr lang="en-US"/>
          </a:p>
        </c:txPr>
        <c:crossAx val="2138556384"/>
        <c:crosses val="autoZero"/>
        <c:auto val="1"/>
        <c:lblAlgn val="ctr"/>
        <c:lblOffset val="0"/>
        <c:noMultiLvlLbl val="0"/>
      </c:catAx>
      <c:valAx>
        <c:axId val="2138556384"/>
        <c:scaling>
          <c:orientation val="minMax"/>
        </c:scaling>
        <c:delete val="0"/>
        <c:axPos val="l"/>
        <c:majorGridlines>
          <c:spPr>
            <a:ln w="6350">
              <a:solidFill>
                <a:schemeClr val="tx1"/>
              </a:solidFill>
              <a:prstDash val="dash"/>
            </a:ln>
          </c:spPr>
        </c:majorGridlines>
        <c:numFmt formatCode="General" sourceLinked="0"/>
        <c:majorTickMark val="out"/>
        <c:minorTickMark val="none"/>
        <c:tickLblPos val="nextTo"/>
        <c:spPr>
          <a:noFill/>
          <a:ln>
            <a:solidFill>
              <a:schemeClr val="tx1"/>
            </a:solidFill>
          </a:ln>
        </c:spPr>
        <c:txPr>
          <a:bodyPr/>
          <a:lstStyle/>
          <a:p>
            <a:pPr>
              <a:defRPr sz="2000">
                <a:latin typeface="Calibri Light" panose="020F0302020204030204" pitchFamily="34" charset="0"/>
              </a:defRPr>
            </a:pPr>
            <a:endParaRPr lang="en-US"/>
          </a:p>
        </c:txPr>
        <c:crossAx val="2138201296"/>
        <c:crosses val="autoZero"/>
        <c:crossBetween val="between"/>
      </c:valAx>
      <c:spPr>
        <a:noFill/>
      </c:spPr>
    </c:plotArea>
    <c:plotVisOnly val="1"/>
    <c:dispBlanksAs val="gap"/>
    <c:showDLblsOverMax val="0"/>
  </c:chart>
  <c:spPr>
    <a:noFill/>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348340012203227"/>
          <c:y val="0.154400145844895"/>
          <c:w val="0.517309889067503"/>
          <c:h val="0.56188273963201"/>
        </c:manualLayout>
      </c:layout>
      <c:barChart>
        <c:barDir val="col"/>
        <c:grouping val="clustered"/>
        <c:varyColors val="0"/>
        <c:ser>
          <c:idx val="0"/>
          <c:order val="0"/>
          <c:tx>
            <c:strRef>
              <c:f>Sheet5!$AM$46</c:f>
              <c:strCache>
                <c:ptCount val="1"/>
                <c:pt idx="0">
                  <c:v>16-Core</c:v>
                </c:pt>
              </c:strCache>
            </c:strRef>
          </c:tx>
          <c:spPr>
            <a:solidFill>
              <a:schemeClr val="accent5">
                <a:lumMod val="75000"/>
              </a:schemeClr>
            </a:solidFill>
            <a:ln w="6350">
              <a:solidFill>
                <a:schemeClr val="accent5">
                  <a:lumMod val="75000"/>
                </a:schemeClr>
              </a:solidFill>
            </a:ln>
          </c:spPr>
          <c:invertIfNegative val="0"/>
          <c:dPt>
            <c:idx val="0"/>
            <c:invertIfNegative val="0"/>
            <c:bubble3D val="0"/>
            <c:spPr>
              <a:solidFill>
                <a:schemeClr val="accent2">
                  <a:lumMod val="75000"/>
                </a:schemeClr>
              </a:solidFill>
              <a:ln w="6350">
                <a:solidFill>
                  <a:schemeClr val="accent2">
                    <a:lumMod val="75000"/>
                  </a:schemeClr>
                </a:solidFill>
              </a:ln>
            </c:spPr>
          </c:dPt>
          <c:dPt>
            <c:idx val="2"/>
            <c:invertIfNegative val="0"/>
            <c:bubble3D val="0"/>
            <c:spPr>
              <a:solidFill>
                <a:schemeClr val="accent2">
                  <a:lumMod val="75000"/>
                </a:schemeClr>
              </a:solidFill>
              <a:ln w="6350">
                <a:solidFill>
                  <a:schemeClr val="accent2">
                    <a:lumMod val="75000"/>
                  </a:schemeClr>
                </a:solidFill>
              </a:ln>
            </c:spPr>
          </c:dPt>
          <c:cat>
            <c:strRef>
              <c:f>Sheet5!$AN$45:$AP$45</c:f>
              <c:strCache>
                <c:ptCount val="3"/>
                <c:pt idx="0">
                  <c:v>1 ch</c:v>
                </c:pt>
                <c:pt idx="1">
                  <c:v>1 ch DDMA</c:v>
                </c:pt>
                <c:pt idx="2">
                  <c:v>2 ch</c:v>
                </c:pt>
              </c:strCache>
            </c:strRef>
          </c:cat>
          <c:val>
            <c:numRef>
              <c:f>Sheet5!$AN$46:$AP$46</c:f>
              <c:numCache>
                <c:formatCode>General</c:formatCode>
                <c:ptCount val="3"/>
                <c:pt idx="0">
                  <c:v>1.0</c:v>
                </c:pt>
                <c:pt idx="1">
                  <c:v>1.322635697997043</c:v>
                </c:pt>
                <c:pt idx="2">
                  <c:v>1.59523213768234</c:v>
                </c:pt>
              </c:numCache>
            </c:numRef>
          </c:val>
        </c:ser>
        <c:dLbls>
          <c:showLegendKey val="0"/>
          <c:showVal val="0"/>
          <c:showCatName val="0"/>
          <c:showSerName val="0"/>
          <c:showPercent val="0"/>
          <c:showBubbleSize val="0"/>
        </c:dLbls>
        <c:gapWidth val="75"/>
        <c:axId val="2138155424"/>
        <c:axId val="2138156880"/>
      </c:barChart>
      <c:catAx>
        <c:axId val="2138155424"/>
        <c:scaling>
          <c:orientation val="minMax"/>
        </c:scaling>
        <c:delete val="0"/>
        <c:axPos val="b"/>
        <c:numFmt formatCode="General" sourceLinked="0"/>
        <c:majorTickMark val="out"/>
        <c:minorTickMark val="none"/>
        <c:tickLblPos val="nextTo"/>
        <c:spPr>
          <a:ln>
            <a:solidFill>
              <a:schemeClr val="tx1"/>
            </a:solidFill>
          </a:ln>
        </c:spPr>
        <c:txPr>
          <a:bodyPr/>
          <a:lstStyle/>
          <a:p>
            <a:pPr>
              <a:defRPr sz="2000" b="0">
                <a:latin typeface="Calibri Light" panose="020F0302020204030204" pitchFamily="34" charset="0"/>
              </a:defRPr>
            </a:pPr>
            <a:endParaRPr lang="en-US"/>
          </a:p>
        </c:txPr>
        <c:crossAx val="2138156880"/>
        <c:crosses val="autoZero"/>
        <c:auto val="1"/>
        <c:lblAlgn val="ctr"/>
        <c:lblOffset val="0"/>
        <c:noMultiLvlLbl val="0"/>
      </c:catAx>
      <c:valAx>
        <c:axId val="2138156880"/>
        <c:scaling>
          <c:orientation val="minMax"/>
          <c:max val="1.8"/>
          <c:min val="0.0"/>
        </c:scaling>
        <c:delete val="0"/>
        <c:axPos val="l"/>
        <c:majorGridlines>
          <c:spPr>
            <a:ln w="6350">
              <a:solidFill>
                <a:schemeClr val="tx1"/>
              </a:solidFill>
              <a:prstDash val="dash"/>
            </a:ln>
          </c:spPr>
        </c:majorGridlines>
        <c:numFmt formatCode="0%" sourceLinked="0"/>
        <c:majorTickMark val="out"/>
        <c:minorTickMark val="none"/>
        <c:tickLblPos val="nextTo"/>
        <c:spPr>
          <a:noFill/>
          <a:ln>
            <a:solidFill>
              <a:schemeClr val="tx1"/>
            </a:solidFill>
          </a:ln>
        </c:spPr>
        <c:txPr>
          <a:bodyPr/>
          <a:lstStyle/>
          <a:p>
            <a:pPr>
              <a:defRPr sz="2000">
                <a:latin typeface="Calibri Light" panose="020F0302020204030204" pitchFamily="34" charset="0"/>
              </a:defRPr>
            </a:pPr>
            <a:endParaRPr lang="en-US"/>
          </a:p>
        </c:txPr>
        <c:crossAx val="2138155424"/>
        <c:crosses val="autoZero"/>
        <c:crossBetween val="between"/>
        <c:majorUnit val="0.2"/>
      </c:valAx>
      <c:spPr>
        <a:noFill/>
      </c:spPr>
    </c:plotArea>
    <c:plotVisOnly val="1"/>
    <c:dispBlanksAs val="gap"/>
    <c:showDLblsOverMax val="0"/>
  </c:chart>
  <c:spPr>
    <a:noFill/>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0.19483</cdr:x>
      <cdr:y>0.74787</cdr:y>
    </cdr:from>
    <cdr:to>
      <cdr:x>0.89586</cdr:x>
      <cdr:y>0.86856</cdr:y>
    </cdr:to>
    <cdr:sp macro="" textlink="">
      <cdr:nvSpPr>
        <cdr:cNvPr id="2" name="TextBox 8"/>
        <cdr:cNvSpPr txBox="1"/>
      </cdr:nvSpPr>
      <cdr:spPr>
        <a:xfrm xmlns:a="http://schemas.openxmlformats.org/drawingml/2006/main">
          <a:off x="1722120" y="4160126"/>
          <a:ext cx="6196544" cy="67134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2400" b="0" dirty="0">
              <a:latin typeface="Calibri Light" panose="020F0302020204030204" pitchFamily="34" charset="0"/>
            </a:rPr>
            <a:t>Benchmarks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E3A320F2-0222-4F9A-9B4B-23861EA014DD}" type="datetime1">
              <a:rPr lang="en-US" smtClean="0"/>
              <a:t>10/29/15</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973636F2-AAAA-4996-B2C9-0909AC5494D8}" type="slidenum">
              <a:rPr lang="en-US" smtClean="0"/>
              <a:t>‹#›</a:t>
            </a:fld>
            <a:endParaRPr lang="en-US"/>
          </a:p>
        </p:txBody>
      </p:sp>
    </p:spTree>
    <p:extLst>
      <p:ext uri="{BB962C8B-B14F-4D97-AF65-F5344CB8AC3E}">
        <p14:creationId xmlns:p14="http://schemas.microsoft.com/office/powerpoint/2010/main" val="2008630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4F69DEF-4668-4BDD-8B02-8E33D3A0F21C}" type="datetime1">
              <a:rPr lang="en-US" smtClean="0"/>
              <a:t>10/29/15</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F7F79D3-8C36-4CB5-B03B-F440DA7B71AF}" type="slidenum">
              <a:rPr lang="en-US" smtClean="0"/>
              <a:t>‹#›</a:t>
            </a:fld>
            <a:endParaRPr lang="en-US"/>
          </a:p>
        </p:txBody>
      </p:sp>
    </p:spTree>
    <p:extLst>
      <p:ext uri="{BB962C8B-B14F-4D97-AF65-F5344CB8AC3E}">
        <p14:creationId xmlns:p14="http://schemas.microsoft.com/office/powerpoint/2010/main" val="15848749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Hello, my name is Donghyuk Lee.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Today, I will talk about “</a:t>
            </a:r>
            <a:r>
              <a:rPr lang="en-US" altLang="ko-KR" dirty="0" smtClean="0"/>
              <a:t>Decoupled Direct Memory Access,</a:t>
            </a:r>
            <a:r>
              <a:rPr lang="en-US" altLang="ko-KR" baseline="0" dirty="0" smtClean="0"/>
              <a:t> which Isolates CPU and IO Traffic by Leveraging a Dual-Data-Port DRAM</a:t>
            </a:r>
            <a:r>
              <a:rPr lang="en-US" altLang="ko-K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This work is done in collaboration with </a:t>
            </a:r>
            <a:r>
              <a:rPr lang="en-US" altLang="ko-KR" sz="1200" kern="1200" dirty="0" err="1" smtClean="0">
                <a:solidFill>
                  <a:schemeClr val="tx1"/>
                </a:solidFill>
                <a:effectLst/>
                <a:latin typeface="+mn-lt"/>
                <a:ea typeface="+mn-ea"/>
                <a:cs typeface="+mn-cs"/>
              </a:rPr>
              <a:t>Jongmoo</a:t>
            </a:r>
            <a:r>
              <a:rPr lang="en-US" altLang="ko-KR" sz="1200" kern="1200" baseline="0" dirty="0" smtClean="0">
                <a:solidFill>
                  <a:schemeClr val="tx1"/>
                </a:solidFill>
                <a:effectLst/>
                <a:latin typeface="+mn-lt"/>
                <a:ea typeface="+mn-ea"/>
                <a:cs typeface="+mn-cs"/>
              </a:rPr>
              <a:t> Choi from </a:t>
            </a:r>
            <a:r>
              <a:rPr lang="en-US" altLang="ko-KR" sz="1200" kern="1200" baseline="0" dirty="0" err="1" smtClean="0">
                <a:solidFill>
                  <a:schemeClr val="tx1"/>
                </a:solidFill>
                <a:effectLst/>
                <a:latin typeface="+mn-lt"/>
                <a:ea typeface="+mn-ea"/>
                <a:cs typeface="+mn-cs"/>
              </a:rPr>
              <a:t>Dankook</a:t>
            </a:r>
            <a:r>
              <a:rPr lang="en-US" altLang="ko-KR" sz="1200" kern="1200" baseline="0" dirty="0" smtClean="0">
                <a:solidFill>
                  <a:schemeClr val="tx1"/>
                </a:solidFill>
                <a:effectLst/>
                <a:latin typeface="+mn-lt"/>
                <a:ea typeface="+mn-ea"/>
                <a:cs typeface="+mn-cs"/>
              </a:rPr>
              <a:t> University, and </a:t>
            </a:r>
            <a:r>
              <a:rPr lang="en-US" altLang="ko-KR" sz="1200" kern="1200" baseline="0" dirty="0" err="1" smtClean="0">
                <a:solidFill>
                  <a:schemeClr val="tx1"/>
                </a:solidFill>
                <a:effectLst/>
                <a:latin typeface="+mn-lt"/>
                <a:ea typeface="+mn-ea"/>
                <a:cs typeface="+mn-cs"/>
              </a:rPr>
              <a:t>Lavanya</a:t>
            </a:r>
            <a:r>
              <a:rPr lang="en-US" altLang="ko-KR" sz="1200" kern="1200" baseline="0" dirty="0" smtClean="0">
                <a:solidFill>
                  <a:schemeClr val="tx1"/>
                </a:solidFill>
                <a:effectLst/>
                <a:latin typeface="+mn-lt"/>
                <a:ea typeface="+mn-ea"/>
                <a:cs typeface="+mn-cs"/>
              </a:rPr>
              <a:t> Subramanian, </a:t>
            </a:r>
            <a:r>
              <a:rPr lang="en-US" altLang="ko-KR" sz="1200" kern="1200" baseline="0" dirty="0" err="1" smtClean="0">
                <a:solidFill>
                  <a:schemeClr val="tx1"/>
                </a:solidFill>
                <a:effectLst/>
                <a:latin typeface="+mn-lt"/>
                <a:ea typeface="+mn-ea"/>
                <a:cs typeface="+mn-cs"/>
              </a:rPr>
              <a:t>Rachata</a:t>
            </a:r>
            <a:r>
              <a:rPr lang="en-US" altLang="ko-KR" sz="1200" kern="1200" baseline="0" dirty="0" smtClean="0">
                <a:solidFill>
                  <a:schemeClr val="tx1"/>
                </a:solidFill>
                <a:effectLst/>
                <a:latin typeface="+mn-lt"/>
                <a:ea typeface="+mn-ea"/>
                <a:cs typeface="+mn-cs"/>
              </a:rPr>
              <a:t> </a:t>
            </a:r>
            <a:r>
              <a:rPr lang="en-US" altLang="ko-KR" sz="1200" kern="1200" baseline="0" dirty="0" err="1" smtClean="0">
                <a:solidFill>
                  <a:schemeClr val="tx1"/>
                </a:solidFill>
                <a:effectLst/>
                <a:latin typeface="+mn-lt"/>
                <a:ea typeface="+mn-ea"/>
                <a:cs typeface="+mn-cs"/>
              </a:rPr>
              <a:t>Ausavarungnirun</a:t>
            </a:r>
            <a:r>
              <a:rPr lang="en-US" altLang="ko-KR" sz="1200" kern="1200" baseline="0" dirty="0" smtClean="0">
                <a:solidFill>
                  <a:schemeClr val="tx1"/>
                </a:solidFill>
                <a:effectLst/>
                <a:latin typeface="+mn-lt"/>
                <a:ea typeface="+mn-ea"/>
                <a:cs typeface="+mn-cs"/>
              </a:rPr>
              <a:t>, and my advisor </a:t>
            </a:r>
            <a:r>
              <a:rPr lang="en-US" altLang="ko-KR" sz="1200" kern="1200" baseline="0" dirty="0" err="1" smtClean="0">
                <a:solidFill>
                  <a:schemeClr val="tx1"/>
                </a:solidFill>
                <a:effectLst/>
                <a:latin typeface="+mn-lt"/>
                <a:ea typeface="+mn-ea"/>
                <a:cs typeface="+mn-cs"/>
              </a:rPr>
              <a:t>Onur</a:t>
            </a:r>
            <a:r>
              <a:rPr lang="en-US" altLang="ko-KR" sz="1200" kern="1200" baseline="0" dirty="0" smtClean="0">
                <a:solidFill>
                  <a:schemeClr val="tx1"/>
                </a:solidFill>
                <a:effectLst/>
                <a:latin typeface="+mn-lt"/>
                <a:ea typeface="+mn-ea"/>
                <a:cs typeface="+mn-cs"/>
              </a:rPr>
              <a:t> </a:t>
            </a:r>
            <a:r>
              <a:rPr lang="en-US" altLang="ko-KR" sz="1200" kern="1200" baseline="0" dirty="0" err="1" smtClean="0">
                <a:solidFill>
                  <a:schemeClr val="tx1"/>
                </a:solidFill>
                <a:effectLst/>
                <a:latin typeface="+mn-lt"/>
                <a:ea typeface="+mn-ea"/>
                <a:cs typeface="+mn-cs"/>
              </a:rPr>
              <a:t>Mutlu</a:t>
            </a:r>
            <a:r>
              <a:rPr lang="en-US" altLang="ko-KR" sz="1200" kern="1200" baseline="0" dirty="0" smtClean="0">
                <a:solidFill>
                  <a:schemeClr val="tx1"/>
                </a:solidFill>
                <a:effectLst/>
                <a:latin typeface="+mn-lt"/>
                <a:ea typeface="+mn-ea"/>
                <a:cs typeface="+mn-cs"/>
              </a:rPr>
              <a:t> from Carnegie Mellon </a:t>
            </a:r>
            <a:r>
              <a:rPr lang="en-US" altLang="ko-KR" sz="1200" kern="1200" baseline="0" dirty="0" err="1" smtClean="0">
                <a:solidFill>
                  <a:schemeClr val="tx1"/>
                </a:solidFill>
                <a:effectLst/>
                <a:latin typeface="+mn-lt"/>
                <a:ea typeface="+mn-ea"/>
                <a:cs typeface="+mn-cs"/>
              </a:rPr>
              <a:t>Universiy</a:t>
            </a:r>
            <a:endParaRPr lang="en-US" altLang="ko-KR"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1</a:t>
            </a:fld>
            <a:endParaRPr lang="en-US"/>
          </a:p>
        </p:txBody>
      </p:sp>
    </p:spTree>
    <p:extLst>
      <p:ext uri="{BB962C8B-B14F-4D97-AF65-F5344CB8AC3E}">
        <p14:creationId xmlns:p14="http://schemas.microsoft.com/office/powerpoint/2010/main" val="1240963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summary,</a:t>
            </a:r>
            <a:endParaRPr lang="en-US" baseline="0" dirty="0" smtClean="0"/>
          </a:p>
          <a:p>
            <a:endParaRPr lang="en-US" baseline="0" dirty="0" smtClean="0"/>
          </a:p>
          <a:p>
            <a:r>
              <a:rPr lang="en-US" baseline="0" dirty="0" smtClean="0"/>
              <a:t>IO and CPU accesses contend for memory channel.</a:t>
            </a:r>
          </a:p>
          <a:p>
            <a:r>
              <a:rPr lang="en-US" baseline="0" dirty="0" smtClean="0"/>
              <a:t>Integrating more IO interfaces for higher bandwidth leads to high area cost on processor chip.</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10</a:t>
            </a:fld>
            <a:endParaRPr lang="en-US"/>
          </a:p>
        </p:txBody>
      </p:sp>
    </p:spTree>
    <p:extLst>
      <p:ext uri="{BB962C8B-B14F-4D97-AF65-F5344CB8AC3E}">
        <p14:creationId xmlns:p14="http://schemas.microsoft.com/office/powerpoint/2010/main" val="415587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outline of today’s talk.</a:t>
            </a:r>
          </a:p>
          <a:p>
            <a:r>
              <a:rPr lang="en-US" baseline="0" dirty="0" smtClean="0"/>
              <a:t>We first describe more details of the problem in conventional memory system.</a:t>
            </a:r>
          </a:p>
          <a:p>
            <a:r>
              <a:rPr lang="en-US" baseline="0" dirty="0" smtClean="0"/>
              <a:t>Then we provide the overview of our proposed memory system.</a:t>
            </a:r>
          </a:p>
          <a:p>
            <a:r>
              <a:rPr lang="en-US" baseline="0" dirty="0" smtClean="0"/>
              <a:t>Then we introduce one of major component, dual-data-port DRAM.</a:t>
            </a:r>
          </a:p>
          <a:p>
            <a:r>
              <a:rPr lang="en-US" baseline="0" dirty="0" smtClean="0"/>
              <a:t>We explain how we can leverage our new memory system.</a:t>
            </a:r>
          </a:p>
          <a:p>
            <a:r>
              <a:rPr lang="en-US" baseline="0" dirty="0" smtClean="0"/>
              <a:t>We, then, provide our evaluation methodology and results.</a:t>
            </a:r>
          </a:p>
        </p:txBody>
      </p:sp>
      <p:sp>
        <p:nvSpPr>
          <p:cNvPr id="4" name="Slide Number Placeholder 3"/>
          <p:cNvSpPr>
            <a:spLocks noGrp="1"/>
          </p:cNvSpPr>
          <p:nvPr>
            <p:ph type="sldNum" sz="quarter" idx="10"/>
          </p:nvPr>
        </p:nvSpPr>
        <p:spPr/>
        <p:txBody>
          <a:bodyPr/>
          <a:lstStyle/>
          <a:p>
            <a:fld id="{EF7F79D3-8C36-4CB5-B03B-F440DA7B71AF}" type="slidenum">
              <a:rPr lang="en-US" smtClean="0"/>
              <a:t>11</a:t>
            </a:fld>
            <a:endParaRPr lang="en-US"/>
          </a:p>
        </p:txBody>
      </p:sp>
    </p:spTree>
    <p:extLst>
      <p:ext uri="{BB962C8B-B14F-4D97-AF65-F5344CB8AC3E}">
        <p14:creationId xmlns:p14="http://schemas.microsoft.com/office/powerpoint/2010/main" val="284439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explained,</a:t>
            </a:r>
            <a:r>
              <a:rPr lang="en-US" baseline="0" dirty="0" smtClean="0"/>
              <a:t> </a:t>
            </a:r>
            <a:r>
              <a:rPr lang="en-US" dirty="0" smtClean="0"/>
              <a:t>our approach</a:t>
            </a:r>
            <a:r>
              <a:rPr lang="en-US" baseline="0" dirty="0" smtClean="0"/>
              <a:t> is directly connecting IO devices to main memory.</a:t>
            </a:r>
          </a:p>
          <a:p>
            <a:endParaRPr lang="en-US" baseline="0" dirty="0" smtClean="0"/>
          </a:p>
          <a:p>
            <a:r>
              <a:rPr lang="en-US" baseline="0" dirty="0" smtClean="0"/>
              <a:t>To this end, we first migrate IO interfaces and fraction of DMA unit out of processor chip, </a:t>
            </a:r>
          </a:p>
          <a:p>
            <a:r>
              <a:rPr lang="en-US" baseline="0" dirty="0" smtClean="0"/>
              <a:t>we call this chip DMA IO.</a:t>
            </a:r>
          </a:p>
          <a:p>
            <a:r>
              <a:rPr lang="en-US" baseline="0" dirty="0" smtClean="0"/>
              <a:t>DMA control unit is still existing within the processor chip, which manages off-chip DMA-IO.</a:t>
            </a:r>
          </a:p>
          <a:p>
            <a:endParaRPr lang="en-US" baseline="0" dirty="0" smtClean="0"/>
          </a:p>
          <a:p>
            <a:r>
              <a:rPr lang="en-US" baseline="0" dirty="0" smtClean="0"/>
              <a:t>To connect this off-chip DMA-IO to the main memory, </a:t>
            </a:r>
          </a:p>
          <a:p>
            <a:r>
              <a:rPr lang="en-US" baseline="0" dirty="0" smtClean="0"/>
              <a:t>we devise a new DRAM architecture, Dual-Data-Port DRAM, which has two independent data ports, </a:t>
            </a:r>
          </a:p>
          <a:p>
            <a:r>
              <a:rPr lang="en-US" baseline="0" dirty="0" smtClean="0"/>
              <a:t>both of which are managed by memory controller.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12</a:t>
            </a:fld>
            <a:endParaRPr lang="en-US"/>
          </a:p>
        </p:txBody>
      </p:sp>
    </p:spTree>
    <p:extLst>
      <p:ext uri="{BB962C8B-B14F-4D97-AF65-F5344CB8AC3E}">
        <p14:creationId xmlns:p14="http://schemas.microsoft.com/office/powerpoint/2010/main" val="3246436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explained,</a:t>
            </a:r>
            <a:r>
              <a:rPr lang="en-US" baseline="0" dirty="0" smtClean="0"/>
              <a:t> </a:t>
            </a:r>
            <a:r>
              <a:rPr lang="en-US" dirty="0" smtClean="0"/>
              <a:t>our approach</a:t>
            </a:r>
            <a:r>
              <a:rPr lang="en-US" baseline="0" dirty="0" smtClean="0"/>
              <a:t> is directly connecting IO devices to main memory.</a:t>
            </a:r>
          </a:p>
          <a:p>
            <a:endParaRPr lang="en-US" baseline="0" dirty="0" smtClean="0"/>
          </a:p>
          <a:p>
            <a:r>
              <a:rPr lang="en-US" baseline="0" dirty="0" smtClean="0"/>
              <a:t>To this end, we first migrate IO interfaces and fraction of DMA unit out of processor chip, </a:t>
            </a:r>
          </a:p>
          <a:p>
            <a:r>
              <a:rPr lang="en-US" baseline="0" dirty="0" smtClean="0"/>
              <a:t>we call this chip DMA IO.</a:t>
            </a:r>
          </a:p>
          <a:p>
            <a:r>
              <a:rPr lang="en-US" baseline="0" dirty="0" smtClean="0"/>
              <a:t>DMA control unit is still existing within the processor chip, which manages off-chip DMA-IO.</a:t>
            </a:r>
          </a:p>
          <a:p>
            <a:endParaRPr lang="en-US" baseline="0" dirty="0" smtClean="0"/>
          </a:p>
          <a:p>
            <a:r>
              <a:rPr lang="en-US" baseline="0" dirty="0" smtClean="0"/>
              <a:t>To connect this off-chip DMA-IO to the main memory, </a:t>
            </a:r>
          </a:p>
          <a:p>
            <a:r>
              <a:rPr lang="en-US" baseline="0" dirty="0" smtClean="0"/>
              <a:t>we devise a new DRAM architecture, Dual-Data-Port DRAM, which has two independent data ports, </a:t>
            </a:r>
          </a:p>
          <a:p>
            <a:r>
              <a:rPr lang="en-US" baseline="0" dirty="0" smtClean="0"/>
              <a:t>both of which are managed by memory controller.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13</a:t>
            </a:fld>
            <a:endParaRPr lang="en-US"/>
          </a:p>
        </p:txBody>
      </p:sp>
    </p:spTree>
    <p:extLst>
      <p:ext uri="{BB962C8B-B14F-4D97-AF65-F5344CB8AC3E}">
        <p14:creationId xmlns:p14="http://schemas.microsoft.com/office/powerpoint/2010/main" val="3391769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outline of today’s talk.</a:t>
            </a:r>
          </a:p>
          <a:p>
            <a:r>
              <a:rPr lang="en-US" baseline="0" dirty="0" smtClean="0"/>
              <a:t>We first describe more details of the problem in conventional memory system.</a:t>
            </a:r>
          </a:p>
          <a:p>
            <a:r>
              <a:rPr lang="en-US" baseline="0" dirty="0" smtClean="0"/>
              <a:t>Then we provide the overview of our proposed memory system.</a:t>
            </a:r>
          </a:p>
          <a:p>
            <a:r>
              <a:rPr lang="en-US" baseline="0" dirty="0" smtClean="0"/>
              <a:t>Then we introduce one of major component, dual-data-port DRAM.</a:t>
            </a:r>
          </a:p>
          <a:p>
            <a:r>
              <a:rPr lang="en-US" baseline="0" dirty="0" smtClean="0"/>
              <a:t>We explain how we can leverage our new memory system.</a:t>
            </a:r>
          </a:p>
          <a:p>
            <a:r>
              <a:rPr lang="en-US" baseline="0" dirty="0" smtClean="0"/>
              <a:t>We, then, provide our evaluation methodology and results.</a:t>
            </a:r>
          </a:p>
        </p:txBody>
      </p:sp>
      <p:sp>
        <p:nvSpPr>
          <p:cNvPr id="4" name="Slide Number Placeholder 3"/>
          <p:cNvSpPr>
            <a:spLocks noGrp="1"/>
          </p:cNvSpPr>
          <p:nvPr>
            <p:ph type="sldNum" sz="quarter" idx="10"/>
          </p:nvPr>
        </p:nvSpPr>
        <p:spPr/>
        <p:txBody>
          <a:bodyPr/>
          <a:lstStyle/>
          <a:p>
            <a:fld id="{EF7F79D3-8C36-4CB5-B03B-F440DA7B71AF}" type="slidenum">
              <a:rPr lang="en-US" smtClean="0"/>
              <a:t>14</a:t>
            </a:fld>
            <a:endParaRPr lang="en-US"/>
          </a:p>
        </p:txBody>
      </p:sp>
    </p:spTree>
    <p:extLst>
      <p:ext uri="{BB962C8B-B14F-4D97-AF65-F5344CB8AC3E}">
        <p14:creationId xmlns:p14="http://schemas.microsoft.com/office/powerpoint/2010/main" val="2909919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first explain the conventional DRAM organization and its operation.</a:t>
            </a:r>
          </a:p>
          <a:p>
            <a:endParaRPr lang="en-US" baseline="0" dirty="0" smtClean="0"/>
          </a:p>
          <a:p>
            <a:r>
              <a:rPr lang="en-US" baseline="0" dirty="0" smtClean="0"/>
              <a:t>DRAM consists of multiple banks and peripheral logic. </a:t>
            </a:r>
          </a:p>
          <a:p>
            <a:r>
              <a:rPr lang="en-US" baseline="0" dirty="0" smtClean="0"/>
              <a:t>This DRAM chip is connected to the processor chip over memory channel.</a:t>
            </a:r>
          </a:p>
          <a:p>
            <a:r>
              <a:rPr lang="en-US" baseline="0" dirty="0" smtClean="0"/>
              <a:t>This memory channel consists of a control channel and a data channel.</a:t>
            </a:r>
          </a:p>
          <a:p>
            <a:r>
              <a:rPr lang="en-US" baseline="0" dirty="0" smtClean="0"/>
              <a:t>The DRAM peripheral logic connects these control and data channel to DRAM bank, </a:t>
            </a:r>
          </a:p>
          <a:p>
            <a:r>
              <a:rPr lang="en-US" baseline="0" dirty="0" smtClean="0"/>
              <a:t>which are called control path and data path. </a:t>
            </a:r>
          </a:p>
          <a:p>
            <a:endParaRPr lang="en-US" baseline="0" dirty="0" smtClean="0"/>
          </a:p>
          <a:p>
            <a:r>
              <a:rPr lang="en-US" baseline="0" dirty="0" smtClean="0"/>
              <a:t>Accessing DRAM starts from activating a bank. </a:t>
            </a:r>
          </a:p>
          <a:p>
            <a:r>
              <a:rPr lang="en-US" baseline="0" dirty="0" smtClean="0"/>
              <a:t>The bank are ready to be transfer data.</a:t>
            </a:r>
          </a:p>
          <a:p>
            <a:r>
              <a:rPr lang="en-US" baseline="0" dirty="0" smtClean="0"/>
              <a:t>When receiving a read command, data is transferred over both data path and data channel. </a:t>
            </a:r>
          </a:p>
          <a:p>
            <a:endParaRPr lang="en-US" baseline="0" dirty="0" smtClean="0"/>
          </a:p>
          <a:p>
            <a:r>
              <a:rPr lang="en-US" baseline="0" dirty="0" smtClean="0"/>
              <a:t>In summary, DRAM periphery logic, control banks and transfer data over memory channel.</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15</a:t>
            </a:fld>
            <a:endParaRPr lang="en-US"/>
          </a:p>
        </p:txBody>
      </p:sp>
    </p:spTree>
    <p:extLst>
      <p:ext uri="{BB962C8B-B14F-4D97-AF65-F5344CB8AC3E}">
        <p14:creationId xmlns:p14="http://schemas.microsoft.com/office/powerpoint/2010/main" val="735901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figure shows the access scenario of multiple banks. </a:t>
            </a:r>
          </a:p>
          <a:p>
            <a:r>
              <a:rPr lang="en-US" baseline="0" dirty="0" smtClean="0"/>
              <a:t>Now, both banks are ready to serve data and memory controller has requests for both banks.</a:t>
            </a:r>
          </a:p>
          <a:p>
            <a:r>
              <a:rPr lang="en-US" baseline="0" dirty="0" smtClean="0"/>
              <a:t>When receiving a read command of a bank, the bank transfer data.</a:t>
            </a:r>
          </a:p>
          <a:p>
            <a:r>
              <a:rPr lang="en-US" baseline="0" dirty="0" smtClean="0"/>
              <a:t>After finishing the data transfer, the memory controller issues another read commands, leading to transferring data.</a:t>
            </a:r>
          </a:p>
          <a:p>
            <a:endParaRPr lang="en-US" baseline="0" dirty="0" smtClean="0"/>
          </a:p>
          <a:p>
            <a:r>
              <a:rPr lang="en-US" baseline="0" dirty="0" smtClean="0"/>
              <a:t>Even though there are multiple banks which are ready to transfer data, </a:t>
            </a:r>
          </a:p>
          <a:p>
            <a:r>
              <a:rPr lang="en-US" baseline="0" dirty="0" smtClean="0"/>
              <a:t>the peripheral logic only transfer data one after another.</a:t>
            </a:r>
          </a:p>
          <a:p>
            <a:r>
              <a:rPr lang="en-US" baseline="0" dirty="0" smtClean="0"/>
              <a:t>Therefor, requests for multiple banks are served in serial due to limited peripheral logic.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16</a:t>
            </a:fld>
            <a:endParaRPr lang="en-US"/>
          </a:p>
        </p:txBody>
      </p:sp>
    </p:spTree>
    <p:extLst>
      <p:ext uri="{BB962C8B-B14F-4D97-AF65-F5344CB8AC3E}">
        <p14:creationId xmlns:p14="http://schemas.microsoft.com/office/powerpoint/2010/main" val="3366850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Specifically,</a:t>
            </a:r>
          </a:p>
          <a:p>
            <a:r>
              <a:rPr lang="en-US" dirty="0" smtClean="0"/>
              <a:t>issuing </a:t>
            </a:r>
            <a:r>
              <a:rPr lang="en-US" baseline="0" dirty="0" smtClean="0"/>
              <a:t>a command takes one clock cycle in control channel.</a:t>
            </a:r>
          </a:p>
          <a:p>
            <a:r>
              <a:rPr lang="en-US" baseline="0" dirty="0" smtClean="0"/>
              <a:t>However, transferring data takes multiple cycles in data channel, for example, 4 cycles for 8 data burst.</a:t>
            </a:r>
          </a:p>
          <a:p>
            <a:endParaRPr lang="en-US" baseline="0" dirty="0" smtClean="0"/>
          </a:p>
          <a:p>
            <a:r>
              <a:rPr lang="en-US" baseline="0" dirty="0" smtClean="0"/>
              <a:t>Therefore, peripheral logic for data traffic leads to more serialization for accessing DRAM.</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17</a:t>
            </a:fld>
            <a:endParaRPr lang="en-US"/>
          </a:p>
        </p:txBody>
      </p:sp>
    </p:spTree>
    <p:extLst>
      <p:ext uri="{BB962C8B-B14F-4D97-AF65-F5344CB8AC3E}">
        <p14:creationId xmlns:p14="http://schemas.microsoft.com/office/powerpoint/2010/main" val="1665324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add</a:t>
            </a:r>
            <a:r>
              <a:rPr lang="en-US" baseline="0" dirty="0" smtClean="0"/>
              <a:t> additional data data port and data path. </a:t>
            </a:r>
          </a:p>
          <a:p>
            <a:endParaRPr lang="en-US" baseline="0" dirty="0" smtClean="0"/>
          </a:p>
          <a:p>
            <a:r>
              <a:rPr lang="en-US" baseline="0" dirty="0" smtClean="0"/>
              <a:t>To manage the connections between bank and these two data port, we add a multiplexer per each bank. </a:t>
            </a:r>
          </a:p>
          <a:p>
            <a:r>
              <a:rPr lang="en-US" baseline="0" dirty="0" smtClean="0"/>
              <a:t>The multiple makes any connection in the three nodes – bank data bus, upper data port, and lower data port.</a:t>
            </a:r>
          </a:p>
          <a:p>
            <a:r>
              <a:rPr lang="en-US" baseline="0" dirty="0" smtClean="0"/>
              <a:t>To manage the multiplexer, we add a control signal, port select, in the control channel.</a:t>
            </a:r>
          </a:p>
          <a:p>
            <a:endParaRPr lang="en-US" baseline="0" dirty="0" smtClean="0"/>
          </a:p>
          <a:p>
            <a:r>
              <a:rPr lang="en-US" baseline="0" dirty="0" smtClean="0"/>
              <a:t>We called this new DRAM architecture, Dual-Data-Port DRAM, which has twice bandwidth and two independent data ports.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18</a:t>
            </a:fld>
            <a:endParaRPr lang="en-US"/>
          </a:p>
        </p:txBody>
      </p:sp>
    </p:spTree>
    <p:extLst>
      <p:ext uri="{BB962C8B-B14F-4D97-AF65-F5344CB8AC3E}">
        <p14:creationId xmlns:p14="http://schemas.microsoft.com/office/powerpoint/2010/main" val="3151524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integrate this Dual-Data-Port DRAM in a system by connecting a data port to CPU and the other to DDM-IO. </a:t>
            </a:r>
          </a:p>
          <a:p>
            <a:r>
              <a:rPr lang="en-US" baseline="0" dirty="0" smtClean="0"/>
              <a:t>In our architecture, Both data ports and DDMA-IO are controlled by the memory controller in the processor.</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19</a:t>
            </a:fld>
            <a:endParaRPr lang="en-US"/>
          </a:p>
        </p:txBody>
      </p:sp>
    </p:spTree>
    <p:extLst>
      <p:ext uri="{BB962C8B-B14F-4D97-AF65-F5344CB8AC3E}">
        <p14:creationId xmlns:p14="http://schemas.microsoft.com/office/powerpoint/2010/main" val="2778519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logical organization, system consists of processor, main memory and IO devices. </a:t>
            </a:r>
          </a:p>
          <a:p>
            <a:r>
              <a:rPr lang="en-US" baseline="0" dirty="0" smtClean="0"/>
              <a:t>Processor accesses main memory to get data for executing instructions, called CPU access.</a:t>
            </a:r>
          </a:p>
          <a:p>
            <a:r>
              <a:rPr lang="en-US" baseline="0" dirty="0" smtClean="0"/>
              <a:t>IO devices transfer data to main memory, called IO access. </a:t>
            </a:r>
          </a:p>
          <a:p>
            <a:r>
              <a:rPr lang="en-US" baseline="0" dirty="0" smtClean="0"/>
              <a:t>Therefore, the main memory connects processor and IO devices as an intermediate layer.</a:t>
            </a:r>
          </a:p>
        </p:txBody>
      </p:sp>
      <p:sp>
        <p:nvSpPr>
          <p:cNvPr id="4" name="Slide Number Placeholder 3"/>
          <p:cNvSpPr>
            <a:spLocks noGrp="1"/>
          </p:cNvSpPr>
          <p:nvPr>
            <p:ph type="sldNum" sz="quarter" idx="10"/>
          </p:nvPr>
        </p:nvSpPr>
        <p:spPr/>
        <p:txBody>
          <a:bodyPr/>
          <a:lstStyle/>
          <a:p>
            <a:fld id="{EF7F79D3-8C36-4CB5-B03B-F440DA7B71AF}" type="slidenum">
              <a:rPr lang="en-US" smtClean="0"/>
              <a:t>2</a:t>
            </a:fld>
            <a:endParaRPr lang="en-US"/>
          </a:p>
        </p:txBody>
      </p:sp>
    </p:spTree>
    <p:extLst>
      <p:ext uri="{BB962C8B-B14F-4D97-AF65-F5344CB8AC3E}">
        <p14:creationId xmlns:p14="http://schemas.microsoft.com/office/powerpoint/2010/main" val="3750723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Dual-Data-Port</a:t>
            </a:r>
            <a:r>
              <a:rPr lang="en-US" baseline="0" dirty="0" smtClean="0"/>
              <a:t> DRAM supports three access mode, CPU access, IO access, and Port Bypass. </a:t>
            </a:r>
          </a:p>
          <a:p>
            <a:r>
              <a:rPr lang="en-US" baseline="0" dirty="0" smtClean="0"/>
              <a:t>Let us take a look at more details of these three modes.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20</a:t>
            </a:fld>
            <a:endParaRPr lang="en-US"/>
          </a:p>
        </p:txBody>
      </p:sp>
    </p:spTree>
    <p:extLst>
      <p:ext uri="{BB962C8B-B14F-4D97-AF65-F5344CB8AC3E}">
        <p14:creationId xmlns:p14="http://schemas.microsoft.com/office/powerpoint/2010/main" val="2146918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CPU access mode, memory</a:t>
            </a:r>
            <a:r>
              <a:rPr lang="en-US" baseline="0" dirty="0" smtClean="0"/>
              <a:t> controller simply issues read command with CPU port selection. </a:t>
            </a:r>
          </a:p>
          <a:p>
            <a:r>
              <a:rPr lang="en-US" baseline="0" dirty="0" smtClean="0"/>
              <a:t>Then, DRAM periphery builds the connection between bank and CPU port, </a:t>
            </a:r>
          </a:p>
          <a:p>
            <a:r>
              <a:rPr lang="en-US" baseline="0" dirty="0" smtClean="0"/>
              <a:t>and transfer data to CPU, which is same as DRAM access in conventional systems.</a:t>
            </a:r>
          </a:p>
        </p:txBody>
      </p:sp>
      <p:sp>
        <p:nvSpPr>
          <p:cNvPr id="4" name="Slide Number Placeholder 3"/>
          <p:cNvSpPr>
            <a:spLocks noGrp="1"/>
          </p:cNvSpPr>
          <p:nvPr>
            <p:ph type="sldNum" sz="quarter" idx="10"/>
          </p:nvPr>
        </p:nvSpPr>
        <p:spPr/>
        <p:txBody>
          <a:bodyPr/>
          <a:lstStyle/>
          <a:p>
            <a:fld id="{EF7F79D3-8C36-4CB5-B03B-F440DA7B71AF}" type="slidenum">
              <a:rPr lang="en-US" smtClean="0"/>
              <a:t>21</a:t>
            </a:fld>
            <a:endParaRPr lang="en-US"/>
          </a:p>
        </p:txBody>
      </p:sp>
    </p:spTree>
    <p:extLst>
      <p:ext uri="{BB962C8B-B14F-4D97-AF65-F5344CB8AC3E}">
        <p14:creationId xmlns:p14="http://schemas.microsoft.com/office/powerpoint/2010/main" val="109366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IO Access mode, memory controller issues read/write</a:t>
            </a:r>
            <a:r>
              <a:rPr lang="en-US" baseline="0" dirty="0" smtClean="0"/>
              <a:t> command with IO port selection.</a:t>
            </a:r>
          </a:p>
          <a:p>
            <a:endParaRPr lang="en-US" baseline="0" dirty="0" smtClean="0"/>
          </a:p>
          <a:p>
            <a:r>
              <a:rPr lang="en-US" baseline="0" dirty="0" smtClean="0"/>
              <a:t>Then, DRAM peripheral logic builds the connection between bank and IO port, </a:t>
            </a:r>
          </a:p>
          <a:p>
            <a:r>
              <a:rPr lang="en-US" baseline="0" dirty="0" smtClean="0"/>
              <a:t>and transfer data to IO channel.</a:t>
            </a:r>
          </a:p>
          <a:p>
            <a:endParaRPr lang="en-US" baseline="0" dirty="0" smtClean="0"/>
          </a:p>
          <a:p>
            <a:r>
              <a:rPr lang="en-US" baseline="0" dirty="0" smtClean="0"/>
              <a:t>DDMA-IO, then, read data from IO channel.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22</a:t>
            </a:fld>
            <a:endParaRPr lang="en-US"/>
          </a:p>
        </p:txBody>
      </p:sp>
    </p:spTree>
    <p:extLst>
      <p:ext uri="{BB962C8B-B14F-4D97-AF65-F5344CB8AC3E}">
        <p14:creationId xmlns:p14="http://schemas.microsoft.com/office/powerpoint/2010/main" val="11767490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Port Bypass mode,</a:t>
            </a:r>
            <a:r>
              <a:rPr lang="en-US" baseline="0" dirty="0" smtClean="0"/>
              <a:t> </a:t>
            </a:r>
            <a:r>
              <a:rPr lang="en-US" dirty="0" smtClean="0"/>
              <a:t>memory controller issues read/write</a:t>
            </a:r>
            <a:r>
              <a:rPr lang="en-US" baseline="0" dirty="0" smtClean="0"/>
              <a:t> command with both ports selection.</a:t>
            </a:r>
          </a:p>
          <a:p>
            <a:endParaRPr lang="en-US" baseline="0" dirty="0" smtClean="0"/>
          </a:p>
          <a:p>
            <a:r>
              <a:rPr lang="en-US" baseline="0" dirty="0" smtClean="0"/>
              <a:t>Then, DRAM peripheral logic builds the connection between these two ports, </a:t>
            </a:r>
          </a:p>
          <a:p>
            <a:r>
              <a:rPr lang="en-US" baseline="0" dirty="0" smtClean="0"/>
              <a:t>then memory controller and DDMA-IO directly communicate over DRAM peripheral logic.</a:t>
            </a:r>
          </a:p>
        </p:txBody>
      </p:sp>
      <p:sp>
        <p:nvSpPr>
          <p:cNvPr id="4" name="Slide Number Placeholder 3"/>
          <p:cNvSpPr>
            <a:spLocks noGrp="1"/>
          </p:cNvSpPr>
          <p:nvPr>
            <p:ph type="sldNum" sz="quarter" idx="10"/>
          </p:nvPr>
        </p:nvSpPr>
        <p:spPr/>
        <p:txBody>
          <a:bodyPr/>
          <a:lstStyle/>
          <a:p>
            <a:fld id="{EF7F79D3-8C36-4CB5-B03B-F440DA7B71AF}" type="slidenum">
              <a:rPr lang="en-US" smtClean="0"/>
              <a:t>23</a:t>
            </a:fld>
            <a:endParaRPr lang="en-US"/>
          </a:p>
        </p:txBody>
      </p:sp>
    </p:spTree>
    <p:extLst>
      <p:ext uri="{BB962C8B-B14F-4D97-AF65-F5344CB8AC3E}">
        <p14:creationId xmlns:p14="http://schemas.microsoft.com/office/powerpoint/2010/main" val="4181092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outline of today’s talk.</a:t>
            </a:r>
          </a:p>
          <a:p>
            <a:r>
              <a:rPr lang="en-US" baseline="0" dirty="0" smtClean="0"/>
              <a:t>We first describe more details of the problem in conventional memory system.</a:t>
            </a:r>
          </a:p>
          <a:p>
            <a:r>
              <a:rPr lang="en-US" baseline="0" dirty="0" smtClean="0"/>
              <a:t>Then we provide the overview of our proposed memory system.</a:t>
            </a:r>
          </a:p>
          <a:p>
            <a:r>
              <a:rPr lang="en-US" baseline="0" dirty="0" smtClean="0"/>
              <a:t>Then we introduce one of major component, dual-data-port DRAM.</a:t>
            </a:r>
          </a:p>
          <a:p>
            <a:r>
              <a:rPr lang="en-US" baseline="0" dirty="0" smtClean="0"/>
              <a:t>We explain how we can leverage our new memory system.</a:t>
            </a:r>
          </a:p>
          <a:p>
            <a:r>
              <a:rPr lang="en-US" baseline="0" dirty="0" smtClean="0"/>
              <a:t>We, then, provide our evaluation methodology and results.</a:t>
            </a:r>
          </a:p>
        </p:txBody>
      </p:sp>
      <p:sp>
        <p:nvSpPr>
          <p:cNvPr id="4" name="Slide Number Placeholder 3"/>
          <p:cNvSpPr>
            <a:spLocks noGrp="1"/>
          </p:cNvSpPr>
          <p:nvPr>
            <p:ph type="sldNum" sz="quarter" idx="10"/>
          </p:nvPr>
        </p:nvSpPr>
        <p:spPr/>
        <p:txBody>
          <a:bodyPr/>
          <a:lstStyle/>
          <a:p>
            <a:fld id="{EF7F79D3-8C36-4CB5-B03B-F440DA7B71AF}" type="slidenum">
              <a:rPr lang="en-US" smtClean="0"/>
              <a:t>24</a:t>
            </a:fld>
            <a:endParaRPr lang="en-US"/>
          </a:p>
        </p:txBody>
      </p:sp>
    </p:spTree>
    <p:extLst>
      <p:ext uri="{BB962C8B-B14F-4D97-AF65-F5344CB8AC3E}">
        <p14:creationId xmlns:p14="http://schemas.microsoft.com/office/powerpoint/2010/main" val="1575274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DDMA supports communication between compute units. </a:t>
            </a:r>
          </a:p>
          <a:p>
            <a:r>
              <a:rPr lang="en-US" baseline="0" dirty="0" smtClean="0"/>
              <a:t>For example, CPU-GPU communication.</a:t>
            </a:r>
          </a:p>
          <a:p>
            <a:endParaRPr lang="en-US" baseline="0" dirty="0" smtClean="0"/>
          </a:p>
          <a:p>
            <a:r>
              <a:rPr lang="en-US" baseline="0" dirty="0" smtClean="0"/>
              <a:t>Second, DDMA supports In-memory communication and initialization. </a:t>
            </a:r>
          </a:p>
          <a:p>
            <a:r>
              <a:rPr lang="en-US" baseline="0" dirty="0" smtClean="0"/>
              <a:t>For example, bulk page copy and initialization can perform through DDMA.</a:t>
            </a:r>
            <a:r>
              <a:rPr lang="en-US" baseline="0" dirty="0"/>
              <a:t> </a:t>
            </a:r>
            <a:endParaRPr lang="en-US" baseline="0" dirty="0" smtClean="0"/>
          </a:p>
          <a:p>
            <a:endParaRPr lang="en-US" baseline="0" dirty="0" smtClean="0"/>
          </a:p>
          <a:p>
            <a:r>
              <a:rPr lang="en-US" baseline="0" dirty="0" smtClean="0"/>
              <a:t>Third, DDMA support communication between memory and storage. </a:t>
            </a:r>
          </a:p>
          <a:p>
            <a:r>
              <a:rPr lang="en-US" baseline="0" dirty="0" smtClean="0"/>
              <a:t>For example, page fault, file read and write. </a:t>
            </a:r>
          </a:p>
          <a:p>
            <a:r>
              <a:rPr lang="en-US" baseline="0" dirty="0" smtClean="0"/>
              <a:t>This feature also enables aggressive IO prefetching.</a:t>
            </a:r>
          </a:p>
          <a:p>
            <a:endParaRPr lang="en-US" baseline="0" dirty="0" smtClean="0"/>
          </a:p>
          <a:p>
            <a:r>
              <a:rPr lang="en-US" baseline="0" dirty="0" smtClean="0"/>
              <a:t>Let us take a look at more details of these mechanisms.</a:t>
            </a:r>
          </a:p>
        </p:txBody>
      </p:sp>
      <p:sp>
        <p:nvSpPr>
          <p:cNvPr id="4" name="Slide Number Placeholder 3"/>
          <p:cNvSpPr>
            <a:spLocks noGrp="1"/>
          </p:cNvSpPr>
          <p:nvPr>
            <p:ph type="sldNum" sz="quarter" idx="10"/>
          </p:nvPr>
        </p:nvSpPr>
        <p:spPr/>
        <p:txBody>
          <a:bodyPr/>
          <a:lstStyle/>
          <a:p>
            <a:fld id="{EF7F79D3-8C36-4CB5-B03B-F440DA7B71AF}" type="slidenum">
              <a:rPr lang="en-US" smtClean="0"/>
              <a:t>25</a:t>
            </a:fld>
            <a:endParaRPr lang="en-US"/>
          </a:p>
        </p:txBody>
      </p:sp>
    </p:spTree>
    <p:extLst>
      <p:ext uri="{BB962C8B-B14F-4D97-AF65-F5344CB8AC3E}">
        <p14:creationId xmlns:p14="http://schemas.microsoft.com/office/powerpoint/2010/main" val="1212530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figure shows two systems, CPU system and GPU system that has their own memory system.</a:t>
            </a:r>
          </a:p>
          <a:p>
            <a:r>
              <a:rPr lang="en-US" baseline="0" dirty="0" smtClean="0"/>
              <a:t>The communication scenario is transferring data from CPU memory to GPU memory. </a:t>
            </a:r>
          </a:p>
          <a:p>
            <a:endParaRPr lang="en-US" baseline="0" dirty="0" smtClean="0"/>
          </a:p>
          <a:p>
            <a:r>
              <a:rPr lang="en-US" baseline="0" dirty="0" smtClean="0"/>
              <a:t>To this end, </a:t>
            </a:r>
          </a:p>
          <a:p>
            <a:r>
              <a:rPr lang="en-US" baseline="0" dirty="0" smtClean="0"/>
              <a:t>CPU memory controller issues read commands to transfer data to CPU DDMA-IO. </a:t>
            </a:r>
          </a:p>
          <a:p>
            <a:r>
              <a:rPr lang="en-US" baseline="0" dirty="0" smtClean="0"/>
              <a:t>Then, CPU DDMA-IO transfers data to GPU DDMA-IO.</a:t>
            </a:r>
          </a:p>
          <a:p>
            <a:r>
              <a:rPr lang="en-US" baseline="0" dirty="0" smtClean="0"/>
              <a:t>GPU DDMA-IO lets GPU knows about the data transfer.</a:t>
            </a:r>
          </a:p>
          <a:p>
            <a:r>
              <a:rPr lang="en-US" baseline="0" dirty="0" smtClean="0"/>
              <a:t>Then, GPU memory controller issues write commands to transfer data to DRAM.</a:t>
            </a:r>
          </a:p>
          <a:p>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26</a:t>
            </a:fld>
            <a:endParaRPr lang="en-US"/>
          </a:p>
        </p:txBody>
      </p:sp>
    </p:spTree>
    <p:extLst>
      <p:ext uri="{BB962C8B-B14F-4D97-AF65-F5344CB8AC3E}">
        <p14:creationId xmlns:p14="http://schemas.microsoft.com/office/powerpoint/2010/main" val="14152716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communication scenario is migrating</a:t>
            </a:r>
            <a:r>
              <a:rPr lang="en-US" baseline="0" dirty="0" smtClean="0"/>
              <a:t> data from one location to the other location within DRAM.</a:t>
            </a:r>
          </a:p>
          <a:p>
            <a:endParaRPr lang="en-US" baseline="0" dirty="0" smtClean="0"/>
          </a:p>
          <a:p>
            <a:r>
              <a:rPr lang="en-US" dirty="0" smtClean="0"/>
              <a:t>To this</a:t>
            </a:r>
            <a:r>
              <a:rPr lang="en-US" baseline="0" dirty="0" smtClean="0"/>
              <a:t> end, </a:t>
            </a:r>
          </a:p>
          <a:p>
            <a:r>
              <a:rPr lang="en-US" baseline="0" dirty="0" smtClean="0"/>
              <a:t>The memory controller first issues read command with IO port select to transfer data to DDMA-IO.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memory controller, then, issues write command with IO port select to transfer data to DRAM.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27</a:t>
            </a:fld>
            <a:endParaRPr lang="en-US"/>
          </a:p>
        </p:txBody>
      </p:sp>
    </p:spTree>
    <p:extLst>
      <p:ext uri="{BB962C8B-B14F-4D97-AF65-F5344CB8AC3E}">
        <p14:creationId xmlns:p14="http://schemas.microsoft.com/office/powerpoint/2010/main" val="20215725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communication scenario in this figure is transferring data from storage to main memory.</a:t>
            </a:r>
          </a:p>
          <a:p>
            <a:endParaRPr lang="en-US" baseline="0" dirty="0" smtClean="0"/>
          </a:p>
          <a:p>
            <a:r>
              <a:rPr lang="en-US" baseline="0" dirty="0" smtClean="0"/>
              <a:t>To this end, </a:t>
            </a:r>
          </a:p>
          <a:p>
            <a:r>
              <a:rPr lang="en-US" baseline="0" dirty="0" smtClean="0"/>
              <a:t>DDMA-IO first brings data from storage.</a:t>
            </a:r>
          </a:p>
          <a:p>
            <a:r>
              <a:rPr lang="en-US" baseline="0" dirty="0" smtClean="0"/>
              <a:t>Then, DDMA-IO lets CPU know the data traffic from storage.</a:t>
            </a:r>
          </a:p>
          <a:p>
            <a:r>
              <a:rPr lang="en-US" baseline="0" dirty="0" smtClean="0"/>
              <a:t>The memory controller, then, issues write command to transferring the data to DRAM.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28</a:t>
            </a:fld>
            <a:endParaRPr lang="en-US"/>
          </a:p>
        </p:txBody>
      </p:sp>
    </p:spTree>
    <p:extLst>
      <p:ext uri="{BB962C8B-B14F-4D97-AF65-F5344CB8AC3E}">
        <p14:creationId xmlns:p14="http://schemas.microsoft.com/office/powerpoint/2010/main" val="38701937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outline of today’s talk.</a:t>
            </a:r>
          </a:p>
          <a:p>
            <a:r>
              <a:rPr lang="en-US" baseline="0" dirty="0" smtClean="0"/>
              <a:t>We first describe more details of the problem in conventional memory system.</a:t>
            </a:r>
          </a:p>
          <a:p>
            <a:r>
              <a:rPr lang="en-US" baseline="0" dirty="0" smtClean="0"/>
              <a:t>Then we provide the overview of our proposed memory system.</a:t>
            </a:r>
          </a:p>
          <a:p>
            <a:r>
              <a:rPr lang="en-US" baseline="0" dirty="0" smtClean="0"/>
              <a:t>Then we introduce one of major component, dual-data-port DRAM.</a:t>
            </a:r>
          </a:p>
          <a:p>
            <a:r>
              <a:rPr lang="en-US" baseline="0" dirty="0" smtClean="0"/>
              <a:t>We explain how we can leverage our new memory system.</a:t>
            </a:r>
          </a:p>
          <a:p>
            <a:r>
              <a:rPr lang="en-US" baseline="0" dirty="0" smtClean="0"/>
              <a:t>We, then, provide our evaluation methodology and results.</a:t>
            </a:r>
          </a:p>
        </p:txBody>
      </p:sp>
      <p:sp>
        <p:nvSpPr>
          <p:cNvPr id="4" name="Slide Number Placeholder 3"/>
          <p:cNvSpPr>
            <a:spLocks noGrp="1"/>
          </p:cNvSpPr>
          <p:nvPr>
            <p:ph type="sldNum" sz="quarter" idx="10"/>
          </p:nvPr>
        </p:nvSpPr>
        <p:spPr/>
        <p:txBody>
          <a:bodyPr/>
          <a:lstStyle/>
          <a:p>
            <a:fld id="{EF7F79D3-8C36-4CB5-B03B-F440DA7B71AF}" type="slidenum">
              <a:rPr lang="en-US" smtClean="0"/>
              <a:t>29</a:t>
            </a:fld>
            <a:endParaRPr lang="en-US"/>
          </a:p>
        </p:txBody>
      </p:sp>
    </p:spTree>
    <p:extLst>
      <p:ext uri="{BB962C8B-B14F-4D97-AF65-F5344CB8AC3E}">
        <p14:creationId xmlns:p14="http://schemas.microsoft.com/office/powerpoint/2010/main" val="3228994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physical implementation, however, IO devices are connected to processor, </a:t>
            </a:r>
          </a:p>
          <a:p>
            <a:r>
              <a:rPr lang="en-US" baseline="0" dirty="0" smtClean="0"/>
              <a:t>and DMA in the processor manages the IO traffic through memory channel.</a:t>
            </a:r>
          </a:p>
          <a:p>
            <a:r>
              <a:rPr lang="en-US" baseline="0" dirty="0" smtClean="0"/>
              <a:t>This difference between logical and physical organization leads to </a:t>
            </a:r>
          </a:p>
          <a:p>
            <a:pPr marL="228600" indent="-228600">
              <a:buAutoNum type="arabicParenR"/>
            </a:pPr>
            <a:r>
              <a:rPr lang="en-US" baseline="0" dirty="0" smtClean="0"/>
              <a:t>High contention in memory channel,</a:t>
            </a:r>
          </a:p>
          <a:p>
            <a:pPr marL="228600" indent="-228600">
              <a:buAutoNum type="arabicParenR"/>
            </a:pPr>
            <a:r>
              <a:rPr lang="en-US" baseline="0" dirty="0" smtClean="0"/>
              <a:t>High pin count in processor chip.</a:t>
            </a:r>
          </a:p>
          <a:p>
            <a:pPr marL="0" indent="0">
              <a:buNone/>
            </a:pPr>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3</a:t>
            </a:fld>
            <a:endParaRPr lang="en-US"/>
          </a:p>
        </p:txBody>
      </p:sp>
    </p:spTree>
    <p:extLst>
      <p:ext uri="{BB962C8B-B14F-4D97-AF65-F5344CB8AC3E}">
        <p14:creationId xmlns:p14="http://schemas.microsoft.com/office/powerpoint/2010/main" val="40873844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model systems that have 4 to 16 cores and memory systems that have 1 to 4 ranks and 1 to 4 channels.</a:t>
            </a:r>
          </a:p>
          <a:p>
            <a:endParaRPr lang="en-US" baseline="0" dirty="0" smtClean="0"/>
          </a:p>
          <a:p>
            <a:r>
              <a:rPr lang="en-US" baseline="0" dirty="0" smtClean="0"/>
              <a:t>We builds workloads by randomly selecting from three benchmark categories.</a:t>
            </a:r>
          </a:p>
          <a:p>
            <a:pPr marL="285750" indent="-285750">
              <a:buAutoNum type="romanLcParenR"/>
            </a:pPr>
            <a:r>
              <a:rPr lang="en-US" baseline="0" dirty="0" smtClean="0"/>
              <a:t>Memory intensive benchmark from SPEC CPU 20016, TPC, stream</a:t>
            </a:r>
          </a:p>
          <a:p>
            <a:pPr marL="285750" indent="-285750">
              <a:buAutoNum type="romanLcParenR"/>
            </a:pPr>
            <a:r>
              <a:rPr lang="en-US" baseline="0" dirty="0" smtClean="0"/>
              <a:t>CPU-GPU communication benchmarks from </a:t>
            </a:r>
            <a:r>
              <a:rPr lang="en-US" baseline="0" dirty="0" err="1" smtClean="0"/>
              <a:t>Polybench</a:t>
            </a:r>
            <a:endParaRPr lang="en-US" baseline="0" dirty="0" smtClean="0"/>
          </a:p>
          <a:p>
            <a:pPr marL="285750" indent="-285750">
              <a:buAutoNum type="romanLcParenR"/>
            </a:pPr>
            <a:r>
              <a:rPr lang="en-US" baseline="0" dirty="0" smtClean="0"/>
              <a:t>In-</a:t>
            </a:r>
            <a:r>
              <a:rPr lang="en-US" baseline="0" dirty="0" err="1" smtClean="0"/>
              <a:t>memoy</a:t>
            </a:r>
            <a:r>
              <a:rPr lang="en-US" baseline="0" dirty="0" smtClean="0"/>
              <a:t> intensive benchmarks, </a:t>
            </a:r>
          </a:p>
        </p:txBody>
      </p:sp>
      <p:sp>
        <p:nvSpPr>
          <p:cNvPr id="4" name="Slide Number Placeholder 3"/>
          <p:cNvSpPr>
            <a:spLocks noGrp="1"/>
          </p:cNvSpPr>
          <p:nvPr>
            <p:ph type="sldNum" sz="quarter" idx="10"/>
          </p:nvPr>
        </p:nvSpPr>
        <p:spPr/>
        <p:txBody>
          <a:bodyPr/>
          <a:lstStyle/>
          <a:p>
            <a:fld id="{EF7F79D3-8C36-4CB5-B03B-F440DA7B71AF}" type="slidenum">
              <a:rPr lang="en-US" smtClean="0"/>
              <a:t>30</a:t>
            </a:fld>
            <a:endParaRPr lang="en-US"/>
          </a:p>
        </p:txBody>
      </p:sp>
    </p:spTree>
    <p:extLst>
      <p:ext uri="{BB962C8B-B14F-4D97-AF65-F5344CB8AC3E}">
        <p14:creationId xmlns:p14="http://schemas.microsoft.com/office/powerpoint/2010/main" val="13948171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first observe the performance improvement in 2 rank and 2 channel memory systems.</a:t>
            </a:r>
          </a:p>
          <a:p>
            <a:r>
              <a:rPr lang="en-US" baseline="0" dirty="0" smtClean="0"/>
              <a:t>Left figure shows the case for CPU-GPU communication-intensive workloads.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X axis shows the number of cores and Y axis are weighted speedup improvement.</a:t>
            </a:r>
          </a:p>
          <a:p>
            <a:endParaRPr lang="en-US" dirty="0" smtClean="0"/>
          </a:p>
          <a:p>
            <a:r>
              <a:rPr lang="en-US" dirty="0" smtClean="0"/>
              <a:t>As</a:t>
            </a:r>
            <a:r>
              <a:rPr lang="en-US" baseline="0" dirty="0" smtClean="0"/>
              <a:t> we can see, our mechanism provides significant performance improvement and provide more performance improvement in more core counts. More core systems provide more inflight requests the main memory, leading to higher contention in memory channel. By decoupling IO accesses from the memory channel, our mechanism provides more performance improvement at more core systems.</a:t>
            </a:r>
          </a:p>
          <a:p>
            <a:endParaRPr lang="en-US" baseline="0" dirty="0" smtClean="0"/>
          </a:p>
          <a:p>
            <a:r>
              <a:rPr lang="en-US" baseline="0" dirty="0" smtClean="0"/>
              <a:t>We observe similar results for in-memory communication-intensive workloads.</a:t>
            </a:r>
          </a:p>
          <a:p>
            <a:endParaRPr lang="en-US" baseline="0" dirty="0" smtClean="0"/>
          </a:p>
          <a:p>
            <a:r>
              <a:rPr lang="en-US" baseline="0" dirty="0" smtClean="0"/>
              <a:t>We conclude that our mechanism provide more performance improvement for more core systems.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31</a:t>
            </a:fld>
            <a:endParaRPr lang="en-US"/>
          </a:p>
        </p:txBody>
      </p:sp>
    </p:spTree>
    <p:extLst>
      <p:ext uri="{BB962C8B-B14F-4D97-AF65-F5344CB8AC3E}">
        <p14:creationId xmlns:p14="http://schemas.microsoft.com/office/powerpoint/2010/main" val="26196181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vary the memory system configuration of</a:t>
            </a:r>
            <a:r>
              <a:rPr lang="en-US" baseline="0" dirty="0" smtClean="0"/>
              <a:t> the number of ranks and channels.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X axis shows channel and rank count.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 axis are weighted speedup improvement.</a:t>
            </a:r>
          </a:p>
          <a:p>
            <a:endParaRPr lang="en-US" dirty="0" smtClean="0"/>
          </a:p>
          <a:p>
            <a:r>
              <a:rPr lang="en-US" dirty="0" smtClean="0"/>
              <a:t>When increasing the</a:t>
            </a:r>
            <a:r>
              <a:rPr lang="en-US" baseline="0" dirty="0" smtClean="0"/>
              <a:t> number of channels, our mechanism provides less benefits in performance mainly due to the reduced memory channel conflicts in more-channel memory systems.</a:t>
            </a:r>
          </a:p>
          <a:p>
            <a:r>
              <a:rPr lang="en-US" baseline="0" dirty="0" smtClean="0"/>
              <a:t>When increasing the number of ranks, our mechanism provides more benefits in performance mainly due to higher conflicts in more-rank memory system. </a:t>
            </a:r>
          </a:p>
          <a:p>
            <a:endParaRPr lang="en-US" baseline="0" dirty="0" smtClean="0"/>
          </a:p>
          <a:p>
            <a:r>
              <a:rPr lang="en-US" baseline="0" dirty="0" smtClean="0"/>
              <a:t>In summary, our mechanism provides more performance improvement at more memory ranks and less memory channels.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32</a:t>
            </a:fld>
            <a:endParaRPr lang="en-US"/>
          </a:p>
        </p:txBody>
      </p:sp>
    </p:spTree>
    <p:extLst>
      <p:ext uri="{BB962C8B-B14F-4D97-AF65-F5344CB8AC3E}">
        <p14:creationId xmlns:p14="http://schemas.microsoft.com/office/powerpoint/2010/main" val="8250031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compare our mechanism to the case, simply increasing channel counts.</a:t>
            </a:r>
          </a:p>
          <a:p>
            <a:r>
              <a:rPr lang="en-US" baseline="0" dirty="0" smtClean="0"/>
              <a:t>Left figure shows performance comparison of three memory system, baseline – 1 channel memory system, our proposal – 1 channel with DDMA, and 2 channel memory system.</a:t>
            </a:r>
          </a:p>
          <a:p>
            <a:endParaRPr lang="en-US" baseline="0" dirty="0" smtClean="0"/>
          </a:p>
          <a:p>
            <a:r>
              <a:rPr lang="en-US" baseline="0" dirty="0" smtClean="0"/>
              <a:t>Our mechanism provides significant performance improvement over the baseline 1 channel memory system. but, less performance benefit than 2 channel memory system.</a:t>
            </a:r>
          </a:p>
          <a:p>
            <a:r>
              <a:rPr lang="en-US" baseline="0" dirty="0" smtClean="0"/>
              <a:t>However, increasing channel count leads to significant increase in processor pins.</a:t>
            </a:r>
          </a:p>
          <a:p>
            <a:endParaRPr lang="en-US" baseline="0" dirty="0" smtClean="0"/>
          </a:p>
          <a:p>
            <a:r>
              <a:rPr lang="en-US" baseline="0" dirty="0" smtClean="0"/>
              <a:t>We compare this trade off in right figure. Y axis are package pin count. Adding one more memory channel requires significant additional processor pins (144 pins per channel). On the other hand, using DDMA reduces processors pins mainly due to migrated IO interfaces out of processors chip.</a:t>
            </a:r>
          </a:p>
          <a:p>
            <a:endParaRPr lang="en-US" baseline="0" dirty="0" smtClean="0"/>
          </a:p>
          <a:p>
            <a:r>
              <a:rPr lang="en-US" baseline="0" dirty="0" smtClean="0"/>
              <a:t>Therefore, our mechanism achieves higher performance at lower processor pin count.</a:t>
            </a:r>
          </a:p>
          <a:p>
            <a:r>
              <a:rPr lang="en-US" baseline="0" dirty="0" smtClean="0"/>
              <a:t> </a:t>
            </a:r>
          </a:p>
        </p:txBody>
      </p:sp>
      <p:sp>
        <p:nvSpPr>
          <p:cNvPr id="4" name="Slide Number Placeholder 3"/>
          <p:cNvSpPr>
            <a:spLocks noGrp="1"/>
          </p:cNvSpPr>
          <p:nvPr>
            <p:ph type="sldNum" sz="quarter" idx="10"/>
          </p:nvPr>
        </p:nvSpPr>
        <p:spPr/>
        <p:txBody>
          <a:bodyPr/>
          <a:lstStyle/>
          <a:p>
            <a:fld id="{EF7F79D3-8C36-4CB5-B03B-F440DA7B71AF}" type="slidenum">
              <a:rPr lang="en-US" smtClean="0"/>
              <a:t>33</a:t>
            </a:fld>
            <a:endParaRPr lang="en-US"/>
          </a:p>
        </p:txBody>
      </p:sp>
    </p:spTree>
    <p:extLst>
      <p:ext uri="{BB962C8B-B14F-4D97-AF65-F5344CB8AC3E}">
        <p14:creationId xmlns:p14="http://schemas.microsoft.com/office/powerpoint/2010/main" val="3757610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summary of today’s talk.</a:t>
            </a:r>
            <a:endParaRPr lang="en-US" baseline="0" dirty="0" smtClean="0"/>
          </a:p>
          <a:p>
            <a:endParaRPr lang="en-US" baseline="0" dirty="0" smtClean="0"/>
          </a:p>
          <a:p>
            <a:r>
              <a:rPr lang="en-US" baseline="0" dirty="0" smtClean="0"/>
              <a:t>The problem is that CPU and IO accesses contend for memory channel.</a:t>
            </a:r>
          </a:p>
          <a:p>
            <a:r>
              <a:rPr lang="en-US" baseline="0" dirty="0" smtClean="0"/>
              <a:t>To mitigate this problem, we design new DRAM which has two independent data port, called dual-data-port DRAM. </a:t>
            </a:r>
          </a:p>
          <a:p>
            <a:r>
              <a:rPr lang="en-US" baseline="0" dirty="0" smtClean="0"/>
              <a:t>We connect one port to CPU and the other port to IO devices, thereby isolating CPU and IO traffic. </a:t>
            </a:r>
          </a:p>
          <a:p>
            <a:r>
              <a:rPr lang="en-US" baseline="0" dirty="0" smtClean="0"/>
              <a:t>We call this Decoupled Direct Memory Access (DDMA).</a:t>
            </a:r>
          </a:p>
          <a:p>
            <a:endParaRPr lang="en-US" baseline="0" dirty="0" smtClean="0"/>
          </a:p>
          <a:p>
            <a:r>
              <a:rPr lang="en-US" baseline="0" dirty="0" smtClean="0"/>
              <a:t>We can use this new memory system for </a:t>
            </a:r>
          </a:p>
          <a:p>
            <a:r>
              <a:rPr lang="en-US" baseline="0" dirty="0" smtClean="0"/>
              <a:t>Communication between compute units,</a:t>
            </a:r>
          </a:p>
          <a:p>
            <a:r>
              <a:rPr lang="en-US" baseline="0" dirty="0" smtClean="0"/>
              <a:t>In-memory communication, and</a:t>
            </a:r>
          </a:p>
          <a:p>
            <a:r>
              <a:rPr lang="en-US" baseline="0" dirty="0" smtClean="0"/>
              <a:t>Memory-storage communication.</a:t>
            </a:r>
          </a:p>
          <a:p>
            <a:endParaRPr lang="en-US" baseline="0" dirty="0" smtClean="0"/>
          </a:p>
          <a:p>
            <a:r>
              <a:rPr lang="en-US" baseline="0" dirty="0" smtClean="0"/>
              <a:t>We evaluate our DDMA-based memory system and show that it provides significant performance improvement with reduction in CPU pin count.</a:t>
            </a:r>
          </a:p>
        </p:txBody>
      </p:sp>
      <p:sp>
        <p:nvSpPr>
          <p:cNvPr id="4" name="Slide Number Placeholder 3"/>
          <p:cNvSpPr>
            <a:spLocks noGrp="1"/>
          </p:cNvSpPr>
          <p:nvPr>
            <p:ph type="sldNum" sz="quarter" idx="10"/>
          </p:nvPr>
        </p:nvSpPr>
        <p:spPr/>
        <p:txBody>
          <a:bodyPr/>
          <a:lstStyle/>
          <a:p>
            <a:fld id="{EF7F79D3-8C36-4CB5-B03B-F440DA7B71AF}" type="slidenum">
              <a:rPr lang="en-US" smtClean="0"/>
              <a:t>34</a:t>
            </a:fld>
            <a:endParaRPr lang="en-US"/>
          </a:p>
        </p:txBody>
      </p:sp>
    </p:spTree>
    <p:extLst>
      <p:ext uri="{BB962C8B-B14F-4D97-AF65-F5344CB8AC3E}">
        <p14:creationId xmlns:p14="http://schemas.microsoft.com/office/powerpoint/2010/main" val="11368837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Hello, my name is Donghyuk Lee.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Today, I will talk about “</a:t>
            </a:r>
            <a:r>
              <a:rPr lang="en-US" altLang="ko-KR" dirty="0" smtClean="0"/>
              <a:t>Decoupled Direct Memory Access,</a:t>
            </a:r>
            <a:r>
              <a:rPr lang="en-US" altLang="ko-KR" baseline="0" dirty="0" smtClean="0"/>
              <a:t> which Isolates CPU and IO Traffic by Leveraging a Dual-Data-Port DRAM</a:t>
            </a:r>
            <a:r>
              <a:rPr lang="en-US" altLang="ko-K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This work is done in collaboration with </a:t>
            </a:r>
            <a:r>
              <a:rPr lang="en-US" altLang="ko-KR" sz="1200" kern="1200" dirty="0" err="1" smtClean="0">
                <a:solidFill>
                  <a:schemeClr val="tx1"/>
                </a:solidFill>
                <a:effectLst/>
                <a:latin typeface="+mn-lt"/>
                <a:ea typeface="+mn-ea"/>
                <a:cs typeface="+mn-cs"/>
              </a:rPr>
              <a:t>Jongmoo</a:t>
            </a:r>
            <a:r>
              <a:rPr lang="en-US" altLang="ko-KR" sz="1200" kern="1200" baseline="0" dirty="0" smtClean="0">
                <a:solidFill>
                  <a:schemeClr val="tx1"/>
                </a:solidFill>
                <a:effectLst/>
                <a:latin typeface="+mn-lt"/>
                <a:ea typeface="+mn-ea"/>
                <a:cs typeface="+mn-cs"/>
              </a:rPr>
              <a:t> Choi from </a:t>
            </a:r>
            <a:r>
              <a:rPr lang="en-US" altLang="ko-KR" sz="1200" kern="1200" baseline="0" dirty="0" err="1" smtClean="0">
                <a:solidFill>
                  <a:schemeClr val="tx1"/>
                </a:solidFill>
                <a:effectLst/>
                <a:latin typeface="+mn-lt"/>
                <a:ea typeface="+mn-ea"/>
                <a:cs typeface="+mn-cs"/>
              </a:rPr>
              <a:t>Dankook</a:t>
            </a:r>
            <a:r>
              <a:rPr lang="en-US" altLang="ko-KR" sz="1200" kern="1200" baseline="0" dirty="0" smtClean="0">
                <a:solidFill>
                  <a:schemeClr val="tx1"/>
                </a:solidFill>
                <a:effectLst/>
                <a:latin typeface="+mn-lt"/>
                <a:ea typeface="+mn-ea"/>
                <a:cs typeface="+mn-cs"/>
              </a:rPr>
              <a:t> University, and </a:t>
            </a:r>
            <a:r>
              <a:rPr lang="en-US" altLang="ko-KR" sz="1200" kern="1200" baseline="0" dirty="0" err="1" smtClean="0">
                <a:solidFill>
                  <a:schemeClr val="tx1"/>
                </a:solidFill>
                <a:effectLst/>
                <a:latin typeface="+mn-lt"/>
                <a:ea typeface="+mn-ea"/>
                <a:cs typeface="+mn-cs"/>
              </a:rPr>
              <a:t>Lavanya</a:t>
            </a:r>
            <a:r>
              <a:rPr lang="en-US" altLang="ko-KR" sz="1200" kern="1200" baseline="0" dirty="0" smtClean="0">
                <a:solidFill>
                  <a:schemeClr val="tx1"/>
                </a:solidFill>
                <a:effectLst/>
                <a:latin typeface="+mn-lt"/>
                <a:ea typeface="+mn-ea"/>
                <a:cs typeface="+mn-cs"/>
              </a:rPr>
              <a:t> Subramanian, </a:t>
            </a:r>
            <a:r>
              <a:rPr lang="en-US" altLang="ko-KR" sz="1200" kern="1200" baseline="0" dirty="0" err="1" smtClean="0">
                <a:solidFill>
                  <a:schemeClr val="tx1"/>
                </a:solidFill>
                <a:effectLst/>
                <a:latin typeface="+mn-lt"/>
                <a:ea typeface="+mn-ea"/>
                <a:cs typeface="+mn-cs"/>
              </a:rPr>
              <a:t>Rachata</a:t>
            </a:r>
            <a:r>
              <a:rPr lang="en-US" altLang="ko-KR" sz="1200" kern="1200" baseline="0" dirty="0" smtClean="0">
                <a:solidFill>
                  <a:schemeClr val="tx1"/>
                </a:solidFill>
                <a:effectLst/>
                <a:latin typeface="+mn-lt"/>
                <a:ea typeface="+mn-ea"/>
                <a:cs typeface="+mn-cs"/>
              </a:rPr>
              <a:t> </a:t>
            </a:r>
            <a:r>
              <a:rPr lang="en-US" altLang="ko-KR" sz="1200" kern="1200" baseline="0" dirty="0" err="1" smtClean="0">
                <a:solidFill>
                  <a:schemeClr val="tx1"/>
                </a:solidFill>
                <a:effectLst/>
                <a:latin typeface="+mn-lt"/>
                <a:ea typeface="+mn-ea"/>
                <a:cs typeface="+mn-cs"/>
              </a:rPr>
              <a:t>Ausavarungnirun</a:t>
            </a:r>
            <a:r>
              <a:rPr lang="en-US" altLang="ko-KR" sz="1200" kern="1200" baseline="0" dirty="0" smtClean="0">
                <a:solidFill>
                  <a:schemeClr val="tx1"/>
                </a:solidFill>
                <a:effectLst/>
                <a:latin typeface="+mn-lt"/>
                <a:ea typeface="+mn-ea"/>
                <a:cs typeface="+mn-cs"/>
              </a:rPr>
              <a:t>, and my advisor </a:t>
            </a:r>
            <a:r>
              <a:rPr lang="en-US" altLang="ko-KR" sz="1200" kern="1200" baseline="0" dirty="0" err="1" smtClean="0">
                <a:solidFill>
                  <a:schemeClr val="tx1"/>
                </a:solidFill>
                <a:effectLst/>
                <a:latin typeface="+mn-lt"/>
                <a:ea typeface="+mn-ea"/>
                <a:cs typeface="+mn-cs"/>
              </a:rPr>
              <a:t>Onur</a:t>
            </a:r>
            <a:r>
              <a:rPr lang="en-US" altLang="ko-KR" sz="1200" kern="1200" baseline="0" dirty="0" smtClean="0">
                <a:solidFill>
                  <a:schemeClr val="tx1"/>
                </a:solidFill>
                <a:effectLst/>
                <a:latin typeface="+mn-lt"/>
                <a:ea typeface="+mn-ea"/>
                <a:cs typeface="+mn-cs"/>
              </a:rPr>
              <a:t> </a:t>
            </a:r>
            <a:r>
              <a:rPr lang="en-US" altLang="ko-KR" sz="1200" kern="1200" baseline="0" dirty="0" err="1" smtClean="0">
                <a:solidFill>
                  <a:schemeClr val="tx1"/>
                </a:solidFill>
                <a:effectLst/>
                <a:latin typeface="+mn-lt"/>
                <a:ea typeface="+mn-ea"/>
                <a:cs typeface="+mn-cs"/>
              </a:rPr>
              <a:t>Mutlu</a:t>
            </a:r>
            <a:r>
              <a:rPr lang="en-US" altLang="ko-KR" sz="1200" kern="1200" baseline="0" dirty="0" smtClean="0">
                <a:solidFill>
                  <a:schemeClr val="tx1"/>
                </a:solidFill>
                <a:effectLst/>
                <a:latin typeface="+mn-lt"/>
                <a:ea typeface="+mn-ea"/>
                <a:cs typeface="+mn-cs"/>
              </a:rPr>
              <a:t> from Carnegie Mellon </a:t>
            </a:r>
            <a:r>
              <a:rPr lang="en-US" altLang="ko-KR" sz="1200" kern="1200" baseline="0" dirty="0" err="1" smtClean="0">
                <a:solidFill>
                  <a:schemeClr val="tx1"/>
                </a:solidFill>
                <a:effectLst/>
                <a:latin typeface="+mn-lt"/>
                <a:ea typeface="+mn-ea"/>
                <a:cs typeface="+mn-cs"/>
              </a:rPr>
              <a:t>Universiy</a:t>
            </a:r>
            <a:endParaRPr lang="en-US" altLang="ko-KR"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35</a:t>
            </a:fld>
            <a:endParaRPr lang="en-US"/>
          </a:p>
        </p:txBody>
      </p:sp>
    </p:spTree>
    <p:extLst>
      <p:ext uri="{BB962C8B-B14F-4D97-AF65-F5344CB8AC3E}">
        <p14:creationId xmlns:p14="http://schemas.microsoft.com/office/powerpoint/2010/main" val="12675882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avoid these problems, our approach is providing a direct connection between IO devices and main memory, which enables IO access without interfering CPU access.</a:t>
            </a:r>
          </a:p>
          <a:p>
            <a:endParaRPr lang="en-US" baseline="0" dirty="0" smtClean="0"/>
          </a:p>
          <a:p>
            <a:r>
              <a:rPr lang="en-US" baseline="0" dirty="0" smtClean="0"/>
              <a:t>We call this new memory system architecture – Decouple Direct Memory Access</a:t>
            </a:r>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36</a:t>
            </a:fld>
            <a:endParaRPr lang="en-US"/>
          </a:p>
        </p:txBody>
      </p:sp>
    </p:spTree>
    <p:extLst>
      <p:ext uri="{BB962C8B-B14F-4D97-AF65-F5344CB8AC3E}">
        <p14:creationId xmlns:p14="http://schemas.microsoft.com/office/powerpoint/2010/main" val="19375502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see where the performance benefit come from, we evaluated the channel utilization.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 axis shows channel utilization.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X axis, there are multiple evaluation cases with different channel and rank count.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each evaluation case, there are two bars, left one represent CPU channel and right one represents IO channel.</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Each bar consists of two portions, bottom dark bar shows the fraction of execution time when both CPU and IO channel transfers data, and upper light bar shows the fraction of execution time when either CPU or IO channels transfers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Intuitively, our mechanism gets benefits only when transferring data in both channels (in dark bar).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observe that similar trend of both channel utilization when varying memory channel and rank counts.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conclude that simultaneous channel utilization leads to performance improvement.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37</a:t>
            </a:fld>
            <a:endParaRPr lang="en-US"/>
          </a:p>
        </p:txBody>
      </p:sp>
    </p:spTree>
    <p:extLst>
      <p:ext uri="{BB962C8B-B14F-4D97-AF65-F5344CB8AC3E}">
        <p14:creationId xmlns:p14="http://schemas.microsoft.com/office/powerpoint/2010/main" val="232892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avoid these problems, our approach is providing a direct connection between IO devices and main memory, which enables IO access without interfering CPU access.</a:t>
            </a:r>
          </a:p>
          <a:p>
            <a:endParaRPr lang="en-US" baseline="0" dirty="0" smtClean="0"/>
          </a:p>
          <a:p>
            <a:r>
              <a:rPr lang="en-US" baseline="0" dirty="0" smtClean="0"/>
              <a:t>We call this new memory system architecture – Decouple Direct Memory Access</a:t>
            </a:r>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4</a:t>
            </a:fld>
            <a:endParaRPr lang="en-US"/>
          </a:p>
        </p:txBody>
      </p:sp>
    </p:spTree>
    <p:extLst>
      <p:ext uri="{BB962C8B-B14F-4D97-AF65-F5344CB8AC3E}">
        <p14:creationId xmlns:p14="http://schemas.microsoft.com/office/powerpoint/2010/main" val="1520373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summary of today’s talk.</a:t>
            </a:r>
            <a:endParaRPr lang="en-US" baseline="0" dirty="0" smtClean="0"/>
          </a:p>
          <a:p>
            <a:endParaRPr lang="en-US" baseline="0" dirty="0" smtClean="0"/>
          </a:p>
          <a:p>
            <a:r>
              <a:rPr lang="en-US" baseline="0" dirty="0" smtClean="0"/>
              <a:t>The problem is that CPU and IO accesses contend for memory channel.</a:t>
            </a:r>
          </a:p>
          <a:p>
            <a:r>
              <a:rPr lang="en-US" baseline="0" dirty="0" smtClean="0"/>
              <a:t>To mitigate this problem, we design new DRAM which has two independent data port, called dual-data-port DRAM. </a:t>
            </a:r>
          </a:p>
          <a:p>
            <a:r>
              <a:rPr lang="en-US" baseline="0" dirty="0" smtClean="0"/>
              <a:t>We connect one port to CPU and the other port to IO devices, thereby isolating CPU and IO traffic. </a:t>
            </a:r>
          </a:p>
          <a:p>
            <a:r>
              <a:rPr lang="en-US" baseline="0" dirty="0" smtClean="0"/>
              <a:t>We call this Decoupled Direct Memory Access (DDMA).</a:t>
            </a:r>
          </a:p>
          <a:p>
            <a:endParaRPr lang="en-US" baseline="0" dirty="0" smtClean="0"/>
          </a:p>
          <a:p>
            <a:r>
              <a:rPr lang="en-US" baseline="0" dirty="0" smtClean="0"/>
              <a:t>We can use this new memory system for </a:t>
            </a:r>
          </a:p>
          <a:p>
            <a:r>
              <a:rPr lang="en-US" baseline="0" dirty="0" smtClean="0"/>
              <a:t>Communication between compute units,</a:t>
            </a:r>
          </a:p>
          <a:p>
            <a:r>
              <a:rPr lang="en-US" baseline="0" dirty="0" smtClean="0"/>
              <a:t>In-memory communication, and</a:t>
            </a:r>
          </a:p>
          <a:p>
            <a:r>
              <a:rPr lang="en-US" baseline="0" dirty="0" smtClean="0"/>
              <a:t>Memory-storage communication.</a:t>
            </a:r>
          </a:p>
          <a:p>
            <a:endParaRPr lang="en-US" baseline="0" dirty="0" smtClean="0"/>
          </a:p>
          <a:p>
            <a:r>
              <a:rPr lang="en-US" baseline="0" dirty="0" smtClean="0"/>
              <a:t>We evaluate our DDMA-based memory system and show that it provides significant performance improvement with reduction in CPU pin count.</a:t>
            </a:r>
          </a:p>
        </p:txBody>
      </p:sp>
      <p:sp>
        <p:nvSpPr>
          <p:cNvPr id="4" name="Slide Number Placeholder 3"/>
          <p:cNvSpPr>
            <a:spLocks noGrp="1"/>
          </p:cNvSpPr>
          <p:nvPr>
            <p:ph type="sldNum" sz="quarter" idx="10"/>
          </p:nvPr>
        </p:nvSpPr>
        <p:spPr/>
        <p:txBody>
          <a:bodyPr/>
          <a:lstStyle/>
          <a:p>
            <a:fld id="{EF7F79D3-8C36-4CB5-B03B-F440DA7B71AF}" type="slidenum">
              <a:rPr lang="en-US" smtClean="0"/>
              <a:t>5</a:t>
            </a:fld>
            <a:endParaRPr lang="en-US"/>
          </a:p>
        </p:txBody>
      </p:sp>
    </p:spTree>
    <p:extLst>
      <p:ext uri="{BB962C8B-B14F-4D97-AF65-F5344CB8AC3E}">
        <p14:creationId xmlns:p14="http://schemas.microsoft.com/office/powerpoint/2010/main" val="2876792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outline of today’s talk.</a:t>
            </a:r>
          </a:p>
          <a:p>
            <a:r>
              <a:rPr lang="en-US" baseline="0" dirty="0" smtClean="0"/>
              <a:t>We first describe more details of the problem in conventional memory system.</a:t>
            </a:r>
          </a:p>
          <a:p>
            <a:r>
              <a:rPr lang="en-US" baseline="0" dirty="0" smtClean="0"/>
              <a:t>Then we provide the overview of our proposed memory system.</a:t>
            </a:r>
          </a:p>
          <a:p>
            <a:r>
              <a:rPr lang="en-US" baseline="0" dirty="0" smtClean="0"/>
              <a:t>Then we introduce one of major component, dual-data-port DRAM.</a:t>
            </a:r>
          </a:p>
          <a:p>
            <a:r>
              <a:rPr lang="en-US" baseline="0" dirty="0" smtClean="0"/>
              <a:t>We explain how we can leverage our new memory system.</a:t>
            </a:r>
          </a:p>
          <a:p>
            <a:r>
              <a:rPr lang="en-US" baseline="0" dirty="0" smtClean="0"/>
              <a:t>We, then, provide our evaluation methodology and results.</a:t>
            </a:r>
          </a:p>
        </p:txBody>
      </p:sp>
      <p:sp>
        <p:nvSpPr>
          <p:cNvPr id="4" name="Slide Number Placeholder 3"/>
          <p:cNvSpPr>
            <a:spLocks noGrp="1"/>
          </p:cNvSpPr>
          <p:nvPr>
            <p:ph type="sldNum" sz="quarter" idx="10"/>
          </p:nvPr>
        </p:nvSpPr>
        <p:spPr/>
        <p:txBody>
          <a:bodyPr/>
          <a:lstStyle/>
          <a:p>
            <a:fld id="{EF7F79D3-8C36-4CB5-B03B-F440DA7B71AF}" type="slidenum">
              <a:rPr lang="en-US" smtClean="0"/>
              <a:t>6</a:t>
            </a:fld>
            <a:endParaRPr lang="en-US"/>
          </a:p>
        </p:txBody>
      </p:sp>
    </p:spTree>
    <p:extLst>
      <p:ext uri="{BB962C8B-B14F-4D97-AF65-F5344CB8AC3E}">
        <p14:creationId xmlns:p14="http://schemas.microsoft.com/office/powerpoint/2010/main" val="18457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more</a:t>
            </a:r>
            <a:r>
              <a:rPr lang="en-US" baseline="0" dirty="0" smtClean="0"/>
              <a:t> detailed view of a system. </a:t>
            </a:r>
          </a:p>
          <a:p>
            <a:r>
              <a:rPr lang="en-US" baseline="0" dirty="0" smtClean="0"/>
              <a:t>CPU is connected to main memory over memory channel and </a:t>
            </a:r>
          </a:p>
          <a:p>
            <a:r>
              <a:rPr lang="en-US" baseline="0" dirty="0" smtClean="0"/>
              <a:t>the memory controller manages accesses to the main memory.</a:t>
            </a:r>
          </a:p>
          <a:p>
            <a:r>
              <a:rPr lang="en-US" baseline="0" dirty="0" smtClean="0"/>
              <a:t>IO devices are connected the CPU over IO interface in CPU chip.</a:t>
            </a:r>
          </a:p>
          <a:p>
            <a:r>
              <a:rPr lang="en-US" baseline="0" dirty="0" smtClean="0"/>
              <a:t>Direct memory access unit (DMA) controls the IO traffic.</a:t>
            </a:r>
          </a:p>
          <a:p>
            <a:endParaRPr lang="en-US" baseline="0" dirty="0" smtClean="0"/>
          </a:p>
          <a:p>
            <a:r>
              <a:rPr lang="en-US" baseline="0" dirty="0" smtClean="0"/>
              <a:t>When there is a request for data in IO devices,</a:t>
            </a:r>
          </a:p>
          <a:p>
            <a:r>
              <a:rPr lang="en-US" baseline="0" dirty="0" smtClean="0"/>
              <a:t>the requested data is first transferred to the main memory over both IO interface and the memory channel.</a:t>
            </a:r>
          </a:p>
          <a:p>
            <a:r>
              <a:rPr lang="en-US" baseline="0" dirty="0" smtClean="0"/>
              <a:t>Then CPU accesses the main memory again to bring the requested data.</a:t>
            </a:r>
          </a:p>
          <a:p>
            <a:endParaRPr lang="en-US" baseline="0" dirty="0" smtClean="0"/>
          </a:p>
          <a:p>
            <a:r>
              <a:rPr lang="en-US" baseline="0" dirty="0" smtClean="0"/>
              <a:t>When there is a request for data in main memory, </a:t>
            </a:r>
          </a:p>
          <a:p>
            <a:r>
              <a:rPr lang="en-US" baseline="0" dirty="0" smtClean="0"/>
              <a:t>the requested data is also transferred over the main memory.</a:t>
            </a:r>
          </a:p>
          <a:p>
            <a:r>
              <a:rPr lang="en-US" baseline="0" dirty="0" smtClean="0"/>
              <a:t>In today’s multi-core system, all these data transfer can be happen concurrently, leading to memory channel contention.</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7</a:t>
            </a:fld>
            <a:endParaRPr lang="en-US"/>
          </a:p>
        </p:txBody>
      </p:sp>
    </p:spTree>
    <p:extLst>
      <p:ext uri="{BB962C8B-B14F-4D97-AF65-F5344CB8AC3E}">
        <p14:creationId xmlns:p14="http://schemas.microsoft.com/office/powerpoint/2010/main" val="3338956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see the potential memory channel contention, we observe the IO traffic in GPGPU workloads.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X-axis shows the GPGPU workloads.</a:t>
            </a:r>
          </a:p>
          <a:p>
            <a:r>
              <a:rPr lang="en-US" baseline="0" dirty="0" smtClean="0"/>
              <a:t>Y-axis shows the fraction of execution time that consume for IO accesses.</a:t>
            </a:r>
          </a:p>
          <a:p>
            <a:endParaRPr lang="en-US" baseline="0" dirty="0" smtClean="0"/>
          </a:p>
          <a:p>
            <a:r>
              <a:rPr lang="en-US" baseline="0" dirty="0" smtClean="0"/>
              <a:t>As we can see, some of GPGPU workloads mostly consumes for its execution time for computation, </a:t>
            </a:r>
          </a:p>
          <a:p>
            <a:r>
              <a:rPr lang="en-US" baseline="0" dirty="0" smtClean="0"/>
              <a:t>however, many workloads spent significant fraction of the total execution time for transferring data between CPU and GPU. For example 33.5% on average of 8 GPGPU workloads. </a:t>
            </a:r>
          </a:p>
          <a:p>
            <a:endParaRPr lang="en-US" baseline="0" dirty="0" smtClean="0"/>
          </a:p>
          <a:p>
            <a:r>
              <a:rPr lang="en-US" baseline="0" dirty="0" smtClean="0"/>
              <a:t>Therefore, there is high demand of IO bandwidth, leading to high memory channel contention.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8</a:t>
            </a:fld>
            <a:endParaRPr lang="en-US"/>
          </a:p>
        </p:txBody>
      </p:sp>
    </p:spTree>
    <p:extLst>
      <p:ext uri="{BB962C8B-B14F-4D97-AF65-F5344CB8AC3E}">
        <p14:creationId xmlns:p14="http://schemas.microsoft.com/office/powerpoint/2010/main" val="4047274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a:t>
            </a:r>
            <a:r>
              <a:rPr lang="en-US" baseline="0" dirty="0" smtClean="0"/>
              <a:t> problem is high area cost for IO interfaces in processor chip.</a:t>
            </a:r>
          </a:p>
          <a:p>
            <a:endParaRPr lang="en-US" baseline="0" dirty="0" smtClean="0"/>
          </a:p>
          <a:p>
            <a:r>
              <a:rPr lang="en-US" baseline="0" dirty="0" smtClean="0"/>
              <a:t>The chart shows the processor pin count of an Intel i7 processor. </a:t>
            </a:r>
          </a:p>
          <a:p>
            <a:r>
              <a:rPr lang="en-US" baseline="0" dirty="0" smtClean="0"/>
              <a:t>As we can see, 10.6% of total pins are used for IO interfaces. </a:t>
            </a:r>
          </a:p>
          <a:p>
            <a:r>
              <a:rPr lang="en-US" baseline="0" dirty="0" smtClean="0"/>
              <a:t>In the right chart, without counting power pints,</a:t>
            </a:r>
          </a:p>
          <a:p>
            <a:r>
              <a:rPr lang="en-US" baseline="0" dirty="0" smtClean="0"/>
              <a:t>we see that about 19.5% of total pins are used for IO interfaces.</a:t>
            </a:r>
          </a:p>
          <a:p>
            <a:r>
              <a:rPr lang="en-US" dirty="0" smtClean="0"/>
              <a:t>Therefore, integrating</a:t>
            </a:r>
            <a:r>
              <a:rPr lang="en-US" baseline="0" dirty="0" smtClean="0"/>
              <a:t> IO interface on processor chip leads to high processor pin count, potentially large processor chip area.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9</a:t>
            </a:fld>
            <a:endParaRPr lang="en-US"/>
          </a:p>
        </p:txBody>
      </p:sp>
    </p:spTree>
    <p:extLst>
      <p:ext uri="{BB962C8B-B14F-4D97-AF65-F5344CB8AC3E}">
        <p14:creationId xmlns:p14="http://schemas.microsoft.com/office/powerpoint/2010/main" val="1006985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12749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382000" cy="761999"/>
          </a:xfrm>
        </p:spPr>
        <p:txBody>
          <a:bodyPr>
            <a:noAutofit/>
          </a:bodyPr>
          <a:lstStyle>
            <a:lvl1pPr>
              <a:defRPr sz="4800" b="1"/>
            </a:lvl1pPr>
          </a:lstStyle>
          <a:p>
            <a:r>
              <a:rPr lang="en-US" dirty="0" smtClean="0"/>
              <a:t>Click to edit Master title style</a:t>
            </a:r>
            <a:endParaRPr lang="en-US" dirty="0"/>
          </a:p>
        </p:txBody>
      </p:sp>
      <p:sp>
        <p:nvSpPr>
          <p:cNvPr id="3" name="Content Placeholder 2"/>
          <p:cNvSpPr>
            <a:spLocks noGrp="1"/>
          </p:cNvSpPr>
          <p:nvPr>
            <p:ph idx="1"/>
          </p:nvPr>
        </p:nvSpPr>
        <p:spPr>
          <a:xfrm>
            <a:off x="381000" y="1066800"/>
            <a:ext cx="8382000" cy="5638800"/>
          </a:xfrm>
        </p:spPr>
        <p:txBody>
          <a:bodyPr>
            <a:noAutofit/>
          </a:bodyPr>
          <a:lstStyle>
            <a:lvl1pPr marL="285750" indent="-285750">
              <a:defRPr sz="3600">
                <a:latin typeface="+mj-lt"/>
              </a:defRPr>
            </a:lvl1pPr>
            <a:lvl2pPr marL="742950" indent="-285750">
              <a:buFont typeface="Calibri Light" panose="020F0302020204030204" pitchFamily="34" charset="0"/>
              <a:buChar char="–"/>
              <a:defRPr sz="3200">
                <a:latin typeface="+mj-lt"/>
              </a:defRPr>
            </a:lvl2pPr>
            <a:lvl3pPr>
              <a:defRPr sz="2800">
                <a:latin typeface="+mj-lt"/>
              </a:defRPr>
            </a:lvl3pPr>
            <a:lvl4pPr>
              <a:defRPr sz="2400">
                <a:latin typeface="+mj-lt"/>
              </a:defRPr>
            </a:lvl4pPr>
            <a:lvl5pPr>
              <a:defRPr sz="24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8229600" y="6355715"/>
            <a:ext cx="685800" cy="365125"/>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tx1">
                    <a:tint val="75000"/>
                  </a:schemeClr>
                </a:solidFill>
                <a:latin typeface="Cambria Math" panose="02040503050406030204" pitchFamily="18" charset="0"/>
                <a:ea typeface="Cambria Math"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D2B188-1D62-4FCA-8363-938AD4629BBB}" type="slidenum">
              <a:rPr lang="en-US" smtClean="0"/>
              <a:pPr/>
              <a:t>‹#›</a:t>
            </a:fld>
            <a:endParaRPr lang="en-US" dirty="0"/>
          </a:p>
        </p:txBody>
      </p:sp>
      <p:pic>
        <p:nvPicPr>
          <p:cNvPr id="6" name="Picture 5" descr="safari.png"/>
          <p:cNvPicPr>
            <a:picLocks noChangeAspect="1"/>
          </p:cNvPicPr>
          <p:nvPr userDrawn="1"/>
        </p:nvPicPr>
        <p:blipFill>
          <a:blip r:embed="rId2" cstate="print"/>
          <a:stretch>
            <a:fillRect/>
          </a:stretch>
        </p:blipFill>
        <p:spPr>
          <a:xfrm>
            <a:off x="152400" y="6408997"/>
            <a:ext cx="1008112" cy="291687"/>
          </a:xfrm>
          <a:prstGeom prst="rect">
            <a:avLst/>
          </a:prstGeom>
        </p:spPr>
      </p:pic>
    </p:spTree>
    <p:extLst>
      <p:ext uri="{BB962C8B-B14F-4D97-AF65-F5344CB8AC3E}">
        <p14:creationId xmlns:p14="http://schemas.microsoft.com/office/powerpoint/2010/main" val="4345536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64710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9312023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14719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41687615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52401"/>
            <a:ext cx="8686800" cy="106679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1219200"/>
            <a:ext cx="8686800" cy="550227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2B188-1D62-4FCA-8363-938AD4629BBB}" type="slidenum">
              <a:rPr lang="en-US" smtClean="0"/>
              <a:t>‹#›</a:t>
            </a:fld>
            <a:endParaRPr lang="en-US"/>
          </a:p>
        </p:txBody>
      </p:sp>
    </p:spTree>
    <p:extLst>
      <p:ext uri="{BB962C8B-B14F-4D97-AF65-F5344CB8AC3E}">
        <p14:creationId xmlns:p14="http://schemas.microsoft.com/office/powerpoint/2010/main" val="771722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8" r:id="rId3"/>
    <p:sldLayoutId id="2147483669" r:id="rId4"/>
    <p:sldLayoutId id="2147483670" r:id="rId5"/>
    <p:sldLayoutId id="2147483671"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4" Type="http://schemas.openxmlformats.org/officeDocument/2006/relationships/chart" Target="../charts/chart5.xml"/><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chart" Target="../charts/chart6.xml"/><Relationship Id="rId4" Type="http://schemas.openxmlformats.org/officeDocument/2006/relationships/chart" Target="../charts/chart7.xm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chart" Target="../charts/chart8.xml"/><Relationship Id="rId4" Type="http://schemas.openxmlformats.org/officeDocument/2006/relationships/chart" Target="../charts/chart9.xml"/><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6" Type="http://schemas.openxmlformats.org/officeDocument/2006/relationships/chart" Target="../charts/chart13.xml"/><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a:spLocks noGrp="1"/>
          </p:cNvSpPr>
          <p:nvPr>
            <p:ph type="ctrTitle"/>
          </p:nvPr>
        </p:nvSpPr>
        <p:spPr>
          <a:xfrm>
            <a:off x="0" y="0"/>
            <a:ext cx="9144000" cy="2047875"/>
          </a:xfrm>
          <a:noFill/>
        </p:spPr>
        <p:txBody>
          <a:bodyPr lIns="0" rIns="0" anchor="ctr">
            <a:noAutofit/>
          </a:bodyPr>
          <a:lstStyle/>
          <a:p>
            <a:r>
              <a:rPr lang="en-US" sz="5000" b="1" i="1" dirty="0"/>
              <a:t>Isolating CPU and IO Traffic by Leveraging a Dual-Data-Port DRAM</a:t>
            </a:r>
            <a:r>
              <a:rPr lang="en-US" sz="5000" dirty="0"/>
              <a:t> </a:t>
            </a:r>
            <a:endParaRPr lang="en-US" sz="5000" b="1" dirty="0">
              <a:solidFill>
                <a:schemeClr val="tx1">
                  <a:lumMod val="85000"/>
                  <a:lumOff val="15000"/>
                </a:schemeClr>
              </a:solidFill>
            </a:endParaRPr>
          </a:p>
        </p:txBody>
      </p:sp>
      <p:sp>
        <p:nvSpPr>
          <p:cNvPr id="103" name="Subtitle 2"/>
          <p:cNvSpPr>
            <a:spLocks noGrp="1"/>
          </p:cNvSpPr>
          <p:nvPr>
            <p:ph type="subTitle" idx="1"/>
          </p:nvPr>
        </p:nvSpPr>
        <p:spPr>
          <a:xfrm>
            <a:off x="0" y="3429000"/>
            <a:ext cx="9144000" cy="2438400"/>
          </a:xfrm>
        </p:spPr>
        <p:txBody>
          <a:bodyPr anchor="ctr">
            <a:noAutofit/>
          </a:bodyPr>
          <a:lstStyle/>
          <a:p>
            <a:r>
              <a:rPr lang="en-US" sz="4400" dirty="0" smtClean="0">
                <a:solidFill>
                  <a:schemeClr val="tx1">
                    <a:lumMod val="85000"/>
                    <a:lumOff val="15000"/>
                  </a:schemeClr>
                </a:solidFill>
                <a:latin typeface="+mj-lt"/>
              </a:rPr>
              <a:t>Donghyuk Lee</a:t>
            </a:r>
          </a:p>
          <a:p>
            <a:endParaRPr lang="en-US" sz="100" dirty="0" smtClean="0">
              <a:solidFill>
                <a:schemeClr val="tx1">
                  <a:lumMod val="85000"/>
                  <a:lumOff val="15000"/>
                </a:schemeClr>
              </a:solidFill>
              <a:latin typeface="+mj-lt"/>
            </a:endParaRPr>
          </a:p>
          <a:p>
            <a:r>
              <a:rPr lang="en-US" sz="3400" dirty="0" err="1" smtClean="0">
                <a:solidFill>
                  <a:schemeClr val="tx1">
                    <a:lumMod val="85000"/>
                    <a:lumOff val="15000"/>
                  </a:schemeClr>
                </a:solidFill>
                <a:latin typeface="+mj-lt"/>
              </a:rPr>
              <a:t>Lavanya</a:t>
            </a:r>
            <a:r>
              <a:rPr lang="en-US" sz="3400" dirty="0" smtClean="0">
                <a:solidFill>
                  <a:schemeClr val="tx1">
                    <a:lumMod val="85000"/>
                    <a:lumOff val="15000"/>
                  </a:schemeClr>
                </a:solidFill>
                <a:latin typeface="+mj-lt"/>
              </a:rPr>
              <a:t> </a:t>
            </a:r>
            <a:r>
              <a:rPr lang="en-US" sz="3400" dirty="0">
                <a:solidFill>
                  <a:schemeClr val="tx1">
                    <a:lumMod val="85000"/>
                    <a:lumOff val="15000"/>
                  </a:schemeClr>
                </a:solidFill>
                <a:latin typeface="+mj-lt"/>
              </a:rPr>
              <a:t>Subramanian, </a:t>
            </a:r>
            <a:r>
              <a:rPr lang="en-US" sz="3400" dirty="0" err="1">
                <a:solidFill>
                  <a:schemeClr val="tx1">
                    <a:lumMod val="85000"/>
                    <a:lumOff val="15000"/>
                  </a:schemeClr>
                </a:solidFill>
                <a:latin typeface="+mj-lt"/>
              </a:rPr>
              <a:t>Rachata</a:t>
            </a:r>
            <a:r>
              <a:rPr lang="en-US" sz="3400" dirty="0">
                <a:solidFill>
                  <a:schemeClr val="tx1">
                    <a:lumMod val="85000"/>
                    <a:lumOff val="15000"/>
                  </a:schemeClr>
                </a:solidFill>
                <a:latin typeface="+mj-lt"/>
              </a:rPr>
              <a:t> </a:t>
            </a:r>
            <a:r>
              <a:rPr lang="en-US" sz="3400" dirty="0" err="1">
                <a:solidFill>
                  <a:schemeClr val="tx1">
                    <a:lumMod val="85000"/>
                    <a:lumOff val="15000"/>
                  </a:schemeClr>
                </a:solidFill>
                <a:latin typeface="+mj-lt"/>
              </a:rPr>
              <a:t>Ausavarungnirun</a:t>
            </a:r>
            <a:r>
              <a:rPr lang="en-US" sz="3400" dirty="0">
                <a:solidFill>
                  <a:schemeClr val="tx1">
                    <a:lumMod val="85000"/>
                    <a:lumOff val="15000"/>
                  </a:schemeClr>
                </a:solidFill>
                <a:latin typeface="+mj-lt"/>
              </a:rPr>
              <a:t>, </a:t>
            </a:r>
            <a:r>
              <a:rPr lang="en-US" sz="3400" dirty="0" err="1">
                <a:solidFill>
                  <a:schemeClr val="tx1">
                    <a:lumMod val="85000"/>
                    <a:lumOff val="15000"/>
                  </a:schemeClr>
                </a:solidFill>
                <a:latin typeface="+mj-lt"/>
              </a:rPr>
              <a:t>Jongmoo</a:t>
            </a:r>
            <a:r>
              <a:rPr lang="en-US" sz="3400" dirty="0">
                <a:solidFill>
                  <a:schemeClr val="tx1">
                    <a:lumMod val="85000"/>
                    <a:lumOff val="15000"/>
                  </a:schemeClr>
                </a:solidFill>
                <a:latin typeface="+mj-lt"/>
              </a:rPr>
              <a:t> Choi</a:t>
            </a:r>
            <a:r>
              <a:rPr lang="en-US" sz="3400" dirty="0" smtClean="0">
                <a:solidFill>
                  <a:schemeClr val="tx1">
                    <a:lumMod val="85000"/>
                    <a:lumOff val="15000"/>
                  </a:schemeClr>
                </a:solidFill>
                <a:latin typeface="+mj-lt"/>
              </a:rPr>
              <a:t>, </a:t>
            </a:r>
            <a:r>
              <a:rPr lang="en-US" sz="3400" dirty="0" err="1">
                <a:solidFill>
                  <a:schemeClr val="tx1">
                    <a:lumMod val="85000"/>
                    <a:lumOff val="15000"/>
                  </a:schemeClr>
                </a:solidFill>
                <a:latin typeface="+mj-lt"/>
              </a:rPr>
              <a:t>Onur</a:t>
            </a:r>
            <a:r>
              <a:rPr lang="en-US" sz="3400" dirty="0">
                <a:solidFill>
                  <a:schemeClr val="tx1">
                    <a:lumMod val="85000"/>
                    <a:lumOff val="15000"/>
                  </a:schemeClr>
                </a:solidFill>
                <a:latin typeface="+mj-lt"/>
              </a:rPr>
              <a:t> </a:t>
            </a:r>
            <a:r>
              <a:rPr lang="en-US" sz="3400" dirty="0" err="1">
                <a:solidFill>
                  <a:schemeClr val="tx1">
                    <a:lumMod val="85000"/>
                    <a:lumOff val="15000"/>
                  </a:schemeClr>
                </a:solidFill>
                <a:latin typeface="+mj-lt"/>
              </a:rPr>
              <a:t>Mutlu</a:t>
            </a:r>
            <a:endParaRPr lang="en-US" sz="3400" dirty="0">
              <a:solidFill>
                <a:schemeClr val="tx1">
                  <a:lumMod val="85000"/>
                  <a:lumOff val="15000"/>
                </a:schemeClr>
              </a:solidFill>
              <a:latin typeface="+mj-lt"/>
            </a:endParaRPr>
          </a:p>
        </p:txBody>
      </p:sp>
      <p:sp>
        <p:nvSpPr>
          <p:cNvPr id="104" name="Title 1"/>
          <p:cNvSpPr txBox="1">
            <a:spLocks/>
          </p:cNvSpPr>
          <p:nvPr/>
        </p:nvSpPr>
        <p:spPr>
          <a:xfrm>
            <a:off x="0" y="2047875"/>
            <a:ext cx="9144000" cy="1381125"/>
          </a:xfrm>
          <a:prstGeom prst="rect">
            <a:avLst/>
          </a:prstGeom>
          <a:solidFill>
            <a:schemeClr val="tx1">
              <a:lumMod val="85000"/>
              <a:lumOff val="1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i="1" spc="-150" dirty="0">
                <a:solidFill>
                  <a:schemeClr val="bg1"/>
                </a:solidFill>
              </a:rPr>
              <a:t>Decoupled Direct Memory Access</a:t>
            </a:r>
            <a:endParaRPr lang="en-US" sz="5400" b="1" spc="-150" dirty="0">
              <a:solidFill>
                <a:schemeClr val="bg1"/>
              </a:solidFill>
            </a:endParaRPr>
          </a:p>
        </p:txBody>
      </p:sp>
      <p:pic>
        <p:nvPicPr>
          <p:cNvPr id="7" name="Picture 6" descr="Burgundy_CMU_JPG_Logo.jpg"/>
          <p:cNvPicPr>
            <a:picLocks noChangeAspect="1"/>
          </p:cNvPicPr>
          <p:nvPr/>
        </p:nvPicPr>
        <p:blipFill rotWithShape="1">
          <a:blip r:embed="rId3" cstate="print"/>
          <a:srcRect t="26333" b="26267"/>
          <a:stretch/>
        </p:blipFill>
        <p:spPr>
          <a:xfrm>
            <a:off x="6084168" y="6309610"/>
            <a:ext cx="2987824" cy="511415"/>
          </a:xfrm>
          <a:prstGeom prst="rect">
            <a:avLst/>
          </a:prstGeom>
        </p:spPr>
      </p:pic>
      <p:pic>
        <p:nvPicPr>
          <p:cNvPr id="8" name="Picture 7" descr="safari.png"/>
          <p:cNvPicPr>
            <a:picLocks noChangeAspect="1"/>
          </p:cNvPicPr>
          <p:nvPr/>
        </p:nvPicPr>
        <p:blipFill>
          <a:blip r:embed="rId4" cstate="print"/>
          <a:stretch>
            <a:fillRect/>
          </a:stretch>
        </p:blipFill>
        <p:spPr>
          <a:xfrm>
            <a:off x="107504" y="6309320"/>
            <a:ext cx="1656184" cy="479200"/>
          </a:xfrm>
          <a:prstGeom prst="rect">
            <a:avLst/>
          </a:prstGeom>
        </p:spPr>
      </p:pic>
    </p:spTree>
    <p:extLst>
      <p:ext uri="{BB962C8B-B14F-4D97-AF65-F5344CB8AC3E}">
        <p14:creationId xmlns:p14="http://schemas.microsoft.com/office/powerpoint/2010/main" val="1625583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spc="-200" dirty="0" smtClean="0"/>
              <a:t>Shared Memory Channel</a:t>
            </a:r>
            <a:endParaRPr lang="en-US" sz="5400" spc="-200" dirty="0"/>
          </a:p>
        </p:txBody>
      </p:sp>
      <p:sp>
        <p:nvSpPr>
          <p:cNvPr id="31" name="Content Placeholder 2"/>
          <p:cNvSpPr txBox="1">
            <a:spLocks/>
          </p:cNvSpPr>
          <p:nvPr/>
        </p:nvSpPr>
        <p:spPr>
          <a:xfrm>
            <a:off x="381000" y="1828800"/>
            <a:ext cx="8382000" cy="46482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smtClean="0">
                <a:solidFill>
                  <a:srgbClr val="C00000"/>
                </a:solidFill>
              </a:rPr>
              <a:t>Memory channel contention </a:t>
            </a:r>
            <a:r>
              <a:rPr lang="en-US" b="1" dirty="0" smtClean="0">
                <a:solidFill>
                  <a:srgbClr val="000000"/>
                </a:solidFill>
              </a:rPr>
              <a:t>for IO access and CPU access</a:t>
            </a:r>
            <a:endParaRPr lang="en-US" dirty="0" smtClean="0">
              <a:solidFill>
                <a:srgbClr val="000000"/>
              </a:solidFill>
            </a:endParaRPr>
          </a:p>
          <a:p>
            <a:pPr marL="457200" lvl="1" indent="0">
              <a:buNone/>
            </a:pPr>
            <a:endParaRPr lang="en-US" sz="3600" dirty="0" smtClean="0">
              <a:solidFill>
                <a:srgbClr val="000000"/>
              </a:solidFill>
            </a:endParaRPr>
          </a:p>
          <a:p>
            <a:r>
              <a:rPr lang="en-US" b="1" dirty="0" smtClean="0">
                <a:solidFill>
                  <a:srgbClr val="C00000"/>
                </a:solidFill>
              </a:rPr>
              <a:t>High area cost </a:t>
            </a:r>
            <a:r>
              <a:rPr lang="en-US" b="1" dirty="0" smtClean="0">
                <a:solidFill>
                  <a:srgbClr val="000000"/>
                </a:solidFill>
              </a:rPr>
              <a:t>for integrating </a:t>
            </a:r>
            <a:r>
              <a:rPr lang="en-US" b="1" dirty="0" smtClean="0">
                <a:solidFill>
                  <a:srgbClr val="C00000"/>
                </a:solidFill>
              </a:rPr>
              <a:t>IO interfaces </a:t>
            </a:r>
            <a:r>
              <a:rPr lang="en-US" b="1" dirty="0" smtClean="0">
                <a:solidFill>
                  <a:srgbClr val="000000"/>
                </a:solidFill>
              </a:rPr>
              <a:t>on </a:t>
            </a:r>
            <a:r>
              <a:rPr lang="en-US" b="1" dirty="0">
                <a:solidFill>
                  <a:srgbClr val="000000"/>
                </a:solidFill>
              </a:rPr>
              <a:t>p</a:t>
            </a:r>
            <a:r>
              <a:rPr lang="en-US" b="1" dirty="0" smtClean="0">
                <a:solidFill>
                  <a:srgbClr val="000000"/>
                </a:solidFill>
              </a:rPr>
              <a:t>rocessor chip</a:t>
            </a:r>
            <a:endParaRPr lang="en-US" dirty="0">
              <a:solidFill>
                <a:srgbClr val="0000FF"/>
              </a:solidFill>
            </a:endParaRPr>
          </a:p>
        </p:txBody>
      </p:sp>
    </p:spTree>
    <p:extLst>
      <p:ext uri="{BB962C8B-B14F-4D97-AF65-F5344CB8AC3E}">
        <p14:creationId xmlns:p14="http://schemas.microsoft.com/office/powerpoint/2010/main" val="20796654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Outline</a:t>
            </a:r>
            <a:endParaRPr lang="en-US" sz="5400" dirty="0"/>
          </a:p>
        </p:txBody>
      </p:sp>
      <p:sp>
        <p:nvSpPr>
          <p:cNvPr id="3" name="Rounded Rectangle 2"/>
          <p:cNvSpPr/>
          <p:nvPr/>
        </p:nvSpPr>
        <p:spPr>
          <a:xfrm>
            <a:off x="762000" y="12192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1. Problem</a:t>
            </a:r>
            <a:endParaRPr lang="en-US" sz="4000" b="1" dirty="0">
              <a:latin typeface="+mj-lt"/>
            </a:endParaRPr>
          </a:p>
        </p:txBody>
      </p:sp>
      <p:sp>
        <p:nvSpPr>
          <p:cNvPr id="4" name="Rounded Rectangle 3"/>
          <p:cNvSpPr/>
          <p:nvPr/>
        </p:nvSpPr>
        <p:spPr>
          <a:xfrm>
            <a:off x="762000" y="33528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3</a:t>
            </a:r>
            <a:r>
              <a:rPr lang="en-US" sz="4000" dirty="0" smtClean="0">
                <a:latin typeface="+mj-lt"/>
              </a:rPr>
              <a:t>. </a:t>
            </a:r>
            <a:r>
              <a:rPr lang="en-US" sz="4000" dirty="0" smtClean="0"/>
              <a:t>Dual-Data-Port DRAM</a:t>
            </a:r>
            <a:endParaRPr lang="en-US" sz="4000" dirty="0"/>
          </a:p>
        </p:txBody>
      </p:sp>
      <p:sp>
        <p:nvSpPr>
          <p:cNvPr id="5" name="Rounded Rectangle 4"/>
          <p:cNvSpPr/>
          <p:nvPr/>
        </p:nvSpPr>
        <p:spPr>
          <a:xfrm>
            <a:off x="762000" y="54864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5. Evaluation</a:t>
            </a:r>
            <a:endParaRPr lang="en-US" sz="4000" b="1" dirty="0">
              <a:latin typeface="+mj-lt"/>
            </a:endParaRPr>
          </a:p>
        </p:txBody>
      </p:sp>
      <p:sp>
        <p:nvSpPr>
          <p:cNvPr id="8" name="Rounded Rectangle 7"/>
          <p:cNvSpPr/>
          <p:nvPr/>
        </p:nvSpPr>
        <p:spPr>
          <a:xfrm>
            <a:off x="762000" y="44196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4</a:t>
            </a:r>
            <a:r>
              <a:rPr lang="en-US" sz="4000" dirty="0" smtClean="0">
                <a:latin typeface="+mj-lt"/>
              </a:rPr>
              <a:t>. </a:t>
            </a:r>
            <a:r>
              <a:rPr lang="en-US" sz="4000" dirty="0" smtClean="0"/>
              <a:t>Applications for DDMA </a:t>
            </a:r>
            <a:endParaRPr lang="en-US" sz="4000" dirty="0"/>
          </a:p>
        </p:txBody>
      </p:sp>
      <p:sp>
        <p:nvSpPr>
          <p:cNvPr id="12" name="Rounded Rectangle 11"/>
          <p:cNvSpPr/>
          <p:nvPr/>
        </p:nvSpPr>
        <p:spPr>
          <a:xfrm>
            <a:off x="762000" y="2286000"/>
            <a:ext cx="7620000" cy="6858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2. Our Approach</a:t>
            </a:r>
            <a:endParaRPr lang="en-US" sz="4000" b="1" dirty="0">
              <a:latin typeface="+mj-lt"/>
            </a:endParaRPr>
          </a:p>
        </p:txBody>
      </p:sp>
    </p:spTree>
    <p:extLst>
      <p:ext uri="{BB962C8B-B14F-4D97-AF65-F5344CB8AC3E}">
        <p14:creationId xmlns:p14="http://schemas.microsoft.com/office/powerpoint/2010/main" val="1965960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Our Approach</a:t>
            </a:r>
            <a:endParaRPr lang="en-US" sz="5400" dirty="0"/>
          </a:p>
        </p:txBody>
      </p:sp>
      <p:sp>
        <p:nvSpPr>
          <p:cNvPr id="32" name="Rounded Rectangle 31"/>
          <p:cNvSpPr/>
          <p:nvPr/>
        </p:nvSpPr>
        <p:spPr>
          <a:xfrm>
            <a:off x="2362200" y="1449287"/>
            <a:ext cx="1981200" cy="374037"/>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CPU</a:t>
            </a:r>
          </a:p>
        </p:txBody>
      </p:sp>
      <p:sp>
        <p:nvSpPr>
          <p:cNvPr id="25" name="Rounded Rectangle 24"/>
          <p:cNvSpPr/>
          <p:nvPr/>
        </p:nvSpPr>
        <p:spPr>
          <a:xfrm>
            <a:off x="4648200" y="2058887"/>
            <a:ext cx="912779" cy="304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DMA</a:t>
            </a:r>
          </a:p>
        </p:txBody>
      </p:sp>
      <p:cxnSp>
        <p:nvCxnSpPr>
          <p:cNvPr id="48" name="Straight Connector 47"/>
          <p:cNvCxnSpPr>
            <a:stCxn id="25" idx="1"/>
          </p:cNvCxnSpPr>
          <p:nvPr/>
        </p:nvCxnSpPr>
        <p:spPr>
          <a:xfrm flipH="1">
            <a:off x="4191000" y="2211287"/>
            <a:ext cx="4572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246779" y="4188766"/>
            <a:ext cx="1621" cy="1831034"/>
          </a:xfrm>
          <a:prstGeom prst="line">
            <a:avLst/>
          </a:prstGeom>
          <a:ln w="50800" cap="rnd">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4" idx="0"/>
            <a:endCxn id="32" idx="2"/>
          </p:cNvCxnSpPr>
          <p:nvPr/>
        </p:nvCxnSpPr>
        <p:spPr>
          <a:xfrm flipV="1">
            <a:off x="3352800" y="1823324"/>
            <a:ext cx="0" cy="233330"/>
          </a:xfrm>
          <a:prstGeom prst="line">
            <a:avLst/>
          </a:prstGeom>
          <a:ln w="508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6" name="Rounded Rectangle 55"/>
          <p:cNvSpPr/>
          <p:nvPr/>
        </p:nvSpPr>
        <p:spPr>
          <a:xfrm>
            <a:off x="6629400" y="39624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graphics</a:t>
            </a:r>
          </a:p>
        </p:txBody>
      </p:sp>
      <p:sp>
        <p:nvSpPr>
          <p:cNvPr id="57" name="Rounded Rectangle 56"/>
          <p:cNvSpPr/>
          <p:nvPr/>
        </p:nvSpPr>
        <p:spPr>
          <a:xfrm>
            <a:off x="6629400" y="45720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network</a:t>
            </a:r>
          </a:p>
        </p:txBody>
      </p:sp>
      <p:sp>
        <p:nvSpPr>
          <p:cNvPr id="58" name="Rounded Rectangle 57"/>
          <p:cNvSpPr/>
          <p:nvPr/>
        </p:nvSpPr>
        <p:spPr>
          <a:xfrm>
            <a:off x="6629400" y="51816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storage</a:t>
            </a:r>
          </a:p>
        </p:txBody>
      </p:sp>
      <p:cxnSp>
        <p:nvCxnSpPr>
          <p:cNvPr id="61" name="Straight Connector 60"/>
          <p:cNvCxnSpPr>
            <a:stCxn id="56" idx="1"/>
          </p:cNvCxnSpPr>
          <p:nvPr/>
        </p:nvCxnSpPr>
        <p:spPr>
          <a:xfrm flipH="1">
            <a:off x="6248400" y="4191000"/>
            <a:ext cx="3810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57" idx="1"/>
          </p:cNvCxnSpPr>
          <p:nvPr/>
        </p:nvCxnSpPr>
        <p:spPr>
          <a:xfrm flipH="1" flipV="1">
            <a:off x="6246779" y="4798367"/>
            <a:ext cx="382621" cy="2233"/>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58" idx="1"/>
          </p:cNvCxnSpPr>
          <p:nvPr/>
        </p:nvCxnSpPr>
        <p:spPr>
          <a:xfrm flipH="1">
            <a:off x="6246779" y="5410200"/>
            <a:ext cx="382621"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246779" y="6014720"/>
            <a:ext cx="382621" cy="3810"/>
          </a:xfrm>
          <a:prstGeom prst="line">
            <a:avLst/>
          </a:prstGeom>
          <a:ln w="50800" cap="rnd">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9" name="Rounded Rectangle 58"/>
          <p:cNvSpPr/>
          <p:nvPr/>
        </p:nvSpPr>
        <p:spPr>
          <a:xfrm>
            <a:off x="6629400" y="57912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USB</a:t>
            </a:r>
          </a:p>
        </p:txBody>
      </p:sp>
      <p:sp>
        <p:nvSpPr>
          <p:cNvPr id="85" name="Rounded Rectangle 84"/>
          <p:cNvSpPr/>
          <p:nvPr/>
        </p:nvSpPr>
        <p:spPr>
          <a:xfrm>
            <a:off x="2286000" y="1296886"/>
            <a:ext cx="4267200" cy="1595120"/>
          </a:xfrm>
          <a:prstGeom prst="roundRect">
            <a:avLst>
              <a:gd name="adj" fmla="val 3656"/>
            </a:avLst>
          </a:prstGeom>
          <a:noFill/>
          <a:ln w="190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endParaRPr lang="en-US" sz="2800" dirty="0" smtClean="0">
              <a:latin typeface="+mj-lt"/>
            </a:endParaRPr>
          </a:p>
        </p:txBody>
      </p:sp>
      <p:sp>
        <p:nvSpPr>
          <p:cNvPr id="88" name="TextBox 87"/>
          <p:cNvSpPr txBox="1"/>
          <p:nvPr/>
        </p:nvSpPr>
        <p:spPr>
          <a:xfrm>
            <a:off x="457200" y="3808393"/>
            <a:ext cx="1750979" cy="954107"/>
          </a:xfrm>
          <a:prstGeom prst="rect">
            <a:avLst/>
          </a:prstGeom>
          <a:noFill/>
        </p:spPr>
        <p:txBody>
          <a:bodyPr wrap="square" rtlCol="0" anchor="ctr" anchorCtr="0">
            <a:spAutoFit/>
          </a:bodyPr>
          <a:lstStyle/>
          <a:p>
            <a:pPr algn="ctr"/>
            <a:r>
              <a:rPr lang="en-US" sz="2800" b="1" dirty="0" smtClean="0">
                <a:latin typeface="+mj-lt"/>
              </a:rPr>
              <a:t>DRAM </a:t>
            </a:r>
          </a:p>
          <a:p>
            <a:pPr algn="ctr"/>
            <a:r>
              <a:rPr lang="en-US" sz="2800" b="1" dirty="0" smtClean="0">
                <a:latin typeface="+mj-lt"/>
              </a:rPr>
              <a:t>Chip</a:t>
            </a:r>
            <a:endParaRPr lang="en-US" sz="2800" b="1" dirty="0">
              <a:latin typeface="+mj-lt"/>
            </a:endParaRPr>
          </a:p>
        </p:txBody>
      </p:sp>
      <p:grpSp>
        <p:nvGrpSpPr>
          <p:cNvPr id="26" name="Group 25"/>
          <p:cNvGrpSpPr/>
          <p:nvPr/>
        </p:nvGrpSpPr>
        <p:grpSpPr>
          <a:xfrm>
            <a:off x="3124200" y="4972109"/>
            <a:ext cx="2857501" cy="1047691"/>
            <a:chOff x="4572000" y="3429000"/>
            <a:chExt cx="526972" cy="1374755"/>
          </a:xfrm>
        </p:grpSpPr>
        <p:cxnSp>
          <p:nvCxnSpPr>
            <p:cNvPr id="27" name="Straight Connector 26"/>
            <p:cNvCxnSpPr/>
            <p:nvPr/>
          </p:nvCxnSpPr>
          <p:spPr>
            <a:xfrm>
              <a:off x="4572000" y="3429000"/>
              <a:ext cx="0" cy="1367135"/>
            </a:xfrm>
            <a:prstGeom prst="line">
              <a:avLst/>
            </a:prstGeom>
            <a:ln w="38100" cap="rnd">
              <a:solidFill>
                <a:schemeClr val="accent2">
                  <a:lumMod val="75000"/>
                </a:schemeClr>
              </a:solidFill>
              <a:prstDash val="sysDash"/>
              <a:miter lim="800000"/>
              <a:headEnd type="arrow" w="lg" len="sm"/>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572000" y="4803755"/>
              <a:ext cx="526972" cy="0"/>
            </a:xfrm>
            <a:prstGeom prst="line">
              <a:avLst/>
            </a:prstGeom>
            <a:ln w="38100" cap="rnd">
              <a:solidFill>
                <a:schemeClr val="accent2">
                  <a:lumMod val="75000"/>
                </a:schemeClr>
              </a:solidFill>
              <a:prstDash val="sysDash"/>
              <a:miter lim="800000"/>
              <a:tailEnd type="arrow" w="lg" len="sm"/>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5105400" y="2362201"/>
            <a:ext cx="1141379" cy="1863090"/>
            <a:chOff x="5105400" y="2821633"/>
            <a:chExt cx="911157" cy="1863090"/>
          </a:xfrm>
        </p:grpSpPr>
        <p:cxnSp>
          <p:nvCxnSpPr>
            <p:cNvPr id="49" name="Straight Connector 48"/>
            <p:cNvCxnSpPr/>
            <p:nvPr/>
          </p:nvCxnSpPr>
          <p:spPr>
            <a:xfrm>
              <a:off x="5105400" y="2821633"/>
              <a:ext cx="0" cy="1524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6016557" y="3278835"/>
              <a:ext cx="0" cy="1405888"/>
            </a:xfrm>
            <a:prstGeom prst="line">
              <a:avLst/>
            </a:prstGeom>
            <a:ln w="50800" cap="rnd">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99" name="Group 98"/>
          <p:cNvGrpSpPr/>
          <p:nvPr/>
        </p:nvGrpSpPr>
        <p:grpSpPr>
          <a:xfrm>
            <a:off x="2286000" y="2819400"/>
            <a:ext cx="1676400" cy="1820461"/>
            <a:chOff x="1905000" y="3278466"/>
            <a:chExt cx="1676400" cy="1820461"/>
          </a:xfrm>
        </p:grpSpPr>
        <p:cxnSp>
          <p:nvCxnSpPr>
            <p:cNvPr id="35" name="Straight Connector 34"/>
            <p:cNvCxnSpPr>
              <a:endCxn id="46" idx="0"/>
            </p:cNvCxnSpPr>
            <p:nvPr/>
          </p:nvCxnSpPr>
          <p:spPr>
            <a:xfrm>
              <a:off x="2743199" y="3278466"/>
              <a:ext cx="1" cy="1064935"/>
            </a:xfrm>
            <a:prstGeom prst="line">
              <a:avLst/>
            </a:prstGeom>
            <a:ln w="508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6" name="Rounded Rectangle 45"/>
            <p:cNvSpPr/>
            <p:nvPr/>
          </p:nvSpPr>
          <p:spPr>
            <a:xfrm>
              <a:off x="1905000" y="4343401"/>
              <a:ext cx="1676400" cy="755526"/>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main memory</a:t>
              </a:r>
            </a:p>
          </p:txBody>
        </p:sp>
      </p:grpSp>
      <p:sp>
        <p:nvSpPr>
          <p:cNvPr id="54" name="Rounded Rectangle 53"/>
          <p:cNvSpPr/>
          <p:nvPr/>
        </p:nvSpPr>
        <p:spPr>
          <a:xfrm>
            <a:off x="2286000" y="1296887"/>
            <a:ext cx="3352800" cy="1595119"/>
          </a:xfrm>
          <a:prstGeom prst="roundRect">
            <a:avLst>
              <a:gd name="adj" fmla="val 3656"/>
            </a:avLst>
          </a:prstGeom>
          <a:noFill/>
          <a:ln w="190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endParaRPr lang="en-US" sz="2800" dirty="0" smtClean="0">
              <a:latin typeface="+mj-lt"/>
            </a:endParaRPr>
          </a:p>
        </p:txBody>
      </p:sp>
      <p:cxnSp>
        <p:nvCxnSpPr>
          <p:cNvPr id="89" name="Straight Connector 88"/>
          <p:cNvCxnSpPr/>
          <p:nvPr/>
        </p:nvCxnSpPr>
        <p:spPr>
          <a:xfrm>
            <a:off x="3122579" y="2811060"/>
            <a:ext cx="1619" cy="770341"/>
          </a:xfrm>
          <a:prstGeom prst="line">
            <a:avLst/>
          </a:prstGeom>
          <a:ln w="50800" cap="rnd">
            <a:solidFill>
              <a:schemeClr val="accent5">
                <a:lumMod val="7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121835" y="4960426"/>
            <a:ext cx="2365" cy="754574"/>
          </a:xfrm>
          <a:prstGeom prst="line">
            <a:avLst/>
          </a:prstGeom>
          <a:ln w="50800">
            <a:solidFill>
              <a:schemeClr val="accent2">
                <a:lumMod val="7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5560981" y="6018530"/>
            <a:ext cx="685798" cy="5080"/>
          </a:xfrm>
          <a:prstGeom prst="line">
            <a:avLst/>
          </a:prstGeom>
          <a:ln w="50800" cap="rnd">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2362200" y="5537537"/>
            <a:ext cx="955317" cy="1015663"/>
          </a:xfrm>
          <a:prstGeom prst="rect">
            <a:avLst/>
          </a:prstGeom>
          <a:noFill/>
        </p:spPr>
        <p:txBody>
          <a:bodyPr wrap="square" rtlCol="0" anchor="ctr" anchorCtr="0">
            <a:spAutoFit/>
          </a:bodyPr>
          <a:lstStyle/>
          <a:p>
            <a:pPr algn="ctr"/>
            <a:r>
              <a:rPr lang="en-US" sz="6000" b="1" dirty="0" smtClean="0">
                <a:solidFill>
                  <a:schemeClr val="accent2">
                    <a:lumMod val="75000"/>
                  </a:schemeClr>
                </a:solidFill>
                <a:latin typeface="+mj-lt"/>
              </a:rPr>
              <a:t>?</a:t>
            </a:r>
            <a:endParaRPr lang="en-US" sz="6000" b="1" dirty="0">
              <a:solidFill>
                <a:schemeClr val="accent2">
                  <a:lumMod val="75000"/>
                </a:schemeClr>
              </a:solidFill>
              <a:latin typeface="+mj-lt"/>
            </a:endParaRPr>
          </a:p>
        </p:txBody>
      </p:sp>
      <p:grpSp>
        <p:nvGrpSpPr>
          <p:cNvPr id="20" name="Group 19"/>
          <p:cNvGrpSpPr/>
          <p:nvPr/>
        </p:nvGrpSpPr>
        <p:grpSpPr>
          <a:xfrm>
            <a:off x="2971800" y="2058144"/>
            <a:ext cx="2819400" cy="3634860"/>
            <a:chOff x="2970991" y="1981943"/>
            <a:chExt cx="2819400" cy="3634860"/>
          </a:xfrm>
        </p:grpSpPr>
        <p:grpSp>
          <p:nvGrpSpPr>
            <p:cNvPr id="15" name="Group 14"/>
            <p:cNvGrpSpPr/>
            <p:nvPr/>
          </p:nvGrpSpPr>
          <p:grpSpPr>
            <a:xfrm>
              <a:off x="4646580" y="1981943"/>
              <a:ext cx="1143811" cy="3634860"/>
              <a:chOff x="4646580" y="1981943"/>
              <a:chExt cx="1143811" cy="3634860"/>
            </a:xfrm>
          </p:grpSpPr>
          <p:sp>
            <p:nvSpPr>
              <p:cNvPr id="43" name="Rounded Rectangle 42"/>
              <p:cNvSpPr/>
              <p:nvPr/>
            </p:nvSpPr>
            <p:spPr>
              <a:xfrm>
                <a:off x="4646580" y="1981943"/>
                <a:ext cx="915211" cy="758279"/>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DMA</a:t>
                </a:r>
              </a:p>
              <a:p>
                <a:pPr algn="ctr">
                  <a:lnSpc>
                    <a:spcPts val="2800"/>
                  </a:lnSpc>
                </a:pPr>
                <a:r>
                  <a:rPr lang="en-US" sz="2800" dirty="0" smtClean="0">
                    <a:latin typeface="+mj-lt"/>
                  </a:rPr>
                  <a:t>CTRL.</a:t>
                </a:r>
              </a:p>
            </p:txBody>
          </p:sp>
          <p:cxnSp>
            <p:nvCxnSpPr>
              <p:cNvPr id="14" name="Straight Connector 13"/>
              <p:cNvCxnSpPr/>
              <p:nvPr/>
            </p:nvCxnSpPr>
            <p:spPr>
              <a:xfrm flipH="1">
                <a:off x="5390280" y="2733040"/>
                <a:ext cx="22463" cy="2883763"/>
              </a:xfrm>
              <a:prstGeom prst="line">
                <a:avLst/>
              </a:prstGeom>
              <a:ln w="25400">
                <a:solidFill>
                  <a:schemeClr val="accent2">
                    <a:lumMod val="50000"/>
                  </a:schemeClr>
                </a:solidFill>
                <a:prstDash val="sysDash"/>
                <a:headEnd type="none" w="lg" len="sm"/>
                <a:tailEnd type="arrow" w="lg" len="sm"/>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rot="16200000">
                <a:off x="4214138" y="3986346"/>
                <a:ext cx="2752395" cy="400110"/>
              </a:xfrm>
              <a:prstGeom prst="rect">
                <a:avLst/>
              </a:prstGeom>
              <a:noFill/>
            </p:spPr>
            <p:txBody>
              <a:bodyPr wrap="square" rtlCol="0" anchor="ctr" anchorCtr="0">
                <a:spAutoFit/>
              </a:bodyPr>
              <a:lstStyle/>
              <a:p>
                <a:pPr algn="ctr"/>
                <a:r>
                  <a:rPr lang="en-US" sz="2000" b="1" i="1" dirty="0" smtClean="0">
                    <a:solidFill>
                      <a:schemeClr val="accent2">
                        <a:lumMod val="50000"/>
                      </a:schemeClr>
                    </a:solidFill>
                    <a:latin typeface="+mj-lt"/>
                  </a:rPr>
                  <a:t>DMA control</a:t>
                </a:r>
                <a:endParaRPr lang="en-US" sz="2000" b="1" i="1" dirty="0">
                  <a:solidFill>
                    <a:schemeClr val="accent2">
                      <a:lumMod val="50000"/>
                    </a:schemeClr>
                  </a:solidFill>
                  <a:latin typeface="+mj-lt"/>
                </a:endParaRPr>
              </a:p>
            </p:txBody>
          </p:sp>
        </p:grpSp>
        <p:cxnSp>
          <p:nvCxnSpPr>
            <p:cNvPr id="53" name="Straight Connector 52"/>
            <p:cNvCxnSpPr>
              <a:stCxn id="43" idx="1"/>
              <a:endCxn id="24" idx="3"/>
            </p:cNvCxnSpPr>
            <p:nvPr/>
          </p:nvCxnSpPr>
          <p:spPr>
            <a:xfrm flipH="1" flipV="1">
              <a:off x="2970991" y="2361081"/>
              <a:ext cx="1675589" cy="2"/>
            </a:xfrm>
            <a:prstGeom prst="line">
              <a:avLst/>
            </a:prstGeom>
            <a:ln w="25400">
              <a:solidFill>
                <a:schemeClr val="accent2">
                  <a:lumMod val="50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60" name="TextBox 59"/>
          <p:cNvSpPr txBox="1"/>
          <p:nvPr/>
        </p:nvSpPr>
        <p:spPr>
          <a:xfrm>
            <a:off x="457200" y="1941493"/>
            <a:ext cx="1750979" cy="954107"/>
          </a:xfrm>
          <a:prstGeom prst="rect">
            <a:avLst/>
          </a:prstGeom>
          <a:noFill/>
        </p:spPr>
        <p:txBody>
          <a:bodyPr wrap="square" rtlCol="0" anchor="ctr" anchorCtr="0">
            <a:spAutoFit/>
          </a:bodyPr>
          <a:lstStyle/>
          <a:p>
            <a:pPr algn="ctr"/>
            <a:r>
              <a:rPr lang="en-US" sz="2800" b="1" dirty="0" smtClean="0">
                <a:latin typeface="+mj-lt"/>
              </a:rPr>
              <a:t>Processor </a:t>
            </a:r>
          </a:p>
          <a:p>
            <a:pPr algn="ctr"/>
            <a:r>
              <a:rPr lang="en-US" sz="2800" b="1" dirty="0" smtClean="0">
                <a:latin typeface="+mj-lt"/>
              </a:rPr>
              <a:t>Chip</a:t>
            </a:r>
            <a:endParaRPr lang="en-US" sz="2800" b="1" dirty="0">
              <a:latin typeface="+mj-lt"/>
            </a:endParaRPr>
          </a:p>
        </p:txBody>
      </p:sp>
      <p:grpSp>
        <p:nvGrpSpPr>
          <p:cNvPr id="74" name="Group 73"/>
          <p:cNvGrpSpPr/>
          <p:nvPr/>
        </p:nvGrpSpPr>
        <p:grpSpPr>
          <a:xfrm>
            <a:off x="3964775" y="2815990"/>
            <a:ext cx="581866" cy="2877014"/>
            <a:chOff x="9532243" y="726714"/>
            <a:chExt cx="581866" cy="2785249"/>
          </a:xfrm>
        </p:grpSpPr>
        <p:cxnSp>
          <p:nvCxnSpPr>
            <p:cNvPr id="78" name="Straight Connector 77"/>
            <p:cNvCxnSpPr/>
            <p:nvPr/>
          </p:nvCxnSpPr>
          <p:spPr>
            <a:xfrm>
              <a:off x="9754412" y="726714"/>
              <a:ext cx="0" cy="2785249"/>
            </a:xfrm>
            <a:prstGeom prst="line">
              <a:avLst/>
            </a:prstGeom>
            <a:ln w="25400" cap="rnd">
              <a:solidFill>
                <a:schemeClr val="accent6">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9532243" y="2184673"/>
              <a:ext cx="222169" cy="2234"/>
            </a:xfrm>
            <a:prstGeom prst="line">
              <a:avLst/>
            </a:prstGeom>
            <a:ln w="25400" cap="rnd">
              <a:solidFill>
                <a:schemeClr val="accent6">
                  <a:lumMod val="50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rot="16200000">
              <a:off x="8616675" y="1907556"/>
              <a:ext cx="2594758" cy="400110"/>
            </a:xfrm>
            <a:prstGeom prst="rect">
              <a:avLst/>
            </a:prstGeom>
            <a:noFill/>
          </p:spPr>
          <p:txBody>
            <a:bodyPr wrap="square" rtlCol="0" anchor="ctr" anchorCtr="0">
              <a:spAutoFit/>
            </a:bodyPr>
            <a:lstStyle/>
            <a:p>
              <a:pPr algn="ctr"/>
              <a:r>
                <a:rPr lang="en-US" sz="2000" b="1" i="1" dirty="0" smtClean="0">
                  <a:solidFill>
                    <a:schemeClr val="accent6">
                      <a:lumMod val="50000"/>
                    </a:schemeClr>
                  </a:solidFill>
                  <a:latin typeface="+mj-lt"/>
                </a:rPr>
                <a:t>control channel</a:t>
              </a:r>
              <a:endParaRPr lang="en-US" sz="2000" b="1" i="1" dirty="0">
                <a:solidFill>
                  <a:schemeClr val="accent6">
                    <a:lumMod val="50000"/>
                  </a:schemeClr>
                </a:solidFill>
                <a:latin typeface="+mj-lt"/>
              </a:endParaRPr>
            </a:p>
          </p:txBody>
        </p:sp>
      </p:grpSp>
      <p:grpSp>
        <p:nvGrpSpPr>
          <p:cNvPr id="109" name="Group 108"/>
          <p:cNvGrpSpPr/>
          <p:nvPr/>
        </p:nvGrpSpPr>
        <p:grpSpPr>
          <a:xfrm>
            <a:off x="2285999" y="3581401"/>
            <a:ext cx="1676401" cy="1371599"/>
            <a:chOff x="4572000" y="3124200"/>
            <a:chExt cx="1676401" cy="1371599"/>
          </a:xfrm>
        </p:grpSpPr>
        <p:sp>
          <p:nvSpPr>
            <p:cNvPr id="84" name="Rounded Rectangle 83"/>
            <p:cNvSpPr/>
            <p:nvPr/>
          </p:nvSpPr>
          <p:spPr>
            <a:xfrm>
              <a:off x="4572000" y="3428999"/>
              <a:ext cx="1676400" cy="762001"/>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spc="-200" dirty="0" smtClean="0">
                  <a:latin typeface="+mj-lt"/>
                </a:rPr>
                <a:t>Dual-Data-</a:t>
              </a:r>
            </a:p>
            <a:p>
              <a:pPr algn="ctr">
                <a:lnSpc>
                  <a:spcPts val="2800"/>
                </a:lnSpc>
              </a:pPr>
              <a:r>
                <a:rPr lang="en-US" sz="2800" spc="-200" dirty="0" smtClean="0">
                  <a:latin typeface="+mj-lt"/>
                </a:rPr>
                <a:t>Port DRAM</a:t>
              </a:r>
            </a:p>
          </p:txBody>
        </p:sp>
        <p:sp>
          <p:nvSpPr>
            <p:cNvPr id="82" name="TextBox 81"/>
            <p:cNvSpPr txBox="1"/>
            <p:nvPr/>
          </p:nvSpPr>
          <p:spPr>
            <a:xfrm>
              <a:off x="5410200" y="3124200"/>
              <a:ext cx="838201" cy="307190"/>
            </a:xfrm>
            <a:prstGeom prst="rect">
              <a:avLst/>
            </a:prstGeom>
            <a:noFill/>
          </p:spPr>
          <p:txBody>
            <a:bodyPr wrap="square" rIns="0" rtlCol="0" anchor="ctr" anchorCtr="0">
              <a:noAutofit/>
            </a:bodyPr>
            <a:lstStyle/>
            <a:p>
              <a:pPr algn="r"/>
              <a:r>
                <a:rPr lang="en-US" sz="2000" b="1" i="1" dirty="0" smtClean="0">
                  <a:solidFill>
                    <a:schemeClr val="accent6">
                      <a:lumMod val="75000"/>
                    </a:schemeClr>
                  </a:solidFill>
                  <a:latin typeface="+mj-lt"/>
                </a:rPr>
                <a:t>Port 1</a:t>
              </a:r>
              <a:endParaRPr lang="en-US" sz="2000" b="1" i="1" dirty="0">
                <a:solidFill>
                  <a:schemeClr val="accent6">
                    <a:lumMod val="75000"/>
                  </a:schemeClr>
                </a:solidFill>
                <a:latin typeface="+mj-lt"/>
              </a:endParaRPr>
            </a:p>
          </p:txBody>
        </p:sp>
        <p:cxnSp>
          <p:nvCxnSpPr>
            <p:cNvPr id="62" name="Straight Connector 61"/>
            <p:cNvCxnSpPr/>
            <p:nvPr/>
          </p:nvCxnSpPr>
          <p:spPr>
            <a:xfrm>
              <a:off x="5410199" y="3201143"/>
              <a:ext cx="1" cy="227856"/>
            </a:xfrm>
            <a:prstGeom prst="line">
              <a:avLst/>
            </a:prstGeom>
            <a:ln w="50800">
              <a:solidFill>
                <a:schemeClr val="accent6">
                  <a:lumMod val="7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84" idx="2"/>
            </p:cNvCxnSpPr>
            <p:nvPr/>
          </p:nvCxnSpPr>
          <p:spPr>
            <a:xfrm flipV="1">
              <a:off x="5410199" y="4191000"/>
              <a:ext cx="1" cy="228600"/>
            </a:xfrm>
            <a:prstGeom prst="line">
              <a:avLst/>
            </a:prstGeom>
            <a:ln w="50800">
              <a:solidFill>
                <a:schemeClr val="accent6">
                  <a:lumMod val="75000"/>
                </a:schemeClr>
              </a:solidFill>
              <a:headEnd type="ova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5410201" y="4191000"/>
              <a:ext cx="838200" cy="304799"/>
            </a:xfrm>
            <a:prstGeom prst="rect">
              <a:avLst/>
            </a:prstGeom>
            <a:noFill/>
          </p:spPr>
          <p:txBody>
            <a:bodyPr wrap="square" rIns="0" rtlCol="0" anchor="ctr" anchorCtr="0">
              <a:noAutofit/>
            </a:bodyPr>
            <a:lstStyle/>
            <a:p>
              <a:pPr algn="r"/>
              <a:r>
                <a:rPr lang="en-US" sz="2000" b="1" i="1" dirty="0" smtClean="0">
                  <a:solidFill>
                    <a:schemeClr val="accent6">
                      <a:lumMod val="75000"/>
                    </a:schemeClr>
                  </a:solidFill>
                  <a:latin typeface="+mj-lt"/>
                </a:rPr>
                <a:t>Port 2</a:t>
              </a:r>
              <a:endParaRPr lang="en-US" sz="2000" b="1" i="1" dirty="0">
                <a:solidFill>
                  <a:schemeClr val="accent6">
                    <a:lumMod val="75000"/>
                  </a:schemeClr>
                </a:solidFill>
                <a:latin typeface="+mj-lt"/>
              </a:endParaRPr>
            </a:p>
          </p:txBody>
        </p:sp>
      </p:grpSp>
      <p:sp>
        <p:nvSpPr>
          <p:cNvPr id="24" name="Rounded Rectangle 23"/>
          <p:cNvSpPr/>
          <p:nvPr/>
        </p:nvSpPr>
        <p:spPr>
          <a:xfrm>
            <a:off x="2362200" y="2056654"/>
            <a:ext cx="1981200" cy="761255"/>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memory controller</a:t>
            </a:r>
          </a:p>
        </p:txBody>
      </p:sp>
      <p:sp>
        <p:nvSpPr>
          <p:cNvPr id="47" name="Rounded Rectangle 46"/>
          <p:cNvSpPr/>
          <p:nvPr/>
        </p:nvSpPr>
        <p:spPr>
          <a:xfrm>
            <a:off x="4648200" y="2514598"/>
            <a:ext cx="1828800" cy="304056"/>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IO interface</a:t>
            </a:r>
          </a:p>
        </p:txBody>
      </p:sp>
      <p:grpSp>
        <p:nvGrpSpPr>
          <p:cNvPr id="8" name="Group 7"/>
          <p:cNvGrpSpPr/>
          <p:nvPr/>
        </p:nvGrpSpPr>
        <p:grpSpPr>
          <a:xfrm>
            <a:off x="457200" y="5522893"/>
            <a:ext cx="5102160" cy="954107"/>
            <a:chOff x="457200" y="5387529"/>
            <a:chExt cx="5102160" cy="954107"/>
          </a:xfrm>
        </p:grpSpPr>
        <p:sp>
          <p:nvSpPr>
            <p:cNvPr id="36" name="TextBox 35"/>
            <p:cNvSpPr txBox="1"/>
            <p:nvPr/>
          </p:nvSpPr>
          <p:spPr>
            <a:xfrm>
              <a:off x="457200" y="5387529"/>
              <a:ext cx="1750979" cy="954107"/>
            </a:xfrm>
            <a:prstGeom prst="rect">
              <a:avLst/>
            </a:prstGeom>
            <a:noFill/>
          </p:spPr>
          <p:txBody>
            <a:bodyPr wrap="square" rtlCol="0" anchor="ctr" anchorCtr="0">
              <a:spAutoFit/>
            </a:bodyPr>
            <a:lstStyle/>
            <a:p>
              <a:pPr algn="ctr"/>
              <a:r>
                <a:rPr lang="en-US" sz="2800" b="1" dirty="0" smtClean="0">
                  <a:latin typeface="+mj-lt"/>
                </a:rPr>
                <a:t>DMA</a:t>
              </a:r>
            </a:p>
            <a:p>
              <a:pPr algn="ctr"/>
              <a:r>
                <a:rPr lang="en-US" sz="2800" b="1" dirty="0" smtClean="0">
                  <a:latin typeface="+mj-lt"/>
                </a:rPr>
                <a:t>Chip</a:t>
              </a:r>
              <a:endParaRPr lang="en-US" sz="2800" b="1" dirty="0">
                <a:latin typeface="+mj-lt"/>
              </a:endParaRPr>
            </a:p>
          </p:txBody>
        </p:sp>
        <p:sp>
          <p:nvSpPr>
            <p:cNvPr id="34" name="Rounded Rectangle 33"/>
            <p:cNvSpPr/>
            <p:nvPr/>
          </p:nvSpPr>
          <p:spPr>
            <a:xfrm>
              <a:off x="2286000" y="5579636"/>
              <a:ext cx="3273360" cy="609600"/>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DMA IO interface</a:t>
              </a:r>
            </a:p>
          </p:txBody>
        </p:sp>
      </p:grpSp>
    </p:spTree>
    <p:extLst>
      <p:ext uri="{BB962C8B-B14F-4D97-AF65-F5344CB8AC3E}">
        <p14:creationId xmlns:p14="http://schemas.microsoft.com/office/powerpoint/2010/main" val="139231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99"/>
                                        </p:tgtEl>
                                      </p:cBhvr>
                                    </p:animEffect>
                                    <p:set>
                                      <p:cBhvr>
                                        <p:cTn id="15" dur="1" fill="hold">
                                          <p:stCondLst>
                                            <p:cond delay="499"/>
                                          </p:stCondLst>
                                        </p:cTn>
                                        <p:tgtEl>
                                          <p:spTgt spid="99"/>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109"/>
                                        </p:tgtEl>
                                        <p:attrNameLst>
                                          <p:attrName>style.visibility</p:attrName>
                                        </p:attrNameLst>
                                      </p:cBhvr>
                                      <p:to>
                                        <p:strVal val="visible"/>
                                      </p:to>
                                    </p:set>
                                    <p:animEffect transition="in" filter="fade">
                                      <p:cBhvr>
                                        <p:cTn id="18" dur="500"/>
                                        <p:tgtEl>
                                          <p:spTgt spid="109"/>
                                        </p:tgtEl>
                                      </p:cBhvr>
                                    </p:animEffect>
                                  </p:childTnLst>
                                </p:cTn>
                              </p:par>
                            </p:childTnLst>
                          </p:cTn>
                        </p:par>
                        <p:par>
                          <p:cTn id="19" fill="hold">
                            <p:stCondLst>
                              <p:cond delay="500"/>
                            </p:stCondLst>
                            <p:childTnLst>
                              <p:par>
                                <p:cTn id="20" presetID="2" presetClass="entr" presetSubtype="8" fill="hold" nodeType="afterEffect">
                                  <p:stCondLst>
                                    <p:cond delay="0"/>
                                  </p:stCondLst>
                                  <p:childTnLst>
                                    <p:set>
                                      <p:cBhvr>
                                        <p:cTn id="21" dur="1" fill="hold">
                                          <p:stCondLst>
                                            <p:cond delay="0"/>
                                          </p:stCondLst>
                                        </p:cTn>
                                        <p:tgtEl>
                                          <p:spTgt spid="89"/>
                                        </p:tgtEl>
                                        <p:attrNameLst>
                                          <p:attrName>style.visibility</p:attrName>
                                        </p:attrNameLst>
                                      </p:cBhvr>
                                      <p:to>
                                        <p:strVal val="visible"/>
                                      </p:to>
                                    </p:set>
                                    <p:anim calcmode="lin" valueType="num">
                                      <p:cBhvr additive="base">
                                        <p:cTn id="22" dur="500" fill="hold"/>
                                        <p:tgtEl>
                                          <p:spTgt spid="89"/>
                                        </p:tgtEl>
                                        <p:attrNameLst>
                                          <p:attrName>ppt_x</p:attrName>
                                        </p:attrNameLst>
                                      </p:cBhvr>
                                      <p:tavLst>
                                        <p:tav tm="0">
                                          <p:val>
                                            <p:strVal val="0-#ppt_w/2"/>
                                          </p:val>
                                        </p:tav>
                                        <p:tav tm="100000">
                                          <p:val>
                                            <p:strVal val="#ppt_x"/>
                                          </p:val>
                                        </p:tav>
                                      </p:tavLst>
                                    </p:anim>
                                    <p:anim calcmode="lin" valueType="num">
                                      <p:cBhvr additive="base">
                                        <p:cTn id="23" dur="500" fill="hold"/>
                                        <p:tgtEl>
                                          <p:spTgt spid="89"/>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grpId="0" nodeType="clickEffect">
                                  <p:stCondLst>
                                    <p:cond delay="0"/>
                                  </p:stCondLst>
                                  <p:childTnLst>
                                    <p:animMotion origin="layout" path="M -3.33333E-6 1.11111E-6 L -0.24166 0.47824 " pathEditMode="relative" rAng="0" ptsTypes="AA">
                                      <p:cBhvr>
                                        <p:cTn id="27" dur="1000" fill="hold"/>
                                        <p:tgtEl>
                                          <p:spTgt spid="47"/>
                                        </p:tgtEl>
                                        <p:attrNameLst>
                                          <p:attrName>ppt_x</p:attrName>
                                          <p:attrName>ppt_y</p:attrName>
                                        </p:attrNameLst>
                                      </p:cBhvr>
                                      <p:rCtr x="-12083" y="23912"/>
                                    </p:animMotion>
                                  </p:childTnLst>
                                </p:cTn>
                              </p:par>
                              <p:par>
                                <p:cTn id="28" presetID="10" presetClass="exit" presetSubtype="0" fill="hold" nodeType="withEffect">
                                  <p:stCondLst>
                                    <p:cond delay="0"/>
                                  </p:stCondLst>
                                  <p:childTnLst>
                                    <p:animEffect transition="out" filter="fade">
                                      <p:cBhvr>
                                        <p:cTn id="29" dur="500"/>
                                        <p:tgtEl>
                                          <p:spTgt spid="12"/>
                                        </p:tgtEl>
                                      </p:cBhvr>
                                    </p:animEffect>
                                    <p:set>
                                      <p:cBhvr>
                                        <p:cTn id="30" dur="1" fill="hold">
                                          <p:stCondLst>
                                            <p:cond delay="499"/>
                                          </p:stCondLst>
                                        </p:cTn>
                                        <p:tgtEl>
                                          <p:spTgt spid="12"/>
                                        </p:tgtEl>
                                        <p:attrNameLst>
                                          <p:attrName>style.visibility</p:attrName>
                                        </p:attrNameLst>
                                      </p:cBhvr>
                                      <p:to>
                                        <p:strVal val="hidden"/>
                                      </p:to>
                                    </p:set>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 presetClass="entr" presetSubtype="0" fill="hold" nodeType="withEffect">
                                  <p:stCondLst>
                                    <p:cond delay="0"/>
                                  </p:stCondLst>
                                  <p:childTnLst>
                                    <p:set>
                                      <p:cBhvr>
                                        <p:cTn id="36" dur="1" fill="hold">
                                          <p:stCondLst>
                                            <p:cond delay="0"/>
                                          </p:stCondLst>
                                        </p:cTn>
                                        <p:tgtEl>
                                          <p:spTgt spid="91"/>
                                        </p:tgtEl>
                                        <p:attrNameLst>
                                          <p:attrName>style.visibility</p:attrName>
                                        </p:attrNameLst>
                                      </p:cBhvr>
                                      <p:to>
                                        <p:strVal val="visible"/>
                                      </p:to>
                                    </p:set>
                                  </p:childTnLst>
                                </p:cTn>
                              </p:par>
                            </p:childTnLst>
                          </p:cTn>
                        </p:par>
                        <p:par>
                          <p:cTn id="37" fill="hold">
                            <p:stCondLst>
                              <p:cond delay="1500"/>
                            </p:stCondLst>
                            <p:childTnLst>
                              <p:par>
                                <p:cTn id="38" presetID="10" presetClass="exit" presetSubtype="0" fill="hold" nodeType="afterEffect">
                                  <p:stCondLst>
                                    <p:cond delay="0"/>
                                  </p:stCondLst>
                                  <p:childTnLst>
                                    <p:animEffect transition="out" filter="fade">
                                      <p:cBhvr>
                                        <p:cTn id="39" dur="500"/>
                                        <p:tgtEl>
                                          <p:spTgt spid="26"/>
                                        </p:tgtEl>
                                      </p:cBhvr>
                                    </p:animEffect>
                                    <p:set>
                                      <p:cBhvr>
                                        <p:cTn id="40" dur="1" fill="hold">
                                          <p:stCondLst>
                                            <p:cond delay="499"/>
                                          </p:stCondLst>
                                        </p:cTn>
                                        <p:tgtEl>
                                          <p:spTgt spid="26"/>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90"/>
                                        </p:tgtEl>
                                        <p:attrNameLst>
                                          <p:attrName>style.visibility</p:attrName>
                                        </p:attrNameLst>
                                      </p:cBhvr>
                                      <p:to>
                                        <p:strVal val="visible"/>
                                      </p:to>
                                    </p:set>
                                    <p:anim calcmode="lin" valueType="num">
                                      <p:cBhvr additive="base">
                                        <p:cTn id="45" dur="500" fill="hold"/>
                                        <p:tgtEl>
                                          <p:spTgt spid="90"/>
                                        </p:tgtEl>
                                        <p:attrNameLst>
                                          <p:attrName>ppt_x</p:attrName>
                                        </p:attrNameLst>
                                      </p:cBhvr>
                                      <p:tavLst>
                                        <p:tav tm="0">
                                          <p:val>
                                            <p:strVal val="0-#ppt_w/2"/>
                                          </p:val>
                                        </p:tav>
                                        <p:tav tm="100000">
                                          <p:val>
                                            <p:strVal val="#ppt_x"/>
                                          </p:val>
                                        </p:tav>
                                      </p:tavLst>
                                    </p:anim>
                                    <p:anim calcmode="lin" valueType="num">
                                      <p:cBhvr additive="base">
                                        <p:cTn id="46" dur="500" fill="hold"/>
                                        <p:tgtEl>
                                          <p:spTgt spid="9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74"/>
                                        </p:tgtEl>
                                        <p:attrNameLst>
                                          <p:attrName>style.visibility</p:attrName>
                                        </p:attrNameLst>
                                      </p:cBhvr>
                                      <p:to>
                                        <p:strVal val="visible"/>
                                      </p:to>
                                    </p:set>
                                    <p:animEffect transition="in" filter="fade">
                                      <p:cBhvr>
                                        <p:cTn id="51" dur="500"/>
                                        <p:tgtEl>
                                          <p:spTgt spid="7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500"/>
                                        <p:tgtEl>
                                          <p:spTgt spid="54"/>
                                        </p:tgtEl>
                                      </p:cBhvr>
                                    </p:animEffect>
                                  </p:childTnLst>
                                </p:cTn>
                              </p:par>
                              <p:par>
                                <p:cTn id="60" presetID="10" presetClass="exit" presetSubtype="0" fill="hold" nodeType="withEffect">
                                  <p:stCondLst>
                                    <p:cond delay="0"/>
                                  </p:stCondLst>
                                  <p:childTnLst>
                                    <p:animEffect transition="out" filter="fade">
                                      <p:cBhvr>
                                        <p:cTn id="61" dur="500"/>
                                        <p:tgtEl>
                                          <p:spTgt spid="48"/>
                                        </p:tgtEl>
                                      </p:cBhvr>
                                    </p:animEffect>
                                    <p:set>
                                      <p:cBhvr>
                                        <p:cTn id="62" dur="1" fill="hold">
                                          <p:stCondLst>
                                            <p:cond delay="499"/>
                                          </p:stCondLst>
                                        </p:cTn>
                                        <p:tgtEl>
                                          <p:spTgt spid="48"/>
                                        </p:tgtEl>
                                        <p:attrNameLst>
                                          <p:attrName>style.visibility</p:attrName>
                                        </p:attrNameLst>
                                      </p:cBhvr>
                                      <p:to>
                                        <p:strVal val="hidden"/>
                                      </p:to>
                                    </p:set>
                                  </p:childTnLst>
                                </p:cTn>
                              </p:par>
                              <p:par>
                                <p:cTn id="63" presetID="10" presetClass="exit" presetSubtype="0" fill="hold" grpId="0" nodeType="withEffect">
                                  <p:stCondLst>
                                    <p:cond delay="0"/>
                                  </p:stCondLst>
                                  <p:childTnLst>
                                    <p:animEffect transition="out" filter="fade">
                                      <p:cBhvr>
                                        <p:cTn id="64" dur="500"/>
                                        <p:tgtEl>
                                          <p:spTgt spid="85"/>
                                        </p:tgtEl>
                                      </p:cBhvr>
                                    </p:animEffect>
                                    <p:set>
                                      <p:cBhvr>
                                        <p:cTn id="65" dur="1" fill="hold">
                                          <p:stCondLst>
                                            <p:cond delay="499"/>
                                          </p:stCondLst>
                                        </p:cTn>
                                        <p:tgtEl>
                                          <p:spTgt spid="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54" grpId="0" animBg="1"/>
      <p:bldP spid="55" grpId="0"/>
      <p:bldP spid="4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Our Approach</a:t>
            </a:r>
            <a:endParaRPr lang="en-US" sz="5400" dirty="0"/>
          </a:p>
        </p:txBody>
      </p:sp>
      <p:sp>
        <p:nvSpPr>
          <p:cNvPr id="55" name="TextBox 54"/>
          <p:cNvSpPr txBox="1"/>
          <p:nvPr/>
        </p:nvSpPr>
        <p:spPr>
          <a:xfrm>
            <a:off x="2362200" y="5537537"/>
            <a:ext cx="955317" cy="1015663"/>
          </a:xfrm>
          <a:prstGeom prst="rect">
            <a:avLst/>
          </a:prstGeom>
          <a:noFill/>
        </p:spPr>
        <p:txBody>
          <a:bodyPr wrap="square" rtlCol="0" anchor="ctr" anchorCtr="0">
            <a:spAutoFit/>
          </a:bodyPr>
          <a:lstStyle/>
          <a:p>
            <a:pPr algn="ctr"/>
            <a:r>
              <a:rPr lang="en-US" sz="6000" b="1" dirty="0" smtClean="0">
                <a:solidFill>
                  <a:schemeClr val="accent2">
                    <a:lumMod val="75000"/>
                  </a:schemeClr>
                </a:solidFill>
                <a:latin typeface="+mj-lt"/>
              </a:rPr>
              <a:t>?</a:t>
            </a:r>
            <a:endParaRPr lang="en-US" sz="6000" b="1" dirty="0">
              <a:solidFill>
                <a:schemeClr val="accent2">
                  <a:lumMod val="75000"/>
                </a:schemeClr>
              </a:solidFill>
              <a:latin typeface="+mj-lt"/>
            </a:endParaRPr>
          </a:p>
        </p:txBody>
      </p:sp>
      <p:grpSp>
        <p:nvGrpSpPr>
          <p:cNvPr id="3" name="Group 2"/>
          <p:cNvGrpSpPr/>
          <p:nvPr/>
        </p:nvGrpSpPr>
        <p:grpSpPr>
          <a:xfrm>
            <a:off x="457200" y="1296887"/>
            <a:ext cx="8001000" cy="5180113"/>
            <a:chOff x="457200" y="1296887"/>
            <a:chExt cx="8001000" cy="5180113"/>
          </a:xfrm>
        </p:grpSpPr>
        <p:sp>
          <p:nvSpPr>
            <p:cNvPr id="32" name="Rounded Rectangle 31"/>
            <p:cNvSpPr/>
            <p:nvPr/>
          </p:nvSpPr>
          <p:spPr>
            <a:xfrm>
              <a:off x="2362200" y="1449287"/>
              <a:ext cx="1981200" cy="374037"/>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CPU</a:t>
              </a:r>
            </a:p>
          </p:txBody>
        </p:sp>
        <p:cxnSp>
          <p:nvCxnSpPr>
            <p:cNvPr id="50" name="Straight Connector 49"/>
            <p:cNvCxnSpPr/>
            <p:nvPr/>
          </p:nvCxnSpPr>
          <p:spPr>
            <a:xfrm>
              <a:off x="6246779" y="4188766"/>
              <a:ext cx="1621" cy="1831034"/>
            </a:xfrm>
            <a:prstGeom prst="line">
              <a:avLst/>
            </a:prstGeom>
            <a:ln w="50800"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4" idx="0"/>
              <a:endCxn id="32" idx="2"/>
            </p:cNvCxnSpPr>
            <p:nvPr/>
          </p:nvCxnSpPr>
          <p:spPr>
            <a:xfrm flipV="1">
              <a:off x="3352800" y="1823324"/>
              <a:ext cx="0" cy="233330"/>
            </a:xfrm>
            <a:prstGeom prst="line">
              <a:avLst/>
            </a:prstGeom>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6" name="Rounded Rectangle 55"/>
            <p:cNvSpPr/>
            <p:nvPr/>
          </p:nvSpPr>
          <p:spPr>
            <a:xfrm>
              <a:off x="6629400" y="3962400"/>
              <a:ext cx="1828800" cy="4572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graphics</a:t>
              </a:r>
            </a:p>
          </p:txBody>
        </p:sp>
        <p:sp>
          <p:nvSpPr>
            <p:cNvPr id="57" name="Rounded Rectangle 56"/>
            <p:cNvSpPr/>
            <p:nvPr/>
          </p:nvSpPr>
          <p:spPr>
            <a:xfrm>
              <a:off x="6629400" y="4572000"/>
              <a:ext cx="1828800" cy="4572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network</a:t>
              </a:r>
            </a:p>
          </p:txBody>
        </p:sp>
        <p:sp>
          <p:nvSpPr>
            <p:cNvPr id="58" name="Rounded Rectangle 57"/>
            <p:cNvSpPr/>
            <p:nvPr/>
          </p:nvSpPr>
          <p:spPr>
            <a:xfrm>
              <a:off x="6629400" y="5181600"/>
              <a:ext cx="1828800" cy="4572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storage</a:t>
              </a:r>
            </a:p>
          </p:txBody>
        </p:sp>
        <p:cxnSp>
          <p:nvCxnSpPr>
            <p:cNvPr id="61" name="Straight Connector 60"/>
            <p:cNvCxnSpPr>
              <a:stCxn id="56" idx="1"/>
            </p:cNvCxnSpPr>
            <p:nvPr/>
          </p:nvCxnSpPr>
          <p:spPr>
            <a:xfrm flipH="1">
              <a:off x="6248400" y="4191000"/>
              <a:ext cx="381000" cy="0"/>
            </a:xfrm>
            <a:prstGeom prst="line">
              <a:avLst/>
            </a:prstGeom>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57" idx="1"/>
            </p:cNvCxnSpPr>
            <p:nvPr/>
          </p:nvCxnSpPr>
          <p:spPr>
            <a:xfrm flipH="1" flipV="1">
              <a:off x="6246779" y="4798367"/>
              <a:ext cx="382621" cy="2233"/>
            </a:xfrm>
            <a:prstGeom prst="line">
              <a:avLst/>
            </a:prstGeom>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58" idx="1"/>
            </p:cNvCxnSpPr>
            <p:nvPr/>
          </p:nvCxnSpPr>
          <p:spPr>
            <a:xfrm flipH="1">
              <a:off x="6246779" y="5410200"/>
              <a:ext cx="382621" cy="0"/>
            </a:xfrm>
            <a:prstGeom prst="line">
              <a:avLst/>
            </a:prstGeom>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246779" y="6014720"/>
              <a:ext cx="382621" cy="3810"/>
            </a:xfrm>
            <a:prstGeom prst="line">
              <a:avLst/>
            </a:prstGeom>
            <a:ln w="50800"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9" name="Rounded Rectangle 58"/>
            <p:cNvSpPr/>
            <p:nvPr/>
          </p:nvSpPr>
          <p:spPr>
            <a:xfrm>
              <a:off x="6629400" y="5791200"/>
              <a:ext cx="1828800" cy="4572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USB</a:t>
              </a:r>
            </a:p>
          </p:txBody>
        </p:sp>
        <p:sp>
          <p:nvSpPr>
            <p:cNvPr id="88" name="TextBox 87"/>
            <p:cNvSpPr txBox="1"/>
            <p:nvPr/>
          </p:nvSpPr>
          <p:spPr>
            <a:xfrm>
              <a:off x="457200" y="3808393"/>
              <a:ext cx="1750979" cy="954107"/>
            </a:xfrm>
            <a:prstGeom prst="rect">
              <a:avLst/>
            </a:prstGeom>
            <a:noFill/>
          </p:spPr>
          <p:txBody>
            <a:bodyPr wrap="square" rtlCol="0" anchor="ctr" anchorCtr="0">
              <a:spAutoFit/>
            </a:bodyPr>
            <a:lstStyle/>
            <a:p>
              <a:pPr algn="ctr"/>
              <a:r>
                <a:rPr lang="en-US" sz="2800" b="1" dirty="0" smtClean="0">
                  <a:solidFill>
                    <a:schemeClr val="bg1">
                      <a:lumMod val="50000"/>
                    </a:schemeClr>
                  </a:solidFill>
                  <a:latin typeface="+mj-lt"/>
                </a:rPr>
                <a:t>DRAM </a:t>
              </a:r>
            </a:p>
            <a:p>
              <a:pPr algn="ctr"/>
              <a:r>
                <a:rPr lang="en-US" sz="2800" b="1" dirty="0" smtClean="0">
                  <a:solidFill>
                    <a:schemeClr val="bg1">
                      <a:lumMod val="50000"/>
                    </a:schemeClr>
                  </a:solidFill>
                  <a:latin typeface="+mj-lt"/>
                </a:rPr>
                <a:t>Chip</a:t>
              </a:r>
              <a:endParaRPr lang="en-US" sz="2800" b="1" dirty="0">
                <a:solidFill>
                  <a:schemeClr val="bg1">
                    <a:lumMod val="50000"/>
                  </a:schemeClr>
                </a:solidFill>
                <a:latin typeface="+mj-lt"/>
              </a:endParaRPr>
            </a:p>
          </p:txBody>
        </p:sp>
        <p:sp>
          <p:nvSpPr>
            <p:cNvPr id="54" name="Rounded Rectangle 53"/>
            <p:cNvSpPr/>
            <p:nvPr/>
          </p:nvSpPr>
          <p:spPr>
            <a:xfrm>
              <a:off x="2286000" y="1296887"/>
              <a:ext cx="3352800" cy="1595119"/>
            </a:xfrm>
            <a:prstGeom prst="roundRect">
              <a:avLst>
                <a:gd name="adj" fmla="val 3656"/>
              </a:avLst>
            </a:prstGeom>
            <a:noFill/>
            <a:ln w="190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endParaRPr lang="en-US" sz="2800" dirty="0" smtClean="0">
                <a:latin typeface="+mj-lt"/>
              </a:endParaRPr>
            </a:p>
          </p:txBody>
        </p:sp>
        <p:cxnSp>
          <p:nvCxnSpPr>
            <p:cNvPr id="90" name="Straight Connector 89"/>
            <p:cNvCxnSpPr/>
            <p:nvPr/>
          </p:nvCxnSpPr>
          <p:spPr>
            <a:xfrm>
              <a:off x="3121835" y="4938430"/>
              <a:ext cx="2365" cy="754574"/>
            </a:xfrm>
            <a:prstGeom prst="line">
              <a:avLst/>
            </a:prstGeom>
            <a:ln w="50800">
              <a:solidFill>
                <a:schemeClr val="bg1">
                  <a:lumMod val="50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5560981" y="6018530"/>
              <a:ext cx="685798" cy="5080"/>
            </a:xfrm>
            <a:prstGeom prst="line">
              <a:avLst/>
            </a:prstGeom>
            <a:ln w="50800"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4647389" y="2058144"/>
              <a:ext cx="915211" cy="758279"/>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DMA</a:t>
              </a:r>
            </a:p>
            <a:p>
              <a:pPr algn="ctr">
                <a:lnSpc>
                  <a:spcPts val="2800"/>
                </a:lnSpc>
              </a:pPr>
              <a:r>
                <a:rPr lang="en-US" sz="2800" dirty="0" smtClean="0">
                  <a:latin typeface="+mj-lt"/>
                </a:rPr>
                <a:t>CTRL.</a:t>
              </a:r>
            </a:p>
          </p:txBody>
        </p:sp>
        <p:cxnSp>
          <p:nvCxnSpPr>
            <p:cNvPr id="14" name="Straight Connector 13"/>
            <p:cNvCxnSpPr/>
            <p:nvPr/>
          </p:nvCxnSpPr>
          <p:spPr>
            <a:xfrm flipH="1">
              <a:off x="5391089" y="2809241"/>
              <a:ext cx="22463" cy="2883763"/>
            </a:xfrm>
            <a:prstGeom prst="line">
              <a:avLst/>
            </a:prstGeom>
            <a:ln w="25400">
              <a:solidFill>
                <a:schemeClr val="bg1">
                  <a:lumMod val="50000"/>
                </a:schemeClr>
              </a:solidFill>
              <a:prstDash val="sysDash"/>
              <a:headEnd type="none" w="lg" len="sm"/>
              <a:tailEnd type="arrow" w="lg" len="sm"/>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rot="16200000">
              <a:off x="4214947" y="4062547"/>
              <a:ext cx="2752395" cy="400110"/>
            </a:xfrm>
            <a:prstGeom prst="rect">
              <a:avLst/>
            </a:prstGeom>
            <a:noFill/>
          </p:spPr>
          <p:txBody>
            <a:bodyPr wrap="square" rtlCol="0" anchor="ctr" anchorCtr="0">
              <a:spAutoFit/>
            </a:bodyPr>
            <a:lstStyle/>
            <a:p>
              <a:pPr algn="ctr"/>
              <a:r>
                <a:rPr lang="en-US" sz="2000" b="1" i="1" dirty="0" smtClean="0">
                  <a:solidFill>
                    <a:schemeClr val="bg1">
                      <a:lumMod val="50000"/>
                    </a:schemeClr>
                  </a:solidFill>
                  <a:latin typeface="+mj-lt"/>
                </a:rPr>
                <a:t>DMA control</a:t>
              </a:r>
              <a:endParaRPr lang="en-US" sz="2000" b="1" i="1" dirty="0">
                <a:solidFill>
                  <a:schemeClr val="bg1">
                    <a:lumMod val="50000"/>
                  </a:schemeClr>
                </a:solidFill>
                <a:latin typeface="+mj-lt"/>
              </a:endParaRPr>
            </a:p>
          </p:txBody>
        </p:sp>
        <p:cxnSp>
          <p:nvCxnSpPr>
            <p:cNvPr id="53" name="Straight Connector 52"/>
            <p:cNvCxnSpPr>
              <a:stCxn id="43" idx="1"/>
              <a:endCxn id="24" idx="3"/>
            </p:cNvCxnSpPr>
            <p:nvPr/>
          </p:nvCxnSpPr>
          <p:spPr>
            <a:xfrm flipH="1" flipV="1">
              <a:off x="2971800" y="2437282"/>
              <a:ext cx="1675589" cy="2"/>
            </a:xfrm>
            <a:prstGeom prst="line">
              <a:avLst/>
            </a:prstGeom>
            <a:ln w="2540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57200" y="1941493"/>
              <a:ext cx="1750979" cy="954107"/>
            </a:xfrm>
            <a:prstGeom prst="rect">
              <a:avLst/>
            </a:prstGeom>
            <a:noFill/>
          </p:spPr>
          <p:txBody>
            <a:bodyPr wrap="square" rtlCol="0" anchor="ctr" anchorCtr="0">
              <a:spAutoFit/>
            </a:bodyPr>
            <a:lstStyle/>
            <a:p>
              <a:pPr algn="ctr"/>
              <a:r>
                <a:rPr lang="en-US" sz="2800" b="1" dirty="0" smtClean="0">
                  <a:solidFill>
                    <a:schemeClr val="bg1">
                      <a:lumMod val="50000"/>
                    </a:schemeClr>
                  </a:solidFill>
                  <a:latin typeface="+mj-lt"/>
                </a:rPr>
                <a:t>Processor </a:t>
              </a:r>
            </a:p>
            <a:p>
              <a:pPr algn="ctr"/>
              <a:r>
                <a:rPr lang="en-US" sz="2800" b="1" dirty="0" smtClean="0">
                  <a:solidFill>
                    <a:schemeClr val="bg1">
                      <a:lumMod val="50000"/>
                    </a:schemeClr>
                  </a:solidFill>
                  <a:latin typeface="+mj-lt"/>
                </a:rPr>
                <a:t>Chip</a:t>
              </a:r>
              <a:endParaRPr lang="en-US" sz="2800" b="1" dirty="0">
                <a:solidFill>
                  <a:schemeClr val="bg1">
                    <a:lumMod val="50000"/>
                  </a:schemeClr>
                </a:solidFill>
                <a:latin typeface="+mj-lt"/>
              </a:endParaRPr>
            </a:p>
          </p:txBody>
        </p:sp>
        <p:cxnSp>
          <p:nvCxnSpPr>
            <p:cNvPr id="78" name="Straight Connector 77"/>
            <p:cNvCxnSpPr/>
            <p:nvPr/>
          </p:nvCxnSpPr>
          <p:spPr>
            <a:xfrm>
              <a:off x="4186944" y="2815990"/>
              <a:ext cx="0" cy="2877014"/>
            </a:xfrm>
            <a:prstGeom prst="line">
              <a:avLst/>
            </a:prstGeom>
            <a:ln w="25400" cap="rnd">
              <a:solidFill>
                <a:schemeClr val="bg1">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964775" y="4321984"/>
              <a:ext cx="222169" cy="2308"/>
            </a:xfrm>
            <a:prstGeom prst="line">
              <a:avLst/>
            </a:prstGeom>
            <a:ln w="25400" cap="rnd">
              <a:solidFill>
                <a:schemeClr val="bg1">
                  <a:lumMod val="50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rot="16200000">
              <a:off x="3006463" y="4042328"/>
              <a:ext cx="2680247" cy="400110"/>
            </a:xfrm>
            <a:prstGeom prst="rect">
              <a:avLst/>
            </a:prstGeom>
            <a:noFill/>
          </p:spPr>
          <p:txBody>
            <a:bodyPr wrap="square" rtlCol="0" anchor="ctr" anchorCtr="0">
              <a:spAutoFit/>
            </a:bodyPr>
            <a:lstStyle/>
            <a:p>
              <a:pPr algn="ctr"/>
              <a:r>
                <a:rPr lang="en-US" sz="2000" b="1" i="1" dirty="0">
                  <a:solidFill>
                    <a:schemeClr val="bg1">
                      <a:lumMod val="50000"/>
                    </a:schemeClr>
                  </a:solidFill>
                  <a:latin typeface="+mj-lt"/>
                </a:rPr>
                <a:t>c</a:t>
              </a:r>
              <a:r>
                <a:rPr lang="en-US" sz="2000" b="1" i="1" dirty="0" smtClean="0">
                  <a:solidFill>
                    <a:schemeClr val="bg1">
                      <a:lumMod val="50000"/>
                    </a:schemeClr>
                  </a:solidFill>
                  <a:latin typeface="+mj-lt"/>
                </a:rPr>
                <a:t>ontrol channel</a:t>
              </a:r>
              <a:endParaRPr lang="en-US" sz="2000" b="1" i="1" dirty="0">
                <a:solidFill>
                  <a:schemeClr val="bg1">
                    <a:lumMod val="50000"/>
                  </a:schemeClr>
                </a:solidFill>
                <a:latin typeface="+mj-lt"/>
              </a:endParaRPr>
            </a:p>
          </p:txBody>
        </p:sp>
        <p:sp>
          <p:nvSpPr>
            <p:cNvPr id="84" name="Rounded Rectangle 83"/>
            <p:cNvSpPr/>
            <p:nvPr/>
          </p:nvSpPr>
          <p:spPr>
            <a:xfrm>
              <a:off x="2285999" y="3886200"/>
              <a:ext cx="1676400" cy="762001"/>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spc="-200" dirty="0" smtClean="0">
                  <a:latin typeface="+mj-lt"/>
                </a:rPr>
                <a:t>Dual-Data-</a:t>
              </a:r>
            </a:p>
            <a:p>
              <a:pPr algn="ctr">
                <a:lnSpc>
                  <a:spcPts val="2800"/>
                </a:lnSpc>
              </a:pPr>
              <a:r>
                <a:rPr lang="en-US" sz="2800" spc="-200" dirty="0" smtClean="0">
                  <a:latin typeface="+mj-lt"/>
                </a:rPr>
                <a:t>Port DRAM</a:t>
              </a:r>
            </a:p>
          </p:txBody>
        </p:sp>
        <p:sp>
          <p:nvSpPr>
            <p:cNvPr id="82" name="TextBox 81"/>
            <p:cNvSpPr txBox="1"/>
            <p:nvPr/>
          </p:nvSpPr>
          <p:spPr>
            <a:xfrm>
              <a:off x="3124199" y="3581401"/>
              <a:ext cx="838201" cy="307190"/>
            </a:xfrm>
            <a:prstGeom prst="rect">
              <a:avLst/>
            </a:prstGeom>
            <a:noFill/>
          </p:spPr>
          <p:txBody>
            <a:bodyPr wrap="square" rIns="0" rtlCol="0" anchor="ctr" anchorCtr="0">
              <a:noAutofit/>
            </a:bodyPr>
            <a:lstStyle/>
            <a:p>
              <a:pPr algn="r"/>
              <a:r>
                <a:rPr lang="en-US" sz="2000" b="1" i="1" dirty="0" smtClean="0">
                  <a:solidFill>
                    <a:schemeClr val="bg1">
                      <a:lumMod val="50000"/>
                    </a:schemeClr>
                  </a:solidFill>
                  <a:latin typeface="+mj-lt"/>
                </a:rPr>
                <a:t>Port 1</a:t>
              </a:r>
              <a:endParaRPr lang="en-US" sz="2000" b="1" i="1" dirty="0">
                <a:solidFill>
                  <a:schemeClr val="bg1">
                    <a:lumMod val="50000"/>
                  </a:schemeClr>
                </a:solidFill>
                <a:latin typeface="+mj-lt"/>
              </a:endParaRPr>
            </a:p>
          </p:txBody>
        </p:sp>
        <p:cxnSp>
          <p:nvCxnSpPr>
            <p:cNvPr id="62" name="Straight Connector 61"/>
            <p:cNvCxnSpPr/>
            <p:nvPr/>
          </p:nvCxnSpPr>
          <p:spPr>
            <a:xfrm>
              <a:off x="3124198" y="3658344"/>
              <a:ext cx="1" cy="227856"/>
            </a:xfrm>
            <a:prstGeom prst="line">
              <a:avLst/>
            </a:prstGeom>
            <a:ln w="50800">
              <a:solidFill>
                <a:schemeClr val="bg1">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84" idx="2"/>
            </p:cNvCxnSpPr>
            <p:nvPr/>
          </p:nvCxnSpPr>
          <p:spPr>
            <a:xfrm flipV="1">
              <a:off x="3124198" y="4648201"/>
              <a:ext cx="1" cy="228600"/>
            </a:xfrm>
            <a:prstGeom prst="line">
              <a:avLst/>
            </a:prstGeom>
            <a:ln w="50800">
              <a:solidFill>
                <a:schemeClr val="bg1">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3124200" y="4648201"/>
              <a:ext cx="838200" cy="304799"/>
            </a:xfrm>
            <a:prstGeom prst="rect">
              <a:avLst/>
            </a:prstGeom>
            <a:noFill/>
          </p:spPr>
          <p:txBody>
            <a:bodyPr wrap="square" rIns="0" rtlCol="0" anchor="ctr" anchorCtr="0">
              <a:noAutofit/>
            </a:bodyPr>
            <a:lstStyle/>
            <a:p>
              <a:pPr algn="r"/>
              <a:r>
                <a:rPr lang="en-US" sz="2000" b="1" i="1" dirty="0" smtClean="0">
                  <a:solidFill>
                    <a:schemeClr val="bg1">
                      <a:lumMod val="50000"/>
                    </a:schemeClr>
                  </a:solidFill>
                  <a:latin typeface="+mj-lt"/>
                </a:rPr>
                <a:t>Port 2</a:t>
              </a:r>
              <a:endParaRPr lang="en-US" sz="2000" b="1" i="1" dirty="0">
                <a:solidFill>
                  <a:schemeClr val="bg1">
                    <a:lumMod val="50000"/>
                  </a:schemeClr>
                </a:solidFill>
                <a:latin typeface="+mj-lt"/>
              </a:endParaRPr>
            </a:p>
          </p:txBody>
        </p:sp>
        <p:sp>
          <p:nvSpPr>
            <p:cNvPr id="24" name="Rounded Rectangle 23"/>
            <p:cNvSpPr/>
            <p:nvPr/>
          </p:nvSpPr>
          <p:spPr>
            <a:xfrm>
              <a:off x="2362200" y="2056654"/>
              <a:ext cx="1981200" cy="761255"/>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memory controller</a:t>
              </a:r>
            </a:p>
          </p:txBody>
        </p:sp>
        <p:sp>
          <p:nvSpPr>
            <p:cNvPr id="36" name="TextBox 35"/>
            <p:cNvSpPr txBox="1"/>
            <p:nvPr/>
          </p:nvSpPr>
          <p:spPr>
            <a:xfrm>
              <a:off x="457200" y="5522893"/>
              <a:ext cx="1750979" cy="954107"/>
            </a:xfrm>
            <a:prstGeom prst="rect">
              <a:avLst/>
            </a:prstGeom>
            <a:noFill/>
          </p:spPr>
          <p:txBody>
            <a:bodyPr wrap="square" rtlCol="0" anchor="ctr" anchorCtr="0">
              <a:spAutoFit/>
            </a:bodyPr>
            <a:lstStyle/>
            <a:p>
              <a:pPr algn="ctr"/>
              <a:r>
                <a:rPr lang="en-US" sz="2800" b="1" dirty="0" smtClean="0">
                  <a:solidFill>
                    <a:schemeClr val="bg1">
                      <a:lumMod val="50000"/>
                    </a:schemeClr>
                  </a:solidFill>
                  <a:latin typeface="+mj-lt"/>
                </a:rPr>
                <a:t>DMA</a:t>
              </a:r>
            </a:p>
            <a:p>
              <a:pPr algn="ctr"/>
              <a:r>
                <a:rPr lang="en-US" sz="2800" b="1" dirty="0" smtClean="0">
                  <a:solidFill>
                    <a:schemeClr val="bg1">
                      <a:lumMod val="50000"/>
                    </a:schemeClr>
                  </a:solidFill>
                  <a:latin typeface="+mj-lt"/>
                </a:rPr>
                <a:t>Chip</a:t>
              </a:r>
              <a:endParaRPr lang="en-US" sz="2800" b="1" dirty="0">
                <a:solidFill>
                  <a:schemeClr val="bg1">
                    <a:lumMod val="50000"/>
                  </a:schemeClr>
                </a:solidFill>
                <a:latin typeface="+mj-lt"/>
              </a:endParaRPr>
            </a:p>
          </p:txBody>
        </p:sp>
        <p:sp>
          <p:nvSpPr>
            <p:cNvPr id="34" name="Rounded Rectangle 33"/>
            <p:cNvSpPr/>
            <p:nvPr/>
          </p:nvSpPr>
          <p:spPr>
            <a:xfrm>
              <a:off x="2286000" y="5715000"/>
              <a:ext cx="3273360" cy="6096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DMA IO interface</a:t>
              </a:r>
            </a:p>
          </p:txBody>
        </p:sp>
        <p:cxnSp>
          <p:nvCxnSpPr>
            <p:cNvPr id="63" name="Straight Connector 62"/>
            <p:cNvCxnSpPr/>
            <p:nvPr/>
          </p:nvCxnSpPr>
          <p:spPr>
            <a:xfrm>
              <a:off x="3122579" y="2811060"/>
              <a:ext cx="1619" cy="770341"/>
            </a:xfrm>
            <a:prstGeom prst="line">
              <a:avLst/>
            </a:prstGeom>
            <a:ln w="50800" cap="rnd">
              <a:solidFill>
                <a:schemeClr val="bg1">
                  <a:lumMod val="50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grpSp>
        <p:nvGrpSpPr>
          <p:cNvPr id="65" name="Group 64"/>
          <p:cNvGrpSpPr/>
          <p:nvPr/>
        </p:nvGrpSpPr>
        <p:grpSpPr>
          <a:xfrm>
            <a:off x="175882" y="4630952"/>
            <a:ext cx="3277784" cy="1163604"/>
            <a:chOff x="212176" y="5021006"/>
            <a:chExt cx="3277784" cy="1163604"/>
          </a:xfrm>
        </p:grpSpPr>
        <p:sp>
          <p:nvSpPr>
            <p:cNvPr id="66" name="Up-Down Arrow 65"/>
            <p:cNvSpPr/>
            <p:nvPr/>
          </p:nvSpPr>
          <p:spPr>
            <a:xfrm>
              <a:off x="2826534" y="5021006"/>
              <a:ext cx="663426" cy="1163604"/>
            </a:xfrm>
            <a:prstGeom prst="upDownArrow">
              <a:avLst>
                <a:gd name="adj1" fmla="val 43623"/>
                <a:gd name="adj2" fmla="val 39892"/>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solidFill>
                  <a:schemeClr val="accent5">
                    <a:lumMod val="75000"/>
                  </a:schemeClr>
                </a:solidFill>
              </a:endParaRPr>
            </a:p>
          </p:txBody>
        </p:sp>
        <p:sp>
          <p:nvSpPr>
            <p:cNvPr id="67" name="TextBox 66"/>
            <p:cNvSpPr txBox="1"/>
            <p:nvPr/>
          </p:nvSpPr>
          <p:spPr>
            <a:xfrm>
              <a:off x="212176" y="5245327"/>
              <a:ext cx="2968078" cy="707886"/>
            </a:xfrm>
            <a:prstGeom prst="rect">
              <a:avLst/>
            </a:prstGeom>
            <a:noFill/>
          </p:spPr>
          <p:txBody>
            <a:bodyPr wrap="square" rtlCol="0" anchor="ctr" anchorCtr="0">
              <a:spAutoFit/>
            </a:bodyPr>
            <a:lstStyle/>
            <a:p>
              <a:r>
                <a:rPr lang="en-US" sz="4000" b="1" i="1" dirty="0" smtClean="0">
                  <a:solidFill>
                    <a:schemeClr val="accent2">
                      <a:lumMod val="75000"/>
                    </a:schemeClr>
                  </a:solidFill>
                </a:rPr>
                <a:t>IO ACCESS</a:t>
              </a:r>
              <a:endParaRPr lang="en-US" sz="4000" b="1" i="1" dirty="0">
                <a:solidFill>
                  <a:schemeClr val="accent2">
                    <a:lumMod val="75000"/>
                  </a:schemeClr>
                </a:solidFill>
              </a:endParaRPr>
            </a:p>
          </p:txBody>
        </p:sp>
      </p:grpSp>
      <p:sp>
        <p:nvSpPr>
          <p:cNvPr id="69" name="TextBox 68"/>
          <p:cNvSpPr txBox="1"/>
          <p:nvPr/>
        </p:nvSpPr>
        <p:spPr>
          <a:xfrm>
            <a:off x="175882" y="1287959"/>
            <a:ext cx="8703224" cy="769441"/>
          </a:xfrm>
          <a:prstGeom prst="rect">
            <a:avLst/>
          </a:prstGeom>
          <a:solidFill>
            <a:schemeClr val="bg1"/>
          </a:solidFill>
        </p:spPr>
        <p:txBody>
          <a:bodyPr wrap="square" rtlCol="0" anchor="ctr" anchorCtr="0">
            <a:spAutoFit/>
          </a:bodyPr>
          <a:lstStyle/>
          <a:p>
            <a:r>
              <a:rPr lang="en-US" sz="4400" b="1" i="1" dirty="0" smtClean="0">
                <a:solidFill>
                  <a:schemeClr val="accent6">
                    <a:lumMod val="50000"/>
                  </a:schemeClr>
                </a:solidFill>
              </a:rPr>
              <a:t>Decoupled Direct Memory Access</a:t>
            </a:r>
          </a:p>
        </p:txBody>
      </p:sp>
      <p:grpSp>
        <p:nvGrpSpPr>
          <p:cNvPr id="70" name="Group 69"/>
          <p:cNvGrpSpPr/>
          <p:nvPr/>
        </p:nvGrpSpPr>
        <p:grpSpPr>
          <a:xfrm>
            <a:off x="110925" y="2738372"/>
            <a:ext cx="3342741" cy="1177268"/>
            <a:chOff x="147219" y="3128426"/>
            <a:chExt cx="3342741" cy="1177268"/>
          </a:xfrm>
        </p:grpSpPr>
        <p:sp>
          <p:nvSpPr>
            <p:cNvPr id="71" name="Up-Down Arrow 70"/>
            <p:cNvSpPr/>
            <p:nvPr/>
          </p:nvSpPr>
          <p:spPr>
            <a:xfrm>
              <a:off x="2826534" y="3128426"/>
              <a:ext cx="663426" cy="1177268"/>
            </a:xfrm>
            <a:prstGeom prst="upDownArrow">
              <a:avLst>
                <a:gd name="adj1" fmla="val 43623"/>
                <a:gd name="adj2" fmla="val 39892"/>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solidFill>
                  <a:schemeClr val="accent5">
                    <a:lumMod val="75000"/>
                  </a:schemeClr>
                </a:solidFill>
              </a:endParaRPr>
            </a:p>
          </p:txBody>
        </p:sp>
        <p:sp>
          <p:nvSpPr>
            <p:cNvPr id="73" name="TextBox 72"/>
            <p:cNvSpPr txBox="1"/>
            <p:nvPr/>
          </p:nvSpPr>
          <p:spPr>
            <a:xfrm>
              <a:off x="147219" y="3367388"/>
              <a:ext cx="3000094" cy="707886"/>
            </a:xfrm>
            <a:prstGeom prst="rect">
              <a:avLst/>
            </a:prstGeom>
            <a:noFill/>
          </p:spPr>
          <p:txBody>
            <a:bodyPr wrap="square" rtlCol="0" anchor="ctr" anchorCtr="0">
              <a:spAutoFit/>
            </a:bodyPr>
            <a:lstStyle/>
            <a:p>
              <a:r>
                <a:rPr lang="en-US" sz="4000" b="1" i="1" dirty="0" smtClean="0">
                  <a:solidFill>
                    <a:schemeClr val="accent5">
                      <a:lumMod val="75000"/>
                    </a:schemeClr>
                  </a:solidFill>
                </a:rPr>
                <a:t>CPU ACCESS</a:t>
              </a:r>
              <a:endParaRPr lang="en-US" sz="4000" b="1" i="1" dirty="0">
                <a:solidFill>
                  <a:schemeClr val="accent5">
                    <a:lumMod val="75000"/>
                  </a:schemeClr>
                </a:solidFill>
              </a:endParaRPr>
            </a:p>
          </p:txBody>
        </p:sp>
      </p:grpSp>
    </p:spTree>
    <p:extLst>
      <p:ext uri="{BB962C8B-B14F-4D97-AF65-F5344CB8AC3E}">
        <p14:creationId xmlns:p14="http://schemas.microsoft.com/office/powerpoint/2010/main" val="332644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 calcmode="lin" valueType="num">
                                      <p:cBhvr additive="base">
                                        <p:cTn id="7" dur="500" fill="hold"/>
                                        <p:tgtEl>
                                          <p:spTgt spid="70"/>
                                        </p:tgtEl>
                                        <p:attrNameLst>
                                          <p:attrName>ppt_x</p:attrName>
                                        </p:attrNameLst>
                                      </p:cBhvr>
                                      <p:tavLst>
                                        <p:tav tm="0">
                                          <p:val>
                                            <p:strVal val="0-#ppt_w/2"/>
                                          </p:val>
                                        </p:tav>
                                        <p:tav tm="100000">
                                          <p:val>
                                            <p:strVal val="#ppt_x"/>
                                          </p:val>
                                        </p:tav>
                                      </p:tavLst>
                                    </p:anim>
                                    <p:anim calcmode="lin" valueType="num">
                                      <p:cBhvr additive="base">
                                        <p:cTn id="8"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5"/>
                                        </p:tgtEl>
                                        <p:attrNameLst>
                                          <p:attrName>style.visibility</p:attrName>
                                        </p:attrNameLst>
                                      </p:cBhvr>
                                      <p:to>
                                        <p:strVal val="visible"/>
                                      </p:to>
                                    </p:set>
                                    <p:anim calcmode="lin" valueType="num">
                                      <p:cBhvr additive="base">
                                        <p:cTn id="13" dur="500" fill="hold"/>
                                        <p:tgtEl>
                                          <p:spTgt spid="65"/>
                                        </p:tgtEl>
                                        <p:attrNameLst>
                                          <p:attrName>ppt_x</p:attrName>
                                        </p:attrNameLst>
                                      </p:cBhvr>
                                      <p:tavLst>
                                        <p:tav tm="0">
                                          <p:val>
                                            <p:strVal val="0-#ppt_w/2"/>
                                          </p:val>
                                        </p:tav>
                                        <p:tav tm="100000">
                                          <p:val>
                                            <p:strVal val="#ppt_x"/>
                                          </p:val>
                                        </p:tav>
                                      </p:tavLst>
                                    </p:anim>
                                    <p:anim calcmode="lin" valueType="num">
                                      <p:cBhvr additive="base">
                                        <p:cTn id="14"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anim calcmode="lin" valueType="num">
                                      <p:cBhvr additive="base">
                                        <p:cTn id="19" dur="500" fill="hold"/>
                                        <p:tgtEl>
                                          <p:spTgt spid="69"/>
                                        </p:tgtEl>
                                        <p:attrNameLst>
                                          <p:attrName>ppt_x</p:attrName>
                                        </p:attrNameLst>
                                      </p:cBhvr>
                                      <p:tavLst>
                                        <p:tav tm="0">
                                          <p:val>
                                            <p:strVal val="0-#ppt_w/2"/>
                                          </p:val>
                                        </p:tav>
                                        <p:tav tm="100000">
                                          <p:val>
                                            <p:strVal val="#ppt_x"/>
                                          </p:val>
                                        </p:tav>
                                      </p:tavLst>
                                    </p:anim>
                                    <p:anim calcmode="lin" valueType="num">
                                      <p:cBhvr additive="base">
                                        <p:cTn id="20" dur="500" fill="hold"/>
                                        <p:tgtEl>
                                          <p:spTgt spid="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Outline</a:t>
            </a:r>
            <a:endParaRPr lang="en-US" sz="5400" dirty="0"/>
          </a:p>
        </p:txBody>
      </p:sp>
      <p:sp>
        <p:nvSpPr>
          <p:cNvPr id="3" name="Rounded Rectangle 2"/>
          <p:cNvSpPr/>
          <p:nvPr/>
        </p:nvSpPr>
        <p:spPr>
          <a:xfrm>
            <a:off x="762000" y="12192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1. Problem</a:t>
            </a:r>
            <a:endParaRPr lang="en-US" sz="4000" b="1" dirty="0">
              <a:latin typeface="+mj-lt"/>
            </a:endParaRPr>
          </a:p>
        </p:txBody>
      </p:sp>
      <p:sp>
        <p:nvSpPr>
          <p:cNvPr id="4" name="Rounded Rectangle 3"/>
          <p:cNvSpPr/>
          <p:nvPr/>
        </p:nvSpPr>
        <p:spPr>
          <a:xfrm>
            <a:off x="762000" y="3352800"/>
            <a:ext cx="7620000" cy="6858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3</a:t>
            </a:r>
            <a:r>
              <a:rPr lang="en-US" sz="4000" dirty="0" smtClean="0">
                <a:latin typeface="+mj-lt"/>
              </a:rPr>
              <a:t>. </a:t>
            </a:r>
            <a:r>
              <a:rPr lang="en-US" sz="4000" dirty="0" smtClean="0"/>
              <a:t>Dual-Data-Port DRAM</a:t>
            </a:r>
            <a:endParaRPr lang="en-US" sz="4000" dirty="0"/>
          </a:p>
        </p:txBody>
      </p:sp>
      <p:sp>
        <p:nvSpPr>
          <p:cNvPr id="5" name="Rounded Rectangle 4"/>
          <p:cNvSpPr/>
          <p:nvPr/>
        </p:nvSpPr>
        <p:spPr>
          <a:xfrm>
            <a:off x="762000" y="54864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5. Evaluation</a:t>
            </a:r>
            <a:endParaRPr lang="en-US" sz="4000" b="1" dirty="0">
              <a:latin typeface="+mj-lt"/>
            </a:endParaRPr>
          </a:p>
        </p:txBody>
      </p:sp>
      <p:sp>
        <p:nvSpPr>
          <p:cNvPr id="8" name="Rounded Rectangle 7"/>
          <p:cNvSpPr/>
          <p:nvPr/>
        </p:nvSpPr>
        <p:spPr>
          <a:xfrm>
            <a:off x="762000" y="44196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4</a:t>
            </a:r>
            <a:r>
              <a:rPr lang="en-US" sz="4000" dirty="0" smtClean="0">
                <a:latin typeface="+mj-lt"/>
              </a:rPr>
              <a:t>. </a:t>
            </a:r>
            <a:r>
              <a:rPr lang="en-US" sz="4000" dirty="0" smtClean="0"/>
              <a:t>Applications for DDMA</a:t>
            </a:r>
            <a:endParaRPr lang="en-US" sz="4000" dirty="0"/>
          </a:p>
        </p:txBody>
      </p:sp>
      <p:sp>
        <p:nvSpPr>
          <p:cNvPr id="12" name="Rounded Rectangle 11"/>
          <p:cNvSpPr/>
          <p:nvPr/>
        </p:nvSpPr>
        <p:spPr>
          <a:xfrm>
            <a:off x="762000" y="22860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2. Our Approach</a:t>
            </a:r>
            <a:endParaRPr lang="en-US" sz="4000" b="1" dirty="0">
              <a:latin typeface="+mj-lt"/>
            </a:endParaRPr>
          </a:p>
        </p:txBody>
      </p:sp>
    </p:spTree>
    <p:extLst>
      <p:ext uri="{BB962C8B-B14F-4D97-AF65-F5344CB8AC3E}">
        <p14:creationId xmlns:p14="http://schemas.microsoft.com/office/powerpoint/2010/main" val="2991276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a:xfrm>
            <a:off x="2514600" y="1944879"/>
            <a:ext cx="3200400" cy="3200400"/>
          </a:xfrm>
          <a:prstGeom prst="roundRect">
            <a:avLst>
              <a:gd name="adj" fmla="val 172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59" name="Rounded Rectangle 58"/>
          <p:cNvSpPr/>
          <p:nvPr/>
        </p:nvSpPr>
        <p:spPr>
          <a:xfrm>
            <a:off x="4195565" y="2017426"/>
            <a:ext cx="1443235" cy="3051653"/>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80" dirty="0" err="1" smtClean="0">
                <a:latin typeface="+mj-lt"/>
              </a:rPr>
              <a:t>peripherallogic</a:t>
            </a:r>
            <a:endParaRPr lang="en-US" sz="2800" spc="-80" dirty="0" smtClean="0">
              <a:latin typeface="+mj-lt"/>
            </a:endParaRPr>
          </a:p>
        </p:txBody>
      </p:sp>
      <p:sp>
        <p:nvSpPr>
          <p:cNvPr id="91" name="Rounded Rectangle 90"/>
          <p:cNvSpPr/>
          <p:nvPr/>
        </p:nvSpPr>
        <p:spPr>
          <a:xfrm>
            <a:off x="2590800" y="2021078"/>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Background: DRAM Operation</a:t>
            </a:r>
            <a:endParaRPr lang="en-US" sz="5400" dirty="0"/>
          </a:p>
        </p:txBody>
      </p:sp>
      <p:grpSp>
        <p:nvGrpSpPr>
          <p:cNvPr id="11" name="Group 10"/>
          <p:cNvGrpSpPr/>
          <p:nvPr/>
        </p:nvGrpSpPr>
        <p:grpSpPr>
          <a:xfrm>
            <a:off x="5715000" y="1295400"/>
            <a:ext cx="762004" cy="2443988"/>
            <a:chOff x="5715000" y="832613"/>
            <a:chExt cx="762004" cy="2443988"/>
          </a:xfrm>
        </p:grpSpPr>
        <p:sp>
          <p:nvSpPr>
            <p:cNvPr id="12" name="Rounded Rectangle 11"/>
            <p:cNvSpPr/>
            <p:nvPr/>
          </p:nvSpPr>
          <p:spPr>
            <a:xfrm>
              <a:off x="5715000" y="2895601"/>
              <a:ext cx="371174" cy="381000"/>
            </a:xfrm>
            <a:prstGeom prst="roundRect">
              <a:avLst>
                <a:gd name="adj" fmla="val 0"/>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3" name="Rounded Rectangle 12"/>
            <p:cNvSpPr/>
            <p:nvPr/>
          </p:nvSpPr>
          <p:spPr>
            <a:xfrm rot="16200000">
              <a:off x="5064510" y="1864107"/>
              <a:ext cx="2443988" cy="381000"/>
            </a:xfrm>
            <a:prstGeom prst="roundRect">
              <a:avLst>
                <a:gd name="adj" fmla="val 0"/>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a:latin typeface="+mj-lt"/>
                </a:rPr>
                <a:t>m</a:t>
              </a:r>
              <a:r>
                <a:rPr lang="en-US" sz="2800" spc="-80" dirty="0" smtClean="0">
                  <a:latin typeface="+mj-lt"/>
                </a:rPr>
                <a:t>emory channel</a:t>
              </a:r>
            </a:p>
          </p:txBody>
        </p:sp>
      </p:grpSp>
      <p:sp>
        <p:nvSpPr>
          <p:cNvPr id="21" name="Rounded Rectangle 20"/>
          <p:cNvSpPr/>
          <p:nvPr/>
        </p:nvSpPr>
        <p:spPr>
          <a:xfrm>
            <a:off x="4195565" y="2017426"/>
            <a:ext cx="1443235" cy="3051653"/>
          </a:xfrm>
          <a:prstGeom prst="roundRect">
            <a:avLst>
              <a:gd name="adj" fmla="val 36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5" name="Up-Down Arrow 14"/>
          <p:cNvSpPr/>
          <p:nvPr/>
        </p:nvSpPr>
        <p:spPr>
          <a:xfrm>
            <a:off x="4730537" y="1325120"/>
            <a:ext cx="381000" cy="682146"/>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16" name="TextBox 15"/>
          <p:cNvSpPr txBox="1"/>
          <p:nvPr/>
        </p:nvSpPr>
        <p:spPr>
          <a:xfrm>
            <a:off x="2743200" y="1412505"/>
            <a:ext cx="1978174" cy="461665"/>
          </a:xfrm>
          <a:prstGeom prst="rect">
            <a:avLst/>
          </a:prstGeom>
          <a:noFill/>
        </p:spPr>
        <p:txBody>
          <a:bodyPr wrap="square" rtlCol="0">
            <a:spAutoFit/>
          </a:bodyPr>
          <a:lstStyle/>
          <a:p>
            <a:pPr algn="r"/>
            <a:r>
              <a:rPr lang="en-US" sz="2400" dirty="0">
                <a:latin typeface="+mj-lt"/>
              </a:rPr>
              <a:t>d</a:t>
            </a:r>
            <a:r>
              <a:rPr lang="en-US" sz="2400" dirty="0" smtClean="0">
                <a:latin typeface="+mj-lt"/>
              </a:rPr>
              <a:t>ata channel</a:t>
            </a:r>
            <a:endParaRPr lang="en-US" sz="2400" dirty="0">
              <a:latin typeface="+mj-lt"/>
            </a:endParaRPr>
          </a:p>
        </p:txBody>
      </p:sp>
      <p:grpSp>
        <p:nvGrpSpPr>
          <p:cNvPr id="17" name="Group 16"/>
          <p:cNvGrpSpPr/>
          <p:nvPr/>
        </p:nvGrpSpPr>
        <p:grpSpPr>
          <a:xfrm>
            <a:off x="5664664" y="1304291"/>
            <a:ext cx="2945936" cy="2443988"/>
            <a:chOff x="5664664" y="807213"/>
            <a:chExt cx="2945936" cy="2443988"/>
          </a:xfrm>
        </p:grpSpPr>
        <p:sp>
          <p:nvSpPr>
            <p:cNvPr id="18" name="Bent-Up Arrow 17"/>
            <p:cNvSpPr/>
            <p:nvPr/>
          </p:nvSpPr>
          <p:spPr>
            <a:xfrm rot="16200000" flipH="1">
              <a:off x="4811551" y="1660326"/>
              <a:ext cx="2443988" cy="737762"/>
            </a:xfrm>
            <a:prstGeom prst="bentUpArrow">
              <a:avLst>
                <a:gd name="adj1" fmla="val 32139"/>
                <a:gd name="adj2" fmla="val 26922"/>
                <a:gd name="adj3" fmla="val 27282"/>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9" name="TextBox 18"/>
            <p:cNvSpPr txBox="1"/>
            <p:nvPr/>
          </p:nvSpPr>
          <p:spPr>
            <a:xfrm>
              <a:off x="6477004" y="914400"/>
              <a:ext cx="2133596" cy="461665"/>
            </a:xfrm>
            <a:prstGeom prst="rect">
              <a:avLst/>
            </a:prstGeom>
            <a:noFill/>
          </p:spPr>
          <p:txBody>
            <a:bodyPr wrap="square" rtlCol="0">
              <a:spAutoFit/>
            </a:bodyPr>
            <a:lstStyle/>
            <a:p>
              <a:r>
                <a:rPr lang="en-US" sz="2400" dirty="0" smtClean="0">
                  <a:latin typeface="+mj-lt"/>
                </a:rPr>
                <a:t>control channel</a:t>
              </a:r>
              <a:endParaRPr lang="en-US" sz="2400" dirty="0">
                <a:latin typeface="+mj-lt"/>
              </a:endParaRPr>
            </a:p>
          </p:txBody>
        </p:sp>
      </p:grpSp>
      <p:sp>
        <p:nvSpPr>
          <p:cNvPr id="77" name="Left Arrow 76"/>
          <p:cNvSpPr/>
          <p:nvPr/>
        </p:nvSpPr>
        <p:spPr>
          <a:xfrm rot="5400000">
            <a:off x="4612900" y="1430905"/>
            <a:ext cx="619757" cy="408189"/>
          </a:xfrm>
          <a:prstGeom prst="leftArrow">
            <a:avLst>
              <a:gd name="adj1" fmla="val 58401"/>
              <a:gd name="adj2" fmla="val 500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nvGrpSpPr>
          <p:cNvPr id="56" name="Group 55"/>
          <p:cNvGrpSpPr/>
          <p:nvPr/>
        </p:nvGrpSpPr>
        <p:grpSpPr>
          <a:xfrm>
            <a:off x="4038599" y="3164078"/>
            <a:ext cx="1666570" cy="762000"/>
            <a:chOff x="4038599" y="2667000"/>
            <a:chExt cx="1666570" cy="762000"/>
          </a:xfrm>
        </p:grpSpPr>
        <p:cxnSp>
          <p:nvCxnSpPr>
            <p:cNvPr id="4" name="Straight Connector 3"/>
            <p:cNvCxnSpPr/>
            <p:nvPr/>
          </p:nvCxnSpPr>
          <p:spPr>
            <a:xfrm>
              <a:off x="4038599" y="2819400"/>
              <a:ext cx="533401" cy="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038600" y="3276600"/>
              <a:ext cx="53340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71342" y="2819400"/>
              <a:ext cx="659" cy="453392"/>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4578709" y="3051810"/>
              <a:ext cx="184755"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23" idx="0"/>
            </p:cNvCxnSpPr>
            <p:nvPr/>
          </p:nvCxnSpPr>
          <p:spPr>
            <a:xfrm flipH="1">
              <a:off x="5074931" y="3048000"/>
              <a:ext cx="17669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1" name="Freeform 50"/>
            <p:cNvSpPr/>
            <p:nvPr/>
          </p:nvSpPr>
          <p:spPr>
            <a:xfrm>
              <a:off x="4760595" y="2922266"/>
              <a:ext cx="314325" cy="129544"/>
            </a:xfrm>
            <a:custGeom>
              <a:avLst/>
              <a:gdLst>
                <a:gd name="connsiteX0" fmla="*/ 0 w 314325"/>
                <a:gd name="connsiteY0" fmla="*/ 129544 h 129544"/>
                <a:gd name="connsiteX1" fmla="*/ 154305 w 314325"/>
                <a:gd name="connsiteY1" fmla="*/ 4 h 129544"/>
                <a:gd name="connsiteX2" fmla="*/ 314325 w 314325"/>
                <a:gd name="connsiteY2" fmla="*/ 125734 h 129544"/>
              </a:gdLst>
              <a:ahLst/>
              <a:cxnLst>
                <a:cxn ang="0">
                  <a:pos x="connsiteX0" y="connsiteY0"/>
                </a:cxn>
                <a:cxn ang="0">
                  <a:pos x="connsiteX1" y="connsiteY1"/>
                </a:cxn>
                <a:cxn ang="0">
                  <a:pos x="connsiteX2" y="connsiteY2"/>
                </a:cxn>
              </a:cxnLst>
              <a:rect l="l" t="t" r="r" b="b"/>
              <a:pathLst>
                <a:path w="314325" h="129544">
                  <a:moveTo>
                    <a:pt x="0" y="129544"/>
                  </a:moveTo>
                  <a:cubicBezTo>
                    <a:pt x="50959" y="65091"/>
                    <a:pt x="101918" y="639"/>
                    <a:pt x="154305" y="4"/>
                  </a:cubicBezTo>
                  <a:cubicBezTo>
                    <a:pt x="206692" y="-631"/>
                    <a:pt x="260508" y="62551"/>
                    <a:pt x="314325" y="125734"/>
                  </a:cubicBezTo>
                </a:path>
              </a:pathLst>
            </a:custGeom>
            <a:noFill/>
            <a:ln w="38100" cap="rnd">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16200000">
              <a:off x="5097395" y="2821225"/>
              <a:ext cx="762000" cy="453549"/>
            </a:xfrm>
            <a:prstGeom prst="roundRect">
              <a:avLst>
                <a:gd name="adj" fmla="val 158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grpSp>
      <p:grpSp>
        <p:nvGrpSpPr>
          <p:cNvPr id="55" name="Group 54"/>
          <p:cNvGrpSpPr/>
          <p:nvPr/>
        </p:nvGrpSpPr>
        <p:grpSpPr>
          <a:xfrm>
            <a:off x="4038599" y="1948529"/>
            <a:ext cx="1222271" cy="2395380"/>
            <a:chOff x="4038599" y="1451451"/>
            <a:chExt cx="1222271" cy="2395380"/>
          </a:xfrm>
        </p:grpSpPr>
        <p:cxnSp>
          <p:nvCxnSpPr>
            <p:cNvPr id="84" name="Straight Connector 83"/>
            <p:cNvCxnSpPr/>
            <p:nvPr/>
          </p:nvCxnSpPr>
          <p:spPr>
            <a:xfrm>
              <a:off x="4038600" y="2284818"/>
              <a:ext cx="880110" cy="634"/>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V="1">
              <a:off x="4038599" y="3845052"/>
              <a:ext cx="878579" cy="127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22" idx="2"/>
            </p:cNvCxnSpPr>
            <p:nvPr/>
          </p:nvCxnSpPr>
          <p:spPr>
            <a:xfrm flipH="1">
              <a:off x="4917178" y="1905000"/>
              <a:ext cx="792" cy="194183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4575070" y="1451451"/>
              <a:ext cx="685800" cy="453549"/>
            </a:xfrm>
            <a:prstGeom prst="roundRect">
              <a:avLst>
                <a:gd name="adj" fmla="val 158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grpSp>
      <p:sp>
        <p:nvSpPr>
          <p:cNvPr id="75" name="Bent-Up Arrow 74"/>
          <p:cNvSpPr/>
          <p:nvPr/>
        </p:nvSpPr>
        <p:spPr>
          <a:xfrm>
            <a:off x="4046052" y="2350876"/>
            <a:ext cx="1020488" cy="508402"/>
          </a:xfrm>
          <a:prstGeom prst="bentUpArrow">
            <a:avLst>
              <a:gd name="adj1" fmla="val 31954"/>
              <a:gd name="adj2" fmla="val 28710"/>
              <a:gd name="adj3" fmla="val 2858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24" name="Left Arrow 23"/>
          <p:cNvSpPr/>
          <p:nvPr/>
        </p:nvSpPr>
        <p:spPr>
          <a:xfrm>
            <a:off x="4048123" y="3164078"/>
            <a:ext cx="1213024" cy="304800"/>
          </a:xfrm>
          <a:prstGeom prst="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76" name="Bent-Up Arrow 75"/>
          <p:cNvSpPr/>
          <p:nvPr/>
        </p:nvSpPr>
        <p:spPr>
          <a:xfrm rot="16200000" flipH="1">
            <a:off x="4813147" y="2159355"/>
            <a:ext cx="2437543" cy="737762"/>
          </a:xfrm>
          <a:prstGeom prst="bentUpArrow">
            <a:avLst>
              <a:gd name="adj1" fmla="val 32139"/>
              <a:gd name="adj2" fmla="val 26922"/>
              <a:gd name="adj3" fmla="val 27282"/>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24" name="Rounded Rectangle 123"/>
          <p:cNvSpPr/>
          <p:nvPr/>
        </p:nvSpPr>
        <p:spPr>
          <a:xfrm rot="16200000">
            <a:off x="5099551" y="3318303"/>
            <a:ext cx="762000" cy="453549"/>
          </a:xfrm>
          <a:prstGeom prst="roundRect">
            <a:avLst>
              <a:gd name="adj" fmla="val 15823"/>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sp>
        <p:nvSpPr>
          <p:cNvPr id="125" name="Rounded Rectangle 124"/>
          <p:cNvSpPr/>
          <p:nvPr/>
        </p:nvSpPr>
        <p:spPr>
          <a:xfrm>
            <a:off x="4575240" y="1945280"/>
            <a:ext cx="685800" cy="453549"/>
          </a:xfrm>
          <a:prstGeom prst="roundRect">
            <a:avLst>
              <a:gd name="adj" fmla="val 15823"/>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sp>
        <p:nvSpPr>
          <p:cNvPr id="58" name="Rounded Rectangle 57"/>
          <p:cNvSpPr/>
          <p:nvPr/>
        </p:nvSpPr>
        <p:spPr>
          <a:xfrm>
            <a:off x="2590798" y="3621279"/>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126" name="TextBox 125"/>
          <p:cNvSpPr txBox="1"/>
          <p:nvPr/>
        </p:nvSpPr>
        <p:spPr>
          <a:xfrm>
            <a:off x="4124409" y="3095498"/>
            <a:ext cx="1483907" cy="400110"/>
          </a:xfrm>
          <a:prstGeom prst="rect">
            <a:avLst/>
          </a:prstGeom>
          <a:noFill/>
        </p:spPr>
        <p:txBody>
          <a:bodyPr wrap="square" rtlCol="0">
            <a:spAutoFit/>
          </a:bodyPr>
          <a:lstStyle/>
          <a:p>
            <a:r>
              <a:rPr lang="en-US" sz="2000" b="1" i="1" dirty="0" smtClean="0">
                <a:solidFill>
                  <a:schemeClr val="bg1"/>
                </a:solidFill>
                <a:latin typeface="+mj-lt"/>
              </a:rPr>
              <a:t>  activate</a:t>
            </a:r>
            <a:endParaRPr lang="en-US" sz="2000" b="1" i="1" dirty="0">
              <a:solidFill>
                <a:schemeClr val="bg1"/>
              </a:solidFill>
              <a:latin typeface="+mj-lt"/>
            </a:endParaRPr>
          </a:p>
        </p:txBody>
      </p:sp>
      <p:sp>
        <p:nvSpPr>
          <p:cNvPr id="127" name="TextBox 126"/>
          <p:cNvSpPr txBox="1"/>
          <p:nvPr/>
        </p:nvSpPr>
        <p:spPr>
          <a:xfrm>
            <a:off x="4440597" y="3094575"/>
            <a:ext cx="936839" cy="363736"/>
          </a:xfrm>
          <a:prstGeom prst="rect">
            <a:avLst/>
          </a:prstGeom>
          <a:noFill/>
        </p:spPr>
        <p:txBody>
          <a:bodyPr wrap="square" rtlCol="0">
            <a:spAutoFit/>
          </a:bodyPr>
          <a:lstStyle/>
          <a:p>
            <a:r>
              <a:rPr lang="en-US" sz="2000" b="1" i="1" dirty="0" smtClean="0">
                <a:solidFill>
                  <a:schemeClr val="bg1"/>
                </a:solidFill>
                <a:latin typeface="+mj-lt"/>
              </a:rPr>
              <a:t>read</a:t>
            </a:r>
            <a:endParaRPr lang="en-US" sz="2000" b="1" i="1" dirty="0">
              <a:solidFill>
                <a:schemeClr val="bg1"/>
              </a:solidFill>
              <a:latin typeface="+mj-lt"/>
            </a:endParaRPr>
          </a:p>
        </p:txBody>
      </p:sp>
      <p:sp>
        <p:nvSpPr>
          <p:cNvPr id="48" name="Rounded Rectangle 47"/>
          <p:cNvSpPr/>
          <p:nvPr/>
        </p:nvSpPr>
        <p:spPr>
          <a:xfrm>
            <a:off x="2590799" y="2018539"/>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92" name="Rounded Rectangle 91"/>
          <p:cNvSpPr/>
          <p:nvPr/>
        </p:nvSpPr>
        <p:spPr>
          <a:xfrm>
            <a:off x="2590548" y="2020856"/>
            <a:ext cx="1447801" cy="1447800"/>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80" dirty="0" smtClean="0">
                <a:latin typeface="+mj-lt"/>
              </a:rPr>
              <a:t>bank</a:t>
            </a:r>
          </a:p>
          <a:p>
            <a:pPr algn="ctr">
              <a:lnSpc>
                <a:spcPts val="3000"/>
              </a:lnSpc>
            </a:pPr>
            <a:r>
              <a:rPr lang="en-US" sz="2800" b="1" i="1" spc="-80" dirty="0" smtClean="0">
                <a:latin typeface="+mj-lt"/>
              </a:rPr>
              <a:t>READY</a:t>
            </a:r>
          </a:p>
        </p:txBody>
      </p:sp>
      <p:sp>
        <p:nvSpPr>
          <p:cNvPr id="93"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DRAM peripheral logic: </a:t>
            </a:r>
            <a:r>
              <a:rPr lang="en-US" i="1" dirty="0" err="1" smtClean="0">
                <a:solidFill>
                  <a:schemeClr val="accent6">
                    <a:lumMod val="50000"/>
                  </a:schemeClr>
                </a:solidFill>
              </a:rPr>
              <a:t>i</a:t>
            </a:r>
            <a:r>
              <a:rPr lang="en-US" i="1" dirty="0" smtClean="0">
                <a:solidFill>
                  <a:schemeClr val="accent6">
                    <a:lumMod val="50000"/>
                  </a:schemeClr>
                </a:solidFill>
              </a:rPr>
              <a:t>) controls banks</a:t>
            </a:r>
            <a:r>
              <a:rPr lang="en-US" dirty="0" smtClean="0"/>
              <a:t>, and      </a:t>
            </a:r>
            <a:r>
              <a:rPr lang="en-US" i="1" dirty="0" smtClean="0">
                <a:solidFill>
                  <a:schemeClr val="accent6">
                    <a:lumMod val="50000"/>
                  </a:schemeClr>
                </a:solidFill>
              </a:rPr>
              <a:t>ii) transfers data </a:t>
            </a:r>
            <a:r>
              <a:rPr lang="en-US" dirty="0" smtClean="0"/>
              <a:t>over memory channel</a:t>
            </a:r>
            <a:endParaRPr lang="en-US" dirty="0">
              <a:solidFill>
                <a:srgbClr val="FF0000"/>
              </a:solidFill>
            </a:endParaRPr>
          </a:p>
        </p:txBody>
      </p:sp>
      <p:sp>
        <p:nvSpPr>
          <p:cNvPr id="40" name="Rectangle 39"/>
          <p:cNvSpPr/>
          <p:nvPr/>
        </p:nvSpPr>
        <p:spPr>
          <a:xfrm>
            <a:off x="2133600" y="990600"/>
            <a:ext cx="4800600" cy="340361"/>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500"/>
              </a:lnSpc>
            </a:pPr>
            <a:r>
              <a:rPr lang="en-US" sz="2800" spc="-80" dirty="0" smtClean="0"/>
              <a:t>memory controller at CPU</a:t>
            </a:r>
          </a:p>
        </p:txBody>
      </p:sp>
    </p:spTree>
    <p:extLst>
      <p:ext uri="{BB962C8B-B14F-4D97-AF65-F5344CB8AC3E}">
        <p14:creationId xmlns:p14="http://schemas.microsoft.com/office/powerpoint/2010/main" val="197786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fade">
                                      <p:cBhvr>
                                        <p:cTn id="27" dur="500"/>
                                        <p:tgtEl>
                                          <p:spTgt spid="56"/>
                                        </p:tgtEl>
                                      </p:cBhvr>
                                    </p:animEffect>
                                  </p:childTnLst>
                                </p:cTn>
                              </p:par>
                            </p:childTnLst>
                          </p:cTn>
                        </p:par>
                        <p:par>
                          <p:cTn id="28" fill="hold">
                            <p:stCondLst>
                              <p:cond delay="1000"/>
                            </p:stCondLst>
                            <p:childTnLst>
                              <p:par>
                                <p:cTn id="29" presetID="10" presetClass="entr" presetSubtype="0" fill="hold" nodeType="after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fade">
                                      <p:cBhvr>
                                        <p:cTn id="31" dur="500"/>
                                        <p:tgtEl>
                                          <p:spTgt spid="5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76"/>
                                        </p:tgtEl>
                                        <p:attrNameLst>
                                          <p:attrName>style.visibility</p:attrName>
                                        </p:attrNameLst>
                                      </p:cBhvr>
                                      <p:to>
                                        <p:strVal val="visible"/>
                                      </p:to>
                                    </p:set>
                                    <p:animEffect transition="in" filter="wipe(up)">
                                      <p:cBhvr>
                                        <p:cTn id="36" dur="500"/>
                                        <p:tgtEl>
                                          <p:spTgt spid="76"/>
                                        </p:tgtEl>
                                      </p:cBhvr>
                                    </p:animEffect>
                                  </p:childTnLst>
                                </p:cTn>
                              </p:par>
                            </p:childTnLst>
                          </p:cTn>
                        </p:par>
                        <p:par>
                          <p:cTn id="37" fill="hold">
                            <p:stCondLst>
                              <p:cond delay="500"/>
                            </p:stCondLst>
                            <p:childTnLst>
                              <p:par>
                                <p:cTn id="38" presetID="10"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500"/>
                                        <p:tgtEl>
                                          <p:spTgt spid="124"/>
                                        </p:tgtEl>
                                      </p:cBhvr>
                                    </p:animEffect>
                                  </p:childTnLst>
                                </p:cTn>
                              </p:par>
                            </p:childTnLst>
                          </p:cTn>
                        </p:par>
                        <p:par>
                          <p:cTn id="41" fill="hold">
                            <p:stCondLst>
                              <p:cond delay="1000"/>
                            </p:stCondLst>
                            <p:childTnLst>
                              <p:par>
                                <p:cTn id="42" presetID="22" presetClass="entr" presetSubtype="2"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right)">
                                      <p:cBhvr>
                                        <p:cTn id="44" dur="500"/>
                                        <p:tgtEl>
                                          <p:spTgt spid="24"/>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Effect transition="in" filter="wipe(right)">
                                      <p:cBhvr>
                                        <p:cTn id="47" dur="500"/>
                                        <p:tgtEl>
                                          <p:spTgt spid="12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9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xit" presetSubtype="2" fill="hold" grpId="1" nodeType="clickEffect">
                                  <p:stCondLst>
                                    <p:cond delay="0"/>
                                  </p:stCondLst>
                                  <p:childTnLst>
                                    <p:animEffect transition="out" filter="wipe(right)">
                                      <p:cBhvr>
                                        <p:cTn id="55" dur="500"/>
                                        <p:tgtEl>
                                          <p:spTgt spid="24"/>
                                        </p:tgtEl>
                                      </p:cBhvr>
                                    </p:animEffect>
                                    <p:set>
                                      <p:cBhvr>
                                        <p:cTn id="56" dur="1" fill="hold">
                                          <p:stCondLst>
                                            <p:cond delay="499"/>
                                          </p:stCondLst>
                                        </p:cTn>
                                        <p:tgtEl>
                                          <p:spTgt spid="24"/>
                                        </p:tgtEl>
                                        <p:attrNameLst>
                                          <p:attrName>style.visibility</p:attrName>
                                        </p:attrNameLst>
                                      </p:cBhvr>
                                      <p:to>
                                        <p:strVal val="hidden"/>
                                      </p:to>
                                    </p:set>
                                  </p:childTnLst>
                                </p:cTn>
                              </p:par>
                              <p:par>
                                <p:cTn id="57" presetID="22" presetClass="exit" presetSubtype="4" fill="hold" grpId="1" nodeType="withEffect">
                                  <p:stCondLst>
                                    <p:cond delay="0"/>
                                  </p:stCondLst>
                                  <p:childTnLst>
                                    <p:animEffect transition="out" filter="wipe(down)">
                                      <p:cBhvr>
                                        <p:cTn id="58" dur="500"/>
                                        <p:tgtEl>
                                          <p:spTgt spid="126"/>
                                        </p:tgtEl>
                                      </p:cBhvr>
                                    </p:animEffect>
                                    <p:set>
                                      <p:cBhvr>
                                        <p:cTn id="59" dur="1" fill="hold">
                                          <p:stCondLst>
                                            <p:cond delay="499"/>
                                          </p:stCondLst>
                                        </p:cTn>
                                        <p:tgtEl>
                                          <p:spTgt spid="126"/>
                                        </p:tgtEl>
                                        <p:attrNameLst>
                                          <p:attrName>style.visibility</p:attrName>
                                        </p:attrNameLst>
                                      </p:cBhvr>
                                      <p:to>
                                        <p:strVal val="hidden"/>
                                      </p:to>
                                    </p:set>
                                  </p:childTnLst>
                                </p:cTn>
                              </p:par>
                            </p:childTnLst>
                          </p:cTn>
                        </p:par>
                        <p:par>
                          <p:cTn id="60" fill="hold">
                            <p:stCondLst>
                              <p:cond delay="500"/>
                            </p:stCondLst>
                            <p:childTnLst>
                              <p:par>
                                <p:cTn id="61" presetID="22" presetClass="entr" presetSubtype="2" fill="hold" grpId="2"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right)">
                                      <p:cBhvr>
                                        <p:cTn id="63" dur="500"/>
                                        <p:tgtEl>
                                          <p:spTgt spid="24"/>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wipe(right)">
                                      <p:cBhvr>
                                        <p:cTn id="66" dur="500"/>
                                        <p:tgtEl>
                                          <p:spTgt spid="127"/>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75"/>
                                        </p:tgtEl>
                                        <p:attrNameLst>
                                          <p:attrName>style.visibility</p:attrName>
                                        </p:attrNameLst>
                                      </p:cBhvr>
                                      <p:to>
                                        <p:strVal val="visible"/>
                                      </p:to>
                                    </p:set>
                                    <p:animEffect transition="in" filter="wipe(down)">
                                      <p:cBhvr>
                                        <p:cTn id="71" dur="500"/>
                                        <p:tgtEl>
                                          <p:spTgt spid="75"/>
                                        </p:tgtEl>
                                      </p:cBhvr>
                                    </p:animEffect>
                                  </p:childTnLst>
                                </p:cTn>
                              </p:par>
                            </p:childTnLst>
                          </p:cTn>
                        </p:par>
                        <p:par>
                          <p:cTn id="72" fill="hold">
                            <p:stCondLst>
                              <p:cond delay="500"/>
                            </p:stCondLst>
                            <p:childTnLst>
                              <p:par>
                                <p:cTn id="73" presetID="10" presetClass="entr" presetSubtype="0" fill="hold" grpId="0" nodeType="afterEffect">
                                  <p:stCondLst>
                                    <p:cond delay="0"/>
                                  </p:stCondLst>
                                  <p:childTnLst>
                                    <p:set>
                                      <p:cBhvr>
                                        <p:cTn id="74" dur="1" fill="hold">
                                          <p:stCondLst>
                                            <p:cond delay="0"/>
                                          </p:stCondLst>
                                        </p:cTn>
                                        <p:tgtEl>
                                          <p:spTgt spid="125"/>
                                        </p:tgtEl>
                                        <p:attrNameLst>
                                          <p:attrName>style.visibility</p:attrName>
                                        </p:attrNameLst>
                                      </p:cBhvr>
                                      <p:to>
                                        <p:strVal val="visible"/>
                                      </p:to>
                                    </p:set>
                                    <p:animEffect transition="in" filter="fade">
                                      <p:cBhvr>
                                        <p:cTn id="75" dur="500"/>
                                        <p:tgtEl>
                                          <p:spTgt spid="125"/>
                                        </p:tgtEl>
                                      </p:cBhvr>
                                    </p:animEffect>
                                  </p:childTnLst>
                                </p:cTn>
                              </p:par>
                            </p:childTnLst>
                          </p:cTn>
                        </p:par>
                        <p:par>
                          <p:cTn id="76" fill="hold">
                            <p:stCondLst>
                              <p:cond delay="1000"/>
                            </p:stCondLst>
                            <p:childTnLst>
                              <p:par>
                                <p:cTn id="77" presetID="1" presetClass="exit" presetSubtype="0" fill="hold" grpId="1" nodeType="afterEffect">
                                  <p:stCondLst>
                                    <p:cond delay="0"/>
                                  </p:stCondLst>
                                  <p:childTnLst>
                                    <p:set>
                                      <p:cBhvr>
                                        <p:cTn id="78" dur="1" fill="hold">
                                          <p:stCondLst>
                                            <p:cond delay="0"/>
                                          </p:stCondLst>
                                        </p:cTn>
                                        <p:tgtEl>
                                          <p:spTgt spid="15"/>
                                        </p:tgtEl>
                                        <p:attrNameLst>
                                          <p:attrName>style.visibility</p:attrName>
                                        </p:attrNameLst>
                                      </p:cBhvr>
                                      <p:to>
                                        <p:strVal val="hidden"/>
                                      </p:to>
                                    </p:set>
                                  </p:childTnLst>
                                </p:cTn>
                              </p:par>
                            </p:childTnLst>
                          </p:cTn>
                        </p:par>
                        <p:par>
                          <p:cTn id="79" fill="hold">
                            <p:stCondLst>
                              <p:cond delay="1000"/>
                            </p:stCondLst>
                            <p:childTnLst>
                              <p:par>
                                <p:cTn id="80" presetID="22" presetClass="entr" presetSubtype="4" fill="hold" grpId="0" nodeType="afterEffect">
                                  <p:stCondLst>
                                    <p:cond delay="0"/>
                                  </p:stCondLst>
                                  <p:childTnLst>
                                    <p:set>
                                      <p:cBhvr>
                                        <p:cTn id="81" dur="1" fill="hold">
                                          <p:stCondLst>
                                            <p:cond delay="0"/>
                                          </p:stCondLst>
                                        </p:cTn>
                                        <p:tgtEl>
                                          <p:spTgt spid="77"/>
                                        </p:tgtEl>
                                        <p:attrNameLst>
                                          <p:attrName>style.visibility</p:attrName>
                                        </p:attrNameLst>
                                      </p:cBhvr>
                                      <p:to>
                                        <p:strVal val="visible"/>
                                      </p:to>
                                    </p:set>
                                    <p:animEffect transition="in" filter="wipe(down)">
                                      <p:cBhvr>
                                        <p:cTn id="82" dur="500"/>
                                        <p:tgtEl>
                                          <p:spTgt spid="77"/>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5" grpId="0" animBg="1"/>
      <p:bldP spid="15" grpId="1" animBg="1"/>
      <p:bldP spid="16" grpId="0"/>
      <p:bldP spid="77" grpId="0" animBg="1"/>
      <p:bldP spid="75" grpId="0" animBg="1"/>
      <p:bldP spid="24" grpId="0" animBg="1"/>
      <p:bldP spid="24" grpId="1" animBg="1"/>
      <p:bldP spid="24" grpId="2" animBg="1"/>
      <p:bldP spid="76" grpId="0" animBg="1"/>
      <p:bldP spid="124" grpId="0" animBg="1"/>
      <p:bldP spid="125" grpId="0" animBg="1"/>
      <p:bldP spid="126" grpId="0"/>
      <p:bldP spid="126" grpId="1"/>
      <p:bldP spid="127" grpId="0"/>
      <p:bldP spid="92" grpId="0" animBg="1"/>
      <p:bldP spid="9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ounded Rectangle 90"/>
          <p:cNvSpPr/>
          <p:nvPr/>
        </p:nvSpPr>
        <p:spPr>
          <a:xfrm>
            <a:off x="2590800" y="2012187"/>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60" name="Rounded Rectangle 59"/>
          <p:cNvSpPr/>
          <p:nvPr/>
        </p:nvSpPr>
        <p:spPr>
          <a:xfrm>
            <a:off x="2514600" y="1935988"/>
            <a:ext cx="3200400" cy="3200400"/>
          </a:xfrm>
          <a:prstGeom prst="roundRect">
            <a:avLst>
              <a:gd name="adj" fmla="val 172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Problem: Single Data Port</a:t>
            </a:r>
            <a:endParaRPr lang="en-US" sz="5400" dirty="0"/>
          </a:p>
        </p:txBody>
      </p:sp>
      <p:sp>
        <p:nvSpPr>
          <p:cNvPr id="59" name="Rounded Rectangle 58"/>
          <p:cNvSpPr/>
          <p:nvPr/>
        </p:nvSpPr>
        <p:spPr>
          <a:xfrm>
            <a:off x="4195561" y="2008535"/>
            <a:ext cx="1443235" cy="3051653"/>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periphery</a:t>
            </a:r>
          </a:p>
        </p:txBody>
      </p:sp>
      <p:sp>
        <p:nvSpPr>
          <p:cNvPr id="62"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Requests are served </a:t>
            </a:r>
            <a:r>
              <a:rPr lang="en-US" i="1" dirty="0" smtClean="0">
                <a:solidFill>
                  <a:srgbClr val="C00000"/>
                </a:solidFill>
              </a:rPr>
              <a:t>serially                                           </a:t>
            </a:r>
            <a:r>
              <a:rPr lang="en-US" dirty="0" smtClean="0"/>
              <a:t>due to </a:t>
            </a:r>
            <a:r>
              <a:rPr lang="en-US" b="1" i="1" dirty="0" smtClean="0">
                <a:solidFill>
                  <a:srgbClr val="C00000"/>
                </a:solidFill>
              </a:rPr>
              <a:t>single data port</a:t>
            </a:r>
            <a:endParaRPr lang="en-US" b="1" i="1" dirty="0">
              <a:solidFill>
                <a:srgbClr val="C00000"/>
              </a:solidFill>
            </a:endParaRPr>
          </a:p>
        </p:txBody>
      </p:sp>
      <p:sp>
        <p:nvSpPr>
          <p:cNvPr id="21" name="Rounded Rectangle 20"/>
          <p:cNvSpPr/>
          <p:nvPr/>
        </p:nvSpPr>
        <p:spPr>
          <a:xfrm>
            <a:off x="4195561" y="2008535"/>
            <a:ext cx="1443235" cy="3051653"/>
          </a:xfrm>
          <a:prstGeom prst="roundRect">
            <a:avLst>
              <a:gd name="adj" fmla="val 36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5" name="Up-Down Arrow 14"/>
          <p:cNvSpPr/>
          <p:nvPr/>
        </p:nvSpPr>
        <p:spPr>
          <a:xfrm>
            <a:off x="4730537" y="1316229"/>
            <a:ext cx="381000" cy="682146"/>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16" name="TextBox 15"/>
          <p:cNvSpPr txBox="1"/>
          <p:nvPr/>
        </p:nvSpPr>
        <p:spPr>
          <a:xfrm>
            <a:off x="2743200" y="1403614"/>
            <a:ext cx="1978174" cy="461665"/>
          </a:xfrm>
          <a:prstGeom prst="rect">
            <a:avLst/>
          </a:prstGeom>
          <a:noFill/>
        </p:spPr>
        <p:txBody>
          <a:bodyPr wrap="square" rtlCol="0">
            <a:spAutoFit/>
          </a:bodyPr>
          <a:lstStyle/>
          <a:p>
            <a:pPr algn="r"/>
            <a:r>
              <a:rPr lang="en-US" sz="2400" dirty="0">
                <a:latin typeface="+mj-lt"/>
              </a:rPr>
              <a:t>d</a:t>
            </a:r>
            <a:r>
              <a:rPr lang="en-US" sz="2400" dirty="0" smtClean="0">
                <a:latin typeface="+mj-lt"/>
              </a:rPr>
              <a:t>ata channel</a:t>
            </a:r>
            <a:endParaRPr lang="en-US" sz="2400" dirty="0">
              <a:latin typeface="+mj-lt"/>
            </a:endParaRPr>
          </a:p>
        </p:txBody>
      </p:sp>
      <p:grpSp>
        <p:nvGrpSpPr>
          <p:cNvPr id="17" name="Group 16"/>
          <p:cNvGrpSpPr/>
          <p:nvPr/>
        </p:nvGrpSpPr>
        <p:grpSpPr>
          <a:xfrm>
            <a:off x="5664664" y="1295400"/>
            <a:ext cx="2945936" cy="2443988"/>
            <a:chOff x="5664664" y="807213"/>
            <a:chExt cx="2945936" cy="2443988"/>
          </a:xfrm>
        </p:grpSpPr>
        <p:sp>
          <p:nvSpPr>
            <p:cNvPr id="18" name="Bent-Up Arrow 17"/>
            <p:cNvSpPr/>
            <p:nvPr/>
          </p:nvSpPr>
          <p:spPr>
            <a:xfrm rot="16200000" flipH="1">
              <a:off x="4811551" y="1660326"/>
              <a:ext cx="2443988" cy="737762"/>
            </a:xfrm>
            <a:prstGeom prst="bentUpArrow">
              <a:avLst>
                <a:gd name="adj1" fmla="val 32139"/>
                <a:gd name="adj2" fmla="val 26922"/>
                <a:gd name="adj3" fmla="val 27282"/>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9" name="TextBox 18"/>
            <p:cNvSpPr txBox="1"/>
            <p:nvPr/>
          </p:nvSpPr>
          <p:spPr>
            <a:xfrm>
              <a:off x="6477004" y="914400"/>
              <a:ext cx="2133596" cy="461665"/>
            </a:xfrm>
            <a:prstGeom prst="rect">
              <a:avLst/>
            </a:prstGeom>
            <a:noFill/>
          </p:spPr>
          <p:txBody>
            <a:bodyPr wrap="square" rtlCol="0">
              <a:spAutoFit/>
            </a:bodyPr>
            <a:lstStyle/>
            <a:p>
              <a:r>
                <a:rPr lang="en-US" sz="2400" dirty="0" smtClean="0">
                  <a:latin typeface="+mj-lt"/>
                </a:rPr>
                <a:t>control channel</a:t>
              </a:r>
              <a:endParaRPr lang="en-US" sz="2400" dirty="0">
                <a:latin typeface="+mj-lt"/>
              </a:endParaRPr>
            </a:p>
          </p:txBody>
        </p:sp>
      </p:grpSp>
      <p:sp>
        <p:nvSpPr>
          <p:cNvPr id="77" name="Left Arrow 76"/>
          <p:cNvSpPr/>
          <p:nvPr/>
        </p:nvSpPr>
        <p:spPr>
          <a:xfrm rot="5400000">
            <a:off x="4612900" y="1422014"/>
            <a:ext cx="619757" cy="408189"/>
          </a:xfrm>
          <a:prstGeom prst="leftArrow">
            <a:avLst>
              <a:gd name="adj1" fmla="val 58401"/>
              <a:gd name="adj2" fmla="val 500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nvGrpSpPr>
          <p:cNvPr id="56" name="Group 55"/>
          <p:cNvGrpSpPr/>
          <p:nvPr/>
        </p:nvGrpSpPr>
        <p:grpSpPr>
          <a:xfrm>
            <a:off x="4038599" y="3155187"/>
            <a:ext cx="1666570" cy="762000"/>
            <a:chOff x="4038599" y="2667000"/>
            <a:chExt cx="1666570" cy="762000"/>
          </a:xfrm>
        </p:grpSpPr>
        <p:cxnSp>
          <p:nvCxnSpPr>
            <p:cNvPr id="4" name="Straight Connector 3"/>
            <p:cNvCxnSpPr/>
            <p:nvPr/>
          </p:nvCxnSpPr>
          <p:spPr>
            <a:xfrm>
              <a:off x="4038599" y="2819400"/>
              <a:ext cx="533401" cy="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038600" y="3276600"/>
              <a:ext cx="53340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71342" y="2819400"/>
              <a:ext cx="659" cy="453392"/>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4578709" y="3051810"/>
              <a:ext cx="184755"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23" idx="0"/>
            </p:cNvCxnSpPr>
            <p:nvPr/>
          </p:nvCxnSpPr>
          <p:spPr>
            <a:xfrm flipH="1">
              <a:off x="5074931" y="3048000"/>
              <a:ext cx="17669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1" name="Freeform 50"/>
            <p:cNvSpPr/>
            <p:nvPr/>
          </p:nvSpPr>
          <p:spPr>
            <a:xfrm>
              <a:off x="4760595" y="2922266"/>
              <a:ext cx="314325" cy="129544"/>
            </a:xfrm>
            <a:custGeom>
              <a:avLst/>
              <a:gdLst>
                <a:gd name="connsiteX0" fmla="*/ 0 w 314325"/>
                <a:gd name="connsiteY0" fmla="*/ 129544 h 129544"/>
                <a:gd name="connsiteX1" fmla="*/ 154305 w 314325"/>
                <a:gd name="connsiteY1" fmla="*/ 4 h 129544"/>
                <a:gd name="connsiteX2" fmla="*/ 314325 w 314325"/>
                <a:gd name="connsiteY2" fmla="*/ 125734 h 129544"/>
              </a:gdLst>
              <a:ahLst/>
              <a:cxnLst>
                <a:cxn ang="0">
                  <a:pos x="connsiteX0" y="connsiteY0"/>
                </a:cxn>
                <a:cxn ang="0">
                  <a:pos x="connsiteX1" y="connsiteY1"/>
                </a:cxn>
                <a:cxn ang="0">
                  <a:pos x="connsiteX2" y="connsiteY2"/>
                </a:cxn>
              </a:cxnLst>
              <a:rect l="l" t="t" r="r" b="b"/>
              <a:pathLst>
                <a:path w="314325" h="129544">
                  <a:moveTo>
                    <a:pt x="0" y="129544"/>
                  </a:moveTo>
                  <a:cubicBezTo>
                    <a:pt x="50959" y="65091"/>
                    <a:pt x="101918" y="639"/>
                    <a:pt x="154305" y="4"/>
                  </a:cubicBezTo>
                  <a:cubicBezTo>
                    <a:pt x="206692" y="-631"/>
                    <a:pt x="260508" y="62551"/>
                    <a:pt x="314325" y="125734"/>
                  </a:cubicBezTo>
                </a:path>
              </a:pathLst>
            </a:custGeom>
            <a:noFill/>
            <a:ln w="38100" cap="rnd">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16200000">
              <a:off x="5097395" y="2821225"/>
              <a:ext cx="762000" cy="453549"/>
            </a:xfrm>
            <a:prstGeom prst="roundRect">
              <a:avLst>
                <a:gd name="adj" fmla="val 158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grpSp>
      <p:grpSp>
        <p:nvGrpSpPr>
          <p:cNvPr id="55" name="Group 54"/>
          <p:cNvGrpSpPr/>
          <p:nvPr/>
        </p:nvGrpSpPr>
        <p:grpSpPr>
          <a:xfrm>
            <a:off x="4038599" y="1939638"/>
            <a:ext cx="1222271" cy="2403762"/>
            <a:chOff x="4038599" y="1451451"/>
            <a:chExt cx="1222271" cy="2403762"/>
          </a:xfrm>
        </p:grpSpPr>
        <p:cxnSp>
          <p:nvCxnSpPr>
            <p:cNvPr id="84" name="Straight Connector 83"/>
            <p:cNvCxnSpPr/>
            <p:nvPr/>
          </p:nvCxnSpPr>
          <p:spPr>
            <a:xfrm>
              <a:off x="4038600" y="2256283"/>
              <a:ext cx="880110" cy="634"/>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V="1">
              <a:off x="4038599" y="3853943"/>
              <a:ext cx="878579" cy="127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22" idx="2"/>
            </p:cNvCxnSpPr>
            <p:nvPr/>
          </p:nvCxnSpPr>
          <p:spPr>
            <a:xfrm flipH="1">
              <a:off x="4917178" y="1905000"/>
              <a:ext cx="792" cy="194183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4575070" y="1451451"/>
              <a:ext cx="685800" cy="453549"/>
            </a:xfrm>
            <a:prstGeom prst="roundRect">
              <a:avLst>
                <a:gd name="adj" fmla="val 158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grpSp>
      <p:sp>
        <p:nvSpPr>
          <p:cNvPr id="75" name="Bent-Up Arrow 74"/>
          <p:cNvSpPr/>
          <p:nvPr/>
        </p:nvSpPr>
        <p:spPr>
          <a:xfrm>
            <a:off x="4046052" y="2341985"/>
            <a:ext cx="1020488" cy="508402"/>
          </a:xfrm>
          <a:prstGeom prst="bentUpArrow">
            <a:avLst>
              <a:gd name="adj1" fmla="val 31954"/>
              <a:gd name="adj2" fmla="val 28710"/>
              <a:gd name="adj3" fmla="val 2858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24" name="Left Arrow 23"/>
          <p:cNvSpPr/>
          <p:nvPr/>
        </p:nvSpPr>
        <p:spPr>
          <a:xfrm>
            <a:off x="4048123" y="3155187"/>
            <a:ext cx="1213024" cy="304800"/>
          </a:xfrm>
          <a:prstGeom prst="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000" b="1" i="1" spc="-80" dirty="0" smtClean="0">
                <a:latin typeface="+mj-lt"/>
              </a:rPr>
              <a:t>read</a:t>
            </a:r>
          </a:p>
        </p:txBody>
      </p:sp>
      <p:sp>
        <p:nvSpPr>
          <p:cNvPr id="76" name="Bent-Up Arrow 75"/>
          <p:cNvSpPr/>
          <p:nvPr/>
        </p:nvSpPr>
        <p:spPr>
          <a:xfrm rot="16200000" flipH="1">
            <a:off x="4813147" y="2150464"/>
            <a:ext cx="2437543" cy="737762"/>
          </a:xfrm>
          <a:prstGeom prst="bentUpArrow">
            <a:avLst>
              <a:gd name="adj1" fmla="val 32139"/>
              <a:gd name="adj2" fmla="val 26922"/>
              <a:gd name="adj3" fmla="val 27282"/>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24" name="Rounded Rectangle 123"/>
          <p:cNvSpPr/>
          <p:nvPr/>
        </p:nvSpPr>
        <p:spPr>
          <a:xfrm rot="16200000">
            <a:off x="5099551" y="3309412"/>
            <a:ext cx="762000" cy="453549"/>
          </a:xfrm>
          <a:prstGeom prst="roundRect">
            <a:avLst>
              <a:gd name="adj" fmla="val 15823"/>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sp>
        <p:nvSpPr>
          <p:cNvPr id="125" name="Rounded Rectangle 124"/>
          <p:cNvSpPr/>
          <p:nvPr/>
        </p:nvSpPr>
        <p:spPr>
          <a:xfrm>
            <a:off x="4575240" y="1940199"/>
            <a:ext cx="685800" cy="453549"/>
          </a:xfrm>
          <a:prstGeom prst="roundRect">
            <a:avLst>
              <a:gd name="adj" fmla="val 15823"/>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sp>
        <p:nvSpPr>
          <p:cNvPr id="58" name="Rounded Rectangle 57"/>
          <p:cNvSpPr/>
          <p:nvPr/>
        </p:nvSpPr>
        <p:spPr>
          <a:xfrm>
            <a:off x="2590798" y="3612388"/>
            <a:ext cx="1447801" cy="1447800"/>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80" dirty="0" smtClean="0">
                <a:latin typeface="+mj-lt"/>
              </a:rPr>
              <a:t>bank</a:t>
            </a:r>
          </a:p>
          <a:p>
            <a:pPr algn="ctr">
              <a:lnSpc>
                <a:spcPts val="3000"/>
              </a:lnSpc>
            </a:pPr>
            <a:r>
              <a:rPr lang="en-US" sz="2800" b="1" i="1" spc="-80" dirty="0" smtClean="0">
                <a:latin typeface="+mj-lt"/>
              </a:rPr>
              <a:t>READY</a:t>
            </a:r>
          </a:p>
        </p:txBody>
      </p:sp>
      <p:sp>
        <p:nvSpPr>
          <p:cNvPr id="48" name="Rounded Rectangle 47"/>
          <p:cNvSpPr/>
          <p:nvPr/>
        </p:nvSpPr>
        <p:spPr>
          <a:xfrm>
            <a:off x="2590799" y="2013458"/>
            <a:ext cx="1447801" cy="1447800"/>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80" dirty="0">
                <a:latin typeface="+mj-lt"/>
              </a:rPr>
              <a:t>b</a:t>
            </a:r>
            <a:r>
              <a:rPr lang="en-US" sz="2800" spc="-80" dirty="0" smtClean="0">
                <a:latin typeface="+mj-lt"/>
              </a:rPr>
              <a:t>ank</a:t>
            </a:r>
          </a:p>
          <a:p>
            <a:pPr algn="ctr">
              <a:lnSpc>
                <a:spcPts val="3000"/>
              </a:lnSpc>
            </a:pPr>
            <a:r>
              <a:rPr lang="en-US" sz="2800" b="1" i="1" spc="-80" dirty="0" smtClean="0">
                <a:latin typeface="+mj-lt"/>
              </a:rPr>
              <a:t>READY</a:t>
            </a:r>
          </a:p>
        </p:txBody>
      </p:sp>
      <p:sp>
        <p:nvSpPr>
          <p:cNvPr id="95" name="Bent-Up Arrow 94"/>
          <p:cNvSpPr/>
          <p:nvPr/>
        </p:nvSpPr>
        <p:spPr>
          <a:xfrm>
            <a:off x="4044524" y="2341985"/>
            <a:ext cx="1020488" cy="2085427"/>
          </a:xfrm>
          <a:prstGeom prst="bentUpArrow">
            <a:avLst>
              <a:gd name="adj1" fmla="val 17269"/>
              <a:gd name="adj2" fmla="val 14025"/>
              <a:gd name="adj3" fmla="val 14144"/>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96" name="Rounded Rectangle 95"/>
          <p:cNvSpPr/>
          <p:nvPr/>
        </p:nvSpPr>
        <p:spPr>
          <a:xfrm>
            <a:off x="4575070" y="1939357"/>
            <a:ext cx="685800" cy="453549"/>
          </a:xfrm>
          <a:prstGeom prst="roundRect">
            <a:avLst>
              <a:gd name="adj" fmla="val 1582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sp>
        <p:nvSpPr>
          <p:cNvPr id="97" name="Left Arrow 96"/>
          <p:cNvSpPr/>
          <p:nvPr/>
        </p:nvSpPr>
        <p:spPr>
          <a:xfrm>
            <a:off x="4046052" y="3608580"/>
            <a:ext cx="1213024" cy="304800"/>
          </a:xfrm>
          <a:prstGeom prst="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000" b="1" i="1" spc="-80" dirty="0" smtClean="0">
                <a:latin typeface="+mj-lt"/>
              </a:rPr>
              <a:t>read</a:t>
            </a:r>
          </a:p>
        </p:txBody>
      </p:sp>
      <p:sp>
        <p:nvSpPr>
          <p:cNvPr id="38" name="TextBox 37"/>
          <p:cNvSpPr txBox="1"/>
          <p:nvPr/>
        </p:nvSpPr>
        <p:spPr>
          <a:xfrm>
            <a:off x="228601" y="2819400"/>
            <a:ext cx="1830424" cy="1200329"/>
          </a:xfrm>
          <a:prstGeom prst="rect">
            <a:avLst/>
          </a:prstGeom>
          <a:noFill/>
        </p:spPr>
        <p:txBody>
          <a:bodyPr wrap="square" rtlCol="0" anchor="ctr" anchorCtr="0">
            <a:spAutoFit/>
          </a:bodyPr>
          <a:lstStyle/>
          <a:p>
            <a:pPr algn="ctr"/>
            <a:r>
              <a:rPr lang="en-US" sz="3600" b="1" i="1" dirty="0" smtClean="0">
                <a:solidFill>
                  <a:schemeClr val="accent5">
                    <a:lumMod val="75000"/>
                  </a:schemeClr>
                </a:solidFill>
              </a:rPr>
              <a:t>Many</a:t>
            </a:r>
          </a:p>
          <a:p>
            <a:pPr algn="ctr"/>
            <a:r>
              <a:rPr lang="en-US" sz="3600" b="1" i="1" dirty="0" smtClean="0">
                <a:solidFill>
                  <a:schemeClr val="accent5">
                    <a:lumMod val="75000"/>
                  </a:schemeClr>
                </a:solidFill>
              </a:rPr>
              <a:t>Banks</a:t>
            </a:r>
            <a:endParaRPr lang="en-US" sz="3600" b="1" i="1" dirty="0">
              <a:solidFill>
                <a:schemeClr val="accent5">
                  <a:lumMod val="75000"/>
                </a:schemeClr>
              </a:solidFill>
            </a:endParaRPr>
          </a:p>
        </p:txBody>
      </p:sp>
      <p:sp>
        <p:nvSpPr>
          <p:cNvPr id="39" name="TextBox 38"/>
          <p:cNvSpPr txBox="1"/>
          <p:nvPr/>
        </p:nvSpPr>
        <p:spPr>
          <a:xfrm>
            <a:off x="6556270" y="2827020"/>
            <a:ext cx="2511530" cy="1200329"/>
          </a:xfrm>
          <a:prstGeom prst="rect">
            <a:avLst/>
          </a:prstGeom>
          <a:noFill/>
        </p:spPr>
        <p:txBody>
          <a:bodyPr wrap="square" rtlCol="0" anchor="ctr" anchorCtr="0">
            <a:spAutoFit/>
          </a:bodyPr>
          <a:lstStyle/>
          <a:p>
            <a:pPr algn="ctr"/>
            <a:r>
              <a:rPr lang="en-US" sz="3600" b="1" i="1" dirty="0" smtClean="0">
                <a:solidFill>
                  <a:srgbClr val="C00000"/>
                </a:solidFill>
              </a:rPr>
              <a:t>Single    Data Port</a:t>
            </a:r>
            <a:endParaRPr lang="en-US" sz="3600" b="1" i="1" dirty="0">
              <a:solidFill>
                <a:srgbClr val="C00000"/>
              </a:solidFill>
            </a:endParaRPr>
          </a:p>
        </p:txBody>
      </p:sp>
      <p:sp>
        <p:nvSpPr>
          <p:cNvPr id="41" name="Rectangle 40"/>
          <p:cNvSpPr/>
          <p:nvPr/>
        </p:nvSpPr>
        <p:spPr>
          <a:xfrm>
            <a:off x="2133600" y="990600"/>
            <a:ext cx="4800600" cy="340361"/>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500"/>
              </a:lnSpc>
            </a:pPr>
            <a:r>
              <a:rPr lang="en-US" sz="2800" spc="-80" dirty="0" smtClean="0"/>
              <a:t>memory controller at CPU</a:t>
            </a:r>
          </a:p>
        </p:txBody>
      </p:sp>
      <p:sp>
        <p:nvSpPr>
          <p:cNvPr id="93" name="Left Arrow 92"/>
          <p:cNvSpPr/>
          <p:nvPr/>
        </p:nvSpPr>
        <p:spPr>
          <a:xfrm rot="5400000">
            <a:off x="4615084" y="1421454"/>
            <a:ext cx="619757" cy="408189"/>
          </a:xfrm>
          <a:prstGeom prst="leftArrow">
            <a:avLst>
              <a:gd name="adj1" fmla="val 58401"/>
              <a:gd name="adj2" fmla="val 50000"/>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Tree>
    <p:extLst>
      <p:ext uri="{BB962C8B-B14F-4D97-AF65-F5344CB8AC3E}">
        <p14:creationId xmlns:p14="http://schemas.microsoft.com/office/powerpoint/2010/main" val="88735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up)">
                                      <p:cBhvr>
                                        <p:cTn id="7" dur="500"/>
                                        <p:tgtEl>
                                          <p:spTgt spid="7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4"/>
                                        </p:tgtEl>
                                        <p:attrNameLst>
                                          <p:attrName>style.visibility</p:attrName>
                                        </p:attrNameLst>
                                      </p:cBhvr>
                                      <p:to>
                                        <p:strVal val="visible"/>
                                      </p:to>
                                    </p:set>
                                    <p:animEffect transition="in" filter="fade">
                                      <p:cBhvr>
                                        <p:cTn id="11" dur="500"/>
                                        <p:tgtEl>
                                          <p:spTgt spid="124"/>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right)">
                                      <p:cBhvr>
                                        <p:cTn id="15" dur="500"/>
                                        <p:tgtEl>
                                          <p:spTgt spid="24"/>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wipe(down)">
                                      <p:cBhvr>
                                        <p:cTn id="19" dur="500"/>
                                        <p:tgtEl>
                                          <p:spTgt spid="75"/>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25"/>
                                        </p:tgtEl>
                                        <p:attrNameLst>
                                          <p:attrName>style.visibility</p:attrName>
                                        </p:attrNameLst>
                                      </p:cBhvr>
                                      <p:to>
                                        <p:strVal val="visible"/>
                                      </p:to>
                                    </p:set>
                                    <p:animEffect transition="in" filter="fade">
                                      <p:cBhvr>
                                        <p:cTn id="23" dur="500"/>
                                        <p:tgtEl>
                                          <p:spTgt spid="125"/>
                                        </p:tgtEl>
                                      </p:cBhvr>
                                    </p:animEffect>
                                  </p:childTnLst>
                                </p:cTn>
                              </p:par>
                            </p:childTnLst>
                          </p:cTn>
                        </p:par>
                        <p:par>
                          <p:cTn id="24" fill="hold">
                            <p:stCondLst>
                              <p:cond delay="2500"/>
                            </p:stCondLst>
                            <p:childTnLst>
                              <p:par>
                                <p:cTn id="25" presetID="1" presetClass="exit"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par>
                          <p:cTn id="27" fill="hold">
                            <p:stCondLst>
                              <p:cond delay="2500"/>
                            </p:stCondLst>
                            <p:childTnLst>
                              <p:par>
                                <p:cTn id="28" presetID="22" presetClass="entr" presetSubtype="4" fill="hold" grpId="0" nodeType="afterEffect">
                                  <p:stCondLst>
                                    <p:cond delay="0"/>
                                  </p:stCondLst>
                                  <p:childTnLst>
                                    <p:set>
                                      <p:cBhvr>
                                        <p:cTn id="29" dur="1" fill="hold">
                                          <p:stCondLst>
                                            <p:cond delay="0"/>
                                          </p:stCondLst>
                                        </p:cTn>
                                        <p:tgtEl>
                                          <p:spTgt spid="77"/>
                                        </p:tgtEl>
                                        <p:attrNameLst>
                                          <p:attrName>style.visibility</p:attrName>
                                        </p:attrNameLst>
                                      </p:cBhvr>
                                      <p:to>
                                        <p:strVal val="visible"/>
                                      </p:to>
                                    </p:set>
                                    <p:animEffect transition="in" filter="wipe(down)">
                                      <p:cBhvr>
                                        <p:cTn id="30" dur="500"/>
                                        <p:tgtEl>
                                          <p:spTgt spid="77"/>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76"/>
                                        </p:tgtEl>
                                        <p:attrNameLst>
                                          <p:attrName>style.visibility</p:attrName>
                                        </p:attrNameLst>
                                      </p:cBhvr>
                                      <p:to>
                                        <p:strVal val="hidden"/>
                                      </p:to>
                                    </p:set>
                                  </p:childTnLst>
                                </p:cTn>
                              </p:par>
                            </p:childTnLst>
                          </p:cTn>
                        </p:par>
                        <p:par>
                          <p:cTn id="35" fill="hold">
                            <p:stCondLst>
                              <p:cond delay="0"/>
                            </p:stCondLst>
                            <p:childTnLst>
                              <p:par>
                                <p:cTn id="36" presetID="1" presetClass="exit" presetSubtype="0" fill="hold" grpId="1" nodeType="afterEffect">
                                  <p:stCondLst>
                                    <p:cond delay="0"/>
                                  </p:stCondLst>
                                  <p:childTnLst>
                                    <p:set>
                                      <p:cBhvr>
                                        <p:cTn id="37" dur="1" fill="hold">
                                          <p:stCondLst>
                                            <p:cond delay="0"/>
                                          </p:stCondLst>
                                        </p:cTn>
                                        <p:tgtEl>
                                          <p:spTgt spid="75"/>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77"/>
                                        </p:tgtEl>
                                        <p:attrNameLst>
                                          <p:attrName>style.visibility</p:attrName>
                                        </p:attrNameLst>
                                      </p:cBhvr>
                                      <p:to>
                                        <p:strVal val="hidden"/>
                                      </p:to>
                                    </p:set>
                                  </p:childTnLst>
                                </p:cTn>
                              </p:par>
                              <p:par>
                                <p:cTn id="40" presetID="1" presetClass="exit" presetSubtype="0" fill="hold" grpId="1" nodeType="withEffect">
                                  <p:stCondLst>
                                    <p:cond delay="0"/>
                                  </p:stCondLst>
                                  <p:childTnLst>
                                    <p:set>
                                      <p:cBhvr>
                                        <p:cTn id="41" dur="1" fill="hold">
                                          <p:stCondLst>
                                            <p:cond delay="0"/>
                                          </p:stCondLst>
                                        </p:cTn>
                                        <p:tgtEl>
                                          <p:spTgt spid="124"/>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25"/>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24"/>
                                        </p:tgtEl>
                                        <p:attrNameLst>
                                          <p:attrName>style.visibility</p:attrName>
                                        </p:attrNameLst>
                                      </p:cBhvr>
                                      <p:to>
                                        <p:strVal val="hidden"/>
                                      </p:to>
                                    </p:set>
                                  </p:childTnLst>
                                </p:cTn>
                              </p:par>
                              <p:par>
                                <p:cTn id="46" presetID="22" presetClass="entr" presetSubtype="1" fill="hold" grpId="2" nodeType="withEffect">
                                  <p:stCondLst>
                                    <p:cond delay="200"/>
                                  </p:stCondLst>
                                  <p:childTnLst>
                                    <p:set>
                                      <p:cBhvr>
                                        <p:cTn id="47" dur="1" fill="hold">
                                          <p:stCondLst>
                                            <p:cond delay="0"/>
                                          </p:stCondLst>
                                        </p:cTn>
                                        <p:tgtEl>
                                          <p:spTgt spid="76"/>
                                        </p:tgtEl>
                                        <p:attrNameLst>
                                          <p:attrName>style.visibility</p:attrName>
                                        </p:attrNameLst>
                                      </p:cBhvr>
                                      <p:to>
                                        <p:strVal val="visible"/>
                                      </p:to>
                                    </p:set>
                                    <p:animEffect transition="in" filter="wipe(up)">
                                      <p:cBhvr>
                                        <p:cTn id="48" dur="500"/>
                                        <p:tgtEl>
                                          <p:spTgt spid="76"/>
                                        </p:tgtEl>
                                      </p:cBhvr>
                                    </p:animEffect>
                                  </p:childTnLst>
                                </p:cTn>
                              </p:par>
                            </p:childTnLst>
                          </p:cTn>
                        </p:par>
                        <p:par>
                          <p:cTn id="49" fill="hold">
                            <p:stCondLst>
                              <p:cond delay="700"/>
                            </p:stCondLst>
                            <p:childTnLst>
                              <p:par>
                                <p:cTn id="50" presetID="10" presetClass="entr" presetSubtype="0" fill="hold" grpId="2" nodeType="afterEffect">
                                  <p:stCondLst>
                                    <p:cond delay="0"/>
                                  </p:stCondLst>
                                  <p:childTnLst>
                                    <p:set>
                                      <p:cBhvr>
                                        <p:cTn id="51" dur="1" fill="hold">
                                          <p:stCondLst>
                                            <p:cond delay="0"/>
                                          </p:stCondLst>
                                        </p:cTn>
                                        <p:tgtEl>
                                          <p:spTgt spid="124"/>
                                        </p:tgtEl>
                                        <p:attrNameLst>
                                          <p:attrName>style.visibility</p:attrName>
                                        </p:attrNameLst>
                                      </p:cBhvr>
                                      <p:to>
                                        <p:strVal val="visible"/>
                                      </p:to>
                                    </p:set>
                                    <p:animEffect transition="in" filter="fade">
                                      <p:cBhvr>
                                        <p:cTn id="52" dur="500"/>
                                        <p:tgtEl>
                                          <p:spTgt spid="124"/>
                                        </p:tgtEl>
                                      </p:cBhvr>
                                    </p:animEffect>
                                  </p:childTnLst>
                                </p:cTn>
                              </p:par>
                            </p:childTnLst>
                          </p:cTn>
                        </p:par>
                        <p:par>
                          <p:cTn id="53" fill="hold">
                            <p:stCondLst>
                              <p:cond delay="1200"/>
                            </p:stCondLst>
                            <p:childTnLst>
                              <p:par>
                                <p:cTn id="54" presetID="22" presetClass="entr" presetSubtype="2" fill="hold" grpId="0" nodeType="afterEffect">
                                  <p:stCondLst>
                                    <p:cond delay="0"/>
                                  </p:stCondLst>
                                  <p:childTnLst>
                                    <p:set>
                                      <p:cBhvr>
                                        <p:cTn id="55" dur="1" fill="hold">
                                          <p:stCondLst>
                                            <p:cond delay="0"/>
                                          </p:stCondLst>
                                        </p:cTn>
                                        <p:tgtEl>
                                          <p:spTgt spid="97"/>
                                        </p:tgtEl>
                                        <p:attrNameLst>
                                          <p:attrName>style.visibility</p:attrName>
                                        </p:attrNameLst>
                                      </p:cBhvr>
                                      <p:to>
                                        <p:strVal val="visible"/>
                                      </p:to>
                                    </p:set>
                                    <p:animEffect transition="in" filter="wipe(right)">
                                      <p:cBhvr>
                                        <p:cTn id="56" dur="500"/>
                                        <p:tgtEl>
                                          <p:spTgt spid="97"/>
                                        </p:tgtEl>
                                      </p:cBhvr>
                                    </p:animEffect>
                                  </p:childTnLst>
                                </p:cTn>
                              </p:par>
                            </p:childTnLst>
                          </p:cTn>
                        </p:par>
                        <p:par>
                          <p:cTn id="57" fill="hold">
                            <p:stCondLst>
                              <p:cond delay="1700"/>
                            </p:stCondLst>
                            <p:childTnLst>
                              <p:par>
                                <p:cTn id="58" presetID="22" presetClass="entr" presetSubtype="4" fill="hold" grpId="0" nodeType="afterEffect">
                                  <p:stCondLst>
                                    <p:cond delay="0"/>
                                  </p:stCondLst>
                                  <p:childTnLst>
                                    <p:set>
                                      <p:cBhvr>
                                        <p:cTn id="59" dur="1" fill="hold">
                                          <p:stCondLst>
                                            <p:cond delay="0"/>
                                          </p:stCondLst>
                                        </p:cTn>
                                        <p:tgtEl>
                                          <p:spTgt spid="95"/>
                                        </p:tgtEl>
                                        <p:attrNameLst>
                                          <p:attrName>style.visibility</p:attrName>
                                        </p:attrNameLst>
                                      </p:cBhvr>
                                      <p:to>
                                        <p:strVal val="visible"/>
                                      </p:to>
                                    </p:set>
                                    <p:animEffect transition="in" filter="wipe(down)">
                                      <p:cBhvr>
                                        <p:cTn id="60" dur="500"/>
                                        <p:tgtEl>
                                          <p:spTgt spid="95"/>
                                        </p:tgtEl>
                                      </p:cBhvr>
                                    </p:animEffect>
                                  </p:childTnLst>
                                </p:cTn>
                              </p:par>
                            </p:childTnLst>
                          </p:cTn>
                        </p:par>
                        <p:par>
                          <p:cTn id="61" fill="hold">
                            <p:stCondLst>
                              <p:cond delay="2200"/>
                            </p:stCondLst>
                            <p:childTnLst>
                              <p:par>
                                <p:cTn id="62" presetID="10" presetClass="entr" presetSubtype="0" fill="hold" grpId="0" nodeType="afterEffect">
                                  <p:stCondLst>
                                    <p:cond delay="0"/>
                                  </p:stCondLst>
                                  <p:childTnLst>
                                    <p:set>
                                      <p:cBhvr>
                                        <p:cTn id="63" dur="1" fill="hold">
                                          <p:stCondLst>
                                            <p:cond delay="0"/>
                                          </p:stCondLst>
                                        </p:cTn>
                                        <p:tgtEl>
                                          <p:spTgt spid="96"/>
                                        </p:tgtEl>
                                        <p:attrNameLst>
                                          <p:attrName>style.visibility</p:attrName>
                                        </p:attrNameLst>
                                      </p:cBhvr>
                                      <p:to>
                                        <p:strVal val="visible"/>
                                      </p:to>
                                    </p:set>
                                    <p:animEffect transition="in" filter="fade">
                                      <p:cBhvr>
                                        <p:cTn id="64" dur="500"/>
                                        <p:tgtEl>
                                          <p:spTgt spid="96"/>
                                        </p:tgtEl>
                                      </p:cBhvr>
                                    </p:animEffect>
                                  </p:childTnLst>
                                </p:cTn>
                              </p:par>
                            </p:childTnLst>
                          </p:cTn>
                        </p:par>
                        <p:par>
                          <p:cTn id="65" fill="hold">
                            <p:stCondLst>
                              <p:cond delay="2700"/>
                            </p:stCondLst>
                            <p:childTnLst>
                              <p:par>
                                <p:cTn id="66" presetID="22" presetClass="entr" presetSubtype="4" fill="hold" grpId="0" nodeType="afterEffect">
                                  <p:stCondLst>
                                    <p:cond delay="0"/>
                                  </p:stCondLst>
                                  <p:childTnLst>
                                    <p:set>
                                      <p:cBhvr>
                                        <p:cTn id="67" dur="1" fill="hold">
                                          <p:stCondLst>
                                            <p:cond delay="0"/>
                                          </p:stCondLst>
                                        </p:cTn>
                                        <p:tgtEl>
                                          <p:spTgt spid="93"/>
                                        </p:tgtEl>
                                        <p:attrNameLst>
                                          <p:attrName>style.visibility</p:attrName>
                                        </p:attrNameLst>
                                      </p:cBhvr>
                                      <p:to>
                                        <p:strVal val="visible"/>
                                      </p:to>
                                    </p:set>
                                    <p:animEffect transition="in" filter="wipe(down)">
                                      <p:cBhvr>
                                        <p:cTn id="68" dur="500"/>
                                        <p:tgtEl>
                                          <p:spTgt spid="93"/>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15" grpId="0" animBg="1"/>
      <p:bldP spid="77" grpId="0" animBg="1"/>
      <p:bldP spid="77" grpId="1" animBg="1"/>
      <p:bldP spid="75" grpId="0" animBg="1"/>
      <p:bldP spid="75" grpId="1" animBg="1"/>
      <p:bldP spid="24" grpId="0" animBg="1"/>
      <p:bldP spid="24" grpId="1" animBg="1"/>
      <p:bldP spid="76" grpId="0" animBg="1"/>
      <p:bldP spid="76" grpId="1" animBg="1"/>
      <p:bldP spid="76" grpId="2" animBg="1"/>
      <p:bldP spid="124" grpId="0" animBg="1"/>
      <p:bldP spid="124" grpId="1" animBg="1"/>
      <p:bldP spid="124" grpId="2" animBg="1"/>
      <p:bldP spid="125" grpId="0" animBg="1"/>
      <p:bldP spid="125" grpId="1" animBg="1"/>
      <p:bldP spid="95" grpId="0" animBg="1"/>
      <p:bldP spid="96" grpId="0" animBg="1"/>
      <p:bldP spid="97" grpId="0" animBg="1"/>
      <p:bldP spid="38" grpId="0"/>
      <p:bldP spid="39" grpId="0"/>
      <p:bldP spid="9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Problem: Single Data Port</a:t>
            </a:r>
          </a:p>
        </p:txBody>
      </p:sp>
      <p:cxnSp>
        <p:nvCxnSpPr>
          <p:cNvPr id="6" name="Straight Connector 5"/>
          <p:cNvCxnSpPr/>
          <p:nvPr/>
        </p:nvCxnSpPr>
        <p:spPr>
          <a:xfrm>
            <a:off x="2133600" y="1752600"/>
            <a:ext cx="6400800" cy="0"/>
          </a:xfrm>
          <a:prstGeom prst="line">
            <a:avLst/>
          </a:prstGeom>
          <a:ln w="25400">
            <a:solidFill>
              <a:schemeClr val="tx1">
                <a:lumMod val="85000"/>
                <a:lumOff val="15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133600" y="2438400"/>
            <a:ext cx="6400800" cy="0"/>
          </a:xfrm>
          <a:prstGeom prst="line">
            <a:avLst/>
          </a:prstGeom>
          <a:ln w="25400">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3200400" y="1524000"/>
            <a:ext cx="457200" cy="457200"/>
          </a:xfrm>
          <a:prstGeom prst="roundRect">
            <a:avLst/>
          </a:prstGeom>
          <a:solidFill>
            <a:schemeClr val="accent5">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RD</a:t>
            </a:r>
          </a:p>
        </p:txBody>
      </p:sp>
      <p:sp>
        <p:nvSpPr>
          <p:cNvPr id="49" name="Rounded Rectangle 48"/>
          <p:cNvSpPr/>
          <p:nvPr/>
        </p:nvSpPr>
        <p:spPr>
          <a:xfrm>
            <a:off x="3657600" y="2209800"/>
            <a:ext cx="1828800" cy="457200"/>
          </a:xfrm>
          <a:prstGeom prst="round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DATA</a:t>
            </a:r>
          </a:p>
        </p:txBody>
      </p:sp>
      <p:sp>
        <p:nvSpPr>
          <p:cNvPr id="50" name="Rounded Rectangle 49"/>
          <p:cNvSpPr/>
          <p:nvPr/>
        </p:nvSpPr>
        <p:spPr>
          <a:xfrm>
            <a:off x="5029200" y="1524000"/>
            <a:ext cx="457200" cy="4572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RD</a:t>
            </a:r>
          </a:p>
        </p:txBody>
      </p:sp>
      <p:sp>
        <p:nvSpPr>
          <p:cNvPr id="52" name="Rounded Rectangle 51"/>
          <p:cNvSpPr/>
          <p:nvPr/>
        </p:nvSpPr>
        <p:spPr>
          <a:xfrm>
            <a:off x="5486400" y="2209800"/>
            <a:ext cx="1828800" cy="4572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DATA</a:t>
            </a:r>
          </a:p>
        </p:txBody>
      </p:sp>
      <p:sp>
        <p:nvSpPr>
          <p:cNvPr id="65" name="TextBox 64"/>
          <p:cNvSpPr txBox="1"/>
          <p:nvPr/>
        </p:nvSpPr>
        <p:spPr>
          <a:xfrm>
            <a:off x="3026" y="1524000"/>
            <a:ext cx="1978174" cy="457200"/>
          </a:xfrm>
          <a:prstGeom prst="rect">
            <a:avLst/>
          </a:prstGeom>
          <a:noFill/>
        </p:spPr>
        <p:txBody>
          <a:bodyPr wrap="square" rtlCol="0">
            <a:noAutofit/>
          </a:bodyPr>
          <a:lstStyle/>
          <a:p>
            <a:pPr algn="r">
              <a:lnSpc>
                <a:spcPts val="3000"/>
              </a:lnSpc>
            </a:pPr>
            <a:r>
              <a:rPr lang="en-US" sz="2800" dirty="0" smtClean="0">
                <a:latin typeface="+mj-lt"/>
              </a:rPr>
              <a:t>Control Port</a:t>
            </a:r>
            <a:endParaRPr lang="en-US" sz="2800" dirty="0">
              <a:latin typeface="+mj-lt"/>
            </a:endParaRPr>
          </a:p>
        </p:txBody>
      </p:sp>
      <p:sp>
        <p:nvSpPr>
          <p:cNvPr id="66" name="TextBox 65"/>
          <p:cNvSpPr txBox="1"/>
          <p:nvPr/>
        </p:nvSpPr>
        <p:spPr>
          <a:xfrm>
            <a:off x="0" y="2209800"/>
            <a:ext cx="1978174" cy="457200"/>
          </a:xfrm>
          <a:prstGeom prst="rect">
            <a:avLst/>
          </a:prstGeom>
          <a:noFill/>
        </p:spPr>
        <p:txBody>
          <a:bodyPr wrap="square" rtlCol="0">
            <a:noAutofit/>
          </a:bodyPr>
          <a:lstStyle/>
          <a:p>
            <a:pPr algn="r">
              <a:lnSpc>
                <a:spcPts val="3000"/>
              </a:lnSpc>
            </a:pPr>
            <a:r>
              <a:rPr lang="en-US" sz="2800" dirty="0" smtClean="0">
                <a:latin typeface="+mj-lt"/>
              </a:rPr>
              <a:t>Data Port</a:t>
            </a:r>
            <a:endParaRPr lang="en-US" sz="2800" dirty="0">
              <a:latin typeface="+mj-lt"/>
            </a:endParaRPr>
          </a:p>
        </p:txBody>
      </p:sp>
      <p:sp>
        <p:nvSpPr>
          <p:cNvPr id="67" name="TextBox 66"/>
          <p:cNvSpPr txBox="1"/>
          <p:nvPr/>
        </p:nvSpPr>
        <p:spPr>
          <a:xfrm>
            <a:off x="7696200" y="1295400"/>
            <a:ext cx="1447800" cy="457200"/>
          </a:xfrm>
          <a:prstGeom prst="rect">
            <a:avLst/>
          </a:prstGeom>
          <a:noFill/>
        </p:spPr>
        <p:txBody>
          <a:bodyPr wrap="square" rtlCol="0">
            <a:noAutofit/>
          </a:bodyPr>
          <a:lstStyle/>
          <a:p>
            <a:pPr algn="ctr">
              <a:lnSpc>
                <a:spcPts val="3000"/>
              </a:lnSpc>
            </a:pPr>
            <a:r>
              <a:rPr lang="en-US" sz="2800" i="1" dirty="0" smtClean="0">
                <a:latin typeface="+mj-lt"/>
              </a:rPr>
              <a:t>time</a:t>
            </a:r>
            <a:endParaRPr lang="en-US" sz="2800" i="1" dirty="0">
              <a:latin typeface="+mj-lt"/>
            </a:endParaRPr>
          </a:p>
        </p:txBody>
      </p:sp>
      <p:cxnSp>
        <p:nvCxnSpPr>
          <p:cNvPr id="68" name="Straight Connector 67"/>
          <p:cNvCxnSpPr/>
          <p:nvPr/>
        </p:nvCxnSpPr>
        <p:spPr>
          <a:xfrm>
            <a:off x="2133600" y="4343400"/>
            <a:ext cx="6400800" cy="0"/>
          </a:xfrm>
          <a:prstGeom prst="line">
            <a:avLst/>
          </a:prstGeom>
          <a:ln w="25400">
            <a:solidFill>
              <a:schemeClr val="tx1">
                <a:lumMod val="85000"/>
                <a:lumOff val="15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133600" y="5029200"/>
            <a:ext cx="6400800" cy="0"/>
          </a:xfrm>
          <a:prstGeom prst="line">
            <a:avLst/>
          </a:prstGeom>
          <a:ln w="25400">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70" name="Rounded Rectangle 69"/>
          <p:cNvSpPr/>
          <p:nvPr/>
        </p:nvSpPr>
        <p:spPr>
          <a:xfrm>
            <a:off x="3200400" y="4114800"/>
            <a:ext cx="457200" cy="457200"/>
          </a:xfrm>
          <a:prstGeom prst="roundRect">
            <a:avLst/>
          </a:prstGeom>
          <a:solidFill>
            <a:schemeClr val="accent5">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RD</a:t>
            </a:r>
          </a:p>
        </p:txBody>
      </p:sp>
      <p:sp>
        <p:nvSpPr>
          <p:cNvPr id="71" name="Rounded Rectangle 70"/>
          <p:cNvSpPr/>
          <p:nvPr/>
        </p:nvSpPr>
        <p:spPr>
          <a:xfrm>
            <a:off x="3657600" y="4800600"/>
            <a:ext cx="1828800" cy="457200"/>
          </a:xfrm>
          <a:prstGeom prst="round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DATA</a:t>
            </a:r>
          </a:p>
        </p:txBody>
      </p:sp>
      <p:sp>
        <p:nvSpPr>
          <p:cNvPr id="72" name="Rounded Rectangle 71"/>
          <p:cNvSpPr/>
          <p:nvPr/>
        </p:nvSpPr>
        <p:spPr>
          <a:xfrm>
            <a:off x="3657600" y="4114800"/>
            <a:ext cx="457200" cy="4572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RD</a:t>
            </a:r>
          </a:p>
        </p:txBody>
      </p:sp>
      <p:sp>
        <p:nvSpPr>
          <p:cNvPr id="74" name="TextBox 73"/>
          <p:cNvSpPr txBox="1"/>
          <p:nvPr/>
        </p:nvSpPr>
        <p:spPr>
          <a:xfrm>
            <a:off x="3026" y="4114800"/>
            <a:ext cx="1978174" cy="457200"/>
          </a:xfrm>
          <a:prstGeom prst="rect">
            <a:avLst/>
          </a:prstGeom>
          <a:noFill/>
        </p:spPr>
        <p:txBody>
          <a:bodyPr wrap="square" rtlCol="0">
            <a:noAutofit/>
          </a:bodyPr>
          <a:lstStyle/>
          <a:p>
            <a:pPr algn="r">
              <a:lnSpc>
                <a:spcPts val="3000"/>
              </a:lnSpc>
            </a:pPr>
            <a:r>
              <a:rPr lang="en-US" sz="2800" dirty="0" smtClean="0">
                <a:latin typeface="+mj-lt"/>
              </a:rPr>
              <a:t>Control Port</a:t>
            </a:r>
            <a:endParaRPr lang="en-US" sz="2800" dirty="0">
              <a:latin typeface="+mj-lt"/>
            </a:endParaRPr>
          </a:p>
        </p:txBody>
      </p:sp>
      <p:sp>
        <p:nvSpPr>
          <p:cNvPr id="75" name="TextBox 74"/>
          <p:cNvSpPr txBox="1"/>
          <p:nvPr/>
        </p:nvSpPr>
        <p:spPr>
          <a:xfrm>
            <a:off x="0" y="4800600"/>
            <a:ext cx="1978174" cy="457200"/>
          </a:xfrm>
          <a:prstGeom prst="rect">
            <a:avLst/>
          </a:prstGeom>
          <a:noFill/>
        </p:spPr>
        <p:txBody>
          <a:bodyPr wrap="square" rtlCol="0">
            <a:noAutofit/>
          </a:bodyPr>
          <a:lstStyle/>
          <a:p>
            <a:pPr algn="r">
              <a:lnSpc>
                <a:spcPts val="3000"/>
              </a:lnSpc>
            </a:pPr>
            <a:r>
              <a:rPr lang="en-US" sz="2800" b="1" dirty="0" smtClean="0">
                <a:solidFill>
                  <a:schemeClr val="accent5">
                    <a:lumMod val="75000"/>
                  </a:schemeClr>
                </a:solidFill>
                <a:latin typeface="+mj-lt"/>
              </a:rPr>
              <a:t>Data Port 1</a:t>
            </a:r>
            <a:endParaRPr lang="en-US" sz="2800" b="1" dirty="0">
              <a:solidFill>
                <a:schemeClr val="accent5">
                  <a:lumMod val="75000"/>
                </a:schemeClr>
              </a:solidFill>
              <a:latin typeface="+mj-lt"/>
            </a:endParaRPr>
          </a:p>
        </p:txBody>
      </p:sp>
      <p:sp>
        <p:nvSpPr>
          <p:cNvPr id="78" name="TextBox 77"/>
          <p:cNvSpPr txBox="1"/>
          <p:nvPr/>
        </p:nvSpPr>
        <p:spPr>
          <a:xfrm>
            <a:off x="7696200" y="3886200"/>
            <a:ext cx="1447800" cy="457200"/>
          </a:xfrm>
          <a:prstGeom prst="rect">
            <a:avLst/>
          </a:prstGeom>
          <a:noFill/>
        </p:spPr>
        <p:txBody>
          <a:bodyPr wrap="square" rtlCol="0">
            <a:noAutofit/>
          </a:bodyPr>
          <a:lstStyle/>
          <a:p>
            <a:pPr algn="ctr">
              <a:lnSpc>
                <a:spcPts val="3000"/>
              </a:lnSpc>
            </a:pPr>
            <a:r>
              <a:rPr lang="en-US" sz="2800" i="1" dirty="0" smtClean="0">
                <a:latin typeface="+mj-lt"/>
              </a:rPr>
              <a:t>time</a:t>
            </a:r>
            <a:endParaRPr lang="en-US" sz="2800" i="1" dirty="0">
              <a:latin typeface="+mj-lt"/>
            </a:endParaRPr>
          </a:p>
        </p:txBody>
      </p:sp>
      <p:cxnSp>
        <p:nvCxnSpPr>
          <p:cNvPr id="79" name="Straight Connector 78"/>
          <p:cNvCxnSpPr/>
          <p:nvPr/>
        </p:nvCxnSpPr>
        <p:spPr>
          <a:xfrm>
            <a:off x="2133600" y="5715000"/>
            <a:ext cx="6400800" cy="0"/>
          </a:xfrm>
          <a:prstGeom prst="line">
            <a:avLst/>
          </a:prstGeom>
          <a:ln w="25400">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Rounded Rectangle 80"/>
          <p:cNvSpPr/>
          <p:nvPr/>
        </p:nvSpPr>
        <p:spPr>
          <a:xfrm>
            <a:off x="4114800" y="5486400"/>
            <a:ext cx="1828800" cy="4572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3000"/>
              </a:lnSpc>
            </a:pPr>
            <a:r>
              <a:rPr lang="en-US" sz="2400" spc="-80" dirty="0" smtClean="0"/>
              <a:t>DATA</a:t>
            </a:r>
          </a:p>
        </p:txBody>
      </p:sp>
      <p:sp>
        <p:nvSpPr>
          <p:cNvPr id="82" name="TextBox 81"/>
          <p:cNvSpPr txBox="1"/>
          <p:nvPr/>
        </p:nvSpPr>
        <p:spPr>
          <a:xfrm>
            <a:off x="0" y="5486400"/>
            <a:ext cx="1978174" cy="457200"/>
          </a:xfrm>
          <a:prstGeom prst="rect">
            <a:avLst/>
          </a:prstGeom>
          <a:noFill/>
        </p:spPr>
        <p:txBody>
          <a:bodyPr wrap="square" rtlCol="0">
            <a:noAutofit/>
          </a:bodyPr>
          <a:lstStyle/>
          <a:p>
            <a:pPr algn="r">
              <a:lnSpc>
                <a:spcPts val="3000"/>
              </a:lnSpc>
            </a:pPr>
            <a:r>
              <a:rPr lang="en-US" sz="2800" b="1" dirty="0" smtClean="0">
                <a:solidFill>
                  <a:schemeClr val="accent2">
                    <a:lumMod val="75000"/>
                  </a:schemeClr>
                </a:solidFill>
                <a:latin typeface="+mj-lt"/>
              </a:rPr>
              <a:t>Data Port 2</a:t>
            </a:r>
            <a:endParaRPr lang="en-US" sz="2800" b="1" dirty="0">
              <a:solidFill>
                <a:schemeClr val="accent2">
                  <a:lumMod val="75000"/>
                </a:schemeClr>
              </a:solidFill>
              <a:latin typeface="+mj-lt"/>
            </a:endParaRPr>
          </a:p>
        </p:txBody>
      </p:sp>
      <p:sp>
        <p:nvSpPr>
          <p:cNvPr id="86" name="TextBox 85"/>
          <p:cNvSpPr txBox="1"/>
          <p:nvPr/>
        </p:nvSpPr>
        <p:spPr>
          <a:xfrm>
            <a:off x="228600" y="3096399"/>
            <a:ext cx="8610600" cy="646331"/>
          </a:xfrm>
          <a:prstGeom prst="rect">
            <a:avLst/>
          </a:prstGeom>
          <a:noFill/>
        </p:spPr>
        <p:txBody>
          <a:bodyPr wrap="square" rtlCol="0" anchor="ctr" anchorCtr="0">
            <a:spAutoFit/>
          </a:bodyPr>
          <a:lstStyle/>
          <a:p>
            <a:pPr algn="ctr"/>
            <a:r>
              <a:rPr lang="en-US" sz="3600" dirty="0" smtClean="0">
                <a:solidFill>
                  <a:schemeClr val="accent6">
                    <a:lumMod val="75000"/>
                  </a:schemeClr>
                </a:solidFill>
              </a:rPr>
              <a:t>What about a DRAM with </a:t>
            </a:r>
            <a:r>
              <a:rPr lang="en-US" sz="3600" b="1" dirty="0" smtClean="0">
                <a:solidFill>
                  <a:schemeClr val="accent6">
                    <a:lumMod val="75000"/>
                  </a:schemeClr>
                </a:solidFill>
              </a:rPr>
              <a:t>two data ports</a:t>
            </a:r>
            <a:r>
              <a:rPr lang="en-US" sz="3600" dirty="0" smtClean="0">
                <a:solidFill>
                  <a:schemeClr val="accent6">
                    <a:lumMod val="75000"/>
                  </a:schemeClr>
                </a:solidFill>
              </a:rPr>
              <a:t>?</a:t>
            </a:r>
            <a:endParaRPr lang="en-US" sz="3600" dirty="0">
              <a:solidFill>
                <a:schemeClr val="accent6">
                  <a:lumMod val="75000"/>
                </a:schemeClr>
              </a:solidFill>
            </a:endParaRPr>
          </a:p>
        </p:txBody>
      </p:sp>
    </p:spTree>
    <p:extLst>
      <p:ext uri="{BB962C8B-B14F-4D97-AF65-F5344CB8AC3E}">
        <p14:creationId xmlns:p14="http://schemas.microsoft.com/office/powerpoint/2010/main" val="117614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wipe(left)">
                                      <p:cBhvr>
                                        <p:cTn id="11" dur="500"/>
                                        <p:tgtEl>
                                          <p:spTgt spid="49"/>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wipe(left)">
                                      <p:cBhvr>
                                        <p:cTn id="16" dur="500"/>
                                        <p:tgtEl>
                                          <p:spTgt spid="50"/>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wipe(left)">
                                      <p:cBhvr>
                                        <p:cTn id="20" dur="500"/>
                                        <p:tgtEl>
                                          <p:spTgt spid="5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6"/>
                                        </p:tgtEl>
                                        <p:attrNameLst>
                                          <p:attrName>style.visibility</p:attrName>
                                        </p:attrNameLst>
                                      </p:cBhvr>
                                      <p:to>
                                        <p:strVal val="visible"/>
                                      </p:to>
                                    </p:set>
                                    <p:animEffect transition="in" filter="fade">
                                      <p:cBhvr>
                                        <p:cTn id="25" dur="500"/>
                                        <p:tgtEl>
                                          <p:spTgt spid="86"/>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500"/>
                                        <p:tgtEl>
                                          <p:spTgt spid="7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5"/>
                                        </p:tgtEl>
                                        <p:attrNameLst>
                                          <p:attrName>style.visibility</p:attrName>
                                        </p:attrNameLst>
                                      </p:cBhvr>
                                      <p:to>
                                        <p:strVal val="visible"/>
                                      </p:to>
                                    </p:set>
                                    <p:animEffect transition="in" filter="fade">
                                      <p:cBhvr>
                                        <p:cTn id="32" dur="500"/>
                                        <p:tgtEl>
                                          <p:spTgt spid="7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Effect transition="in" filter="fade">
                                      <p:cBhvr>
                                        <p:cTn id="35" dur="500"/>
                                        <p:tgtEl>
                                          <p:spTgt spid="82"/>
                                        </p:tgtEl>
                                      </p:cBhvr>
                                    </p:animEffect>
                                  </p:childTnLst>
                                </p:cTn>
                              </p:par>
                              <p:par>
                                <p:cTn id="36" presetID="10" presetClass="entr" presetSubtype="0" fill="hold" nodeType="withEffect">
                                  <p:stCondLst>
                                    <p:cond delay="0"/>
                                  </p:stCondLst>
                                  <p:childTnLst>
                                    <p:set>
                                      <p:cBhvr>
                                        <p:cTn id="37" dur="1" fill="hold">
                                          <p:stCondLst>
                                            <p:cond delay="0"/>
                                          </p:stCondLst>
                                        </p:cTn>
                                        <p:tgtEl>
                                          <p:spTgt spid="68"/>
                                        </p:tgtEl>
                                        <p:attrNameLst>
                                          <p:attrName>style.visibility</p:attrName>
                                        </p:attrNameLst>
                                      </p:cBhvr>
                                      <p:to>
                                        <p:strVal val="visible"/>
                                      </p:to>
                                    </p:set>
                                    <p:animEffect transition="in" filter="fade">
                                      <p:cBhvr>
                                        <p:cTn id="38" dur="500"/>
                                        <p:tgtEl>
                                          <p:spTgt spid="68"/>
                                        </p:tgtEl>
                                      </p:cBhvr>
                                    </p:animEffect>
                                  </p:childTnLst>
                                </p:cTn>
                              </p:par>
                              <p:par>
                                <p:cTn id="39" presetID="10" presetClass="entr" presetSubtype="0" fill="hold" nodeType="withEffect">
                                  <p:stCondLst>
                                    <p:cond delay="0"/>
                                  </p:stCondLst>
                                  <p:childTnLst>
                                    <p:set>
                                      <p:cBhvr>
                                        <p:cTn id="40" dur="1" fill="hold">
                                          <p:stCondLst>
                                            <p:cond delay="0"/>
                                          </p:stCondLst>
                                        </p:cTn>
                                        <p:tgtEl>
                                          <p:spTgt spid="69"/>
                                        </p:tgtEl>
                                        <p:attrNameLst>
                                          <p:attrName>style.visibility</p:attrName>
                                        </p:attrNameLst>
                                      </p:cBhvr>
                                      <p:to>
                                        <p:strVal val="visible"/>
                                      </p:to>
                                    </p:set>
                                    <p:animEffect transition="in" filter="fade">
                                      <p:cBhvr>
                                        <p:cTn id="41" dur="500"/>
                                        <p:tgtEl>
                                          <p:spTgt spid="69"/>
                                        </p:tgtEl>
                                      </p:cBhvr>
                                    </p:animEffect>
                                  </p:childTnLst>
                                </p:cTn>
                              </p:par>
                              <p:par>
                                <p:cTn id="42" presetID="10" presetClass="entr" presetSubtype="0" fill="hold" nodeType="withEffect">
                                  <p:stCondLst>
                                    <p:cond delay="0"/>
                                  </p:stCondLst>
                                  <p:childTnLst>
                                    <p:set>
                                      <p:cBhvr>
                                        <p:cTn id="43" dur="1" fill="hold">
                                          <p:stCondLst>
                                            <p:cond delay="0"/>
                                          </p:stCondLst>
                                        </p:cTn>
                                        <p:tgtEl>
                                          <p:spTgt spid="79"/>
                                        </p:tgtEl>
                                        <p:attrNameLst>
                                          <p:attrName>style.visibility</p:attrName>
                                        </p:attrNameLst>
                                      </p:cBhvr>
                                      <p:to>
                                        <p:strVal val="visible"/>
                                      </p:to>
                                    </p:set>
                                    <p:animEffect transition="in" filter="fade">
                                      <p:cBhvr>
                                        <p:cTn id="44" dur="500"/>
                                        <p:tgtEl>
                                          <p:spTgt spid="7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8"/>
                                        </p:tgtEl>
                                        <p:attrNameLst>
                                          <p:attrName>style.visibility</p:attrName>
                                        </p:attrNameLst>
                                      </p:cBhvr>
                                      <p:to>
                                        <p:strVal val="visible"/>
                                      </p:to>
                                    </p:set>
                                    <p:animEffect transition="in" filter="fade">
                                      <p:cBhvr>
                                        <p:cTn id="47" dur="500"/>
                                        <p:tgtEl>
                                          <p:spTgt spid="7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wipe(left)">
                                      <p:cBhvr>
                                        <p:cTn id="52" dur="500"/>
                                        <p:tgtEl>
                                          <p:spTgt spid="70"/>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71"/>
                                        </p:tgtEl>
                                        <p:attrNameLst>
                                          <p:attrName>style.visibility</p:attrName>
                                        </p:attrNameLst>
                                      </p:cBhvr>
                                      <p:to>
                                        <p:strVal val="visible"/>
                                      </p:to>
                                    </p:set>
                                    <p:animEffect transition="in" filter="wipe(left)">
                                      <p:cBhvr>
                                        <p:cTn id="56" dur="500"/>
                                        <p:tgtEl>
                                          <p:spTgt spid="71"/>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72"/>
                                        </p:tgtEl>
                                        <p:attrNameLst>
                                          <p:attrName>style.visibility</p:attrName>
                                        </p:attrNameLst>
                                      </p:cBhvr>
                                      <p:to>
                                        <p:strVal val="visible"/>
                                      </p:to>
                                    </p:set>
                                    <p:animEffect transition="in" filter="wipe(left)">
                                      <p:cBhvr>
                                        <p:cTn id="61" dur="500"/>
                                        <p:tgtEl>
                                          <p:spTgt spid="72"/>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81"/>
                                        </p:tgtEl>
                                        <p:attrNameLst>
                                          <p:attrName>style.visibility</p:attrName>
                                        </p:attrNameLst>
                                      </p:cBhvr>
                                      <p:to>
                                        <p:strVal val="visible"/>
                                      </p:to>
                                    </p:set>
                                    <p:animEffect transition="in" filter="wipe(left)">
                                      <p:cBhvr>
                                        <p:cTn id="65"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9" grpId="0" animBg="1"/>
      <p:bldP spid="50" grpId="0" animBg="1"/>
      <p:bldP spid="52" grpId="0" animBg="1"/>
      <p:bldP spid="70" grpId="0" animBg="1"/>
      <p:bldP spid="71" grpId="0" animBg="1"/>
      <p:bldP spid="72" grpId="0" animBg="1"/>
      <p:bldP spid="74" grpId="0"/>
      <p:bldP spid="75" grpId="0"/>
      <p:bldP spid="78" grpId="0"/>
      <p:bldP spid="81" grpId="0" animBg="1"/>
      <p:bldP spid="82" grpId="0"/>
      <p:bldP spid="8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ounded Rectangle 90"/>
          <p:cNvSpPr/>
          <p:nvPr/>
        </p:nvSpPr>
        <p:spPr>
          <a:xfrm>
            <a:off x="2590800" y="1524000"/>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60" name="Rounded Rectangle 59"/>
          <p:cNvSpPr/>
          <p:nvPr/>
        </p:nvSpPr>
        <p:spPr>
          <a:xfrm>
            <a:off x="2514600" y="1453356"/>
            <a:ext cx="3200400" cy="3200400"/>
          </a:xfrm>
          <a:prstGeom prst="roundRect">
            <a:avLst>
              <a:gd name="adj" fmla="val 172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59" name="Rounded Rectangle 58"/>
          <p:cNvSpPr/>
          <p:nvPr/>
        </p:nvSpPr>
        <p:spPr>
          <a:xfrm>
            <a:off x="4195561" y="1520348"/>
            <a:ext cx="1443235" cy="3051653"/>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periphery</a:t>
            </a:r>
          </a:p>
        </p:txBody>
      </p:sp>
      <p:sp>
        <p:nvSpPr>
          <p:cNvPr id="62"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i="1" dirty="0" smtClean="0">
                <a:solidFill>
                  <a:schemeClr val="accent5">
                    <a:lumMod val="75000"/>
                  </a:schemeClr>
                </a:solidFill>
                <a:sym typeface="Wingdings" panose="05000000000000000000" pitchFamily="2" charset="2"/>
              </a:rPr>
              <a:t>twice the bandwidth </a:t>
            </a:r>
            <a:r>
              <a:rPr lang="en-US" dirty="0" smtClean="0">
                <a:sym typeface="Wingdings" panose="05000000000000000000" pitchFamily="2" charset="2"/>
              </a:rPr>
              <a:t>&amp; </a:t>
            </a:r>
            <a:r>
              <a:rPr lang="en-US" b="1" i="1" dirty="0" smtClean="0">
                <a:solidFill>
                  <a:schemeClr val="accent5">
                    <a:lumMod val="75000"/>
                  </a:schemeClr>
                </a:solidFill>
                <a:sym typeface="Wingdings" panose="05000000000000000000" pitchFamily="2" charset="2"/>
              </a:rPr>
              <a:t>independent data ports  </a:t>
            </a:r>
            <a:r>
              <a:rPr lang="en-US" b="1" i="1" dirty="0" smtClean="0">
                <a:solidFill>
                  <a:schemeClr val="accent6">
                    <a:lumMod val="75000"/>
                  </a:schemeClr>
                </a:solidFill>
                <a:sym typeface="Wingdings" panose="05000000000000000000" pitchFamily="2" charset="2"/>
              </a:rPr>
              <a:t>with low overhead</a:t>
            </a:r>
            <a:endParaRPr lang="en-US" b="1" i="1" dirty="0">
              <a:solidFill>
                <a:schemeClr val="accent6">
                  <a:lumMod val="75000"/>
                </a:schemeClr>
              </a:solidFill>
            </a:endParaRPr>
          </a:p>
        </p:txBody>
      </p:sp>
      <p:sp>
        <p:nvSpPr>
          <p:cNvPr id="21" name="Rounded Rectangle 20"/>
          <p:cNvSpPr/>
          <p:nvPr/>
        </p:nvSpPr>
        <p:spPr>
          <a:xfrm>
            <a:off x="4195561" y="1520348"/>
            <a:ext cx="1443235" cy="3051653"/>
          </a:xfrm>
          <a:prstGeom prst="roundRect">
            <a:avLst>
              <a:gd name="adj" fmla="val 36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5" name="Up-Down Arrow 14"/>
          <p:cNvSpPr/>
          <p:nvPr/>
        </p:nvSpPr>
        <p:spPr>
          <a:xfrm>
            <a:off x="4730537" y="828042"/>
            <a:ext cx="381000" cy="682146"/>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16" name="TextBox 15"/>
          <p:cNvSpPr txBox="1"/>
          <p:nvPr/>
        </p:nvSpPr>
        <p:spPr>
          <a:xfrm>
            <a:off x="2743200" y="915427"/>
            <a:ext cx="1978174" cy="461665"/>
          </a:xfrm>
          <a:prstGeom prst="rect">
            <a:avLst/>
          </a:prstGeom>
          <a:noFill/>
        </p:spPr>
        <p:txBody>
          <a:bodyPr wrap="square" rtlCol="0">
            <a:spAutoFit/>
          </a:bodyPr>
          <a:lstStyle/>
          <a:p>
            <a:pPr algn="r"/>
            <a:r>
              <a:rPr lang="en-US" sz="2400" dirty="0" smtClean="0">
                <a:latin typeface="+mj-lt"/>
              </a:rPr>
              <a:t>data channel</a:t>
            </a:r>
            <a:endParaRPr lang="en-US" sz="2400" dirty="0">
              <a:latin typeface="+mj-lt"/>
            </a:endParaRPr>
          </a:p>
        </p:txBody>
      </p:sp>
      <p:grpSp>
        <p:nvGrpSpPr>
          <p:cNvPr id="17" name="Group 16"/>
          <p:cNvGrpSpPr/>
          <p:nvPr/>
        </p:nvGrpSpPr>
        <p:grpSpPr>
          <a:xfrm>
            <a:off x="5664664" y="807213"/>
            <a:ext cx="2945936" cy="2443988"/>
            <a:chOff x="5664664" y="807213"/>
            <a:chExt cx="2945936" cy="2443988"/>
          </a:xfrm>
        </p:grpSpPr>
        <p:sp>
          <p:nvSpPr>
            <p:cNvPr id="18" name="Bent-Up Arrow 17"/>
            <p:cNvSpPr/>
            <p:nvPr/>
          </p:nvSpPr>
          <p:spPr>
            <a:xfrm rot="16200000" flipH="1">
              <a:off x="4811551" y="1660326"/>
              <a:ext cx="2443988" cy="737762"/>
            </a:xfrm>
            <a:prstGeom prst="bentUpArrow">
              <a:avLst>
                <a:gd name="adj1" fmla="val 32139"/>
                <a:gd name="adj2" fmla="val 26922"/>
                <a:gd name="adj3" fmla="val 27282"/>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9" name="TextBox 18"/>
            <p:cNvSpPr txBox="1"/>
            <p:nvPr/>
          </p:nvSpPr>
          <p:spPr>
            <a:xfrm>
              <a:off x="6477004" y="914400"/>
              <a:ext cx="2133596" cy="461665"/>
            </a:xfrm>
            <a:prstGeom prst="rect">
              <a:avLst/>
            </a:prstGeom>
            <a:noFill/>
          </p:spPr>
          <p:txBody>
            <a:bodyPr wrap="square" rtlCol="0">
              <a:spAutoFit/>
            </a:bodyPr>
            <a:lstStyle/>
            <a:p>
              <a:r>
                <a:rPr lang="en-US" sz="2400" dirty="0" smtClean="0">
                  <a:latin typeface="+mj-lt"/>
                </a:rPr>
                <a:t>control channel</a:t>
              </a:r>
              <a:endParaRPr lang="en-US" sz="2400" dirty="0">
                <a:latin typeface="+mj-lt"/>
              </a:endParaRPr>
            </a:p>
          </p:txBody>
        </p:sp>
      </p:grpSp>
      <p:cxnSp>
        <p:nvCxnSpPr>
          <p:cNvPr id="4" name="Straight Connector 3"/>
          <p:cNvCxnSpPr/>
          <p:nvPr/>
        </p:nvCxnSpPr>
        <p:spPr>
          <a:xfrm>
            <a:off x="4038599" y="2819400"/>
            <a:ext cx="533401" cy="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038600" y="3276600"/>
            <a:ext cx="53340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71342" y="2819400"/>
            <a:ext cx="659" cy="453392"/>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48" idx="3"/>
          </p:cNvCxnSpPr>
          <p:nvPr/>
        </p:nvCxnSpPr>
        <p:spPr>
          <a:xfrm flipV="1">
            <a:off x="4038600" y="2245995"/>
            <a:ext cx="838200" cy="317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58" idx="3"/>
          </p:cNvCxnSpPr>
          <p:nvPr/>
        </p:nvCxnSpPr>
        <p:spPr>
          <a:xfrm flipV="1">
            <a:off x="4038599" y="3842385"/>
            <a:ext cx="836296" cy="571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4872238" y="1915160"/>
            <a:ext cx="4562" cy="1927225"/>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4575070" y="1451451"/>
            <a:ext cx="685800" cy="453549"/>
          </a:xfrm>
          <a:prstGeom prst="roundRect">
            <a:avLst>
              <a:gd name="adj" fmla="val 158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1</a:t>
            </a:r>
          </a:p>
        </p:txBody>
      </p:sp>
      <p:sp>
        <p:nvSpPr>
          <p:cNvPr id="58" name="Rounded Rectangle 57"/>
          <p:cNvSpPr/>
          <p:nvPr/>
        </p:nvSpPr>
        <p:spPr>
          <a:xfrm>
            <a:off x="2590798" y="3124201"/>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48" name="Rounded Rectangle 47"/>
          <p:cNvSpPr/>
          <p:nvPr/>
        </p:nvSpPr>
        <p:spPr>
          <a:xfrm>
            <a:off x="2590799" y="1525271"/>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51" name="Freeform 50"/>
          <p:cNvSpPr/>
          <p:nvPr/>
        </p:nvSpPr>
        <p:spPr>
          <a:xfrm>
            <a:off x="4786009" y="2920999"/>
            <a:ext cx="345360" cy="129544"/>
          </a:xfrm>
          <a:custGeom>
            <a:avLst/>
            <a:gdLst>
              <a:gd name="connsiteX0" fmla="*/ 0 w 314325"/>
              <a:gd name="connsiteY0" fmla="*/ 129544 h 129544"/>
              <a:gd name="connsiteX1" fmla="*/ 154305 w 314325"/>
              <a:gd name="connsiteY1" fmla="*/ 4 h 129544"/>
              <a:gd name="connsiteX2" fmla="*/ 314325 w 314325"/>
              <a:gd name="connsiteY2" fmla="*/ 125734 h 129544"/>
            </a:gdLst>
            <a:ahLst/>
            <a:cxnLst>
              <a:cxn ang="0">
                <a:pos x="connsiteX0" y="connsiteY0"/>
              </a:cxn>
              <a:cxn ang="0">
                <a:pos x="connsiteX1" y="connsiteY1"/>
              </a:cxn>
              <a:cxn ang="0">
                <a:pos x="connsiteX2" y="connsiteY2"/>
              </a:cxn>
            </a:cxnLst>
            <a:rect l="l" t="t" r="r" b="b"/>
            <a:pathLst>
              <a:path w="314325" h="129544">
                <a:moveTo>
                  <a:pt x="0" y="129544"/>
                </a:moveTo>
                <a:cubicBezTo>
                  <a:pt x="50959" y="65091"/>
                  <a:pt x="101918" y="639"/>
                  <a:pt x="154305" y="4"/>
                </a:cubicBezTo>
                <a:cubicBezTo>
                  <a:pt x="206692" y="-631"/>
                  <a:pt x="260508" y="62551"/>
                  <a:pt x="314325" y="125734"/>
                </a:cubicBezTo>
              </a:path>
            </a:pathLst>
          </a:custGeom>
          <a:noFill/>
          <a:ln w="38100" cap="rnd">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a:stCxn id="51" idx="0"/>
          </p:cNvCxnSpPr>
          <p:nvPr/>
        </p:nvCxnSpPr>
        <p:spPr>
          <a:xfrm flipH="1" flipV="1">
            <a:off x="4571208" y="3048000"/>
            <a:ext cx="214801" cy="254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23" idx="0"/>
            <a:endCxn id="51" idx="2"/>
          </p:cNvCxnSpPr>
          <p:nvPr/>
        </p:nvCxnSpPr>
        <p:spPr>
          <a:xfrm flipH="1" flipV="1">
            <a:off x="5131369" y="3046733"/>
            <a:ext cx="120254" cy="126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rot="16200000">
            <a:off x="5021197" y="2821224"/>
            <a:ext cx="914400" cy="453549"/>
          </a:xfrm>
          <a:prstGeom prst="roundRect">
            <a:avLst>
              <a:gd name="adj" fmla="val 95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grpSp>
        <p:nvGrpSpPr>
          <p:cNvPr id="74" name="Group 73"/>
          <p:cNvGrpSpPr/>
          <p:nvPr/>
        </p:nvGrpSpPr>
        <p:grpSpPr>
          <a:xfrm>
            <a:off x="5181600" y="2438400"/>
            <a:ext cx="4267199" cy="2807659"/>
            <a:chOff x="4648199" y="2438400"/>
            <a:chExt cx="4267199" cy="2807659"/>
          </a:xfrm>
        </p:grpSpPr>
        <p:grpSp>
          <p:nvGrpSpPr>
            <p:cNvPr id="65" name="Group 64"/>
            <p:cNvGrpSpPr/>
            <p:nvPr/>
          </p:nvGrpSpPr>
          <p:grpSpPr>
            <a:xfrm>
              <a:off x="5682307" y="2438400"/>
              <a:ext cx="3233091" cy="2807659"/>
              <a:chOff x="5682307" y="2438400"/>
              <a:chExt cx="3233091" cy="2807659"/>
            </a:xfrm>
          </p:grpSpPr>
          <p:sp>
            <p:nvSpPr>
              <p:cNvPr id="66" name="Rounded Rectangle 65"/>
              <p:cNvSpPr/>
              <p:nvPr/>
            </p:nvSpPr>
            <p:spPr>
              <a:xfrm>
                <a:off x="6862557" y="3185863"/>
                <a:ext cx="1367043" cy="1367830"/>
              </a:xfrm>
              <a:prstGeom prst="roundRect">
                <a:avLst>
                  <a:gd name="adj" fmla="val 6428"/>
                </a:avLst>
              </a:prstGeom>
              <a:noFill/>
              <a:ln w="2540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endParaRPr lang="en-US" sz="2000" spc="-80" dirty="0" smtClean="0">
                  <a:latin typeface="+mj-lt"/>
                </a:endParaRPr>
              </a:p>
            </p:txBody>
          </p:sp>
          <p:cxnSp>
            <p:nvCxnSpPr>
              <p:cNvPr id="79" name="Straight Connector 78"/>
              <p:cNvCxnSpPr/>
              <p:nvPr/>
            </p:nvCxnSpPr>
            <p:spPr>
              <a:xfrm>
                <a:off x="7772400" y="3424721"/>
                <a:ext cx="0" cy="910593"/>
              </a:xfrm>
              <a:prstGeom prst="line">
                <a:avLst/>
              </a:prstGeom>
              <a:ln w="19050" cap="rnd">
                <a:solidFill>
                  <a:schemeClr val="bg1">
                    <a:lumMod val="5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7206091" y="3424721"/>
                <a:ext cx="566309" cy="445057"/>
              </a:xfrm>
              <a:prstGeom prst="line">
                <a:avLst/>
              </a:prstGeom>
              <a:ln w="19050" cap="rnd">
                <a:solidFill>
                  <a:schemeClr val="bg1">
                    <a:lumMod val="5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7206091" y="3869778"/>
                <a:ext cx="560129" cy="463290"/>
              </a:xfrm>
              <a:prstGeom prst="line">
                <a:avLst/>
              </a:prstGeom>
              <a:ln w="19050" cap="rnd">
                <a:solidFill>
                  <a:schemeClr val="bg1">
                    <a:lumMod val="5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772400" y="2971254"/>
                <a:ext cx="0" cy="453467"/>
              </a:xfrm>
              <a:prstGeom prst="line">
                <a:avLst/>
              </a:prstGeom>
              <a:ln w="38100" cap="rnd">
                <a:solidFill>
                  <a:schemeClr val="accent2">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7772400" y="4339121"/>
                <a:ext cx="0" cy="442038"/>
              </a:xfrm>
              <a:prstGeom prst="line">
                <a:avLst/>
              </a:prstGeom>
              <a:ln w="38100" cap="rnd">
                <a:solidFill>
                  <a:schemeClr val="accent2">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flipV="1">
                <a:off x="6553200" y="3869778"/>
                <a:ext cx="652891" cy="8335"/>
              </a:xfrm>
              <a:prstGeom prst="line">
                <a:avLst/>
              </a:prstGeom>
              <a:ln w="38100" cap="rnd">
                <a:solidFill>
                  <a:schemeClr val="accent2">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6173825" y="2438400"/>
                <a:ext cx="2741573" cy="461665"/>
              </a:xfrm>
              <a:prstGeom prst="rect">
                <a:avLst/>
              </a:prstGeom>
              <a:noFill/>
            </p:spPr>
            <p:txBody>
              <a:bodyPr wrap="square" rtlCol="0">
                <a:spAutoFit/>
              </a:bodyPr>
              <a:lstStyle/>
              <a:p>
                <a:pPr algn="ctr"/>
                <a:r>
                  <a:rPr lang="en-US" sz="2400" b="1" i="1" dirty="0" smtClean="0">
                    <a:solidFill>
                      <a:schemeClr val="accent2">
                        <a:lumMod val="50000"/>
                      </a:schemeClr>
                    </a:solidFill>
                    <a:latin typeface="+mj-lt"/>
                  </a:rPr>
                  <a:t>to Port 1 (upper)</a:t>
                </a:r>
                <a:endParaRPr lang="en-US" sz="2400" b="1" i="1" dirty="0">
                  <a:solidFill>
                    <a:schemeClr val="accent2">
                      <a:lumMod val="50000"/>
                    </a:schemeClr>
                  </a:solidFill>
                  <a:latin typeface="+mj-lt"/>
                </a:endParaRPr>
              </a:p>
            </p:txBody>
          </p:sp>
          <p:sp>
            <p:nvSpPr>
              <p:cNvPr id="92" name="TextBox 91"/>
              <p:cNvSpPr txBox="1"/>
              <p:nvPr/>
            </p:nvSpPr>
            <p:spPr>
              <a:xfrm>
                <a:off x="6172199" y="4784394"/>
                <a:ext cx="2741573" cy="461665"/>
              </a:xfrm>
              <a:prstGeom prst="rect">
                <a:avLst/>
              </a:prstGeom>
              <a:noFill/>
            </p:spPr>
            <p:txBody>
              <a:bodyPr wrap="square" rtlCol="0">
                <a:spAutoFit/>
              </a:bodyPr>
              <a:lstStyle/>
              <a:p>
                <a:pPr algn="ctr"/>
                <a:r>
                  <a:rPr lang="en-US" sz="2400" b="1" i="1" dirty="0" smtClean="0">
                    <a:solidFill>
                      <a:schemeClr val="accent2">
                        <a:lumMod val="50000"/>
                      </a:schemeClr>
                    </a:solidFill>
                    <a:latin typeface="+mj-lt"/>
                  </a:rPr>
                  <a:t>to Port 2 (lower)</a:t>
                </a:r>
                <a:endParaRPr lang="en-US" sz="2400" b="1" i="1" dirty="0">
                  <a:solidFill>
                    <a:schemeClr val="accent2">
                      <a:lumMod val="50000"/>
                    </a:schemeClr>
                  </a:solidFill>
                  <a:latin typeface="+mj-lt"/>
                </a:endParaRPr>
              </a:p>
            </p:txBody>
          </p:sp>
          <p:sp>
            <p:nvSpPr>
              <p:cNvPr id="98" name="TextBox 97"/>
              <p:cNvSpPr txBox="1"/>
              <p:nvPr/>
            </p:nvSpPr>
            <p:spPr>
              <a:xfrm>
                <a:off x="5682307" y="3715755"/>
                <a:ext cx="1404294" cy="622414"/>
              </a:xfrm>
              <a:prstGeom prst="rect">
                <a:avLst/>
              </a:prstGeom>
              <a:noFill/>
            </p:spPr>
            <p:txBody>
              <a:bodyPr wrap="square" rtlCol="0">
                <a:spAutoFit/>
              </a:bodyPr>
              <a:lstStyle/>
              <a:p>
                <a:pPr>
                  <a:lnSpc>
                    <a:spcPts val="2000"/>
                  </a:lnSpc>
                </a:pPr>
                <a:r>
                  <a:rPr lang="en-US" sz="2400" b="1" i="1" dirty="0" smtClean="0">
                    <a:solidFill>
                      <a:schemeClr val="accent2">
                        <a:lumMod val="50000"/>
                      </a:schemeClr>
                    </a:solidFill>
                    <a:latin typeface="+mj-lt"/>
                  </a:rPr>
                  <a:t>bank </a:t>
                </a:r>
              </a:p>
              <a:p>
                <a:pPr>
                  <a:lnSpc>
                    <a:spcPts val="2000"/>
                  </a:lnSpc>
                </a:pPr>
                <a:r>
                  <a:rPr lang="en-US" sz="2400" b="1" i="1" dirty="0" smtClean="0">
                    <a:solidFill>
                      <a:schemeClr val="accent2">
                        <a:lumMod val="50000"/>
                      </a:schemeClr>
                    </a:solidFill>
                    <a:latin typeface="+mj-lt"/>
                  </a:rPr>
                  <a:t>data bus</a:t>
                </a:r>
                <a:endParaRPr lang="en-US" sz="2400" b="1" i="1" dirty="0">
                  <a:solidFill>
                    <a:schemeClr val="accent2">
                      <a:lumMod val="50000"/>
                    </a:schemeClr>
                  </a:solidFill>
                  <a:latin typeface="+mj-lt"/>
                </a:endParaRPr>
              </a:p>
            </p:txBody>
          </p:sp>
        </p:grpSp>
        <p:cxnSp>
          <p:nvCxnSpPr>
            <p:cNvPr id="71" name="Straight Connector 70"/>
            <p:cNvCxnSpPr/>
            <p:nvPr/>
          </p:nvCxnSpPr>
          <p:spPr>
            <a:xfrm flipV="1">
              <a:off x="4648199" y="3185864"/>
              <a:ext cx="2214358" cy="428144"/>
            </a:xfrm>
            <a:prstGeom prst="line">
              <a:avLst/>
            </a:prstGeom>
            <a:ln w="12700">
              <a:solidFill>
                <a:schemeClr val="accent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4648199" y="4076700"/>
              <a:ext cx="2214358" cy="476993"/>
            </a:xfrm>
            <a:prstGeom prst="line">
              <a:avLst/>
            </a:prstGeom>
            <a:ln w="12700">
              <a:solidFill>
                <a:schemeClr val="accent2">
                  <a:lumMod val="50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105" name="Group 104"/>
          <p:cNvGrpSpPr/>
          <p:nvPr/>
        </p:nvGrpSpPr>
        <p:grpSpPr>
          <a:xfrm>
            <a:off x="5486400" y="456555"/>
            <a:ext cx="675148" cy="2513784"/>
            <a:chOff x="5486400" y="456555"/>
            <a:chExt cx="675148" cy="2513784"/>
          </a:xfrm>
        </p:grpSpPr>
        <p:grpSp>
          <p:nvGrpSpPr>
            <p:cNvPr id="103" name="Group 102"/>
            <p:cNvGrpSpPr/>
            <p:nvPr/>
          </p:nvGrpSpPr>
          <p:grpSpPr>
            <a:xfrm>
              <a:off x="5486400" y="807213"/>
              <a:ext cx="675148" cy="2009363"/>
              <a:chOff x="5486400" y="807213"/>
              <a:chExt cx="675148" cy="2009363"/>
            </a:xfrm>
          </p:grpSpPr>
          <p:sp>
            <p:nvSpPr>
              <p:cNvPr id="101" name="Bent-Up Arrow 100"/>
              <p:cNvSpPr/>
              <p:nvPr/>
            </p:nvSpPr>
            <p:spPr>
              <a:xfrm rot="16200000" flipH="1">
                <a:off x="4940983" y="1571403"/>
                <a:ext cx="1984755" cy="456375"/>
              </a:xfrm>
              <a:prstGeom prst="bentUpArrow">
                <a:avLst>
                  <a:gd name="adj1" fmla="val 18225"/>
                  <a:gd name="adj2" fmla="val 19408"/>
                  <a:gd name="adj3" fmla="val 22829"/>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07" name="Rounded Rectangle 106"/>
              <p:cNvSpPr/>
              <p:nvPr/>
            </p:nvSpPr>
            <p:spPr>
              <a:xfrm>
                <a:off x="5486400" y="2590800"/>
                <a:ext cx="228600" cy="225776"/>
              </a:xfrm>
              <a:prstGeom prst="roundRect">
                <a:avLst>
                  <a:gd name="adj" fmla="val 1582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endParaRPr lang="en-US" sz="2000" spc="-80" dirty="0" smtClean="0">
                  <a:latin typeface="+mj-lt"/>
                </a:endParaRPr>
              </a:p>
            </p:txBody>
          </p:sp>
        </p:grpSp>
        <p:sp>
          <p:nvSpPr>
            <p:cNvPr id="111" name="TextBox 110"/>
            <p:cNvSpPr txBox="1"/>
            <p:nvPr/>
          </p:nvSpPr>
          <p:spPr>
            <a:xfrm rot="16200000">
              <a:off x="4667326" y="1513392"/>
              <a:ext cx="2513784" cy="400110"/>
            </a:xfrm>
            <a:prstGeom prst="rect">
              <a:avLst/>
            </a:prstGeom>
            <a:noFill/>
          </p:spPr>
          <p:txBody>
            <a:bodyPr wrap="square" rtlCol="0">
              <a:spAutoFit/>
            </a:bodyPr>
            <a:lstStyle/>
            <a:p>
              <a:pPr algn="ctr"/>
              <a:r>
                <a:rPr lang="en-US" sz="2000" b="1" i="1" dirty="0" smtClean="0">
                  <a:solidFill>
                    <a:schemeClr val="accent2">
                      <a:lumMod val="50000"/>
                    </a:schemeClr>
                  </a:solidFill>
                  <a:latin typeface="+mj-lt"/>
                </a:rPr>
                <a:t>port select signal</a:t>
              </a:r>
              <a:endParaRPr lang="en-US" sz="2000" b="1" i="1" dirty="0">
                <a:solidFill>
                  <a:schemeClr val="accent2">
                    <a:lumMod val="50000"/>
                  </a:schemeClr>
                </a:solidFill>
                <a:latin typeface="+mj-lt"/>
              </a:endParaRPr>
            </a:p>
          </p:txBody>
        </p:sp>
      </p:grpSp>
      <p:grpSp>
        <p:nvGrpSpPr>
          <p:cNvPr id="106" name="Group 105"/>
          <p:cNvGrpSpPr/>
          <p:nvPr/>
        </p:nvGrpSpPr>
        <p:grpSpPr>
          <a:xfrm>
            <a:off x="2699251" y="2237026"/>
            <a:ext cx="2552369" cy="3057605"/>
            <a:chOff x="2699251" y="2237026"/>
            <a:chExt cx="2552369" cy="3057605"/>
          </a:xfrm>
        </p:grpSpPr>
        <p:grpSp>
          <p:nvGrpSpPr>
            <p:cNvPr id="33" name="Group 32"/>
            <p:cNvGrpSpPr/>
            <p:nvPr/>
          </p:nvGrpSpPr>
          <p:grpSpPr>
            <a:xfrm>
              <a:off x="4565820" y="2237026"/>
              <a:ext cx="685800" cy="3057605"/>
              <a:chOff x="4565820" y="2237026"/>
              <a:chExt cx="685800" cy="3057605"/>
            </a:xfrm>
          </p:grpSpPr>
          <p:sp>
            <p:nvSpPr>
              <p:cNvPr id="39" name="Up-Down Arrow 38"/>
              <p:cNvSpPr/>
              <p:nvPr/>
            </p:nvSpPr>
            <p:spPr>
              <a:xfrm>
                <a:off x="4703064" y="4612485"/>
                <a:ext cx="381000" cy="682146"/>
              </a:xfrm>
              <a:prstGeom prst="upDownArrow">
                <a:avLst>
                  <a:gd name="adj1" fmla="val 62000"/>
                  <a:gd name="adj2" fmla="val 50000"/>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cxnSp>
            <p:nvCxnSpPr>
              <p:cNvPr id="42" name="Straight Connector 41"/>
              <p:cNvCxnSpPr/>
              <p:nvPr/>
            </p:nvCxnSpPr>
            <p:spPr>
              <a:xfrm flipH="1">
                <a:off x="5029200" y="2237026"/>
                <a:ext cx="792" cy="1941831"/>
              </a:xfrm>
              <a:prstGeom prst="line">
                <a:avLst/>
              </a:prstGeom>
              <a:ln w="38100" cap="rnd">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8" name="Rounded Rectangle 37"/>
              <p:cNvSpPr/>
              <p:nvPr/>
            </p:nvSpPr>
            <p:spPr>
              <a:xfrm>
                <a:off x="4565820" y="4189017"/>
                <a:ext cx="685800" cy="453549"/>
              </a:xfrm>
              <a:prstGeom prst="roundRect">
                <a:avLst>
                  <a:gd name="adj" fmla="val 1582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2</a:t>
                </a:r>
              </a:p>
            </p:txBody>
          </p:sp>
        </p:grpSp>
        <p:sp>
          <p:nvSpPr>
            <p:cNvPr id="112" name="TextBox 111"/>
            <p:cNvSpPr txBox="1"/>
            <p:nvPr/>
          </p:nvSpPr>
          <p:spPr>
            <a:xfrm>
              <a:off x="2699251" y="4717415"/>
              <a:ext cx="1978174" cy="461665"/>
            </a:xfrm>
            <a:prstGeom prst="rect">
              <a:avLst/>
            </a:prstGeom>
            <a:noFill/>
          </p:spPr>
          <p:txBody>
            <a:bodyPr wrap="square" rtlCol="0">
              <a:spAutoFit/>
            </a:bodyPr>
            <a:lstStyle/>
            <a:p>
              <a:pPr algn="r"/>
              <a:r>
                <a:rPr lang="en-US" sz="2400" dirty="0" smtClean="0">
                  <a:solidFill>
                    <a:schemeClr val="accent2">
                      <a:lumMod val="50000"/>
                    </a:schemeClr>
                  </a:solidFill>
                  <a:latin typeface="+mj-lt"/>
                </a:rPr>
                <a:t>data channel</a:t>
              </a:r>
              <a:endParaRPr lang="en-US" sz="2400" dirty="0">
                <a:solidFill>
                  <a:schemeClr val="accent2">
                    <a:lumMod val="50000"/>
                  </a:schemeClr>
                </a:solidFill>
                <a:latin typeface="+mj-lt"/>
              </a:endParaRPr>
            </a:p>
          </p:txBody>
        </p:sp>
      </p:grpSp>
      <p:sp>
        <p:nvSpPr>
          <p:cNvPr id="61" name="Rounded Rectangle 60"/>
          <p:cNvSpPr/>
          <p:nvPr/>
        </p:nvSpPr>
        <p:spPr>
          <a:xfrm>
            <a:off x="4724400" y="3614008"/>
            <a:ext cx="457200" cy="462692"/>
          </a:xfrm>
          <a:prstGeom prst="roundRect">
            <a:avLst>
              <a:gd name="adj" fmla="val 1582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sp>
        <p:nvSpPr>
          <p:cNvPr id="64" name="Rounded Rectangle 63"/>
          <p:cNvSpPr/>
          <p:nvPr/>
        </p:nvSpPr>
        <p:spPr>
          <a:xfrm>
            <a:off x="4724400" y="2016046"/>
            <a:ext cx="457200" cy="462692"/>
          </a:xfrm>
          <a:prstGeom prst="roundRect">
            <a:avLst>
              <a:gd name="adj" fmla="val 1582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sp>
        <p:nvSpPr>
          <p:cNvPr id="53" name="TextBox 52"/>
          <p:cNvSpPr txBox="1"/>
          <p:nvPr/>
        </p:nvSpPr>
        <p:spPr>
          <a:xfrm>
            <a:off x="6288779" y="3532067"/>
            <a:ext cx="2660821" cy="1569660"/>
          </a:xfrm>
          <a:prstGeom prst="rect">
            <a:avLst/>
          </a:prstGeom>
          <a:noFill/>
        </p:spPr>
        <p:txBody>
          <a:bodyPr wrap="square" rtlCol="0">
            <a:spAutoFit/>
          </a:bodyPr>
          <a:lstStyle/>
          <a:p>
            <a:r>
              <a:rPr lang="en-US" sz="3200" b="1" dirty="0" smtClean="0">
                <a:latin typeface="+mj-lt"/>
              </a:rPr>
              <a:t>Overhead</a:t>
            </a:r>
          </a:p>
          <a:p>
            <a:r>
              <a:rPr lang="en-US" sz="3200" dirty="0" smtClean="0">
                <a:latin typeface="+mj-lt"/>
              </a:rPr>
              <a:t>  Area: 1.6% ↑</a:t>
            </a:r>
          </a:p>
          <a:p>
            <a:r>
              <a:rPr lang="en-US" sz="3200" dirty="0" smtClean="0">
                <a:latin typeface="+mj-lt"/>
              </a:rPr>
              <a:t>  Pins: 20 ↑ </a:t>
            </a:r>
          </a:p>
        </p:txBody>
      </p:sp>
      <p:sp>
        <p:nvSpPr>
          <p:cNvPr id="2" name="Title 1"/>
          <p:cNvSpPr txBox="1">
            <a:spLocks/>
          </p:cNvSpPr>
          <p:nvPr/>
        </p:nvSpPr>
        <p:spPr>
          <a:xfrm>
            <a:off x="-228600" y="152401"/>
            <a:ext cx="96012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spc="-200" dirty="0" smtClean="0"/>
              <a:t>Dual-Data-Port DRAM</a:t>
            </a:r>
            <a:endParaRPr lang="en-US" sz="5400" spc="-200" dirty="0"/>
          </a:p>
        </p:txBody>
      </p:sp>
    </p:spTree>
    <p:extLst>
      <p:ext uri="{BB962C8B-B14F-4D97-AF65-F5344CB8AC3E}">
        <p14:creationId xmlns:p14="http://schemas.microsoft.com/office/powerpoint/2010/main" val="14236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74"/>
                                        </p:tgtEl>
                                      </p:cBhvr>
                                    </p:animEffect>
                                    <p:set>
                                      <p:cBhvr>
                                        <p:cTn id="25" dur="1" fill="hold">
                                          <p:stCondLst>
                                            <p:cond delay="499"/>
                                          </p:stCondLst>
                                        </p:cTn>
                                        <p:tgtEl>
                                          <p:spTgt spid="74"/>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fade">
                                      <p:cBhvr>
                                        <p:cTn id="29" dur="500"/>
                                        <p:tgtEl>
                                          <p:spTgt spid="53"/>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1" grpId="0" animBg="1"/>
      <p:bldP spid="64" grpId="0" animBg="1"/>
      <p:bldP spid="5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spc="-200" dirty="0" smtClean="0"/>
              <a:t>DDP-DRAM Memory System</a:t>
            </a:r>
            <a:endParaRPr lang="en-US" sz="5400" spc="-200" dirty="0"/>
          </a:p>
        </p:txBody>
      </p:sp>
      <p:sp>
        <p:nvSpPr>
          <p:cNvPr id="91" name="Rounded Rectangle 90"/>
          <p:cNvSpPr/>
          <p:nvPr/>
        </p:nvSpPr>
        <p:spPr>
          <a:xfrm>
            <a:off x="2590800" y="2296158"/>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60" name="Rounded Rectangle 59"/>
          <p:cNvSpPr/>
          <p:nvPr/>
        </p:nvSpPr>
        <p:spPr>
          <a:xfrm>
            <a:off x="2514600" y="2225514"/>
            <a:ext cx="3200400" cy="3200400"/>
          </a:xfrm>
          <a:prstGeom prst="roundRect">
            <a:avLst>
              <a:gd name="adj" fmla="val 172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59" name="Rounded Rectangle 58"/>
          <p:cNvSpPr/>
          <p:nvPr/>
        </p:nvSpPr>
        <p:spPr>
          <a:xfrm>
            <a:off x="4195561" y="2292506"/>
            <a:ext cx="1443235" cy="3051653"/>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periphery</a:t>
            </a:r>
          </a:p>
        </p:txBody>
      </p:sp>
      <p:sp>
        <p:nvSpPr>
          <p:cNvPr id="21" name="Rounded Rectangle 20"/>
          <p:cNvSpPr/>
          <p:nvPr/>
        </p:nvSpPr>
        <p:spPr>
          <a:xfrm>
            <a:off x="4195561" y="2292506"/>
            <a:ext cx="1443235" cy="3051653"/>
          </a:xfrm>
          <a:prstGeom prst="roundRect">
            <a:avLst>
              <a:gd name="adj" fmla="val 36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5" name="Up-Down Arrow 14"/>
          <p:cNvSpPr/>
          <p:nvPr/>
        </p:nvSpPr>
        <p:spPr>
          <a:xfrm>
            <a:off x="4730537" y="1628927"/>
            <a:ext cx="381000" cy="569522"/>
          </a:xfrm>
          <a:prstGeom prst="upDownArrow">
            <a:avLst>
              <a:gd name="adj1" fmla="val 62000"/>
              <a:gd name="adj2" fmla="val 500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16" name="TextBox 15"/>
          <p:cNvSpPr txBox="1"/>
          <p:nvPr/>
        </p:nvSpPr>
        <p:spPr>
          <a:xfrm>
            <a:off x="2743200" y="1687585"/>
            <a:ext cx="1978174" cy="461665"/>
          </a:xfrm>
          <a:prstGeom prst="rect">
            <a:avLst/>
          </a:prstGeom>
          <a:noFill/>
        </p:spPr>
        <p:txBody>
          <a:bodyPr wrap="square" rtlCol="0">
            <a:spAutoFit/>
          </a:bodyPr>
          <a:lstStyle/>
          <a:p>
            <a:pPr algn="r"/>
            <a:r>
              <a:rPr lang="en-US" sz="2400" b="1" i="1" dirty="0" smtClean="0">
                <a:solidFill>
                  <a:schemeClr val="accent5">
                    <a:lumMod val="75000"/>
                  </a:schemeClr>
                </a:solidFill>
                <a:latin typeface="+mj-lt"/>
              </a:rPr>
              <a:t>CPU channel</a:t>
            </a:r>
            <a:endParaRPr lang="en-US" sz="2400" b="1" i="1" dirty="0">
              <a:solidFill>
                <a:schemeClr val="accent5">
                  <a:lumMod val="75000"/>
                </a:schemeClr>
              </a:solidFill>
              <a:latin typeface="+mj-lt"/>
            </a:endParaRPr>
          </a:p>
        </p:txBody>
      </p:sp>
      <p:grpSp>
        <p:nvGrpSpPr>
          <p:cNvPr id="17" name="Group 16"/>
          <p:cNvGrpSpPr/>
          <p:nvPr/>
        </p:nvGrpSpPr>
        <p:grpSpPr>
          <a:xfrm>
            <a:off x="5735652" y="1604770"/>
            <a:ext cx="2905428" cy="2443988"/>
            <a:chOff x="5705172" y="832612"/>
            <a:chExt cx="2905428" cy="2443988"/>
          </a:xfrm>
        </p:grpSpPr>
        <p:sp>
          <p:nvSpPr>
            <p:cNvPr id="18" name="Bent-Up Arrow 17"/>
            <p:cNvSpPr/>
            <p:nvPr/>
          </p:nvSpPr>
          <p:spPr>
            <a:xfrm rot="16200000" flipH="1">
              <a:off x="4831805" y="1705979"/>
              <a:ext cx="2443988" cy="697254"/>
            </a:xfrm>
            <a:prstGeom prst="bentUpArrow">
              <a:avLst>
                <a:gd name="adj1" fmla="val 42054"/>
                <a:gd name="adj2" fmla="val 34359"/>
                <a:gd name="adj3" fmla="val 27282"/>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9" name="TextBox 18"/>
            <p:cNvSpPr txBox="1"/>
            <p:nvPr/>
          </p:nvSpPr>
          <p:spPr>
            <a:xfrm>
              <a:off x="6477004" y="914400"/>
              <a:ext cx="2133596" cy="830997"/>
            </a:xfrm>
            <a:prstGeom prst="rect">
              <a:avLst/>
            </a:prstGeom>
            <a:noFill/>
          </p:spPr>
          <p:txBody>
            <a:bodyPr wrap="square" rtlCol="0">
              <a:spAutoFit/>
            </a:bodyPr>
            <a:lstStyle/>
            <a:p>
              <a:r>
                <a:rPr lang="en-US" sz="2400" b="1" i="1" dirty="0" smtClean="0">
                  <a:solidFill>
                    <a:schemeClr val="accent6">
                      <a:lumMod val="50000"/>
                    </a:schemeClr>
                  </a:solidFill>
                  <a:latin typeface="+mj-lt"/>
                </a:rPr>
                <a:t>control channel</a:t>
              </a:r>
            </a:p>
            <a:p>
              <a:r>
                <a:rPr lang="en-US" sz="2400" dirty="0" smtClean="0">
                  <a:latin typeface="+mj-lt"/>
                </a:rPr>
                <a:t>with </a:t>
              </a:r>
              <a:r>
                <a:rPr lang="en-US" sz="2400" b="1" i="1" dirty="0" smtClean="0">
                  <a:solidFill>
                    <a:schemeClr val="accent6">
                      <a:lumMod val="50000"/>
                    </a:schemeClr>
                  </a:solidFill>
                  <a:latin typeface="+mj-lt"/>
                </a:rPr>
                <a:t>port select</a:t>
              </a:r>
              <a:endParaRPr lang="en-US" sz="2400" b="1" i="1" dirty="0">
                <a:solidFill>
                  <a:schemeClr val="accent6">
                    <a:lumMod val="50000"/>
                  </a:schemeClr>
                </a:solidFill>
                <a:latin typeface="+mj-lt"/>
              </a:endParaRPr>
            </a:p>
          </p:txBody>
        </p:sp>
      </p:grpSp>
      <p:cxnSp>
        <p:nvCxnSpPr>
          <p:cNvPr id="4" name="Straight Connector 3"/>
          <p:cNvCxnSpPr/>
          <p:nvPr/>
        </p:nvCxnSpPr>
        <p:spPr>
          <a:xfrm>
            <a:off x="4038599" y="3591558"/>
            <a:ext cx="533401" cy="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038600" y="4048758"/>
            <a:ext cx="53340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71342" y="3591558"/>
            <a:ext cx="659" cy="453392"/>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48" idx="3"/>
          </p:cNvCxnSpPr>
          <p:nvPr/>
        </p:nvCxnSpPr>
        <p:spPr>
          <a:xfrm flipV="1">
            <a:off x="4038600" y="3018153"/>
            <a:ext cx="838200" cy="317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58" idx="3"/>
          </p:cNvCxnSpPr>
          <p:nvPr/>
        </p:nvCxnSpPr>
        <p:spPr>
          <a:xfrm flipV="1">
            <a:off x="4038599" y="4614543"/>
            <a:ext cx="836296" cy="571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4872238" y="2687318"/>
            <a:ext cx="4562" cy="1927225"/>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4575070" y="2223609"/>
            <a:ext cx="685800" cy="453549"/>
          </a:xfrm>
          <a:prstGeom prst="roundRect">
            <a:avLst>
              <a:gd name="adj" fmla="val 15823"/>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1</a:t>
            </a:r>
          </a:p>
        </p:txBody>
      </p:sp>
      <p:sp>
        <p:nvSpPr>
          <p:cNvPr id="58" name="Rounded Rectangle 57"/>
          <p:cNvSpPr/>
          <p:nvPr/>
        </p:nvSpPr>
        <p:spPr>
          <a:xfrm>
            <a:off x="2590798" y="3896359"/>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48" name="Rounded Rectangle 47"/>
          <p:cNvSpPr/>
          <p:nvPr/>
        </p:nvSpPr>
        <p:spPr>
          <a:xfrm>
            <a:off x="2590799" y="2297429"/>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51" name="Freeform 50"/>
          <p:cNvSpPr/>
          <p:nvPr/>
        </p:nvSpPr>
        <p:spPr>
          <a:xfrm>
            <a:off x="4786009" y="3693157"/>
            <a:ext cx="345360" cy="129544"/>
          </a:xfrm>
          <a:custGeom>
            <a:avLst/>
            <a:gdLst>
              <a:gd name="connsiteX0" fmla="*/ 0 w 314325"/>
              <a:gd name="connsiteY0" fmla="*/ 129544 h 129544"/>
              <a:gd name="connsiteX1" fmla="*/ 154305 w 314325"/>
              <a:gd name="connsiteY1" fmla="*/ 4 h 129544"/>
              <a:gd name="connsiteX2" fmla="*/ 314325 w 314325"/>
              <a:gd name="connsiteY2" fmla="*/ 125734 h 129544"/>
            </a:gdLst>
            <a:ahLst/>
            <a:cxnLst>
              <a:cxn ang="0">
                <a:pos x="connsiteX0" y="connsiteY0"/>
              </a:cxn>
              <a:cxn ang="0">
                <a:pos x="connsiteX1" y="connsiteY1"/>
              </a:cxn>
              <a:cxn ang="0">
                <a:pos x="connsiteX2" y="connsiteY2"/>
              </a:cxn>
            </a:cxnLst>
            <a:rect l="l" t="t" r="r" b="b"/>
            <a:pathLst>
              <a:path w="314325" h="129544">
                <a:moveTo>
                  <a:pt x="0" y="129544"/>
                </a:moveTo>
                <a:cubicBezTo>
                  <a:pt x="50959" y="65091"/>
                  <a:pt x="101918" y="639"/>
                  <a:pt x="154305" y="4"/>
                </a:cubicBezTo>
                <a:cubicBezTo>
                  <a:pt x="206692" y="-631"/>
                  <a:pt x="260508" y="62551"/>
                  <a:pt x="314325" y="125734"/>
                </a:cubicBezTo>
              </a:path>
            </a:pathLst>
          </a:custGeom>
          <a:noFill/>
          <a:ln w="38100" cap="rnd">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a:stCxn id="51" idx="0"/>
          </p:cNvCxnSpPr>
          <p:nvPr/>
        </p:nvCxnSpPr>
        <p:spPr>
          <a:xfrm flipH="1" flipV="1">
            <a:off x="4571208" y="3820158"/>
            <a:ext cx="214801" cy="254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23" idx="0"/>
            <a:endCxn id="51" idx="2"/>
          </p:cNvCxnSpPr>
          <p:nvPr/>
        </p:nvCxnSpPr>
        <p:spPr>
          <a:xfrm flipH="1" flipV="1">
            <a:off x="5131369" y="3818891"/>
            <a:ext cx="120254" cy="126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rot="16200000">
            <a:off x="5021197" y="3593382"/>
            <a:ext cx="914400" cy="453549"/>
          </a:xfrm>
          <a:prstGeom prst="roundRect">
            <a:avLst>
              <a:gd name="adj" fmla="val 95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sp>
        <p:nvSpPr>
          <p:cNvPr id="39" name="Up-Down Arrow 38"/>
          <p:cNvSpPr/>
          <p:nvPr/>
        </p:nvSpPr>
        <p:spPr>
          <a:xfrm>
            <a:off x="4703064" y="5441235"/>
            <a:ext cx="381000" cy="599354"/>
          </a:xfrm>
          <a:prstGeom prst="upDownArrow">
            <a:avLst>
              <a:gd name="adj1" fmla="val 62000"/>
              <a:gd name="adj2" fmla="val 50000"/>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cxnSp>
        <p:nvCxnSpPr>
          <p:cNvPr id="42" name="Straight Connector 41"/>
          <p:cNvCxnSpPr/>
          <p:nvPr/>
        </p:nvCxnSpPr>
        <p:spPr>
          <a:xfrm flipH="1">
            <a:off x="5029200" y="3009184"/>
            <a:ext cx="792" cy="194183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8" name="Rounded Rectangle 37"/>
          <p:cNvSpPr/>
          <p:nvPr/>
        </p:nvSpPr>
        <p:spPr>
          <a:xfrm>
            <a:off x="4565820" y="4961175"/>
            <a:ext cx="685800" cy="453549"/>
          </a:xfrm>
          <a:prstGeom prst="roundRect">
            <a:avLst>
              <a:gd name="adj" fmla="val 1582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2</a:t>
            </a:r>
          </a:p>
        </p:txBody>
      </p:sp>
      <p:sp>
        <p:nvSpPr>
          <p:cNvPr id="112" name="TextBox 111"/>
          <p:cNvSpPr txBox="1"/>
          <p:nvPr/>
        </p:nvSpPr>
        <p:spPr>
          <a:xfrm>
            <a:off x="2699251" y="5489574"/>
            <a:ext cx="1978174" cy="461665"/>
          </a:xfrm>
          <a:prstGeom prst="rect">
            <a:avLst/>
          </a:prstGeom>
          <a:noFill/>
        </p:spPr>
        <p:txBody>
          <a:bodyPr wrap="square" rtlCol="0">
            <a:spAutoFit/>
          </a:bodyPr>
          <a:lstStyle/>
          <a:p>
            <a:pPr algn="r"/>
            <a:r>
              <a:rPr lang="en-US" sz="2400" b="1" i="1" dirty="0" smtClean="0">
                <a:solidFill>
                  <a:schemeClr val="accent2">
                    <a:lumMod val="75000"/>
                  </a:schemeClr>
                </a:solidFill>
                <a:latin typeface="+mj-lt"/>
              </a:rPr>
              <a:t>IO channel</a:t>
            </a:r>
            <a:endParaRPr lang="en-US" sz="2400" b="1" i="1" dirty="0">
              <a:solidFill>
                <a:schemeClr val="accent2">
                  <a:lumMod val="75000"/>
                </a:schemeClr>
              </a:solidFill>
              <a:latin typeface="+mj-lt"/>
            </a:endParaRPr>
          </a:p>
        </p:txBody>
      </p:sp>
      <p:sp>
        <p:nvSpPr>
          <p:cNvPr id="61" name="Rounded Rectangle 60"/>
          <p:cNvSpPr/>
          <p:nvPr/>
        </p:nvSpPr>
        <p:spPr>
          <a:xfrm>
            <a:off x="4724400" y="4386166"/>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sp>
        <p:nvSpPr>
          <p:cNvPr id="64" name="Rounded Rectangle 63"/>
          <p:cNvSpPr/>
          <p:nvPr/>
        </p:nvSpPr>
        <p:spPr>
          <a:xfrm>
            <a:off x="4724400" y="2788204"/>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sp>
        <p:nvSpPr>
          <p:cNvPr id="55" name="Rectangle 54"/>
          <p:cNvSpPr/>
          <p:nvPr/>
        </p:nvSpPr>
        <p:spPr>
          <a:xfrm>
            <a:off x="2133600" y="6055589"/>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000"/>
              </a:lnSpc>
            </a:pPr>
            <a:r>
              <a:rPr lang="en-US" sz="3200" spc="-80" dirty="0" smtClean="0"/>
              <a:t>DDMA IO interface</a:t>
            </a:r>
          </a:p>
        </p:txBody>
      </p:sp>
      <p:sp>
        <p:nvSpPr>
          <p:cNvPr id="56" name="Up-Down Arrow 55"/>
          <p:cNvSpPr/>
          <p:nvPr/>
        </p:nvSpPr>
        <p:spPr>
          <a:xfrm>
            <a:off x="6069039" y="1254989"/>
            <a:ext cx="447376" cy="4800599"/>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5" name="Rectangle 4"/>
          <p:cNvSpPr/>
          <p:nvPr/>
        </p:nvSpPr>
        <p:spPr>
          <a:xfrm>
            <a:off x="2133600" y="990600"/>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000"/>
              </a:lnSpc>
            </a:pPr>
            <a:r>
              <a:rPr lang="en-US" sz="3200" spc="-80" dirty="0" smtClean="0"/>
              <a:t>memory controller at CPU</a:t>
            </a:r>
          </a:p>
        </p:txBody>
      </p:sp>
    </p:spTree>
    <p:extLst>
      <p:ext uri="{BB962C8B-B14F-4D97-AF65-F5344CB8AC3E}">
        <p14:creationId xmlns:p14="http://schemas.microsoft.com/office/powerpoint/2010/main" val="219234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39" grpId="0" animBg="1"/>
      <p:bldP spid="112" grpId="0"/>
      <p:bldP spid="55" grpId="0" animBg="1"/>
      <p:bldP spid="5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3657600" y="1143000"/>
            <a:ext cx="18288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processor</a:t>
            </a:r>
          </a:p>
        </p:txBody>
      </p:sp>
      <p:sp>
        <p:nvSpPr>
          <p:cNvPr id="23"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Logical System Organization</a:t>
            </a:r>
            <a:endParaRPr lang="en-US" sz="5400" dirty="0"/>
          </a:p>
        </p:txBody>
      </p:sp>
      <p:sp>
        <p:nvSpPr>
          <p:cNvPr id="24" name="Rounded Rectangle 23"/>
          <p:cNvSpPr/>
          <p:nvPr/>
        </p:nvSpPr>
        <p:spPr>
          <a:xfrm>
            <a:off x="3657600" y="2819400"/>
            <a:ext cx="1828800" cy="609600"/>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a:latin typeface="+mj-lt"/>
              </a:rPr>
              <a:t>m</a:t>
            </a:r>
            <a:r>
              <a:rPr lang="en-US" sz="2800" spc="-80" dirty="0" smtClean="0">
                <a:latin typeface="+mj-lt"/>
              </a:rPr>
              <a:t>ain memory</a:t>
            </a:r>
          </a:p>
        </p:txBody>
      </p:sp>
      <p:sp>
        <p:nvSpPr>
          <p:cNvPr id="25" name="Rounded Rectangle 24"/>
          <p:cNvSpPr/>
          <p:nvPr/>
        </p:nvSpPr>
        <p:spPr>
          <a:xfrm>
            <a:off x="3657600" y="4495800"/>
            <a:ext cx="18288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IO devices</a:t>
            </a:r>
          </a:p>
        </p:txBody>
      </p:sp>
      <p:cxnSp>
        <p:nvCxnSpPr>
          <p:cNvPr id="4" name="Straight Connector 3"/>
          <p:cNvCxnSpPr>
            <a:stCxn id="15" idx="2"/>
            <a:endCxn id="24" idx="0"/>
          </p:cNvCxnSpPr>
          <p:nvPr/>
        </p:nvCxnSpPr>
        <p:spPr>
          <a:xfrm>
            <a:off x="4572000" y="1752600"/>
            <a:ext cx="0" cy="1066800"/>
          </a:xfrm>
          <a:prstGeom prst="line">
            <a:avLst/>
          </a:prstGeom>
          <a:ln w="508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4" idx="2"/>
            <a:endCxn id="25" idx="0"/>
          </p:cNvCxnSpPr>
          <p:nvPr/>
        </p:nvCxnSpPr>
        <p:spPr>
          <a:xfrm>
            <a:off x="4572000" y="3429000"/>
            <a:ext cx="0" cy="10668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493623" y="1828800"/>
            <a:ext cx="1981200" cy="914400"/>
            <a:chOff x="2493623" y="1828800"/>
            <a:chExt cx="1981200" cy="914400"/>
          </a:xfrm>
        </p:grpSpPr>
        <p:sp>
          <p:nvSpPr>
            <p:cNvPr id="27" name="Up-Down Arrow 26"/>
            <p:cNvSpPr/>
            <p:nvPr/>
          </p:nvSpPr>
          <p:spPr>
            <a:xfrm>
              <a:off x="4093823" y="1828800"/>
              <a:ext cx="381000" cy="914400"/>
            </a:xfrm>
            <a:prstGeom prst="upDownArrow">
              <a:avLst>
                <a:gd name="adj1" fmla="val 62000"/>
                <a:gd name="adj2" fmla="val 500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38" name="TextBox 37"/>
            <p:cNvSpPr txBox="1"/>
            <p:nvPr/>
          </p:nvSpPr>
          <p:spPr>
            <a:xfrm>
              <a:off x="2493623" y="2055167"/>
              <a:ext cx="1600200" cy="461665"/>
            </a:xfrm>
            <a:prstGeom prst="rect">
              <a:avLst/>
            </a:prstGeom>
            <a:noFill/>
          </p:spPr>
          <p:txBody>
            <a:bodyPr wrap="square" rtlCol="0">
              <a:spAutoFit/>
            </a:bodyPr>
            <a:lstStyle/>
            <a:p>
              <a:pPr algn="r"/>
              <a:r>
                <a:rPr lang="en-US" sz="2400" dirty="0" smtClean="0">
                  <a:latin typeface="+mj-lt"/>
                </a:rPr>
                <a:t>CPU access</a:t>
              </a:r>
              <a:endParaRPr lang="en-US" sz="2400" dirty="0">
                <a:latin typeface="+mj-lt"/>
              </a:endParaRPr>
            </a:p>
          </p:txBody>
        </p:sp>
      </p:grpSp>
      <p:grpSp>
        <p:nvGrpSpPr>
          <p:cNvPr id="11" name="Group 10"/>
          <p:cNvGrpSpPr/>
          <p:nvPr/>
        </p:nvGrpSpPr>
        <p:grpSpPr>
          <a:xfrm>
            <a:off x="2493623" y="3505200"/>
            <a:ext cx="1981200" cy="914400"/>
            <a:chOff x="2493623" y="3505200"/>
            <a:chExt cx="1981200" cy="914400"/>
          </a:xfrm>
        </p:grpSpPr>
        <p:sp>
          <p:nvSpPr>
            <p:cNvPr id="29" name="Up-Down Arrow 28"/>
            <p:cNvSpPr/>
            <p:nvPr/>
          </p:nvSpPr>
          <p:spPr>
            <a:xfrm>
              <a:off x="4093823" y="3505200"/>
              <a:ext cx="381000" cy="914400"/>
            </a:xfrm>
            <a:prstGeom prst="upDownArrow">
              <a:avLst>
                <a:gd name="adj1" fmla="val 62000"/>
                <a:gd name="adj2" fmla="val 50000"/>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39" name="TextBox 38"/>
            <p:cNvSpPr txBox="1"/>
            <p:nvPr/>
          </p:nvSpPr>
          <p:spPr>
            <a:xfrm>
              <a:off x="2493623" y="3669099"/>
              <a:ext cx="1600200" cy="461665"/>
            </a:xfrm>
            <a:prstGeom prst="rect">
              <a:avLst/>
            </a:prstGeom>
            <a:noFill/>
          </p:spPr>
          <p:txBody>
            <a:bodyPr wrap="square" rtlCol="0">
              <a:spAutoFit/>
            </a:bodyPr>
            <a:lstStyle/>
            <a:p>
              <a:pPr algn="r"/>
              <a:r>
                <a:rPr lang="en-US" sz="2400" dirty="0" smtClean="0">
                  <a:latin typeface="+mj-lt"/>
                </a:rPr>
                <a:t>IO access</a:t>
              </a:r>
              <a:endParaRPr lang="en-US" sz="2400" dirty="0">
                <a:latin typeface="+mj-lt"/>
              </a:endParaRPr>
            </a:p>
          </p:txBody>
        </p:sp>
      </p:grpSp>
      <p:sp>
        <p:nvSpPr>
          <p:cNvPr id="12" name="Content Placeholder 2"/>
          <p:cNvSpPr>
            <a:spLocks noGrp="1"/>
          </p:cNvSpPr>
          <p:nvPr/>
        </p:nvSpPr>
        <p:spPr>
          <a:xfrm>
            <a:off x="0" y="5257800"/>
            <a:ext cx="91440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pc="-100" dirty="0" smtClean="0"/>
              <a:t>Main memory connects processor and IO devices   as an </a:t>
            </a:r>
            <a:r>
              <a:rPr lang="en-US" b="1" i="1" spc="-100" dirty="0" smtClean="0"/>
              <a:t>intermediate layer</a:t>
            </a:r>
            <a:endParaRPr lang="en-US" b="1" i="1" spc="-100" dirty="0"/>
          </a:p>
        </p:txBody>
      </p:sp>
    </p:spTree>
    <p:extLst>
      <p:ext uri="{BB962C8B-B14F-4D97-AF65-F5344CB8AC3E}">
        <p14:creationId xmlns:p14="http://schemas.microsoft.com/office/powerpoint/2010/main" val="19584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Three Data Transfer Modes</a:t>
            </a:r>
            <a:endParaRPr lang="en-US" sz="5400" dirty="0"/>
          </a:p>
        </p:txBody>
      </p:sp>
      <p:sp>
        <p:nvSpPr>
          <p:cNvPr id="34" name="Content Placeholder 2"/>
          <p:cNvSpPr txBox="1">
            <a:spLocks/>
          </p:cNvSpPr>
          <p:nvPr/>
        </p:nvSpPr>
        <p:spPr>
          <a:xfrm>
            <a:off x="381000" y="1524000"/>
            <a:ext cx="8382000" cy="46482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1" dirty="0" smtClean="0">
                <a:solidFill>
                  <a:srgbClr val="000000"/>
                </a:solidFill>
              </a:rPr>
              <a:t>CPU Access</a:t>
            </a:r>
            <a:r>
              <a:rPr lang="en-US" sz="3200" dirty="0" smtClean="0">
                <a:solidFill>
                  <a:srgbClr val="000000"/>
                </a:solidFill>
              </a:rPr>
              <a:t>: Access through CPU channel</a:t>
            </a:r>
          </a:p>
          <a:p>
            <a:pPr lvl="1"/>
            <a:r>
              <a:rPr lang="en-US" sz="2800" dirty="0" smtClean="0">
                <a:solidFill>
                  <a:srgbClr val="000000"/>
                </a:solidFill>
              </a:rPr>
              <a:t>DRAM read/write with CPU port selection</a:t>
            </a:r>
          </a:p>
          <a:p>
            <a:pPr lvl="1"/>
            <a:endParaRPr lang="en-US" sz="2800" dirty="0" smtClean="0">
              <a:solidFill>
                <a:srgbClr val="000000"/>
              </a:solidFill>
            </a:endParaRPr>
          </a:p>
          <a:p>
            <a:r>
              <a:rPr lang="en-US" sz="3200" b="1" dirty="0" smtClean="0">
                <a:solidFill>
                  <a:srgbClr val="000000"/>
                </a:solidFill>
              </a:rPr>
              <a:t>IO Access</a:t>
            </a:r>
            <a:r>
              <a:rPr lang="en-US" sz="3200" dirty="0" smtClean="0">
                <a:solidFill>
                  <a:srgbClr val="000000"/>
                </a:solidFill>
              </a:rPr>
              <a:t>: Access through IO channel</a:t>
            </a:r>
          </a:p>
          <a:p>
            <a:pPr lvl="1"/>
            <a:r>
              <a:rPr lang="en-US" sz="2800" dirty="0" smtClean="0">
                <a:solidFill>
                  <a:srgbClr val="000000"/>
                </a:solidFill>
              </a:rPr>
              <a:t>DRAM read/write with IO port selection</a:t>
            </a:r>
          </a:p>
          <a:p>
            <a:pPr lvl="1"/>
            <a:endParaRPr lang="en-US" sz="2800" dirty="0" smtClean="0">
              <a:solidFill>
                <a:srgbClr val="000000"/>
              </a:solidFill>
            </a:endParaRPr>
          </a:p>
          <a:p>
            <a:r>
              <a:rPr lang="en-US" sz="3200" b="1" dirty="0" smtClean="0">
                <a:solidFill>
                  <a:srgbClr val="000000"/>
                </a:solidFill>
              </a:rPr>
              <a:t>Port Bypass</a:t>
            </a:r>
            <a:r>
              <a:rPr lang="en-US" sz="3200" dirty="0" smtClean="0">
                <a:solidFill>
                  <a:srgbClr val="000000"/>
                </a:solidFill>
              </a:rPr>
              <a:t>: Direct transfer between channels</a:t>
            </a:r>
          </a:p>
          <a:p>
            <a:pPr lvl="1"/>
            <a:r>
              <a:rPr lang="en-US" sz="2800" dirty="0" smtClean="0">
                <a:solidFill>
                  <a:srgbClr val="000000"/>
                </a:solidFill>
              </a:rPr>
              <a:t>DRAM access with port bypass selection</a:t>
            </a:r>
            <a:endParaRPr lang="en-US" sz="2800" dirty="0">
              <a:solidFill>
                <a:srgbClr val="0000FF"/>
              </a:solidFill>
            </a:endParaRPr>
          </a:p>
        </p:txBody>
      </p:sp>
    </p:spTree>
    <p:extLst>
      <p:ext uri="{BB962C8B-B14F-4D97-AF65-F5344CB8AC3E}">
        <p14:creationId xmlns:p14="http://schemas.microsoft.com/office/powerpoint/2010/main" val="392283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1. CPU Access Mode</a:t>
            </a:r>
            <a:endParaRPr lang="en-US" sz="5400" dirty="0"/>
          </a:p>
        </p:txBody>
      </p:sp>
      <p:sp>
        <p:nvSpPr>
          <p:cNvPr id="91" name="Rounded Rectangle 90"/>
          <p:cNvSpPr/>
          <p:nvPr/>
        </p:nvSpPr>
        <p:spPr>
          <a:xfrm>
            <a:off x="2590800" y="2296158"/>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60" name="Rounded Rectangle 59"/>
          <p:cNvSpPr/>
          <p:nvPr/>
        </p:nvSpPr>
        <p:spPr>
          <a:xfrm>
            <a:off x="2514600" y="2225514"/>
            <a:ext cx="3200400" cy="3200400"/>
          </a:xfrm>
          <a:prstGeom prst="roundRect">
            <a:avLst>
              <a:gd name="adj" fmla="val 172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59" name="Rounded Rectangle 58"/>
          <p:cNvSpPr/>
          <p:nvPr/>
        </p:nvSpPr>
        <p:spPr>
          <a:xfrm>
            <a:off x="4195561" y="2292506"/>
            <a:ext cx="1443235" cy="3051653"/>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periphery</a:t>
            </a:r>
          </a:p>
        </p:txBody>
      </p:sp>
      <p:sp>
        <p:nvSpPr>
          <p:cNvPr id="21" name="Rounded Rectangle 20"/>
          <p:cNvSpPr/>
          <p:nvPr/>
        </p:nvSpPr>
        <p:spPr>
          <a:xfrm>
            <a:off x="4195561" y="2292506"/>
            <a:ext cx="1443235" cy="3051653"/>
          </a:xfrm>
          <a:prstGeom prst="roundRect">
            <a:avLst>
              <a:gd name="adj" fmla="val 36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5" name="Up-Down Arrow 14"/>
          <p:cNvSpPr/>
          <p:nvPr/>
        </p:nvSpPr>
        <p:spPr>
          <a:xfrm>
            <a:off x="4730537" y="1628927"/>
            <a:ext cx="381000" cy="569522"/>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16" name="TextBox 15"/>
          <p:cNvSpPr txBox="1"/>
          <p:nvPr/>
        </p:nvSpPr>
        <p:spPr>
          <a:xfrm>
            <a:off x="2743200" y="1687585"/>
            <a:ext cx="1978174" cy="461665"/>
          </a:xfrm>
          <a:prstGeom prst="rect">
            <a:avLst/>
          </a:prstGeom>
          <a:noFill/>
        </p:spPr>
        <p:txBody>
          <a:bodyPr wrap="square" rtlCol="0">
            <a:spAutoFit/>
          </a:bodyPr>
          <a:lstStyle/>
          <a:p>
            <a:pPr algn="r"/>
            <a:r>
              <a:rPr lang="en-US" sz="2400" b="1" i="1" dirty="0" smtClean="0">
                <a:solidFill>
                  <a:schemeClr val="bg1">
                    <a:lumMod val="50000"/>
                  </a:schemeClr>
                </a:solidFill>
                <a:latin typeface="+mj-lt"/>
              </a:rPr>
              <a:t>CPU channel</a:t>
            </a:r>
            <a:endParaRPr lang="en-US" sz="2400" b="1" i="1" dirty="0">
              <a:solidFill>
                <a:schemeClr val="bg1">
                  <a:lumMod val="50000"/>
                </a:schemeClr>
              </a:solidFill>
              <a:latin typeface="+mj-lt"/>
            </a:endParaRPr>
          </a:p>
        </p:txBody>
      </p:sp>
      <p:cxnSp>
        <p:nvCxnSpPr>
          <p:cNvPr id="4" name="Straight Connector 3"/>
          <p:cNvCxnSpPr/>
          <p:nvPr/>
        </p:nvCxnSpPr>
        <p:spPr>
          <a:xfrm>
            <a:off x="4038599" y="3591558"/>
            <a:ext cx="533401" cy="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038600" y="4048758"/>
            <a:ext cx="53340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71342" y="3591558"/>
            <a:ext cx="659" cy="453392"/>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58" idx="3"/>
          </p:cNvCxnSpPr>
          <p:nvPr/>
        </p:nvCxnSpPr>
        <p:spPr>
          <a:xfrm flipV="1">
            <a:off x="4038599" y="4614543"/>
            <a:ext cx="836296" cy="571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2590798" y="3896359"/>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51" name="Freeform 50"/>
          <p:cNvSpPr/>
          <p:nvPr/>
        </p:nvSpPr>
        <p:spPr>
          <a:xfrm>
            <a:off x="4786009" y="3693157"/>
            <a:ext cx="345360" cy="129544"/>
          </a:xfrm>
          <a:custGeom>
            <a:avLst/>
            <a:gdLst>
              <a:gd name="connsiteX0" fmla="*/ 0 w 314325"/>
              <a:gd name="connsiteY0" fmla="*/ 129544 h 129544"/>
              <a:gd name="connsiteX1" fmla="*/ 154305 w 314325"/>
              <a:gd name="connsiteY1" fmla="*/ 4 h 129544"/>
              <a:gd name="connsiteX2" fmla="*/ 314325 w 314325"/>
              <a:gd name="connsiteY2" fmla="*/ 125734 h 129544"/>
            </a:gdLst>
            <a:ahLst/>
            <a:cxnLst>
              <a:cxn ang="0">
                <a:pos x="connsiteX0" y="connsiteY0"/>
              </a:cxn>
              <a:cxn ang="0">
                <a:pos x="connsiteX1" y="connsiteY1"/>
              </a:cxn>
              <a:cxn ang="0">
                <a:pos x="connsiteX2" y="connsiteY2"/>
              </a:cxn>
            </a:cxnLst>
            <a:rect l="l" t="t" r="r" b="b"/>
            <a:pathLst>
              <a:path w="314325" h="129544">
                <a:moveTo>
                  <a:pt x="0" y="129544"/>
                </a:moveTo>
                <a:cubicBezTo>
                  <a:pt x="50959" y="65091"/>
                  <a:pt x="101918" y="639"/>
                  <a:pt x="154305" y="4"/>
                </a:cubicBezTo>
                <a:cubicBezTo>
                  <a:pt x="206692" y="-631"/>
                  <a:pt x="260508" y="62551"/>
                  <a:pt x="314325" y="125734"/>
                </a:cubicBezTo>
              </a:path>
            </a:pathLst>
          </a:custGeom>
          <a:noFill/>
          <a:ln w="38100" cap="rnd">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a:stCxn id="51" idx="0"/>
          </p:cNvCxnSpPr>
          <p:nvPr/>
        </p:nvCxnSpPr>
        <p:spPr>
          <a:xfrm flipH="1" flipV="1">
            <a:off x="4571208" y="3820158"/>
            <a:ext cx="214801" cy="254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23" idx="0"/>
            <a:endCxn id="51" idx="2"/>
          </p:cNvCxnSpPr>
          <p:nvPr/>
        </p:nvCxnSpPr>
        <p:spPr>
          <a:xfrm flipH="1" flipV="1">
            <a:off x="5131369" y="3818891"/>
            <a:ext cx="120254" cy="126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rot="16200000">
            <a:off x="5021197" y="3593382"/>
            <a:ext cx="914400" cy="453549"/>
          </a:xfrm>
          <a:prstGeom prst="roundRect">
            <a:avLst>
              <a:gd name="adj" fmla="val 95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sp>
        <p:nvSpPr>
          <p:cNvPr id="39" name="Up-Down Arrow 38"/>
          <p:cNvSpPr/>
          <p:nvPr/>
        </p:nvSpPr>
        <p:spPr>
          <a:xfrm>
            <a:off x="4703064" y="5441235"/>
            <a:ext cx="381000" cy="599354"/>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cxnSp>
        <p:nvCxnSpPr>
          <p:cNvPr id="42" name="Straight Connector 41"/>
          <p:cNvCxnSpPr/>
          <p:nvPr/>
        </p:nvCxnSpPr>
        <p:spPr>
          <a:xfrm flipH="1">
            <a:off x="5029200" y="3009184"/>
            <a:ext cx="792" cy="194183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8" name="Rounded Rectangle 37"/>
          <p:cNvSpPr/>
          <p:nvPr/>
        </p:nvSpPr>
        <p:spPr>
          <a:xfrm>
            <a:off x="4565820" y="4961175"/>
            <a:ext cx="685800" cy="453549"/>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2</a:t>
            </a:r>
          </a:p>
        </p:txBody>
      </p:sp>
      <p:sp>
        <p:nvSpPr>
          <p:cNvPr id="112" name="TextBox 111"/>
          <p:cNvSpPr txBox="1"/>
          <p:nvPr/>
        </p:nvSpPr>
        <p:spPr>
          <a:xfrm>
            <a:off x="2699251" y="5489574"/>
            <a:ext cx="1978174" cy="461665"/>
          </a:xfrm>
          <a:prstGeom prst="rect">
            <a:avLst/>
          </a:prstGeom>
          <a:noFill/>
        </p:spPr>
        <p:txBody>
          <a:bodyPr wrap="square" rtlCol="0">
            <a:spAutoFit/>
          </a:bodyPr>
          <a:lstStyle/>
          <a:p>
            <a:pPr algn="r"/>
            <a:r>
              <a:rPr lang="en-US" sz="2400" b="1" i="1" dirty="0" smtClean="0">
                <a:solidFill>
                  <a:schemeClr val="bg1">
                    <a:lumMod val="50000"/>
                  </a:schemeClr>
                </a:solidFill>
                <a:latin typeface="+mj-lt"/>
              </a:rPr>
              <a:t>IO channel</a:t>
            </a:r>
            <a:endParaRPr lang="en-US" sz="2400" b="1" i="1" dirty="0">
              <a:solidFill>
                <a:schemeClr val="bg1">
                  <a:lumMod val="50000"/>
                </a:schemeClr>
              </a:solidFill>
              <a:latin typeface="+mj-lt"/>
            </a:endParaRPr>
          </a:p>
        </p:txBody>
      </p:sp>
      <p:sp>
        <p:nvSpPr>
          <p:cNvPr id="55" name="Rectangle 54"/>
          <p:cNvSpPr/>
          <p:nvPr/>
        </p:nvSpPr>
        <p:spPr>
          <a:xfrm>
            <a:off x="2133600" y="6055589"/>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400" spc="-80" dirty="0" smtClean="0"/>
              <a:t>DDMA IO interface</a:t>
            </a:r>
          </a:p>
        </p:txBody>
      </p:sp>
      <p:sp>
        <p:nvSpPr>
          <p:cNvPr id="18" name="Bent-Up Arrow 17"/>
          <p:cNvSpPr/>
          <p:nvPr/>
        </p:nvSpPr>
        <p:spPr>
          <a:xfrm rot="16200000" flipH="1">
            <a:off x="4885366" y="2478137"/>
            <a:ext cx="2443988" cy="697254"/>
          </a:xfrm>
          <a:prstGeom prst="bentUpArrow">
            <a:avLst>
              <a:gd name="adj1" fmla="val 42054"/>
              <a:gd name="adj2" fmla="val 34359"/>
              <a:gd name="adj3" fmla="val 27282"/>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9" name="TextBox 18"/>
          <p:cNvSpPr txBox="1"/>
          <p:nvPr/>
        </p:nvSpPr>
        <p:spPr>
          <a:xfrm>
            <a:off x="6507483" y="1686558"/>
            <a:ext cx="2304755" cy="830997"/>
          </a:xfrm>
          <a:prstGeom prst="rect">
            <a:avLst/>
          </a:prstGeom>
          <a:noFill/>
        </p:spPr>
        <p:txBody>
          <a:bodyPr wrap="square" rtlCol="0">
            <a:spAutoFit/>
          </a:bodyPr>
          <a:lstStyle/>
          <a:p>
            <a:r>
              <a:rPr lang="en-US" sz="2400" b="1" dirty="0" smtClean="0">
                <a:latin typeface="+mj-lt"/>
              </a:rPr>
              <a:t>control channel</a:t>
            </a:r>
          </a:p>
          <a:p>
            <a:r>
              <a:rPr lang="en-US" sz="2400" b="1" dirty="0" smtClean="0">
                <a:latin typeface="+mj-lt"/>
              </a:rPr>
              <a:t>with port select</a:t>
            </a:r>
            <a:endParaRPr lang="en-US" sz="2400" b="1" dirty="0">
              <a:latin typeface="+mj-lt"/>
            </a:endParaRPr>
          </a:p>
        </p:txBody>
      </p:sp>
      <p:sp>
        <p:nvSpPr>
          <p:cNvPr id="56" name="Up-Down Arrow 55"/>
          <p:cNvSpPr/>
          <p:nvPr/>
        </p:nvSpPr>
        <p:spPr>
          <a:xfrm>
            <a:off x="6085262" y="1254989"/>
            <a:ext cx="447376" cy="4800599"/>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cxnSp>
        <p:nvCxnSpPr>
          <p:cNvPr id="37" name="Straight Connector 36"/>
          <p:cNvCxnSpPr/>
          <p:nvPr/>
        </p:nvCxnSpPr>
        <p:spPr>
          <a:xfrm flipH="1">
            <a:off x="4872239" y="3120436"/>
            <a:ext cx="4561" cy="141115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4724400" y="4386166"/>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cxnSp>
        <p:nvCxnSpPr>
          <p:cNvPr id="94" name="Straight Connector 93"/>
          <p:cNvCxnSpPr/>
          <p:nvPr/>
        </p:nvCxnSpPr>
        <p:spPr>
          <a:xfrm flipH="1">
            <a:off x="4872239" y="2626589"/>
            <a:ext cx="4562" cy="382595"/>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021141" y="3010223"/>
            <a:ext cx="850932" cy="635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ounded Rectangle 63"/>
          <p:cNvSpPr/>
          <p:nvPr/>
        </p:nvSpPr>
        <p:spPr>
          <a:xfrm>
            <a:off x="4724400" y="2788204"/>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grpSp>
        <p:nvGrpSpPr>
          <p:cNvPr id="36" name="Group 35"/>
          <p:cNvGrpSpPr/>
          <p:nvPr/>
        </p:nvGrpSpPr>
        <p:grpSpPr>
          <a:xfrm>
            <a:off x="4023697" y="2628101"/>
            <a:ext cx="855660" cy="389984"/>
            <a:chOff x="4023697" y="2577072"/>
            <a:chExt cx="855660" cy="389984"/>
          </a:xfrm>
        </p:grpSpPr>
        <p:cxnSp>
          <p:nvCxnSpPr>
            <p:cNvPr id="66" name="Straight Connector 65"/>
            <p:cNvCxnSpPr/>
            <p:nvPr/>
          </p:nvCxnSpPr>
          <p:spPr>
            <a:xfrm flipH="1">
              <a:off x="4874795" y="2577072"/>
              <a:ext cx="4562" cy="382595"/>
            </a:xfrm>
            <a:prstGeom prst="line">
              <a:avLst/>
            </a:prstGeom>
            <a:ln w="76200"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4023697" y="2960706"/>
              <a:ext cx="850932" cy="6350"/>
            </a:xfrm>
            <a:prstGeom prst="line">
              <a:avLst/>
            </a:prstGeom>
            <a:ln w="76200"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2" name="Rounded Rectangle 21"/>
          <p:cNvSpPr/>
          <p:nvPr/>
        </p:nvSpPr>
        <p:spPr>
          <a:xfrm>
            <a:off x="4575070" y="2223609"/>
            <a:ext cx="685800" cy="453549"/>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sp>
        <p:nvSpPr>
          <p:cNvPr id="48" name="Rounded Rectangle 47"/>
          <p:cNvSpPr/>
          <p:nvPr/>
        </p:nvSpPr>
        <p:spPr>
          <a:xfrm>
            <a:off x="2590799" y="2297429"/>
            <a:ext cx="1447801" cy="1447800"/>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80" dirty="0">
                <a:latin typeface="+mj-lt"/>
              </a:rPr>
              <a:t>b</a:t>
            </a:r>
            <a:r>
              <a:rPr lang="en-US" sz="2800" spc="-80" dirty="0" smtClean="0">
                <a:latin typeface="+mj-lt"/>
              </a:rPr>
              <a:t>ank</a:t>
            </a:r>
          </a:p>
          <a:p>
            <a:pPr algn="ctr">
              <a:lnSpc>
                <a:spcPts val="3000"/>
              </a:lnSpc>
            </a:pPr>
            <a:r>
              <a:rPr lang="en-US" sz="2800" b="1" i="1" spc="-80" dirty="0" smtClean="0">
                <a:latin typeface="+mj-lt"/>
              </a:rPr>
              <a:t>READY</a:t>
            </a:r>
          </a:p>
        </p:txBody>
      </p:sp>
      <p:sp>
        <p:nvSpPr>
          <p:cNvPr id="5" name="Rectangle 4"/>
          <p:cNvSpPr/>
          <p:nvPr/>
        </p:nvSpPr>
        <p:spPr>
          <a:xfrm>
            <a:off x="2133600" y="990600"/>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400" spc="-80" dirty="0" smtClean="0"/>
              <a:t>memory controller at CPU</a:t>
            </a:r>
          </a:p>
        </p:txBody>
      </p:sp>
      <p:grpSp>
        <p:nvGrpSpPr>
          <p:cNvPr id="41" name="Group 40"/>
          <p:cNvGrpSpPr/>
          <p:nvPr/>
        </p:nvGrpSpPr>
        <p:grpSpPr>
          <a:xfrm>
            <a:off x="4031963" y="3364622"/>
            <a:ext cx="1677321" cy="914400"/>
            <a:chOff x="4028153" y="3360812"/>
            <a:chExt cx="1677321" cy="914400"/>
          </a:xfrm>
        </p:grpSpPr>
        <p:sp>
          <p:nvSpPr>
            <p:cNvPr id="74" name="Left Arrow 73"/>
            <p:cNvSpPr/>
            <p:nvPr/>
          </p:nvSpPr>
          <p:spPr>
            <a:xfrm>
              <a:off x="4028153" y="3428998"/>
              <a:ext cx="1213024" cy="304800"/>
            </a:xfrm>
            <a:prstGeom prst="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000" b="1" i="1" spc="-80" dirty="0" smtClean="0">
                  <a:latin typeface="+mj-lt"/>
                </a:rPr>
                <a:t>read</a:t>
              </a:r>
            </a:p>
          </p:txBody>
        </p:sp>
        <p:sp>
          <p:nvSpPr>
            <p:cNvPr id="75" name="Rounded Rectangle 74"/>
            <p:cNvSpPr/>
            <p:nvPr/>
          </p:nvSpPr>
          <p:spPr>
            <a:xfrm rot="16200000">
              <a:off x="5021500" y="3591237"/>
              <a:ext cx="914400" cy="453549"/>
            </a:xfrm>
            <a:prstGeom prst="roundRect">
              <a:avLst>
                <a:gd name="adj" fmla="val 9523"/>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c</a:t>
              </a:r>
              <a:r>
                <a:rPr lang="en-US" sz="2000" spc="-80" dirty="0" smtClean="0">
                  <a:latin typeface="+mj-lt"/>
                </a:rPr>
                <a:t>ontrol port</a:t>
              </a:r>
            </a:p>
          </p:txBody>
        </p:sp>
      </p:grpSp>
      <p:sp>
        <p:nvSpPr>
          <p:cNvPr id="77" name="TextBox 76"/>
          <p:cNvSpPr txBox="1"/>
          <p:nvPr/>
        </p:nvSpPr>
        <p:spPr>
          <a:xfrm>
            <a:off x="2742416" y="1687830"/>
            <a:ext cx="1978174" cy="461665"/>
          </a:xfrm>
          <a:prstGeom prst="rect">
            <a:avLst/>
          </a:prstGeom>
          <a:noFill/>
        </p:spPr>
        <p:txBody>
          <a:bodyPr wrap="square" rtlCol="0">
            <a:spAutoFit/>
          </a:bodyPr>
          <a:lstStyle/>
          <a:p>
            <a:pPr algn="r"/>
            <a:r>
              <a:rPr lang="en-US" sz="2400" b="1" i="1" dirty="0" smtClean="0">
                <a:solidFill>
                  <a:schemeClr val="accent5">
                    <a:lumMod val="75000"/>
                  </a:schemeClr>
                </a:solidFill>
                <a:latin typeface="+mj-lt"/>
              </a:rPr>
              <a:t>CPU channel</a:t>
            </a:r>
            <a:endParaRPr lang="en-US" sz="2400" b="1" i="1" dirty="0">
              <a:solidFill>
                <a:schemeClr val="accent5">
                  <a:lumMod val="75000"/>
                </a:schemeClr>
              </a:solidFill>
              <a:latin typeface="+mj-lt"/>
            </a:endParaRPr>
          </a:p>
        </p:txBody>
      </p:sp>
      <p:sp>
        <p:nvSpPr>
          <p:cNvPr id="78" name="Left Arrow 77"/>
          <p:cNvSpPr/>
          <p:nvPr/>
        </p:nvSpPr>
        <p:spPr>
          <a:xfrm rot="5400000">
            <a:off x="4610850" y="1708130"/>
            <a:ext cx="619757" cy="408189"/>
          </a:xfrm>
          <a:prstGeom prst="leftArrow">
            <a:avLst>
              <a:gd name="adj1" fmla="val 58401"/>
              <a:gd name="adj2" fmla="val 500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79" name="Bent-Up Arrow 78"/>
          <p:cNvSpPr/>
          <p:nvPr/>
        </p:nvSpPr>
        <p:spPr>
          <a:xfrm>
            <a:off x="4044002" y="2628101"/>
            <a:ext cx="1020488" cy="508402"/>
          </a:xfrm>
          <a:prstGeom prst="bentUpArrow">
            <a:avLst>
              <a:gd name="adj1" fmla="val 31954"/>
              <a:gd name="adj2" fmla="val 28710"/>
              <a:gd name="adj3" fmla="val 2858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80" name="Rounded Rectangle 79"/>
          <p:cNvSpPr/>
          <p:nvPr/>
        </p:nvSpPr>
        <p:spPr>
          <a:xfrm>
            <a:off x="4573190" y="2226315"/>
            <a:ext cx="685800" cy="453549"/>
          </a:xfrm>
          <a:prstGeom prst="roundRect">
            <a:avLst>
              <a:gd name="adj" fmla="val 15823"/>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1</a:t>
            </a:r>
          </a:p>
        </p:txBody>
      </p:sp>
      <p:grpSp>
        <p:nvGrpSpPr>
          <p:cNvPr id="90" name="Group 89"/>
          <p:cNvGrpSpPr/>
          <p:nvPr/>
        </p:nvGrpSpPr>
        <p:grpSpPr>
          <a:xfrm>
            <a:off x="5763216" y="1606319"/>
            <a:ext cx="3152184" cy="2443988"/>
            <a:chOff x="5732736" y="836422"/>
            <a:chExt cx="3152184" cy="2443988"/>
          </a:xfrm>
        </p:grpSpPr>
        <p:sp>
          <p:nvSpPr>
            <p:cNvPr id="92" name="Bent-Up Arrow 91"/>
            <p:cNvSpPr/>
            <p:nvPr/>
          </p:nvSpPr>
          <p:spPr>
            <a:xfrm rot="16200000" flipH="1">
              <a:off x="4859369" y="1709789"/>
              <a:ext cx="2443988" cy="697254"/>
            </a:xfrm>
            <a:prstGeom prst="bentUpArrow">
              <a:avLst>
                <a:gd name="adj1" fmla="val 42054"/>
                <a:gd name="adj2" fmla="val 34359"/>
                <a:gd name="adj3" fmla="val 27282"/>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93" name="TextBox 92"/>
            <p:cNvSpPr txBox="1"/>
            <p:nvPr/>
          </p:nvSpPr>
          <p:spPr>
            <a:xfrm>
              <a:off x="6477003" y="914400"/>
              <a:ext cx="2407917" cy="830997"/>
            </a:xfrm>
            <a:prstGeom prst="rect">
              <a:avLst/>
            </a:prstGeom>
            <a:solidFill>
              <a:schemeClr val="bg1"/>
            </a:solidFill>
          </p:spPr>
          <p:txBody>
            <a:bodyPr wrap="square" rtlCol="0">
              <a:spAutoFit/>
            </a:bodyPr>
            <a:lstStyle/>
            <a:p>
              <a:r>
                <a:rPr lang="en-US" sz="2400" b="1" dirty="0" smtClean="0">
                  <a:latin typeface="+mj-lt"/>
                </a:rPr>
                <a:t>control channel</a:t>
              </a:r>
            </a:p>
            <a:p>
              <a:r>
                <a:rPr lang="en-US" sz="2400" b="1" dirty="0" smtClean="0">
                  <a:latin typeface="+mj-lt"/>
                </a:rPr>
                <a:t>with </a:t>
              </a:r>
              <a:r>
                <a:rPr lang="en-US" sz="2400" b="1" i="1" dirty="0" smtClean="0">
                  <a:solidFill>
                    <a:schemeClr val="accent5">
                      <a:lumMod val="50000"/>
                    </a:schemeClr>
                  </a:solidFill>
                  <a:latin typeface="+mj-lt"/>
                </a:rPr>
                <a:t>CPU channel</a:t>
              </a:r>
              <a:endParaRPr lang="en-US" sz="2400" b="1" i="1" dirty="0">
                <a:solidFill>
                  <a:schemeClr val="accent5">
                    <a:lumMod val="50000"/>
                  </a:schemeClr>
                </a:solidFill>
                <a:latin typeface="+mj-lt"/>
              </a:endParaRPr>
            </a:p>
          </p:txBody>
        </p:sp>
      </p:grpSp>
    </p:spTree>
    <p:extLst>
      <p:ext uri="{BB962C8B-B14F-4D97-AF65-F5344CB8AC3E}">
        <p14:creationId xmlns:p14="http://schemas.microsoft.com/office/powerpoint/2010/main" val="107715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up)">
                                      <p:cBhvr>
                                        <p:cTn id="7" dur="500"/>
                                        <p:tgtEl>
                                          <p:spTgt spid="9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7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wipe(right)">
                                      <p:cBhvr>
                                        <p:cTn id="18" dur="500"/>
                                        <p:tgtEl>
                                          <p:spTgt spid="4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animEffect transition="in" filter="wipe(left)">
                                      <p:cBhvr>
                                        <p:cTn id="23" dur="500"/>
                                        <p:tgtEl>
                                          <p:spTgt spid="79"/>
                                        </p:tgtEl>
                                      </p:cBhvr>
                                    </p:animEffect>
                                  </p:childTnLst>
                                </p:cTn>
                              </p:par>
                            </p:childTnLst>
                          </p:cTn>
                        </p:par>
                        <p:par>
                          <p:cTn id="24" fill="hold">
                            <p:stCondLst>
                              <p:cond delay="500"/>
                            </p:stCondLst>
                            <p:childTnLst>
                              <p:par>
                                <p:cTn id="25" presetID="22" presetClass="entr" presetSubtype="4" fill="hold" grpId="0" nodeType="after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wipe(down)">
                                      <p:cBhvr>
                                        <p:cTn id="27" dur="500"/>
                                        <p:tgtEl>
                                          <p:spTgt spid="80"/>
                                        </p:tgtEl>
                                      </p:cBhvr>
                                    </p:animEffect>
                                  </p:childTnLst>
                                </p:cTn>
                              </p:par>
                            </p:childTnLst>
                          </p:cTn>
                        </p:par>
                        <p:par>
                          <p:cTn id="28" fill="hold">
                            <p:stCondLst>
                              <p:cond delay="1000"/>
                            </p:stCondLst>
                            <p:childTnLst>
                              <p:par>
                                <p:cTn id="29" presetID="22" presetClass="entr" presetSubtype="4"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wipe(down)">
                                      <p:cBhvr>
                                        <p:cTn id="31" dur="500"/>
                                        <p:tgtEl>
                                          <p:spTgt spid="78"/>
                                        </p:tgtEl>
                                      </p:cBhvr>
                                    </p:animEffect>
                                  </p:childTnLst>
                                </p:cTn>
                              </p:par>
                              <p:par>
                                <p:cTn id="32" presetID="22" presetClass="exit" presetSubtype="4" fill="hold" grpId="1" nodeType="withEffect">
                                  <p:stCondLst>
                                    <p:cond delay="0"/>
                                  </p:stCondLst>
                                  <p:childTnLst>
                                    <p:animEffect transition="out" filter="wipe(down)">
                                      <p:cBhvr>
                                        <p:cTn id="33" dur="500"/>
                                        <p:tgtEl>
                                          <p:spTgt spid="15"/>
                                        </p:tgtEl>
                                      </p:cBhvr>
                                    </p:animEffect>
                                    <p:set>
                                      <p:cBhvr>
                                        <p:cTn id="34"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animBg="1"/>
      <p:bldP spid="77" grpId="0"/>
      <p:bldP spid="78" grpId="0" animBg="1"/>
      <p:bldP spid="79" grpId="0" animBg="1"/>
      <p:bldP spid="8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2. IO Access Mode</a:t>
            </a:r>
            <a:endParaRPr lang="en-US" sz="5400" dirty="0"/>
          </a:p>
        </p:txBody>
      </p:sp>
      <p:sp>
        <p:nvSpPr>
          <p:cNvPr id="91" name="Rounded Rectangle 90"/>
          <p:cNvSpPr/>
          <p:nvPr/>
        </p:nvSpPr>
        <p:spPr>
          <a:xfrm>
            <a:off x="2590800" y="2296158"/>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60" name="Rounded Rectangle 59"/>
          <p:cNvSpPr/>
          <p:nvPr/>
        </p:nvSpPr>
        <p:spPr>
          <a:xfrm>
            <a:off x="2514600" y="2225514"/>
            <a:ext cx="3200400" cy="3200400"/>
          </a:xfrm>
          <a:prstGeom prst="roundRect">
            <a:avLst>
              <a:gd name="adj" fmla="val 172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59" name="Rounded Rectangle 58"/>
          <p:cNvSpPr/>
          <p:nvPr/>
        </p:nvSpPr>
        <p:spPr>
          <a:xfrm>
            <a:off x="4195561" y="2292506"/>
            <a:ext cx="1443235" cy="3051653"/>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periphery</a:t>
            </a:r>
          </a:p>
        </p:txBody>
      </p:sp>
      <p:sp>
        <p:nvSpPr>
          <p:cNvPr id="21" name="Rounded Rectangle 20"/>
          <p:cNvSpPr/>
          <p:nvPr/>
        </p:nvSpPr>
        <p:spPr>
          <a:xfrm>
            <a:off x="4195561" y="2292506"/>
            <a:ext cx="1443235" cy="3051653"/>
          </a:xfrm>
          <a:prstGeom prst="roundRect">
            <a:avLst>
              <a:gd name="adj" fmla="val 36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5" name="Up-Down Arrow 14"/>
          <p:cNvSpPr/>
          <p:nvPr/>
        </p:nvSpPr>
        <p:spPr>
          <a:xfrm>
            <a:off x="4730537" y="1628927"/>
            <a:ext cx="381000" cy="569522"/>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16" name="TextBox 15"/>
          <p:cNvSpPr txBox="1"/>
          <p:nvPr/>
        </p:nvSpPr>
        <p:spPr>
          <a:xfrm>
            <a:off x="2743200" y="1687585"/>
            <a:ext cx="1978174" cy="461665"/>
          </a:xfrm>
          <a:prstGeom prst="rect">
            <a:avLst/>
          </a:prstGeom>
          <a:noFill/>
        </p:spPr>
        <p:txBody>
          <a:bodyPr wrap="square" rtlCol="0">
            <a:spAutoFit/>
          </a:bodyPr>
          <a:lstStyle/>
          <a:p>
            <a:pPr algn="r"/>
            <a:r>
              <a:rPr lang="en-US" sz="2400" b="1" i="1" dirty="0" smtClean="0">
                <a:solidFill>
                  <a:schemeClr val="bg1">
                    <a:lumMod val="50000"/>
                  </a:schemeClr>
                </a:solidFill>
                <a:latin typeface="+mj-lt"/>
              </a:rPr>
              <a:t>CPU channel</a:t>
            </a:r>
            <a:endParaRPr lang="en-US" sz="2400" b="1" i="1" dirty="0">
              <a:solidFill>
                <a:schemeClr val="bg1">
                  <a:lumMod val="50000"/>
                </a:schemeClr>
              </a:solidFill>
              <a:latin typeface="+mj-lt"/>
            </a:endParaRPr>
          </a:p>
        </p:txBody>
      </p:sp>
      <p:cxnSp>
        <p:nvCxnSpPr>
          <p:cNvPr id="4" name="Straight Connector 3"/>
          <p:cNvCxnSpPr/>
          <p:nvPr/>
        </p:nvCxnSpPr>
        <p:spPr>
          <a:xfrm>
            <a:off x="4038599" y="3591558"/>
            <a:ext cx="533401" cy="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038600" y="4048758"/>
            <a:ext cx="53340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71342" y="3591558"/>
            <a:ext cx="659" cy="453392"/>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58" idx="3"/>
          </p:cNvCxnSpPr>
          <p:nvPr/>
        </p:nvCxnSpPr>
        <p:spPr>
          <a:xfrm flipV="1">
            <a:off x="4038599" y="4614543"/>
            <a:ext cx="836296" cy="571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2590798" y="3896359"/>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51" name="Freeform 50"/>
          <p:cNvSpPr/>
          <p:nvPr/>
        </p:nvSpPr>
        <p:spPr>
          <a:xfrm>
            <a:off x="4786009" y="3693157"/>
            <a:ext cx="345360" cy="129544"/>
          </a:xfrm>
          <a:custGeom>
            <a:avLst/>
            <a:gdLst>
              <a:gd name="connsiteX0" fmla="*/ 0 w 314325"/>
              <a:gd name="connsiteY0" fmla="*/ 129544 h 129544"/>
              <a:gd name="connsiteX1" fmla="*/ 154305 w 314325"/>
              <a:gd name="connsiteY1" fmla="*/ 4 h 129544"/>
              <a:gd name="connsiteX2" fmla="*/ 314325 w 314325"/>
              <a:gd name="connsiteY2" fmla="*/ 125734 h 129544"/>
            </a:gdLst>
            <a:ahLst/>
            <a:cxnLst>
              <a:cxn ang="0">
                <a:pos x="connsiteX0" y="connsiteY0"/>
              </a:cxn>
              <a:cxn ang="0">
                <a:pos x="connsiteX1" y="connsiteY1"/>
              </a:cxn>
              <a:cxn ang="0">
                <a:pos x="connsiteX2" y="connsiteY2"/>
              </a:cxn>
            </a:cxnLst>
            <a:rect l="l" t="t" r="r" b="b"/>
            <a:pathLst>
              <a:path w="314325" h="129544">
                <a:moveTo>
                  <a:pt x="0" y="129544"/>
                </a:moveTo>
                <a:cubicBezTo>
                  <a:pt x="50959" y="65091"/>
                  <a:pt x="101918" y="639"/>
                  <a:pt x="154305" y="4"/>
                </a:cubicBezTo>
                <a:cubicBezTo>
                  <a:pt x="206692" y="-631"/>
                  <a:pt x="260508" y="62551"/>
                  <a:pt x="314325" y="125734"/>
                </a:cubicBezTo>
              </a:path>
            </a:pathLst>
          </a:custGeom>
          <a:noFill/>
          <a:ln w="38100" cap="rnd">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a:stCxn id="51" idx="0"/>
          </p:cNvCxnSpPr>
          <p:nvPr/>
        </p:nvCxnSpPr>
        <p:spPr>
          <a:xfrm flipH="1" flipV="1">
            <a:off x="4571208" y="3820158"/>
            <a:ext cx="214801" cy="254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23" idx="0"/>
            <a:endCxn id="51" idx="2"/>
          </p:cNvCxnSpPr>
          <p:nvPr/>
        </p:nvCxnSpPr>
        <p:spPr>
          <a:xfrm flipH="1" flipV="1">
            <a:off x="5131369" y="3818891"/>
            <a:ext cx="120254" cy="126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rot="16200000">
            <a:off x="5021197" y="3593382"/>
            <a:ext cx="914400" cy="453549"/>
          </a:xfrm>
          <a:prstGeom prst="roundRect">
            <a:avLst>
              <a:gd name="adj" fmla="val 95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sp>
        <p:nvSpPr>
          <p:cNvPr id="39" name="Up-Down Arrow 38"/>
          <p:cNvSpPr/>
          <p:nvPr/>
        </p:nvSpPr>
        <p:spPr>
          <a:xfrm>
            <a:off x="4703064" y="5441235"/>
            <a:ext cx="381000" cy="599354"/>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cxnSp>
        <p:nvCxnSpPr>
          <p:cNvPr id="42" name="Straight Connector 41"/>
          <p:cNvCxnSpPr/>
          <p:nvPr/>
        </p:nvCxnSpPr>
        <p:spPr>
          <a:xfrm flipH="1">
            <a:off x="5029200" y="3009184"/>
            <a:ext cx="792" cy="194183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699251" y="5489574"/>
            <a:ext cx="1978174" cy="461665"/>
          </a:xfrm>
          <a:prstGeom prst="rect">
            <a:avLst/>
          </a:prstGeom>
          <a:noFill/>
        </p:spPr>
        <p:txBody>
          <a:bodyPr wrap="square" rtlCol="0">
            <a:spAutoFit/>
          </a:bodyPr>
          <a:lstStyle/>
          <a:p>
            <a:pPr algn="r"/>
            <a:r>
              <a:rPr lang="en-US" sz="2400" b="1" i="1" dirty="0" smtClean="0">
                <a:solidFill>
                  <a:schemeClr val="bg1">
                    <a:lumMod val="50000"/>
                  </a:schemeClr>
                </a:solidFill>
                <a:latin typeface="+mj-lt"/>
              </a:rPr>
              <a:t>IO channel</a:t>
            </a:r>
            <a:endParaRPr lang="en-US" sz="2400" b="1" i="1" dirty="0">
              <a:solidFill>
                <a:schemeClr val="bg1">
                  <a:lumMod val="50000"/>
                </a:schemeClr>
              </a:solidFill>
              <a:latin typeface="+mj-lt"/>
            </a:endParaRPr>
          </a:p>
        </p:txBody>
      </p:sp>
      <p:sp>
        <p:nvSpPr>
          <p:cNvPr id="55" name="Rectangle 54"/>
          <p:cNvSpPr/>
          <p:nvPr/>
        </p:nvSpPr>
        <p:spPr>
          <a:xfrm>
            <a:off x="2133600" y="6055589"/>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400" spc="-80" dirty="0" smtClean="0"/>
              <a:t>DDMA IO interface</a:t>
            </a:r>
          </a:p>
        </p:txBody>
      </p:sp>
      <p:grpSp>
        <p:nvGrpSpPr>
          <p:cNvPr id="40" name="Group 39"/>
          <p:cNvGrpSpPr/>
          <p:nvPr/>
        </p:nvGrpSpPr>
        <p:grpSpPr>
          <a:xfrm>
            <a:off x="5735652" y="1254989"/>
            <a:ext cx="3076586" cy="4800599"/>
            <a:chOff x="5735652" y="1254989"/>
            <a:chExt cx="3076586" cy="4800599"/>
          </a:xfrm>
        </p:grpSpPr>
        <p:grpSp>
          <p:nvGrpSpPr>
            <p:cNvPr id="17" name="Group 16"/>
            <p:cNvGrpSpPr/>
            <p:nvPr/>
          </p:nvGrpSpPr>
          <p:grpSpPr>
            <a:xfrm>
              <a:off x="5735652" y="1604770"/>
              <a:ext cx="3076586" cy="2443988"/>
              <a:chOff x="5705172" y="832612"/>
              <a:chExt cx="3076586" cy="2443988"/>
            </a:xfrm>
          </p:grpSpPr>
          <p:sp>
            <p:nvSpPr>
              <p:cNvPr id="18" name="Bent-Up Arrow 17"/>
              <p:cNvSpPr/>
              <p:nvPr/>
            </p:nvSpPr>
            <p:spPr>
              <a:xfrm rot="16200000" flipH="1">
                <a:off x="4831805" y="1705979"/>
                <a:ext cx="2443988" cy="697254"/>
              </a:xfrm>
              <a:prstGeom prst="bentUpArrow">
                <a:avLst>
                  <a:gd name="adj1" fmla="val 42054"/>
                  <a:gd name="adj2" fmla="val 34359"/>
                  <a:gd name="adj3" fmla="val 27282"/>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9" name="TextBox 18"/>
              <p:cNvSpPr txBox="1"/>
              <p:nvPr/>
            </p:nvSpPr>
            <p:spPr>
              <a:xfrm>
                <a:off x="6477003" y="914400"/>
                <a:ext cx="2304755" cy="830997"/>
              </a:xfrm>
              <a:prstGeom prst="rect">
                <a:avLst/>
              </a:prstGeom>
              <a:noFill/>
            </p:spPr>
            <p:txBody>
              <a:bodyPr wrap="square" rtlCol="0">
                <a:spAutoFit/>
              </a:bodyPr>
              <a:lstStyle/>
              <a:p>
                <a:r>
                  <a:rPr lang="en-US" sz="2400" b="1" dirty="0" smtClean="0">
                    <a:latin typeface="+mj-lt"/>
                  </a:rPr>
                  <a:t>control channel</a:t>
                </a:r>
              </a:p>
              <a:p>
                <a:r>
                  <a:rPr lang="en-US" sz="2400" b="1" dirty="0" smtClean="0">
                    <a:latin typeface="+mj-lt"/>
                  </a:rPr>
                  <a:t>with port select</a:t>
                </a:r>
                <a:endParaRPr lang="en-US" sz="2400" b="1" dirty="0">
                  <a:latin typeface="+mj-lt"/>
                </a:endParaRPr>
              </a:p>
            </p:txBody>
          </p:sp>
        </p:grpSp>
        <p:sp>
          <p:nvSpPr>
            <p:cNvPr id="56" name="Up-Down Arrow 55"/>
            <p:cNvSpPr/>
            <p:nvPr/>
          </p:nvSpPr>
          <p:spPr>
            <a:xfrm>
              <a:off x="6069039" y="1254989"/>
              <a:ext cx="447376" cy="4800599"/>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grpSp>
      <p:cxnSp>
        <p:nvCxnSpPr>
          <p:cNvPr id="37" name="Straight Connector 36"/>
          <p:cNvCxnSpPr/>
          <p:nvPr/>
        </p:nvCxnSpPr>
        <p:spPr>
          <a:xfrm flipH="1">
            <a:off x="4872239" y="3120436"/>
            <a:ext cx="4561" cy="141115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4724400" y="4386166"/>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cxnSp>
        <p:nvCxnSpPr>
          <p:cNvPr id="94" name="Straight Connector 93"/>
          <p:cNvCxnSpPr/>
          <p:nvPr/>
        </p:nvCxnSpPr>
        <p:spPr>
          <a:xfrm flipH="1">
            <a:off x="4872239" y="2626589"/>
            <a:ext cx="4562" cy="382595"/>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021141" y="3010223"/>
            <a:ext cx="850932" cy="635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ounded Rectangle 63"/>
          <p:cNvSpPr/>
          <p:nvPr/>
        </p:nvSpPr>
        <p:spPr>
          <a:xfrm>
            <a:off x="4724400" y="2788204"/>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grpSp>
        <p:nvGrpSpPr>
          <p:cNvPr id="36" name="Group 35"/>
          <p:cNvGrpSpPr/>
          <p:nvPr/>
        </p:nvGrpSpPr>
        <p:grpSpPr>
          <a:xfrm flipV="1">
            <a:off x="4023696" y="3016573"/>
            <a:ext cx="1031469" cy="1929277"/>
            <a:chOff x="4023697" y="2577072"/>
            <a:chExt cx="855661" cy="390289"/>
          </a:xfrm>
        </p:grpSpPr>
        <p:cxnSp>
          <p:nvCxnSpPr>
            <p:cNvPr id="66" name="Straight Connector 65"/>
            <p:cNvCxnSpPr/>
            <p:nvPr/>
          </p:nvCxnSpPr>
          <p:spPr>
            <a:xfrm flipH="1">
              <a:off x="4872403" y="2577072"/>
              <a:ext cx="6955" cy="390289"/>
            </a:xfrm>
            <a:prstGeom prst="line">
              <a:avLst/>
            </a:prstGeom>
            <a:ln w="76200" cap="rnd">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4023697" y="2967056"/>
              <a:ext cx="848706" cy="305"/>
            </a:xfrm>
            <a:prstGeom prst="line">
              <a:avLst/>
            </a:prstGeom>
            <a:ln w="76200" cap="rnd">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2" name="Rounded Rectangle 21"/>
          <p:cNvSpPr/>
          <p:nvPr/>
        </p:nvSpPr>
        <p:spPr>
          <a:xfrm>
            <a:off x="4575070" y="2223609"/>
            <a:ext cx="685800" cy="453549"/>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1</a:t>
            </a:r>
          </a:p>
        </p:txBody>
      </p:sp>
      <p:grpSp>
        <p:nvGrpSpPr>
          <p:cNvPr id="69" name="Group 68"/>
          <p:cNvGrpSpPr/>
          <p:nvPr/>
        </p:nvGrpSpPr>
        <p:grpSpPr>
          <a:xfrm>
            <a:off x="5735652" y="1256538"/>
            <a:ext cx="3076586" cy="4800599"/>
            <a:chOff x="5735652" y="1258799"/>
            <a:chExt cx="3076586" cy="4800599"/>
          </a:xfrm>
        </p:grpSpPr>
        <p:grpSp>
          <p:nvGrpSpPr>
            <p:cNvPr id="70" name="Group 69"/>
            <p:cNvGrpSpPr/>
            <p:nvPr/>
          </p:nvGrpSpPr>
          <p:grpSpPr>
            <a:xfrm>
              <a:off x="5735652" y="1608580"/>
              <a:ext cx="3076586" cy="2443988"/>
              <a:chOff x="5705172" y="836422"/>
              <a:chExt cx="3076586" cy="2443988"/>
            </a:xfrm>
          </p:grpSpPr>
          <p:sp>
            <p:nvSpPr>
              <p:cNvPr id="72" name="Bent-Up Arrow 71"/>
              <p:cNvSpPr/>
              <p:nvPr/>
            </p:nvSpPr>
            <p:spPr>
              <a:xfrm rot="16200000" flipH="1">
                <a:off x="4831805" y="1709789"/>
                <a:ext cx="2443988" cy="697254"/>
              </a:xfrm>
              <a:prstGeom prst="bentUpArrow">
                <a:avLst>
                  <a:gd name="adj1" fmla="val 42054"/>
                  <a:gd name="adj2" fmla="val 34359"/>
                  <a:gd name="adj3" fmla="val 27282"/>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73" name="TextBox 72"/>
              <p:cNvSpPr txBox="1"/>
              <p:nvPr/>
            </p:nvSpPr>
            <p:spPr>
              <a:xfrm>
                <a:off x="6477003" y="914400"/>
                <a:ext cx="2304755" cy="830997"/>
              </a:xfrm>
              <a:prstGeom prst="rect">
                <a:avLst/>
              </a:prstGeom>
              <a:noFill/>
            </p:spPr>
            <p:txBody>
              <a:bodyPr wrap="square" rtlCol="0">
                <a:spAutoFit/>
              </a:bodyPr>
              <a:lstStyle/>
              <a:p>
                <a:r>
                  <a:rPr lang="en-US" sz="2400" b="1" dirty="0" smtClean="0">
                    <a:latin typeface="+mj-lt"/>
                  </a:rPr>
                  <a:t>control channel</a:t>
                </a:r>
              </a:p>
              <a:p>
                <a:r>
                  <a:rPr lang="en-US" sz="2400" b="1" dirty="0" smtClean="0">
                    <a:latin typeface="+mj-lt"/>
                  </a:rPr>
                  <a:t>with</a:t>
                </a:r>
                <a:r>
                  <a:rPr lang="en-US" sz="2400" b="1" i="1" dirty="0" smtClean="0">
                    <a:solidFill>
                      <a:schemeClr val="accent2">
                        <a:lumMod val="50000"/>
                      </a:schemeClr>
                    </a:solidFill>
                    <a:latin typeface="+mj-lt"/>
                  </a:rPr>
                  <a:t> IO channel</a:t>
                </a:r>
                <a:endParaRPr lang="en-US" sz="2400" b="1" i="1" dirty="0">
                  <a:solidFill>
                    <a:schemeClr val="accent2">
                      <a:lumMod val="50000"/>
                    </a:schemeClr>
                  </a:solidFill>
                  <a:latin typeface="+mj-lt"/>
                </a:endParaRPr>
              </a:p>
            </p:txBody>
          </p:sp>
        </p:grpSp>
        <p:sp>
          <p:nvSpPr>
            <p:cNvPr id="71" name="Up-Down Arrow 70"/>
            <p:cNvSpPr/>
            <p:nvPr/>
          </p:nvSpPr>
          <p:spPr>
            <a:xfrm>
              <a:off x="6069039" y="1258799"/>
              <a:ext cx="447376" cy="4800599"/>
            </a:xfrm>
            <a:prstGeom prst="upDownArrow">
              <a:avLst>
                <a:gd name="adj1" fmla="val 62000"/>
                <a:gd name="adj2"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grpSp>
      <p:sp>
        <p:nvSpPr>
          <p:cNvPr id="5" name="Rectangle 4"/>
          <p:cNvSpPr/>
          <p:nvPr/>
        </p:nvSpPr>
        <p:spPr>
          <a:xfrm>
            <a:off x="2133600" y="990600"/>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400" spc="-80" dirty="0" smtClean="0"/>
              <a:t>memory controller at CPU</a:t>
            </a:r>
          </a:p>
        </p:txBody>
      </p:sp>
      <p:sp>
        <p:nvSpPr>
          <p:cNvPr id="77" name="TextBox 76"/>
          <p:cNvSpPr txBox="1"/>
          <p:nvPr/>
        </p:nvSpPr>
        <p:spPr>
          <a:xfrm>
            <a:off x="2697480" y="5486400"/>
            <a:ext cx="1978174" cy="461665"/>
          </a:xfrm>
          <a:prstGeom prst="rect">
            <a:avLst/>
          </a:prstGeom>
          <a:noFill/>
        </p:spPr>
        <p:txBody>
          <a:bodyPr wrap="square" rtlCol="0">
            <a:spAutoFit/>
          </a:bodyPr>
          <a:lstStyle/>
          <a:p>
            <a:pPr algn="r"/>
            <a:r>
              <a:rPr lang="en-US" sz="2400" b="1" i="1" dirty="0" smtClean="0">
                <a:solidFill>
                  <a:schemeClr val="accent2">
                    <a:lumMod val="50000"/>
                  </a:schemeClr>
                </a:solidFill>
                <a:latin typeface="+mj-lt"/>
              </a:rPr>
              <a:t>IO channel</a:t>
            </a:r>
            <a:endParaRPr lang="en-US" sz="2400" b="1" i="1" dirty="0">
              <a:solidFill>
                <a:schemeClr val="accent2">
                  <a:lumMod val="50000"/>
                </a:schemeClr>
              </a:solidFill>
              <a:latin typeface="+mj-lt"/>
            </a:endParaRPr>
          </a:p>
        </p:txBody>
      </p:sp>
      <p:sp>
        <p:nvSpPr>
          <p:cNvPr id="38" name="Rounded Rectangle 37"/>
          <p:cNvSpPr/>
          <p:nvPr/>
        </p:nvSpPr>
        <p:spPr>
          <a:xfrm>
            <a:off x="4565820" y="4961175"/>
            <a:ext cx="685800" cy="453549"/>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sp>
        <p:nvSpPr>
          <p:cNvPr id="57" name="Left Arrow 56"/>
          <p:cNvSpPr/>
          <p:nvPr/>
        </p:nvSpPr>
        <p:spPr>
          <a:xfrm rot="16200000">
            <a:off x="4586134" y="5526955"/>
            <a:ext cx="619757" cy="408189"/>
          </a:xfrm>
          <a:prstGeom prst="leftArrow">
            <a:avLst>
              <a:gd name="adj1" fmla="val 58401"/>
              <a:gd name="adj2" fmla="val 50000"/>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62" name="Bent-Up Arrow 61"/>
          <p:cNvSpPr/>
          <p:nvPr/>
        </p:nvSpPr>
        <p:spPr>
          <a:xfrm flipV="1">
            <a:off x="4025045" y="2916850"/>
            <a:ext cx="1171795" cy="2041074"/>
          </a:xfrm>
          <a:prstGeom prst="bentUpArrow">
            <a:avLst>
              <a:gd name="adj1" fmla="val 13855"/>
              <a:gd name="adj2" fmla="val 12237"/>
              <a:gd name="adj3" fmla="val 1284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63" name="Rounded Rectangle 62"/>
          <p:cNvSpPr/>
          <p:nvPr/>
        </p:nvSpPr>
        <p:spPr>
          <a:xfrm>
            <a:off x="4568190" y="4961098"/>
            <a:ext cx="685800" cy="453549"/>
          </a:xfrm>
          <a:prstGeom prst="roundRect">
            <a:avLst>
              <a:gd name="adj" fmla="val 15823"/>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2</a:t>
            </a:r>
          </a:p>
        </p:txBody>
      </p:sp>
      <p:sp>
        <p:nvSpPr>
          <p:cNvPr id="48" name="Rounded Rectangle 47"/>
          <p:cNvSpPr/>
          <p:nvPr/>
        </p:nvSpPr>
        <p:spPr>
          <a:xfrm>
            <a:off x="2590799" y="2297429"/>
            <a:ext cx="1447801" cy="1447800"/>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80" dirty="0">
                <a:latin typeface="+mj-lt"/>
              </a:rPr>
              <a:t>b</a:t>
            </a:r>
            <a:r>
              <a:rPr lang="en-US" sz="2800" spc="-80" dirty="0" smtClean="0">
                <a:latin typeface="+mj-lt"/>
              </a:rPr>
              <a:t>ank</a:t>
            </a:r>
          </a:p>
          <a:p>
            <a:pPr algn="ctr">
              <a:lnSpc>
                <a:spcPts val="3000"/>
              </a:lnSpc>
            </a:pPr>
            <a:r>
              <a:rPr lang="en-US" sz="2800" b="1" i="1" spc="-80" dirty="0" smtClean="0">
                <a:latin typeface="+mj-lt"/>
              </a:rPr>
              <a:t>READY</a:t>
            </a:r>
          </a:p>
        </p:txBody>
      </p:sp>
      <p:grpSp>
        <p:nvGrpSpPr>
          <p:cNvPr id="41" name="Group 40"/>
          <p:cNvGrpSpPr/>
          <p:nvPr/>
        </p:nvGrpSpPr>
        <p:grpSpPr>
          <a:xfrm>
            <a:off x="4031963" y="3364622"/>
            <a:ext cx="1677321" cy="914400"/>
            <a:chOff x="4028153" y="3360812"/>
            <a:chExt cx="1677321" cy="914400"/>
          </a:xfrm>
        </p:grpSpPr>
        <p:sp>
          <p:nvSpPr>
            <p:cNvPr id="74" name="Left Arrow 73"/>
            <p:cNvSpPr/>
            <p:nvPr/>
          </p:nvSpPr>
          <p:spPr>
            <a:xfrm>
              <a:off x="4028153" y="3428998"/>
              <a:ext cx="1213024" cy="304800"/>
            </a:xfrm>
            <a:prstGeom prst="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000" b="1" i="1" spc="-80" dirty="0" smtClean="0">
                  <a:latin typeface="+mj-lt"/>
                </a:rPr>
                <a:t>read</a:t>
              </a:r>
            </a:p>
          </p:txBody>
        </p:sp>
        <p:sp>
          <p:nvSpPr>
            <p:cNvPr id="75" name="Rounded Rectangle 74"/>
            <p:cNvSpPr/>
            <p:nvPr/>
          </p:nvSpPr>
          <p:spPr>
            <a:xfrm rot="16200000">
              <a:off x="5021500" y="3591237"/>
              <a:ext cx="914400" cy="453549"/>
            </a:xfrm>
            <a:prstGeom prst="roundRect">
              <a:avLst>
                <a:gd name="adj" fmla="val 9523"/>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c</a:t>
              </a:r>
              <a:r>
                <a:rPr lang="en-US" sz="2000" spc="-80" dirty="0" smtClean="0">
                  <a:latin typeface="+mj-lt"/>
                </a:rPr>
                <a:t>ontrol port</a:t>
              </a:r>
            </a:p>
          </p:txBody>
        </p:sp>
      </p:grpSp>
    </p:spTree>
    <p:extLst>
      <p:ext uri="{BB962C8B-B14F-4D97-AF65-F5344CB8AC3E}">
        <p14:creationId xmlns:p14="http://schemas.microsoft.com/office/powerpoint/2010/main" val="326781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0"/>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nodeType="click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wipe(right)">
                                      <p:cBhvr>
                                        <p:cTn id="19" dur="500"/>
                                        <p:tgtEl>
                                          <p:spTgt spid="4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wipe(left)">
                                      <p:cBhvr>
                                        <p:cTn id="24" dur="500"/>
                                        <p:tgtEl>
                                          <p:spTgt spid="62"/>
                                        </p:tgtEl>
                                      </p:cBhvr>
                                    </p:animEffect>
                                  </p:childTnLst>
                                </p:cTn>
                              </p:par>
                            </p:childTnLst>
                          </p:cTn>
                        </p:par>
                        <p:par>
                          <p:cTn id="25" fill="hold">
                            <p:stCondLst>
                              <p:cond delay="500"/>
                            </p:stCondLst>
                            <p:childTnLst>
                              <p:par>
                                <p:cTn id="26" presetID="22" presetClass="entr" presetSubtype="1" fill="hold" grpId="0" nodeType="afterEffect">
                                  <p:stCondLst>
                                    <p:cond delay="0"/>
                                  </p:stCondLst>
                                  <p:childTnLst>
                                    <p:set>
                                      <p:cBhvr>
                                        <p:cTn id="27" dur="1" fill="hold">
                                          <p:stCondLst>
                                            <p:cond delay="0"/>
                                          </p:stCondLst>
                                        </p:cTn>
                                        <p:tgtEl>
                                          <p:spTgt spid="63"/>
                                        </p:tgtEl>
                                        <p:attrNameLst>
                                          <p:attrName>style.visibility</p:attrName>
                                        </p:attrNameLst>
                                      </p:cBhvr>
                                      <p:to>
                                        <p:strVal val="visible"/>
                                      </p:to>
                                    </p:set>
                                    <p:animEffect transition="in" filter="wipe(up)">
                                      <p:cBhvr>
                                        <p:cTn id="28" dur="500"/>
                                        <p:tgtEl>
                                          <p:spTgt spid="63"/>
                                        </p:tgtEl>
                                      </p:cBhvr>
                                    </p:animEffect>
                                  </p:childTnLst>
                                </p:cTn>
                              </p:par>
                            </p:childTnLst>
                          </p:cTn>
                        </p:par>
                        <p:par>
                          <p:cTn id="29" fill="hold">
                            <p:stCondLst>
                              <p:cond delay="1000"/>
                            </p:stCondLst>
                            <p:childTnLst>
                              <p:par>
                                <p:cTn id="30" presetID="22" presetClass="entr" presetSubtype="1"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wipe(up)">
                                      <p:cBhvr>
                                        <p:cTn id="32" dur="500"/>
                                        <p:tgtEl>
                                          <p:spTgt spid="57"/>
                                        </p:tgtEl>
                                      </p:cBhvr>
                                    </p:animEffect>
                                  </p:childTnLst>
                                </p:cTn>
                              </p:par>
                            </p:childTnLst>
                          </p:cTn>
                        </p:par>
                        <p:par>
                          <p:cTn id="33" fill="hold">
                            <p:stCondLst>
                              <p:cond delay="1500"/>
                            </p:stCondLst>
                            <p:childTnLst>
                              <p:par>
                                <p:cTn id="34" presetID="1" presetClass="exit" presetSubtype="0" fill="hold" grpId="0" nodeType="afterEffect">
                                  <p:stCondLst>
                                    <p:cond delay="0"/>
                                  </p:stCondLst>
                                  <p:childTnLst>
                                    <p:set>
                                      <p:cBhvr>
                                        <p:cTn id="35" dur="1" fill="hold">
                                          <p:stCondLst>
                                            <p:cond delay="0"/>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77" grpId="0"/>
      <p:bldP spid="57" grpId="0" animBg="1"/>
      <p:bldP spid="62" grpId="0" animBg="1"/>
      <p:bldP spid="6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3. Port Bypass Mode</a:t>
            </a:r>
            <a:endParaRPr lang="en-US" sz="5400" dirty="0"/>
          </a:p>
        </p:txBody>
      </p:sp>
      <p:sp>
        <p:nvSpPr>
          <p:cNvPr id="91" name="Rounded Rectangle 90"/>
          <p:cNvSpPr/>
          <p:nvPr/>
        </p:nvSpPr>
        <p:spPr>
          <a:xfrm>
            <a:off x="2590800" y="2296158"/>
            <a:ext cx="1447801" cy="1447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60" name="Rounded Rectangle 59"/>
          <p:cNvSpPr/>
          <p:nvPr/>
        </p:nvSpPr>
        <p:spPr>
          <a:xfrm>
            <a:off x="2514600" y="2225514"/>
            <a:ext cx="3200400" cy="3200400"/>
          </a:xfrm>
          <a:prstGeom prst="roundRect">
            <a:avLst>
              <a:gd name="adj" fmla="val 172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59" name="Rounded Rectangle 58"/>
          <p:cNvSpPr/>
          <p:nvPr/>
        </p:nvSpPr>
        <p:spPr>
          <a:xfrm>
            <a:off x="4195561" y="2292506"/>
            <a:ext cx="1443235" cy="3051653"/>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periphery</a:t>
            </a:r>
          </a:p>
        </p:txBody>
      </p:sp>
      <p:sp>
        <p:nvSpPr>
          <p:cNvPr id="21" name="Rounded Rectangle 20"/>
          <p:cNvSpPr/>
          <p:nvPr/>
        </p:nvSpPr>
        <p:spPr>
          <a:xfrm>
            <a:off x="4195561" y="2292506"/>
            <a:ext cx="1443235" cy="3051653"/>
          </a:xfrm>
          <a:prstGeom prst="roundRect">
            <a:avLst>
              <a:gd name="adj" fmla="val 36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15" name="Up-Down Arrow 14"/>
          <p:cNvSpPr/>
          <p:nvPr/>
        </p:nvSpPr>
        <p:spPr>
          <a:xfrm>
            <a:off x="4730537" y="1628927"/>
            <a:ext cx="381000" cy="569522"/>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16" name="TextBox 15"/>
          <p:cNvSpPr txBox="1"/>
          <p:nvPr/>
        </p:nvSpPr>
        <p:spPr>
          <a:xfrm>
            <a:off x="2743200" y="1687585"/>
            <a:ext cx="1978174" cy="461665"/>
          </a:xfrm>
          <a:prstGeom prst="rect">
            <a:avLst/>
          </a:prstGeom>
          <a:noFill/>
        </p:spPr>
        <p:txBody>
          <a:bodyPr wrap="square" rtlCol="0">
            <a:spAutoFit/>
          </a:bodyPr>
          <a:lstStyle/>
          <a:p>
            <a:pPr algn="r"/>
            <a:r>
              <a:rPr lang="en-US" sz="2400" b="1" i="1" dirty="0" smtClean="0">
                <a:solidFill>
                  <a:schemeClr val="bg1">
                    <a:lumMod val="50000"/>
                  </a:schemeClr>
                </a:solidFill>
                <a:latin typeface="+mj-lt"/>
              </a:rPr>
              <a:t>CPU channel</a:t>
            </a:r>
            <a:endParaRPr lang="en-US" sz="2400" b="1" i="1" dirty="0">
              <a:solidFill>
                <a:schemeClr val="bg1">
                  <a:lumMod val="50000"/>
                </a:schemeClr>
              </a:solidFill>
              <a:latin typeface="+mj-lt"/>
            </a:endParaRPr>
          </a:p>
        </p:txBody>
      </p:sp>
      <p:cxnSp>
        <p:nvCxnSpPr>
          <p:cNvPr id="4" name="Straight Connector 3"/>
          <p:cNvCxnSpPr/>
          <p:nvPr/>
        </p:nvCxnSpPr>
        <p:spPr>
          <a:xfrm>
            <a:off x="4038599" y="3591558"/>
            <a:ext cx="533401" cy="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038600" y="4048758"/>
            <a:ext cx="533400" cy="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71342" y="3591558"/>
            <a:ext cx="659" cy="453392"/>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58" idx="3"/>
          </p:cNvCxnSpPr>
          <p:nvPr/>
        </p:nvCxnSpPr>
        <p:spPr>
          <a:xfrm flipV="1">
            <a:off x="4038599" y="4614543"/>
            <a:ext cx="836296" cy="571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2590798" y="3896359"/>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bank</a:t>
            </a:r>
          </a:p>
        </p:txBody>
      </p:sp>
      <p:sp>
        <p:nvSpPr>
          <p:cNvPr id="51" name="Freeform 50"/>
          <p:cNvSpPr/>
          <p:nvPr/>
        </p:nvSpPr>
        <p:spPr>
          <a:xfrm>
            <a:off x="4786009" y="3693157"/>
            <a:ext cx="345360" cy="129544"/>
          </a:xfrm>
          <a:custGeom>
            <a:avLst/>
            <a:gdLst>
              <a:gd name="connsiteX0" fmla="*/ 0 w 314325"/>
              <a:gd name="connsiteY0" fmla="*/ 129544 h 129544"/>
              <a:gd name="connsiteX1" fmla="*/ 154305 w 314325"/>
              <a:gd name="connsiteY1" fmla="*/ 4 h 129544"/>
              <a:gd name="connsiteX2" fmla="*/ 314325 w 314325"/>
              <a:gd name="connsiteY2" fmla="*/ 125734 h 129544"/>
            </a:gdLst>
            <a:ahLst/>
            <a:cxnLst>
              <a:cxn ang="0">
                <a:pos x="connsiteX0" y="connsiteY0"/>
              </a:cxn>
              <a:cxn ang="0">
                <a:pos x="connsiteX1" y="connsiteY1"/>
              </a:cxn>
              <a:cxn ang="0">
                <a:pos x="connsiteX2" y="connsiteY2"/>
              </a:cxn>
            </a:cxnLst>
            <a:rect l="l" t="t" r="r" b="b"/>
            <a:pathLst>
              <a:path w="314325" h="129544">
                <a:moveTo>
                  <a:pt x="0" y="129544"/>
                </a:moveTo>
                <a:cubicBezTo>
                  <a:pt x="50959" y="65091"/>
                  <a:pt x="101918" y="639"/>
                  <a:pt x="154305" y="4"/>
                </a:cubicBezTo>
                <a:cubicBezTo>
                  <a:pt x="206692" y="-631"/>
                  <a:pt x="260508" y="62551"/>
                  <a:pt x="314325" y="125734"/>
                </a:cubicBezTo>
              </a:path>
            </a:pathLst>
          </a:custGeom>
          <a:noFill/>
          <a:ln w="38100" cap="rnd">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a:stCxn id="51" idx="0"/>
          </p:cNvCxnSpPr>
          <p:nvPr/>
        </p:nvCxnSpPr>
        <p:spPr>
          <a:xfrm flipH="1" flipV="1">
            <a:off x="4571208" y="3820158"/>
            <a:ext cx="214801" cy="254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23" idx="0"/>
            <a:endCxn id="51" idx="2"/>
          </p:cNvCxnSpPr>
          <p:nvPr/>
        </p:nvCxnSpPr>
        <p:spPr>
          <a:xfrm flipH="1" flipV="1">
            <a:off x="5131369" y="3818891"/>
            <a:ext cx="120254" cy="1266"/>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rot="16200000">
            <a:off x="5021197" y="3593382"/>
            <a:ext cx="914400" cy="453549"/>
          </a:xfrm>
          <a:prstGeom prst="roundRect">
            <a:avLst>
              <a:gd name="adj" fmla="val 9523"/>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control port</a:t>
            </a:r>
          </a:p>
        </p:txBody>
      </p:sp>
      <p:sp>
        <p:nvSpPr>
          <p:cNvPr id="39" name="Up-Down Arrow 38"/>
          <p:cNvSpPr/>
          <p:nvPr/>
        </p:nvSpPr>
        <p:spPr>
          <a:xfrm>
            <a:off x="4703064" y="5441235"/>
            <a:ext cx="381000" cy="599354"/>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cxnSp>
        <p:nvCxnSpPr>
          <p:cNvPr id="42" name="Straight Connector 41"/>
          <p:cNvCxnSpPr/>
          <p:nvPr/>
        </p:nvCxnSpPr>
        <p:spPr>
          <a:xfrm flipH="1">
            <a:off x="5029200" y="3009184"/>
            <a:ext cx="792" cy="1941831"/>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699251" y="5489574"/>
            <a:ext cx="1978174" cy="461665"/>
          </a:xfrm>
          <a:prstGeom prst="rect">
            <a:avLst/>
          </a:prstGeom>
          <a:noFill/>
        </p:spPr>
        <p:txBody>
          <a:bodyPr wrap="square" rtlCol="0">
            <a:spAutoFit/>
          </a:bodyPr>
          <a:lstStyle/>
          <a:p>
            <a:pPr algn="r"/>
            <a:r>
              <a:rPr lang="en-US" sz="2400" b="1" i="1" dirty="0" smtClean="0">
                <a:solidFill>
                  <a:schemeClr val="bg1">
                    <a:lumMod val="50000"/>
                  </a:schemeClr>
                </a:solidFill>
                <a:latin typeface="+mj-lt"/>
              </a:rPr>
              <a:t>IO channel</a:t>
            </a:r>
            <a:endParaRPr lang="en-US" sz="2400" b="1" i="1" dirty="0">
              <a:solidFill>
                <a:schemeClr val="bg1">
                  <a:lumMod val="50000"/>
                </a:schemeClr>
              </a:solidFill>
              <a:latin typeface="+mj-lt"/>
            </a:endParaRPr>
          </a:p>
        </p:txBody>
      </p:sp>
      <p:grpSp>
        <p:nvGrpSpPr>
          <p:cNvPr id="40" name="Group 39"/>
          <p:cNvGrpSpPr/>
          <p:nvPr/>
        </p:nvGrpSpPr>
        <p:grpSpPr>
          <a:xfrm>
            <a:off x="5735652" y="1254989"/>
            <a:ext cx="3076586" cy="4800599"/>
            <a:chOff x="5735652" y="1254989"/>
            <a:chExt cx="3076586" cy="4800599"/>
          </a:xfrm>
        </p:grpSpPr>
        <p:grpSp>
          <p:nvGrpSpPr>
            <p:cNvPr id="17" name="Group 16"/>
            <p:cNvGrpSpPr/>
            <p:nvPr/>
          </p:nvGrpSpPr>
          <p:grpSpPr>
            <a:xfrm>
              <a:off x="5735652" y="1604770"/>
              <a:ext cx="3076586" cy="2443988"/>
              <a:chOff x="5705172" y="832612"/>
              <a:chExt cx="3076586" cy="2443988"/>
            </a:xfrm>
          </p:grpSpPr>
          <p:sp>
            <p:nvSpPr>
              <p:cNvPr id="18" name="Bent-Up Arrow 17"/>
              <p:cNvSpPr/>
              <p:nvPr/>
            </p:nvSpPr>
            <p:spPr>
              <a:xfrm rot="16200000" flipH="1">
                <a:off x="4831805" y="1705979"/>
                <a:ext cx="2443988" cy="697254"/>
              </a:xfrm>
              <a:prstGeom prst="bentUpArrow">
                <a:avLst>
                  <a:gd name="adj1" fmla="val 42054"/>
                  <a:gd name="adj2" fmla="val 34359"/>
                  <a:gd name="adj3" fmla="val 27282"/>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9" name="TextBox 18"/>
              <p:cNvSpPr txBox="1"/>
              <p:nvPr/>
            </p:nvSpPr>
            <p:spPr>
              <a:xfrm>
                <a:off x="6477003" y="914400"/>
                <a:ext cx="2304755" cy="830997"/>
              </a:xfrm>
              <a:prstGeom prst="rect">
                <a:avLst/>
              </a:prstGeom>
              <a:noFill/>
            </p:spPr>
            <p:txBody>
              <a:bodyPr wrap="square" rtlCol="0">
                <a:spAutoFit/>
              </a:bodyPr>
              <a:lstStyle/>
              <a:p>
                <a:r>
                  <a:rPr lang="en-US" sz="2400" b="1" dirty="0" smtClean="0">
                    <a:latin typeface="+mj-lt"/>
                  </a:rPr>
                  <a:t>control channel</a:t>
                </a:r>
              </a:p>
              <a:p>
                <a:r>
                  <a:rPr lang="en-US" sz="2400" b="1" dirty="0" smtClean="0">
                    <a:latin typeface="+mj-lt"/>
                  </a:rPr>
                  <a:t>with port select</a:t>
                </a:r>
                <a:endParaRPr lang="en-US" sz="2400" b="1" dirty="0">
                  <a:latin typeface="+mj-lt"/>
                </a:endParaRPr>
              </a:p>
            </p:txBody>
          </p:sp>
        </p:grpSp>
        <p:sp>
          <p:nvSpPr>
            <p:cNvPr id="56" name="Up-Down Arrow 55"/>
            <p:cNvSpPr/>
            <p:nvPr/>
          </p:nvSpPr>
          <p:spPr>
            <a:xfrm>
              <a:off x="6069039" y="1254989"/>
              <a:ext cx="447376" cy="4800599"/>
            </a:xfrm>
            <a:prstGeom prst="upDownArrow">
              <a:avLst>
                <a:gd name="adj1" fmla="val 62000"/>
                <a:gd name="adj2" fmla="val 50000"/>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grpSp>
      <p:cxnSp>
        <p:nvCxnSpPr>
          <p:cNvPr id="37" name="Straight Connector 36"/>
          <p:cNvCxnSpPr/>
          <p:nvPr/>
        </p:nvCxnSpPr>
        <p:spPr>
          <a:xfrm flipH="1">
            <a:off x="4872239" y="3120436"/>
            <a:ext cx="4561" cy="1411153"/>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4724400" y="4386166"/>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cxnSp>
        <p:nvCxnSpPr>
          <p:cNvPr id="94" name="Straight Connector 93"/>
          <p:cNvCxnSpPr/>
          <p:nvPr/>
        </p:nvCxnSpPr>
        <p:spPr>
          <a:xfrm flipH="1">
            <a:off x="4872239" y="2626589"/>
            <a:ext cx="4562" cy="382595"/>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021141" y="3010223"/>
            <a:ext cx="850932" cy="6350"/>
          </a:xfrm>
          <a:prstGeom prst="line">
            <a:avLst/>
          </a:prstGeom>
          <a:ln w="3810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ounded Rectangle 63"/>
          <p:cNvSpPr/>
          <p:nvPr/>
        </p:nvSpPr>
        <p:spPr>
          <a:xfrm>
            <a:off x="4724400" y="2788204"/>
            <a:ext cx="457200" cy="462692"/>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smtClean="0">
                <a:latin typeface="+mj-lt"/>
              </a:rPr>
              <a:t>mux</a:t>
            </a:r>
          </a:p>
        </p:txBody>
      </p:sp>
      <p:grpSp>
        <p:nvGrpSpPr>
          <p:cNvPr id="69" name="Group 68"/>
          <p:cNvGrpSpPr/>
          <p:nvPr/>
        </p:nvGrpSpPr>
        <p:grpSpPr>
          <a:xfrm>
            <a:off x="5735652" y="1256538"/>
            <a:ext cx="3076586" cy="4800599"/>
            <a:chOff x="5735652" y="1258799"/>
            <a:chExt cx="3076586" cy="4800599"/>
          </a:xfrm>
        </p:grpSpPr>
        <p:grpSp>
          <p:nvGrpSpPr>
            <p:cNvPr id="70" name="Group 69"/>
            <p:cNvGrpSpPr/>
            <p:nvPr/>
          </p:nvGrpSpPr>
          <p:grpSpPr>
            <a:xfrm>
              <a:off x="5735652" y="1608580"/>
              <a:ext cx="3076586" cy="2443988"/>
              <a:chOff x="5705172" y="836422"/>
              <a:chExt cx="3076586" cy="2443988"/>
            </a:xfrm>
          </p:grpSpPr>
          <p:sp>
            <p:nvSpPr>
              <p:cNvPr id="72" name="Bent-Up Arrow 71"/>
              <p:cNvSpPr/>
              <p:nvPr/>
            </p:nvSpPr>
            <p:spPr>
              <a:xfrm rot="16200000" flipH="1">
                <a:off x="4831805" y="1709789"/>
                <a:ext cx="2443988" cy="697254"/>
              </a:xfrm>
              <a:prstGeom prst="bentUpArrow">
                <a:avLst>
                  <a:gd name="adj1" fmla="val 42054"/>
                  <a:gd name="adj2" fmla="val 34359"/>
                  <a:gd name="adj3" fmla="val 27282"/>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73" name="TextBox 72"/>
              <p:cNvSpPr txBox="1"/>
              <p:nvPr/>
            </p:nvSpPr>
            <p:spPr>
              <a:xfrm>
                <a:off x="6477003" y="914400"/>
                <a:ext cx="2304755" cy="830997"/>
              </a:xfrm>
              <a:prstGeom prst="rect">
                <a:avLst/>
              </a:prstGeom>
              <a:noFill/>
            </p:spPr>
            <p:txBody>
              <a:bodyPr wrap="square" rtlCol="0">
                <a:spAutoFit/>
              </a:bodyPr>
              <a:lstStyle/>
              <a:p>
                <a:r>
                  <a:rPr lang="en-US" sz="2400" b="1" dirty="0" smtClean="0">
                    <a:latin typeface="+mj-lt"/>
                  </a:rPr>
                  <a:t>control channel</a:t>
                </a:r>
              </a:p>
              <a:p>
                <a:r>
                  <a:rPr lang="en-US" sz="2400" b="1" dirty="0" smtClean="0">
                    <a:latin typeface="+mj-lt"/>
                  </a:rPr>
                  <a:t>with</a:t>
                </a:r>
                <a:r>
                  <a:rPr lang="en-US" sz="2400" b="1" i="1" dirty="0" smtClean="0">
                    <a:solidFill>
                      <a:schemeClr val="accent2">
                        <a:lumMod val="50000"/>
                      </a:schemeClr>
                    </a:solidFill>
                    <a:latin typeface="+mj-lt"/>
                  </a:rPr>
                  <a:t> </a:t>
                </a:r>
                <a:r>
                  <a:rPr lang="en-US" sz="2400" b="1" i="1" dirty="0" smtClean="0">
                    <a:solidFill>
                      <a:schemeClr val="accent6">
                        <a:lumMod val="50000"/>
                      </a:schemeClr>
                    </a:solidFill>
                    <a:latin typeface="+mj-lt"/>
                  </a:rPr>
                  <a:t>port bypass</a:t>
                </a:r>
                <a:endParaRPr lang="en-US" sz="2400" b="1" i="1" dirty="0">
                  <a:solidFill>
                    <a:schemeClr val="accent6">
                      <a:lumMod val="50000"/>
                    </a:schemeClr>
                  </a:solidFill>
                  <a:latin typeface="+mj-lt"/>
                </a:endParaRPr>
              </a:p>
            </p:txBody>
          </p:sp>
        </p:grpSp>
        <p:sp>
          <p:nvSpPr>
            <p:cNvPr id="71" name="Up-Down Arrow 70"/>
            <p:cNvSpPr/>
            <p:nvPr/>
          </p:nvSpPr>
          <p:spPr>
            <a:xfrm>
              <a:off x="6069039" y="1258799"/>
              <a:ext cx="447376" cy="4800599"/>
            </a:xfrm>
            <a:prstGeom prst="upDownArrow">
              <a:avLst>
                <a:gd name="adj1" fmla="val 62000"/>
                <a:gd name="adj2"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grpSp>
      <p:sp>
        <p:nvSpPr>
          <p:cNvPr id="77" name="TextBox 76"/>
          <p:cNvSpPr txBox="1"/>
          <p:nvPr/>
        </p:nvSpPr>
        <p:spPr>
          <a:xfrm>
            <a:off x="2697480" y="5486400"/>
            <a:ext cx="1978174" cy="461665"/>
          </a:xfrm>
          <a:prstGeom prst="rect">
            <a:avLst/>
          </a:prstGeom>
          <a:noFill/>
        </p:spPr>
        <p:txBody>
          <a:bodyPr wrap="square" rtlCol="0">
            <a:spAutoFit/>
          </a:bodyPr>
          <a:lstStyle/>
          <a:p>
            <a:pPr algn="r"/>
            <a:r>
              <a:rPr lang="en-US" sz="2400" b="1" i="1" dirty="0" smtClean="0">
                <a:solidFill>
                  <a:schemeClr val="accent6">
                    <a:lumMod val="50000"/>
                  </a:schemeClr>
                </a:solidFill>
                <a:latin typeface="+mj-lt"/>
              </a:rPr>
              <a:t>IO channel</a:t>
            </a:r>
            <a:endParaRPr lang="en-US" sz="2400" b="1" i="1" dirty="0">
              <a:solidFill>
                <a:schemeClr val="accent6">
                  <a:lumMod val="50000"/>
                </a:schemeClr>
              </a:solidFill>
              <a:latin typeface="+mj-lt"/>
            </a:endParaRPr>
          </a:p>
        </p:txBody>
      </p:sp>
      <p:sp>
        <p:nvSpPr>
          <p:cNvPr id="48" name="Rounded Rectangle 47"/>
          <p:cNvSpPr/>
          <p:nvPr/>
        </p:nvSpPr>
        <p:spPr>
          <a:xfrm>
            <a:off x="2590799" y="2297429"/>
            <a:ext cx="1447801" cy="14478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80" dirty="0" smtClean="0">
                <a:latin typeface="+mj-lt"/>
              </a:rPr>
              <a:t>bank</a:t>
            </a:r>
          </a:p>
        </p:txBody>
      </p:sp>
      <p:grpSp>
        <p:nvGrpSpPr>
          <p:cNvPr id="20" name="Group 19"/>
          <p:cNvGrpSpPr/>
          <p:nvPr/>
        </p:nvGrpSpPr>
        <p:grpSpPr>
          <a:xfrm>
            <a:off x="4872239" y="2658600"/>
            <a:ext cx="178958" cy="2287251"/>
            <a:chOff x="4872239" y="2658600"/>
            <a:chExt cx="178958" cy="2287251"/>
          </a:xfrm>
        </p:grpSpPr>
        <p:cxnSp>
          <p:nvCxnSpPr>
            <p:cNvPr id="66" name="Straight Connector 65"/>
            <p:cNvCxnSpPr/>
            <p:nvPr/>
          </p:nvCxnSpPr>
          <p:spPr>
            <a:xfrm flipV="1">
              <a:off x="5049450" y="3127795"/>
              <a:ext cx="1747" cy="1818056"/>
            </a:xfrm>
            <a:prstGeom prst="line">
              <a:avLst/>
            </a:prstGeom>
            <a:ln w="76200" cap="rnd">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4872239" y="2905535"/>
              <a:ext cx="177211" cy="218288"/>
            </a:xfrm>
            <a:prstGeom prst="line">
              <a:avLst/>
            </a:prstGeom>
            <a:ln w="76200" cap="rnd">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4873086" y="2658600"/>
              <a:ext cx="1079" cy="246935"/>
            </a:xfrm>
            <a:prstGeom prst="line">
              <a:avLst/>
            </a:prstGeom>
            <a:ln w="76200" cap="rnd">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8" name="Rounded Rectangle 37"/>
          <p:cNvSpPr/>
          <p:nvPr/>
        </p:nvSpPr>
        <p:spPr>
          <a:xfrm>
            <a:off x="4565820" y="4961175"/>
            <a:ext cx="685800" cy="453549"/>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sp>
        <p:nvSpPr>
          <p:cNvPr id="22" name="Rounded Rectangle 21"/>
          <p:cNvSpPr/>
          <p:nvPr/>
        </p:nvSpPr>
        <p:spPr>
          <a:xfrm>
            <a:off x="4575070" y="2223609"/>
            <a:ext cx="685800" cy="453549"/>
          </a:xfrm>
          <a:prstGeom prst="roundRect">
            <a:avLst>
              <a:gd name="adj" fmla="val 1582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a:t>
            </a:r>
          </a:p>
        </p:txBody>
      </p:sp>
      <p:grpSp>
        <p:nvGrpSpPr>
          <p:cNvPr id="14" name="Group 13"/>
          <p:cNvGrpSpPr/>
          <p:nvPr/>
        </p:nvGrpSpPr>
        <p:grpSpPr>
          <a:xfrm>
            <a:off x="4562750" y="1606318"/>
            <a:ext cx="695050" cy="4455878"/>
            <a:chOff x="4562750" y="1602346"/>
            <a:chExt cx="695050" cy="4455878"/>
          </a:xfrm>
        </p:grpSpPr>
        <p:sp>
          <p:nvSpPr>
            <p:cNvPr id="65" name="Rounded Rectangle 64"/>
            <p:cNvSpPr/>
            <p:nvPr/>
          </p:nvSpPr>
          <p:spPr>
            <a:xfrm>
              <a:off x="4562750" y="4961175"/>
              <a:ext cx="685800" cy="453549"/>
            </a:xfrm>
            <a:prstGeom prst="roundRect">
              <a:avLst>
                <a:gd name="adj" fmla="val 15823"/>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2</a:t>
              </a:r>
            </a:p>
          </p:txBody>
        </p:sp>
        <p:sp>
          <p:nvSpPr>
            <p:cNvPr id="68" name="Rounded Rectangle 67"/>
            <p:cNvSpPr/>
            <p:nvPr/>
          </p:nvSpPr>
          <p:spPr>
            <a:xfrm>
              <a:off x="4572000" y="2223609"/>
              <a:ext cx="685800" cy="453549"/>
            </a:xfrm>
            <a:prstGeom prst="roundRect">
              <a:avLst>
                <a:gd name="adj" fmla="val 15823"/>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1500"/>
                </a:lnSpc>
              </a:pPr>
              <a:r>
                <a:rPr lang="en-US" sz="2000" spc="-80" dirty="0">
                  <a:latin typeface="+mj-lt"/>
                </a:rPr>
                <a:t>d</a:t>
              </a:r>
              <a:r>
                <a:rPr lang="en-US" sz="2000" spc="-80" dirty="0" smtClean="0">
                  <a:latin typeface="+mj-lt"/>
                </a:rPr>
                <a:t>ata port 1</a:t>
              </a:r>
            </a:p>
          </p:txBody>
        </p:sp>
        <p:sp>
          <p:nvSpPr>
            <p:cNvPr id="76" name="Left Arrow 75"/>
            <p:cNvSpPr/>
            <p:nvPr/>
          </p:nvSpPr>
          <p:spPr>
            <a:xfrm rot="5400000">
              <a:off x="4610850" y="1708130"/>
              <a:ext cx="619757" cy="408189"/>
            </a:xfrm>
            <a:prstGeom prst="leftArrow">
              <a:avLst>
                <a:gd name="adj1" fmla="val 58401"/>
                <a:gd name="adj2" fmla="val 50000"/>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79" name="Bent-Up Arrow 78"/>
            <p:cNvSpPr/>
            <p:nvPr/>
          </p:nvSpPr>
          <p:spPr>
            <a:xfrm flipH="1">
              <a:off x="4727379" y="2663028"/>
              <a:ext cx="323916" cy="454853"/>
            </a:xfrm>
            <a:prstGeom prst="bentUpArrow">
              <a:avLst>
                <a:gd name="adj1" fmla="val 50000"/>
                <a:gd name="adj2" fmla="val 45589"/>
                <a:gd name="adj3" fmla="val 45883"/>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3" name="Rectangle 12"/>
            <p:cNvSpPr/>
            <p:nvPr/>
          </p:nvSpPr>
          <p:spPr>
            <a:xfrm rot="5400000">
              <a:off x="4052985" y="3869750"/>
              <a:ext cx="2004616" cy="170294"/>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80" name="Left Arrow 79"/>
            <p:cNvSpPr/>
            <p:nvPr/>
          </p:nvSpPr>
          <p:spPr>
            <a:xfrm rot="5400000">
              <a:off x="4579458" y="5544251"/>
              <a:ext cx="619757" cy="408189"/>
            </a:xfrm>
            <a:prstGeom prst="leftArrow">
              <a:avLst>
                <a:gd name="adj1" fmla="val 58401"/>
                <a:gd name="adj2" fmla="val 50000"/>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sp>
        <p:nvSpPr>
          <p:cNvPr id="81" name="TextBox 80"/>
          <p:cNvSpPr txBox="1"/>
          <p:nvPr/>
        </p:nvSpPr>
        <p:spPr>
          <a:xfrm>
            <a:off x="2743200" y="1687225"/>
            <a:ext cx="1978174" cy="461665"/>
          </a:xfrm>
          <a:prstGeom prst="rect">
            <a:avLst/>
          </a:prstGeom>
          <a:noFill/>
        </p:spPr>
        <p:txBody>
          <a:bodyPr wrap="square" rtlCol="0">
            <a:spAutoFit/>
          </a:bodyPr>
          <a:lstStyle/>
          <a:p>
            <a:pPr algn="r"/>
            <a:r>
              <a:rPr lang="en-US" sz="2400" b="1" i="1" dirty="0" smtClean="0">
                <a:solidFill>
                  <a:schemeClr val="accent6">
                    <a:lumMod val="50000"/>
                  </a:schemeClr>
                </a:solidFill>
                <a:latin typeface="+mj-lt"/>
              </a:rPr>
              <a:t>CPU channel</a:t>
            </a:r>
            <a:endParaRPr lang="en-US" sz="2400" b="1" i="1" dirty="0">
              <a:solidFill>
                <a:schemeClr val="accent6">
                  <a:lumMod val="50000"/>
                </a:schemeClr>
              </a:solidFill>
              <a:latin typeface="+mj-lt"/>
            </a:endParaRPr>
          </a:p>
        </p:txBody>
      </p:sp>
      <p:sp>
        <p:nvSpPr>
          <p:cNvPr id="55" name="Rectangle 54"/>
          <p:cNvSpPr/>
          <p:nvPr/>
        </p:nvSpPr>
        <p:spPr>
          <a:xfrm>
            <a:off x="2133600" y="6055589"/>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400" spc="-80" dirty="0" smtClean="0"/>
              <a:t>DDMA IO interface</a:t>
            </a:r>
          </a:p>
        </p:txBody>
      </p:sp>
      <p:sp>
        <p:nvSpPr>
          <p:cNvPr id="5" name="Rectangle 4"/>
          <p:cNvSpPr/>
          <p:nvPr/>
        </p:nvSpPr>
        <p:spPr>
          <a:xfrm>
            <a:off x="2133600" y="990600"/>
            <a:ext cx="4800600" cy="6096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r>
              <a:rPr lang="en-US" sz="2400" spc="-80" dirty="0" smtClean="0"/>
              <a:t>memory controller at CPU</a:t>
            </a:r>
          </a:p>
        </p:txBody>
      </p:sp>
    </p:spTree>
    <p:extLst>
      <p:ext uri="{BB962C8B-B14F-4D97-AF65-F5344CB8AC3E}">
        <p14:creationId xmlns:p14="http://schemas.microsoft.com/office/powerpoint/2010/main" val="322306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0"/>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childTnLst>
                          </p:cTn>
                        </p:par>
                        <p:par>
                          <p:cTn id="22" fill="hold">
                            <p:stCondLst>
                              <p:cond delay="500"/>
                            </p:stCondLst>
                            <p:childTnLst>
                              <p:par>
                                <p:cTn id="23" presetID="1" presetClass="exit" presetSubtype="0" fill="hold" grpId="0" nodeType="afterEffect">
                                  <p:stCondLst>
                                    <p:cond delay="0"/>
                                  </p:stCondLst>
                                  <p:childTnLst>
                                    <p:set>
                                      <p:cBhvr>
                                        <p:cTn id="24" dur="1" fill="hold">
                                          <p:stCondLst>
                                            <p:cond delay="0"/>
                                          </p:stCondLst>
                                        </p:cTn>
                                        <p:tgtEl>
                                          <p:spTgt spid="39"/>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9" grpId="0" animBg="1"/>
      <p:bldP spid="77" grpId="0"/>
      <p:bldP spid="8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Outline</a:t>
            </a:r>
            <a:endParaRPr lang="en-US" sz="5400" dirty="0"/>
          </a:p>
        </p:txBody>
      </p:sp>
      <p:sp>
        <p:nvSpPr>
          <p:cNvPr id="3" name="Rounded Rectangle 2"/>
          <p:cNvSpPr/>
          <p:nvPr/>
        </p:nvSpPr>
        <p:spPr>
          <a:xfrm>
            <a:off x="762000" y="12192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1. Problem</a:t>
            </a:r>
            <a:endParaRPr lang="en-US" sz="4000" b="1" dirty="0">
              <a:latin typeface="+mj-lt"/>
            </a:endParaRPr>
          </a:p>
        </p:txBody>
      </p:sp>
      <p:sp>
        <p:nvSpPr>
          <p:cNvPr id="4" name="Rounded Rectangle 3"/>
          <p:cNvSpPr/>
          <p:nvPr/>
        </p:nvSpPr>
        <p:spPr>
          <a:xfrm>
            <a:off x="762000" y="33528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3</a:t>
            </a:r>
            <a:r>
              <a:rPr lang="en-US" sz="4000" dirty="0" smtClean="0">
                <a:latin typeface="+mj-lt"/>
              </a:rPr>
              <a:t>. </a:t>
            </a:r>
            <a:r>
              <a:rPr lang="en-US" sz="4000" dirty="0" smtClean="0"/>
              <a:t>Dual-Data-Port DRAM</a:t>
            </a:r>
            <a:endParaRPr lang="en-US" sz="4000" dirty="0"/>
          </a:p>
        </p:txBody>
      </p:sp>
      <p:sp>
        <p:nvSpPr>
          <p:cNvPr id="5" name="Rounded Rectangle 4"/>
          <p:cNvSpPr/>
          <p:nvPr/>
        </p:nvSpPr>
        <p:spPr>
          <a:xfrm>
            <a:off x="762000" y="54864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5. Evaluation</a:t>
            </a:r>
            <a:endParaRPr lang="en-US" sz="4000" b="1" dirty="0">
              <a:latin typeface="+mj-lt"/>
            </a:endParaRPr>
          </a:p>
        </p:txBody>
      </p:sp>
      <p:sp>
        <p:nvSpPr>
          <p:cNvPr id="8" name="Rounded Rectangle 7"/>
          <p:cNvSpPr/>
          <p:nvPr/>
        </p:nvSpPr>
        <p:spPr>
          <a:xfrm>
            <a:off x="762000" y="4419600"/>
            <a:ext cx="7620000" cy="6858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4</a:t>
            </a:r>
            <a:r>
              <a:rPr lang="en-US" sz="4000" dirty="0" smtClean="0">
                <a:latin typeface="+mj-lt"/>
              </a:rPr>
              <a:t>. </a:t>
            </a:r>
            <a:r>
              <a:rPr lang="en-US" sz="4000" dirty="0" smtClean="0"/>
              <a:t>Applications for DDMA</a:t>
            </a:r>
            <a:endParaRPr lang="en-US" sz="4000" dirty="0"/>
          </a:p>
        </p:txBody>
      </p:sp>
      <p:sp>
        <p:nvSpPr>
          <p:cNvPr id="12" name="Rounded Rectangle 11"/>
          <p:cNvSpPr/>
          <p:nvPr/>
        </p:nvSpPr>
        <p:spPr>
          <a:xfrm>
            <a:off x="762000" y="22860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2. Our Approach</a:t>
            </a:r>
            <a:endParaRPr lang="en-US" sz="4000" b="1" dirty="0">
              <a:latin typeface="+mj-lt"/>
            </a:endParaRPr>
          </a:p>
        </p:txBody>
      </p:sp>
    </p:spTree>
    <p:extLst>
      <p:ext uri="{BB962C8B-B14F-4D97-AF65-F5344CB8AC3E}">
        <p14:creationId xmlns:p14="http://schemas.microsoft.com/office/powerpoint/2010/main" val="5872404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spc="-150" dirty="0" smtClean="0"/>
              <a:t>Three Applications for DDMA</a:t>
            </a:r>
            <a:endParaRPr lang="en-US" sz="5400" spc="-150" dirty="0"/>
          </a:p>
        </p:txBody>
      </p:sp>
      <p:sp>
        <p:nvSpPr>
          <p:cNvPr id="5" name="Content Placeholder 2"/>
          <p:cNvSpPr txBox="1">
            <a:spLocks/>
          </p:cNvSpPr>
          <p:nvPr/>
        </p:nvSpPr>
        <p:spPr>
          <a:xfrm>
            <a:off x="381000" y="1447800"/>
            <a:ext cx="8382000" cy="47244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1" dirty="0" smtClean="0">
                <a:solidFill>
                  <a:srgbClr val="000000"/>
                </a:solidFill>
              </a:rPr>
              <a:t>Communication b/w Compute Units</a:t>
            </a:r>
          </a:p>
          <a:p>
            <a:pPr lvl="1"/>
            <a:r>
              <a:rPr lang="en-US" sz="2800" dirty="0" smtClean="0">
                <a:solidFill>
                  <a:srgbClr val="000000"/>
                </a:solidFill>
              </a:rPr>
              <a:t>CPU-GPU communication</a:t>
            </a:r>
          </a:p>
          <a:p>
            <a:pPr marL="457200" lvl="1" indent="0">
              <a:buNone/>
            </a:pPr>
            <a:endParaRPr lang="en-US" sz="1800" dirty="0" smtClean="0">
              <a:solidFill>
                <a:srgbClr val="000000"/>
              </a:solidFill>
            </a:endParaRPr>
          </a:p>
          <a:p>
            <a:r>
              <a:rPr lang="en-US" sz="3200" b="1" dirty="0" smtClean="0">
                <a:solidFill>
                  <a:srgbClr val="000000"/>
                </a:solidFill>
              </a:rPr>
              <a:t>In-Memory Communication and Initialization</a:t>
            </a:r>
          </a:p>
          <a:p>
            <a:pPr lvl="1"/>
            <a:r>
              <a:rPr lang="en-US" sz="2800" dirty="0" smtClean="0">
                <a:solidFill>
                  <a:srgbClr val="000000"/>
                </a:solidFill>
              </a:rPr>
              <a:t>Bulk page copy/initialization</a:t>
            </a:r>
          </a:p>
          <a:p>
            <a:pPr marL="457200" lvl="1" indent="0">
              <a:buNone/>
            </a:pPr>
            <a:endParaRPr lang="en-US" sz="1800" dirty="0" smtClean="0">
              <a:solidFill>
                <a:srgbClr val="000000"/>
              </a:solidFill>
            </a:endParaRPr>
          </a:p>
          <a:p>
            <a:r>
              <a:rPr lang="en-US" sz="3200" b="1" dirty="0" smtClean="0">
                <a:solidFill>
                  <a:srgbClr val="000000"/>
                </a:solidFill>
              </a:rPr>
              <a:t>Communication b/w Memory and Storage</a:t>
            </a:r>
            <a:endParaRPr lang="en-US" sz="3200" dirty="0">
              <a:solidFill>
                <a:srgbClr val="000000"/>
              </a:solidFill>
            </a:endParaRPr>
          </a:p>
          <a:p>
            <a:pPr lvl="1"/>
            <a:r>
              <a:rPr lang="en-US" sz="2800" dirty="0" smtClean="0">
                <a:solidFill>
                  <a:srgbClr val="000000"/>
                </a:solidFill>
              </a:rPr>
              <a:t>Serving page fault/file read &amp; write</a:t>
            </a:r>
          </a:p>
        </p:txBody>
      </p:sp>
    </p:spTree>
    <p:extLst>
      <p:ext uri="{BB962C8B-B14F-4D97-AF65-F5344CB8AC3E}">
        <p14:creationId xmlns:p14="http://schemas.microsoft.com/office/powerpoint/2010/main" val="289595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5105400" y="1295400"/>
            <a:ext cx="1981200" cy="19812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2" name="Rectangle 1"/>
          <p:cNvSpPr/>
          <p:nvPr/>
        </p:nvSpPr>
        <p:spPr>
          <a:xfrm>
            <a:off x="838200" y="1295400"/>
            <a:ext cx="1981200" cy="19812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nvGrpSpPr>
          <p:cNvPr id="129" name="Group 128"/>
          <p:cNvGrpSpPr/>
          <p:nvPr/>
        </p:nvGrpSpPr>
        <p:grpSpPr>
          <a:xfrm>
            <a:off x="2420884" y="2661023"/>
            <a:ext cx="542472" cy="1448697"/>
            <a:chOff x="2420884" y="2508623"/>
            <a:chExt cx="542472" cy="1448697"/>
          </a:xfrm>
        </p:grpSpPr>
        <p:cxnSp>
          <p:nvCxnSpPr>
            <p:cNvPr id="126" name="Straight Connector 125"/>
            <p:cNvCxnSpPr/>
            <p:nvPr/>
          </p:nvCxnSpPr>
          <p:spPr>
            <a:xfrm>
              <a:off x="2643053" y="2510506"/>
              <a:ext cx="0" cy="1446814"/>
            </a:xfrm>
            <a:prstGeom prst="line">
              <a:avLst/>
            </a:prstGeom>
            <a:ln w="19050" cap="rnd">
              <a:solidFill>
                <a:schemeClr val="bg1">
                  <a:lumMod val="65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2420884" y="3239362"/>
              <a:ext cx="222169" cy="2234"/>
            </a:xfrm>
            <a:prstGeom prst="line">
              <a:avLst/>
            </a:prstGeom>
            <a:ln w="19050" cap="rnd">
              <a:solidFill>
                <a:schemeClr val="bg1">
                  <a:lumMod val="65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sp>
          <p:nvSpPr>
            <p:cNvPr id="128" name="TextBox 127"/>
            <p:cNvSpPr txBox="1"/>
            <p:nvPr/>
          </p:nvSpPr>
          <p:spPr>
            <a:xfrm rot="16200000">
              <a:off x="2068350" y="3054816"/>
              <a:ext cx="1441199" cy="348813"/>
            </a:xfrm>
            <a:prstGeom prst="rect">
              <a:avLst/>
            </a:prstGeom>
            <a:noFill/>
          </p:spPr>
          <p:txBody>
            <a:bodyPr wrap="square" rtlCol="0" anchor="ctr" anchorCtr="0">
              <a:spAutoFit/>
            </a:bodyPr>
            <a:lstStyle/>
            <a:p>
              <a:pPr algn="ctr">
                <a:lnSpc>
                  <a:spcPts val="2000"/>
                </a:lnSpc>
              </a:pPr>
              <a:r>
                <a:rPr lang="en-US" sz="2000" b="1" i="1" dirty="0">
                  <a:solidFill>
                    <a:schemeClr val="bg1">
                      <a:lumMod val="65000"/>
                    </a:schemeClr>
                  </a:solidFill>
                  <a:latin typeface="+mj-lt"/>
                </a:rPr>
                <a:t>c</a:t>
              </a:r>
              <a:r>
                <a:rPr lang="en-US" sz="2000" b="1" i="1" dirty="0" smtClean="0">
                  <a:solidFill>
                    <a:schemeClr val="bg1">
                      <a:lumMod val="65000"/>
                    </a:schemeClr>
                  </a:solidFill>
                  <a:latin typeface="+mj-lt"/>
                </a:rPr>
                <a:t>trl. channel</a:t>
              </a:r>
              <a:endParaRPr lang="en-US" sz="2000" b="1" i="1" dirty="0">
                <a:solidFill>
                  <a:schemeClr val="bg1">
                    <a:lumMod val="65000"/>
                  </a:schemeClr>
                </a:solidFill>
                <a:latin typeface="+mj-lt"/>
              </a:endParaRPr>
            </a:p>
          </p:txBody>
        </p:sp>
      </p:grpSp>
      <p:grpSp>
        <p:nvGrpSpPr>
          <p:cNvPr id="136" name="Group 135"/>
          <p:cNvGrpSpPr/>
          <p:nvPr/>
        </p:nvGrpSpPr>
        <p:grpSpPr>
          <a:xfrm>
            <a:off x="3505200" y="2675606"/>
            <a:ext cx="400110" cy="1434237"/>
            <a:chOff x="3505201" y="2523206"/>
            <a:chExt cx="400110" cy="1434237"/>
          </a:xfrm>
        </p:grpSpPr>
        <p:cxnSp>
          <p:nvCxnSpPr>
            <p:cNvPr id="134" name="Straight Connector 133"/>
            <p:cNvCxnSpPr/>
            <p:nvPr/>
          </p:nvCxnSpPr>
          <p:spPr>
            <a:xfrm>
              <a:off x="3543301" y="2523206"/>
              <a:ext cx="4810" cy="1434237"/>
            </a:xfrm>
            <a:prstGeom prst="line">
              <a:avLst/>
            </a:prstGeom>
            <a:ln w="19050" cap="rnd">
              <a:solidFill>
                <a:schemeClr val="bg1">
                  <a:lumMod val="65000"/>
                </a:schemeClr>
              </a:solidFill>
              <a:prstDash val="sysDash"/>
              <a:headEnd type="none" w="lg" len="sm"/>
              <a:tailEnd type="none" w="lg" len="sm"/>
            </a:ln>
          </p:spPr>
          <p:style>
            <a:lnRef idx="1">
              <a:schemeClr val="accent1"/>
            </a:lnRef>
            <a:fillRef idx="0">
              <a:schemeClr val="accent1"/>
            </a:fillRef>
            <a:effectRef idx="0">
              <a:schemeClr val="accent1"/>
            </a:effectRef>
            <a:fontRef idx="minor">
              <a:schemeClr val="tx1"/>
            </a:fontRef>
          </p:style>
        </p:cxnSp>
        <p:sp>
          <p:nvSpPr>
            <p:cNvPr id="135" name="TextBox 134"/>
            <p:cNvSpPr txBox="1"/>
            <p:nvPr/>
          </p:nvSpPr>
          <p:spPr>
            <a:xfrm rot="16200000">
              <a:off x="3054153" y="3035042"/>
              <a:ext cx="1302205" cy="400110"/>
            </a:xfrm>
            <a:prstGeom prst="rect">
              <a:avLst/>
            </a:prstGeom>
            <a:noFill/>
          </p:spPr>
          <p:txBody>
            <a:bodyPr wrap="square" rtlCol="0" anchor="ctr" anchorCtr="0">
              <a:spAutoFit/>
            </a:bodyPr>
            <a:lstStyle/>
            <a:p>
              <a:pPr algn="ctr"/>
              <a:r>
                <a:rPr lang="en-US" sz="2000" b="1" i="1" dirty="0">
                  <a:solidFill>
                    <a:schemeClr val="bg1">
                      <a:lumMod val="65000"/>
                    </a:schemeClr>
                  </a:solidFill>
                  <a:latin typeface="+mj-lt"/>
                </a:rPr>
                <a:t>D</a:t>
              </a:r>
              <a:r>
                <a:rPr lang="en-US" sz="2000" b="1" i="1" dirty="0" smtClean="0">
                  <a:solidFill>
                    <a:schemeClr val="bg1">
                      <a:lumMod val="65000"/>
                    </a:schemeClr>
                  </a:solidFill>
                  <a:latin typeface="+mj-lt"/>
                </a:rPr>
                <a:t>DMA ctrl.</a:t>
              </a:r>
              <a:endParaRPr lang="en-US" sz="2000" b="1" i="1" dirty="0">
                <a:solidFill>
                  <a:schemeClr val="bg1">
                    <a:lumMod val="65000"/>
                  </a:schemeClr>
                </a:solidFill>
                <a:latin typeface="+mj-lt"/>
              </a:endParaRPr>
            </a:p>
          </p:txBody>
        </p:sp>
      </p:grpSp>
      <p:grpSp>
        <p:nvGrpSpPr>
          <p:cNvPr id="140" name="Group 139"/>
          <p:cNvGrpSpPr/>
          <p:nvPr/>
        </p:nvGrpSpPr>
        <p:grpSpPr>
          <a:xfrm>
            <a:off x="2423160" y="2662158"/>
            <a:ext cx="802072" cy="1448832"/>
            <a:chOff x="1827989" y="6095999"/>
            <a:chExt cx="802072" cy="1448832"/>
          </a:xfrm>
        </p:grpSpPr>
        <p:sp>
          <p:nvSpPr>
            <p:cNvPr id="122" name="TextBox 121"/>
            <p:cNvSpPr txBox="1"/>
            <p:nvPr/>
          </p:nvSpPr>
          <p:spPr>
            <a:xfrm rot="16200000">
              <a:off x="1601203" y="6515972"/>
              <a:ext cx="1448832" cy="608885"/>
            </a:xfrm>
            <a:prstGeom prst="rect">
              <a:avLst/>
            </a:prstGeom>
            <a:noFill/>
          </p:spPr>
          <p:txBody>
            <a:bodyPr wrap="square" rtlCol="0" anchor="ctr" anchorCtr="0">
              <a:spAutoFit/>
            </a:bodyPr>
            <a:lstStyle/>
            <a:p>
              <a:pPr algn="ctr">
                <a:lnSpc>
                  <a:spcPts val="2000"/>
                </a:lnSpc>
              </a:pPr>
              <a:r>
                <a:rPr lang="en-US" sz="2000" b="1" i="1" dirty="0" smtClean="0">
                  <a:solidFill>
                    <a:schemeClr val="accent6">
                      <a:lumMod val="50000"/>
                    </a:schemeClr>
                  </a:solidFill>
                  <a:latin typeface="+mj-lt"/>
                </a:rPr>
                <a:t>read</a:t>
              </a:r>
            </a:p>
            <a:p>
              <a:pPr algn="ctr">
                <a:lnSpc>
                  <a:spcPts val="2000"/>
                </a:lnSpc>
              </a:pPr>
              <a:r>
                <a:rPr lang="en-US" sz="2000" b="1" i="1" dirty="0" smtClean="0">
                  <a:latin typeface="+mj-lt"/>
                </a:rPr>
                <a:t>with</a:t>
              </a:r>
              <a:r>
                <a:rPr lang="en-US" sz="2000" b="1" i="1" dirty="0" smtClean="0">
                  <a:solidFill>
                    <a:schemeClr val="bg1">
                      <a:lumMod val="65000"/>
                    </a:schemeClr>
                  </a:solidFill>
                  <a:latin typeface="+mj-lt"/>
                </a:rPr>
                <a:t> </a:t>
              </a:r>
              <a:r>
                <a:rPr lang="en-US" sz="2000" b="1" i="1" dirty="0" smtClean="0">
                  <a:solidFill>
                    <a:schemeClr val="accent2">
                      <a:lumMod val="50000"/>
                    </a:schemeClr>
                  </a:solidFill>
                  <a:latin typeface="+mj-lt"/>
                </a:rPr>
                <a:t>IO sel.</a:t>
              </a:r>
              <a:endParaRPr lang="en-US" sz="2000" b="1" i="1" dirty="0">
                <a:solidFill>
                  <a:schemeClr val="accent2">
                    <a:lumMod val="50000"/>
                  </a:schemeClr>
                </a:solidFill>
                <a:latin typeface="+mj-lt"/>
              </a:endParaRPr>
            </a:p>
          </p:txBody>
        </p:sp>
        <p:cxnSp>
          <p:nvCxnSpPr>
            <p:cNvPr id="120" name="Straight Connector 119"/>
            <p:cNvCxnSpPr/>
            <p:nvPr/>
          </p:nvCxnSpPr>
          <p:spPr>
            <a:xfrm>
              <a:off x="2050158" y="6098017"/>
              <a:ext cx="0" cy="1446814"/>
            </a:xfrm>
            <a:prstGeom prst="line">
              <a:avLst/>
            </a:prstGeom>
            <a:ln w="19050" cap="rnd">
              <a:solidFill>
                <a:schemeClr val="accent6">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827989" y="6826873"/>
              <a:ext cx="222169" cy="2234"/>
            </a:xfrm>
            <a:prstGeom prst="line">
              <a:avLst/>
            </a:prstGeom>
            <a:ln w="19050" cap="rnd">
              <a:solidFill>
                <a:schemeClr val="accent6">
                  <a:lumMod val="50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grpSp>
      <p:grpSp>
        <p:nvGrpSpPr>
          <p:cNvPr id="119" name="Group 118"/>
          <p:cNvGrpSpPr/>
          <p:nvPr/>
        </p:nvGrpSpPr>
        <p:grpSpPr>
          <a:xfrm>
            <a:off x="3505200" y="2674619"/>
            <a:ext cx="400110" cy="1436143"/>
            <a:chOff x="3762347" y="4525626"/>
            <a:chExt cx="400110" cy="1436143"/>
          </a:xfrm>
        </p:grpSpPr>
        <p:sp>
          <p:nvSpPr>
            <p:cNvPr id="118" name="TextBox 117"/>
            <p:cNvSpPr txBox="1"/>
            <p:nvPr/>
          </p:nvSpPr>
          <p:spPr>
            <a:xfrm rot="16200000">
              <a:off x="3248601" y="5039372"/>
              <a:ext cx="1427602" cy="400110"/>
            </a:xfrm>
            <a:prstGeom prst="rect">
              <a:avLst/>
            </a:prstGeom>
            <a:noFill/>
          </p:spPr>
          <p:txBody>
            <a:bodyPr wrap="square" rtlCol="0" anchor="ctr" anchorCtr="0">
              <a:spAutoFit/>
            </a:bodyPr>
            <a:lstStyle/>
            <a:p>
              <a:pPr algn="ctr"/>
              <a:r>
                <a:rPr lang="en-US" sz="2000" b="1" i="1" dirty="0" smtClean="0">
                  <a:solidFill>
                    <a:schemeClr val="accent2">
                      <a:lumMod val="50000"/>
                    </a:schemeClr>
                  </a:solidFill>
                  <a:latin typeface="+mj-lt"/>
                </a:rPr>
                <a:t>CPU → GPU</a:t>
              </a:r>
            </a:p>
          </p:txBody>
        </p:sp>
        <p:cxnSp>
          <p:nvCxnSpPr>
            <p:cNvPr id="117" name="Straight Connector 116"/>
            <p:cNvCxnSpPr/>
            <p:nvPr/>
          </p:nvCxnSpPr>
          <p:spPr>
            <a:xfrm>
              <a:off x="3800447" y="4527532"/>
              <a:ext cx="4810" cy="1434237"/>
            </a:xfrm>
            <a:prstGeom prst="line">
              <a:avLst/>
            </a:prstGeom>
            <a:ln w="19050" cap="rnd">
              <a:solidFill>
                <a:schemeClr val="accent2">
                  <a:lumMod val="50000"/>
                </a:schemeClr>
              </a:solidFill>
              <a:prstDash val="sysDash"/>
              <a:headEnd type="none" w="lg" len="sm"/>
              <a:tailEnd type="arrow" w="lg" len="sm"/>
            </a:ln>
          </p:spPr>
          <p:style>
            <a:lnRef idx="1">
              <a:schemeClr val="accent1"/>
            </a:lnRef>
            <a:fillRef idx="0">
              <a:schemeClr val="accent1"/>
            </a:fillRef>
            <a:effectRef idx="0">
              <a:schemeClr val="accent1"/>
            </a:effectRef>
            <a:fontRef idx="minor">
              <a:schemeClr val="tx1"/>
            </a:fontRef>
          </p:style>
        </p:cxnSp>
      </p:grpSp>
      <p:sp>
        <p:nvSpPr>
          <p:cNvPr id="3" name="Title 1"/>
          <p:cNvSpPr txBox="1">
            <a:spLocks/>
          </p:cNvSpPr>
          <p:nvPr/>
        </p:nvSpPr>
        <p:spPr>
          <a:xfrm>
            <a:off x="-304800" y="152401"/>
            <a:ext cx="97536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spc="-200" dirty="0" smtClean="0"/>
              <a:t>1. Compute Unit ↔ Compute Unit</a:t>
            </a:r>
            <a:endParaRPr lang="en-US" sz="5400" spc="-200" dirty="0"/>
          </a:p>
        </p:txBody>
      </p:sp>
      <p:grpSp>
        <p:nvGrpSpPr>
          <p:cNvPr id="93" name="Group 92"/>
          <p:cNvGrpSpPr/>
          <p:nvPr/>
        </p:nvGrpSpPr>
        <p:grpSpPr>
          <a:xfrm>
            <a:off x="914400" y="1378563"/>
            <a:ext cx="3048811" cy="3117340"/>
            <a:chOff x="914400" y="1226163"/>
            <a:chExt cx="3048811" cy="3117340"/>
          </a:xfrm>
        </p:grpSpPr>
        <p:sp>
          <p:nvSpPr>
            <p:cNvPr id="4" name="Rounded Rectangle 3"/>
            <p:cNvSpPr/>
            <p:nvPr/>
          </p:nvSpPr>
          <p:spPr>
            <a:xfrm>
              <a:off x="916022" y="1226163"/>
              <a:ext cx="1827178" cy="374037"/>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CPU</a:t>
              </a:r>
            </a:p>
          </p:txBody>
        </p:sp>
        <p:cxnSp>
          <p:nvCxnSpPr>
            <p:cNvPr id="7" name="Straight Connector 6"/>
            <p:cNvCxnSpPr>
              <a:stCxn id="25" idx="0"/>
              <a:endCxn id="4" idx="2"/>
            </p:cNvCxnSpPr>
            <p:nvPr/>
          </p:nvCxnSpPr>
          <p:spPr>
            <a:xfrm flipV="1">
              <a:off x="1827989" y="1600200"/>
              <a:ext cx="1622" cy="231957"/>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582211" y="2061364"/>
              <a:ext cx="0" cy="1524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3124201" y="1832157"/>
              <a:ext cx="838200"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27432" bIns="0" numCol="1" spcCol="0" rtlCol="0" fromWordArt="0" anchor="ctr" anchorCtr="0" forceAA="0" compatLnSpc="1">
              <a:prstTxWarp prst="textNoShape">
                <a:avLst/>
              </a:prstTxWarp>
              <a:noAutofit/>
            </a:bodyPr>
            <a:lstStyle/>
            <a:p>
              <a:pPr algn="ctr">
                <a:lnSpc>
                  <a:spcPts val="2400"/>
                </a:lnSpc>
              </a:pPr>
              <a:r>
                <a:rPr lang="en-US" sz="2800" spc="-300" dirty="0" smtClean="0">
                  <a:latin typeface="+mj-lt"/>
                </a:rPr>
                <a:t>DDMA</a:t>
              </a:r>
            </a:p>
            <a:p>
              <a:pPr algn="ctr">
                <a:lnSpc>
                  <a:spcPts val="2400"/>
                </a:lnSpc>
              </a:pPr>
              <a:r>
                <a:rPr lang="en-US" sz="2800" dirty="0" smtClean="0">
                  <a:latin typeface="+mj-lt"/>
                </a:rPr>
                <a:t>ctrl.</a:t>
              </a:r>
            </a:p>
          </p:txBody>
        </p:sp>
        <p:cxnSp>
          <p:nvCxnSpPr>
            <p:cNvPr id="23" name="Straight Connector 22"/>
            <p:cNvCxnSpPr>
              <a:stCxn id="20" idx="1"/>
              <a:endCxn id="25" idx="3"/>
            </p:cNvCxnSpPr>
            <p:nvPr/>
          </p:nvCxnSpPr>
          <p:spPr>
            <a:xfrm flipH="1">
              <a:off x="2741578" y="2173872"/>
              <a:ext cx="382623" cy="0"/>
            </a:xfrm>
            <a:prstGeom prst="line">
              <a:avLst/>
            </a:prstGeom>
            <a:ln w="19050" cap="rnd">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914400" y="1832157"/>
              <a:ext cx="1827178"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sp>
          <p:nvSpPr>
            <p:cNvPr id="27" name="Rounded Rectangle 26"/>
            <p:cNvSpPr/>
            <p:nvPr/>
          </p:nvSpPr>
          <p:spPr>
            <a:xfrm>
              <a:off x="914400" y="3048000"/>
              <a:ext cx="1513382" cy="381000"/>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200" dirty="0" smtClean="0">
                  <a:latin typeface="+mj-lt"/>
                </a:rPr>
                <a:t>DDP-DRAM</a:t>
              </a:r>
            </a:p>
          </p:txBody>
        </p:sp>
        <p:sp>
          <p:nvSpPr>
            <p:cNvPr id="33" name="Rounded Rectangle 32"/>
            <p:cNvSpPr/>
            <p:nvPr/>
          </p:nvSpPr>
          <p:spPr>
            <a:xfrm>
              <a:off x="923529" y="3961414"/>
              <a:ext cx="3039682" cy="38208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DDMA IO interface</a:t>
              </a:r>
            </a:p>
          </p:txBody>
        </p:sp>
        <p:cxnSp>
          <p:nvCxnSpPr>
            <p:cNvPr id="34" name="Straight Connector 33"/>
            <p:cNvCxnSpPr>
              <a:stCxn id="27" idx="0"/>
            </p:cNvCxnSpPr>
            <p:nvPr/>
          </p:nvCxnSpPr>
          <p:spPr>
            <a:xfrm flipV="1">
              <a:off x="1671091" y="2527177"/>
              <a:ext cx="0" cy="520823"/>
            </a:xfrm>
            <a:prstGeom prst="line">
              <a:avLst/>
            </a:prstGeom>
            <a:ln w="38100" cap="rnd">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7" idx="2"/>
            </p:cNvCxnSpPr>
            <p:nvPr/>
          </p:nvCxnSpPr>
          <p:spPr>
            <a:xfrm>
              <a:off x="1671091" y="3429000"/>
              <a:ext cx="0" cy="520823"/>
            </a:xfrm>
            <a:prstGeom prst="line">
              <a:avLst/>
            </a:prstGeom>
            <a:ln w="38100">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a:xfrm>
            <a:off x="5181600" y="1378563"/>
            <a:ext cx="3048811" cy="3117340"/>
            <a:chOff x="914400" y="1226163"/>
            <a:chExt cx="3048811" cy="3117340"/>
          </a:xfrm>
        </p:grpSpPr>
        <p:cxnSp>
          <p:nvCxnSpPr>
            <p:cNvPr id="96" name="Straight Connector 95"/>
            <p:cNvCxnSpPr>
              <a:stCxn id="100" idx="0"/>
              <a:endCxn id="95" idx="2"/>
            </p:cNvCxnSpPr>
            <p:nvPr/>
          </p:nvCxnSpPr>
          <p:spPr>
            <a:xfrm flipV="1">
              <a:off x="1827989" y="1600200"/>
              <a:ext cx="1622" cy="231957"/>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5" name="Rounded Rectangle 94"/>
            <p:cNvSpPr/>
            <p:nvPr/>
          </p:nvSpPr>
          <p:spPr>
            <a:xfrm>
              <a:off x="916022" y="1226163"/>
              <a:ext cx="1827178" cy="374037"/>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GPU</a:t>
              </a:r>
            </a:p>
          </p:txBody>
        </p:sp>
        <p:cxnSp>
          <p:nvCxnSpPr>
            <p:cNvPr id="97" name="Straight Connector 96"/>
            <p:cNvCxnSpPr/>
            <p:nvPr/>
          </p:nvCxnSpPr>
          <p:spPr>
            <a:xfrm>
              <a:off x="3582211" y="2061364"/>
              <a:ext cx="0" cy="1524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8" name="Rounded Rectangle 97"/>
            <p:cNvSpPr/>
            <p:nvPr/>
          </p:nvSpPr>
          <p:spPr>
            <a:xfrm>
              <a:off x="3124201" y="1832157"/>
              <a:ext cx="838200"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27432" bIns="0" numCol="1" spcCol="0" rtlCol="0" fromWordArt="0" anchor="ctr" anchorCtr="0" forceAA="0" compatLnSpc="1">
              <a:prstTxWarp prst="textNoShape">
                <a:avLst/>
              </a:prstTxWarp>
              <a:noAutofit/>
            </a:bodyPr>
            <a:lstStyle/>
            <a:p>
              <a:pPr algn="ctr">
                <a:lnSpc>
                  <a:spcPts val="2400"/>
                </a:lnSpc>
              </a:pPr>
              <a:r>
                <a:rPr lang="en-US" sz="2800" spc="-300" dirty="0" smtClean="0">
                  <a:latin typeface="+mj-lt"/>
                </a:rPr>
                <a:t>DDMA</a:t>
              </a:r>
            </a:p>
            <a:p>
              <a:pPr algn="ctr">
                <a:lnSpc>
                  <a:spcPts val="2400"/>
                </a:lnSpc>
              </a:pPr>
              <a:r>
                <a:rPr lang="en-US" sz="2800" dirty="0" smtClean="0">
                  <a:latin typeface="+mj-lt"/>
                </a:rPr>
                <a:t>ctrl.</a:t>
              </a:r>
            </a:p>
          </p:txBody>
        </p:sp>
        <p:cxnSp>
          <p:nvCxnSpPr>
            <p:cNvPr id="99" name="Straight Connector 98"/>
            <p:cNvCxnSpPr>
              <a:stCxn id="98" idx="1"/>
              <a:endCxn id="100" idx="3"/>
            </p:cNvCxnSpPr>
            <p:nvPr/>
          </p:nvCxnSpPr>
          <p:spPr>
            <a:xfrm flipH="1">
              <a:off x="2741578" y="2173872"/>
              <a:ext cx="382623" cy="0"/>
            </a:xfrm>
            <a:prstGeom prst="line">
              <a:avLst/>
            </a:prstGeom>
            <a:ln w="19050" cap="rnd">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0" name="Rounded Rectangle 99"/>
            <p:cNvSpPr/>
            <p:nvPr/>
          </p:nvSpPr>
          <p:spPr>
            <a:xfrm>
              <a:off x="914400" y="1832157"/>
              <a:ext cx="1827178"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sp>
          <p:nvSpPr>
            <p:cNvPr id="101" name="Rounded Rectangle 100"/>
            <p:cNvSpPr/>
            <p:nvPr/>
          </p:nvSpPr>
          <p:spPr>
            <a:xfrm>
              <a:off x="914400" y="3048000"/>
              <a:ext cx="1513382" cy="381000"/>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200" dirty="0" smtClean="0">
                  <a:latin typeface="+mj-lt"/>
                </a:rPr>
                <a:t>DDP-DRAM</a:t>
              </a:r>
            </a:p>
          </p:txBody>
        </p:sp>
        <p:sp>
          <p:nvSpPr>
            <p:cNvPr id="102" name="Rounded Rectangle 101"/>
            <p:cNvSpPr/>
            <p:nvPr/>
          </p:nvSpPr>
          <p:spPr>
            <a:xfrm>
              <a:off x="923529" y="3961414"/>
              <a:ext cx="3039682" cy="38208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DDMA IO interface</a:t>
              </a:r>
            </a:p>
          </p:txBody>
        </p:sp>
        <p:cxnSp>
          <p:nvCxnSpPr>
            <p:cNvPr id="103" name="Straight Connector 102"/>
            <p:cNvCxnSpPr>
              <a:stCxn id="101" idx="0"/>
            </p:cNvCxnSpPr>
            <p:nvPr/>
          </p:nvCxnSpPr>
          <p:spPr>
            <a:xfrm flipH="1" flipV="1">
              <a:off x="1670752" y="2527177"/>
              <a:ext cx="339" cy="520823"/>
            </a:xfrm>
            <a:prstGeom prst="line">
              <a:avLst/>
            </a:prstGeom>
            <a:ln w="38100" cap="rnd">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101" idx="2"/>
            </p:cNvCxnSpPr>
            <p:nvPr/>
          </p:nvCxnSpPr>
          <p:spPr>
            <a:xfrm>
              <a:off x="1671091" y="3429000"/>
              <a:ext cx="0" cy="520823"/>
            </a:xfrm>
            <a:prstGeom prst="line">
              <a:avLst/>
            </a:prstGeom>
            <a:ln w="38100">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cxnSp>
        <p:nvCxnSpPr>
          <p:cNvPr id="110" name="Straight Connector 109"/>
          <p:cNvCxnSpPr>
            <a:stCxn id="33" idx="3"/>
            <a:endCxn id="102" idx="1"/>
          </p:cNvCxnSpPr>
          <p:nvPr/>
        </p:nvCxnSpPr>
        <p:spPr>
          <a:xfrm>
            <a:off x="3963211" y="4304859"/>
            <a:ext cx="1227518" cy="0"/>
          </a:xfrm>
          <a:prstGeom prst="line">
            <a:avLst/>
          </a:prstGeom>
          <a:ln w="38100">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nvGrpSpPr>
          <p:cNvPr id="133" name="Group 132"/>
          <p:cNvGrpSpPr/>
          <p:nvPr/>
        </p:nvGrpSpPr>
        <p:grpSpPr>
          <a:xfrm>
            <a:off x="6688084" y="2662906"/>
            <a:ext cx="544787" cy="1459622"/>
            <a:chOff x="6688084" y="2510506"/>
            <a:chExt cx="544787" cy="1459622"/>
          </a:xfrm>
        </p:grpSpPr>
        <p:cxnSp>
          <p:nvCxnSpPr>
            <p:cNvPr id="130" name="Straight Connector 129"/>
            <p:cNvCxnSpPr/>
            <p:nvPr/>
          </p:nvCxnSpPr>
          <p:spPr>
            <a:xfrm>
              <a:off x="6910253" y="2510506"/>
              <a:ext cx="0" cy="1446814"/>
            </a:xfrm>
            <a:prstGeom prst="line">
              <a:avLst/>
            </a:prstGeom>
            <a:ln w="19050" cap="rnd">
              <a:solidFill>
                <a:schemeClr val="bg1">
                  <a:lumMod val="65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6688084" y="3239362"/>
              <a:ext cx="222169" cy="2234"/>
            </a:xfrm>
            <a:prstGeom prst="line">
              <a:avLst/>
            </a:prstGeom>
            <a:ln w="19050" cap="rnd">
              <a:solidFill>
                <a:schemeClr val="bg1">
                  <a:lumMod val="65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sp>
          <p:nvSpPr>
            <p:cNvPr id="132" name="TextBox 131"/>
            <p:cNvSpPr txBox="1"/>
            <p:nvPr/>
          </p:nvSpPr>
          <p:spPr>
            <a:xfrm rot="16200000">
              <a:off x="6334510" y="3071766"/>
              <a:ext cx="1447910" cy="348813"/>
            </a:xfrm>
            <a:prstGeom prst="rect">
              <a:avLst/>
            </a:prstGeom>
            <a:noFill/>
          </p:spPr>
          <p:txBody>
            <a:bodyPr wrap="square" rtlCol="0" anchor="ctr" anchorCtr="0">
              <a:spAutoFit/>
            </a:bodyPr>
            <a:lstStyle/>
            <a:p>
              <a:pPr algn="ctr">
                <a:lnSpc>
                  <a:spcPts val="2000"/>
                </a:lnSpc>
              </a:pPr>
              <a:r>
                <a:rPr lang="en-US" sz="2000" b="1" i="1" dirty="0">
                  <a:solidFill>
                    <a:schemeClr val="bg1">
                      <a:lumMod val="65000"/>
                    </a:schemeClr>
                  </a:solidFill>
                  <a:latin typeface="+mj-lt"/>
                </a:rPr>
                <a:t>c</a:t>
              </a:r>
              <a:r>
                <a:rPr lang="en-US" sz="2000" b="1" i="1" dirty="0" smtClean="0">
                  <a:solidFill>
                    <a:schemeClr val="bg1">
                      <a:lumMod val="65000"/>
                    </a:schemeClr>
                  </a:solidFill>
                  <a:latin typeface="+mj-lt"/>
                </a:rPr>
                <a:t>trl. channel</a:t>
              </a:r>
              <a:endParaRPr lang="en-US" sz="2000" b="1" i="1" dirty="0">
                <a:solidFill>
                  <a:schemeClr val="bg1">
                    <a:lumMod val="65000"/>
                  </a:schemeClr>
                </a:solidFill>
                <a:latin typeface="+mj-lt"/>
              </a:endParaRPr>
            </a:p>
          </p:txBody>
        </p:sp>
      </p:grpSp>
      <p:grpSp>
        <p:nvGrpSpPr>
          <p:cNvPr id="139" name="Group 138"/>
          <p:cNvGrpSpPr/>
          <p:nvPr/>
        </p:nvGrpSpPr>
        <p:grpSpPr>
          <a:xfrm>
            <a:off x="7772401" y="2675606"/>
            <a:ext cx="400110" cy="1434237"/>
            <a:chOff x="7772401" y="2523206"/>
            <a:chExt cx="400110" cy="1434237"/>
          </a:xfrm>
        </p:grpSpPr>
        <p:cxnSp>
          <p:nvCxnSpPr>
            <p:cNvPr id="137" name="Straight Connector 136"/>
            <p:cNvCxnSpPr/>
            <p:nvPr/>
          </p:nvCxnSpPr>
          <p:spPr>
            <a:xfrm>
              <a:off x="7810501" y="2523206"/>
              <a:ext cx="4810" cy="1434237"/>
            </a:xfrm>
            <a:prstGeom prst="line">
              <a:avLst/>
            </a:prstGeom>
            <a:ln w="19050" cap="rnd">
              <a:solidFill>
                <a:schemeClr val="bg1">
                  <a:lumMod val="65000"/>
                </a:schemeClr>
              </a:solidFill>
              <a:prstDash val="sysDash"/>
              <a:headEnd type="none" w="lg" len="sm"/>
              <a:tailEnd type="none" w="lg" len="sm"/>
            </a:ln>
          </p:spPr>
          <p:style>
            <a:lnRef idx="1">
              <a:schemeClr val="accent1"/>
            </a:lnRef>
            <a:fillRef idx="0">
              <a:schemeClr val="accent1"/>
            </a:fillRef>
            <a:effectRef idx="0">
              <a:schemeClr val="accent1"/>
            </a:effectRef>
            <a:fontRef idx="minor">
              <a:schemeClr val="tx1"/>
            </a:fontRef>
          </p:style>
        </p:cxnSp>
        <p:sp>
          <p:nvSpPr>
            <p:cNvPr id="138" name="TextBox 137"/>
            <p:cNvSpPr txBox="1"/>
            <p:nvPr/>
          </p:nvSpPr>
          <p:spPr>
            <a:xfrm rot="16200000">
              <a:off x="7321353" y="3035042"/>
              <a:ext cx="1302206" cy="400110"/>
            </a:xfrm>
            <a:prstGeom prst="rect">
              <a:avLst/>
            </a:prstGeom>
            <a:noFill/>
          </p:spPr>
          <p:txBody>
            <a:bodyPr wrap="square" rtlCol="0" anchor="ctr" anchorCtr="0">
              <a:spAutoFit/>
            </a:bodyPr>
            <a:lstStyle/>
            <a:p>
              <a:pPr algn="ctr"/>
              <a:r>
                <a:rPr lang="en-US" sz="2000" b="1" i="1" dirty="0">
                  <a:solidFill>
                    <a:schemeClr val="bg1">
                      <a:lumMod val="65000"/>
                    </a:schemeClr>
                  </a:solidFill>
                  <a:latin typeface="+mj-lt"/>
                </a:rPr>
                <a:t>D</a:t>
              </a:r>
              <a:r>
                <a:rPr lang="en-US" sz="2000" b="1" i="1" dirty="0" smtClean="0">
                  <a:solidFill>
                    <a:schemeClr val="bg1">
                      <a:lumMod val="65000"/>
                    </a:schemeClr>
                  </a:solidFill>
                  <a:latin typeface="+mj-lt"/>
                </a:rPr>
                <a:t>DMA ctrl.</a:t>
              </a:r>
              <a:endParaRPr lang="en-US" sz="2000" b="1" i="1" dirty="0">
                <a:solidFill>
                  <a:schemeClr val="bg1">
                    <a:lumMod val="65000"/>
                  </a:schemeClr>
                </a:solidFill>
                <a:latin typeface="+mj-lt"/>
              </a:endParaRPr>
            </a:p>
          </p:txBody>
        </p:sp>
      </p:grpSp>
      <p:sp>
        <p:nvSpPr>
          <p:cNvPr id="57" name="Rounded Rectangle 56"/>
          <p:cNvSpPr/>
          <p:nvPr/>
        </p:nvSpPr>
        <p:spPr>
          <a:xfrm>
            <a:off x="5181600" y="3200400"/>
            <a:ext cx="1513382" cy="381000"/>
          </a:xfrm>
          <a:prstGeom prst="roundRect">
            <a:avLst>
              <a:gd name="adj" fmla="val 3656"/>
            </a:avLst>
          </a:prstGeom>
          <a:solidFill>
            <a:schemeClr val="bg1">
              <a:lumMod val="50000"/>
            </a:schemeClr>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spc="-200" dirty="0" smtClean="0">
                <a:latin typeface="+mj-lt"/>
              </a:rPr>
              <a:t>destination</a:t>
            </a:r>
          </a:p>
        </p:txBody>
      </p:sp>
      <p:sp>
        <p:nvSpPr>
          <p:cNvPr id="58" name="Left Arrow 57"/>
          <p:cNvSpPr/>
          <p:nvPr/>
        </p:nvSpPr>
        <p:spPr>
          <a:xfrm rot="16200000">
            <a:off x="1410305" y="3665228"/>
            <a:ext cx="519452" cy="364451"/>
          </a:xfrm>
          <a:prstGeom prst="leftArrow">
            <a:avLst>
              <a:gd name="adj1" fmla="val 58401"/>
              <a:gd name="adj2" fmla="val 4059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60" name="Left Arrow 59"/>
          <p:cNvSpPr/>
          <p:nvPr/>
        </p:nvSpPr>
        <p:spPr>
          <a:xfrm rot="10800000">
            <a:off x="3961702" y="4122528"/>
            <a:ext cx="1219898" cy="364451"/>
          </a:xfrm>
          <a:prstGeom prst="leftArrow">
            <a:avLst>
              <a:gd name="adj1" fmla="val 58401"/>
              <a:gd name="adj2" fmla="val 4059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61" name="Rounded Rectangle 60"/>
          <p:cNvSpPr/>
          <p:nvPr/>
        </p:nvSpPr>
        <p:spPr>
          <a:xfrm>
            <a:off x="5189918" y="4114800"/>
            <a:ext cx="3039682" cy="382089"/>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DDMA IO interface</a:t>
            </a:r>
          </a:p>
        </p:txBody>
      </p:sp>
      <p:sp>
        <p:nvSpPr>
          <p:cNvPr id="62" name="Left Arrow 61"/>
          <p:cNvSpPr/>
          <p:nvPr/>
        </p:nvSpPr>
        <p:spPr>
          <a:xfrm rot="5400000">
            <a:off x="5678835" y="3664889"/>
            <a:ext cx="519452" cy="364451"/>
          </a:xfrm>
          <a:prstGeom prst="leftArrow">
            <a:avLst>
              <a:gd name="adj1" fmla="val 58401"/>
              <a:gd name="adj2" fmla="val 4059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54" name="Rounded Rectangle 53"/>
          <p:cNvSpPr/>
          <p:nvPr/>
        </p:nvSpPr>
        <p:spPr>
          <a:xfrm>
            <a:off x="914400" y="3200400"/>
            <a:ext cx="1513382" cy="381000"/>
          </a:xfrm>
          <a:prstGeom prst="roundRect">
            <a:avLst>
              <a:gd name="adj" fmla="val 3656"/>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200"/>
              </a:lnSpc>
            </a:pPr>
            <a:r>
              <a:rPr lang="en-US" sz="2800" spc="-200" dirty="0" smtClean="0">
                <a:latin typeface="+mj-lt"/>
              </a:rPr>
              <a:t>source</a:t>
            </a:r>
          </a:p>
        </p:txBody>
      </p:sp>
      <p:grpSp>
        <p:nvGrpSpPr>
          <p:cNvPr id="63" name="Group 62"/>
          <p:cNvGrpSpPr/>
          <p:nvPr/>
        </p:nvGrpSpPr>
        <p:grpSpPr>
          <a:xfrm>
            <a:off x="7772400" y="2674620"/>
            <a:ext cx="400110" cy="1434237"/>
            <a:chOff x="3762347" y="4527532"/>
            <a:chExt cx="400110" cy="1434237"/>
          </a:xfrm>
        </p:grpSpPr>
        <p:sp>
          <p:nvSpPr>
            <p:cNvPr id="64" name="TextBox 63"/>
            <p:cNvSpPr txBox="1"/>
            <p:nvPr/>
          </p:nvSpPr>
          <p:spPr>
            <a:xfrm rot="16200000">
              <a:off x="3311299" y="5039368"/>
              <a:ext cx="1302205" cy="400110"/>
            </a:xfrm>
            <a:prstGeom prst="rect">
              <a:avLst/>
            </a:prstGeom>
            <a:noFill/>
          </p:spPr>
          <p:txBody>
            <a:bodyPr wrap="square" rtlCol="0" anchor="ctr" anchorCtr="0">
              <a:spAutoFit/>
            </a:bodyPr>
            <a:lstStyle/>
            <a:p>
              <a:pPr algn="ctr"/>
              <a:r>
                <a:rPr lang="en-US" sz="2000" b="1" i="1" dirty="0" smtClean="0">
                  <a:solidFill>
                    <a:schemeClr val="accent2">
                      <a:lumMod val="50000"/>
                    </a:schemeClr>
                  </a:solidFill>
                  <a:latin typeface="+mj-lt"/>
                </a:rPr>
                <a:t>Ack.</a:t>
              </a:r>
              <a:endParaRPr lang="en-US" sz="2000" b="1" i="1" dirty="0">
                <a:solidFill>
                  <a:schemeClr val="accent2">
                    <a:lumMod val="50000"/>
                  </a:schemeClr>
                </a:solidFill>
                <a:latin typeface="+mj-lt"/>
              </a:endParaRPr>
            </a:p>
          </p:txBody>
        </p:sp>
        <p:cxnSp>
          <p:nvCxnSpPr>
            <p:cNvPr id="65" name="Straight Connector 64"/>
            <p:cNvCxnSpPr/>
            <p:nvPr/>
          </p:nvCxnSpPr>
          <p:spPr>
            <a:xfrm>
              <a:off x="3800447" y="4527532"/>
              <a:ext cx="4810" cy="1434237"/>
            </a:xfrm>
            <a:prstGeom prst="line">
              <a:avLst/>
            </a:prstGeom>
            <a:ln w="19050" cap="rnd">
              <a:solidFill>
                <a:schemeClr val="accent2">
                  <a:lumMod val="50000"/>
                </a:schemeClr>
              </a:solidFill>
              <a:prstDash val="sysDash"/>
              <a:headEnd type="arrow" w="lg" len="sm"/>
              <a:tailEnd type="none" w="lg" len="sm"/>
            </a:ln>
          </p:spPr>
          <p:style>
            <a:lnRef idx="1">
              <a:schemeClr val="accent1"/>
            </a:lnRef>
            <a:fillRef idx="0">
              <a:schemeClr val="accent1"/>
            </a:fillRef>
            <a:effectRef idx="0">
              <a:schemeClr val="accent1"/>
            </a:effectRef>
            <a:fontRef idx="minor">
              <a:schemeClr val="tx1"/>
            </a:fontRef>
          </p:style>
        </p:cxnSp>
      </p:grpSp>
      <p:sp>
        <p:nvSpPr>
          <p:cNvPr id="70" name="Rounded Rectangle 69"/>
          <p:cNvSpPr/>
          <p:nvPr/>
        </p:nvSpPr>
        <p:spPr>
          <a:xfrm>
            <a:off x="5181600" y="3200400"/>
            <a:ext cx="1513382" cy="381000"/>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spc="-200" dirty="0" smtClean="0">
                <a:latin typeface="+mj-lt"/>
              </a:rPr>
              <a:t>destination</a:t>
            </a:r>
          </a:p>
        </p:txBody>
      </p:sp>
      <p:sp>
        <p:nvSpPr>
          <p:cNvPr id="59" name="Rounded Rectangle 58"/>
          <p:cNvSpPr/>
          <p:nvPr/>
        </p:nvSpPr>
        <p:spPr>
          <a:xfrm>
            <a:off x="922020" y="4113711"/>
            <a:ext cx="3039682" cy="382089"/>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DDMA IO interface</a:t>
            </a:r>
          </a:p>
        </p:txBody>
      </p:sp>
      <p:grpSp>
        <p:nvGrpSpPr>
          <p:cNvPr id="66" name="Group 65"/>
          <p:cNvGrpSpPr/>
          <p:nvPr/>
        </p:nvGrpSpPr>
        <p:grpSpPr>
          <a:xfrm>
            <a:off x="6694170" y="2662158"/>
            <a:ext cx="802072" cy="1448832"/>
            <a:chOff x="1827989" y="6095999"/>
            <a:chExt cx="802072" cy="1448832"/>
          </a:xfrm>
        </p:grpSpPr>
        <p:sp>
          <p:nvSpPr>
            <p:cNvPr id="67" name="TextBox 66"/>
            <p:cNvSpPr txBox="1"/>
            <p:nvPr/>
          </p:nvSpPr>
          <p:spPr>
            <a:xfrm rot="16200000">
              <a:off x="1601203" y="6515972"/>
              <a:ext cx="1448832" cy="608885"/>
            </a:xfrm>
            <a:prstGeom prst="rect">
              <a:avLst/>
            </a:prstGeom>
            <a:noFill/>
          </p:spPr>
          <p:txBody>
            <a:bodyPr wrap="square" rtlCol="0" anchor="ctr" anchorCtr="0">
              <a:spAutoFit/>
            </a:bodyPr>
            <a:lstStyle/>
            <a:p>
              <a:pPr algn="ctr">
                <a:lnSpc>
                  <a:spcPts val="2000"/>
                </a:lnSpc>
              </a:pPr>
              <a:r>
                <a:rPr lang="en-US" sz="2000" b="1" i="1" dirty="0" smtClean="0">
                  <a:solidFill>
                    <a:schemeClr val="accent6">
                      <a:lumMod val="50000"/>
                    </a:schemeClr>
                  </a:solidFill>
                  <a:latin typeface="+mj-lt"/>
                </a:rPr>
                <a:t>write</a:t>
              </a:r>
            </a:p>
            <a:p>
              <a:pPr algn="ctr">
                <a:lnSpc>
                  <a:spcPts val="2000"/>
                </a:lnSpc>
              </a:pPr>
              <a:r>
                <a:rPr lang="en-US" sz="2000" b="1" i="1" dirty="0" smtClean="0">
                  <a:latin typeface="+mj-lt"/>
                </a:rPr>
                <a:t>with</a:t>
              </a:r>
              <a:r>
                <a:rPr lang="en-US" sz="2000" b="1" i="1" dirty="0" smtClean="0">
                  <a:solidFill>
                    <a:schemeClr val="bg1">
                      <a:lumMod val="65000"/>
                    </a:schemeClr>
                  </a:solidFill>
                  <a:latin typeface="+mj-lt"/>
                </a:rPr>
                <a:t> </a:t>
              </a:r>
              <a:r>
                <a:rPr lang="en-US" sz="2000" b="1" i="1" dirty="0" smtClean="0">
                  <a:solidFill>
                    <a:schemeClr val="accent2">
                      <a:lumMod val="50000"/>
                    </a:schemeClr>
                  </a:solidFill>
                  <a:latin typeface="+mj-lt"/>
                </a:rPr>
                <a:t>IO sel.</a:t>
              </a:r>
              <a:endParaRPr lang="en-US" sz="2000" b="1" i="1" dirty="0">
                <a:solidFill>
                  <a:schemeClr val="accent2">
                    <a:lumMod val="50000"/>
                  </a:schemeClr>
                </a:solidFill>
                <a:latin typeface="+mj-lt"/>
              </a:endParaRPr>
            </a:p>
          </p:txBody>
        </p:sp>
        <p:cxnSp>
          <p:nvCxnSpPr>
            <p:cNvPr id="68" name="Straight Connector 67"/>
            <p:cNvCxnSpPr/>
            <p:nvPr/>
          </p:nvCxnSpPr>
          <p:spPr>
            <a:xfrm>
              <a:off x="2050158" y="6098017"/>
              <a:ext cx="0" cy="1446814"/>
            </a:xfrm>
            <a:prstGeom prst="line">
              <a:avLst/>
            </a:prstGeom>
            <a:ln w="19050" cap="rnd">
              <a:solidFill>
                <a:schemeClr val="accent6">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27989" y="6826873"/>
              <a:ext cx="222169" cy="2234"/>
            </a:xfrm>
            <a:prstGeom prst="line">
              <a:avLst/>
            </a:prstGeom>
            <a:ln w="19050" cap="rnd">
              <a:solidFill>
                <a:schemeClr val="accent6">
                  <a:lumMod val="50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grpSp>
      <p:sp>
        <p:nvSpPr>
          <p:cNvPr id="74" name="Content Placeholder 2"/>
          <p:cNvSpPr>
            <a:spLocks noGrp="1"/>
          </p:cNvSpPr>
          <p:nvPr/>
        </p:nvSpPr>
        <p:spPr>
          <a:xfrm>
            <a:off x="-152400" y="5257800"/>
            <a:ext cx="9448800" cy="1041570"/>
          </a:xfrm>
          <a:prstGeom prst="rect">
            <a:avLst/>
          </a:prstGeom>
        </p:spPr>
        <p:txBody>
          <a:bodyPr vert="horz" lIns="0" tIns="45720" rIns="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pc="-100" dirty="0" smtClean="0"/>
              <a:t>Transfer data through DDMA                                            </a:t>
            </a:r>
            <a:r>
              <a:rPr lang="en-US" b="1" i="1" spc="-100" dirty="0" smtClean="0">
                <a:solidFill>
                  <a:schemeClr val="accent5">
                    <a:lumMod val="75000"/>
                  </a:schemeClr>
                </a:solidFill>
              </a:rPr>
              <a:t>without interfering w/ CPU/GPU memory accesses</a:t>
            </a:r>
            <a:endParaRPr lang="en-US" b="1" i="1" spc="-100" dirty="0">
              <a:solidFill>
                <a:schemeClr val="accent5">
                  <a:lumMod val="75000"/>
                </a:schemeClr>
              </a:solidFill>
            </a:endParaRPr>
          </a:p>
        </p:txBody>
      </p:sp>
      <p:grpSp>
        <p:nvGrpSpPr>
          <p:cNvPr id="5" name="Group 4"/>
          <p:cNvGrpSpPr/>
          <p:nvPr/>
        </p:nvGrpSpPr>
        <p:grpSpPr>
          <a:xfrm>
            <a:off x="914400" y="1371600"/>
            <a:ext cx="1828800" cy="1821837"/>
            <a:chOff x="914400" y="1371600"/>
            <a:chExt cx="1828800" cy="1821837"/>
          </a:xfrm>
        </p:grpSpPr>
        <p:sp>
          <p:nvSpPr>
            <p:cNvPr id="72" name="Rounded Rectangle 71"/>
            <p:cNvSpPr/>
            <p:nvPr/>
          </p:nvSpPr>
          <p:spPr>
            <a:xfrm>
              <a:off x="916022" y="1371600"/>
              <a:ext cx="1827178" cy="374037"/>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CPU</a:t>
              </a:r>
            </a:p>
          </p:txBody>
        </p:sp>
        <p:cxnSp>
          <p:nvCxnSpPr>
            <p:cNvPr id="73" name="Straight Connector 72"/>
            <p:cNvCxnSpPr>
              <a:stCxn id="75" idx="0"/>
              <a:endCxn id="72" idx="2"/>
            </p:cNvCxnSpPr>
            <p:nvPr/>
          </p:nvCxnSpPr>
          <p:spPr>
            <a:xfrm flipV="1">
              <a:off x="1827989" y="1745637"/>
              <a:ext cx="1622" cy="231957"/>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75" name="Rounded Rectangle 74"/>
            <p:cNvSpPr/>
            <p:nvPr/>
          </p:nvSpPr>
          <p:spPr>
            <a:xfrm>
              <a:off x="914400" y="1977594"/>
              <a:ext cx="1827178" cy="683429"/>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cxnSp>
          <p:nvCxnSpPr>
            <p:cNvPr id="76" name="Straight Connector 75"/>
            <p:cNvCxnSpPr/>
            <p:nvPr/>
          </p:nvCxnSpPr>
          <p:spPr>
            <a:xfrm flipV="1">
              <a:off x="1671091" y="2672614"/>
              <a:ext cx="0" cy="520823"/>
            </a:xfrm>
            <a:prstGeom prst="line">
              <a:avLst/>
            </a:prstGeom>
            <a:ln w="38100" cap="rnd">
              <a:solidFill>
                <a:schemeClr val="accent5">
                  <a:lumMod val="7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5181600" y="1378563"/>
            <a:ext cx="1828800" cy="1821837"/>
            <a:chOff x="5181600" y="1378563"/>
            <a:chExt cx="1828800" cy="1821837"/>
          </a:xfrm>
        </p:grpSpPr>
        <p:cxnSp>
          <p:nvCxnSpPr>
            <p:cNvPr id="77" name="Straight Connector 76"/>
            <p:cNvCxnSpPr>
              <a:stCxn id="79" idx="0"/>
              <a:endCxn id="78" idx="2"/>
            </p:cNvCxnSpPr>
            <p:nvPr/>
          </p:nvCxnSpPr>
          <p:spPr>
            <a:xfrm flipV="1">
              <a:off x="6095189" y="1752600"/>
              <a:ext cx="1622" cy="231957"/>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78" name="Rounded Rectangle 77"/>
            <p:cNvSpPr/>
            <p:nvPr/>
          </p:nvSpPr>
          <p:spPr>
            <a:xfrm>
              <a:off x="5183222" y="1378563"/>
              <a:ext cx="1827178" cy="374037"/>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GPU</a:t>
              </a:r>
            </a:p>
          </p:txBody>
        </p:sp>
        <p:sp>
          <p:nvSpPr>
            <p:cNvPr id="79" name="Rounded Rectangle 78"/>
            <p:cNvSpPr/>
            <p:nvPr/>
          </p:nvSpPr>
          <p:spPr>
            <a:xfrm>
              <a:off x="5181600" y="1984557"/>
              <a:ext cx="1827178" cy="683429"/>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cxnSp>
          <p:nvCxnSpPr>
            <p:cNvPr id="80" name="Straight Connector 79"/>
            <p:cNvCxnSpPr/>
            <p:nvPr/>
          </p:nvCxnSpPr>
          <p:spPr>
            <a:xfrm flipH="1" flipV="1">
              <a:off x="5937952" y="2679577"/>
              <a:ext cx="339" cy="520823"/>
            </a:xfrm>
            <a:prstGeom prst="line">
              <a:avLst/>
            </a:prstGeom>
            <a:ln w="38100" cap="rnd">
              <a:solidFill>
                <a:schemeClr val="accent5">
                  <a:lumMod val="7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4714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500"/>
                                        <p:tgtEl>
                                          <p:spTgt spid="5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fade">
                                      <p:cBhvr>
                                        <p:cTn id="11" dur="500"/>
                                        <p:tgtEl>
                                          <p:spTgt spid="5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40"/>
                                        </p:tgtEl>
                                        <p:attrNameLst>
                                          <p:attrName>style.visibility</p:attrName>
                                        </p:attrNameLst>
                                      </p:cBhvr>
                                      <p:to>
                                        <p:strVal val="visible"/>
                                      </p:to>
                                    </p:set>
                                    <p:animEffect transition="in" filter="wipe(up)">
                                      <p:cBhvr>
                                        <p:cTn id="16" dur="500"/>
                                        <p:tgtEl>
                                          <p:spTgt spid="140"/>
                                        </p:tgtEl>
                                      </p:cBhvr>
                                    </p:animEffect>
                                  </p:childTnLst>
                                </p:cTn>
                              </p:par>
                              <p:par>
                                <p:cTn id="17" presetID="10" presetClass="exit" presetSubtype="0" fill="hold" nodeType="withEffect">
                                  <p:stCondLst>
                                    <p:cond delay="0"/>
                                  </p:stCondLst>
                                  <p:childTnLst>
                                    <p:animEffect transition="out" filter="fade">
                                      <p:cBhvr>
                                        <p:cTn id="18" dur="500"/>
                                        <p:tgtEl>
                                          <p:spTgt spid="129"/>
                                        </p:tgtEl>
                                      </p:cBhvr>
                                    </p:animEffect>
                                    <p:set>
                                      <p:cBhvr>
                                        <p:cTn id="19" dur="1" fill="hold">
                                          <p:stCondLst>
                                            <p:cond delay="499"/>
                                          </p:stCondLst>
                                        </p:cTn>
                                        <p:tgtEl>
                                          <p:spTgt spid="129"/>
                                        </p:tgtEl>
                                        <p:attrNameLst>
                                          <p:attrName>style.visibility</p:attrName>
                                        </p:attrNameLst>
                                      </p:cBhvr>
                                      <p:to>
                                        <p:strVal val="hidden"/>
                                      </p:to>
                                    </p:set>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58"/>
                                        </p:tgtEl>
                                        <p:attrNameLst>
                                          <p:attrName>style.visibility</p:attrName>
                                        </p:attrNameLst>
                                      </p:cBhvr>
                                      <p:to>
                                        <p:strVal val="visible"/>
                                      </p:to>
                                    </p:set>
                                    <p:animEffect transition="in" filter="wipe(up)">
                                      <p:cBhvr>
                                        <p:cTn id="23" dur="500"/>
                                        <p:tgtEl>
                                          <p:spTgt spid="58"/>
                                        </p:tgtEl>
                                      </p:cBhvr>
                                    </p:animEffect>
                                  </p:childTnLst>
                                </p:cTn>
                              </p:par>
                            </p:childTnLst>
                          </p:cTn>
                        </p:par>
                        <p:par>
                          <p:cTn id="24" fill="hold">
                            <p:stCondLst>
                              <p:cond delay="1000"/>
                            </p:stCondLst>
                            <p:childTnLst>
                              <p:par>
                                <p:cTn id="25" presetID="22" presetClass="entr" presetSubtype="1" fill="hold" grpId="0" nodeType="after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wipe(up)">
                                      <p:cBhvr>
                                        <p:cTn id="27" dur="5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19"/>
                                        </p:tgtEl>
                                        <p:attrNameLst>
                                          <p:attrName>style.visibility</p:attrName>
                                        </p:attrNameLst>
                                      </p:cBhvr>
                                      <p:to>
                                        <p:strVal val="visible"/>
                                      </p:to>
                                    </p:set>
                                    <p:animEffect transition="in" filter="wipe(up)">
                                      <p:cBhvr>
                                        <p:cTn id="32" dur="500"/>
                                        <p:tgtEl>
                                          <p:spTgt spid="119"/>
                                        </p:tgtEl>
                                      </p:cBhvr>
                                    </p:animEffect>
                                  </p:childTnLst>
                                </p:cTn>
                              </p:par>
                              <p:par>
                                <p:cTn id="33" presetID="10" presetClass="exit" presetSubtype="0" fill="hold" nodeType="withEffect">
                                  <p:stCondLst>
                                    <p:cond delay="0"/>
                                  </p:stCondLst>
                                  <p:childTnLst>
                                    <p:animEffect transition="out" filter="fade">
                                      <p:cBhvr>
                                        <p:cTn id="34" dur="500"/>
                                        <p:tgtEl>
                                          <p:spTgt spid="136"/>
                                        </p:tgtEl>
                                      </p:cBhvr>
                                    </p:animEffect>
                                    <p:set>
                                      <p:cBhvr>
                                        <p:cTn id="35" dur="1" fill="hold">
                                          <p:stCondLst>
                                            <p:cond delay="499"/>
                                          </p:stCondLst>
                                        </p:cTn>
                                        <p:tgtEl>
                                          <p:spTgt spid="136"/>
                                        </p:tgtEl>
                                        <p:attrNameLst>
                                          <p:attrName>style.visibility</p:attrName>
                                        </p:attrNameLst>
                                      </p:cBhvr>
                                      <p:to>
                                        <p:strVal val="hidden"/>
                                      </p:to>
                                    </p:set>
                                  </p:childTnLst>
                                </p:cTn>
                              </p:par>
                            </p:childTnLst>
                          </p:cTn>
                        </p:par>
                        <p:par>
                          <p:cTn id="36" fill="hold">
                            <p:stCondLst>
                              <p:cond delay="500"/>
                            </p:stCondLst>
                            <p:childTnLst>
                              <p:par>
                                <p:cTn id="37" presetID="22" presetClass="entr" presetSubtype="8" fill="hold" grpId="0" nodeType="after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wipe(left)">
                                      <p:cBhvr>
                                        <p:cTn id="39" dur="500"/>
                                        <p:tgtEl>
                                          <p:spTgt spid="60"/>
                                        </p:tgtEl>
                                      </p:cBhvr>
                                    </p:animEffect>
                                  </p:childTnLst>
                                </p:cTn>
                              </p:par>
                            </p:childTnLst>
                          </p:cTn>
                        </p:par>
                        <p:par>
                          <p:cTn id="40" fill="hold">
                            <p:stCondLst>
                              <p:cond delay="1000"/>
                            </p:stCondLst>
                            <p:childTnLst>
                              <p:par>
                                <p:cTn id="41" presetID="22" presetClass="entr" presetSubtype="8" fill="hold" grpId="0" nodeType="afterEffect">
                                  <p:stCondLst>
                                    <p:cond delay="0"/>
                                  </p:stCondLst>
                                  <p:childTnLst>
                                    <p:set>
                                      <p:cBhvr>
                                        <p:cTn id="42" dur="1" fill="hold">
                                          <p:stCondLst>
                                            <p:cond delay="0"/>
                                          </p:stCondLst>
                                        </p:cTn>
                                        <p:tgtEl>
                                          <p:spTgt spid="61"/>
                                        </p:tgtEl>
                                        <p:attrNameLst>
                                          <p:attrName>style.visibility</p:attrName>
                                        </p:attrNameLst>
                                      </p:cBhvr>
                                      <p:to>
                                        <p:strVal val="visible"/>
                                      </p:to>
                                    </p:set>
                                    <p:animEffect transition="in" filter="wipe(left)">
                                      <p:cBhvr>
                                        <p:cTn id="43" dur="500"/>
                                        <p:tgtEl>
                                          <p:spTgt spid="6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wipe(down)">
                                      <p:cBhvr>
                                        <p:cTn id="48" dur="500"/>
                                        <p:tgtEl>
                                          <p:spTgt spid="63"/>
                                        </p:tgtEl>
                                      </p:cBhvr>
                                    </p:animEffect>
                                  </p:childTnLst>
                                </p:cTn>
                              </p:par>
                              <p:par>
                                <p:cTn id="49" presetID="10" presetClass="exit" presetSubtype="0" fill="hold" nodeType="withEffect">
                                  <p:stCondLst>
                                    <p:cond delay="0"/>
                                  </p:stCondLst>
                                  <p:childTnLst>
                                    <p:animEffect transition="out" filter="fade">
                                      <p:cBhvr>
                                        <p:cTn id="50" dur="500"/>
                                        <p:tgtEl>
                                          <p:spTgt spid="139"/>
                                        </p:tgtEl>
                                      </p:cBhvr>
                                    </p:animEffect>
                                    <p:set>
                                      <p:cBhvr>
                                        <p:cTn id="51" dur="1" fill="hold">
                                          <p:stCondLst>
                                            <p:cond delay="499"/>
                                          </p:stCondLst>
                                        </p:cTn>
                                        <p:tgtEl>
                                          <p:spTgt spid="139"/>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66"/>
                                        </p:tgtEl>
                                        <p:attrNameLst>
                                          <p:attrName>style.visibility</p:attrName>
                                        </p:attrNameLst>
                                      </p:cBhvr>
                                      <p:to>
                                        <p:strVal val="visible"/>
                                      </p:to>
                                    </p:set>
                                    <p:animEffect transition="in" filter="wipe(up)">
                                      <p:cBhvr>
                                        <p:cTn id="56" dur="500"/>
                                        <p:tgtEl>
                                          <p:spTgt spid="66"/>
                                        </p:tgtEl>
                                      </p:cBhvr>
                                    </p:animEffect>
                                  </p:childTnLst>
                                </p:cTn>
                              </p:par>
                              <p:par>
                                <p:cTn id="57" presetID="10" presetClass="exit" presetSubtype="0" fill="hold" nodeType="withEffect">
                                  <p:stCondLst>
                                    <p:cond delay="0"/>
                                  </p:stCondLst>
                                  <p:childTnLst>
                                    <p:animEffect transition="out" filter="fade">
                                      <p:cBhvr>
                                        <p:cTn id="58" dur="500"/>
                                        <p:tgtEl>
                                          <p:spTgt spid="133"/>
                                        </p:tgtEl>
                                      </p:cBhvr>
                                    </p:animEffect>
                                    <p:set>
                                      <p:cBhvr>
                                        <p:cTn id="59" dur="1" fill="hold">
                                          <p:stCondLst>
                                            <p:cond delay="499"/>
                                          </p:stCondLst>
                                        </p:cTn>
                                        <p:tgtEl>
                                          <p:spTgt spid="133"/>
                                        </p:tgtEl>
                                        <p:attrNameLst>
                                          <p:attrName>style.visibility</p:attrName>
                                        </p:attrNameLst>
                                      </p:cBhvr>
                                      <p:to>
                                        <p:strVal val="hidden"/>
                                      </p:to>
                                    </p:set>
                                  </p:childTnLst>
                                </p:cTn>
                              </p:par>
                            </p:childTnLst>
                          </p:cTn>
                        </p:par>
                        <p:par>
                          <p:cTn id="60" fill="hold">
                            <p:stCondLst>
                              <p:cond delay="500"/>
                            </p:stCondLst>
                            <p:childTnLst>
                              <p:par>
                                <p:cTn id="61" presetID="22" presetClass="entr" presetSubtype="4" fill="hold" grpId="0" nodeType="afterEffect">
                                  <p:stCondLst>
                                    <p:cond delay="0"/>
                                  </p:stCondLst>
                                  <p:childTnLst>
                                    <p:set>
                                      <p:cBhvr>
                                        <p:cTn id="62" dur="1" fill="hold">
                                          <p:stCondLst>
                                            <p:cond delay="0"/>
                                          </p:stCondLst>
                                        </p:cTn>
                                        <p:tgtEl>
                                          <p:spTgt spid="62"/>
                                        </p:tgtEl>
                                        <p:attrNameLst>
                                          <p:attrName>style.visibility</p:attrName>
                                        </p:attrNameLst>
                                      </p:cBhvr>
                                      <p:to>
                                        <p:strVal val="visible"/>
                                      </p:to>
                                    </p:set>
                                    <p:animEffect transition="in" filter="wipe(down)">
                                      <p:cBhvr>
                                        <p:cTn id="63" dur="500"/>
                                        <p:tgtEl>
                                          <p:spTgt spid="62"/>
                                        </p:tgtEl>
                                      </p:cBhvr>
                                    </p:animEffect>
                                  </p:childTnLst>
                                </p:cTn>
                              </p:par>
                            </p:childTnLst>
                          </p:cTn>
                        </p:par>
                        <p:par>
                          <p:cTn id="64" fill="hold">
                            <p:stCondLst>
                              <p:cond delay="1000"/>
                            </p:stCondLst>
                            <p:childTnLst>
                              <p:par>
                                <p:cTn id="65" presetID="22" presetClass="exit" presetSubtype="4" fill="hold" grpId="1" nodeType="afterEffect">
                                  <p:stCondLst>
                                    <p:cond delay="0"/>
                                  </p:stCondLst>
                                  <p:childTnLst>
                                    <p:animEffect transition="out" filter="wipe(down)">
                                      <p:cBhvr>
                                        <p:cTn id="66" dur="500"/>
                                        <p:tgtEl>
                                          <p:spTgt spid="57"/>
                                        </p:tgtEl>
                                      </p:cBhvr>
                                    </p:animEffect>
                                    <p:set>
                                      <p:cBhvr>
                                        <p:cTn id="67" dur="1" fill="hold">
                                          <p:stCondLst>
                                            <p:cond delay="499"/>
                                          </p:stCondLst>
                                        </p:cTn>
                                        <p:tgtEl>
                                          <p:spTgt spid="57"/>
                                        </p:tgtEl>
                                        <p:attrNameLst>
                                          <p:attrName>style.visibility</p:attrName>
                                        </p:attrNameLst>
                                      </p:cBhvr>
                                      <p:to>
                                        <p:strVal val="hidden"/>
                                      </p:to>
                                    </p:set>
                                  </p:childTnLst>
                                </p:cTn>
                              </p:par>
                              <p:par>
                                <p:cTn id="68" presetID="22" presetClass="entr" presetSubtype="4" fill="hold" grpId="0" nodeType="with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wipe(down)">
                                      <p:cBhvr>
                                        <p:cTn id="70" dur="500"/>
                                        <p:tgtEl>
                                          <p:spTgt spid="70"/>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
                                        </p:tgtEl>
                                        <p:attrNameLst>
                                          <p:attrName>style.visibility</p:attrName>
                                        </p:attrNameLst>
                                      </p:cBhvr>
                                      <p:to>
                                        <p:strVal val="visible"/>
                                      </p:to>
                                    </p:set>
                                    <p:animEffect transition="in" filter="fade">
                                      <p:cBhvr>
                                        <p:cTn id="75" dur="500"/>
                                        <p:tgtEl>
                                          <p:spTgt spid="2"/>
                                        </p:tgtEl>
                                      </p:cBhvr>
                                    </p:animEffect>
                                  </p:childTnLst>
                                </p:cTn>
                              </p:par>
                              <p:par>
                                <p:cTn id="76" presetID="10" presetClass="entr" presetSubtype="0" fill="hold" nodeType="withEffect">
                                  <p:stCondLst>
                                    <p:cond delay="0"/>
                                  </p:stCondLst>
                                  <p:childTnLst>
                                    <p:set>
                                      <p:cBhvr>
                                        <p:cTn id="77" dur="1" fill="hold">
                                          <p:stCondLst>
                                            <p:cond delay="0"/>
                                          </p:stCondLst>
                                        </p:cTn>
                                        <p:tgtEl>
                                          <p:spTgt spid="5"/>
                                        </p:tgtEl>
                                        <p:attrNameLst>
                                          <p:attrName>style.visibility</p:attrName>
                                        </p:attrNameLst>
                                      </p:cBhvr>
                                      <p:to>
                                        <p:strVal val="visible"/>
                                      </p:to>
                                    </p:set>
                                    <p:animEffect transition="in" filter="fade">
                                      <p:cBhvr>
                                        <p:cTn id="78" dur="500"/>
                                        <p:tgtEl>
                                          <p:spTgt spid="5"/>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71"/>
                                        </p:tgtEl>
                                        <p:attrNameLst>
                                          <p:attrName>style.visibility</p:attrName>
                                        </p:attrNameLst>
                                      </p:cBhvr>
                                      <p:to>
                                        <p:strVal val="visible"/>
                                      </p:to>
                                    </p:set>
                                    <p:animEffect transition="in" filter="fade">
                                      <p:cBhvr>
                                        <p:cTn id="81" dur="500"/>
                                        <p:tgtEl>
                                          <p:spTgt spid="71"/>
                                        </p:tgtEl>
                                      </p:cBhvr>
                                    </p:animEffect>
                                  </p:childTnLst>
                                </p:cTn>
                              </p:par>
                              <p:par>
                                <p:cTn id="82" presetID="10" presetClass="entr" presetSubtype="0" fill="hold" nodeType="with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fade">
                                      <p:cBhvr>
                                        <p:cTn id="84" dur="500"/>
                                        <p:tgtEl>
                                          <p:spTgt spid="6"/>
                                        </p:tgtEl>
                                      </p:cBhvr>
                                    </p:animEffect>
                                  </p:childTnLst>
                                </p:cTn>
                              </p:par>
                            </p:childTnLst>
                          </p:cTn>
                        </p:par>
                        <p:par>
                          <p:cTn id="85" fill="hold">
                            <p:stCondLst>
                              <p:cond delay="500"/>
                            </p:stCondLst>
                            <p:childTnLst>
                              <p:par>
                                <p:cTn id="86" presetID="1" presetClass="entr" presetSubtype="0" fill="hold" grpId="0" nodeType="afterEffect">
                                  <p:stCondLst>
                                    <p:cond delay="0"/>
                                  </p:stCondLst>
                                  <p:childTnLst>
                                    <p:set>
                                      <p:cBhvr>
                                        <p:cTn id="87"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2" grpId="0" animBg="1"/>
      <p:bldP spid="57" grpId="0" animBg="1"/>
      <p:bldP spid="57" grpId="1" animBg="1"/>
      <p:bldP spid="58" grpId="0" animBg="1"/>
      <p:bldP spid="60" grpId="0" animBg="1"/>
      <p:bldP spid="61" grpId="0" animBg="1"/>
      <p:bldP spid="62" grpId="0" animBg="1"/>
      <p:bldP spid="54" grpId="0" animBg="1"/>
      <p:bldP spid="70" grpId="0" animBg="1"/>
      <p:bldP spid="59" grpId="0" animBg="1"/>
      <p:bldP spid="7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2971800" y="1295400"/>
            <a:ext cx="1981200" cy="19812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nvGrpSpPr>
          <p:cNvPr id="25" name="Group 24"/>
          <p:cNvGrpSpPr/>
          <p:nvPr/>
        </p:nvGrpSpPr>
        <p:grpSpPr>
          <a:xfrm>
            <a:off x="4569724" y="2662906"/>
            <a:ext cx="544268" cy="1446814"/>
            <a:chOff x="2420884" y="2510506"/>
            <a:chExt cx="544268" cy="1446814"/>
          </a:xfrm>
        </p:grpSpPr>
        <p:cxnSp>
          <p:nvCxnSpPr>
            <p:cNvPr id="26" name="Straight Connector 25"/>
            <p:cNvCxnSpPr/>
            <p:nvPr/>
          </p:nvCxnSpPr>
          <p:spPr>
            <a:xfrm>
              <a:off x="2643053" y="2510506"/>
              <a:ext cx="0" cy="1446814"/>
            </a:xfrm>
            <a:prstGeom prst="line">
              <a:avLst/>
            </a:prstGeom>
            <a:ln w="19050" cap="rnd">
              <a:solidFill>
                <a:schemeClr val="bg1">
                  <a:lumMod val="65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420884" y="3239362"/>
              <a:ext cx="222169" cy="2234"/>
            </a:xfrm>
            <a:prstGeom prst="line">
              <a:avLst/>
            </a:prstGeom>
            <a:ln w="19050" cap="rnd">
              <a:solidFill>
                <a:schemeClr val="bg1">
                  <a:lumMod val="65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rot="16200000">
              <a:off x="2137848" y="3058896"/>
              <a:ext cx="1302204" cy="352404"/>
            </a:xfrm>
            <a:prstGeom prst="rect">
              <a:avLst/>
            </a:prstGeom>
            <a:noFill/>
          </p:spPr>
          <p:txBody>
            <a:bodyPr wrap="square" rtlCol="0" anchor="ctr" anchorCtr="0">
              <a:spAutoFit/>
            </a:bodyPr>
            <a:lstStyle/>
            <a:p>
              <a:pPr algn="ctr">
                <a:lnSpc>
                  <a:spcPts val="2000"/>
                </a:lnSpc>
              </a:pPr>
              <a:r>
                <a:rPr lang="en-US" sz="2000" b="1" i="1" dirty="0">
                  <a:solidFill>
                    <a:schemeClr val="bg1">
                      <a:lumMod val="65000"/>
                    </a:schemeClr>
                  </a:solidFill>
                  <a:latin typeface="+mj-lt"/>
                </a:rPr>
                <a:t>c</a:t>
              </a:r>
              <a:r>
                <a:rPr lang="en-US" sz="2000" b="1" i="1" dirty="0" smtClean="0">
                  <a:solidFill>
                    <a:schemeClr val="bg1">
                      <a:lumMod val="65000"/>
                    </a:schemeClr>
                  </a:solidFill>
                  <a:latin typeface="+mj-lt"/>
                </a:rPr>
                <a:t>trl. </a:t>
              </a:r>
              <a:r>
                <a:rPr lang="en-US" sz="2000" b="1" i="1" dirty="0">
                  <a:solidFill>
                    <a:schemeClr val="bg1">
                      <a:lumMod val="65000"/>
                    </a:schemeClr>
                  </a:solidFill>
                  <a:latin typeface="+mj-lt"/>
                </a:rPr>
                <a:t>c</a:t>
              </a:r>
              <a:r>
                <a:rPr lang="en-US" sz="2000" b="1" i="1" dirty="0" smtClean="0">
                  <a:solidFill>
                    <a:schemeClr val="bg1">
                      <a:lumMod val="65000"/>
                    </a:schemeClr>
                  </a:solidFill>
                  <a:latin typeface="+mj-lt"/>
                </a:rPr>
                <a:t>han.</a:t>
              </a:r>
              <a:endParaRPr lang="en-US" sz="2000" b="1" i="1" dirty="0">
                <a:solidFill>
                  <a:schemeClr val="bg1">
                    <a:lumMod val="65000"/>
                  </a:schemeClr>
                </a:solidFill>
                <a:latin typeface="+mj-lt"/>
              </a:endParaRPr>
            </a:p>
          </p:txBody>
        </p:sp>
      </p:grpSp>
      <p:grpSp>
        <p:nvGrpSpPr>
          <p:cNvPr id="54" name="Group 53"/>
          <p:cNvGrpSpPr/>
          <p:nvPr/>
        </p:nvGrpSpPr>
        <p:grpSpPr>
          <a:xfrm>
            <a:off x="4568190" y="2662158"/>
            <a:ext cx="802072" cy="1448832"/>
            <a:chOff x="1827989" y="6095999"/>
            <a:chExt cx="802072" cy="1448832"/>
          </a:xfrm>
        </p:grpSpPr>
        <p:sp>
          <p:nvSpPr>
            <p:cNvPr id="55" name="TextBox 54"/>
            <p:cNvSpPr txBox="1"/>
            <p:nvPr/>
          </p:nvSpPr>
          <p:spPr>
            <a:xfrm rot="16200000">
              <a:off x="1601203" y="6515972"/>
              <a:ext cx="1448832" cy="608885"/>
            </a:xfrm>
            <a:prstGeom prst="rect">
              <a:avLst/>
            </a:prstGeom>
            <a:noFill/>
          </p:spPr>
          <p:txBody>
            <a:bodyPr wrap="square" rtlCol="0" anchor="ctr" anchorCtr="0">
              <a:spAutoFit/>
            </a:bodyPr>
            <a:lstStyle/>
            <a:p>
              <a:pPr algn="ctr">
                <a:lnSpc>
                  <a:spcPts val="2000"/>
                </a:lnSpc>
              </a:pPr>
              <a:r>
                <a:rPr lang="en-US" sz="2000" b="1" i="1" dirty="0" smtClean="0">
                  <a:solidFill>
                    <a:schemeClr val="accent6">
                      <a:lumMod val="50000"/>
                    </a:schemeClr>
                  </a:solidFill>
                  <a:latin typeface="+mj-lt"/>
                </a:rPr>
                <a:t>read</a:t>
              </a:r>
            </a:p>
            <a:p>
              <a:pPr algn="ctr">
                <a:lnSpc>
                  <a:spcPts val="2000"/>
                </a:lnSpc>
              </a:pPr>
              <a:r>
                <a:rPr lang="en-US" sz="2000" b="1" i="1" dirty="0" smtClean="0">
                  <a:latin typeface="+mj-lt"/>
                </a:rPr>
                <a:t>with</a:t>
              </a:r>
              <a:r>
                <a:rPr lang="en-US" sz="2000" b="1" i="1" dirty="0" smtClean="0">
                  <a:solidFill>
                    <a:schemeClr val="bg1">
                      <a:lumMod val="65000"/>
                    </a:schemeClr>
                  </a:solidFill>
                  <a:latin typeface="+mj-lt"/>
                </a:rPr>
                <a:t> </a:t>
              </a:r>
              <a:r>
                <a:rPr lang="en-US" sz="2000" b="1" i="1" dirty="0" smtClean="0">
                  <a:solidFill>
                    <a:schemeClr val="accent2">
                      <a:lumMod val="50000"/>
                    </a:schemeClr>
                  </a:solidFill>
                  <a:latin typeface="+mj-lt"/>
                </a:rPr>
                <a:t>IO sel.</a:t>
              </a:r>
              <a:endParaRPr lang="en-US" sz="2000" b="1" i="1" dirty="0">
                <a:solidFill>
                  <a:schemeClr val="accent2">
                    <a:lumMod val="50000"/>
                  </a:schemeClr>
                </a:solidFill>
                <a:latin typeface="+mj-lt"/>
              </a:endParaRPr>
            </a:p>
          </p:txBody>
        </p:sp>
        <p:cxnSp>
          <p:nvCxnSpPr>
            <p:cNvPr id="56" name="Straight Connector 55"/>
            <p:cNvCxnSpPr/>
            <p:nvPr/>
          </p:nvCxnSpPr>
          <p:spPr>
            <a:xfrm>
              <a:off x="2050158" y="6098017"/>
              <a:ext cx="0" cy="1446814"/>
            </a:xfrm>
            <a:prstGeom prst="line">
              <a:avLst/>
            </a:prstGeom>
            <a:ln w="19050" cap="rnd">
              <a:solidFill>
                <a:schemeClr val="accent6">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827989" y="6826873"/>
              <a:ext cx="222169" cy="2234"/>
            </a:xfrm>
            <a:prstGeom prst="line">
              <a:avLst/>
            </a:prstGeom>
            <a:ln w="19050" cap="rnd">
              <a:solidFill>
                <a:schemeClr val="accent6">
                  <a:lumMod val="50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4572000" y="2661388"/>
            <a:ext cx="802072" cy="1448832"/>
            <a:chOff x="1827989" y="6095999"/>
            <a:chExt cx="802072" cy="1448832"/>
          </a:xfrm>
        </p:grpSpPr>
        <p:sp>
          <p:nvSpPr>
            <p:cNvPr id="63" name="TextBox 62"/>
            <p:cNvSpPr txBox="1"/>
            <p:nvPr/>
          </p:nvSpPr>
          <p:spPr>
            <a:xfrm rot="16200000">
              <a:off x="1601203" y="6515972"/>
              <a:ext cx="1448832" cy="608885"/>
            </a:xfrm>
            <a:prstGeom prst="rect">
              <a:avLst/>
            </a:prstGeom>
            <a:noFill/>
          </p:spPr>
          <p:txBody>
            <a:bodyPr wrap="square" rtlCol="0" anchor="ctr" anchorCtr="0">
              <a:spAutoFit/>
            </a:bodyPr>
            <a:lstStyle/>
            <a:p>
              <a:pPr algn="ctr">
                <a:lnSpc>
                  <a:spcPts val="2000"/>
                </a:lnSpc>
              </a:pPr>
              <a:r>
                <a:rPr lang="en-US" sz="2000" b="1" i="1" dirty="0" smtClean="0">
                  <a:solidFill>
                    <a:schemeClr val="accent6">
                      <a:lumMod val="50000"/>
                    </a:schemeClr>
                  </a:solidFill>
                  <a:latin typeface="+mj-lt"/>
                </a:rPr>
                <a:t>write</a:t>
              </a:r>
            </a:p>
            <a:p>
              <a:pPr algn="ctr">
                <a:lnSpc>
                  <a:spcPts val="2000"/>
                </a:lnSpc>
              </a:pPr>
              <a:r>
                <a:rPr lang="en-US" sz="2000" b="1" i="1" dirty="0" smtClean="0">
                  <a:latin typeface="+mj-lt"/>
                </a:rPr>
                <a:t>with</a:t>
              </a:r>
              <a:r>
                <a:rPr lang="en-US" sz="2000" b="1" i="1" dirty="0" smtClean="0">
                  <a:solidFill>
                    <a:schemeClr val="bg1">
                      <a:lumMod val="65000"/>
                    </a:schemeClr>
                  </a:solidFill>
                  <a:latin typeface="+mj-lt"/>
                </a:rPr>
                <a:t> </a:t>
              </a:r>
              <a:r>
                <a:rPr lang="en-US" sz="2000" b="1" i="1" dirty="0" smtClean="0">
                  <a:solidFill>
                    <a:schemeClr val="accent2">
                      <a:lumMod val="50000"/>
                    </a:schemeClr>
                  </a:solidFill>
                  <a:latin typeface="+mj-lt"/>
                </a:rPr>
                <a:t>IO sel.</a:t>
              </a:r>
              <a:endParaRPr lang="en-US" sz="2000" b="1" i="1" dirty="0">
                <a:solidFill>
                  <a:schemeClr val="accent2">
                    <a:lumMod val="50000"/>
                  </a:schemeClr>
                </a:solidFill>
                <a:latin typeface="+mj-lt"/>
              </a:endParaRPr>
            </a:p>
          </p:txBody>
        </p:sp>
        <p:cxnSp>
          <p:nvCxnSpPr>
            <p:cNvPr id="64" name="Straight Connector 63"/>
            <p:cNvCxnSpPr/>
            <p:nvPr/>
          </p:nvCxnSpPr>
          <p:spPr>
            <a:xfrm>
              <a:off x="2050158" y="6098017"/>
              <a:ext cx="0" cy="1446814"/>
            </a:xfrm>
            <a:prstGeom prst="line">
              <a:avLst/>
            </a:prstGeom>
            <a:ln w="19050" cap="rnd">
              <a:solidFill>
                <a:schemeClr val="accent6">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827989" y="6826873"/>
              <a:ext cx="222169" cy="2234"/>
            </a:xfrm>
            <a:prstGeom prst="line">
              <a:avLst/>
            </a:prstGeom>
            <a:ln w="19050" cap="rnd">
              <a:solidFill>
                <a:schemeClr val="accent6">
                  <a:lumMod val="50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grpSp>
      <p:sp>
        <p:nvSpPr>
          <p:cNvPr id="3"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2. In-Memory Communication</a:t>
            </a:r>
            <a:endParaRPr lang="en-US" sz="5400" dirty="0"/>
          </a:p>
        </p:txBody>
      </p:sp>
      <p:grpSp>
        <p:nvGrpSpPr>
          <p:cNvPr id="29" name="Group 28"/>
          <p:cNvGrpSpPr/>
          <p:nvPr/>
        </p:nvGrpSpPr>
        <p:grpSpPr>
          <a:xfrm>
            <a:off x="5638800" y="2675606"/>
            <a:ext cx="400110" cy="1434237"/>
            <a:chOff x="3505201" y="2523206"/>
            <a:chExt cx="400110" cy="1434237"/>
          </a:xfrm>
        </p:grpSpPr>
        <p:cxnSp>
          <p:nvCxnSpPr>
            <p:cNvPr id="30" name="Straight Connector 29"/>
            <p:cNvCxnSpPr/>
            <p:nvPr/>
          </p:nvCxnSpPr>
          <p:spPr>
            <a:xfrm>
              <a:off x="3543301" y="2523206"/>
              <a:ext cx="4810" cy="1434237"/>
            </a:xfrm>
            <a:prstGeom prst="line">
              <a:avLst/>
            </a:prstGeom>
            <a:ln w="19050" cap="rnd">
              <a:solidFill>
                <a:schemeClr val="bg1">
                  <a:lumMod val="65000"/>
                </a:schemeClr>
              </a:solidFill>
              <a:prstDash val="sysDash"/>
              <a:headEnd type="none" w="lg" len="sm"/>
              <a:tailEnd type="none" w="lg" len="sm"/>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rot="16200000">
              <a:off x="3054153" y="3035042"/>
              <a:ext cx="1302205" cy="400110"/>
            </a:xfrm>
            <a:prstGeom prst="rect">
              <a:avLst/>
            </a:prstGeom>
            <a:noFill/>
          </p:spPr>
          <p:txBody>
            <a:bodyPr wrap="square" rtlCol="0" anchor="ctr" anchorCtr="0">
              <a:spAutoFit/>
            </a:bodyPr>
            <a:lstStyle/>
            <a:p>
              <a:pPr algn="ctr"/>
              <a:r>
                <a:rPr lang="en-US" sz="2000" b="1" i="1" dirty="0">
                  <a:solidFill>
                    <a:schemeClr val="bg1">
                      <a:lumMod val="65000"/>
                    </a:schemeClr>
                  </a:solidFill>
                  <a:latin typeface="+mj-lt"/>
                </a:rPr>
                <a:t>D</a:t>
              </a:r>
              <a:r>
                <a:rPr lang="en-US" sz="2000" b="1" i="1" dirty="0" smtClean="0">
                  <a:solidFill>
                    <a:schemeClr val="bg1">
                      <a:lumMod val="65000"/>
                    </a:schemeClr>
                  </a:solidFill>
                  <a:latin typeface="+mj-lt"/>
                </a:rPr>
                <a:t>DMA ctrl.</a:t>
              </a:r>
              <a:endParaRPr lang="en-US" sz="2000" b="1" i="1" dirty="0">
                <a:solidFill>
                  <a:schemeClr val="bg1">
                    <a:lumMod val="65000"/>
                  </a:schemeClr>
                </a:solidFill>
                <a:latin typeface="+mj-lt"/>
              </a:endParaRPr>
            </a:p>
          </p:txBody>
        </p:sp>
      </p:grpSp>
      <p:grpSp>
        <p:nvGrpSpPr>
          <p:cNvPr id="39" name="Group 38"/>
          <p:cNvGrpSpPr/>
          <p:nvPr/>
        </p:nvGrpSpPr>
        <p:grpSpPr>
          <a:xfrm>
            <a:off x="3048000" y="1378563"/>
            <a:ext cx="3048811" cy="3117340"/>
            <a:chOff x="914400" y="1226163"/>
            <a:chExt cx="3048811" cy="3117340"/>
          </a:xfrm>
        </p:grpSpPr>
        <p:sp>
          <p:nvSpPr>
            <p:cNvPr id="40" name="Rounded Rectangle 39"/>
            <p:cNvSpPr/>
            <p:nvPr/>
          </p:nvSpPr>
          <p:spPr>
            <a:xfrm>
              <a:off x="916022" y="1226163"/>
              <a:ext cx="1827178" cy="374037"/>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CPU</a:t>
              </a:r>
            </a:p>
          </p:txBody>
        </p:sp>
        <p:cxnSp>
          <p:nvCxnSpPr>
            <p:cNvPr id="41" name="Straight Connector 40"/>
            <p:cNvCxnSpPr>
              <a:stCxn id="45" idx="0"/>
              <a:endCxn id="40" idx="2"/>
            </p:cNvCxnSpPr>
            <p:nvPr/>
          </p:nvCxnSpPr>
          <p:spPr>
            <a:xfrm flipV="1">
              <a:off x="1827989" y="1600200"/>
              <a:ext cx="1622" cy="231957"/>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582211" y="2061364"/>
              <a:ext cx="0" cy="1524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3124201" y="1832157"/>
              <a:ext cx="838200"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27432" bIns="0" numCol="1" spcCol="0" rtlCol="0" fromWordArt="0" anchor="ctr" anchorCtr="0" forceAA="0" compatLnSpc="1">
              <a:prstTxWarp prst="textNoShape">
                <a:avLst/>
              </a:prstTxWarp>
              <a:noAutofit/>
            </a:bodyPr>
            <a:lstStyle/>
            <a:p>
              <a:pPr algn="ctr">
                <a:lnSpc>
                  <a:spcPts val="2400"/>
                </a:lnSpc>
              </a:pPr>
              <a:r>
                <a:rPr lang="en-US" sz="2800" spc="-300" dirty="0" smtClean="0">
                  <a:latin typeface="+mj-lt"/>
                </a:rPr>
                <a:t>DDMA</a:t>
              </a:r>
            </a:p>
            <a:p>
              <a:pPr algn="ctr">
                <a:lnSpc>
                  <a:spcPts val="2400"/>
                </a:lnSpc>
              </a:pPr>
              <a:r>
                <a:rPr lang="en-US" sz="2800" dirty="0" smtClean="0">
                  <a:latin typeface="+mj-lt"/>
                </a:rPr>
                <a:t>ctrl.</a:t>
              </a:r>
            </a:p>
          </p:txBody>
        </p:sp>
        <p:cxnSp>
          <p:nvCxnSpPr>
            <p:cNvPr id="44" name="Straight Connector 43"/>
            <p:cNvCxnSpPr>
              <a:stCxn id="43" idx="1"/>
              <a:endCxn id="45" idx="3"/>
            </p:cNvCxnSpPr>
            <p:nvPr/>
          </p:nvCxnSpPr>
          <p:spPr>
            <a:xfrm flipH="1">
              <a:off x="2741578" y="2173872"/>
              <a:ext cx="382623" cy="0"/>
            </a:xfrm>
            <a:prstGeom prst="line">
              <a:avLst/>
            </a:prstGeom>
            <a:ln w="19050" cap="rnd">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5" name="Rounded Rectangle 44"/>
            <p:cNvSpPr/>
            <p:nvPr/>
          </p:nvSpPr>
          <p:spPr>
            <a:xfrm>
              <a:off x="914400" y="1832157"/>
              <a:ext cx="1827178"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sp>
          <p:nvSpPr>
            <p:cNvPr id="46" name="Rounded Rectangle 45"/>
            <p:cNvSpPr/>
            <p:nvPr/>
          </p:nvSpPr>
          <p:spPr>
            <a:xfrm>
              <a:off x="914400" y="3048000"/>
              <a:ext cx="1513382" cy="381000"/>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200" dirty="0" smtClean="0">
                  <a:latin typeface="+mj-lt"/>
                </a:rPr>
                <a:t>DDP-DRAM</a:t>
              </a:r>
            </a:p>
          </p:txBody>
        </p:sp>
        <p:sp>
          <p:nvSpPr>
            <p:cNvPr id="47" name="Rounded Rectangle 46"/>
            <p:cNvSpPr/>
            <p:nvPr/>
          </p:nvSpPr>
          <p:spPr>
            <a:xfrm>
              <a:off x="923529" y="3961414"/>
              <a:ext cx="3039682" cy="38208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DDMA IO interface</a:t>
              </a:r>
            </a:p>
          </p:txBody>
        </p:sp>
        <p:cxnSp>
          <p:nvCxnSpPr>
            <p:cNvPr id="48" name="Straight Connector 47"/>
            <p:cNvCxnSpPr>
              <a:stCxn id="46" idx="0"/>
            </p:cNvCxnSpPr>
            <p:nvPr/>
          </p:nvCxnSpPr>
          <p:spPr>
            <a:xfrm flipV="1">
              <a:off x="1671091" y="2527177"/>
              <a:ext cx="0" cy="520823"/>
            </a:xfrm>
            <a:prstGeom prst="line">
              <a:avLst/>
            </a:prstGeom>
            <a:ln w="38100" cap="rnd">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46" idx="2"/>
            </p:cNvCxnSpPr>
            <p:nvPr/>
          </p:nvCxnSpPr>
          <p:spPr>
            <a:xfrm>
              <a:off x="1671091" y="3429000"/>
              <a:ext cx="0" cy="520823"/>
            </a:xfrm>
            <a:prstGeom prst="line">
              <a:avLst/>
            </a:prstGeom>
            <a:ln w="38100">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sp>
        <p:nvSpPr>
          <p:cNvPr id="50" name="Left Arrow 49"/>
          <p:cNvSpPr/>
          <p:nvPr/>
        </p:nvSpPr>
        <p:spPr>
          <a:xfrm rot="16200000">
            <a:off x="3543905" y="3665228"/>
            <a:ext cx="519452" cy="364451"/>
          </a:xfrm>
          <a:prstGeom prst="leftArrow">
            <a:avLst>
              <a:gd name="adj1" fmla="val 58401"/>
              <a:gd name="adj2" fmla="val 4059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51" name="Rounded Rectangle 50"/>
          <p:cNvSpPr/>
          <p:nvPr/>
        </p:nvSpPr>
        <p:spPr>
          <a:xfrm>
            <a:off x="3429000" y="3200400"/>
            <a:ext cx="223574" cy="381000"/>
          </a:xfrm>
          <a:prstGeom prst="roundRect">
            <a:avLst>
              <a:gd name="adj" fmla="val 3656"/>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endParaRPr lang="en-US" sz="2800" spc="-200" dirty="0" smtClean="0">
              <a:latin typeface="+mj-lt"/>
            </a:endParaRPr>
          </a:p>
        </p:txBody>
      </p:sp>
      <p:sp>
        <p:nvSpPr>
          <p:cNvPr id="53" name="Rounded Rectangle 52"/>
          <p:cNvSpPr/>
          <p:nvPr/>
        </p:nvSpPr>
        <p:spPr>
          <a:xfrm>
            <a:off x="4119826" y="3200503"/>
            <a:ext cx="223574" cy="381000"/>
          </a:xfrm>
          <a:prstGeom prst="roundRect">
            <a:avLst>
              <a:gd name="adj" fmla="val 3656"/>
            </a:avLst>
          </a:prstGeom>
          <a:noFill/>
          <a:ln w="254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endParaRPr lang="en-US" sz="2800" spc="-200" dirty="0" smtClean="0">
              <a:latin typeface="+mj-lt"/>
            </a:endParaRPr>
          </a:p>
        </p:txBody>
      </p:sp>
      <p:sp>
        <p:nvSpPr>
          <p:cNvPr id="66" name="Rounded Rectangle 65"/>
          <p:cNvSpPr/>
          <p:nvPr/>
        </p:nvSpPr>
        <p:spPr>
          <a:xfrm>
            <a:off x="3429000" y="3200136"/>
            <a:ext cx="223574" cy="381000"/>
          </a:xfrm>
          <a:prstGeom prst="roundRect">
            <a:avLst>
              <a:gd name="adj" fmla="val 3656"/>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endParaRPr lang="en-US" sz="2800" spc="-200" dirty="0" smtClean="0">
              <a:latin typeface="+mj-lt"/>
            </a:endParaRPr>
          </a:p>
        </p:txBody>
      </p:sp>
      <p:sp>
        <p:nvSpPr>
          <p:cNvPr id="67" name="Left Arrow 66"/>
          <p:cNvSpPr/>
          <p:nvPr/>
        </p:nvSpPr>
        <p:spPr>
          <a:xfrm rot="5400000">
            <a:off x="3543308" y="3665331"/>
            <a:ext cx="519452" cy="364451"/>
          </a:xfrm>
          <a:prstGeom prst="leftArrow">
            <a:avLst>
              <a:gd name="adj1" fmla="val 58401"/>
              <a:gd name="adj2" fmla="val 4059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68" name="Rounded Rectangle 67"/>
          <p:cNvSpPr/>
          <p:nvPr/>
        </p:nvSpPr>
        <p:spPr>
          <a:xfrm>
            <a:off x="4119826" y="3200503"/>
            <a:ext cx="223574" cy="381000"/>
          </a:xfrm>
          <a:prstGeom prst="roundRect">
            <a:avLst>
              <a:gd name="adj" fmla="val 3656"/>
            </a:avLst>
          </a:prstGeom>
          <a:solidFill>
            <a:schemeClr val="accent2">
              <a:lumMod val="50000"/>
            </a:scheme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endParaRPr lang="en-US" sz="2800" spc="-200" dirty="0" smtClean="0">
              <a:latin typeface="+mj-lt"/>
            </a:endParaRPr>
          </a:p>
        </p:txBody>
      </p:sp>
      <p:grpSp>
        <p:nvGrpSpPr>
          <p:cNvPr id="77" name="Group 76"/>
          <p:cNvGrpSpPr/>
          <p:nvPr/>
        </p:nvGrpSpPr>
        <p:grpSpPr>
          <a:xfrm>
            <a:off x="1066800" y="2773783"/>
            <a:ext cx="2362200" cy="397037"/>
            <a:chOff x="1066800" y="3002280"/>
            <a:chExt cx="2362200" cy="397037"/>
          </a:xfrm>
        </p:grpSpPr>
        <p:sp>
          <p:nvSpPr>
            <p:cNvPr id="69" name="TextBox 68"/>
            <p:cNvSpPr txBox="1"/>
            <p:nvPr/>
          </p:nvSpPr>
          <p:spPr>
            <a:xfrm>
              <a:off x="1066800" y="3002280"/>
              <a:ext cx="1607284" cy="274932"/>
            </a:xfrm>
            <a:prstGeom prst="rect">
              <a:avLst/>
            </a:prstGeom>
            <a:noFill/>
          </p:spPr>
          <p:txBody>
            <a:bodyPr wrap="square" rtlCol="0">
              <a:spAutoFit/>
            </a:bodyPr>
            <a:lstStyle/>
            <a:p>
              <a:pPr algn="r">
                <a:lnSpc>
                  <a:spcPts val="2000"/>
                </a:lnSpc>
              </a:pPr>
              <a:r>
                <a:rPr lang="en-US" sz="2400" b="1" i="1" dirty="0" smtClean="0">
                  <a:solidFill>
                    <a:schemeClr val="accent6">
                      <a:lumMod val="50000"/>
                    </a:schemeClr>
                  </a:solidFill>
                  <a:latin typeface="+mj-lt"/>
                </a:rPr>
                <a:t>source</a:t>
              </a:r>
              <a:endParaRPr lang="en-US" sz="2400" b="1" i="1" dirty="0">
                <a:solidFill>
                  <a:schemeClr val="accent6">
                    <a:lumMod val="50000"/>
                  </a:schemeClr>
                </a:solidFill>
                <a:latin typeface="+mj-lt"/>
              </a:endParaRPr>
            </a:p>
          </p:txBody>
        </p:sp>
        <p:cxnSp>
          <p:nvCxnSpPr>
            <p:cNvPr id="72" name="Straight Connector 71"/>
            <p:cNvCxnSpPr>
              <a:stCxn id="69" idx="3"/>
            </p:cNvCxnSpPr>
            <p:nvPr/>
          </p:nvCxnSpPr>
          <p:spPr>
            <a:xfrm>
              <a:off x="2674084" y="3139746"/>
              <a:ext cx="754916" cy="259571"/>
            </a:xfrm>
            <a:prstGeom prst="line">
              <a:avLst/>
            </a:prstGeom>
            <a:ln w="12700" cap="rnd">
              <a:solidFill>
                <a:schemeClr val="accent6">
                  <a:lumMod val="75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grpSp>
      <p:grpSp>
        <p:nvGrpSpPr>
          <p:cNvPr id="83" name="Group 82"/>
          <p:cNvGrpSpPr/>
          <p:nvPr/>
        </p:nvGrpSpPr>
        <p:grpSpPr>
          <a:xfrm>
            <a:off x="1066800" y="2274729"/>
            <a:ext cx="3048000" cy="896091"/>
            <a:chOff x="1066800" y="2503226"/>
            <a:chExt cx="3048000" cy="896091"/>
          </a:xfrm>
        </p:grpSpPr>
        <p:sp>
          <p:nvSpPr>
            <p:cNvPr id="70" name="TextBox 69"/>
            <p:cNvSpPr txBox="1"/>
            <p:nvPr/>
          </p:nvSpPr>
          <p:spPr>
            <a:xfrm>
              <a:off x="1066800" y="2503226"/>
              <a:ext cx="1605447" cy="461665"/>
            </a:xfrm>
            <a:prstGeom prst="rect">
              <a:avLst/>
            </a:prstGeom>
            <a:noFill/>
          </p:spPr>
          <p:txBody>
            <a:bodyPr wrap="square" rtlCol="0">
              <a:spAutoFit/>
            </a:bodyPr>
            <a:lstStyle/>
            <a:p>
              <a:pPr algn="r"/>
              <a:r>
                <a:rPr lang="en-US" sz="2400" b="1" i="1" dirty="0" smtClean="0">
                  <a:solidFill>
                    <a:schemeClr val="accent2">
                      <a:lumMod val="50000"/>
                    </a:schemeClr>
                  </a:solidFill>
                  <a:latin typeface="+mj-lt"/>
                </a:rPr>
                <a:t>destination</a:t>
              </a:r>
              <a:endParaRPr lang="en-US" sz="2400" b="1" i="1" dirty="0">
                <a:solidFill>
                  <a:schemeClr val="accent2">
                    <a:lumMod val="50000"/>
                  </a:schemeClr>
                </a:solidFill>
                <a:latin typeface="+mj-lt"/>
              </a:endParaRPr>
            </a:p>
          </p:txBody>
        </p:sp>
        <p:cxnSp>
          <p:nvCxnSpPr>
            <p:cNvPr id="79" name="Straight Connector 78"/>
            <p:cNvCxnSpPr/>
            <p:nvPr/>
          </p:nvCxnSpPr>
          <p:spPr>
            <a:xfrm>
              <a:off x="2603587" y="2819400"/>
              <a:ext cx="1511213" cy="579917"/>
            </a:xfrm>
            <a:prstGeom prst="line">
              <a:avLst/>
            </a:prstGeom>
            <a:ln w="12700" cap="rnd">
              <a:solidFill>
                <a:schemeClr val="accent2">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grpSp>
      <p:sp>
        <p:nvSpPr>
          <p:cNvPr id="52"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Transfer data in DRAM through DDAM    </a:t>
            </a:r>
            <a:r>
              <a:rPr lang="en-US" b="1" i="1" dirty="0" smtClean="0">
                <a:solidFill>
                  <a:schemeClr val="accent5">
                    <a:lumMod val="75000"/>
                  </a:schemeClr>
                </a:solidFill>
              </a:rPr>
              <a:t>without interfering with CPU memory accesses</a:t>
            </a:r>
            <a:endParaRPr lang="en-US" b="1" i="1" dirty="0">
              <a:solidFill>
                <a:schemeClr val="accent5">
                  <a:lumMod val="75000"/>
                </a:schemeClr>
              </a:solidFill>
            </a:endParaRPr>
          </a:p>
        </p:txBody>
      </p:sp>
      <p:grpSp>
        <p:nvGrpSpPr>
          <p:cNvPr id="59" name="Group 58"/>
          <p:cNvGrpSpPr/>
          <p:nvPr/>
        </p:nvGrpSpPr>
        <p:grpSpPr>
          <a:xfrm>
            <a:off x="3048000" y="1371600"/>
            <a:ext cx="1828800" cy="1821837"/>
            <a:chOff x="914400" y="1371600"/>
            <a:chExt cx="1828800" cy="1821837"/>
          </a:xfrm>
        </p:grpSpPr>
        <p:sp>
          <p:nvSpPr>
            <p:cNvPr id="60" name="Rounded Rectangle 59"/>
            <p:cNvSpPr/>
            <p:nvPr/>
          </p:nvSpPr>
          <p:spPr>
            <a:xfrm>
              <a:off x="916022" y="1371600"/>
              <a:ext cx="1827178" cy="374037"/>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CPU</a:t>
              </a:r>
            </a:p>
          </p:txBody>
        </p:sp>
        <p:cxnSp>
          <p:nvCxnSpPr>
            <p:cNvPr id="61" name="Straight Connector 60"/>
            <p:cNvCxnSpPr>
              <a:stCxn id="71" idx="0"/>
              <a:endCxn id="60" idx="2"/>
            </p:cNvCxnSpPr>
            <p:nvPr/>
          </p:nvCxnSpPr>
          <p:spPr>
            <a:xfrm flipV="1">
              <a:off x="1827989" y="1745637"/>
              <a:ext cx="1622" cy="231957"/>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71" name="Rounded Rectangle 70"/>
            <p:cNvSpPr/>
            <p:nvPr/>
          </p:nvSpPr>
          <p:spPr>
            <a:xfrm>
              <a:off x="914400" y="1977594"/>
              <a:ext cx="1827178" cy="683429"/>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cxnSp>
          <p:nvCxnSpPr>
            <p:cNvPr id="73" name="Straight Connector 72"/>
            <p:cNvCxnSpPr/>
            <p:nvPr/>
          </p:nvCxnSpPr>
          <p:spPr>
            <a:xfrm flipV="1">
              <a:off x="1671091" y="2672614"/>
              <a:ext cx="0" cy="520823"/>
            </a:xfrm>
            <a:prstGeom prst="line">
              <a:avLst/>
            </a:prstGeom>
            <a:ln w="38100" cap="rnd">
              <a:solidFill>
                <a:schemeClr val="accent5">
                  <a:lumMod val="7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856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fade">
                                      <p:cBhvr>
                                        <p:cTn id="7" dur="500"/>
                                        <p:tgtEl>
                                          <p:spTgt spid="66"/>
                                        </p:tgtEl>
                                      </p:cBhvr>
                                    </p:animEffect>
                                  </p:childTnLst>
                                </p:cTn>
                              </p:par>
                              <p:par>
                                <p:cTn id="8" presetID="1" presetClass="entr" presetSubtype="0" fill="hold" grpId="2" nodeType="withEffect">
                                  <p:stCondLst>
                                    <p:cond delay="0"/>
                                  </p:stCondLst>
                                  <p:childTnLst>
                                    <p:set>
                                      <p:cBhvr>
                                        <p:cTn id="9" dur="1" fill="hold">
                                          <p:stCondLst>
                                            <p:cond delay="0"/>
                                          </p:stCondLst>
                                        </p:cTn>
                                        <p:tgtEl>
                                          <p:spTgt spid="51"/>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500"/>
                                        <p:tgtEl>
                                          <p:spTgt spid="53"/>
                                        </p:tgtEl>
                                      </p:cBhvr>
                                    </p:animEffec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8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1" fill="hold" nodeType="clickEffect">
                                  <p:stCondLst>
                                    <p:cond delay="0"/>
                                  </p:stCondLst>
                                  <p:childTnLst>
                                    <p:animEffect transition="out" filter="wipe(up)">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par>
                                <p:cTn id="26" presetID="22" presetClass="entr" presetSubtype="1" fill="hold"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wipe(up)">
                                      <p:cBhvr>
                                        <p:cTn id="28" dur="500"/>
                                        <p:tgtEl>
                                          <p:spTgt spid="5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wipe(up)">
                                      <p:cBhvr>
                                        <p:cTn id="33" dur="500"/>
                                        <p:tgtEl>
                                          <p:spTgt spid="50"/>
                                        </p:tgtEl>
                                      </p:cBhvr>
                                    </p:animEffect>
                                  </p:childTnLst>
                                </p:cTn>
                              </p:par>
                              <p:par>
                                <p:cTn id="34" presetID="50" presetClass="path" presetSubtype="0" accel="50000" decel="50000" fill="hold" grpId="0" nodeType="withEffect">
                                  <p:stCondLst>
                                    <p:cond delay="0"/>
                                  </p:stCondLst>
                                  <p:childTnLst>
                                    <p:animMotion origin="layout" path="M -2.77778E-6 -4.44444E-6 L 0.01407 -4.44444E-6 C 0.02032 -4.44444E-6 0.02813 0.03681 0.02813 0.0669 L 0.02813 0.1338 " pathEditMode="relative" rAng="0" ptsTypes="AAAA">
                                      <p:cBhvr>
                                        <p:cTn id="35" dur="1000" fill="hold"/>
                                        <p:tgtEl>
                                          <p:spTgt spid="51"/>
                                        </p:tgtEl>
                                        <p:attrNameLst>
                                          <p:attrName>ppt_x</p:attrName>
                                          <p:attrName>ppt_y</p:attrName>
                                        </p:attrNameLst>
                                      </p:cBhvr>
                                      <p:rCtr x="1406" y="6690"/>
                                    </p:animMotion>
                                  </p:childTnLst>
                                </p:cTn>
                              </p:par>
                            </p:childTnLst>
                          </p:cTn>
                        </p:par>
                        <p:par>
                          <p:cTn id="36" fill="hold">
                            <p:stCondLst>
                              <p:cond delay="1000"/>
                            </p:stCondLst>
                            <p:childTnLst>
                              <p:par>
                                <p:cTn id="37" presetID="22" presetClass="exit" presetSubtype="1" fill="hold" grpId="1" nodeType="afterEffect">
                                  <p:stCondLst>
                                    <p:cond delay="0"/>
                                  </p:stCondLst>
                                  <p:childTnLst>
                                    <p:animEffect transition="out" filter="wipe(up)">
                                      <p:cBhvr>
                                        <p:cTn id="38" dur="500"/>
                                        <p:tgtEl>
                                          <p:spTgt spid="50"/>
                                        </p:tgtEl>
                                      </p:cBhvr>
                                    </p:animEffect>
                                    <p:set>
                                      <p:cBhvr>
                                        <p:cTn id="39" dur="1" fill="hold">
                                          <p:stCondLst>
                                            <p:cond delay="499"/>
                                          </p:stCondLst>
                                        </p:cTn>
                                        <p:tgtEl>
                                          <p:spTgt spid="50"/>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2" presetClass="exit" presetSubtype="1" fill="hold" nodeType="clickEffect">
                                  <p:stCondLst>
                                    <p:cond delay="0"/>
                                  </p:stCondLst>
                                  <p:childTnLst>
                                    <p:animEffect transition="out" filter="wipe(up)">
                                      <p:cBhvr>
                                        <p:cTn id="43" dur="500"/>
                                        <p:tgtEl>
                                          <p:spTgt spid="54"/>
                                        </p:tgtEl>
                                      </p:cBhvr>
                                    </p:animEffect>
                                    <p:set>
                                      <p:cBhvr>
                                        <p:cTn id="44" dur="1" fill="hold">
                                          <p:stCondLst>
                                            <p:cond delay="499"/>
                                          </p:stCondLst>
                                        </p:cTn>
                                        <p:tgtEl>
                                          <p:spTgt spid="54"/>
                                        </p:tgtEl>
                                        <p:attrNameLst>
                                          <p:attrName>style.visibility</p:attrName>
                                        </p:attrNameLst>
                                      </p:cBhvr>
                                      <p:to>
                                        <p:strVal val="hidden"/>
                                      </p:to>
                                    </p:set>
                                  </p:childTnLst>
                                </p:cTn>
                              </p:par>
                              <p:par>
                                <p:cTn id="45" presetID="22" presetClass="entr" presetSubtype="1" fill="hold" nodeType="with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wipe(up)">
                                      <p:cBhvr>
                                        <p:cTn id="47" dur="500"/>
                                        <p:tgtEl>
                                          <p:spTgt spid="6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67"/>
                                        </p:tgtEl>
                                        <p:attrNameLst>
                                          <p:attrName>style.visibility</p:attrName>
                                        </p:attrNameLst>
                                      </p:cBhvr>
                                      <p:to>
                                        <p:strVal val="visible"/>
                                      </p:to>
                                    </p:set>
                                    <p:animEffect transition="in" filter="wipe(down)">
                                      <p:cBhvr>
                                        <p:cTn id="52" dur="500"/>
                                        <p:tgtEl>
                                          <p:spTgt spid="67"/>
                                        </p:tgtEl>
                                      </p:cBhvr>
                                    </p:animEffect>
                                  </p:childTnLst>
                                </p:cTn>
                              </p:par>
                              <p:par>
                                <p:cTn id="53" presetID="57" presetClass="path" presetSubtype="0" accel="50000" decel="50000" fill="hold" grpId="1" nodeType="withEffect">
                                  <p:stCondLst>
                                    <p:cond delay="0"/>
                                  </p:stCondLst>
                                  <p:childTnLst>
                                    <p:animMotion origin="layout" path="M 0.02813 0.1338 L 0.02813 0.06644 C 0.02813 0.03635 0.04098 -0.00069 0.05139 -0.00069 L 0.075 -0.00069 " pathEditMode="relative" rAng="0" ptsTypes="AAAA">
                                      <p:cBhvr>
                                        <p:cTn id="54" dur="1000" fill="hold"/>
                                        <p:tgtEl>
                                          <p:spTgt spid="51"/>
                                        </p:tgtEl>
                                        <p:attrNameLst>
                                          <p:attrName>ppt_x</p:attrName>
                                          <p:attrName>ppt_y</p:attrName>
                                        </p:attrNameLst>
                                      </p:cBhvr>
                                      <p:rCtr x="2344" y="-6736"/>
                                    </p:animMotion>
                                  </p:childTnLst>
                                </p:cTn>
                              </p:par>
                              <p:par>
                                <p:cTn id="55" presetID="22" presetClass="exit" presetSubtype="8" fill="hold" grpId="1" nodeType="withEffect">
                                  <p:stCondLst>
                                    <p:cond delay="600"/>
                                  </p:stCondLst>
                                  <p:childTnLst>
                                    <p:animEffect transition="out" filter="wipe(left)">
                                      <p:cBhvr>
                                        <p:cTn id="56" dur="500"/>
                                        <p:tgtEl>
                                          <p:spTgt spid="53"/>
                                        </p:tgtEl>
                                      </p:cBhvr>
                                    </p:animEffect>
                                    <p:set>
                                      <p:cBhvr>
                                        <p:cTn id="57" dur="1" fill="hold">
                                          <p:stCondLst>
                                            <p:cond delay="499"/>
                                          </p:stCondLst>
                                        </p:cTn>
                                        <p:tgtEl>
                                          <p:spTgt spid="53"/>
                                        </p:tgtEl>
                                        <p:attrNameLst>
                                          <p:attrName>style.visibility</p:attrName>
                                        </p:attrNameLst>
                                      </p:cBhvr>
                                      <p:to>
                                        <p:strVal val="hidden"/>
                                      </p:to>
                                    </p:set>
                                  </p:childTnLst>
                                </p:cTn>
                              </p:par>
                              <p:par>
                                <p:cTn id="58" presetID="22" presetClass="entr" presetSubtype="8" fill="hold" grpId="0" nodeType="withEffect">
                                  <p:stCondLst>
                                    <p:cond delay="600"/>
                                  </p:stCondLst>
                                  <p:childTnLst>
                                    <p:set>
                                      <p:cBhvr>
                                        <p:cTn id="59" dur="1" fill="hold">
                                          <p:stCondLst>
                                            <p:cond delay="0"/>
                                          </p:stCondLst>
                                        </p:cTn>
                                        <p:tgtEl>
                                          <p:spTgt spid="68"/>
                                        </p:tgtEl>
                                        <p:attrNameLst>
                                          <p:attrName>style.visibility</p:attrName>
                                        </p:attrNameLst>
                                      </p:cBhvr>
                                      <p:to>
                                        <p:strVal val="visible"/>
                                      </p:to>
                                    </p:set>
                                    <p:animEffect transition="in" filter="wipe(left)">
                                      <p:cBhvr>
                                        <p:cTn id="60" dur="500"/>
                                        <p:tgtEl>
                                          <p:spTgt spid="68"/>
                                        </p:tgtEl>
                                      </p:cBhvr>
                                    </p:animEffect>
                                  </p:childTnLst>
                                </p:cTn>
                              </p:par>
                            </p:childTnLst>
                          </p:cTn>
                        </p:par>
                        <p:par>
                          <p:cTn id="61" fill="hold">
                            <p:stCondLst>
                              <p:cond delay="1100"/>
                            </p:stCondLst>
                            <p:childTnLst>
                              <p:par>
                                <p:cTn id="62" presetID="22" presetClass="exit" presetSubtype="4" fill="hold" grpId="1" nodeType="afterEffect">
                                  <p:stCondLst>
                                    <p:cond delay="0"/>
                                  </p:stCondLst>
                                  <p:childTnLst>
                                    <p:animEffect transition="out" filter="wipe(down)">
                                      <p:cBhvr>
                                        <p:cTn id="63" dur="500"/>
                                        <p:tgtEl>
                                          <p:spTgt spid="67"/>
                                        </p:tgtEl>
                                      </p:cBhvr>
                                    </p:animEffect>
                                    <p:set>
                                      <p:cBhvr>
                                        <p:cTn id="64" dur="1" fill="hold">
                                          <p:stCondLst>
                                            <p:cond delay="499"/>
                                          </p:stCondLst>
                                        </p:cTn>
                                        <p:tgtEl>
                                          <p:spTgt spid="6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500"/>
                                        <p:tgtEl>
                                          <p:spTgt spid="58"/>
                                        </p:tgtEl>
                                      </p:cBhvr>
                                    </p:animEffect>
                                  </p:childTnLst>
                                </p:cTn>
                              </p:par>
                              <p:par>
                                <p:cTn id="70" presetID="10" presetClass="entr" presetSubtype="0" fill="hold" nodeType="with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fade">
                                      <p:cBhvr>
                                        <p:cTn id="72" dur="500"/>
                                        <p:tgtEl>
                                          <p:spTgt spid="59"/>
                                        </p:tgtEl>
                                      </p:cBhvr>
                                    </p:animEffect>
                                  </p:childTnLst>
                                </p:cTn>
                              </p:par>
                            </p:childTnLst>
                          </p:cTn>
                        </p:par>
                        <p:par>
                          <p:cTn id="73" fill="hold">
                            <p:stCondLst>
                              <p:cond delay="500"/>
                            </p:stCondLst>
                            <p:childTnLst>
                              <p:par>
                                <p:cTn id="74" presetID="1" presetClass="entr" presetSubtype="0"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0" grpId="0" animBg="1"/>
      <p:bldP spid="50" grpId="1" animBg="1"/>
      <p:bldP spid="51" grpId="0" animBg="1"/>
      <p:bldP spid="51" grpId="1" animBg="1"/>
      <p:bldP spid="51" grpId="2" animBg="1"/>
      <p:bldP spid="53" grpId="0" animBg="1"/>
      <p:bldP spid="53" grpId="1" animBg="1"/>
      <p:bldP spid="66" grpId="0" animBg="1"/>
      <p:bldP spid="67" grpId="0" animBg="1"/>
      <p:bldP spid="67" grpId="1" animBg="1"/>
      <p:bldP spid="68" grpId="0" animBg="1"/>
      <p:bldP spid="5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a:xfrm>
            <a:off x="838200" y="1295400"/>
            <a:ext cx="1981200" cy="19812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nvGrpSpPr>
          <p:cNvPr id="33" name="Group 32"/>
          <p:cNvGrpSpPr/>
          <p:nvPr/>
        </p:nvGrpSpPr>
        <p:grpSpPr>
          <a:xfrm>
            <a:off x="3505200" y="2674620"/>
            <a:ext cx="400110" cy="1434237"/>
            <a:chOff x="3505201" y="2523206"/>
            <a:chExt cx="400110" cy="1434237"/>
          </a:xfrm>
        </p:grpSpPr>
        <p:cxnSp>
          <p:nvCxnSpPr>
            <p:cNvPr id="34" name="Straight Connector 33"/>
            <p:cNvCxnSpPr/>
            <p:nvPr/>
          </p:nvCxnSpPr>
          <p:spPr>
            <a:xfrm>
              <a:off x="3543301" y="2523206"/>
              <a:ext cx="4810" cy="1434237"/>
            </a:xfrm>
            <a:prstGeom prst="line">
              <a:avLst/>
            </a:prstGeom>
            <a:ln w="19050" cap="rnd">
              <a:solidFill>
                <a:schemeClr val="bg1">
                  <a:lumMod val="65000"/>
                </a:schemeClr>
              </a:solidFill>
              <a:prstDash val="sysDash"/>
              <a:headEnd type="none" w="lg" len="sm"/>
              <a:tailEnd type="none" w="lg" len="sm"/>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rot="16200000">
              <a:off x="3054153" y="3035042"/>
              <a:ext cx="1302205" cy="400110"/>
            </a:xfrm>
            <a:prstGeom prst="rect">
              <a:avLst/>
            </a:prstGeom>
            <a:noFill/>
          </p:spPr>
          <p:txBody>
            <a:bodyPr wrap="square" rtlCol="0" anchor="ctr" anchorCtr="0">
              <a:spAutoFit/>
            </a:bodyPr>
            <a:lstStyle/>
            <a:p>
              <a:pPr algn="ctr"/>
              <a:r>
                <a:rPr lang="en-US" sz="2000" b="1" i="1" dirty="0">
                  <a:solidFill>
                    <a:schemeClr val="bg1">
                      <a:lumMod val="65000"/>
                    </a:schemeClr>
                  </a:solidFill>
                  <a:latin typeface="+mj-lt"/>
                </a:rPr>
                <a:t>D</a:t>
              </a:r>
              <a:r>
                <a:rPr lang="en-US" sz="2000" b="1" i="1" dirty="0" smtClean="0">
                  <a:solidFill>
                    <a:schemeClr val="bg1">
                      <a:lumMod val="65000"/>
                    </a:schemeClr>
                  </a:solidFill>
                  <a:latin typeface="+mj-lt"/>
                </a:rPr>
                <a:t>DMA ctrl.</a:t>
              </a:r>
              <a:endParaRPr lang="en-US" sz="2000" b="1" i="1" dirty="0">
                <a:solidFill>
                  <a:schemeClr val="bg1">
                    <a:lumMod val="65000"/>
                  </a:schemeClr>
                </a:solidFill>
                <a:latin typeface="+mj-lt"/>
              </a:endParaRPr>
            </a:p>
          </p:txBody>
        </p:sp>
      </p:grpSp>
      <p:grpSp>
        <p:nvGrpSpPr>
          <p:cNvPr id="40" name="Group 39"/>
          <p:cNvGrpSpPr/>
          <p:nvPr/>
        </p:nvGrpSpPr>
        <p:grpSpPr>
          <a:xfrm>
            <a:off x="3505200" y="2659266"/>
            <a:ext cx="400110" cy="1462273"/>
            <a:chOff x="3762347" y="4511259"/>
            <a:chExt cx="400110" cy="1462273"/>
          </a:xfrm>
        </p:grpSpPr>
        <p:sp>
          <p:nvSpPr>
            <p:cNvPr id="41" name="TextBox 40"/>
            <p:cNvSpPr txBox="1"/>
            <p:nvPr/>
          </p:nvSpPr>
          <p:spPr>
            <a:xfrm rot="16200000">
              <a:off x="3231265" y="5042341"/>
              <a:ext cx="1462273" cy="400110"/>
            </a:xfrm>
            <a:prstGeom prst="rect">
              <a:avLst/>
            </a:prstGeom>
            <a:noFill/>
          </p:spPr>
          <p:txBody>
            <a:bodyPr wrap="square" rtlCol="0" anchor="ctr" anchorCtr="0">
              <a:spAutoFit/>
            </a:bodyPr>
            <a:lstStyle/>
            <a:p>
              <a:pPr algn="ctr"/>
              <a:r>
                <a:rPr lang="en-US" sz="2000" b="1" i="1" dirty="0" smtClean="0">
                  <a:solidFill>
                    <a:schemeClr val="accent2">
                      <a:lumMod val="50000"/>
                    </a:schemeClr>
                  </a:solidFill>
                  <a:latin typeface="+mj-lt"/>
                </a:rPr>
                <a:t>Acc. Storage</a:t>
              </a:r>
              <a:endParaRPr lang="en-US" sz="2000" b="1" i="1" dirty="0">
                <a:solidFill>
                  <a:schemeClr val="accent2">
                    <a:lumMod val="50000"/>
                  </a:schemeClr>
                </a:solidFill>
                <a:latin typeface="+mj-lt"/>
              </a:endParaRPr>
            </a:p>
          </p:txBody>
        </p:sp>
        <p:cxnSp>
          <p:nvCxnSpPr>
            <p:cNvPr id="44" name="Straight Connector 43"/>
            <p:cNvCxnSpPr/>
            <p:nvPr/>
          </p:nvCxnSpPr>
          <p:spPr>
            <a:xfrm>
              <a:off x="3800447" y="4527532"/>
              <a:ext cx="4810" cy="1434237"/>
            </a:xfrm>
            <a:prstGeom prst="line">
              <a:avLst/>
            </a:prstGeom>
            <a:ln w="19050" cap="rnd">
              <a:solidFill>
                <a:schemeClr val="accent2">
                  <a:lumMod val="50000"/>
                </a:schemeClr>
              </a:solidFill>
              <a:prstDash val="sysDash"/>
              <a:headEnd type="none" w="lg" len="sm"/>
              <a:tailEnd type="arrow" w="lg" len="sm"/>
            </a:ln>
          </p:spPr>
          <p:style>
            <a:lnRef idx="1">
              <a:schemeClr val="accent1"/>
            </a:lnRef>
            <a:fillRef idx="0">
              <a:schemeClr val="accent1"/>
            </a:fillRef>
            <a:effectRef idx="0">
              <a:schemeClr val="accent1"/>
            </a:effectRef>
            <a:fontRef idx="minor">
              <a:schemeClr val="tx1"/>
            </a:fontRef>
          </p:style>
        </p:cxnSp>
      </p:grpSp>
      <p:grpSp>
        <p:nvGrpSpPr>
          <p:cNvPr id="92" name="Group 91"/>
          <p:cNvGrpSpPr/>
          <p:nvPr/>
        </p:nvGrpSpPr>
        <p:grpSpPr>
          <a:xfrm>
            <a:off x="3505200" y="2674620"/>
            <a:ext cx="400110" cy="1440283"/>
            <a:chOff x="3762347" y="4521486"/>
            <a:chExt cx="400110" cy="1440283"/>
          </a:xfrm>
        </p:grpSpPr>
        <p:sp>
          <p:nvSpPr>
            <p:cNvPr id="93" name="TextBox 92"/>
            <p:cNvSpPr txBox="1"/>
            <p:nvPr/>
          </p:nvSpPr>
          <p:spPr>
            <a:xfrm rot="16200000">
              <a:off x="3249094" y="5034739"/>
              <a:ext cx="1426616" cy="400110"/>
            </a:xfrm>
            <a:prstGeom prst="rect">
              <a:avLst/>
            </a:prstGeom>
            <a:noFill/>
          </p:spPr>
          <p:txBody>
            <a:bodyPr wrap="square" rtlCol="0" anchor="ctr" anchorCtr="0">
              <a:spAutoFit/>
            </a:bodyPr>
            <a:lstStyle/>
            <a:p>
              <a:pPr algn="ctr"/>
              <a:r>
                <a:rPr lang="en-US" sz="2000" b="1" i="1" dirty="0" smtClean="0">
                  <a:solidFill>
                    <a:schemeClr val="accent2">
                      <a:lumMod val="50000"/>
                    </a:schemeClr>
                  </a:solidFill>
                  <a:latin typeface="+mj-lt"/>
                </a:rPr>
                <a:t>Ack.</a:t>
              </a:r>
            </a:p>
          </p:txBody>
        </p:sp>
        <p:cxnSp>
          <p:nvCxnSpPr>
            <p:cNvPr id="94" name="Straight Connector 93"/>
            <p:cNvCxnSpPr/>
            <p:nvPr/>
          </p:nvCxnSpPr>
          <p:spPr>
            <a:xfrm>
              <a:off x="3800447" y="4527532"/>
              <a:ext cx="4810" cy="1434237"/>
            </a:xfrm>
            <a:prstGeom prst="line">
              <a:avLst/>
            </a:prstGeom>
            <a:ln w="19050" cap="rnd">
              <a:solidFill>
                <a:schemeClr val="accent2">
                  <a:lumMod val="50000"/>
                </a:schemeClr>
              </a:solidFill>
              <a:prstDash val="sysDash"/>
              <a:headEnd type="arrow" w="lg" len="sm"/>
              <a:tailEnd type="none" w="lg" len="sm"/>
            </a:ln>
          </p:spPr>
          <p:style>
            <a:lnRef idx="1">
              <a:schemeClr val="accent1"/>
            </a:lnRef>
            <a:fillRef idx="0">
              <a:schemeClr val="accent1"/>
            </a:fillRef>
            <a:effectRef idx="0">
              <a:schemeClr val="accent1"/>
            </a:effectRef>
            <a:fontRef idx="minor">
              <a:schemeClr val="tx1"/>
            </a:fontRef>
          </p:style>
        </p:cxnSp>
      </p:grpSp>
      <p:sp>
        <p:nvSpPr>
          <p:cNvPr id="3"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3. Memory ↔ Storage </a:t>
            </a:r>
            <a:endParaRPr lang="en-US" sz="5400" dirty="0"/>
          </a:p>
        </p:txBody>
      </p:sp>
      <p:grpSp>
        <p:nvGrpSpPr>
          <p:cNvPr id="29" name="Group 28"/>
          <p:cNvGrpSpPr/>
          <p:nvPr/>
        </p:nvGrpSpPr>
        <p:grpSpPr>
          <a:xfrm>
            <a:off x="2439934" y="2661920"/>
            <a:ext cx="544268" cy="1446814"/>
            <a:chOff x="2420884" y="2510506"/>
            <a:chExt cx="544268" cy="1446814"/>
          </a:xfrm>
        </p:grpSpPr>
        <p:cxnSp>
          <p:nvCxnSpPr>
            <p:cNvPr id="30" name="Straight Connector 29"/>
            <p:cNvCxnSpPr/>
            <p:nvPr/>
          </p:nvCxnSpPr>
          <p:spPr>
            <a:xfrm>
              <a:off x="2643053" y="2510506"/>
              <a:ext cx="0" cy="1446814"/>
            </a:xfrm>
            <a:prstGeom prst="line">
              <a:avLst/>
            </a:prstGeom>
            <a:ln w="19050" cap="rnd">
              <a:solidFill>
                <a:schemeClr val="bg1">
                  <a:lumMod val="65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420884" y="3239362"/>
              <a:ext cx="222169" cy="2234"/>
            </a:xfrm>
            <a:prstGeom prst="line">
              <a:avLst/>
            </a:prstGeom>
            <a:ln w="19050" cap="rnd">
              <a:solidFill>
                <a:schemeClr val="bg1">
                  <a:lumMod val="65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rot="16200000">
              <a:off x="2137848" y="3058896"/>
              <a:ext cx="1302204" cy="352404"/>
            </a:xfrm>
            <a:prstGeom prst="rect">
              <a:avLst/>
            </a:prstGeom>
            <a:noFill/>
          </p:spPr>
          <p:txBody>
            <a:bodyPr wrap="square" rtlCol="0" anchor="ctr" anchorCtr="0">
              <a:spAutoFit/>
            </a:bodyPr>
            <a:lstStyle/>
            <a:p>
              <a:pPr algn="ctr">
                <a:lnSpc>
                  <a:spcPts val="2000"/>
                </a:lnSpc>
              </a:pPr>
              <a:r>
                <a:rPr lang="en-US" sz="2000" b="1" i="1" dirty="0">
                  <a:solidFill>
                    <a:schemeClr val="bg1">
                      <a:lumMod val="65000"/>
                    </a:schemeClr>
                  </a:solidFill>
                  <a:latin typeface="+mj-lt"/>
                </a:rPr>
                <a:t>c</a:t>
              </a:r>
              <a:r>
                <a:rPr lang="en-US" sz="2000" b="1" i="1" dirty="0" smtClean="0">
                  <a:solidFill>
                    <a:schemeClr val="bg1">
                      <a:lumMod val="65000"/>
                    </a:schemeClr>
                  </a:solidFill>
                  <a:latin typeface="+mj-lt"/>
                </a:rPr>
                <a:t>trl. </a:t>
              </a:r>
              <a:r>
                <a:rPr lang="en-US" sz="2000" b="1" i="1" dirty="0">
                  <a:solidFill>
                    <a:schemeClr val="bg1">
                      <a:lumMod val="65000"/>
                    </a:schemeClr>
                  </a:solidFill>
                  <a:latin typeface="+mj-lt"/>
                </a:rPr>
                <a:t>c</a:t>
              </a:r>
              <a:r>
                <a:rPr lang="en-US" sz="2000" b="1" i="1" dirty="0" smtClean="0">
                  <a:solidFill>
                    <a:schemeClr val="bg1">
                      <a:lumMod val="65000"/>
                    </a:schemeClr>
                  </a:solidFill>
                  <a:latin typeface="+mj-lt"/>
                </a:rPr>
                <a:t>han.</a:t>
              </a:r>
              <a:endParaRPr lang="en-US" sz="2000" b="1" i="1" dirty="0">
                <a:solidFill>
                  <a:schemeClr val="bg1">
                    <a:lumMod val="65000"/>
                  </a:schemeClr>
                </a:solidFill>
                <a:latin typeface="+mj-lt"/>
              </a:endParaRPr>
            </a:p>
          </p:txBody>
        </p:sp>
      </p:grpSp>
      <p:grpSp>
        <p:nvGrpSpPr>
          <p:cNvPr id="36" name="Group 35"/>
          <p:cNvGrpSpPr/>
          <p:nvPr/>
        </p:nvGrpSpPr>
        <p:grpSpPr>
          <a:xfrm>
            <a:off x="2440305" y="2659267"/>
            <a:ext cx="802072" cy="1448832"/>
            <a:chOff x="1827989" y="6095999"/>
            <a:chExt cx="802072" cy="1448832"/>
          </a:xfrm>
        </p:grpSpPr>
        <p:sp>
          <p:nvSpPr>
            <p:cNvPr id="37" name="TextBox 36"/>
            <p:cNvSpPr txBox="1"/>
            <p:nvPr/>
          </p:nvSpPr>
          <p:spPr>
            <a:xfrm rot="16200000">
              <a:off x="1601203" y="6515972"/>
              <a:ext cx="1448832" cy="608885"/>
            </a:xfrm>
            <a:prstGeom prst="rect">
              <a:avLst/>
            </a:prstGeom>
            <a:noFill/>
          </p:spPr>
          <p:txBody>
            <a:bodyPr wrap="square" rtlCol="0" anchor="ctr" anchorCtr="0">
              <a:spAutoFit/>
            </a:bodyPr>
            <a:lstStyle/>
            <a:p>
              <a:pPr algn="ctr">
                <a:lnSpc>
                  <a:spcPts val="2000"/>
                </a:lnSpc>
              </a:pPr>
              <a:r>
                <a:rPr lang="en-US" sz="2000" b="1" i="1" dirty="0" smtClean="0">
                  <a:solidFill>
                    <a:schemeClr val="accent6">
                      <a:lumMod val="50000"/>
                    </a:schemeClr>
                  </a:solidFill>
                  <a:latin typeface="+mj-lt"/>
                </a:rPr>
                <a:t>write</a:t>
              </a:r>
            </a:p>
            <a:p>
              <a:pPr algn="ctr">
                <a:lnSpc>
                  <a:spcPts val="2000"/>
                </a:lnSpc>
              </a:pPr>
              <a:r>
                <a:rPr lang="en-US" sz="2000" b="1" i="1" dirty="0" smtClean="0">
                  <a:latin typeface="+mj-lt"/>
                </a:rPr>
                <a:t>with</a:t>
              </a:r>
              <a:r>
                <a:rPr lang="en-US" sz="2000" b="1" i="1" dirty="0" smtClean="0">
                  <a:solidFill>
                    <a:schemeClr val="bg1">
                      <a:lumMod val="65000"/>
                    </a:schemeClr>
                  </a:solidFill>
                  <a:latin typeface="+mj-lt"/>
                </a:rPr>
                <a:t> </a:t>
              </a:r>
              <a:r>
                <a:rPr lang="en-US" sz="2000" b="1" i="1" dirty="0" smtClean="0">
                  <a:solidFill>
                    <a:schemeClr val="accent2">
                      <a:lumMod val="50000"/>
                    </a:schemeClr>
                  </a:solidFill>
                  <a:latin typeface="+mj-lt"/>
                </a:rPr>
                <a:t>IO sel.</a:t>
              </a:r>
              <a:endParaRPr lang="en-US" sz="2000" b="1" i="1" dirty="0">
                <a:solidFill>
                  <a:schemeClr val="accent2">
                    <a:lumMod val="50000"/>
                  </a:schemeClr>
                </a:solidFill>
                <a:latin typeface="+mj-lt"/>
              </a:endParaRPr>
            </a:p>
          </p:txBody>
        </p:sp>
        <p:cxnSp>
          <p:nvCxnSpPr>
            <p:cNvPr id="38" name="Straight Connector 37"/>
            <p:cNvCxnSpPr/>
            <p:nvPr/>
          </p:nvCxnSpPr>
          <p:spPr>
            <a:xfrm>
              <a:off x="2050158" y="6098017"/>
              <a:ext cx="0" cy="1446814"/>
            </a:xfrm>
            <a:prstGeom prst="line">
              <a:avLst/>
            </a:prstGeom>
            <a:ln w="19050" cap="rnd">
              <a:solidFill>
                <a:schemeClr val="accent6">
                  <a:lumMod val="50000"/>
                </a:schemeClr>
              </a:solidFill>
              <a:prstDash val="sysDash"/>
              <a:headEnd type="none"/>
              <a:tailEnd type="arrow" w="lg" len="sm"/>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827989" y="6826873"/>
              <a:ext cx="222169" cy="2234"/>
            </a:xfrm>
            <a:prstGeom prst="line">
              <a:avLst/>
            </a:prstGeom>
            <a:ln w="19050" cap="rnd">
              <a:solidFill>
                <a:schemeClr val="accent6">
                  <a:lumMod val="50000"/>
                </a:schemeClr>
              </a:solidFill>
              <a:prstDash val="sysDash"/>
              <a:headEnd type="arrow" w="lg" len="sm"/>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914400" y="1377577"/>
            <a:ext cx="3048811" cy="3117340"/>
            <a:chOff x="914400" y="1226163"/>
            <a:chExt cx="3048811" cy="3117340"/>
          </a:xfrm>
        </p:grpSpPr>
        <p:sp>
          <p:nvSpPr>
            <p:cNvPr id="47" name="Rounded Rectangle 46"/>
            <p:cNvSpPr/>
            <p:nvPr/>
          </p:nvSpPr>
          <p:spPr>
            <a:xfrm>
              <a:off x="916022" y="1226163"/>
              <a:ext cx="1827178" cy="374037"/>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CPU</a:t>
              </a:r>
            </a:p>
          </p:txBody>
        </p:sp>
        <p:cxnSp>
          <p:nvCxnSpPr>
            <p:cNvPr id="48" name="Straight Connector 47"/>
            <p:cNvCxnSpPr>
              <a:stCxn id="52" idx="0"/>
              <a:endCxn id="47" idx="2"/>
            </p:cNvCxnSpPr>
            <p:nvPr/>
          </p:nvCxnSpPr>
          <p:spPr>
            <a:xfrm flipV="1">
              <a:off x="1827989" y="1600200"/>
              <a:ext cx="1622" cy="231957"/>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582211" y="2061364"/>
              <a:ext cx="0" cy="1524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Rounded Rectangle 49"/>
            <p:cNvSpPr/>
            <p:nvPr/>
          </p:nvSpPr>
          <p:spPr>
            <a:xfrm>
              <a:off x="3124201" y="1832157"/>
              <a:ext cx="838200"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27432" bIns="0" numCol="1" spcCol="0" rtlCol="0" fromWordArt="0" anchor="ctr" anchorCtr="0" forceAA="0" compatLnSpc="1">
              <a:prstTxWarp prst="textNoShape">
                <a:avLst/>
              </a:prstTxWarp>
              <a:noAutofit/>
            </a:bodyPr>
            <a:lstStyle/>
            <a:p>
              <a:pPr algn="ctr">
                <a:lnSpc>
                  <a:spcPts val="2400"/>
                </a:lnSpc>
              </a:pPr>
              <a:r>
                <a:rPr lang="en-US" sz="2800" spc="-300" dirty="0" smtClean="0">
                  <a:latin typeface="+mj-lt"/>
                </a:rPr>
                <a:t>DDMA</a:t>
              </a:r>
            </a:p>
            <a:p>
              <a:pPr algn="ctr">
                <a:lnSpc>
                  <a:spcPts val="2400"/>
                </a:lnSpc>
              </a:pPr>
              <a:r>
                <a:rPr lang="en-US" sz="2800" dirty="0" smtClean="0">
                  <a:latin typeface="+mj-lt"/>
                </a:rPr>
                <a:t>ctrl.</a:t>
              </a:r>
            </a:p>
          </p:txBody>
        </p:sp>
        <p:cxnSp>
          <p:nvCxnSpPr>
            <p:cNvPr id="51" name="Straight Connector 50"/>
            <p:cNvCxnSpPr>
              <a:stCxn id="50" idx="1"/>
              <a:endCxn id="52" idx="3"/>
            </p:cNvCxnSpPr>
            <p:nvPr/>
          </p:nvCxnSpPr>
          <p:spPr>
            <a:xfrm flipH="1">
              <a:off x="2741578" y="2173872"/>
              <a:ext cx="382623" cy="0"/>
            </a:xfrm>
            <a:prstGeom prst="line">
              <a:avLst/>
            </a:prstGeom>
            <a:ln w="19050" cap="rnd">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Rounded Rectangle 51"/>
            <p:cNvSpPr/>
            <p:nvPr/>
          </p:nvSpPr>
          <p:spPr>
            <a:xfrm>
              <a:off x="914400" y="1832157"/>
              <a:ext cx="1827178" cy="68342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sp>
          <p:nvSpPr>
            <p:cNvPr id="53" name="Rounded Rectangle 52"/>
            <p:cNvSpPr/>
            <p:nvPr/>
          </p:nvSpPr>
          <p:spPr>
            <a:xfrm>
              <a:off x="914400" y="3048000"/>
              <a:ext cx="1513382" cy="381000"/>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3000"/>
                </a:lnSpc>
              </a:pPr>
              <a:r>
                <a:rPr lang="en-US" sz="2800" spc="-200" dirty="0" smtClean="0">
                  <a:latin typeface="+mj-lt"/>
                </a:rPr>
                <a:t>DDP-DRAM</a:t>
              </a:r>
            </a:p>
          </p:txBody>
        </p:sp>
        <p:sp>
          <p:nvSpPr>
            <p:cNvPr id="54" name="Rounded Rectangle 53"/>
            <p:cNvSpPr/>
            <p:nvPr/>
          </p:nvSpPr>
          <p:spPr>
            <a:xfrm>
              <a:off x="923529" y="3961414"/>
              <a:ext cx="3039682" cy="38208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DDMA IO interface</a:t>
              </a:r>
            </a:p>
          </p:txBody>
        </p:sp>
        <p:cxnSp>
          <p:nvCxnSpPr>
            <p:cNvPr id="55" name="Straight Connector 54"/>
            <p:cNvCxnSpPr>
              <a:stCxn id="53" idx="0"/>
            </p:cNvCxnSpPr>
            <p:nvPr/>
          </p:nvCxnSpPr>
          <p:spPr>
            <a:xfrm flipV="1">
              <a:off x="1671091" y="2527177"/>
              <a:ext cx="0" cy="520823"/>
            </a:xfrm>
            <a:prstGeom prst="line">
              <a:avLst/>
            </a:prstGeom>
            <a:ln w="38100" cap="rnd">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53" idx="2"/>
            </p:cNvCxnSpPr>
            <p:nvPr/>
          </p:nvCxnSpPr>
          <p:spPr>
            <a:xfrm>
              <a:off x="1671091" y="3429000"/>
              <a:ext cx="0" cy="520823"/>
            </a:xfrm>
            <a:prstGeom prst="line">
              <a:avLst/>
            </a:prstGeom>
            <a:ln w="38100">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sp>
        <p:nvSpPr>
          <p:cNvPr id="65" name="Rounded Rectangle 64"/>
          <p:cNvSpPr/>
          <p:nvPr/>
        </p:nvSpPr>
        <p:spPr>
          <a:xfrm>
            <a:off x="5190729" y="4112828"/>
            <a:ext cx="3039682" cy="382089"/>
          </a:xfrm>
          <a:prstGeom prst="roundRect">
            <a:avLst>
              <a:gd name="adj" fmla="val 365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Storage</a:t>
            </a:r>
          </a:p>
        </p:txBody>
      </p:sp>
      <p:cxnSp>
        <p:nvCxnSpPr>
          <p:cNvPr id="68" name="Straight Connector 67"/>
          <p:cNvCxnSpPr>
            <a:stCxn id="54" idx="3"/>
            <a:endCxn id="65" idx="1"/>
          </p:cNvCxnSpPr>
          <p:nvPr/>
        </p:nvCxnSpPr>
        <p:spPr>
          <a:xfrm>
            <a:off x="3963211" y="4303873"/>
            <a:ext cx="1227518" cy="0"/>
          </a:xfrm>
          <a:prstGeom prst="line">
            <a:avLst/>
          </a:prstGeom>
          <a:ln w="38100">
            <a:solidFill>
              <a:schemeClr val="bg1">
                <a:lumMod val="6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sp>
        <p:nvSpPr>
          <p:cNvPr id="77" name="Left Arrow 76"/>
          <p:cNvSpPr/>
          <p:nvPr/>
        </p:nvSpPr>
        <p:spPr>
          <a:xfrm rot="5400000">
            <a:off x="1410305" y="3664242"/>
            <a:ext cx="519452" cy="364451"/>
          </a:xfrm>
          <a:prstGeom prst="leftArrow">
            <a:avLst>
              <a:gd name="adj1" fmla="val 58401"/>
              <a:gd name="adj2" fmla="val 4059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78" name="Left Arrow 77"/>
          <p:cNvSpPr/>
          <p:nvPr/>
        </p:nvSpPr>
        <p:spPr>
          <a:xfrm rot="10800000" flipH="1">
            <a:off x="3961702" y="4121540"/>
            <a:ext cx="1230058" cy="364451"/>
          </a:xfrm>
          <a:prstGeom prst="leftArrow">
            <a:avLst>
              <a:gd name="adj1" fmla="val 58401"/>
              <a:gd name="adj2" fmla="val 4059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79" name="Rounded Rectangle 78"/>
          <p:cNvSpPr/>
          <p:nvPr/>
        </p:nvSpPr>
        <p:spPr>
          <a:xfrm>
            <a:off x="5189918" y="4113814"/>
            <a:ext cx="3039682" cy="382089"/>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Storage (source)</a:t>
            </a:r>
          </a:p>
        </p:txBody>
      </p:sp>
      <p:sp>
        <p:nvSpPr>
          <p:cNvPr id="81" name="Rounded Rectangle 80"/>
          <p:cNvSpPr/>
          <p:nvPr/>
        </p:nvSpPr>
        <p:spPr>
          <a:xfrm>
            <a:off x="914400" y="3199414"/>
            <a:ext cx="1513382" cy="381000"/>
          </a:xfrm>
          <a:prstGeom prst="roundRect">
            <a:avLst>
              <a:gd name="adj" fmla="val 3656"/>
            </a:avLst>
          </a:prstGeom>
          <a:solidFill>
            <a:schemeClr val="bg1">
              <a:lumMod val="65000"/>
            </a:schemeClr>
          </a:solid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200"/>
              </a:lnSpc>
            </a:pPr>
            <a:r>
              <a:rPr lang="en-US" sz="2800" spc="-200" dirty="0" smtClean="0">
                <a:latin typeface="+mj-lt"/>
              </a:rPr>
              <a:t>destination</a:t>
            </a:r>
          </a:p>
        </p:txBody>
      </p:sp>
      <p:sp>
        <p:nvSpPr>
          <p:cNvPr id="86" name="Rounded Rectangle 85"/>
          <p:cNvSpPr/>
          <p:nvPr/>
        </p:nvSpPr>
        <p:spPr>
          <a:xfrm>
            <a:off x="922020" y="4112725"/>
            <a:ext cx="3039682" cy="382089"/>
          </a:xfrm>
          <a:prstGeom prst="roundRect">
            <a:avLst>
              <a:gd name="adj" fmla="val 3656"/>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DDMA IO interface</a:t>
            </a:r>
          </a:p>
        </p:txBody>
      </p:sp>
      <p:sp>
        <p:nvSpPr>
          <p:cNvPr id="91" name="Content Placeholder 2"/>
          <p:cNvSpPr>
            <a:spLocks noGrp="1"/>
          </p:cNvSpPr>
          <p:nvPr/>
        </p:nvSpPr>
        <p:spPr>
          <a:xfrm>
            <a:off x="152400" y="5277276"/>
            <a:ext cx="8839200" cy="1123524"/>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Transfer data from storage through DDMA      </a:t>
            </a:r>
            <a:r>
              <a:rPr lang="en-US" b="1" i="1" dirty="0" smtClean="0">
                <a:solidFill>
                  <a:schemeClr val="accent5">
                    <a:lumMod val="75000"/>
                  </a:schemeClr>
                </a:solidFill>
                <a:sym typeface="Wingdings" panose="05000000000000000000" pitchFamily="2" charset="2"/>
              </a:rPr>
              <a:t>without interfering with CPU memory accesses</a:t>
            </a:r>
            <a:endParaRPr lang="en-US" b="1" i="1" dirty="0" smtClean="0">
              <a:solidFill>
                <a:schemeClr val="accent5">
                  <a:lumMod val="75000"/>
                </a:schemeClr>
              </a:solidFill>
            </a:endParaRPr>
          </a:p>
        </p:txBody>
      </p:sp>
      <p:sp>
        <p:nvSpPr>
          <p:cNvPr id="95" name="Rounded Rectangle 94"/>
          <p:cNvSpPr/>
          <p:nvPr/>
        </p:nvSpPr>
        <p:spPr>
          <a:xfrm>
            <a:off x="914400" y="3200503"/>
            <a:ext cx="1513382" cy="381000"/>
          </a:xfrm>
          <a:prstGeom prst="roundRect">
            <a:avLst>
              <a:gd name="adj" fmla="val 3656"/>
            </a:avLst>
          </a:prstGeom>
          <a:solidFill>
            <a:schemeClr val="accent6">
              <a:lumMod val="50000"/>
            </a:schemeClr>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200"/>
              </a:lnSpc>
            </a:pPr>
            <a:r>
              <a:rPr lang="en-US" sz="2800" spc="-200" dirty="0" smtClean="0">
                <a:latin typeface="+mj-lt"/>
              </a:rPr>
              <a:t>destination</a:t>
            </a:r>
          </a:p>
        </p:txBody>
      </p:sp>
      <p:grpSp>
        <p:nvGrpSpPr>
          <p:cNvPr id="43" name="Group 42"/>
          <p:cNvGrpSpPr/>
          <p:nvPr/>
        </p:nvGrpSpPr>
        <p:grpSpPr>
          <a:xfrm>
            <a:off x="914400" y="1371600"/>
            <a:ext cx="1828800" cy="1821837"/>
            <a:chOff x="914400" y="1371600"/>
            <a:chExt cx="1828800" cy="1821837"/>
          </a:xfrm>
        </p:grpSpPr>
        <p:sp>
          <p:nvSpPr>
            <p:cNvPr id="46" name="Rounded Rectangle 45"/>
            <p:cNvSpPr/>
            <p:nvPr/>
          </p:nvSpPr>
          <p:spPr>
            <a:xfrm>
              <a:off x="916022" y="1371600"/>
              <a:ext cx="1827178" cy="374037"/>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b="1" dirty="0" smtClean="0">
                  <a:latin typeface="+mj-lt"/>
                </a:rPr>
                <a:t>CPU</a:t>
              </a:r>
            </a:p>
          </p:txBody>
        </p:sp>
        <p:cxnSp>
          <p:nvCxnSpPr>
            <p:cNvPr id="57" name="Straight Connector 56"/>
            <p:cNvCxnSpPr>
              <a:stCxn id="58" idx="0"/>
              <a:endCxn id="46" idx="2"/>
            </p:cNvCxnSpPr>
            <p:nvPr/>
          </p:nvCxnSpPr>
          <p:spPr>
            <a:xfrm flipV="1">
              <a:off x="1827989" y="1745637"/>
              <a:ext cx="1622" cy="231957"/>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914400" y="1977594"/>
              <a:ext cx="1827178" cy="683429"/>
            </a:xfrm>
            <a:prstGeom prst="roundRect">
              <a:avLst>
                <a:gd name="adj" fmla="val 365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400"/>
                </a:lnSpc>
              </a:pPr>
              <a:r>
                <a:rPr lang="en-US" sz="2800" dirty="0" smtClean="0">
                  <a:latin typeface="+mj-lt"/>
                </a:rPr>
                <a:t>memory controller</a:t>
              </a:r>
            </a:p>
          </p:txBody>
        </p:sp>
        <p:cxnSp>
          <p:nvCxnSpPr>
            <p:cNvPr id="59" name="Straight Connector 58"/>
            <p:cNvCxnSpPr/>
            <p:nvPr/>
          </p:nvCxnSpPr>
          <p:spPr>
            <a:xfrm flipV="1">
              <a:off x="1671091" y="2672614"/>
              <a:ext cx="0" cy="520823"/>
            </a:xfrm>
            <a:prstGeom prst="line">
              <a:avLst/>
            </a:prstGeom>
            <a:ln w="38100" cap="rnd">
              <a:solidFill>
                <a:schemeClr val="accent5">
                  <a:lumMod val="75000"/>
                </a:schemeClr>
              </a:solidFill>
              <a:headEnd type="arrow" w="lg" len="sm"/>
              <a:tailEnd type="arrow" w="lg" len="s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701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500"/>
                                        <p:tgtEl>
                                          <p:spTgt spid="7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1"/>
                                        </p:tgtEl>
                                        <p:attrNameLst>
                                          <p:attrName>style.visibility</p:attrName>
                                        </p:attrNameLst>
                                      </p:cBhvr>
                                      <p:to>
                                        <p:strVal val="visible"/>
                                      </p:to>
                                    </p:set>
                                    <p:animEffect transition="in" filter="fade">
                                      <p:cBhvr>
                                        <p:cTn id="11" dur="500"/>
                                        <p:tgtEl>
                                          <p:spTgt spid="8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33"/>
                                        </p:tgtEl>
                                      </p:cBhvr>
                                    </p:animEffect>
                                    <p:set>
                                      <p:cBhvr>
                                        <p:cTn id="16" dur="1" fill="hold">
                                          <p:stCondLst>
                                            <p:cond delay="499"/>
                                          </p:stCondLst>
                                        </p:cTn>
                                        <p:tgtEl>
                                          <p:spTgt spid="33"/>
                                        </p:tgtEl>
                                        <p:attrNameLst>
                                          <p:attrName>style.visibility</p:attrName>
                                        </p:attrNameLst>
                                      </p:cBhvr>
                                      <p:to>
                                        <p:strVal val="hidden"/>
                                      </p:to>
                                    </p:set>
                                  </p:childTnLst>
                                </p:cTn>
                              </p:par>
                              <p:par>
                                <p:cTn id="17" presetID="22" presetClass="entr" presetSubtype="1"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up)">
                                      <p:cBhvr>
                                        <p:cTn id="19" dur="500"/>
                                        <p:tgtEl>
                                          <p:spTgt spid="40"/>
                                        </p:tgtEl>
                                      </p:cBhvr>
                                    </p:animEffect>
                                  </p:childTnLst>
                                </p:cTn>
                              </p:par>
                            </p:childTnLst>
                          </p:cTn>
                        </p:par>
                        <p:par>
                          <p:cTn id="20" fill="hold">
                            <p:stCondLst>
                              <p:cond delay="500"/>
                            </p:stCondLst>
                            <p:childTnLst>
                              <p:par>
                                <p:cTn id="21" presetID="22" presetClass="entr" presetSubtype="2" fill="hold" grpId="0" nodeType="afterEffect">
                                  <p:stCondLst>
                                    <p:cond delay="0"/>
                                  </p:stCondLst>
                                  <p:childTnLst>
                                    <p:set>
                                      <p:cBhvr>
                                        <p:cTn id="22" dur="1" fill="hold">
                                          <p:stCondLst>
                                            <p:cond delay="0"/>
                                          </p:stCondLst>
                                        </p:cTn>
                                        <p:tgtEl>
                                          <p:spTgt spid="78"/>
                                        </p:tgtEl>
                                        <p:attrNameLst>
                                          <p:attrName>style.visibility</p:attrName>
                                        </p:attrNameLst>
                                      </p:cBhvr>
                                      <p:to>
                                        <p:strVal val="visible"/>
                                      </p:to>
                                    </p:set>
                                    <p:animEffect transition="in" filter="wipe(right)">
                                      <p:cBhvr>
                                        <p:cTn id="23" dur="500"/>
                                        <p:tgtEl>
                                          <p:spTgt spid="78"/>
                                        </p:tgtEl>
                                      </p:cBhvr>
                                    </p:animEffect>
                                  </p:childTnLst>
                                </p:cTn>
                              </p:par>
                            </p:childTnLst>
                          </p:cTn>
                        </p:par>
                        <p:par>
                          <p:cTn id="24" fill="hold">
                            <p:stCondLst>
                              <p:cond delay="1000"/>
                            </p:stCondLst>
                            <p:childTnLst>
                              <p:par>
                                <p:cTn id="25" presetID="22" presetClass="entr" presetSubtype="2" fill="hold" grpId="0" nodeType="afterEffect">
                                  <p:stCondLst>
                                    <p:cond delay="0"/>
                                  </p:stCondLst>
                                  <p:childTnLst>
                                    <p:set>
                                      <p:cBhvr>
                                        <p:cTn id="26" dur="1" fill="hold">
                                          <p:stCondLst>
                                            <p:cond delay="0"/>
                                          </p:stCondLst>
                                        </p:cTn>
                                        <p:tgtEl>
                                          <p:spTgt spid="86"/>
                                        </p:tgtEl>
                                        <p:attrNameLst>
                                          <p:attrName>style.visibility</p:attrName>
                                        </p:attrNameLst>
                                      </p:cBhvr>
                                      <p:to>
                                        <p:strVal val="visible"/>
                                      </p:to>
                                    </p:set>
                                    <p:animEffect transition="in" filter="wipe(right)">
                                      <p:cBhvr>
                                        <p:cTn id="27" dur="500"/>
                                        <p:tgtEl>
                                          <p:spTgt spid="8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40"/>
                                        </p:tgtEl>
                                      </p:cBhvr>
                                    </p:animEffect>
                                    <p:set>
                                      <p:cBhvr>
                                        <p:cTn id="32" dur="1" fill="hold">
                                          <p:stCondLst>
                                            <p:cond delay="499"/>
                                          </p:stCondLst>
                                        </p:cTn>
                                        <p:tgtEl>
                                          <p:spTgt spid="40"/>
                                        </p:tgtEl>
                                        <p:attrNameLst>
                                          <p:attrName>style.visibility</p:attrName>
                                        </p:attrNameLst>
                                      </p:cBhvr>
                                      <p:to>
                                        <p:strVal val="hidden"/>
                                      </p:to>
                                    </p:set>
                                  </p:childTnLst>
                                </p:cTn>
                              </p:par>
                              <p:par>
                                <p:cTn id="33" presetID="22" presetClass="entr" presetSubtype="4" fill="hold" nodeType="withEffect">
                                  <p:stCondLst>
                                    <p:cond delay="0"/>
                                  </p:stCondLst>
                                  <p:childTnLst>
                                    <p:set>
                                      <p:cBhvr>
                                        <p:cTn id="34" dur="1" fill="hold">
                                          <p:stCondLst>
                                            <p:cond delay="0"/>
                                          </p:stCondLst>
                                        </p:cTn>
                                        <p:tgtEl>
                                          <p:spTgt spid="92"/>
                                        </p:tgtEl>
                                        <p:attrNameLst>
                                          <p:attrName>style.visibility</p:attrName>
                                        </p:attrNameLst>
                                      </p:cBhvr>
                                      <p:to>
                                        <p:strVal val="visible"/>
                                      </p:to>
                                    </p:set>
                                    <p:animEffect transition="in" filter="wipe(down)">
                                      <p:cBhvr>
                                        <p:cTn id="35" dur="500"/>
                                        <p:tgtEl>
                                          <p:spTgt spid="9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nodeType="clickEffect">
                                  <p:stCondLst>
                                    <p:cond delay="0"/>
                                  </p:stCondLst>
                                  <p:childTnLst>
                                    <p:set>
                                      <p:cBhvr>
                                        <p:cTn id="39" dur="1" fill="hold">
                                          <p:stCondLst>
                                            <p:cond delay="0"/>
                                          </p:stCondLst>
                                        </p:cTn>
                                        <p:tgtEl>
                                          <p:spTgt spid="29"/>
                                        </p:tgtEl>
                                        <p:attrNameLst>
                                          <p:attrName>style.visibility</p:attrName>
                                        </p:attrNameLst>
                                      </p:cBhvr>
                                      <p:to>
                                        <p:strVal val="hidden"/>
                                      </p:to>
                                    </p:set>
                                  </p:childTnLst>
                                </p:cTn>
                              </p:par>
                            </p:childTnLst>
                          </p:cTn>
                        </p:par>
                        <p:par>
                          <p:cTn id="40" fill="hold">
                            <p:stCondLst>
                              <p:cond delay="0"/>
                            </p:stCondLst>
                            <p:childTnLst>
                              <p:par>
                                <p:cTn id="41" presetID="22" presetClass="entr" presetSubtype="1" fill="hold" nodeType="after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wipe(up)">
                                      <p:cBhvr>
                                        <p:cTn id="43" dur="500"/>
                                        <p:tgtEl>
                                          <p:spTgt spid="36"/>
                                        </p:tgtEl>
                                      </p:cBhvr>
                                    </p:animEffect>
                                  </p:childTnLst>
                                </p:cTn>
                              </p:par>
                            </p:childTnLst>
                          </p:cTn>
                        </p:par>
                        <p:par>
                          <p:cTn id="44" fill="hold">
                            <p:stCondLst>
                              <p:cond delay="500"/>
                            </p:stCondLst>
                            <p:childTnLst>
                              <p:par>
                                <p:cTn id="45" presetID="22" presetClass="entr" presetSubtype="4" fill="hold" grpId="0" nodeType="afterEffect">
                                  <p:stCondLst>
                                    <p:cond delay="0"/>
                                  </p:stCondLst>
                                  <p:childTnLst>
                                    <p:set>
                                      <p:cBhvr>
                                        <p:cTn id="46" dur="1" fill="hold">
                                          <p:stCondLst>
                                            <p:cond delay="0"/>
                                          </p:stCondLst>
                                        </p:cTn>
                                        <p:tgtEl>
                                          <p:spTgt spid="77"/>
                                        </p:tgtEl>
                                        <p:attrNameLst>
                                          <p:attrName>style.visibility</p:attrName>
                                        </p:attrNameLst>
                                      </p:cBhvr>
                                      <p:to>
                                        <p:strVal val="visible"/>
                                      </p:to>
                                    </p:set>
                                    <p:animEffect transition="in" filter="wipe(down)">
                                      <p:cBhvr>
                                        <p:cTn id="47" dur="500"/>
                                        <p:tgtEl>
                                          <p:spTgt spid="77"/>
                                        </p:tgtEl>
                                      </p:cBhvr>
                                    </p:animEffect>
                                  </p:childTnLst>
                                </p:cTn>
                              </p:par>
                            </p:childTnLst>
                          </p:cTn>
                        </p:par>
                        <p:par>
                          <p:cTn id="48" fill="hold">
                            <p:stCondLst>
                              <p:cond delay="1000"/>
                            </p:stCondLst>
                            <p:childTnLst>
                              <p:par>
                                <p:cTn id="49" presetID="22" presetClass="entr" presetSubtype="4" fill="hold" grpId="0" nodeType="afterEffect">
                                  <p:stCondLst>
                                    <p:cond delay="0"/>
                                  </p:stCondLst>
                                  <p:childTnLst>
                                    <p:set>
                                      <p:cBhvr>
                                        <p:cTn id="50" dur="1" fill="hold">
                                          <p:stCondLst>
                                            <p:cond delay="0"/>
                                          </p:stCondLst>
                                        </p:cTn>
                                        <p:tgtEl>
                                          <p:spTgt spid="95"/>
                                        </p:tgtEl>
                                        <p:attrNameLst>
                                          <p:attrName>style.visibility</p:attrName>
                                        </p:attrNameLst>
                                      </p:cBhvr>
                                      <p:to>
                                        <p:strVal val="visible"/>
                                      </p:to>
                                    </p:set>
                                    <p:animEffect transition="in" filter="wipe(down)">
                                      <p:cBhvr>
                                        <p:cTn id="51" dur="500"/>
                                        <p:tgtEl>
                                          <p:spTgt spid="9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500"/>
                                        <p:tgtEl>
                                          <p:spTgt spid="42"/>
                                        </p:tgtEl>
                                      </p:cBhvr>
                                    </p:animEffect>
                                  </p:childTnLst>
                                </p:cTn>
                              </p:par>
                              <p:par>
                                <p:cTn id="57" presetID="10" presetClass="entr" presetSubtype="0" fill="hold" nodeType="with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fade">
                                      <p:cBhvr>
                                        <p:cTn id="59" dur="500"/>
                                        <p:tgtEl>
                                          <p:spTgt spid="43"/>
                                        </p:tgtEl>
                                      </p:cBhvr>
                                    </p:animEffect>
                                  </p:childTnLst>
                                </p:cTn>
                              </p:par>
                            </p:childTnLst>
                          </p:cTn>
                        </p:par>
                        <p:par>
                          <p:cTn id="60" fill="hold">
                            <p:stCondLst>
                              <p:cond delay="500"/>
                            </p:stCondLst>
                            <p:childTnLst>
                              <p:par>
                                <p:cTn id="61" presetID="1" presetClass="entr" presetSubtype="0" fill="hold" grpId="0" nodeType="afterEffect">
                                  <p:stCondLst>
                                    <p:cond delay="0"/>
                                  </p:stCondLst>
                                  <p:childTnLst>
                                    <p:set>
                                      <p:cBhvr>
                                        <p:cTn id="62"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77" grpId="0" animBg="1"/>
      <p:bldP spid="78" grpId="0" animBg="1"/>
      <p:bldP spid="79" grpId="0" animBg="1"/>
      <p:bldP spid="81" grpId="0" animBg="1"/>
      <p:bldP spid="86" grpId="0" animBg="1"/>
      <p:bldP spid="91" grpId="0"/>
      <p:bldP spid="9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Outline</a:t>
            </a:r>
            <a:endParaRPr lang="en-US" sz="5400" dirty="0"/>
          </a:p>
        </p:txBody>
      </p:sp>
      <p:sp>
        <p:nvSpPr>
          <p:cNvPr id="3" name="Rounded Rectangle 2"/>
          <p:cNvSpPr/>
          <p:nvPr/>
        </p:nvSpPr>
        <p:spPr>
          <a:xfrm>
            <a:off x="762000" y="12192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1. Problem</a:t>
            </a:r>
            <a:endParaRPr lang="en-US" sz="4000" b="1" dirty="0">
              <a:latin typeface="+mj-lt"/>
            </a:endParaRPr>
          </a:p>
        </p:txBody>
      </p:sp>
      <p:sp>
        <p:nvSpPr>
          <p:cNvPr id="4" name="Rounded Rectangle 3"/>
          <p:cNvSpPr/>
          <p:nvPr/>
        </p:nvSpPr>
        <p:spPr>
          <a:xfrm>
            <a:off x="762000" y="33528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3</a:t>
            </a:r>
            <a:r>
              <a:rPr lang="en-US" sz="4000" dirty="0" smtClean="0">
                <a:latin typeface="+mj-lt"/>
              </a:rPr>
              <a:t>. </a:t>
            </a:r>
            <a:r>
              <a:rPr lang="en-US" sz="4000" dirty="0" smtClean="0"/>
              <a:t>Dual-Data-Port DRAM</a:t>
            </a:r>
            <a:endParaRPr lang="en-US" sz="4000" dirty="0"/>
          </a:p>
        </p:txBody>
      </p:sp>
      <p:sp>
        <p:nvSpPr>
          <p:cNvPr id="5" name="Rounded Rectangle 4"/>
          <p:cNvSpPr/>
          <p:nvPr/>
        </p:nvSpPr>
        <p:spPr>
          <a:xfrm>
            <a:off x="762000" y="5486400"/>
            <a:ext cx="7620000" cy="6858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5. Evaluation</a:t>
            </a:r>
            <a:endParaRPr lang="en-US" sz="4000" b="1" dirty="0">
              <a:latin typeface="+mj-lt"/>
            </a:endParaRPr>
          </a:p>
        </p:txBody>
      </p:sp>
      <p:sp>
        <p:nvSpPr>
          <p:cNvPr id="8" name="Rounded Rectangle 7"/>
          <p:cNvSpPr/>
          <p:nvPr/>
        </p:nvSpPr>
        <p:spPr>
          <a:xfrm>
            <a:off x="762000" y="44196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4</a:t>
            </a:r>
            <a:r>
              <a:rPr lang="en-US" sz="4000" dirty="0" smtClean="0">
                <a:latin typeface="+mj-lt"/>
              </a:rPr>
              <a:t>. </a:t>
            </a:r>
            <a:r>
              <a:rPr lang="en-US" sz="4000" dirty="0" smtClean="0"/>
              <a:t>Applications for DDMA</a:t>
            </a:r>
            <a:endParaRPr lang="en-US" sz="4000" dirty="0"/>
          </a:p>
        </p:txBody>
      </p:sp>
      <p:sp>
        <p:nvSpPr>
          <p:cNvPr id="12" name="Rounded Rectangle 11"/>
          <p:cNvSpPr/>
          <p:nvPr/>
        </p:nvSpPr>
        <p:spPr>
          <a:xfrm>
            <a:off x="762000" y="22860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2. Our Approach</a:t>
            </a:r>
            <a:endParaRPr lang="en-US" sz="4000" b="1" dirty="0">
              <a:latin typeface="+mj-lt"/>
            </a:endParaRPr>
          </a:p>
        </p:txBody>
      </p:sp>
    </p:spTree>
    <p:extLst>
      <p:ext uri="{BB962C8B-B14F-4D97-AF65-F5344CB8AC3E}">
        <p14:creationId xmlns:p14="http://schemas.microsoft.com/office/powerpoint/2010/main" val="3769293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486400" y="1447800"/>
            <a:ext cx="534628" cy="3048000"/>
            <a:chOff x="5486400" y="1447800"/>
            <a:chExt cx="534628" cy="3048000"/>
          </a:xfrm>
        </p:grpSpPr>
        <p:cxnSp>
          <p:nvCxnSpPr>
            <p:cNvPr id="14" name="Straight Connector 13"/>
            <p:cNvCxnSpPr/>
            <p:nvPr/>
          </p:nvCxnSpPr>
          <p:spPr>
            <a:xfrm>
              <a:off x="5486400" y="1447800"/>
              <a:ext cx="534628" cy="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021028" y="1447800"/>
              <a:ext cx="0" cy="304800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15" name="Rounded Rectangle 14"/>
          <p:cNvSpPr/>
          <p:nvPr/>
        </p:nvSpPr>
        <p:spPr>
          <a:xfrm>
            <a:off x="3657600" y="1143000"/>
            <a:ext cx="18288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processor</a:t>
            </a:r>
          </a:p>
        </p:txBody>
      </p:sp>
      <p:sp>
        <p:nvSpPr>
          <p:cNvPr id="23"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Physical System Implementation</a:t>
            </a:r>
            <a:endParaRPr lang="en-US" sz="5400" dirty="0"/>
          </a:p>
        </p:txBody>
      </p:sp>
      <p:sp>
        <p:nvSpPr>
          <p:cNvPr id="24" name="Rounded Rectangle 23"/>
          <p:cNvSpPr/>
          <p:nvPr/>
        </p:nvSpPr>
        <p:spPr>
          <a:xfrm>
            <a:off x="3657600" y="2819400"/>
            <a:ext cx="1828800" cy="609600"/>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a:latin typeface="+mj-lt"/>
              </a:rPr>
              <a:t>m</a:t>
            </a:r>
            <a:r>
              <a:rPr lang="en-US" sz="2800" spc="-80" dirty="0" smtClean="0">
                <a:latin typeface="+mj-lt"/>
              </a:rPr>
              <a:t>ain memory</a:t>
            </a:r>
          </a:p>
        </p:txBody>
      </p:sp>
      <p:sp>
        <p:nvSpPr>
          <p:cNvPr id="25" name="Rounded Rectangle 24"/>
          <p:cNvSpPr/>
          <p:nvPr/>
        </p:nvSpPr>
        <p:spPr>
          <a:xfrm>
            <a:off x="3657600" y="4495800"/>
            <a:ext cx="18288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IO devices</a:t>
            </a:r>
          </a:p>
        </p:txBody>
      </p:sp>
      <p:cxnSp>
        <p:nvCxnSpPr>
          <p:cNvPr id="4" name="Straight Connector 3"/>
          <p:cNvCxnSpPr>
            <a:stCxn id="15" idx="2"/>
            <a:endCxn id="24" idx="0"/>
          </p:cNvCxnSpPr>
          <p:nvPr/>
        </p:nvCxnSpPr>
        <p:spPr>
          <a:xfrm>
            <a:off x="4572000" y="1752600"/>
            <a:ext cx="0" cy="1066800"/>
          </a:xfrm>
          <a:prstGeom prst="line">
            <a:avLst/>
          </a:prstGeom>
          <a:ln w="508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4" idx="2"/>
            <a:endCxn id="25" idx="0"/>
          </p:cNvCxnSpPr>
          <p:nvPr/>
        </p:nvCxnSpPr>
        <p:spPr>
          <a:xfrm>
            <a:off x="4572000" y="3429000"/>
            <a:ext cx="0" cy="10668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Up-Down Arrow 26"/>
          <p:cNvSpPr/>
          <p:nvPr/>
        </p:nvSpPr>
        <p:spPr>
          <a:xfrm>
            <a:off x="4093823" y="1828800"/>
            <a:ext cx="381000" cy="914400"/>
          </a:xfrm>
          <a:prstGeom prst="upDownArrow">
            <a:avLst>
              <a:gd name="adj1" fmla="val 62000"/>
              <a:gd name="adj2" fmla="val 500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29" name="Up-Down Arrow 28"/>
          <p:cNvSpPr/>
          <p:nvPr/>
        </p:nvSpPr>
        <p:spPr>
          <a:xfrm>
            <a:off x="4093823" y="3505200"/>
            <a:ext cx="381000" cy="914400"/>
          </a:xfrm>
          <a:prstGeom prst="upDownArrow">
            <a:avLst>
              <a:gd name="adj1" fmla="val 62000"/>
              <a:gd name="adj2" fmla="val 50000"/>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38" name="TextBox 37"/>
          <p:cNvSpPr txBox="1"/>
          <p:nvPr/>
        </p:nvSpPr>
        <p:spPr>
          <a:xfrm>
            <a:off x="2493623" y="2055167"/>
            <a:ext cx="1600200" cy="461665"/>
          </a:xfrm>
          <a:prstGeom prst="rect">
            <a:avLst/>
          </a:prstGeom>
          <a:noFill/>
        </p:spPr>
        <p:txBody>
          <a:bodyPr wrap="square" rtlCol="0">
            <a:spAutoFit/>
          </a:bodyPr>
          <a:lstStyle/>
          <a:p>
            <a:pPr algn="r"/>
            <a:r>
              <a:rPr lang="en-US" sz="2400" dirty="0" smtClean="0">
                <a:latin typeface="+mj-lt"/>
              </a:rPr>
              <a:t>CPU access</a:t>
            </a:r>
            <a:endParaRPr lang="en-US" sz="2400" dirty="0">
              <a:latin typeface="+mj-lt"/>
            </a:endParaRPr>
          </a:p>
        </p:txBody>
      </p:sp>
      <p:sp>
        <p:nvSpPr>
          <p:cNvPr id="39" name="TextBox 38"/>
          <p:cNvSpPr txBox="1"/>
          <p:nvPr/>
        </p:nvSpPr>
        <p:spPr>
          <a:xfrm>
            <a:off x="2493623" y="3669099"/>
            <a:ext cx="1600200" cy="461665"/>
          </a:xfrm>
          <a:prstGeom prst="rect">
            <a:avLst/>
          </a:prstGeom>
          <a:noFill/>
        </p:spPr>
        <p:txBody>
          <a:bodyPr wrap="square" rtlCol="0">
            <a:spAutoFit/>
          </a:bodyPr>
          <a:lstStyle/>
          <a:p>
            <a:pPr algn="r"/>
            <a:r>
              <a:rPr lang="en-US" sz="2400" dirty="0" smtClean="0">
                <a:latin typeface="+mj-lt"/>
              </a:rPr>
              <a:t>IO access</a:t>
            </a:r>
            <a:endParaRPr lang="en-US" sz="2400" dirty="0">
              <a:latin typeface="+mj-lt"/>
            </a:endParaRPr>
          </a:p>
        </p:txBody>
      </p:sp>
      <p:grpSp>
        <p:nvGrpSpPr>
          <p:cNvPr id="3" name="Group 2"/>
          <p:cNvGrpSpPr/>
          <p:nvPr/>
        </p:nvGrpSpPr>
        <p:grpSpPr>
          <a:xfrm>
            <a:off x="4673595" y="1842026"/>
            <a:ext cx="2724201" cy="2577574"/>
            <a:chOff x="4673595" y="1691639"/>
            <a:chExt cx="2724201" cy="2577574"/>
          </a:xfrm>
        </p:grpSpPr>
        <p:grpSp>
          <p:nvGrpSpPr>
            <p:cNvPr id="2" name="Group 1"/>
            <p:cNvGrpSpPr/>
            <p:nvPr/>
          </p:nvGrpSpPr>
          <p:grpSpPr>
            <a:xfrm>
              <a:off x="4673595" y="1691639"/>
              <a:ext cx="1229662" cy="2577574"/>
              <a:chOff x="4673595" y="1676399"/>
              <a:chExt cx="1229662" cy="2577574"/>
            </a:xfrm>
          </p:grpSpPr>
          <p:sp>
            <p:nvSpPr>
              <p:cNvPr id="17" name="Bent-Up Arrow 16"/>
              <p:cNvSpPr/>
              <p:nvPr/>
            </p:nvSpPr>
            <p:spPr>
              <a:xfrm rot="10800000">
                <a:off x="4673595" y="1676402"/>
                <a:ext cx="924561" cy="901172"/>
              </a:xfrm>
              <a:prstGeom prst="bentUpArrow">
                <a:avLst>
                  <a:gd name="adj1" fmla="val 26458"/>
                  <a:gd name="adj2" fmla="val 20467"/>
                  <a:gd name="adj3" fmla="val 21085"/>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8" name="Bent-Up Arrow 17"/>
              <p:cNvSpPr/>
              <p:nvPr/>
            </p:nvSpPr>
            <p:spPr>
              <a:xfrm rot="10800000" flipH="1">
                <a:off x="4979713" y="1676399"/>
                <a:ext cx="923544" cy="2577574"/>
              </a:xfrm>
              <a:prstGeom prst="bentUpArrow">
                <a:avLst>
                  <a:gd name="adj1" fmla="val 26458"/>
                  <a:gd name="adj2" fmla="val 20467"/>
                  <a:gd name="adj3" fmla="val 21085"/>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sp>
          <p:nvSpPr>
            <p:cNvPr id="19" name="TextBox 18"/>
            <p:cNvSpPr txBox="1"/>
            <p:nvPr/>
          </p:nvSpPr>
          <p:spPr>
            <a:xfrm>
              <a:off x="5797596" y="1907013"/>
              <a:ext cx="1600200" cy="461665"/>
            </a:xfrm>
            <a:prstGeom prst="rect">
              <a:avLst/>
            </a:prstGeom>
            <a:noFill/>
          </p:spPr>
          <p:txBody>
            <a:bodyPr wrap="square" rtlCol="0">
              <a:spAutoFit/>
            </a:bodyPr>
            <a:lstStyle/>
            <a:p>
              <a:pPr algn="r"/>
              <a:r>
                <a:rPr lang="en-US" sz="2400" dirty="0" smtClean="0">
                  <a:latin typeface="+mj-lt"/>
                </a:rPr>
                <a:t>IO access</a:t>
              </a:r>
              <a:endParaRPr lang="en-US" sz="2400" dirty="0">
                <a:latin typeface="+mj-lt"/>
              </a:endParaRPr>
            </a:p>
          </p:txBody>
        </p:sp>
      </p:grpSp>
      <p:grpSp>
        <p:nvGrpSpPr>
          <p:cNvPr id="6" name="Group 5"/>
          <p:cNvGrpSpPr/>
          <p:nvPr/>
        </p:nvGrpSpPr>
        <p:grpSpPr>
          <a:xfrm>
            <a:off x="5181600" y="939145"/>
            <a:ext cx="4008943" cy="1118255"/>
            <a:chOff x="5181600" y="939145"/>
            <a:chExt cx="4008943" cy="1118255"/>
          </a:xfrm>
        </p:grpSpPr>
        <p:sp>
          <p:nvSpPr>
            <p:cNvPr id="5" name="Explosion 1 4"/>
            <p:cNvSpPr/>
            <p:nvPr/>
          </p:nvSpPr>
          <p:spPr>
            <a:xfrm>
              <a:off x="5181600" y="1216968"/>
              <a:ext cx="533400" cy="459432"/>
            </a:xfrm>
            <a:prstGeom prst="irregularSeal1">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22" name="TextBox 21"/>
            <p:cNvSpPr txBox="1"/>
            <p:nvPr/>
          </p:nvSpPr>
          <p:spPr>
            <a:xfrm>
              <a:off x="6019323" y="939145"/>
              <a:ext cx="3171220" cy="1118255"/>
            </a:xfrm>
            <a:prstGeom prst="rect">
              <a:avLst/>
            </a:prstGeom>
            <a:noFill/>
          </p:spPr>
          <p:txBody>
            <a:bodyPr wrap="square" rtlCol="0">
              <a:spAutoFit/>
            </a:bodyPr>
            <a:lstStyle/>
            <a:p>
              <a:pPr algn="ctr">
                <a:lnSpc>
                  <a:spcPts val="4000"/>
                </a:lnSpc>
              </a:pPr>
              <a:r>
                <a:rPr lang="en-US" sz="4000" b="1" i="1" dirty="0" smtClean="0">
                  <a:solidFill>
                    <a:srgbClr val="C00000"/>
                  </a:solidFill>
                  <a:latin typeface="+mj-lt"/>
                </a:rPr>
                <a:t>High Pin Cost   </a:t>
              </a:r>
            </a:p>
            <a:p>
              <a:pPr algn="ctr">
                <a:lnSpc>
                  <a:spcPts val="4000"/>
                </a:lnSpc>
              </a:pPr>
              <a:r>
                <a:rPr lang="en-US" sz="4000" b="1" i="1" dirty="0" smtClean="0">
                  <a:solidFill>
                    <a:srgbClr val="C00000"/>
                  </a:solidFill>
                  <a:latin typeface="+mj-lt"/>
                </a:rPr>
                <a:t>in Processor</a:t>
              </a:r>
              <a:endParaRPr lang="en-US" sz="4000" b="1" i="1" dirty="0">
                <a:solidFill>
                  <a:srgbClr val="C00000"/>
                </a:solidFill>
                <a:latin typeface="+mj-lt"/>
              </a:endParaRPr>
            </a:p>
          </p:txBody>
        </p:sp>
      </p:grpSp>
      <p:grpSp>
        <p:nvGrpSpPr>
          <p:cNvPr id="7" name="Group 6"/>
          <p:cNvGrpSpPr/>
          <p:nvPr/>
        </p:nvGrpSpPr>
        <p:grpSpPr>
          <a:xfrm>
            <a:off x="-114040" y="2078000"/>
            <a:ext cx="5295639" cy="1579600"/>
            <a:chOff x="-114040" y="2078000"/>
            <a:chExt cx="5295639" cy="1579600"/>
          </a:xfrm>
        </p:grpSpPr>
        <p:sp>
          <p:nvSpPr>
            <p:cNvPr id="28" name="TextBox 27"/>
            <p:cNvSpPr txBox="1"/>
            <p:nvPr/>
          </p:nvSpPr>
          <p:spPr>
            <a:xfrm>
              <a:off x="-114040" y="2539345"/>
              <a:ext cx="3847840" cy="1118255"/>
            </a:xfrm>
            <a:prstGeom prst="rect">
              <a:avLst/>
            </a:prstGeom>
            <a:noFill/>
          </p:spPr>
          <p:txBody>
            <a:bodyPr wrap="square" rtlCol="0">
              <a:spAutoFit/>
            </a:bodyPr>
            <a:lstStyle/>
            <a:p>
              <a:pPr algn="ctr">
                <a:lnSpc>
                  <a:spcPts val="4000"/>
                </a:lnSpc>
              </a:pPr>
              <a:r>
                <a:rPr lang="en-US" sz="4000" b="1" i="1" spc="-200" dirty="0" smtClean="0">
                  <a:solidFill>
                    <a:srgbClr val="C00000"/>
                  </a:solidFill>
                  <a:latin typeface="+mj-lt"/>
                </a:rPr>
                <a:t>High Contention </a:t>
              </a:r>
            </a:p>
            <a:p>
              <a:pPr algn="ctr">
                <a:lnSpc>
                  <a:spcPts val="4000"/>
                </a:lnSpc>
              </a:pPr>
              <a:r>
                <a:rPr lang="en-US" sz="4000" b="1" i="1" spc="-200" dirty="0" smtClean="0">
                  <a:solidFill>
                    <a:srgbClr val="C00000"/>
                  </a:solidFill>
                  <a:latin typeface="+mj-lt"/>
                </a:rPr>
                <a:t>in Memory </a:t>
              </a:r>
              <a:r>
                <a:rPr lang="en-US" sz="4000" b="1" i="1" spc="-200" dirty="0">
                  <a:solidFill>
                    <a:srgbClr val="C00000"/>
                  </a:solidFill>
                  <a:latin typeface="+mj-lt"/>
                </a:rPr>
                <a:t>C</a:t>
              </a:r>
              <a:r>
                <a:rPr lang="en-US" sz="4000" b="1" i="1" spc="-200" dirty="0" smtClean="0">
                  <a:solidFill>
                    <a:srgbClr val="C00000"/>
                  </a:solidFill>
                  <a:latin typeface="+mj-lt"/>
                </a:rPr>
                <a:t>hannel</a:t>
              </a:r>
              <a:endParaRPr lang="en-US" sz="4000" b="1" i="1" spc="-200" dirty="0">
                <a:solidFill>
                  <a:srgbClr val="C00000"/>
                </a:solidFill>
                <a:latin typeface="+mj-lt"/>
              </a:endParaRPr>
            </a:p>
          </p:txBody>
        </p:sp>
        <p:sp>
          <p:nvSpPr>
            <p:cNvPr id="30" name="Explosion 1 29"/>
            <p:cNvSpPr/>
            <p:nvPr/>
          </p:nvSpPr>
          <p:spPr>
            <a:xfrm>
              <a:off x="4047280" y="2078000"/>
              <a:ext cx="1134319" cy="459432"/>
            </a:xfrm>
            <a:prstGeom prst="irregularSeal1">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spTree>
    <p:extLst>
      <p:ext uri="{BB962C8B-B14F-4D97-AF65-F5344CB8AC3E}">
        <p14:creationId xmlns:p14="http://schemas.microsoft.com/office/powerpoint/2010/main" val="57574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9"/>
                                        </p:tgtEl>
                                      </p:cBhvr>
                                    </p:animEffect>
                                    <p:set>
                                      <p:cBhvr>
                                        <p:cTn id="7" dur="1" fill="hold">
                                          <p:stCondLst>
                                            <p:cond delay="499"/>
                                          </p:stCondLst>
                                        </p:cTn>
                                        <p:tgtEl>
                                          <p:spTgt spid="3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9"/>
                                        </p:tgtEl>
                                      </p:cBhvr>
                                    </p:animEffect>
                                    <p:set>
                                      <p:cBhvr>
                                        <p:cTn id="10" dur="1" fill="hold">
                                          <p:stCondLst>
                                            <p:cond delay="499"/>
                                          </p:stCondLst>
                                        </p:cTn>
                                        <p:tgtEl>
                                          <p:spTgt spid="29"/>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26"/>
                                        </p:tgtEl>
                                      </p:cBhvr>
                                    </p:animEffect>
                                    <p:set>
                                      <p:cBhvr>
                                        <p:cTn id="13" dur="1" fill="hold">
                                          <p:stCondLst>
                                            <p:cond delay="499"/>
                                          </p:stCondLst>
                                        </p:cTn>
                                        <p:tgtEl>
                                          <p:spTgt spid="26"/>
                                        </p:tgtEl>
                                        <p:attrNameLst>
                                          <p:attrName>style.visibility</p:attrName>
                                        </p:attrNameLst>
                                      </p:cBhvr>
                                      <p:to>
                                        <p:strVal val="hidden"/>
                                      </p:to>
                                    </p:set>
                                  </p:childTnLst>
                                </p:cTn>
                              </p:par>
                              <p:par>
                                <p:cTn id="14" presetID="42" presetClass="path" presetSubtype="0" accel="26000" decel="74000" fill="hold" grpId="0" nodeType="withEffect">
                                  <p:stCondLst>
                                    <p:cond delay="0"/>
                                  </p:stCondLst>
                                  <p:childTnLst>
                                    <p:animMotion origin="layout" path="M 0 0 L 0.15833 0 " pathEditMode="relative" rAng="0" ptsTypes="AA">
                                      <p:cBhvr>
                                        <p:cTn id="15" dur="500" fill="hold"/>
                                        <p:tgtEl>
                                          <p:spTgt spid="25"/>
                                        </p:tgtEl>
                                        <p:attrNameLst>
                                          <p:attrName>ppt_x</p:attrName>
                                          <p:attrName>ppt_y</p:attrName>
                                        </p:attrNameLst>
                                      </p:cBhvr>
                                      <p:rCtr x="7917" y="0"/>
                                    </p:animMotion>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9" grpId="0" animBg="1"/>
      <p:bldP spid="3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Evaluation Methods</a:t>
            </a:r>
            <a:endParaRPr lang="en-US" sz="5400" dirty="0"/>
          </a:p>
        </p:txBody>
      </p:sp>
      <p:sp>
        <p:nvSpPr>
          <p:cNvPr id="4" name="Content Placeholder 2"/>
          <p:cNvSpPr txBox="1">
            <a:spLocks/>
          </p:cNvSpPr>
          <p:nvPr/>
        </p:nvSpPr>
        <p:spPr>
          <a:xfrm>
            <a:off x="381000" y="1066800"/>
            <a:ext cx="8382000" cy="54102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1" dirty="0" smtClean="0">
                <a:solidFill>
                  <a:srgbClr val="000000"/>
                </a:solidFill>
              </a:rPr>
              <a:t>System</a:t>
            </a:r>
          </a:p>
          <a:p>
            <a:pPr lvl="1"/>
            <a:r>
              <a:rPr lang="en-US" sz="2800" dirty="0" smtClean="0">
                <a:solidFill>
                  <a:srgbClr val="000000"/>
                </a:solidFill>
              </a:rPr>
              <a:t>Processor: 4 – 16 cores</a:t>
            </a:r>
          </a:p>
          <a:p>
            <a:pPr lvl="1"/>
            <a:r>
              <a:rPr lang="en-US" sz="2800" spc="-100" dirty="0" smtClean="0">
                <a:solidFill>
                  <a:srgbClr val="000000"/>
                </a:solidFill>
              </a:rPr>
              <a:t>LLC: 16-way associative, 512KB private cache-slice/core</a:t>
            </a:r>
          </a:p>
          <a:p>
            <a:pPr lvl="1"/>
            <a:r>
              <a:rPr lang="en-US" sz="2800" dirty="0" smtClean="0">
                <a:solidFill>
                  <a:srgbClr val="000000"/>
                </a:solidFill>
              </a:rPr>
              <a:t>Memory: 1 – 4 ranks and 1 – 4 channels</a:t>
            </a:r>
          </a:p>
          <a:p>
            <a:pPr marL="457200" lvl="1" indent="0">
              <a:buNone/>
            </a:pPr>
            <a:endParaRPr lang="en-US" sz="500" dirty="0" smtClean="0">
              <a:solidFill>
                <a:srgbClr val="000000"/>
              </a:solidFill>
            </a:endParaRPr>
          </a:p>
          <a:p>
            <a:r>
              <a:rPr lang="en-US" sz="3200" b="1" dirty="0" smtClean="0">
                <a:solidFill>
                  <a:srgbClr val="000000"/>
                </a:solidFill>
              </a:rPr>
              <a:t>Workloads</a:t>
            </a:r>
          </a:p>
          <a:p>
            <a:pPr lvl="1"/>
            <a:r>
              <a:rPr lang="en-US" sz="2800" b="1" dirty="0" smtClean="0">
                <a:solidFill>
                  <a:srgbClr val="000000"/>
                </a:solidFill>
              </a:rPr>
              <a:t>Memory intensive</a:t>
            </a:r>
            <a:r>
              <a:rPr lang="en-US" sz="2800" dirty="0" smtClean="0">
                <a:solidFill>
                  <a:srgbClr val="000000"/>
                </a:solidFill>
              </a:rPr>
              <a:t>:                                                           SPEC CPU2006, TPC, stream (31 benchmarks)</a:t>
            </a:r>
          </a:p>
          <a:p>
            <a:pPr lvl="1"/>
            <a:r>
              <a:rPr lang="en-US" sz="2800" b="1" dirty="0" smtClean="0">
                <a:solidFill>
                  <a:srgbClr val="000000"/>
                </a:solidFill>
              </a:rPr>
              <a:t>CPU-GPU communication intensive</a:t>
            </a:r>
            <a:r>
              <a:rPr lang="en-US" sz="2800" dirty="0" smtClean="0">
                <a:solidFill>
                  <a:srgbClr val="000000"/>
                </a:solidFill>
              </a:rPr>
              <a:t>:                                                                                </a:t>
            </a:r>
            <a:r>
              <a:rPr lang="en-US" sz="2800" dirty="0" err="1" smtClean="0">
                <a:solidFill>
                  <a:srgbClr val="000000"/>
                </a:solidFill>
              </a:rPr>
              <a:t>polybench</a:t>
            </a:r>
            <a:r>
              <a:rPr lang="en-US" sz="2800" dirty="0" smtClean="0">
                <a:solidFill>
                  <a:srgbClr val="000000"/>
                </a:solidFill>
              </a:rPr>
              <a:t> (8 benchmarks)</a:t>
            </a:r>
          </a:p>
          <a:p>
            <a:pPr lvl="1"/>
            <a:r>
              <a:rPr lang="en-US" sz="2800" b="1" dirty="0">
                <a:solidFill>
                  <a:srgbClr val="000000"/>
                </a:solidFill>
              </a:rPr>
              <a:t>In-memory communication intensive</a:t>
            </a:r>
            <a:r>
              <a:rPr lang="en-US" sz="2800" dirty="0">
                <a:solidFill>
                  <a:srgbClr val="000000"/>
                </a:solidFill>
              </a:rPr>
              <a:t>:                           apache, </a:t>
            </a:r>
            <a:r>
              <a:rPr lang="en-US" sz="2800" dirty="0" err="1">
                <a:solidFill>
                  <a:srgbClr val="000000"/>
                </a:solidFill>
              </a:rPr>
              <a:t>bootup</a:t>
            </a:r>
            <a:r>
              <a:rPr lang="en-US" sz="2800" dirty="0">
                <a:solidFill>
                  <a:srgbClr val="000000"/>
                </a:solidFill>
              </a:rPr>
              <a:t>, compiler, </a:t>
            </a:r>
            <a:r>
              <a:rPr lang="en-US" sz="2800" dirty="0" err="1">
                <a:solidFill>
                  <a:srgbClr val="000000"/>
                </a:solidFill>
              </a:rPr>
              <a:t>filecopy</a:t>
            </a:r>
            <a:r>
              <a:rPr lang="en-US" sz="2800" dirty="0">
                <a:solidFill>
                  <a:srgbClr val="000000"/>
                </a:solidFill>
              </a:rPr>
              <a:t>, </a:t>
            </a:r>
            <a:r>
              <a:rPr lang="en-US" sz="2800" dirty="0" err="1">
                <a:solidFill>
                  <a:srgbClr val="000000"/>
                </a:solidFill>
              </a:rPr>
              <a:t>mysql</a:t>
            </a:r>
            <a:r>
              <a:rPr lang="en-US" sz="2800" dirty="0">
                <a:solidFill>
                  <a:srgbClr val="000000"/>
                </a:solidFill>
              </a:rPr>
              <a:t>, fork, shell, </a:t>
            </a:r>
            <a:r>
              <a:rPr lang="en-US" sz="2800" dirty="0" err="1">
                <a:solidFill>
                  <a:srgbClr val="000000"/>
                </a:solidFill>
              </a:rPr>
              <a:t>memcached</a:t>
            </a:r>
            <a:r>
              <a:rPr lang="en-US" sz="2800" dirty="0">
                <a:solidFill>
                  <a:srgbClr val="000000"/>
                </a:solidFill>
              </a:rPr>
              <a:t> (8 in total)</a:t>
            </a:r>
          </a:p>
          <a:p>
            <a:pPr lvl="1"/>
            <a:endParaRPr lang="en-US" sz="2800" dirty="0" smtClean="0">
              <a:solidFill>
                <a:srgbClr val="000000"/>
              </a:solidFill>
            </a:endParaRPr>
          </a:p>
        </p:txBody>
      </p:sp>
    </p:spTree>
    <p:extLst>
      <p:ext uri="{BB962C8B-B14F-4D97-AF65-F5344CB8AC3E}">
        <p14:creationId xmlns:p14="http://schemas.microsoft.com/office/powerpoint/2010/main" val="1797482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3677161671"/>
              </p:ext>
            </p:extLst>
          </p:nvPr>
        </p:nvGraphicFramePr>
        <p:xfrm>
          <a:off x="-494675" y="391160"/>
          <a:ext cx="5648849" cy="549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637028625"/>
              </p:ext>
            </p:extLst>
          </p:nvPr>
        </p:nvGraphicFramePr>
        <p:xfrm>
          <a:off x="3799951" y="416524"/>
          <a:ext cx="5648849" cy="5495544"/>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rot="16200000">
            <a:off x="-1663576" y="2593166"/>
            <a:ext cx="4323470" cy="461665"/>
          </a:xfrm>
          <a:prstGeom prst="rect">
            <a:avLst/>
          </a:prstGeom>
          <a:noFill/>
        </p:spPr>
        <p:txBody>
          <a:bodyPr wrap="square" rtlCol="0" anchor="ctr" anchorCtr="0">
            <a:spAutoFit/>
          </a:bodyPr>
          <a:lstStyle/>
          <a:p>
            <a:pPr algn="ctr"/>
            <a:r>
              <a:rPr lang="en-US" sz="2400" dirty="0" smtClean="0">
                <a:latin typeface="+mj-lt"/>
              </a:rPr>
              <a:t>Performance Improvement</a:t>
            </a:r>
            <a:endParaRPr lang="en-US" sz="2400" dirty="0">
              <a:latin typeface="+mj-lt"/>
            </a:endParaRPr>
          </a:p>
        </p:txBody>
      </p:sp>
      <p:sp>
        <p:nvSpPr>
          <p:cNvPr id="11" name="TextBox 10"/>
          <p:cNvSpPr txBox="1"/>
          <p:nvPr/>
        </p:nvSpPr>
        <p:spPr>
          <a:xfrm rot="16200000">
            <a:off x="2675358" y="2593166"/>
            <a:ext cx="4323470" cy="461665"/>
          </a:xfrm>
          <a:prstGeom prst="rect">
            <a:avLst/>
          </a:prstGeom>
          <a:noFill/>
        </p:spPr>
        <p:txBody>
          <a:bodyPr wrap="square" rtlCol="0" anchor="ctr" anchorCtr="0">
            <a:spAutoFit/>
          </a:bodyPr>
          <a:lstStyle/>
          <a:p>
            <a:pPr algn="ctr"/>
            <a:r>
              <a:rPr lang="en-US" sz="2400" dirty="0" smtClean="0">
                <a:latin typeface="+mj-lt"/>
              </a:rPr>
              <a:t>Performance Improvement</a:t>
            </a:r>
            <a:endParaRPr lang="en-US" sz="2400" dirty="0">
              <a:latin typeface="+mj-lt"/>
            </a:endParaRPr>
          </a:p>
        </p:txBody>
      </p:sp>
      <p:sp>
        <p:nvSpPr>
          <p:cNvPr id="12" name="TextBox 11"/>
          <p:cNvSpPr txBox="1"/>
          <p:nvPr/>
        </p:nvSpPr>
        <p:spPr>
          <a:xfrm>
            <a:off x="267325" y="4734580"/>
            <a:ext cx="4323470" cy="523220"/>
          </a:xfrm>
          <a:prstGeom prst="rect">
            <a:avLst/>
          </a:prstGeom>
          <a:noFill/>
        </p:spPr>
        <p:txBody>
          <a:bodyPr wrap="square" rtlCol="0" anchor="ctr" anchorCtr="0">
            <a:spAutoFit/>
          </a:bodyPr>
          <a:lstStyle/>
          <a:p>
            <a:pPr algn="ctr"/>
            <a:r>
              <a:rPr lang="en-US" sz="2800" dirty="0" smtClean="0">
                <a:latin typeface="+mj-lt"/>
              </a:rPr>
              <a:t>CPU-GPU Comm.-Intensive</a:t>
            </a:r>
            <a:endParaRPr lang="en-US" sz="2800" dirty="0">
              <a:latin typeface="+mj-lt"/>
            </a:endParaRPr>
          </a:p>
        </p:txBody>
      </p:sp>
      <p:sp>
        <p:nvSpPr>
          <p:cNvPr id="13" name="TextBox 12"/>
          <p:cNvSpPr txBox="1"/>
          <p:nvPr/>
        </p:nvSpPr>
        <p:spPr>
          <a:xfrm>
            <a:off x="4630655" y="4734580"/>
            <a:ext cx="4323470" cy="523220"/>
          </a:xfrm>
          <a:prstGeom prst="rect">
            <a:avLst/>
          </a:prstGeom>
          <a:noFill/>
        </p:spPr>
        <p:txBody>
          <a:bodyPr wrap="square" rtlCol="0" anchor="ctr" anchorCtr="0">
            <a:spAutoFit/>
          </a:bodyPr>
          <a:lstStyle/>
          <a:p>
            <a:pPr algn="ctr"/>
            <a:r>
              <a:rPr lang="en-US" sz="2800" dirty="0" smtClean="0">
                <a:latin typeface="+mj-lt"/>
              </a:rPr>
              <a:t>In-Memory Comm.-Intensive</a:t>
            </a:r>
            <a:endParaRPr lang="en-US" sz="2800" dirty="0">
              <a:latin typeface="+mj-lt"/>
            </a:endParaRPr>
          </a:p>
        </p:txBody>
      </p:sp>
      <p:sp>
        <p:nvSpPr>
          <p:cNvPr id="29" name="Content Placeholder 2"/>
          <p:cNvSpPr>
            <a:spLocks noGrp="1"/>
          </p:cNvSpPr>
          <p:nvPr/>
        </p:nvSpPr>
        <p:spPr>
          <a:xfrm>
            <a:off x="-76200" y="5867400"/>
            <a:ext cx="9296400" cy="580463"/>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i="1" spc="-150" dirty="0" smtClean="0">
                <a:solidFill>
                  <a:schemeClr val="accent5">
                    <a:lumMod val="75000"/>
                  </a:schemeClr>
                </a:solidFill>
              </a:rPr>
              <a:t>More</a:t>
            </a:r>
            <a:r>
              <a:rPr lang="en-US" spc="-150" dirty="0" smtClean="0"/>
              <a:t> performance improvement at </a:t>
            </a:r>
            <a:r>
              <a:rPr lang="en-US" b="1" i="1" spc="-150" dirty="0" smtClean="0">
                <a:solidFill>
                  <a:schemeClr val="accent5">
                    <a:lumMod val="75000"/>
                  </a:schemeClr>
                </a:solidFill>
              </a:rPr>
              <a:t>higher core count</a:t>
            </a:r>
            <a:endParaRPr lang="en-US" b="1" i="1" spc="-150" dirty="0">
              <a:solidFill>
                <a:schemeClr val="accent5">
                  <a:lumMod val="75000"/>
                </a:schemeClr>
              </a:solidFill>
            </a:endParaRPr>
          </a:p>
        </p:txBody>
      </p:sp>
      <p:sp>
        <p:nvSpPr>
          <p:cNvPr id="14" name="Content Placeholder 2"/>
          <p:cNvSpPr>
            <a:spLocks noGrp="1"/>
          </p:cNvSpPr>
          <p:nvPr/>
        </p:nvSpPr>
        <p:spPr>
          <a:xfrm>
            <a:off x="-76200" y="5410200"/>
            <a:ext cx="9296400" cy="580463"/>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i="1" spc="-100" dirty="0" smtClean="0">
                <a:solidFill>
                  <a:schemeClr val="accent5">
                    <a:lumMod val="75000"/>
                  </a:schemeClr>
                </a:solidFill>
              </a:rPr>
              <a:t>High performance improvement</a:t>
            </a:r>
            <a:endParaRPr lang="en-US" b="1" i="1" spc="-100" dirty="0">
              <a:solidFill>
                <a:schemeClr val="accent5">
                  <a:lumMod val="75000"/>
                </a:schemeClr>
              </a:solidFill>
            </a:endParaRPr>
          </a:p>
        </p:txBody>
      </p:sp>
      <p:sp>
        <p:nvSpPr>
          <p:cNvPr id="3"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Performance (2 Channel, 2 Rank)</a:t>
            </a:r>
            <a:endParaRPr lang="en-US" sz="5400" dirty="0"/>
          </a:p>
        </p:txBody>
      </p:sp>
    </p:spTree>
    <p:extLst>
      <p:ext uri="{BB962C8B-B14F-4D97-AF65-F5344CB8AC3E}">
        <p14:creationId xmlns:p14="http://schemas.microsoft.com/office/powerpoint/2010/main" val="186988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11" grpId="0"/>
      <p:bldP spid="13" grpId="0"/>
      <p:bldP spid="29"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Performance on Various Systems</a:t>
            </a:r>
            <a:endParaRPr lang="en-US" sz="5400" dirty="0"/>
          </a:p>
        </p:txBody>
      </p:sp>
      <p:graphicFrame>
        <p:nvGraphicFramePr>
          <p:cNvPr id="11" name="Chart 10"/>
          <p:cNvGraphicFramePr>
            <a:graphicFrameLocks/>
          </p:cNvGraphicFramePr>
          <p:nvPr>
            <p:extLst>
              <p:ext uri="{D42A27DB-BD31-4B8C-83A1-F6EECF244321}">
                <p14:modId xmlns:p14="http://schemas.microsoft.com/office/powerpoint/2010/main" val="1709827396"/>
              </p:ext>
            </p:extLst>
          </p:nvPr>
        </p:nvGraphicFramePr>
        <p:xfrm>
          <a:off x="3797808" y="421640"/>
          <a:ext cx="5650992" cy="54955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901998278"/>
              </p:ext>
            </p:extLst>
          </p:nvPr>
        </p:nvGraphicFramePr>
        <p:xfrm>
          <a:off x="-499872" y="391160"/>
          <a:ext cx="5650992" cy="5495544"/>
        </p:xfrm>
        <a:graphic>
          <a:graphicData uri="http://schemas.openxmlformats.org/drawingml/2006/chart">
            <c:chart xmlns:c="http://schemas.openxmlformats.org/drawingml/2006/chart" xmlns:r="http://schemas.openxmlformats.org/officeDocument/2006/relationships" r:id="rId4"/>
          </a:graphicData>
        </a:graphic>
      </p:graphicFrame>
      <p:sp>
        <p:nvSpPr>
          <p:cNvPr id="21" name="TextBox 20"/>
          <p:cNvSpPr txBox="1"/>
          <p:nvPr/>
        </p:nvSpPr>
        <p:spPr>
          <a:xfrm>
            <a:off x="1447800" y="4734580"/>
            <a:ext cx="2888084" cy="523220"/>
          </a:xfrm>
          <a:prstGeom prst="rect">
            <a:avLst/>
          </a:prstGeom>
          <a:noFill/>
        </p:spPr>
        <p:txBody>
          <a:bodyPr wrap="square" rtlCol="0" anchor="ctr" anchorCtr="0">
            <a:spAutoFit/>
          </a:bodyPr>
          <a:lstStyle/>
          <a:p>
            <a:pPr algn="ctr"/>
            <a:r>
              <a:rPr lang="en-US" sz="2800" dirty="0" smtClean="0">
                <a:latin typeface="+mj-lt"/>
              </a:rPr>
              <a:t>Channel Count</a:t>
            </a:r>
            <a:endParaRPr lang="en-US" sz="2800" dirty="0">
              <a:latin typeface="+mj-lt"/>
            </a:endParaRPr>
          </a:p>
        </p:txBody>
      </p:sp>
      <p:sp>
        <p:nvSpPr>
          <p:cNvPr id="22" name="TextBox 21"/>
          <p:cNvSpPr txBox="1"/>
          <p:nvPr/>
        </p:nvSpPr>
        <p:spPr>
          <a:xfrm>
            <a:off x="5798716" y="4734580"/>
            <a:ext cx="2888084" cy="523220"/>
          </a:xfrm>
          <a:prstGeom prst="rect">
            <a:avLst/>
          </a:prstGeom>
          <a:noFill/>
        </p:spPr>
        <p:txBody>
          <a:bodyPr wrap="square" rtlCol="0" anchor="ctr" anchorCtr="0">
            <a:spAutoFit/>
          </a:bodyPr>
          <a:lstStyle/>
          <a:p>
            <a:pPr algn="ctr"/>
            <a:r>
              <a:rPr lang="en-US" sz="2800" dirty="0" smtClean="0">
                <a:latin typeface="+mj-lt"/>
              </a:rPr>
              <a:t>Rank Count</a:t>
            </a:r>
            <a:endParaRPr lang="en-US" sz="2800" dirty="0">
              <a:latin typeface="+mj-lt"/>
            </a:endParaRPr>
          </a:p>
        </p:txBody>
      </p:sp>
      <p:sp>
        <p:nvSpPr>
          <p:cNvPr id="23" name="TextBox 22"/>
          <p:cNvSpPr txBox="1"/>
          <p:nvPr/>
        </p:nvSpPr>
        <p:spPr>
          <a:xfrm rot="16200000">
            <a:off x="-1665725" y="2593166"/>
            <a:ext cx="4323470" cy="461665"/>
          </a:xfrm>
          <a:prstGeom prst="rect">
            <a:avLst/>
          </a:prstGeom>
          <a:noFill/>
        </p:spPr>
        <p:txBody>
          <a:bodyPr wrap="square" rtlCol="0" anchor="ctr" anchorCtr="0">
            <a:spAutoFit/>
          </a:bodyPr>
          <a:lstStyle/>
          <a:p>
            <a:pPr algn="ctr"/>
            <a:r>
              <a:rPr lang="en-US" sz="2400" dirty="0" smtClean="0">
                <a:latin typeface="+mj-lt"/>
              </a:rPr>
              <a:t>Performance Improvement</a:t>
            </a:r>
            <a:endParaRPr lang="en-US" sz="2400" dirty="0">
              <a:latin typeface="+mj-lt"/>
            </a:endParaRPr>
          </a:p>
        </p:txBody>
      </p:sp>
      <p:sp>
        <p:nvSpPr>
          <p:cNvPr id="24" name="TextBox 23"/>
          <p:cNvSpPr txBox="1"/>
          <p:nvPr/>
        </p:nvSpPr>
        <p:spPr>
          <a:xfrm rot="16200000">
            <a:off x="2673209" y="2593166"/>
            <a:ext cx="4323470" cy="461665"/>
          </a:xfrm>
          <a:prstGeom prst="rect">
            <a:avLst/>
          </a:prstGeom>
          <a:noFill/>
        </p:spPr>
        <p:txBody>
          <a:bodyPr wrap="square" rtlCol="0" anchor="ctr" anchorCtr="0">
            <a:spAutoFit/>
          </a:bodyPr>
          <a:lstStyle/>
          <a:p>
            <a:pPr algn="ctr"/>
            <a:r>
              <a:rPr lang="en-US" sz="2400" dirty="0" smtClean="0">
                <a:latin typeface="+mj-lt"/>
              </a:rPr>
              <a:t>Performance Improvement</a:t>
            </a:r>
            <a:endParaRPr lang="en-US" sz="2400" dirty="0">
              <a:latin typeface="+mj-lt"/>
            </a:endParaRPr>
          </a:p>
        </p:txBody>
      </p:sp>
      <p:sp>
        <p:nvSpPr>
          <p:cNvPr id="19" name="Content Placeholder 2"/>
          <p:cNvSpPr>
            <a:spLocks noGrp="1"/>
          </p:cNvSpPr>
          <p:nvPr/>
        </p:nvSpPr>
        <p:spPr>
          <a:xfrm>
            <a:off x="0" y="5410200"/>
            <a:ext cx="91440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i="1" dirty="0" smtClean="0">
                <a:solidFill>
                  <a:schemeClr val="accent5">
                    <a:lumMod val="75000"/>
                  </a:schemeClr>
                </a:solidFill>
              </a:rPr>
              <a:t>Performance increases with rank count</a:t>
            </a:r>
            <a:endParaRPr lang="en-US" b="1" i="1" dirty="0">
              <a:solidFill>
                <a:schemeClr val="accent5">
                  <a:lumMod val="75000"/>
                </a:schemeClr>
              </a:solidFill>
            </a:endParaRPr>
          </a:p>
        </p:txBody>
      </p:sp>
    </p:spTree>
    <p:extLst>
      <p:ext uri="{BB962C8B-B14F-4D97-AF65-F5344CB8AC3E}">
        <p14:creationId xmlns:p14="http://schemas.microsoft.com/office/powerpoint/2010/main" val="191505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22" grpId="0"/>
      <p:bldP spid="24" grpId="0"/>
      <p:bldP spid="1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Chart 28"/>
          <p:cNvGraphicFramePr>
            <a:graphicFrameLocks/>
          </p:cNvGraphicFramePr>
          <p:nvPr>
            <p:extLst>
              <p:ext uri="{D42A27DB-BD31-4B8C-83A1-F6EECF244321}">
                <p14:modId xmlns:p14="http://schemas.microsoft.com/office/powerpoint/2010/main" val="4201270425"/>
              </p:ext>
            </p:extLst>
          </p:nvPr>
        </p:nvGraphicFramePr>
        <p:xfrm>
          <a:off x="3797808" y="411480"/>
          <a:ext cx="5650992" cy="54955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Chart 29"/>
          <p:cNvGraphicFramePr>
            <a:graphicFrameLocks/>
          </p:cNvGraphicFramePr>
          <p:nvPr>
            <p:extLst>
              <p:ext uri="{D42A27DB-BD31-4B8C-83A1-F6EECF244321}">
                <p14:modId xmlns:p14="http://schemas.microsoft.com/office/powerpoint/2010/main" val="741704538"/>
              </p:ext>
            </p:extLst>
          </p:nvPr>
        </p:nvGraphicFramePr>
        <p:xfrm>
          <a:off x="-509016" y="411480"/>
          <a:ext cx="5650992" cy="5495544"/>
        </p:xfrm>
        <a:graphic>
          <a:graphicData uri="http://schemas.openxmlformats.org/drawingml/2006/chart">
            <c:chart xmlns:c="http://schemas.openxmlformats.org/drawingml/2006/chart" xmlns:r="http://schemas.openxmlformats.org/officeDocument/2006/relationships" r:id="rId4"/>
          </a:graphicData>
        </a:graphic>
      </p:graphicFrame>
      <p:sp>
        <p:nvSpPr>
          <p:cNvPr id="37" name="TextBox 36"/>
          <p:cNvSpPr txBox="1"/>
          <p:nvPr/>
        </p:nvSpPr>
        <p:spPr>
          <a:xfrm rot="16200000">
            <a:off x="-1741926" y="2593166"/>
            <a:ext cx="4323470" cy="461665"/>
          </a:xfrm>
          <a:prstGeom prst="rect">
            <a:avLst/>
          </a:prstGeom>
          <a:noFill/>
        </p:spPr>
        <p:txBody>
          <a:bodyPr wrap="square" rtlCol="0" anchor="ctr" anchorCtr="0">
            <a:spAutoFit/>
          </a:bodyPr>
          <a:lstStyle/>
          <a:p>
            <a:pPr algn="ctr"/>
            <a:r>
              <a:rPr lang="en-US" sz="2400" dirty="0" smtClean="0">
                <a:latin typeface="+mj-lt"/>
              </a:rPr>
              <a:t>Performance</a:t>
            </a:r>
            <a:endParaRPr lang="en-US" sz="2400" dirty="0">
              <a:latin typeface="+mj-lt"/>
            </a:endParaRPr>
          </a:p>
        </p:txBody>
      </p:sp>
      <p:sp>
        <p:nvSpPr>
          <p:cNvPr id="38" name="TextBox 37"/>
          <p:cNvSpPr txBox="1"/>
          <p:nvPr/>
        </p:nvSpPr>
        <p:spPr>
          <a:xfrm rot="16200000">
            <a:off x="2673209" y="2593166"/>
            <a:ext cx="4323470" cy="461665"/>
          </a:xfrm>
          <a:prstGeom prst="rect">
            <a:avLst/>
          </a:prstGeom>
          <a:noFill/>
        </p:spPr>
        <p:txBody>
          <a:bodyPr wrap="square" rtlCol="0" anchor="ctr" anchorCtr="0">
            <a:spAutoFit/>
          </a:bodyPr>
          <a:lstStyle/>
          <a:p>
            <a:pPr algn="ctr"/>
            <a:r>
              <a:rPr lang="en-US" sz="2400" dirty="0" smtClean="0">
                <a:latin typeface="+mj-lt"/>
              </a:rPr>
              <a:t>Processor Pin Count</a:t>
            </a:r>
            <a:endParaRPr lang="en-US" sz="2400" dirty="0">
              <a:latin typeface="+mj-lt"/>
            </a:endParaRPr>
          </a:p>
        </p:txBody>
      </p:sp>
      <p:sp>
        <p:nvSpPr>
          <p:cNvPr id="39" name="Content Placeholder 2"/>
          <p:cNvSpPr>
            <a:spLocks noGrp="1"/>
          </p:cNvSpPr>
          <p:nvPr/>
        </p:nvSpPr>
        <p:spPr>
          <a:xfrm>
            <a:off x="152400" y="54102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DDMA achieves </a:t>
            </a:r>
            <a:r>
              <a:rPr lang="en-US" b="1" i="1" dirty="0" smtClean="0">
                <a:solidFill>
                  <a:schemeClr val="accent5">
                    <a:lumMod val="75000"/>
                  </a:schemeClr>
                </a:solidFill>
              </a:rPr>
              <a:t>higher performance                                               </a:t>
            </a:r>
            <a:r>
              <a:rPr lang="en-US" dirty="0" smtClean="0"/>
              <a:t>at </a:t>
            </a:r>
            <a:r>
              <a:rPr lang="en-US" b="1" i="1" dirty="0" smtClean="0">
                <a:solidFill>
                  <a:schemeClr val="accent5">
                    <a:lumMod val="75000"/>
                  </a:schemeClr>
                </a:solidFill>
              </a:rPr>
              <a:t>lower processor pin count</a:t>
            </a:r>
            <a:endParaRPr lang="en-US" b="1" i="1" dirty="0">
              <a:solidFill>
                <a:schemeClr val="accent5">
                  <a:lumMod val="75000"/>
                </a:schemeClr>
              </a:solidFill>
            </a:endParaRPr>
          </a:p>
        </p:txBody>
      </p:sp>
      <p:sp>
        <p:nvSpPr>
          <p:cNvPr id="40" name="TextBox 1"/>
          <p:cNvSpPr txBox="1"/>
          <p:nvPr/>
        </p:nvSpPr>
        <p:spPr>
          <a:xfrm>
            <a:off x="5970716" y="1879944"/>
            <a:ext cx="690095" cy="36936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2000" b="1" i="1" dirty="0">
                <a:solidFill>
                  <a:schemeClr val="bg1"/>
                </a:solidFill>
                <a:latin typeface="Calibri Light" panose="020F0302020204030204" pitchFamily="34" charset="0"/>
              </a:rPr>
              <a:t>959</a:t>
            </a:r>
          </a:p>
        </p:txBody>
      </p:sp>
      <p:sp>
        <p:nvSpPr>
          <p:cNvPr id="41" name="TextBox 1"/>
          <p:cNvSpPr txBox="1"/>
          <p:nvPr/>
        </p:nvSpPr>
        <p:spPr>
          <a:xfrm>
            <a:off x="6960503" y="1999807"/>
            <a:ext cx="595626" cy="362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2000" b="1" i="1" dirty="0">
                <a:solidFill>
                  <a:schemeClr val="bg1"/>
                </a:solidFill>
                <a:latin typeface="Calibri Light" panose="020F0302020204030204" pitchFamily="34" charset="0"/>
              </a:rPr>
              <a:t>915</a:t>
            </a:r>
          </a:p>
        </p:txBody>
      </p:sp>
      <p:sp>
        <p:nvSpPr>
          <p:cNvPr id="42" name="TextBox 1"/>
          <p:cNvSpPr txBox="1"/>
          <p:nvPr/>
        </p:nvSpPr>
        <p:spPr>
          <a:xfrm>
            <a:off x="7826671" y="1524000"/>
            <a:ext cx="722969" cy="3959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2000" b="1" i="1" dirty="0">
                <a:solidFill>
                  <a:schemeClr val="bg1"/>
                </a:solidFill>
                <a:latin typeface="Calibri Light" panose="020F0302020204030204" pitchFamily="34" charset="0"/>
              </a:rPr>
              <a:t>1103</a:t>
            </a:r>
          </a:p>
        </p:txBody>
      </p:sp>
      <p:sp>
        <p:nvSpPr>
          <p:cNvPr id="16"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DDMA vs. Doubling Channel</a:t>
            </a:r>
            <a:endParaRPr lang="en-US" sz="5400" dirty="0"/>
          </a:p>
        </p:txBody>
      </p:sp>
    </p:spTree>
    <p:extLst>
      <p:ext uri="{BB962C8B-B14F-4D97-AF65-F5344CB8AC3E}">
        <p14:creationId xmlns:p14="http://schemas.microsoft.com/office/powerpoint/2010/main" val="266104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fade">
                                      <p:cBhvr>
                                        <p:cTn id="15"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9" grpId="0">
        <p:bldAsOne/>
      </p:bldGraphic>
      <p:bldP spid="38" grpId="0"/>
      <p:bldP spid="3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Conclusion</a:t>
            </a:r>
            <a:endParaRPr lang="en-US" sz="5400" dirty="0"/>
          </a:p>
        </p:txBody>
      </p:sp>
      <p:sp>
        <p:nvSpPr>
          <p:cNvPr id="7" name="Content Placeholder 2"/>
          <p:cNvSpPr txBox="1">
            <a:spLocks/>
          </p:cNvSpPr>
          <p:nvPr/>
        </p:nvSpPr>
        <p:spPr>
          <a:xfrm>
            <a:off x="0" y="838200"/>
            <a:ext cx="9144000" cy="58674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75000"/>
              </a:lnSpc>
              <a:spcBef>
                <a:spcPts val="600"/>
              </a:spcBef>
            </a:pPr>
            <a:r>
              <a:rPr lang="en-US" sz="2800" b="1" spc="-110" dirty="0" smtClean="0"/>
              <a:t>Problem</a:t>
            </a:r>
          </a:p>
          <a:p>
            <a:pPr marL="914400" lvl="1" indent="-457200">
              <a:lnSpc>
                <a:spcPct val="75000"/>
              </a:lnSpc>
              <a:spcBef>
                <a:spcPts val="600"/>
              </a:spcBef>
            </a:pPr>
            <a:r>
              <a:rPr lang="en-US" sz="2400" spc="-110" dirty="0" smtClean="0">
                <a:solidFill>
                  <a:srgbClr val="A50021"/>
                </a:solidFill>
              </a:rPr>
              <a:t>CPU and IO accesses contend for the shared memory channel</a:t>
            </a:r>
          </a:p>
          <a:p>
            <a:pPr marL="914400" lvl="1" indent="-457200">
              <a:lnSpc>
                <a:spcPct val="75000"/>
              </a:lnSpc>
              <a:spcBef>
                <a:spcPts val="600"/>
              </a:spcBef>
            </a:pPr>
            <a:endParaRPr lang="en-US" sz="700" spc="-110" dirty="0" smtClean="0">
              <a:solidFill>
                <a:srgbClr val="0000FF"/>
              </a:solidFill>
            </a:endParaRPr>
          </a:p>
          <a:p>
            <a:pPr marL="457200" indent="-457200">
              <a:lnSpc>
                <a:spcPct val="75000"/>
              </a:lnSpc>
              <a:spcBef>
                <a:spcPts val="600"/>
              </a:spcBef>
            </a:pPr>
            <a:r>
              <a:rPr lang="en-US" sz="2800" b="1" spc="-110" dirty="0" smtClean="0"/>
              <a:t>Our Approach: </a:t>
            </a:r>
            <a:r>
              <a:rPr lang="en-US" sz="2800" b="1" i="1" spc="-110" dirty="0" smtClean="0">
                <a:solidFill>
                  <a:schemeClr val="accent6">
                    <a:lumMod val="75000"/>
                  </a:schemeClr>
                </a:solidFill>
              </a:rPr>
              <a:t>Decoupled Direct Memory Access (DDMA)</a:t>
            </a:r>
          </a:p>
          <a:p>
            <a:pPr marL="914400" lvl="1" indent="-457200">
              <a:lnSpc>
                <a:spcPct val="75000"/>
              </a:lnSpc>
              <a:spcBef>
                <a:spcPts val="600"/>
              </a:spcBef>
            </a:pPr>
            <a:r>
              <a:rPr lang="en-US" sz="2400" spc="-110" dirty="0" smtClean="0">
                <a:solidFill>
                  <a:srgbClr val="000000"/>
                </a:solidFill>
              </a:rPr>
              <a:t>Design new DRAM architecture with two independent data ports</a:t>
            </a:r>
          </a:p>
          <a:p>
            <a:pPr marL="457200" lvl="1" indent="0">
              <a:lnSpc>
                <a:spcPct val="75000"/>
              </a:lnSpc>
              <a:spcBef>
                <a:spcPts val="600"/>
              </a:spcBef>
              <a:buNone/>
            </a:pPr>
            <a:r>
              <a:rPr lang="en-US" sz="2400" spc="-110" dirty="0">
                <a:solidFill>
                  <a:srgbClr val="000000"/>
                </a:solidFill>
                <a:sym typeface="Wingdings" panose="05000000000000000000" pitchFamily="2" charset="2"/>
              </a:rPr>
              <a:t>	</a:t>
            </a:r>
            <a:r>
              <a:rPr lang="en-US" sz="2400" spc="-110" dirty="0" smtClean="0">
                <a:solidFill>
                  <a:srgbClr val="000000"/>
                </a:solidFill>
                <a:sym typeface="Wingdings" panose="05000000000000000000" pitchFamily="2" charset="2"/>
              </a:rPr>
              <a:t> </a:t>
            </a:r>
            <a:r>
              <a:rPr lang="en-US" sz="2400" b="1" i="1" spc="-110" dirty="0" smtClean="0">
                <a:solidFill>
                  <a:schemeClr val="accent6">
                    <a:lumMod val="75000"/>
                  </a:schemeClr>
                </a:solidFill>
              </a:rPr>
              <a:t>Dual-Data-Port DRAM</a:t>
            </a:r>
          </a:p>
          <a:p>
            <a:pPr marL="914400" lvl="1" indent="-457200">
              <a:lnSpc>
                <a:spcPct val="75000"/>
              </a:lnSpc>
              <a:spcBef>
                <a:spcPts val="600"/>
              </a:spcBef>
            </a:pPr>
            <a:r>
              <a:rPr lang="en-US" sz="2400" spc="-110" dirty="0" smtClean="0">
                <a:solidFill>
                  <a:srgbClr val="000000"/>
                </a:solidFill>
              </a:rPr>
              <a:t>Connect </a:t>
            </a:r>
            <a:r>
              <a:rPr lang="en-US" sz="2400" spc="-110" dirty="0">
                <a:solidFill>
                  <a:srgbClr val="000000"/>
                </a:solidFill>
              </a:rPr>
              <a:t>one port to CPU and the other port to IO devices</a:t>
            </a:r>
          </a:p>
          <a:p>
            <a:pPr marL="457200" lvl="1" indent="0">
              <a:lnSpc>
                <a:spcPct val="75000"/>
              </a:lnSpc>
              <a:spcBef>
                <a:spcPts val="600"/>
              </a:spcBef>
              <a:buNone/>
            </a:pPr>
            <a:r>
              <a:rPr lang="en-US" sz="2400" b="1" i="1" spc="-110" dirty="0" smtClean="0">
                <a:solidFill>
                  <a:schemeClr val="accent6">
                    <a:lumMod val="75000"/>
                  </a:schemeClr>
                </a:solidFill>
              </a:rPr>
              <a:t>	</a:t>
            </a:r>
            <a:r>
              <a:rPr lang="en-US" sz="2400" b="1" spc="-110" dirty="0" smtClean="0">
                <a:sym typeface="Wingdings"/>
              </a:rPr>
              <a:t></a:t>
            </a:r>
            <a:r>
              <a:rPr lang="en-US" sz="2400" b="1" i="1" spc="-110" dirty="0" smtClean="0">
                <a:solidFill>
                  <a:schemeClr val="accent6">
                    <a:lumMod val="75000"/>
                  </a:schemeClr>
                </a:solidFill>
                <a:sym typeface="Wingdings"/>
              </a:rPr>
              <a:t> </a:t>
            </a:r>
            <a:r>
              <a:rPr lang="en-US" sz="2400" b="1" i="1" spc="-110" dirty="0" smtClean="0">
                <a:solidFill>
                  <a:schemeClr val="accent6">
                    <a:lumMod val="75000"/>
                  </a:schemeClr>
                </a:solidFill>
              </a:rPr>
              <a:t>Decouple CPU and IO accesses</a:t>
            </a:r>
          </a:p>
          <a:p>
            <a:pPr marL="457200" lvl="1" indent="0">
              <a:lnSpc>
                <a:spcPct val="75000"/>
              </a:lnSpc>
              <a:spcBef>
                <a:spcPts val="600"/>
              </a:spcBef>
              <a:buNone/>
            </a:pPr>
            <a:endParaRPr lang="en-US" sz="700" i="1" spc="-110" dirty="0" smtClean="0">
              <a:solidFill>
                <a:srgbClr val="0000FF"/>
              </a:solidFill>
            </a:endParaRPr>
          </a:p>
          <a:p>
            <a:pPr marL="457200" indent="-457200">
              <a:lnSpc>
                <a:spcPct val="75000"/>
              </a:lnSpc>
              <a:spcBef>
                <a:spcPts val="600"/>
              </a:spcBef>
            </a:pPr>
            <a:r>
              <a:rPr lang="en-US" sz="2800" b="1" spc="-110" dirty="0" smtClean="0">
                <a:solidFill>
                  <a:srgbClr val="000000"/>
                </a:solidFill>
              </a:rPr>
              <a:t>Application</a:t>
            </a:r>
          </a:p>
          <a:p>
            <a:pPr marL="914400" lvl="1" indent="-457200">
              <a:lnSpc>
                <a:spcPct val="75000"/>
              </a:lnSpc>
              <a:spcBef>
                <a:spcPts val="600"/>
              </a:spcBef>
            </a:pPr>
            <a:r>
              <a:rPr lang="en-US" sz="2400" spc="-110" dirty="0" smtClean="0">
                <a:solidFill>
                  <a:srgbClr val="000000"/>
                </a:solidFill>
              </a:rPr>
              <a:t>Communication between compute units (e.g., CPU – GPU)</a:t>
            </a:r>
          </a:p>
          <a:p>
            <a:pPr marL="914400" lvl="1" indent="-457200">
              <a:lnSpc>
                <a:spcPct val="75000"/>
              </a:lnSpc>
              <a:spcBef>
                <a:spcPts val="600"/>
              </a:spcBef>
            </a:pPr>
            <a:r>
              <a:rPr lang="en-US" sz="2400" spc="-110" dirty="0" smtClean="0">
                <a:solidFill>
                  <a:srgbClr val="000000"/>
                </a:solidFill>
              </a:rPr>
              <a:t>In-memory communication</a:t>
            </a:r>
            <a:r>
              <a:rPr lang="en-US" sz="2400" spc="-110" dirty="0">
                <a:solidFill>
                  <a:srgbClr val="000000"/>
                </a:solidFill>
              </a:rPr>
              <a:t> </a:t>
            </a:r>
            <a:r>
              <a:rPr lang="en-US" sz="2400" spc="-110" dirty="0" smtClean="0">
                <a:solidFill>
                  <a:srgbClr val="000000"/>
                </a:solidFill>
              </a:rPr>
              <a:t>(e.g., bulk in-memory copy/</a:t>
            </a:r>
            <a:r>
              <a:rPr lang="en-US" sz="2400" spc="-110" dirty="0" err="1" smtClean="0">
                <a:solidFill>
                  <a:srgbClr val="000000"/>
                </a:solidFill>
              </a:rPr>
              <a:t>init.</a:t>
            </a:r>
            <a:r>
              <a:rPr lang="en-US" sz="2400" spc="-110" dirty="0">
                <a:solidFill>
                  <a:srgbClr val="000000"/>
                </a:solidFill>
              </a:rPr>
              <a:t>)</a:t>
            </a:r>
            <a:r>
              <a:rPr lang="en-US" sz="2400" spc="-110" dirty="0" smtClean="0">
                <a:solidFill>
                  <a:srgbClr val="000000"/>
                </a:solidFill>
              </a:rPr>
              <a:t>  </a:t>
            </a:r>
          </a:p>
          <a:p>
            <a:pPr marL="914400" lvl="1" indent="-457200">
              <a:lnSpc>
                <a:spcPct val="75000"/>
              </a:lnSpc>
              <a:spcBef>
                <a:spcPts val="600"/>
              </a:spcBef>
            </a:pPr>
            <a:r>
              <a:rPr lang="en-US" sz="2400" spc="-110" dirty="0" smtClean="0">
                <a:solidFill>
                  <a:srgbClr val="000000"/>
                </a:solidFill>
              </a:rPr>
              <a:t>Memory-storage communication (e.g., page fault, IO </a:t>
            </a:r>
            <a:r>
              <a:rPr lang="en-US" sz="2400" spc="-110" dirty="0" err="1" smtClean="0">
                <a:solidFill>
                  <a:srgbClr val="000000"/>
                </a:solidFill>
              </a:rPr>
              <a:t>prefetch</a:t>
            </a:r>
            <a:r>
              <a:rPr lang="en-US" sz="2400" spc="-110" dirty="0" smtClean="0">
                <a:solidFill>
                  <a:srgbClr val="000000"/>
                </a:solidFill>
              </a:rPr>
              <a:t>)</a:t>
            </a:r>
          </a:p>
          <a:p>
            <a:pPr marL="914400" lvl="1" indent="-457200">
              <a:lnSpc>
                <a:spcPct val="75000"/>
              </a:lnSpc>
              <a:spcBef>
                <a:spcPts val="600"/>
              </a:spcBef>
            </a:pPr>
            <a:endParaRPr lang="en-US" sz="700" spc="-110" dirty="0" smtClean="0"/>
          </a:p>
          <a:p>
            <a:pPr marL="457200" indent="-457200">
              <a:lnSpc>
                <a:spcPct val="75000"/>
              </a:lnSpc>
              <a:spcBef>
                <a:spcPts val="600"/>
              </a:spcBef>
            </a:pPr>
            <a:r>
              <a:rPr lang="en-US" sz="2800" b="1" spc="-110" dirty="0" smtClean="0"/>
              <a:t>Result</a:t>
            </a:r>
          </a:p>
          <a:p>
            <a:pPr marL="914400" lvl="1" indent="-457200">
              <a:lnSpc>
                <a:spcPct val="75000"/>
              </a:lnSpc>
              <a:spcBef>
                <a:spcPts val="600"/>
              </a:spcBef>
            </a:pPr>
            <a:r>
              <a:rPr lang="en-US" sz="2400" spc="-110" dirty="0" smtClean="0"/>
              <a:t>Significant </a:t>
            </a:r>
            <a:r>
              <a:rPr lang="en-US" sz="2400" b="1" i="1" spc="-110" dirty="0" smtClean="0">
                <a:solidFill>
                  <a:srgbClr val="3333CC"/>
                </a:solidFill>
              </a:rPr>
              <a:t>performance improvement </a:t>
            </a:r>
            <a:r>
              <a:rPr lang="en-US" sz="2400" spc="-110" dirty="0" smtClean="0"/>
              <a:t>(20% in 2 </a:t>
            </a:r>
            <a:r>
              <a:rPr lang="en-US" sz="2400" spc="-110" dirty="0" err="1" smtClean="0"/>
              <a:t>ch.</a:t>
            </a:r>
            <a:r>
              <a:rPr lang="en-US" sz="2400" spc="-110" dirty="0" smtClean="0"/>
              <a:t> &amp; 2 </a:t>
            </a:r>
            <a:r>
              <a:rPr lang="en-US" sz="2400" spc="-110" smtClean="0"/>
              <a:t>rank system) </a:t>
            </a:r>
            <a:endParaRPr lang="en-US" sz="2400" spc="-110" dirty="0" smtClean="0"/>
          </a:p>
          <a:p>
            <a:pPr marL="914400" lvl="1" indent="-457200">
              <a:lnSpc>
                <a:spcPct val="75000"/>
              </a:lnSpc>
              <a:spcBef>
                <a:spcPts val="600"/>
              </a:spcBef>
            </a:pPr>
            <a:r>
              <a:rPr lang="en-US" sz="2400" b="1" i="1" spc="-110" dirty="0" smtClean="0">
                <a:solidFill>
                  <a:srgbClr val="3333CC"/>
                </a:solidFill>
              </a:rPr>
              <a:t>CPU pin count reduction </a:t>
            </a:r>
            <a:r>
              <a:rPr lang="en-US" sz="2400" spc="-110" dirty="0" smtClean="0"/>
              <a:t>(4.5%)</a:t>
            </a:r>
          </a:p>
        </p:txBody>
      </p:sp>
    </p:spTree>
    <p:extLst>
      <p:ext uri="{BB962C8B-B14F-4D97-AF65-F5344CB8AC3E}">
        <p14:creationId xmlns:p14="http://schemas.microsoft.com/office/powerpoint/2010/main" val="320778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500"/>
                                        <p:tgtEl>
                                          <p:spTgt spid="7">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4" end="4"/>
                                            </p:txEl>
                                          </p:spTgt>
                                        </p:tgtEl>
                                        <p:attrNameLst>
                                          <p:attrName>style.visibility</p:attrName>
                                        </p:attrNameLst>
                                      </p:cBhvr>
                                      <p:to>
                                        <p:strVal val="visible"/>
                                      </p:to>
                                    </p:set>
                                    <p:animEffect transition="in" filter="fade">
                                      <p:cBhvr>
                                        <p:cTn id="10" dur="500"/>
                                        <p:tgtEl>
                                          <p:spTgt spid="7">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animEffect transition="in" filter="fade">
                                      <p:cBhvr>
                                        <p:cTn id="13" dur="500"/>
                                        <p:tgtEl>
                                          <p:spTgt spid="7">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6" end="6"/>
                                            </p:txEl>
                                          </p:spTgt>
                                        </p:tgtEl>
                                        <p:attrNameLst>
                                          <p:attrName>style.visibility</p:attrName>
                                        </p:attrNameLst>
                                      </p:cBhvr>
                                      <p:to>
                                        <p:strVal val="visible"/>
                                      </p:to>
                                    </p:set>
                                    <p:animEffect transition="in" filter="fade">
                                      <p:cBhvr>
                                        <p:cTn id="18" dur="500"/>
                                        <p:tgtEl>
                                          <p:spTgt spid="7">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Effect transition="in" filter="fade">
                                      <p:cBhvr>
                                        <p:cTn id="21" dur="500"/>
                                        <p:tgtEl>
                                          <p:spTgt spid="7">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9" end="9"/>
                                            </p:txEl>
                                          </p:spTgt>
                                        </p:tgtEl>
                                        <p:attrNameLst>
                                          <p:attrName>style.visibility</p:attrName>
                                        </p:attrNameLst>
                                      </p:cBhvr>
                                      <p:to>
                                        <p:strVal val="visible"/>
                                      </p:to>
                                    </p:set>
                                    <p:animEffect transition="in" filter="fade">
                                      <p:cBhvr>
                                        <p:cTn id="26" dur="500"/>
                                        <p:tgtEl>
                                          <p:spTgt spid="7">
                                            <p:txEl>
                                              <p:pRg st="9" end="9"/>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7">
                                            <p:txEl>
                                              <p:pRg st="10" end="10"/>
                                            </p:txEl>
                                          </p:spTgt>
                                        </p:tgtEl>
                                        <p:attrNameLst>
                                          <p:attrName>style.visibility</p:attrName>
                                        </p:attrNameLst>
                                      </p:cBhvr>
                                      <p:to>
                                        <p:strVal val="visible"/>
                                      </p:to>
                                    </p:set>
                                    <p:animEffect transition="in" filter="fade">
                                      <p:cBhvr>
                                        <p:cTn id="29" dur="500"/>
                                        <p:tgtEl>
                                          <p:spTgt spid="7">
                                            <p:txEl>
                                              <p:pRg st="10" end="1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
                                            <p:txEl>
                                              <p:pRg st="11" end="11"/>
                                            </p:txEl>
                                          </p:spTgt>
                                        </p:tgtEl>
                                        <p:attrNameLst>
                                          <p:attrName>style.visibility</p:attrName>
                                        </p:attrNameLst>
                                      </p:cBhvr>
                                      <p:to>
                                        <p:strVal val="visible"/>
                                      </p:to>
                                    </p:set>
                                    <p:animEffect transition="in" filter="fade">
                                      <p:cBhvr>
                                        <p:cTn id="32" dur="500"/>
                                        <p:tgtEl>
                                          <p:spTgt spid="7">
                                            <p:txEl>
                                              <p:pRg st="11" end="1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
                                            <p:txEl>
                                              <p:pRg st="12" end="12"/>
                                            </p:txEl>
                                          </p:spTgt>
                                        </p:tgtEl>
                                        <p:attrNameLst>
                                          <p:attrName>style.visibility</p:attrName>
                                        </p:attrNameLst>
                                      </p:cBhvr>
                                      <p:to>
                                        <p:strVal val="visible"/>
                                      </p:to>
                                    </p:set>
                                    <p:animEffect transition="in" filter="fade">
                                      <p:cBhvr>
                                        <p:cTn id="35" dur="500"/>
                                        <p:tgtEl>
                                          <p:spTgt spid="7">
                                            <p:txEl>
                                              <p:pRg st="12" end="1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
                                            <p:txEl>
                                              <p:pRg st="14" end="14"/>
                                            </p:txEl>
                                          </p:spTgt>
                                        </p:tgtEl>
                                        <p:attrNameLst>
                                          <p:attrName>style.visibility</p:attrName>
                                        </p:attrNameLst>
                                      </p:cBhvr>
                                      <p:to>
                                        <p:strVal val="visible"/>
                                      </p:to>
                                    </p:set>
                                    <p:animEffect transition="in" filter="fade">
                                      <p:cBhvr>
                                        <p:cTn id="40" dur="500"/>
                                        <p:tgtEl>
                                          <p:spTgt spid="7">
                                            <p:txEl>
                                              <p:pRg st="14" end="14"/>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15" end="15"/>
                                            </p:txEl>
                                          </p:spTgt>
                                        </p:tgtEl>
                                        <p:attrNameLst>
                                          <p:attrName>style.visibility</p:attrName>
                                        </p:attrNameLst>
                                      </p:cBhvr>
                                      <p:to>
                                        <p:strVal val="visible"/>
                                      </p:to>
                                    </p:set>
                                    <p:animEffect transition="in" filter="fade">
                                      <p:cBhvr>
                                        <p:cTn id="43" dur="500"/>
                                        <p:tgtEl>
                                          <p:spTgt spid="7">
                                            <p:txEl>
                                              <p:pRg st="15" end="15"/>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6" end="16"/>
                                            </p:txEl>
                                          </p:spTgt>
                                        </p:tgtEl>
                                        <p:attrNameLst>
                                          <p:attrName>style.visibility</p:attrName>
                                        </p:attrNameLst>
                                      </p:cBhvr>
                                      <p:to>
                                        <p:strVal val="visible"/>
                                      </p:to>
                                    </p:set>
                                    <p:animEffect transition="in" filter="fade">
                                      <p:cBhvr>
                                        <p:cTn id="46" dur="500"/>
                                        <p:tgtEl>
                                          <p:spTgt spid="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a:spLocks noGrp="1"/>
          </p:cNvSpPr>
          <p:nvPr>
            <p:ph type="ctrTitle"/>
          </p:nvPr>
        </p:nvSpPr>
        <p:spPr>
          <a:xfrm>
            <a:off x="0" y="0"/>
            <a:ext cx="9144000" cy="2047875"/>
          </a:xfrm>
          <a:noFill/>
        </p:spPr>
        <p:txBody>
          <a:bodyPr lIns="0" rIns="0" anchor="ctr">
            <a:noAutofit/>
          </a:bodyPr>
          <a:lstStyle/>
          <a:p>
            <a:r>
              <a:rPr lang="en-US" sz="5000" b="1" i="1" dirty="0"/>
              <a:t>Isolating CPU and IO Traffic by Leveraging a Dual-Data-Port DRAM</a:t>
            </a:r>
            <a:r>
              <a:rPr lang="en-US" sz="5000" dirty="0"/>
              <a:t> </a:t>
            </a:r>
            <a:endParaRPr lang="en-US" sz="5000" b="1" dirty="0">
              <a:solidFill>
                <a:schemeClr val="tx1">
                  <a:lumMod val="85000"/>
                  <a:lumOff val="15000"/>
                </a:schemeClr>
              </a:solidFill>
            </a:endParaRPr>
          </a:p>
        </p:txBody>
      </p:sp>
      <p:sp>
        <p:nvSpPr>
          <p:cNvPr id="103" name="Subtitle 2"/>
          <p:cNvSpPr>
            <a:spLocks noGrp="1"/>
          </p:cNvSpPr>
          <p:nvPr>
            <p:ph type="subTitle" idx="1"/>
          </p:nvPr>
        </p:nvSpPr>
        <p:spPr>
          <a:xfrm>
            <a:off x="0" y="3429000"/>
            <a:ext cx="9144000" cy="2438400"/>
          </a:xfrm>
        </p:spPr>
        <p:txBody>
          <a:bodyPr anchor="ctr">
            <a:noAutofit/>
          </a:bodyPr>
          <a:lstStyle/>
          <a:p>
            <a:r>
              <a:rPr lang="en-US" sz="4400" dirty="0" smtClean="0">
                <a:solidFill>
                  <a:schemeClr val="tx1">
                    <a:lumMod val="85000"/>
                    <a:lumOff val="15000"/>
                  </a:schemeClr>
                </a:solidFill>
                <a:latin typeface="+mj-lt"/>
              </a:rPr>
              <a:t>Donghyuk Lee</a:t>
            </a:r>
          </a:p>
          <a:p>
            <a:endParaRPr lang="en-US" sz="100" dirty="0" smtClean="0">
              <a:solidFill>
                <a:schemeClr val="tx1">
                  <a:lumMod val="85000"/>
                  <a:lumOff val="15000"/>
                </a:schemeClr>
              </a:solidFill>
              <a:latin typeface="+mj-lt"/>
            </a:endParaRPr>
          </a:p>
          <a:p>
            <a:r>
              <a:rPr lang="en-US" sz="3400" dirty="0" err="1" smtClean="0">
                <a:solidFill>
                  <a:schemeClr val="tx1">
                    <a:lumMod val="85000"/>
                    <a:lumOff val="15000"/>
                  </a:schemeClr>
                </a:solidFill>
                <a:latin typeface="+mj-lt"/>
              </a:rPr>
              <a:t>Lavanya</a:t>
            </a:r>
            <a:r>
              <a:rPr lang="en-US" sz="3400" dirty="0" smtClean="0">
                <a:solidFill>
                  <a:schemeClr val="tx1">
                    <a:lumMod val="85000"/>
                    <a:lumOff val="15000"/>
                  </a:schemeClr>
                </a:solidFill>
                <a:latin typeface="+mj-lt"/>
              </a:rPr>
              <a:t> </a:t>
            </a:r>
            <a:r>
              <a:rPr lang="en-US" sz="3400" dirty="0">
                <a:solidFill>
                  <a:schemeClr val="tx1">
                    <a:lumMod val="85000"/>
                    <a:lumOff val="15000"/>
                  </a:schemeClr>
                </a:solidFill>
                <a:latin typeface="+mj-lt"/>
              </a:rPr>
              <a:t>Subramanian, </a:t>
            </a:r>
            <a:r>
              <a:rPr lang="en-US" sz="3400" dirty="0" err="1">
                <a:solidFill>
                  <a:schemeClr val="tx1">
                    <a:lumMod val="85000"/>
                    <a:lumOff val="15000"/>
                  </a:schemeClr>
                </a:solidFill>
                <a:latin typeface="+mj-lt"/>
              </a:rPr>
              <a:t>Rachata</a:t>
            </a:r>
            <a:r>
              <a:rPr lang="en-US" sz="3400" dirty="0">
                <a:solidFill>
                  <a:schemeClr val="tx1">
                    <a:lumMod val="85000"/>
                    <a:lumOff val="15000"/>
                  </a:schemeClr>
                </a:solidFill>
                <a:latin typeface="+mj-lt"/>
              </a:rPr>
              <a:t> </a:t>
            </a:r>
            <a:r>
              <a:rPr lang="en-US" sz="3400" dirty="0" err="1">
                <a:solidFill>
                  <a:schemeClr val="tx1">
                    <a:lumMod val="85000"/>
                    <a:lumOff val="15000"/>
                  </a:schemeClr>
                </a:solidFill>
                <a:latin typeface="+mj-lt"/>
              </a:rPr>
              <a:t>Ausavarungnirun</a:t>
            </a:r>
            <a:r>
              <a:rPr lang="en-US" sz="3400" dirty="0">
                <a:solidFill>
                  <a:schemeClr val="tx1">
                    <a:lumMod val="85000"/>
                    <a:lumOff val="15000"/>
                  </a:schemeClr>
                </a:solidFill>
                <a:latin typeface="+mj-lt"/>
              </a:rPr>
              <a:t>, </a:t>
            </a:r>
            <a:r>
              <a:rPr lang="en-US" sz="3400" dirty="0" err="1">
                <a:solidFill>
                  <a:schemeClr val="tx1">
                    <a:lumMod val="85000"/>
                    <a:lumOff val="15000"/>
                  </a:schemeClr>
                </a:solidFill>
                <a:latin typeface="+mj-lt"/>
              </a:rPr>
              <a:t>Jongmoo</a:t>
            </a:r>
            <a:r>
              <a:rPr lang="en-US" sz="3400" dirty="0">
                <a:solidFill>
                  <a:schemeClr val="tx1">
                    <a:lumMod val="85000"/>
                    <a:lumOff val="15000"/>
                  </a:schemeClr>
                </a:solidFill>
                <a:latin typeface="+mj-lt"/>
              </a:rPr>
              <a:t> Choi</a:t>
            </a:r>
            <a:r>
              <a:rPr lang="en-US" sz="3400" dirty="0" smtClean="0">
                <a:solidFill>
                  <a:schemeClr val="tx1">
                    <a:lumMod val="85000"/>
                    <a:lumOff val="15000"/>
                  </a:schemeClr>
                </a:solidFill>
                <a:latin typeface="+mj-lt"/>
              </a:rPr>
              <a:t>, </a:t>
            </a:r>
            <a:r>
              <a:rPr lang="en-US" sz="3400" dirty="0" err="1">
                <a:solidFill>
                  <a:schemeClr val="tx1">
                    <a:lumMod val="85000"/>
                    <a:lumOff val="15000"/>
                  </a:schemeClr>
                </a:solidFill>
                <a:latin typeface="+mj-lt"/>
              </a:rPr>
              <a:t>Onur</a:t>
            </a:r>
            <a:r>
              <a:rPr lang="en-US" sz="3400" dirty="0">
                <a:solidFill>
                  <a:schemeClr val="tx1">
                    <a:lumMod val="85000"/>
                    <a:lumOff val="15000"/>
                  </a:schemeClr>
                </a:solidFill>
                <a:latin typeface="+mj-lt"/>
              </a:rPr>
              <a:t> </a:t>
            </a:r>
            <a:r>
              <a:rPr lang="en-US" sz="3400" dirty="0" err="1">
                <a:solidFill>
                  <a:schemeClr val="tx1">
                    <a:lumMod val="85000"/>
                    <a:lumOff val="15000"/>
                  </a:schemeClr>
                </a:solidFill>
                <a:latin typeface="+mj-lt"/>
              </a:rPr>
              <a:t>Mutlu</a:t>
            </a:r>
            <a:endParaRPr lang="en-US" sz="3400" dirty="0">
              <a:solidFill>
                <a:schemeClr val="tx1">
                  <a:lumMod val="85000"/>
                  <a:lumOff val="15000"/>
                </a:schemeClr>
              </a:solidFill>
              <a:latin typeface="+mj-lt"/>
            </a:endParaRPr>
          </a:p>
        </p:txBody>
      </p:sp>
      <p:sp>
        <p:nvSpPr>
          <p:cNvPr id="104" name="Title 1"/>
          <p:cNvSpPr txBox="1">
            <a:spLocks/>
          </p:cNvSpPr>
          <p:nvPr/>
        </p:nvSpPr>
        <p:spPr>
          <a:xfrm>
            <a:off x="0" y="2047875"/>
            <a:ext cx="9144000" cy="1381125"/>
          </a:xfrm>
          <a:prstGeom prst="rect">
            <a:avLst/>
          </a:prstGeom>
          <a:solidFill>
            <a:schemeClr val="tx1">
              <a:lumMod val="85000"/>
              <a:lumOff val="1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i="1" spc="-150" dirty="0">
                <a:solidFill>
                  <a:schemeClr val="bg1"/>
                </a:solidFill>
              </a:rPr>
              <a:t>Decoupled Direct Memory Access</a:t>
            </a:r>
            <a:endParaRPr lang="en-US" sz="5400" b="1" spc="-150" dirty="0">
              <a:solidFill>
                <a:schemeClr val="bg1"/>
              </a:solidFill>
            </a:endParaRPr>
          </a:p>
        </p:txBody>
      </p:sp>
      <p:pic>
        <p:nvPicPr>
          <p:cNvPr id="7" name="Picture 6" descr="Burgundy_CMU_JPG_Logo.jpg"/>
          <p:cNvPicPr>
            <a:picLocks noChangeAspect="1"/>
          </p:cNvPicPr>
          <p:nvPr/>
        </p:nvPicPr>
        <p:blipFill rotWithShape="1">
          <a:blip r:embed="rId3" cstate="print"/>
          <a:srcRect t="26333" b="26267"/>
          <a:stretch/>
        </p:blipFill>
        <p:spPr>
          <a:xfrm>
            <a:off x="6084168" y="6309610"/>
            <a:ext cx="2987824" cy="511415"/>
          </a:xfrm>
          <a:prstGeom prst="rect">
            <a:avLst/>
          </a:prstGeom>
        </p:spPr>
      </p:pic>
      <p:pic>
        <p:nvPicPr>
          <p:cNvPr id="8" name="Picture 7" descr="safari.png"/>
          <p:cNvPicPr>
            <a:picLocks noChangeAspect="1"/>
          </p:cNvPicPr>
          <p:nvPr/>
        </p:nvPicPr>
        <p:blipFill>
          <a:blip r:embed="rId4" cstate="print"/>
          <a:stretch>
            <a:fillRect/>
          </a:stretch>
        </p:blipFill>
        <p:spPr>
          <a:xfrm>
            <a:off x="107504" y="6309320"/>
            <a:ext cx="1656184" cy="479200"/>
          </a:xfrm>
          <a:prstGeom prst="rect">
            <a:avLst/>
          </a:prstGeom>
        </p:spPr>
      </p:pic>
    </p:spTree>
    <p:extLst>
      <p:ext uri="{BB962C8B-B14F-4D97-AF65-F5344CB8AC3E}">
        <p14:creationId xmlns:p14="http://schemas.microsoft.com/office/powerpoint/2010/main" val="395150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System Overhead</a:t>
            </a:r>
            <a:endParaRPr lang="en-US" sz="5400" dirty="0"/>
          </a:p>
        </p:txBody>
      </p:sp>
      <p:sp>
        <p:nvSpPr>
          <p:cNvPr id="12"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i="1" dirty="0" smtClean="0">
                <a:solidFill>
                  <a:srgbClr val="3333CC"/>
                </a:solidFill>
              </a:rPr>
              <a:t>DDMA reduces more expensive on-chip area</a:t>
            </a:r>
            <a:r>
              <a:rPr lang="en-US" dirty="0" smtClean="0"/>
              <a:t>,            while </a:t>
            </a:r>
            <a:r>
              <a:rPr lang="en-US" i="1" dirty="0" smtClean="0">
                <a:solidFill>
                  <a:srgbClr val="C00000"/>
                </a:solidFill>
              </a:rPr>
              <a:t>increasing less expensive off-chip area</a:t>
            </a:r>
            <a:endParaRPr lang="en-US" i="1" dirty="0">
              <a:solidFill>
                <a:srgbClr val="C00000"/>
              </a:solidFill>
            </a:endParaRPr>
          </a:p>
        </p:txBody>
      </p:sp>
      <p:grpSp>
        <p:nvGrpSpPr>
          <p:cNvPr id="82" name="Group 81"/>
          <p:cNvGrpSpPr/>
          <p:nvPr/>
        </p:nvGrpSpPr>
        <p:grpSpPr>
          <a:xfrm>
            <a:off x="762000" y="990600"/>
            <a:ext cx="3352800" cy="3733800"/>
            <a:chOff x="762000" y="990600"/>
            <a:chExt cx="3352800" cy="3733800"/>
          </a:xfrm>
        </p:grpSpPr>
        <p:grpSp>
          <p:nvGrpSpPr>
            <p:cNvPr id="19" name="Group 18"/>
            <p:cNvGrpSpPr/>
            <p:nvPr/>
          </p:nvGrpSpPr>
          <p:grpSpPr>
            <a:xfrm>
              <a:off x="2517058" y="1905000"/>
              <a:ext cx="534628" cy="2209800"/>
              <a:chOff x="5486400" y="1447800"/>
              <a:chExt cx="534628" cy="3048000"/>
            </a:xfrm>
          </p:grpSpPr>
          <p:cxnSp>
            <p:nvCxnSpPr>
              <p:cNvPr id="20" name="Straight Connector 19"/>
              <p:cNvCxnSpPr/>
              <p:nvPr/>
            </p:nvCxnSpPr>
            <p:spPr>
              <a:xfrm>
                <a:off x="5486400" y="1447800"/>
                <a:ext cx="534628" cy="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021028" y="1447800"/>
                <a:ext cx="0" cy="304800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48" name="Rounded Rectangle 47"/>
            <p:cNvSpPr/>
            <p:nvPr/>
          </p:nvSpPr>
          <p:spPr>
            <a:xfrm>
              <a:off x="914400" y="1600200"/>
              <a:ext cx="16764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processor</a:t>
              </a:r>
            </a:p>
          </p:txBody>
        </p:sp>
        <p:sp>
          <p:nvSpPr>
            <p:cNvPr id="49" name="Rounded Rectangle 48"/>
            <p:cNvSpPr/>
            <p:nvPr/>
          </p:nvSpPr>
          <p:spPr>
            <a:xfrm>
              <a:off x="914400" y="2819400"/>
              <a:ext cx="1676400" cy="6096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DRAM</a:t>
              </a:r>
            </a:p>
          </p:txBody>
        </p:sp>
        <p:sp>
          <p:nvSpPr>
            <p:cNvPr id="50" name="Rounded Rectangle 49"/>
            <p:cNvSpPr/>
            <p:nvPr/>
          </p:nvSpPr>
          <p:spPr>
            <a:xfrm>
              <a:off x="2209800" y="4114800"/>
              <a:ext cx="16764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IO devices</a:t>
              </a:r>
            </a:p>
          </p:txBody>
        </p:sp>
        <p:cxnSp>
          <p:nvCxnSpPr>
            <p:cNvPr id="51" name="Straight Connector 50"/>
            <p:cNvCxnSpPr>
              <a:stCxn id="48" idx="2"/>
              <a:endCxn id="49" idx="0"/>
            </p:cNvCxnSpPr>
            <p:nvPr/>
          </p:nvCxnSpPr>
          <p:spPr>
            <a:xfrm>
              <a:off x="1752600" y="2209800"/>
              <a:ext cx="0" cy="60960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62000" y="990600"/>
              <a:ext cx="3352800" cy="523220"/>
            </a:xfrm>
            <a:prstGeom prst="rect">
              <a:avLst/>
            </a:prstGeom>
            <a:noFill/>
          </p:spPr>
          <p:txBody>
            <a:bodyPr wrap="square" rtlCol="0">
              <a:spAutoFit/>
            </a:bodyPr>
            <a:lstStyle/>
            <a:p>
              <a:pPr algn="ctr"/>
              <a:r>
                <a:rPr lang="en-US" sz="2800" b="1" dirty="0" smtClean="0">
                  <a:latin typeface="+mj-lt"/>
                </a:rPr>
                <a:t>Conventional System</a:t>
              </a:r>
              <a:endParaRPr lang="en-US" sz="2800" b="1" dirty="0">
                <a:latin typeface="+mj-lt"/>
              </a:endParaRPr>
            </a:p>
          </p:txBody>
        </p:sp>
      </p:grpSp>
      <p:grpSp>
        <p:nvGrpSpPr>
          <p:cNvPr id="77" name="Group 76"/>
          <p:cNvGrpSpPr/>
          <p:nvPr/>
        </p:nvGrpSpPr>
        <p:grpSpPr>
          <a:xfrm>
            <a:off x="5105400" y="990600"/>
            <a:ext cx="3886200" cy="3733800"/>
            <a:chOff x="5105400" y="990600"/>
            <a:chExt cx="3886200" cy="3733800"/>
          </a:xfrm>
        </p:grpSpPr>
        <p:sp>
          <p:nvSpPr>
            <p:cNvPr id="42" name="Rounded Rectangle 41"/>
            <p:cNvSpPr/>
            <p:nvPr/>
          </p:nvSpPr>
          <p:spPr>
            <a:xfrm>
              <a:off x="5257800" y="1600200"/>
              <a:ext cx="16764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processor</a:t>
              </a:r>
            </a:p>
          </p:txBody>
        </p:sp>
        <p:cxnSp>
          <p:nvCxnSpPr>
            <p:cNvPr id="45" name="Straight Connector 44"/>
            <p:cNvCxnSpPr>
              <a:stCxn id="42" idx="2"/>
              <a:endCxn id="43" idx="0"/>
            </p:cNvCxnSpPr>
            <p:nvPr/>
          </p:nvCxnSpPr>
          <p:spPr>
            <a:xfrm>
              <a:off x="6096000" y="2209800"/>
              <a:ext cx="0" cy="60960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7" idx="3"/>
              <a:endCxn id="44" idx="1"/>
            </p:cNvCxnSpPr>
            <p:nvPr/>
          </p:nvCxnSpPr>
          <p:spPr>
            <a:xfrm>
              <a:off x="6934200" y="4419600"/>
              <a:ext cx="304800" cy="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47" idx="0"/>
              <a:endCxn id="43" idx="2"/>
            </p:cNvCxnSpPr>
            <p:nvPr/>
          </p:nvCxnSpPr>
          <p:spPr>
            <a:xfrm flipV="1">
              <a:off x="6096000" y="3429000"/>
              <a:ext cx="0" cy="68580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5257800" y="2819400"/>
              <a:ext cx="1676400" cy="609600"/>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DDP-DRAM</a:t>
              </a:r>
            </a:p>
          </p:txBody>
        </p:sp>
        <p:sp>
          <p:nvSpPr>
            <p:cNvPr id="44" name="Rounded Rectangle 43"/>
            <p:cNvSpPr/>
            <p:nvPr/>
          </p:nvSpPr>
          <p:spPr>
            <a:xfrm>
              <a:off x="7239000" y="4114800"/>
              <a:ext cx="16764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IO devices</a:t>
              </a:r>
            </a:p>
          </p:txBody>
        </p:sp>
        <p:sp>
          <p:nvSpPr>
            <p:cNvPr id="47" name="Rounded Rectangle 46"/>
            <p:cNvSpPr/>
            <p:nvPr/>
          </p:nvSpPr>
          <p:spPr>
            <a:xfrm>
              <a:off x="5257800" y="4114800"/>
              <a:ext cx="1676400" cy="609600"/>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DDMA-IO</a:t>
              </a:r>
            </a:p>
          </p:txBody>
        </p:sp>
        <p:sp>
          <p:nvSpPr>
            <p:cNvPr id="55" name="TextBox 54"/>
            <p:cNvSpPr txBox="1"/>
            <p:nvPr/>
          </p:nvSpPr>
          <p:spPr>
            <a:xfrm>
              <a:off x="5105400" y="990600"/>
              <a:ext cx="3886200" cy="523220"/>
            </a:xfrm>
            <a:prstGeom prst="rect">
              <a:avLst/>
            </a:prstGeom>
            <a:noFill/>
          </p:spPr>
          <p:txBody>
            <a:bodyPr wrap="square" rtlCol="0">
              <a:spAutoFit/>
            </a:bodyPr>
            <a:lstStyle/>
            <a:p>
              <a:pPr algn="ctr"/>
              <a:r>
                <a:rPr lang="en-US" sz="2800" b="1" dirty="0" smtClean="0">
                  <a:latin typeface="+mj-lt"/>
                </a:rPr>
                <a:t>Proposed System</a:t>
              </a:r>
              <a:endParaRPr lang="en-US" sz="2800" b="1" dirty="0">
                <a:latin typeface="+mj-lt"/>
              </a:endParaRPr>
            </a:p>
          </p:txBody>
        </p:sp>
      </p:grpSp>
      <p:sp>
        <p:nvSpPr>
          <p:cNvPr id="58" name="Rounded Rectangle 57"/>
          <p:cNvSpPr/>
          <p:nvPr/>
        </p:nvSpPr>
        <p:spPr>
          <a:xfrm>
            <a:off x="2438400" y="1597967"/>
            <a:ext cx="152400" cy="609600"/>
          </a:xfrm>
          <a:prstGeom prst="roundRect">
            <a:avLst>
              <a:gd name="adj" fmla="val 365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74" name="Left-Right Arrow 73"/>
          <p:cNvSpPr/>
          <p:nvPr/>
        </p:nvSpPr>
        <p:spPr>
          <a:xfrm rot="16200000">
            <a:off x="3050232" y="2893367"/>
            <a:ext cx="3043535" cy="609600"/>
          </a:xfrm>
          <a:prstGeom prst="leftRightArrow">
            <a:avLst>
              <a:gd name="adj1" fmla="val 60000"/>
              <a:gd name="adj2" fmla="val 50000"/>
            </a:avLst>
          </a:prstGeom>
          <a:gradFill>
            <a:gsLst>
              <a:gs pos="0">
                <a:schemeClr val="accent6">
                  <a:lumMod val="75000"/>
                </a:schemeClr>
              </a:gs>
              <a:gs pos="49000">
                <a:schemeClr val="bg1"/>
              </a:gs>
              <a:gs pos="100000">
                <a:srgbClr val="C00000"/>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0" bIns="0" rtlCol="0" anchor="ctr"/>
          <a:lstStyle/>
          <a:p>
            <a:pPr algn="ctr">
              <a:lnSpc>
                <a:spcPts val="2000"/>
              </a:lnSpc>
            </a:pPr>
            <a:r>
              <a:rPr lang="en-US" sz="2400" spc="-80" dirty="0" smtClean="0">
                <a:latin typeface="+mj-lt"/>
              </a:rPr>
              <a:t>Low       </a:t>
            </a:r>
            <a:r>
              <a:rPr lang="en-US" sz="2400" b="1" spc="-80" dirty="0" smtClean="0">
                <a:solidFill>
                  <a:schemeClr val="tx1"/>
                </a:solidFill>
                <a:latin typeface="+mj-lt"/>
              </a:rPr>
              <a:t>Cost</a:t>
            </a:r>
            <a:r>
              <a:rPr lang="en-US" sz="2400" spc="-80" dirty="0" smtClean="0">
                <a:latin typeface="+mj-lt"/>
              </a:rPr>
              <a:t>       High</a:t>
            </a:r>
          </a:p>
        </p:txBody>
      </p:sp>
      <p:cxnSp>
        <p:nvCxnSpPr>
          <p:cNvPr id="81" name="Straight Connector 80"/>
          <p:cNvCxnSpPr>
            <a:stCxn id="80" idx="0"/>
            <a:endCxn id="79" idx="3"/>
          </p:cNvCxnSpPr>
          <p:nvPr/>
        </p:nvCxnSpPr>
        <p:spPr>
          <a:xfrm flipV="1">
            <a:off x="6096000" y="3433465"/>
            <a:ext cx="0" cy="681335"/>
          </a:xfrm>
          <a:prstGeom prst="line">
            <a:avLst/>
          </a:prstGeom>
          <a:ln w="50800" cap="rnd">
            <a:solidFill>
              <a:srgbClr val="C00000"/>
            </a:solidFill>
            <a:miter lim="800000"/>
          </a:ln>
        </p:spPr>
        <p:style>
          <a:lnRef idx="1">
            <a:schemeClr val="accent1"/>
          </a:lnRef>
          <a:fillRef idx="0">
            <a:schemeClr val="accent1"/>
          </a:fillRef>
          <a:effectRef idx="0">
            <a:schemeClr val="accent1"/>
          </a:effectRef>
          <a:fontRef idx="minor">
            <a:schemeClr val="tx1"/>
          </a:fontRef>
        </p:style>
      </p:cxnSp>
      <p:sp>
        <p:nvSpPr>
          <p:cNvPr id="79" name="Rounded Rectangle 78"/>
          <p:cNvSpPr/>
          <p:nvPr/>
        </p:nvSpPr>
        <p:spPr>
          <a:xfrm rot="5400000">
            <a:off x="6019800" y="2519065"/>
            <a:ext cx="152400" cy="1676400"/>
          </a:xfrm>
          <a:prstGeom prst="roundRect">
            <a:avLst>
              <a:gd name="adj" fmla="val 365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
        <p:nvSpPr>
          <p:cNvPr id="80" name="Rounded Rectangle 79"/>
          <p:cNvSpPr/>
          <p:nvPr/>
        </p:nvSpPr>
        <p:spPr>
          <a:xfrm>
            <a:off x="5257800" y="4114800"/>
            <a:ext cx="1676400" cy="147935"/>
          </a:xfrm>
          <a:prstGeom prst="roundRect">
            <a:avLst>
              <a:gd name="adj" fmla="val 365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91440" rIns="0" bIns="0" numCol="1" spcCol="0" rtlCol="0" fromWordArt="0" anchor="ctr" anchorCtr="0" forceAA="0" compatLnSpc="1">
            <a:prstTxWarp prst="textNoShape">
              <a:avLst/>
            </a:prstTxWarp>
            <a:noAutofit/>
          </a:bodyPr>
          <a:lstStyle/>
          <a:p>
            <a:pPr algn="ctr">
              <a:lnSpc>
                <a:spcPts val="2000"/>
              </a:lnSpc>
            </a:pPr>
            <a:endParaRPr lang="en-US" sz="2800" spc="-80" dirty="0" smtClean="0">
              <a:latin typeface="+mj-lt"/>
            </a:endParaRPr>
          </a:p>
        </p:txBody>
      </p:sp>
    </p:spTree>
    <p:extLst>
      <p:ext uri="{BB962C8B-B14F-4D97-AF65-F5344CB8AC3E}">
        <p14:creationId xmlns:p14="http://schemas.microsoft.com/office/powerpoint/2010/main" val="1643789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childTnLst>
                          </p:cTn>
                        </p:par>
                        <p:par>
                          <p:cTn id="8" fill="hold">
                            <p:stCondLst>
                              <p:cond delay="500"/>
                            </p:stCondLst>
                            <p:childTnLst>
                              <p:par>
                                <p:cTn id="9" presetID="27" presetClass="emph" presetSubtype="0" repeatCount="4000" fill="remove" grpId="1" nodeType="afterEffect">
                                  <p:stCondLst>
                                    <p:cond delay="0"/>
                                  </p:stCondLst>
                                  <p:childTnLst>
                                    <p:animClr clrSpc="rgb" dir="cw">
                                      <p:cBhvr override="childStyle">
                                        <p:cTn id="10" dur="250" autoRev="1" fill="remove"/>
                                        <p:tgtEl>
                                          <p:spTgt spid="58"/>
                                        </p:tgtEl>
                                        <p:attrNameLst>
                                          <p:attrName>style.color</p:attrName>
                                        </p:attrNameLst>
                                      </p:cBhvr>
                                      <p:to>
                                        <a:srgbClr val="FF3300"/>
                                      </p:to>
                                    </p:animClr>
                                    <p:animClr clrSpc="rgb" dir="cw">
                                      <p:cBhvr>
                                        <p:cTn id="11" dur="250" autoRev="1" fill="remove"/>
                                        <p:tgtEl>
                                          <p:spTgt spid="58"/>
                                        </p:tgtEl>
                                        <p:attrNameLst>
                                          <p:attrName>fillcolor</p:attrName>
                                        </p:attrNameLst>
                                      </p:cBhvr>
                                      <p:to>
                                        <a:srgbClr val="FF3300"/>
                                      </p:to>
                                    </p:animClr>
                                    <p:set>
                                      <p:cBhvr>
                                        <p:cTn id="12" dur="250" autoRev="1" fill="remove"/>
                                        <p:tgtEl>
                                          <p:spTgt spid="58"/>
                                        </p:tgtEl>
                                        <p:attrNameLst>
                                          <p:attrName>fill.type</p:attrName>
                                        </p:attrNameLst>
                                      </p:cBhvr>
                                      <p:to>
                                        <p:strVal val="solid"/>
                                      </p:to>
                                    </p:set>
                                    <p:set>
                                      <p:cBhvr>
                                        <p:cTn id="13" dur="250" autoRev="1" fill="remove"/>
                                        <p:tgtEl>
                                          <p:spTgt spid="58"/>
                                        </p:tgtEl>
                                        <p:attrNameLst>
                                          <p:attrName>fill.on</p:attrName>
                                        </p:attrNameLst>
                                      </p:cBhvr>
                                      <p:to>
                                        <p:strVal val="true"/>
                                      </p:to>
                                    </p:set>
                                  </p:childTnLst>
                                </p:cTn>
                              </p:par>
                              <p:par>
                                <p:cTn id="14" presetID="6" presetClass="emph" presetSubtype="0" repeatCount="4000" fill="remove" grpId="2" nodeType="withEffect">
                                  <p:stCondLst>
                                    <p:cond delay="0"/>
                                  </p:stCondLst>
                                  <p:childTnLst>
                                    <p:animScale>
                                      <p:cBhvr>
                                        <p:cTn id="15" dur="500" fill="hold"/>
                                        <p:tgtEl>
                                          <p:spTgt spid="58"/>
                                        </p:tgtEl>
                                      </p:cBhvr>
                                      <p:by x="150000" y="150000"/>
                                    </p:animScale>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fade">
                                      <p:cBhvr>
                                        <p:cTn id="20" dur="5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7"/>
                                        </p:tgtEl>
                                        <p:attrNameLst>
                                          <p:attrName>style.visibility</p:attrName>
                                        </p:attrNameLst>
                                      </p:cBhvr>
                                      <p:to>
                                        <p:strVal val="visible"/>
                                      </p:to>
                                    </p:set>
                                    <p:animEffect transition="in" filter="fade">
                                      <p:cBhvr>
                                        <p:cTn id="25" dur="500"/>
                                        <p:tgtEl>
                                          <p:spTgt spid="7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fade">
                                      <p:cBhvr>
                                        <p:cTn id="30" dur="500"/>
                                        <p:tgtEl>
                                          <p:spTgt spid="79"/>
                                        </p:tgtEl>
                                      </p:cBhvr>
                                    </p:animEffect>
                                  </p:childTnLst>
                                </p:cTn>
                              </p:par>
                              <p:par>
                                <p:cTn id="31" presetID="10" presetClass="entr" presetSubtype="0" fill="hold" nodeType="withEffect">
                                  <p:stCondLst>
                                    <p:cond delay="0"/>
                                  </p:stCondLst>
                                  <p:childTnLst>
                                    <p:set>
                                      <p:cBhvr>
                                        <p:cTn id="32" dur="1" fill="hold">
                                          <p:stCondLst>
                                            <p:cond delay="0"/>
                                          </p:stCondLst>
                                        </p:cTn>
                                        <p:tgtEl>
                                          <p:spTgt spid="81"/>
                                        </p:tgtEl>
                                        <p:attrNameLst>
                                          <p:attrName>style.visibility</p:attrName>
                                        </p:attrNameLst>
                                      </p:cBhvr>
                                      <p:to>
                                        <p:strVal val="visible"/>
                                      </p:to>
                                    </p:set>
                                    <p:animEffect transition="in" filter="fade">
                                      <p:cBhvr>
                                        <p:cTn id="33" dur="500"/>
                                        <p:tgtEl>
                                          <p:spTgt spid="8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80"/>
                                        </p:tgtEl>
                                        <p:attrNameLst>
                                          <p:attrName>style.visibility</p:attrName>
                                        </p:attrNameLst>
                                      </p:cBhvr>
                                      <p:to>
                                        <p:strVal val="visible"/>
                                      </p:to>
                                    </p:set>
                                    <p:animEffect transition="in" filter="fade">
                                      <p:cBhvr>
                                        <p:cTn id="36" dur="500"/>
                                        <p:tgtEl>
                                          <p:spTgt spid="80"/>
                                        </p:tgtEl>
                                      </p:cBhvr>
                                    </p:animEffect>
                                  </p:childTnLst>
                                </p:cTn>
                              </p:par>
                            </p:childTnLst>
                          </p:cTn>
                        </p:par>
                        <p:par>
                          <p:cTn id="37" fill="hold">
                            <p:stCondLst>
                              <p:cond delay="500"/>
                            </p:stCondLst>
                            <p:childTnLst>
                              <p:par>
                                <p:cTn id="38" presetID="27" presetClass="emph" presetSubtype="0" repeatCount="4000" fill="remove" grpId="1" nodeType="afterEffect">
                                  <p:stCondLst>
                                    <p:cond delay="0"/>
                                  </p:stCondLst>
                                  <p:childTnLst>
                                    <p:animClr clrSpc="rgb" dir="cw">
                                      <p:cBhvr override="childStyle">
                                        <p:cTn id="39" dur="250" autoRev="1" fill="remove"/>
                                        <p:tgtEl>
                                          <p:spTgt spid="79"/>
                                        </p:tgtEl>
                                        <p:attrNameLst>
                                          <p:attrName>style.color</p:attrName>
                                        </p:attrNameLst>
                                      </p:cBhvr>
                                      <p:to>
                                        <a:srgbClr val="FF3300"/>
                                      </p:to>
                                    </p:animClr>
                                    <p:animClr clrSpc="rgb" dir="cw">
                                      <p:cBhvr>
                                        <p:cTn id="40" dur="250" autoRev="1" fill="remove"/>
                                        <p:tgtEl>
                                          <p:spTgt spid="79"/>
                                        </p:tgtEl>
                                        <p:attrNameLst>
                                          <p:attrName>fillcolor</p:attrName>
                                        </p:attrNameLst>
                                      </p:cBhvr>
                                      <p:to>
                                        <a:srgbClr val="FF3300"/>
                                      </p:to>
                                    </p:animClr>
                                    <p:set>
                                      <p:cBhvr>
                                        <p:cTn id="41" dur="250" autoRev="1" fill="remove"/>
                                        <p:tgtEl>
                                          <p:spTgt spid="79"/>
                                        </p:tgtEl>
                                        <p:attrNameLst>
                                          <p:attrName>fill.type</p:attrName>
                                        </p:attrNameLst>
                                      </p:cBhvr>
                                      <p:to>
                                        <p:strVal val="solid"/>
                                      </p:to>
                                    </p:set>
                                    <p:set>
                                      <p:cBhvr>
                                        <p:cTn id="42" dur="250" autoRev="1" fill="remove"/>
                                        <p:tgtEl>
                                          <p:spTgt spid="79"/>
                                        </p:tgtEl>
                                        <p:attrNameLst>
                                          <p:attrName>fill.on</p:attrName>
                                        </p:attrNameLst>
                                      </p:cBhvr>
                                      <p:to>
                                        <p:strVal val="true"/>
                                      </p:to>
                                    </p:set>
                                  </p:childTnLst>
                                </p:cTn>
                              </p:par>
                              <p:par>
                                <p:cTn id="43" presetID="27" presetClass="emph" presetSubtype="0" repeatCount="4000" fill="remove" nodeType="withEffect">
                                  <p:stCondLst>
                                    <p:cond delay="0"/>
                                  </p:stCondLst>
                                  <p:childTnLst>
                                    <p:animClr clrSpc="rgb" dir="cw">
                                      <p:cBhvr override="childStyle">
                                        <p:cTn id="44" dur="250" autoRev="1" fill="remove"/>
                                        <p:tgtEl>
                                          <p:spTgt spid="81"/>
                                        </p:tgtEl>
                                        <p:attrNameLst>
                                          <p:attrName>style.color</p:attrName>
                                        </p:attrNameLst>
                                      </p:cBhvr>
                                      <p:to>
                                        <a:schemeClr val="bg1"/>
                                      </p:to>
                                    </p:animClr>
                                    <p:animClr clrSpc="rgb" dir="cw">
                                      <p:cBhvr>
                                        <p:cTn id="45" dur="250" autoRev="1" fill="remove"/>
                                        <p:tgtEl>
                                          <p:spTgt spid="81"/>
                                        </p:tgtEl>
                                        <p:attrNameLst>
                                          <p:attrName>fillcolor</p:attrName>
                                        </p:attrNameLst>
                                      </p:cBhvr>
                                      <p:to>
                                        <a:schemeClr val="bg1"/>
                                      </p:to>
                                    </p:animClr>
                                    <p:set>
                                      <p:cBhvr>
                                        <p:cTn id="46" dur="250" autoRev="1" fill="remove"/>
                                        <p:tgtEl>
                                          <p:spTgt spid="81"/>
                                        </p:tgtEl>
                                        <p:attrNameLst>
                                          <p:attrName>fill.type</p:attrName>
                                        </p:attrNameLst>
                                      </p:cBhvr>
                                      <p:to>
                                        <p:strVal val="solid"/>
                                      </p:to>
                                    </p:set>
                                    <p:set>
                                      <p:cBhvr>
                                        <p:cTn id="47" dur="250" autoRev="1" fill="remove"/>
                                        <p:tgtEl>
                                          <p:spTgt spid="81"/>
                                        </p:tgtEl>
                                        <p:attrNameLst>
                                          <p:attrName>fill.on</p:attrName>
                                        </p:attrNameLst>
                                      </p:cBhvr>
                                      <p:to>
                                        <p:strVal val="true"/>
                                      </p:to>
                                    </p:set>
                                  </p:childTnLst>
                                </p:cTn>
                              </p:par>
                              <p:par>
                                <p:cTn id="48" presetID="27" presetClass="emph" presetSubtype="0" repeatCount="4000" fill="remove" grpId="1" nodeType="withEffect">
                                  <p:stCondLst>
                                    <p:cond delay="0"/>
                                  </p:stCondLst>
                                  <p:childTnLst>
                                    <p:animClr clrSpc="rgb" dir="cw">
                                      <p:cBhvr override="childStyle">
                                        <p:cTn id="49" dur="250" autoRev="1" fill="remove"/>
                                        <p:tgtEl>
                                          <p:spTgt spid="80"/>
                                        </p:tgtEl>
                                        <p:attrNameLst>
                                          <p:attrName>style.color</p:attrName>
                                        </p:attrNameLst>
                                      </p:cBhvr>
                                      <p:to>
                                        <a:srgbClr val="FF3300"/>
                                      </p:to>
                                    </p:animClr>
                                    <p:animClr clrSpc="rgb" dir="cw">
                                      <p:cBhvr>
                                        <p:cTn id="50" dur="250" autoRev="1" fill="remove"/>
                                        <p:tgtEl>
                                          <p:spTgt spid="80"/>
                                        </p:tgtEl>
                                        <p:attrNameLst>
                                          <p:attrName>fillcolor</p:attrName>
                                        </p:attrNameLst>
                                      </p:cBhvr>
                                      <p:to>
                                        <a:srgbClr val="FF3300"/>
                                      </p:to>
                                    </p:animClr>
                                    <p:set>
                                      <p:cBhvr>
                                        <p:cTn id="51" dur="250" autoRev="1" fill="remove"/>
                                        <p:tgtEl>
                                          <p:spTgt spid="80"/>
                                        </p:tgtEl>
                                        <p:attrNameLst>
                                          <p:attrName>fill.type</p:attrName>
                                        </p:attrNameLst>
                                      </p:cBhvr>
                                      <p:to>
                                        <p:strVal val="solid"/>
                                      </p:to>
                                    </p:set>
                                    <p:set>
                                      <p:cBhvr>
                                        <p:cTn id="52" dur="250" autoRev="1" fill="remove"/>
                                        <p:tgtEl>
                                          <p:spTgt spid="80"/>
                                        </p:tgtEl>
                                        <p:attrNameLst>
                                          <p:attrName>fill.on</p:attrName>
                                        </p:attrNameLst>
                                      </p:cBhvr>
                                      <p:to>
                                        <p:strVal val="true"/>
                                      </p:to>
                                    </p:set>
                                  </p:childTnLst>
                                </p:cTn>
                              </p:par>
                              <p:par>
                                <p:cTn id="53" presetID="6" presetClass="emph" presetSubtype="0" repeatCount="4000" fill="remove" grpId="2" nodeType="withEffect">
                                  <p:stCondLst>
                                    <p:cond delay="0"/>
                                  </p:stCondLst>
                                  <p:childTnLst>
                                    <p:animScale>
                                      <p:cBhvr>
                                        <p:cTn id="54" dur="500" fill="hold"/>
                                        <p:tgtEl>
                                          <p:spTgt spid="79"/>
                                        </p:tgtEl>
                                      </p:cBhvr>
                                      <p:by x="120000" y="120000"/>
                                    </p:animScale>
                                  </p:childTnLst>
                                </p:cTn>
                              </p:par>
                              <p:par>
                                <p:cTn id="55" presetID="6" presetClass="emph" presetSubtype="0" repeatCount="4000" fill="remove" grpId="2" nodeType="withEffect">
                                  <p:stCondLst>
                                    <p:cond delay="0"/>
                                  </p:stCondLst>
                                  <p:childTnLst>
                                    <p:animScale>
                                      <p:cBhvr>
                                        <p:cTn id="56" dur="500" fill="hold"/>
                                        <p:tgtEl>
                                          <p:spTgt spid="80"/>
                                        </p:tgtEl>
                                      </p:cBhvr>
                                      <p:by x="120000" y="120000"/>
                                    </p:animScale>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8" grpId="0" animBg="1"/>
      <p:bldP spid="58" grpId="1" animBg="1"/>
      <p:bldP spid="58" grpId="2" animBg="1"/>
      <p:bldP spid="74" grpId="0" animBg="1"/>
      <p:bldP spid="79" grpId="0" animBg="1"/>
      <p:bldP spid="79" grpId="1" animBg="1"/>
      <p:bldP spid="79" grpId="2" animBg="1"/>
      <p:bldP spid="80" grpId="0" animBg="1"/>
      <p:bldP spid="80" grpId="1" animBg="1"/>
      <p:bldP spid="80" grpId="2"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34"/>
          <p:cNvGraphicFramePr>
            <a:graphicFrameLocks/>
          </p:cNvGraphicFramePr>
          <p:nvPr>
            <p:extLst/>
          </p:nvPr>
        </p:nvGraphicFramePr>
        <p:xfrm>
          <a:off x="182880" y="685800"/>
          <a:ext cx="8732520" cy="5056632"/>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Channel Utilization Analysis</a:t>
            </a:r>
            <a:endParaRPr lang="en-US" sz="5400" dirty="0"/>
          </a:p>
        </p:txBody>
      </p:sp>
      <p:sp>
        <p:nvSpPr>
          <p:cNvPr id="23" name="Content Placeholder 2"/>
          <p:cNvSpPr>
            <a:spLocks noGrp="1"/>
          </p:cNvSpPr>
          <p:nvPr/>
        </p:nvSpPr>
        <p:spPr>
          <a:xfrm>
            <a:off x="162560" y="543543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i="1" dirty="0" smtClean="0">
                <a:solidFill>
                  <a:srgbClr val="3333CC"/>
                </a:solidFill>
              </a:rPr>
              <a:t>Simultaneous Channel Utilization </a:t>
            </a:r>
            <a:r>
              <a:rPr lang="en-US" dirty="0" smtClean="0">
                <a:sym typeface="Wingdings" panose="05000000000000000000" pitchFamily="2" charset="2"/>
              </a:rPr>
              <a:t> Performance Improvement</a:t>
            </a:r>
            <a:endParaRPr lang="en-US" b="1" i="1" dirty="0">
              <a:solidFill>
                <a:srgbClr val="3333CC"/>
              </a:solidFill>
            </a:endParaRPr>
          </a:p>
        </p:txBody>
      </p:sp>
      <p:sp>
        <p:nvSpPr>
          <p:cNvPr id="24" name="TextBox 23"/>
          <p:cNvSpPr txBox="1"/>
          <p:nvPr/>
        </p:nvSpPr>
        <p:spPr>
          <a:xfrm>
            <a:off x="3448930" y="914400"/>
            <a:ext cx="5618870" cy="523220"/>
          </a:xfrm>
          <a:prstGeom prst="rect">
            <a:avLst/>
          </a:prstGeom>
          <a:noFill/>
        </p:spPr>
        <p:txBody>
          <a:bodyPr wrap="square" rtlCol="0" anchor="ctr" anchorCtr="0">
            <a:spAutoFit/>
          </a:bodyPr>
          <a:lstStyle/>
          <a:p>
            <a:pPr algn="ctr"/>
            <a:r>
              <a:rPr lang="en-US" sz="2800" dirty="0" smtClean="0">
                <a:latin typeface="+mj-lt"/>
              </a:rPr>
              <a:t>CPU-GPU Communication-Intensive</a:t>
            </a:r>
            <a:endParaRPr lang="en-US" sz="2800" dirty="0">
              <a:latin typeface="+mj-lt"/>
            </a:endParaRPr>
          </a:p>
        </p:txBody>
      </p:sp>
      <p:sp>
        <p:nvSpPr>
          <p:cNvPr id="25" name="TextBox 24"/>
          <p:cNvSpPr txBox="1"/>
          <p:nvPr/>
        </p:nvSpPr>
        <p:spPr>
          <a:xfrm rot="16200000">
            <a:off x="-1415086" y="2802225"/>
            <a:ext cx="3596640" cy="400110"/>
          </a:xfrm>
          <a:prstGeom prst="rect">
            <a:avLst/>
          </a:prstGeom>
          <a:noFill/>
        </p:spPr>
        <p:txBody>
          <a:bodyPr wrap="square" rtlCol="0" anchor="ctr" anchorCtr="0">
            <a:spAutoFit/>
          </a:bodyPr>
          <a:lstStyle/>
          <a:p>
            <a:pPr algn="ctr"/>
            <a:r>
              <a:rPr lang="en-US" sz="2000" dirty="0" smtClean="0">
                <a:latin typeface="+mj-lt"/>
              </a:rPr>
              <a:t>Channel Utilization</a:t>
            </a:r>
            <a:endParaRPr lang="en-US" sz="2000" dirty="0">
              <a:latin typeface="+mj-lt"/>
            </a:endParaRPr>
          </a:p>
        </p:txBody>
      </p:sp>
      <p:sp>
        <p:nvSpPr>
          <p:cNvPr id="26" name="TextBox 1"/>
          <p:cNvSpPr txBox="1"/>
          <p:nvPr/>
        </p:nvSpPr>
        <p:spPr>
          <a:xfrm rot="16200000">
            <a:off x="1578493" y="4577700"/>
            <a:ext cx="936193" cy="6690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2000" b="0" dirty="0">
                <a:latin typeface="Calibri Light" panose="020F0302020204030204" pitchFamily="34" charset="0"/>
              </a:rPr>
              <a:t>CPU</a:t>
            </a:r>
          </a:p>
          <a:p>
            <a:pPr algn="r"/>
            <a:r>
              <a:rPr lang="en-US" sz="2000" b="0" dirty="0">
                <a:latin typeface="Calibri Light" panose="020F0302020204030204" pitchFamily="34" charset="0"/>
              </a:rPr>
              <a:t>IO</a:t>
            </a:r>
          </a:p>
        </p:txBody>
      </p:sp>
      <p:sp>
        <p:nvSpPr>
          <p:cNvPr id="27" name="TextBox 1"/>
          <p:cNvSpPr txBox="1"/>
          <p:nvPr/>
        </p:nvSpPr>
        <p:spPr>
          <a:xfrm rot="16200000">
            <a:off x="2778794" y="4607594"/>
            <a:ext cx="936193" cy="6690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2000" b="0">
                <a:latin typeface="Calibri Light" panose="020F0302020204030204" pitchFamily="34" charset="0"/>
              </a:rPr>
              <a:t>CPU</a:t>
            </a:r>
          </a:p>
          <a:p>
            <a:pPr algn="r"/>
            <a:r>
              <a:rPr lang="en-US" sz="2000" b="0">
                <a:latin typeface="Calibri Light" panose="020F0302020204030204" pitchFamily="34" charset="0"/>
              </a:rPr>
              <a:t>IO</a:t>
            </a:r>
          </a:p>
        </p:txBody>
      </p:sp>
      <p:sp>
        <p:nvSpPr>
          <p:cNvPr id="28" name="TextBox 1"/>
          <p:cNvSpPr txBox="1"/>
          <p:nvPr/>
        </p:nvSpPr>
        <p:spPr>
          <a:xfrm rot="16200000">
            <a:off x="3997994" y="4607594"/>
            <a:ext cx="936193" cy="6690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2000" b="0">
                <a:latin typeface="Calibri Light" panose="020F0302020204030204" pitchFamily="34" charset="0"/>
              </a:rPr>
              <a:t>CPU</a:t>
            </a:r>
          </a:p>
          <a:p>
            <a:pPr algn="r"/>
            <a:r>
              <a:rPr lang="en-US" sz="2000" b="0">
                <a:latin typeface="Calibri Light" panose="020F0302020204030204" pitchFamily="34" charset="0"/>
              </a:rPr>
              <a:t>IO</a:t>
            </a:r>
          </a:p>
        </p:txBody>
      </p:sp>
      <p:sp>
        <p:nvSpPr>
          <p:cNvPr id="29" name="TextBox 1"/>
          <p:cNvSpPr txBox="1"/>
          <p:nvPr/>
        </p:nvSpPr>
        <p:spPr>
          <a:xfrm rot="16200000">
            <a:off x="5200413" y="4607594"/>
            <a:ext cx="936193" cy="6690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2000" b="0">
                <a:latin typeface="Calibri Light" panose="020F0302020204030204" pitchFamily="34" charset="0"/>
              </a:rPr>
              <a:t>CPU</a:t>
            </a:r>
          </a:p>
          <a:p>
            <a:pPr algn="r"/>
            <a:r>
              <a:rPr lang="en-US" sz="2000" b="0">
                <a:latin typeface="Calibri Light" panose="020F0302020204030204" pitchFamily="34" charset="0"/>
              </a:rPr>
              <a:t>IO</a:t>
            </a:r>
          </a:p>
        </p:txBody>
      </p:sp>
      <p:sp>
        <p:nvSpPr>
          <p:cNvPr id="30" name="TextBox 1"/>
          <p:cNvSpPr txBox="1"/>
          <p:nvPr/>
        </p:nvSpPr>
        <p:spPr>
          <a:xfrm rot="16200000">
            <a:off x="6419613" y="4607594"/>
            <a:ext cx="936193" cy="6690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2000" b="0">
                <a:latin typeface="Calibri Light" panose="020F0302020204030204" pitchFamily="34" charset="0"/>
              </a:rPr>
              <a:t>CPU</a:t>
            </a:r>
          </a:p>
          <a:p>
            <a:pPr algn="r"/>
            <a:r>
              <a:rPr lang="en-US" sz="2000" b="0">
                <a:latin typeface="Calibri Light" panose="020F0302020204030204" pitchFamily="34" charset="0"/>
              </a:rPr>
              <a:t>IO</a:t>
            </a:r>
          </a:p>
        </p:txBody>
      </p:sp>
      <p:sp>
        <p:nvSpPr>
          <p:cNvPr id="31" name="TextBox 1"/>
          <p:cNvSpPr txBox="1"/>
          <p:nvPr/>
        </p:nvSpPr>
        <p:spPr>
          <a:xfrm rot="16200000">
            <a:off x="7625114" y="4607594"/>
            <a:ext cx="936193" cy="6690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sz="2000" b="0" dirty="0">
                <a:latin typeface="Calibri Light" panose="020F0302020204030204" pitchFamily="34" charset="0"/>
              </a:rPr>
              <a:t>CPU</a:t>
            </a:r>
          </a:p>
          <a:p>
            <a:pPr algn="r"/>
            <a:r>
              <a:rPr lang="en-US" sz="2000" b="0" dirty="0">
                <a:latin typeface="Calibri Light" panose="020F0302020204030204" pitchFamily="34" charset="0"/>
              </a:rPr>
              <a:t>IO</a:t>
            </a:r>
          </a:p>
        </p:txBody>
      </p:sp>
      <p:graphicFrame>
        <p:nvGraphicFramePr>
          <p:cNvPr id="32" name="Chart 31"/>
          <p:cNvGraphicFramePr>
            <a:graphicFrameLocks/>
          </p:cNvGraphicFramePr>
          <p:nvPr>
            <p:extLst/>
          </p:nvPr>
        </p:nvGraphicFramePr>
        <p:xfrm>
          <a:off x="182880" y="685800"/>
          <a:ext cx="8732520" cy="50566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4" name="Chart 33"/>
          <p:cNvGraphicFramePr>
            <a:graphicFrameLocks/>
          </p:cNvGraphicFramePr>
          <p:nvPr>
            <p:extLst/>
          </p:nvPr>
        </p:nvGraphicFramePr>
        <p:xfrm>
          <a:off x="182880" y="685800"/>
          <a:ext cx="8732520" cy="50566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p:cNvGraphicFramePr>
            <a:graphicFrameLocks/>
          </p:cNvGraphicFramePr>
          <p:nvPr>
            <p:extLst/>
          </p:nvPr>
        </p:nvGraphicFramePr>
        <p:xfrm>
          <a:off x="182880" y="685800"/>
          <a:ext cx="8732520" cy="5056632"/>
        </p:xfrm>
        <a:graphic>
          <a:graphicData uri="http://schemas.openxmlformats.org/drawingml/2006/chart">
            <c:chart xmlns:c="http://schemas.openxmlformats.org/drawingml/2006/chart" xmlns:r="http://schemas.openxmlformats.org/officeDocument/2006/relationships" r:id="rId6"/>
          </a:graphicData>
        </a:graphic>
      </p:graphicFrame>
      <p:sp>
        <p:nvSpPr>
          <p:cNvPr id="16" name="Content Placeholder 2"/>
          <p:cNvSpPr>
            <a:spLocks noGrp="1"/>
          </p:cNvSpPr>
          <p:nvPr/>
        </p:nvSpPr>
        <p:spPr>
          <a:xfrm>
            <a:off x="3924587" y="5063537"/>
            <a:ext cx="175260" cy="303799"/>
          </a:xfrm>
          <a:prstGeom prst="rect">
            <a:avLst/>
          </a:prstGeom>
          <a:solidFill>
            <a:schemeClr val="bg1"/>
          </a:solidFill>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smtClean="0"/>
              <a:t>4</a:t>
            </a:r>
            <a:endParaRPr lang="en-US" sz="2000" i="1" dirty="0">
              <a:solidFill>
                <a:srgbClr val="3333CC"/>
              </a:solidFill>
            </a:endParaRPr>
          </a:p>
        </p:txBody>
      </p:sp>
    </p:spTree>
    <p:extLst>
      <p:ext uri="{BB962C8B-B14F-4D97-AF65-F5344CB8AC3E}">
        <p14:creationId xmlns:p14="http://schemas.microsoft.com/office/powerpoint/2010/main" val="37796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20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left)">
                                      <p:cBhvr>
                                        <p:cTn id="12" dur="20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Graphic spid="32" grpId="0">
        <p:bldAsOne/>
      </p:bldGraphic>
      <p:bldGraphic spid="3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4572000" y="3429000"/>
            <a:ext cx="533400" cy="1371600"/>
            <a:chOff x="4572000" y="3429000"/>
            <a:chExt cx="533400" cy="1371600"/>
          </a:xfrm>
        </p:grpSpPr>
        <p:cxnSp>
          <p:nvCxnSpPr>
            <p:cNvPr id="32" name="Straight Connector 31"/>
            <p:cNvCxnSpPr>
              <a:stCxn id="24" idx="2"/>
            </p:cNvCxnSpPr>
            <p:nvPr/>
          </p:nvCxnSpPr>
          <p:spPr>
            <a:xfrm>
              <a:off x="4572000" y="3429000"/>
              <a:ext cx="0" cy="1367135"/>
            </a:xfrm>
            <a:prstGeom prst="line">
              <a:avLst/>
            </a:prstGeom>
            <a:ln w="50800" cap="rnd">
              <a:solidFill>
                <a:schemeClr val="accent2">
                  <a:lumMod val="75000"/>
                </a:schemeClr>
              </a:solidFill>
              <a:prstDash val="sysDash"/>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5" idx="1"/>
            </p:cNvCxnSpPr>
            <p:nvPr/>
          </p:nvCxnSpPr>
          <p:spPr>
            <a:xfrm>
              <a:off x="4572000" y="4796135"/>
              <a:ext cx="533400" cy="4465"/>
            </a:xfrm>
            <a:prstGeom prst="line">
              <a:avLst/>
            </a:prstGeom>
            <a:ln w="50800" cap="rnd">
              <a:solidFill>
                <a:schemeClr val="accent2">
                  <a:lumMod val="75000"/>
                </a:schemeClr>
              </a:solidFill>
              <a:prstDash val="sysDash"/>
              <a:miter lim="800000"/>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5486400" y="1447800"/>
            <a:ext cx="534628" cy="3048000"/>
            <a:chOff x="5486400" y="1447800"/>
            <a:chExt cx="534628" cy="3048000"/>
          </a:xfrm>
        </p:grpSpPr>
        <p:cxnSp>
          <p:nvCxnSpPr>
            <p:cNvPr id="14" name="Straight Connector 13"/>
            <p:cNvCxnSpPr/>
            <p:nvPr/>
          </p:nvCxnSpPr>
          <p:spPr>
            <a:xfrm>
              <a:off x="5486400" y="1447800"/>
              <a:ext cx="534628" cy="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021028" y="1447800"/>
              <a:ext cx="0" cy="3048000"/>
            </a:xfrm>
            <a:prstGeom prst="line">
              <a:avLst/>
            </a:prstGeom>
            <a:ln w="50800" cap="rnd">
              <a:solidFill>
                <a:schemeClr val="accent2">
                  <a:lumMod val="7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15" name="Rounded Rectangle 14"/>
          <p:cNvSpPr/>
          <p:nvPr/>
        </p:nvSpPr>
        <p:spPr>
          <a:xfrm>
            <a:off x="3657600" y="1143000"/>
            <a:ext cx="18288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processor</a:t>
            </a:r>
          </a:p>
        </p:txBody>
      </p:sp>
      <p:sp>
        <p:nvSpPr>
          <p:cNvPr id="23"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Our Approach</a:t>
            </a:r>
            <a:endParaRPr lang="en-US" sz="5400" dirty="0"/>
          </a:p>
        </p:txBody>
      </p:sp>
      <p:sp>
        <p:nvSpPr>
          <p:cNvPr id="24" name="Rounded Rectangle 23"/>
          <p:cNvSpPr/>
          <p:nvPr/>
        </p:nvSpPr>
        <p:spPr>
          <a:xfrm>
            <a:off x="3657600" y="2819400"/>
            <a:ext cx="1828800" cy="609600"/>
          </a:xfrm>
          <a:prstGeom prst="roundRect">
            <a:avLst>
              <a:gd name="adj" fmla="val 3656"/>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a:latin typeface="+mj-lt"/>
              </a:rPr>
              <a:t>m</a:t>
            </a:r>
            <a:r>
              <a:rPr lang="en-US" sz="2800" spc="-80" dirty="0" smtClean="0">
                <a:latin typeface="+mj-lt"/>
              </a:rPr>
              <a:t>ain memory</a:t>
            </a:r>
          </a:p>
        </p:txBody>
      </p:sp>
      <p:sp>
        <p:nvSpPr>
          <p:cNvPr id="25" name="Rounded Rectangle 24"/>
          <p:cNvSpPr/>
          <p:nvPr/>
        </p:nvSpPr>
        <p:spPr>
          <a:xfrm>
            <a:off x="5105400" y="4495800"/>
            <a:ext cx="1828800" cy="6096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000"/>
              </a:lnSpc>
            </a:pPr>
            <a:r>
              <a:rPr lang="en-US" sz="2800" spc="-80" dirty="0" smtClean="0">
                <a:latin typeface="+mj-lt"/>
              </a:rPr>
              <a:t>IO devices</a:t>
            </a:r>
          </a:p>
        </p:txBody>
      </p:sp>
      <p:cxnSp>
        <p:nvCxnSpPr>
          <p:cNvPr id="4" name="Straight Connector 3"/>
          <p:cNvCxnSpPr>
            <a:stCxn id="15" idx="2"/>
            <a:endCxn id="24" idx="0"/>
          </p:cNvCxnSpPr>
          <p:nvPr/>
        </p:nvCxnSpPr>
        <p:spPr>
          <a:xfrm>
            <a:off x="4572000" y="1752600"/>
            <a:ext cx="0" cy="106680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 name="Up-Down Arrow 26"/>
          <p:cNvSpPr/>
          <p:nvPr/>
        </p:nvSpPr>
        <p:spPr>
          <a:xfrm>
            <a:off x="4093823" y="1828800"/>
            <a:ext cx="381000" cy="914400"/>
          </a:xfrm>
          <a:prstGeom prst="upDownArrow">
            <a:avLst>
              <a:gd name="adj1" fmla="val 62000"/>
              <a:gd name="adj2" fmla="val 500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38" name="TextBox 37"/>
          <p:cNvSpPr txBox="1"/>
          <p:nvPr/>
        </p:nvSpPr>
        <p:spPr>
          <a:xfrm>
            <a:off x="2493623" y="2055167"/>
            <a:ext cx="1600200" cy="461665"/>
          </a:xfrm>
          <a:prstGeom prst="rect">
            <a:avLst/>
          </a:prstGeom>
          <a:noFill/>
        </p:spPr>
        <p:txBody>
          <a:bodyPr wrap="square" rtlCol="0">
            <a:spAutoFit/>
          </a:bodyPr>
          <a:lstStyle/>
          <a:p>
            <a:pPr algn="r"/>
            <a:r>
              <a:rPr lang="en-US" sz="2400" dirty="0" smtClean="0">
                <a:latin typeface="+mj-lt"/>
              </a:rPr>
              <a:t>CPU access</a:t>
            </a:r>
            <a:endParaRPr lang="en-US" sz="2400" dirty="0">
              <a:latin typeface="+mj-lt"/>
            </a:endParaRPr>
          </a:p>
        </p:txBody>
      </p:sp>
      <p:sp>
        <p:nvSpPr>
          <p:cNvPr id="12"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Enabling IO channel, </a:t>
            </a:r>
            <a:r>
              <a:rPr lang="en-US" dirty="0"/>
              <a:t> </a:t>
            </a:r>
            <a:r>
              <a:rPr lang="en-US" dirty="0" smtClean="0"/>
              <a:t>                                 </a:t>
            </a:r>
            <a:r>
              <a:rPr lang="en-US" b="1" i="1" dirty="0" smtClean="0">
                <a:solidFill>
                  <a:schemeClr val="accent5">
                    <a:lumMod val="75000"/>
                  </a:schemeClr>
                </a:solidFill>
              </a:rPr>
              <a:t>decoupled</a:t>
            </a:r>
            <a:r>
              <a:rPr lang="en-US" dirty="0" smtClean="0">
                <a:solidFill>
                  <a:schemeClr val="accent5">
                    <a:lumMod val="75000"/>
                  </a:schemeClr>
                </a:solidFill>
              </a:rPr>
              <a:t> </a:t>
            </a:r>
            <a:r>
              <a:rPr lang="en-US" dirty="0" smtClean="0"/>
              <a:t>&amp;</a:t>
            </a:r>
            <a:r>
              <a:rPr lang="en-US" dirty="0" smtClean="0">
                <a:solidFill>
                  <a:schemeClr val="accent5">
                    <a:lumMod val="75000"/>
                  </a:schemeClr>
                </a:solidFill>
              </a:rPr>
              <a:t> </a:t>
            </a:r>
            <a:r>
              <a:rPr lang="en-US" b="1" i="1" dirty="0" smtClean="0">
                <a:solidFill>
                  <a:schemeClr val="accent5">
                    <a:lumMod val="75000"/>
                  </a:schemeClr>
                </a:solidFill>
              </a:rPr>
              <a:t>isolated</a:t>
            </a:r>
            <a:r>
              <a:rPr lang="en-US" dirty="0" smtClean="0">
                <a:solidFill>
                  <a:schemeClr val="accent5">
                    <a:lumMod val="75000"/>
                  </a:schemeClr>
                </a:solidFill>
              </a:rPr>
              <a:t>  </a:t>
            </a:r>
            <a:r>
              <a:rPr lang="en-US" dirty="0" smtClean="0"/>
              <a:t>from CPU channel</a:t>
            </a:r>
            <a:endParaRPr lang="en-US" b="1" i="1" dirty="0">
              <a:solidFill>
                <a:srgbClr val="FF0000"/>
              </a:solidFill>
            </a:endParaRPr>
          </a:p>
        </p:txBody>
      </p:sp>
      <p:grpSp>
        <p:nvGrpSpPr>
          <p:cNvPr id="3" name="Group 2"/>
          <p:cNvGrpSpPr/>
          <p:nvPr/>
        </p:nvGrpSpPr>
        <p:grpSpPr>
          <a:xfrm>
            <a:off x="4673595" y="1842026"/>
            <a:ext cx="2724201" cy="2577574"/>
            <a:chOff x="4673595" y="1691639"/>
            <a:chExt cx="2724201" cy="2577574"/>
          </a:xfrm>
        </p:grpSpPr>
        <p:grpSp>
          <p:nvGrpSpPr>
            <p:cNvPr id="2" name="Group 1"/>
            <p:cNvGrpSpPr/>
            <p:nvPr/>
          </p:nvGrpSpPr>
          <p:grpSpPr>
            <a:xfrm>
              <a:off x="4673595" y="1691639"/>
              <a:ext cx="1229662" cy="2577574"/>
              <a:chOff x="4673595" y="1676399"/>
              <a:chExt cx="1229662" cy="2577574"/>
            </a:xfrm>
          </p:grpSpPr>
          <p:sp>
            <p:nvSpPr>
              <p:cNvPr id="17" name="Bent-Up Arrow 16"/>
              <p:cNvSpPr/>
              <p:nvPr/>
            </p:nvSpPr>
            <p:spPr>
              <a:xfrm rot="10800000">
                <a:off x="4673595" y="1676402"/>
                <a:ext cx="924561" cy="901172"/>
              </a:xfrm>
              <a:prstGeom prst="bentUpArrow">
                <a:avLst>
                  <a:gd name="adj1" fmla="val 26458"/>
                  <a:gd name="adj2" fmla="val 20467"/>
                  <a:gd name="adj3" fmla="val 21085"/>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18" name="Bent-Up Arrow 17"/>
              <p:cNvSpPr/>
              <p:nvPr/>
            </p:nvSpPr>
            <p:spPr>
              <a:xfrm rot="10800000" flipH="1">
                <a:off x="4979713" y="1676399"/>
                <a:ext cx="923544" cy="2577574"/>
              </a:xfrm>
              <a:prstGeom prst="bentUpArrow">
                <a:avLst>
                  <a:gd name="adj1" fmla="val 26458"/>
                  <a:gd name="adj2" fmla="val 20467"/>
                  <a:gd name="adj3" fmla="val 21085"/>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grpSp>
        <p:sp>
          <p:nvSpPr>
            <p:cNvPr id="19" name="TextBox 18"/>
            <p:cNvSpPr txBox="1"/>
            <p:nvPr/>
          </p:nvSpPr>
          <p:spPr>
            <a:xfrm>
              <a:off x="5797596" y="1907013"/>
              <a:ext cx="1600200" cy="461665"/>
            </a:xfrm>
            <a:prstGeom prst="rect">
              <a:avLst/>
            </a:prstGeom>
            <a:noFill/>
          </p:spPr>
          <p:txBody>
            <a:bodyPr wrap="square" rtlCol="0">
              <a:spAutoFit/>
            </a:bodyPr>
            <a:lstStyle/>
            <a:p>
              <a:pPr algn="r"/>
              <a:r>
                <a:rPr lang="en-US" sz="2400" dirty="0" smtClean="0">
                  <a:latin typeface="+mj-lt"/>
                </a:rPr>
                <a:t>IO access</a:t>
              </a:r>
              <a:endParaRPr lang="en-US" sz="2400" dirty="0">
                <a:latin typeface="+mj-lt"/>
              </a:endParaRPr>
            </a:p>
          </p:txBody>
        </p:sp>
      </p:grpSp>
      <p:grpSp>
        <p:nvGrpSpPr>
          <p:cNvPr id="34" name="Group 33"/>
          <p:cNvGrpSpPr/>
          <p:nvPr/>
        </p:nvGrpSpPr>
        <p:grpSpPr>
          <a:xfrm>
            <a:off x="2486003" y="3508136"/>
            <a:ext cx="2535574" cy="1696324"/>
            <a:chOff x="2493623" y="3485276"/>
            <a:chExt cx="2535574" cy="1696324"/>
          </a:xfrm>
        </p:grpSpPr>
        <p:sp>
          <p:nvSpPr>
            <p:cNvPr id="42" name="Bent-Up Arrow 41"/>
            <p:cNvSpPr/>
            <p:nvPr/>
          </p:nvSpPr>
          <p:spPr>
            <a:xfrm flipH="1">
              <a:off x="4093820" y="3485276"/>
              <a:ext cx="935377" cy="1696324"/>
            </a:xfrm>
            <a:prstGeom prst="bentUpArrow">
              <a:avLst>
                <a:gd name="adj1" fmla="val 26458"/>
                <a:gd name="adj2" fmla="val 20467"/>
                <a:gd name="adj3" fmla="val 21085"/>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43" name="TextBox 42"/>
            <p:cNvSpPr txBox="1"/>
            <p:nvPr/>
          </p:nvSpPr>
          <p:spPr>
            <a:xfrm>
              <a:off x="2493623" y="3731568"/>
              <a:ext cx="1600200" cy="461665"/>
            </a:xfrm>
            <a:prstGeom prst="rect">
              <a:avLst/>
            </a:prstGeom>
            <a:noFill/>
          </p:spPr>
          <p:txBody>
            <a:bodyPr wrap="square" rtlCol="0">
              <a:spAutoFit/>
            </a:bodyPr>
            <a:lstStyle/>
            <a:p>
              <a:pPr algn="r"/>
              <a:r>
                <a:rPr lang="en-US" sz="2400" dirty="0" smtClean="0">
                  <a:latin typeface="+mj-lt"/>
                </a:rPr>
                <a:t>IO access</a:t>
              </a:r>
              <a:endParaRPr lang="en-US" sz="2400" dirty="0">
                <a:latin typeface="+mj-lt"/>
              </a:endParaRPr>
            </a:p>
          </p:txBody>
        </p:sp>
      </p:grpSp>
    </p:spTree>
    <p:extLst>
      <p:ext uri="{BB962C8B-B14F-4D97-AF65-F5344CB8AC3E}">
        <p14:creationId xmlns:p14="http://schemas.microsoft.com/office/powerpoint/2010/main" val="68687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3"/>
                                        </p:tgtEl>
                                      </p:cBhvr>
                                    </p:animEffect>
                                    <p:set>
                                      <p:cBhvr>
                                        <p:cTn id="10" dur="1" fill="hold">
                                          <p:stCondLst>
                                            <p:cond delay="499"/>
                                          </p:stCondLst>
                                        </p:cTn>
                                        <p:tgtEl>
                                          <p:spTgt spid="13"/>
                                        </p:tgtEl>
                                        <p:attrNameLst>
                                          <p:attrName>style.visibility</p:attrName>
                                        </p:attrNameLst>
                                      </p:cBhvr>
                                      <p:to>
                                        <p:strVal val="hidden"/>
                                      </p:to>
                                    </p:se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5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Executive Summary</a:t>
            </a:r>
            <a:endParaRPr lang="en-US" sz="5400" dirty="0"/>
          </a:p>
        </p:txBody>
      </p:sp>
      <p:sp>
        <p:nvSpPr>
          <p:cNvPr id="7" name="Content Placeholder 2"/>
          <p:cNvSpPr txBox="1">
            <a:spLocks/>
          </p:cNvSpPr>
          <p:nvPr/>
        </p:nvSpPr>
        <p:spPr>
          <a:xfrm>
            <a:off x="0" y="838200"/>
            <a:ext cx="9144000" cy="58674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75000"/>
              </a:lnSpc>
              <a:spcBef>
                <a:spcPts val="600"/>
              </a:spcBef>
            </a:pPr>
            <a:r>
              <a:rPr lang="en-US" sz="2800" b="1" spc="-110" dirty="0" smtClean="0"/>
              <a:t>Problem</a:t>
            </a:r>
          </a:p>
          <a:p>
            <a:pPr marL="914400" lvl="1" indent="-457200">
              <a:lnSpc>
                <a:spcPct val="75000"/>
              </a:lnSpc>
              <a:spcBef>
                <a:spcPts val="600"/>
              </a:spcBef>
            </a:pPr>
            <a:r>
              <a:rPr lang="en-US" sz="2400" spc="-110" dirty="0" smtClean="0">
                <a:solidFill>
                  <a:srgbClr val="A50021"/>
                </a:solidFill>
              </a:rPr>
              <a:t>CPU and IO accesses contend for the shared memory channel</a:t>
            </a:r>
          </a:p>
          <a:p>
            <a:pPr marL="914400" lvl="1" indent="-457200">
              <a:lnSpc>
                <a:spcPct val="75000"/>
              </a:lnSpc>
              <a:spcBef>
                <a:spcPts val="600"/>
              </a:spcBef>
            </a:pPr>
            <a:endParaRPr lang="en-US" sz="700" spc="-110" dirty="0" smtClean="0">
              <a:solidFill>
                <a:srgbClr val="0000FF"/>
              </a:solidFill>
            </a:endParaRPr>
          </a:p>
          <a:p>
            <a:pPr marL="457200" indent="-457200">
              <a:lnSpc>
                <a:spcPct val="75000"/>
              </a:lnSpc>
              <a:spcBef>
                <a:spcPts val="600"/>
              </a:spcBef>
            </a:pPr>
            <a:r>
              <a:rPr lang="en-US" sz="2800" b="1" spc="-110" dirty="0" smtClean="0"/>
              <a:t>Our Approach: </a:t>
            </a:r>
            <a:r>
              <a:rPr lang="en-US" sz="2800" b="1" i="1" spc="-110" dirty="0" smtClean="0">
                <a:solidFill>
                  <a:schemeClr val="accent6">
                    <a:lumMod val="75000"/>
                  </a:schemeClr>
                </a:solidFill>
              </a:rPr>
              <a:t>Decoupled Direct Memory Access (DDMA)</a:t>
            </a:r>
          </a:p>
          <a:p>
            <a:pPr marL="914400" lvl="1" indent="-457200">
              <a:lnSpc>
                <a:spcPct val="75000"/>
              </a:lnSpc>
              <a:spcBef>
                <a:spcPts val="600"/>
              </a:spcBef>
            </a:pPr>
            <a:r>
              <a:rPr lang="en-US" sz="2400" spc="-110" dirty="0" smtClean="0">
                <a:solidFill>
                  <a:srgbClr val="000000"/>
                </a:solidFill>
              </a:rPr>
              <a:t>Design new DRAM architecture with two independent data ports</a:t>
            </a:r>
          </a:p>
          <a:p>
            <a:pPr marL="457200" lvl="1" indent="0">
              <a:lnSpc>
                <a:spcPct val="75000"/>
              </a:lnSpc>
              <a:spcBef>
                <a:spcPts val="600"/>
              </a:spcBef>
              <a:buNone/>
            </a:pPr>
            <a:r>
              <a:rPr lang="en-US" sz="2400" spc="-110" dirty="0">
                <a:solidFill>
                  <a:srgbClr val="000000"/>
                </a:solidFill>
                <a:sym typeface="Wingdings" panose="05000000000000000000" pitchFamily="2" charset="2"/>
              </a:rPr>
              <a:t>	</a:t>
            </a:r>
            <a:r>
              <a:rPr lang="en-US" sz="2400" spc="-110" dirty="0" smtClean="0">
                <a:solidFill>
                  <a:srgbClr val="000000"/>
                </a:solidFill>
                <a:sym typeface="Wingdings" panose="05000000000000000000" pitchFamily="2" charset="2"/>
              </a:rPr>
              <a:t> </a:t>
            </a:r>
            <a:r>
              <a:rPr lang="en-US" sz="2400" b="1" i="1" spc="-110" dirty="0" smtClean="0">
                <a:solidFill>
                  <a:schemeClr val="accent6">
                    <a:lumMod val="75000"/>
                  </a:schemeClr>
                </a:solidFill>
              </a:rPr>
              <a:t>Dual-Data-Port DRAM</a:t>
            </a:r>
          </a:p>
          <a:p>
            <a:pPr marL="914400" lvl="1" indent="-457200">
              <a:lnSpc>
                <a:spcPct val="75000"/>
              </a:lnSpc>
              <a:spcBef>
                <a:spcPts val="600"/>
              </a:spcBef>
            </a:pPr>
            <a:r>
              <a:rPr lang="en-US" sz="2400" spc="-110" dirty="0" smtClean="0">
                <a:solidFill>
                  <a:srgbClr val="000000"/>
                </a:solidFill>
              </a:rPr>
              <a:t>Connect </a:t>
            </a:r>
            <a:r>
              <a:rPr lang="en-US" sz="2400" spc="-110" dirty="0">
                <a:solidFill>
                  <a:srgbClr val="000000"/>
                </a:solidFill>
              </a:rPr>
              <a:t>one port to CPU and the other port to IO devices</a:t>
            </a:r>
          </a:p>
          <a:p>
            <a:pPr marL="457200" lvl="1" indent="0">
              <a:lnSpc>
                <a:spcPct val="75000"/>
              </a:lnSpc>
              <a:spcBef>
                <a:spcPts val="600"/>
              </a:spcBef>
              <a:buNone/>
            </a:pPr>
            <a:r>
              <a:rPr lang="en-US" sz="2400" b="1" i="1" spc="-110" dirty="0" smtClean="0">
                <a:solidFill>
                  <a:schemeClr val="accent6">
                    <a:lumMod val="75000"/>
                  </a:schemeClr>
                </a:solidFill>
              </a:rPr>
              <a:t>	</a:t>
            </a:r>
            <a:r>
              <a:rPr lang="en-US" sz="2400" b="1" spc="-110" dirty="0" smtClean="0">
                <a:sym typeface="Wingdings"/>
              </a:rPr>
              <a:t></a:t>
            </a:r>
            <a:r>
              <a:rPr lang="en-US" sz="2400" b="1" i="1" spc="-110" dirty="0" smtClean="0">
                <a:solidFill>
                  <a:schemeClr val="accent6">
                    <a:lumMod val="75000"/>
                  </a:schemeClr>
                </a:solidFill>
                <a:sym typeface="Wingdings"/>
              </a:rPr>
              <a:t> </a:t>
            </a:r>
            <a:r>
              <a:rPr lang="en-US" sz="2400" b="1" i="1" spc="-110" dirty="0" smtClean="0">
                <a:solidFill>
                  <a:schemeClr val="accent6">
                    <a:lumMod val="75000"/>
                  </a:schemeClr>
                </a:solidFill>
              </a:rPr>
              <a:t>Decouple CPU and IO accesses</a:t>
            </a:r>
          </a:p>
          <a:p>
            <a:pPr marL="457200" lvl="1" indent="0">
              <a:lnSpc>
                <a:spcPct val="75000"/>
              </a:lnSpc>
              <a:spcBef>
                <a:spcPts val="600"/>
              </a:spcBef>
              <a:buNone/>
            </a:pPr>
            <a:endParaRPr lang="en-US" sz="700" i="1" spc="-110" dirty="0" smtClean="0">
              <a:solidFill>
                <a:srgbClr val="0000FF"/>
              </a:solidFill>
            </a:endParaRPr>
          </a:p>
          <a:p>
            <a:pPr marL="457200" indent="-457200">
              <a:lnSpc>
                <a:spcPct val="75000"/>
              </a:lnSpc>
              <a:spcBef>
                <a:spcPts val="600"/>
              </a:spcBef>
            </a:pPr>
            <a:r>
              <a:rPr lang="en-US" sz="2800" b="1" spc="-110" dirty="0" smtClean="0">
                <a:solidFill>
                  <a:srgbClr val="000000"/>
                </a:solidFill>
              </a:rPr>
              <a:t>Application</a:t>
            </a:r>
          </a:p>
          <a:p>
            <a:pPr marL="914400" lvl="1" indent="-457200">
              <a:lnSpc>
                <a:spcPct val="75000"/>
              </a:lnSpc>
              <a:spcBef>
                <a:spcPts val="600"/>
              </a:spcBef>
            </a:pPr>
            <a:r>
              <a:rPr lang="en-US" sz="2400" spc="-110" dirty="0" smtClean="0">
                <a:solidFill>
                  <a:srgbClr val="000000"/>
                </a:solidFill>
              </a:rPr>
              <a:t>Communication between compute units (e.g., CPU – GPU)</a:t>
            </a:r>
          </a:p>
          <a:p>
            <a:pPr marL="914400" lvl="1" indent="-457200">
              <a:lnSpc>
                <a:spcPct val="75000"/>
              </a:lnSpc>
              <a:spcBef>
                <a:spcPts val="600"/>
              </a:spcBef>
            </a:pPr>
            <a:r>
              <a:rPr lang="en-US" sz="2400" spc="-110" dirty="0" smtClean="0">
                <a:solidFill>
                  <a:srgbClr val="000000"/>
                </a:solidFill>
              </a:rPr>
              <a:t>In-memory communication</a:t>
            </a:r>
            <a:r>
              <a:rPr lang="en-US" sz="2400" spc="-110" dirty="0">
                <a:solidFill>
                  <a:srgbClr val="000000"/>
                </a:solidFill>
              </a:rPr>
              <a:t> </a:t>
            </a:r>
            <a:r>
              <a:rPr lang="en-US" sz="2400" spc="-110" dirty="0" smtClean="0">
                <a:solidFill>
                  <a:srgbClr val="000000"/>
                </a:solidFill>
              </a:rPr>
              <a:t>(e.g., bulk in-memory copy/</a:t>
            </a:r>
            <a:r>
              <a:rPr lang="en-US" sz="2400" spc="-110" dirty="0" err="1" smtClean="0">
                <a:solidFill>
                  <a:srgbClr val="000000"/>
                </a:solidFill>
              </a:rPr>
              <a:t>init.</a:t>
            </a:r>
            <a:r>
              <a:rPr lang="en-US" sz="2400" spc="-110" dirty="0">
                <a:solidFill>
                  <a:srgbClr val="000000"/>
                </a:solidFill>
              </a:rPr>
              <a:t>)</a:t>
            </a:r>
            <a:r>
              <a:rPr lang="en-US" sz="2400" spc="-110" dirty="0" smtClean="0">
                <a:solidFill>
                  <a:srgbClr val="000000"/>
                </a:solidFill>
              </a:rPr>
              <a:t>  </a:t>
            </a:r>
          </a:p>
          <a:p>
            <a:pPr marL="914400" lvl="1" indent="-457200">
              <a:lnSpc>
                <a:spcPct val="75000"/>
              </a:lnSpc>
              <a:spcBef>
                <a:spcPts val="600"/>
              </a:spcBef>
            </a:pPr>
            <a:r>
              <a:rPr lang="en-US" sz="2400" spc="-110" dirty="0" smtClean="0">
                <a:solidFill>
                  <a:srgbClr val="000000"/>
                </a:solidFill>
              </a:rPr>
              <a:t>Memory-storage communication (e.g., page fault, IO </a:t>
            </a:r>
            <a:r>
              <a:rPr lang="en-US" sz="2400" spc="-110" dirty="0" err="1" smtClean="0">
                <a:solidFill>
                  <a:srgbClr val="000000"/>
                </a:solidFill>
              </a:rPr>
              <a:t>prefetch</a:t>
            </a:r>
            <a:r>
              <a:rPr lang="en-US" sz="2400" spc="-110" dirty="0" smtClean="0">
                <a:solidFill>
                  <a:srgbClr val="000000"/>
                </a:solidFill>
              </a:rPr>
              <a:t>)</a:t>
            </a:r>
          </a:p>
          <a:p>
            <a:pPr marL="914400" lvl="1" indent="-457200">
              <a:lnSpc>
                <a:spcPct val="75000"/>
              </a:lnSpc>
              <a:spcBef>
                <a:spcPts val="600"/>
              </a:spcBef>
            </a:pPr>
            <a:endParaRPr lang="en-US" sz="700" spc="-110" dirty="0" smtClean="0"/>
          </a:p>
          <a:p>
            <a:pPr marL="457200" indent="-457200">
              <a:lnSpc>
                <a:spcPct val="75000"/>
              </a:lnSpc>
              <a:spcBef>
                <a:spcPts val="600"/>
              </a:spcBef>
            </a:pPr>
            <a:r>
              <a:rPr lang="en-US" sz="2800" b="1" spc="-110" dirty="0" smtClean="0"/>
              <a:t>Result</a:t>
            </a:r>
          </a:p>
          <a:p>
            <a:pPr marL="914400" lvl="1" indent="-457200">
              <a:lnSpc>
                <a:spcPct val="75000"/>
              </a:lnSpc>
              <a:spcBef>
                <a:spcPts val="600"/>
              </a:spcBef>
            </a:pPr>
            <a:r>
              <a:rPr lang="en-US" sz="2400" spc="-110" dirty="0" smtClean="0"/>
              <a:t>Significant </a:t>
            </a:r>
            <a:r>
              <a:rPr lang="en-US" sz="2400" b="1" i="1" spc="-110" dirty="0" smtClean="0">
                <a:solidFill>
                  <a:srgbClr val="3333CC"/>
                </a:solidFill>
              </a:rPr>
              <a:t>performance improvement </a:t>
            </a:r>
            <a:r>
              <a:rPr lang="en-US" sz="2400" spc="-110" dirty="0" smtClean="0"/>
              <a:t>(20% in 2 </a:t>
            </a:r>
            <a:r>
              <a:rPr lang="en-US" sz="2400" spc="-110" dirty="0" err="1" smtClean="0"/>
              <a:t>ch.</a:t>
            </a:r>
            <a:r>
              <a:rPr lang="en-US" sz="2400" spc="-110" dirty="0" smtClean="0"/>
              <a:t> &amp; 2 rank system) </a:t>
            </a:r>
          </a:p>
          <a:p>
            <a:pPr marL="914400" lvl="1" indent="-457200">
              <a:lnSpc>
                <a:spcPct val="75000"/>
              </a:lnSpc>
              <a:spcBef>
                <a:spcPts val="600"/>
              </a:spcBef>
            </a:pPr>
            <a:r>
              <a:rPr lang="en-US" sz="2400" b="1" i="1" spc="-110" dirty="0" smtClean="0">
                <a:solidFill>
                  <a:srgbClr val="3333CC"/>
                </a:solidFill>
              </a:rPr>
              <a:t>CPU pin count reduction </a:t>
            </a:r>
            <a:r>
              <a:rPr lang="en-US" sz="2400" spc="-110" dirty="0" smtClean="0"/>
              <a:t>(4.5%)</a:t>
            </a:r>
          </a:p>
        </p:txBody>
      </p:sp>
    </p:spTree>
    <p:extLst>
      <p:ext uri="{BB962C8B-B14F-4D97-AF65-F5344CB8AC3E}">
        <p14:creationId xmlns:p14="http://schemas.microsoft.com/office/powerpoint/2010/main" val="4088680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500"/>
                                        <p:tgtEl>
                                          <p:spTgt spid="7">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4" end="4"/>
                                            </p:txEl>
                                          </p:spTgt>
                                        </p:tgtEl>
                                        <p:attrNameLst>
                                          <p:attrName>style.visibility</p:attrName>
                                        </p:attrNameLst>
                                      </p:cBhvr>
                                      <p:to>
                                        <p:strVal val="visible"/>
                                      </p:to>
                                    </p:set>
                                    <p:animEffect transition="in" filter="fade">
                                      <p:cBhvr>
                                        <p:cTn id="10" dur="500"/>
                                        <p:tgtEl>
                                          <p:spTgt spid="7">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animEffect transition="in" filter="fade">
                                      <p:cBhvr>
                                        <p:cTn id="13" dur="500"/>
                                        <p:tgtEl>
                                          <p:spTgt spid="7">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6" end="6"/>
                                            </p:txEl>
                                          </p:spTgt>
                                        </p:tgtEl>
                                        <p:attrNameLst>
                                          <p:attrName>style.visibility</p:attrName>
                                        </p:attrNameLst>
                                      </p:cBhvr>
                                      <p:to>
                                        <p:strVal val="visible"/>
                                      </p:to>
                                    </p:set>
                                    <p:animEffect transition="in" filter="fade">
                                      <p:cBhvr>
                                        <p:cTn id="18" dur="500"/>
                                        <p:tgtEl>
                                          <p:spTgt spid="7">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Effect transition="in" filter="fade">
                                      <p:cBhvr>
                                        <p:cTn id="21" dur="500"/>
                                        <p:tgtEl>
                                          <p:spTgt spid="7">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9" end="9"/>
                                            </p:txEl>
                                          </p:spTgt>
                                        </p:tgtEl>
                                        <p:attrNameLst>
                                          <p:attrName>style.visibility</p:attrName>
                                        </p:attrNameLst>
                                      </p:cBhvr>
                                      <p:to>
                                        <p:strVal val="visible"/>
                                      </p:to>
                                    </p:set>
                                    <p:animEffect transition="in" filter="fade">
                                      <p:cBhvr>
                                        <p:cTn id="26" dur="500"/>
                                        <p:tgtEl>
                                          <p:spTgt spid="7">
                                            <p:txEl>
                                              <p:pRg st="9" end="9"/>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7">
                                            <p:txEl>
                                              <p:pRg st="10" end="10"/>
                                            </p:txEl>
                                          </p:spTgt>
                                        </p:tgtEl>
                                        <p:attrNameLst>
                                          <p:attrName>style.visibility</p:attrName>
                                        </p:attrNameLst>
                                      </p:cBhvr>
                                      <p:to>
                                        <p:strVal val="visible"/>
                                      </p:to>
                                    </p:set>
                                    <p:animEffect transition="in" filter="fade">
                                      <p:cBhvr>
                                        <p:cTn id="29" dur="500"/>
                                        <p:tgtEl>
                                          <p:spTgt spid="7">
                                            <p:txEl>
                                              <p:pRg st="10" end="1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
                                            <p:txEl>
                                              <p:pRg st="11" end="11"/>
                                            </p:txEl>
                                          </p:spTgt>
                                        </p:tgtEl>
                                        <p:attrNameLst>
                                          <p:attrName>style.visibility</p:attrName>
                                        </p:attrNameLst>
                                      </p:cBhvr>
                                      <p:to>
                                        <p:strVal val="visible"/>
                                      </p:to>
                                    </p:set>
                                    <p:animEffect transition="in" filter="fade">
                                      <p:cBhvr>
                                        <p:cTn id="32" dur="500"/>
                                        <p:tgtEl>
                                          <p:spTgt spid="7">
                                            <p:txEl>
                                              <p:pRg st="11" end="1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
                                            <p:txEl>
                                              <p:pRg st="12" end="12"/>
                                            </p:txEl>
                                          </p:spTgt>
                                        </p:tgtEl>
                                        <p:attrNameLst>
                                          <p:attrName>style.visibility</p:attrName>
                                        </p:attrNameLst>
                                      </p:cBhvr>
                                      <p:to>
                                        <p:strVal val="visible"/>
                                      </p:to>
                                    </p:set>
                                    <p:animEffect transition="in" filter="fade">
                                      <p:cBhvr>
                                        <p:cTn id="35" dur="500"/>
                                        <p:tgtEl>
                                          <p:spTgt spid="7">
                                            <p:txEl>
                                              <p:pRg st="12" end="1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
                                            <p:txEl>
                                              <p:pRg st="14" end="14"/>
                                            </p:txEl>
                                          </p:spTgt>
                                        </p:tgtEl>
                                        <p:attrNameLst>
                                          <p:attrName>style.visibility</p:attrName>
                                        </p:attrNameLst>
                                      </p:cBhvr>
                                      <p:to>
                                        <p:strVal val="visible"/>
                                      </p:to>
                                    </p:set>
                                    <p:animEffect transition="in" filter="fade">
                                      <p:cBhvr>
                                        <p:cTn id="40" dur="500"/>
                                        <p:tgtEl>
                                          <p:spTgt spid="7">
                                            <p:txEl>
                                              <p:pRg st="14" end="14"/>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15" end="15"/>
                                            </p:txEl>
                                          </p:spTgt>
                                        </p:tgtEl>
                                        <p:attrNameLst>
                                          <p:attrName>style.visibility</p:attrName>
                                        </p:attrNameLst>
                                      </p:cBhvr>
                                      <p:to>
                                        <p:strVal val="visible"/>
                                      </p:to>
                                    </p:set>
                                    <p:animEffect transition="in" filter="fade">
                                      <p:cBhvr>
                                        <p:cTn id="43" dur="500"/>
                                        <p:tgtEl>
                                          <p:spTgt spid="7">
                                            <p:txEl>
                                              <p:pRg st="15" end="15"/>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6" end="16"/>
                                            </p:txEl>
                                          </p:spTgt>
                                        </p:tgtEl>
                                        <p:attrNameLst>
                                          <p:attrName>style.visibility</p:attrName>
                                        </p:attrNameLst>
                                      </p:cBhvr>
                                      <p:to>
                                        <p:strVal val="visible"/>
                                      </p:to>
                                    </p:set>
                                    <p:animEffect transition="in" filter="fade">
                                      <p:cBhvr>
                                        <p:cTn id="46" dur="500"/>
                                        <p:tgtEl>
                                          <p:spTgt spid="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Outline</a:t>
            </a:r>
            <a:endParaRPr lang="en-US" sz="5400" dirty="0"/>
          </a:p>
        </p:txBody>
      </p:sp>
      <p:sp>
        <p:nvSpPr>
          <p:cNvPr id="3" name="Rounded Rectangle 2"/>
          <p:cNvSpPr/>
          <p:nvPr/>
        </p:nvSpPr>
        <p:spPr>
          <a:xfrm>
            <a:off x="762000" y="12192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1. Problem</a:t>
            </a:r>
            <a:endParaRPr lang="en-US" sz="4000" b="1" dirty="0">
              <a:latin typeface="+mj-lt"/>
            </a:endParaRPr>
          </a:p>
        </p:txBody>
      </p:sp>
      <p:sp>
        <p:nvSpPr>
          <p:cNvPr id="4" name="Rounded Rectangle 3"/>
          <p:cNvSpPr/>
          <p:nvPr/>
        </p:nvSpPr>
        <p:spPr>
          <a:xfrm>
            <a:off x="762000" y="33528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3</a:t>
            </a:r>
            <a:r>
              <a:rPr lang="en-US" sz="4000" dirty="0" smtClean="0">
                <a:latin typeface="+mj-lt"/>
              </a:rPr>
              <a:t>. </a:t>
            </a:r>
            <a:r>
              <a:rPr lang="en-US" sz="4000" dirty="0" smtClean="0"/>
              <a:t>Dual-Data-Port DRAM</a:t>
            </a:r>
            <a:endParaRPr lang="en-US" sz="4000" dirty="0"/>
          </a:p>
        </p:txBody>
      </p:sp>
      <p:sp>
        <p:nvSpPr>
          <p:cNvPr id="5" name="Rounded Rectangle 4"/>
          <p:cNvSpPr/>
          <p:nvPr/>
        </p:nvSpPr>
        <p:spPr>
          <a:xfrm>
            <a:off x="762000" y="54864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5. Evaluation</a:t>
            </a:r>
            <a:endParaRPr lang="en-US" sz="4000" b="1" dirty="0">
              <a:latin typeface="+mj-lt"/>
            </a:endParaRPr>
          </a:p>
        </p:txBody>
      </p:sp>
      <p:sp>
        <p:nvSpPr>
          <p:cNvPr id="8" name="Rounded Rectangle 7"/>
          <p:cNvSpPr/>
          <p:nvPr/>
        </p:nvSpPr>
        <p:spPr>
          <a:xfrm>
            <a:off x="762000" y="44196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4</a:t>
            </a:r>
            <a:r>
              <a:rPr lang="en-US" sz="4000" dirty="0" smtClean="0">
                <a:latin typeface="+mj-lt"/>
              </a:rPr>
              <a:t>. </a:t>
            </a:r>
            <a:r>
              <a:rPr lang="en-US" sz="4000" dirty="0" smtClean="0"/>
              <a:t>Applications for DDMA</a:t>
            </a:r>
            <a:endParaRPr lang="en-US" sz="4000" dirty="0"/>
          </a:p>
        </p:txBody>
      </p:sp>
      <p:sp>
        <p:nvSpPr>
          <p:cNvPr id="12" name="Rounded Rectangle 11"/>
          <p:cNvSpPr/>
          <p:nvPr/>
        </p:nvSpPr>
        <p:spPr>
          <a:xfrm>
            <a:off x="762000" y="2286000"/>
            <a:ext cx="7620000" cy="6858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2. Our Approach</a:t>
            </a:r>
            <a:endParaRPr lang="en-US" sz="4000" b="1" dirty="0">
              <a:latin typeface="+mj-lt"/>
            </a:endParaRPr>
          </a:p>
        </p:txBody>
      </p:sp>
      <p:sp>
        <p:nvSpPr>
          <p:cNvPr id="13" name="Rounded Rectangle 12"/>
          <p:cNvSpPr/>
          <p:nvPr/>
        </p:nvSpPr>
        <p:spPr>
          <a:xfrm>
            <a:off x="756920" y="1219200"/>
            <a:ext cx="7620000" cy="6858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b="1" dirty="0" smtClean="0">
                <a:latin typeface="+mj-lt"/>
              </a:rPr>
              <a:t> 1. Problem</a:t>
            </a:r>
            <a:endParaRPr lang="en-US" sz="4000" b="1" dirty="0">
              <a:latin typeface="+mj-lt"/>
            </a:endParaRPr>
          </a:p>
        </p:txBody>
      </p:sp>
    </p:spTree>
    <p:extLst>
      <p:ext uri="{BB962C8B-B14F-4D97-AF65-F5344CB8AC3E}">
        <p14:creationId xmlns:p14="http://schemas.microsoft.com/office/powerpoint/2010/main" val="156928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Bent-Up Arrow 64"/>
          <p:cNvSpPr/>
          <p:nvPr/>
        </p:nvSpPr>
        <p:spPr>
          <a:xfrm rot="10800000">
            <a:off x="3661410" y="2546726"/>
            <a:ext cx="595862" cy="1241929"/>
          </a:xfrm>
          <a:prstGeom prst="bentUpArrow">
            <a:avLst>
              <a:gd name="adj1" fmla="val 38489"/>
              <a:gd name="adj2" fmla="val 28673"/>
              <a:gd name="adj3" fmla="val 25438"/>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3" name="Rectangle 2"/>
          <p:cNvSpPr/>
          <p:nvPr/>
        </p:nvSpPr>
        <p:spPr>
          <a:xfrm>
            <a:off x="3705224" y="2546726"/>
            <a:ext cx="990601" cy="242194"/>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85" name="Rounded Rectangle 84"/>
          <p:cNvSpPr/>
          <p:nvPr/>
        </p:nvSpPr>
        <p:spPr>
          <a:xfrm>
            <a:off x="2286000" y="1295400"/>
            <a:ext cx="4267200" cy="1591005"/>
          </a:xfrm>
          <a:prstGeom prst="roundRect">
            <a:avLst>
              <a:gd name="adj" fmla="val 3656"/>
            </a:avLst>
          </a:prstGeom>
          <a:noFill/>
          <a:ln w="190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endParaRPr lang="en-US" sz="2800" dirty="0" smtClean="0">
              <a:latin typeface="+mj-lt"/>
            </a:endParaRPr>
          </a:p>
        </p:txBody>
      </p:sp>
      <p:grpSp>
        <p:nvGrpSpPr>
          <p:cNvPr id="30" name="Group 29"/>
          <p:cNvGrpSpPr/>
          <p:nvPr/>
        </p:nvGrpSpPr>
        <p:grpSpPr>
          <a:xfrm>
            <a:off x="2286000" y="2816423"/>
            <a:ext cx="1744549" cy="1981945"/>
            <a:chOff x="2286000" y="3045022"/>
            <a:chExt cx="1744549" cy="1981945"/>
          </a:xfrm>
        </p:grpSpPr>
        <p:cxnSp>
          <p:nvCxnSpPr>
            <p:cNvPr id="35" name="Straight Connector 34"/>
            <p:cNvCxnSpPr/>
            <p:nvPr/>
          </p:nvCxnSpPr>
          <p:spPr>
            <a:xfrm flipH="1">
              <a:off x="3158490" y="3045022"/>
              <a:ext cx="3809" cy="993578"/>
            </a:xfrm>
            <a:prstGeom prst="line">
              <a:avLst/>
            </a:prstGeom>
            <a:ln w="508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2286000" y="3954949"/>
              <a:ext cx="1744549" cy="1072018"/>
              <a:chOff x="2286000" y="3954949"/>
              <a:chExt cx="1744549" cy="1072018"/>
            </a:xfrm>
          </p:grpSpPr>
          <p:sp>
            <p:nvSpPr>
              <p:cNvPr id="87" name="Rounded Rectangle 86"/>
              <p:cNvSpPr/>
              <p:nvPr/>
            </p:nvSpPr>
            <p:spPr>
              <a:xfrm>
                <a:off x="2286000" y="3954949"/>
                <a:ext cx="1744549" cy="1072018"/>
              </a:xfrm>
              <a:prstGeom prst="roundRect">
                <a:avLst>
                  <a:gd name="adj" fmla="val 3656"/>
                </a:avLst>
              </a:prstGeom>
              <a:noFill/>
              <a:ln w="190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endParaRPr lang="en-US" sz="2800" dirty="0" smtClean="0">
                  <a:latin typeface="+mj-lt"/>
                </a:endParaRPr>
              </a:p>
            </p:txBody>
          </p:sp>
          <p:sp>
            <p:nvSpPr>
              <p:cNvPr id="46" name="Rounded Rectangle 45"/>
              <p:cNvSpPr/>
              <p:nvPr/>
            </p:nvSpPr>
            <p:spPr>
              <a:xfrm>
                <a:off x="2360579" y="4036366"/>
                <a:ext cx="1598579" cy="914400"/>
              </a:xfrm>
              <a:prstGeom prst="roundRect">
                <a:avLst>
                  <a:gd name="adj" fmla="val 3656"/>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main memory</a:t>
                </a:r>
              </a:p>
            </p:txBody>
          </p:sp>
        </p:grpSp>
      </p:grpSp>
      <p:sp>
        <p:nvSpPr>
          <p:cNvPr id="32" name="Rounded Rectangle 31"/>
          <p:cNvSpPr/>
          <p:nvPr/>
        </p:nvSpPr>
        <p:spPr>
          <a:xfrm>
            <a:off x="2362200" y="1447801"/>
            <a:ext cx="1981200" cy="374037"/>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CPU</a:t>
            </a:r>
          </a:p>
        </p:txBody>
      </p:sp>
      <p:sp>
        <p:nvSpPr>
          <p:cNvPr id="25" name="Rounded Rectangle 24"/>
          <p:cNvSpPr/>
          <p:nvPr/>
        </p:nvSpPr>
        <p:spPr>
          <a:xfrm>
            <a:off x="4648200" y="2057401"/>
            <a:ext cx="912779" cy="3048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DMA</a:t>
            </a:r>
          </a:p>
        </p:txBody>
      </p:sp>
      <p:cxnSp>
        <p:nvCxnSpPr>
          <p:cNvPr id="48" name="Straight Connector 47"/>
          <p:cNvCxnSpPr>
            <a:stCxn id="25" idx="1"/>
          </p:cNvCxnSpPr>
          <p:nvPr/>
        </p:nvCxnSpPr>
        <p:spPr>
          <a:xfrm flipH="1">
            <a:off x="4191000" y="2209801"/>
            <a:ext cx="4572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246779" y="4188766"/>
            <a:ext cx="1621" cy="1831034"/>
          </a:xfrm>
          <a:prstGeom prst="line">
            <a:avLst/>
          </a:prstGeom>
          <a:ln w="50800" cap="rnd">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4" idx="0"/>
            <a:endCxn id="32" idx="2"/>
          </p:cNvCxnSpPr>
          <p:nvPr/>
        </p:nvCxnSpPr>
        <p:spPr>
          <a:xfrm flipV="1">
            <a:off x="3352800" y="1821838"/>
            <a:ext cx="0" cy="233330"/>
          </a:xfrm>
          <a:prstGeom prst="line">
            <a:avLst/>
          </a:prstGeom>
          <a:ln w="508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6" name="Rounded Rectangle 55"/>
          <p:cNvSpPr/>
          <p:nvPr/>
        </p:nvSpPr>
        <p:spPr>
          <a:xfrm>
            <a:off x="6629400" y="39624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graphics</a:t>
            </a:r>
          </a:p>
        </p:txBody>
      </p:sp>
      <p:sp>
        <p:nvSpPr>
          <p:cNvPr id="57" name="Rounded Rectangle 56"/>
          <p:cNvSpPr/>
          <p:nvPr/>
        </p:nvSpPr>
        <p:spPr>
          <a:xfrm>
            <a:off x="6629400" y="45720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network</a:t>
            </a:r>
          </a:p>
        </p:txBody>
      </p:sp>
      <p:sp>
        <p:nvSpPr>
          <p:cNvPr id="58" name="Rounded Rectangle 57"/>
          <p:cNvSpPr/>
          <p:nvPr/>
        </p:nvSpPr>
        <p:spPr>
          <a:xfrm>
            <a:off x="6629400" y="51816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storage</a:t>
            </a:r>
          </a:p>
        </p:txBody>
      </p:sp>
      <p:cxnSp>
        <p:nvCxnSpPr>
          <p:cNvPr id="61" name="Straight Connector 60"/>
          <p:cNvCxnSpPr>
            <a:stCxn id="56" idx="1"/>
          </p:cNvCxnSpPr>
          <p:nvPr/>
        </p:nvCxnSpPr>
        <p:spPr>
          <a:xfrm flipH="1">
            <a:off x="6248400" y="4191000"/>
            <a:ext cx="3810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57" idx="1"/>
          </p:cNvCxnSpPr>
          <p:nvPr/>
        </p:nvCxnSpPr>
        <p:spPr>
          <a:xfrm flipH="1" flipV="1">
            <a:off x="6246779" y="4798367"/>
            <a:ext cx="382621" cy="2233"/>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58" idx="1"/>
          </p:cNvCxnSpPr>
          <p:nvPr/>
        </p:nvCxnSpPr>
        <p:spPr>
          <a:xfrm flipH="1">
            <a:off x="6246779" y="5410200"/>
            <a:ext cx="382621"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246779" y="6014720"/>
            <a:ext cx="382621" cy="3810"/>
          </a:xfrm>
          <a:prstGeom prst="line">
            <a:avLst/>
          </a:prstGeom>
          <a:ln w="50800" cap="rnd">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9" name="Rounded Rectangle 58"/>
          <p:cNvSpPr/>
          <p:nvPr/>
        </p:nvSpPr>
        <p:spPr>
          <a:xfrm>
            <a:off x="6629400" y="5791200"/>
            <a:ext cx="1828800" cy="457200"/>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USB</a:t>
            </a:r>
          </a:p>
        </p:txBody>
      </p:sp>
      <p:grpSp>
        <p:nvGrpSpPr>
          <p:cNvPr id="12" name="Group 11"/>
          <p:cNvGrpSpPr/>
          <p:nvPr/>
        </p:nvGrpSpPr>
        <p:grpSpPr>
          <a:xfrm>
            <a:off x="5105400" y="2362201"/>
            <a:ext cx="1141379" cy="1863090"/>
            <a:chOff x="5105400" y="2821633"/>
            <a:chExt cx="911157" cy="1863090"/>
          </a:xfrm>
        </p:grpSpPr>
        <p:cxnSp>
          <p:nvCxnSpPr>
            <p:cNvPr id="49" name="Straight Connector 48"/>
            <p:cNvCxnSpPr/>
            <p:nvPr/>
          </p:nvCxnSpPr>
          <p:spPr>
            <a:xfrm>
              <a:off x="5105400" y="2821633"/>
              <a:ext cx="0" cy="15240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6016557" y="3278835"/>
              <a:ext cx="0" cy="1405888"/>
            </a:xfrm>
            <a:prstGeom prst="line">
              <a:avLst/>
            </a:prstGeom>
            <a:ln w="50800" cap="rnd">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47" name="Rounded Rectangle 46"/>
          <p:cNvSpPr/>
          <p:nvPr/>
        </p:nvSpPr>
        <p:spPr>
          <a:xfrm>
            <a:off x="4648200" y="2513112"/>
            <a:ext cx="1828800" cy="304056"/>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IO interface</a:t>
            </a:r>
          </a:p>
        </p:txBody>
      </p:sp>
      <p:sp>
        <p:nvSpPr>
          <p:cNvPr id="24" name="Rounded Rectangle 23"/>
          <p:cNvSpPr/>
          <p:nvPr/>
        </p:nvSpPr>
        <p:spPr>
          <a:xfrm>
            <a:off x="2362200" y="2055168"/>
            <a:ext cx="1981200" cy="761255"/>
          </a:xfrm>
          <a:prstGeom prst="roundRect">
            <a:avLst>
              <a:gd name="adj" fmla="val 3656"/>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memory controller</a:t>
            </a:r>
          </a:p>
        </p:txBody>
      </p:sp>
      <p:sp>
        <p:nvSpPr>
          <p:cNvPr id="66" name="Up-Down Arrow 65"/>
          <p:cNvSpPr/>
          <p:nvPr/>
        </p:nvSpPr>
        <p:spPr>
          <a:xfrm>
            <a:off x="2671778" y="2829939"/>
            <a:ext cx="381000" cy="958717"/>
          </a:xfrm>
          <a:prstGeom prst="upDownArrow">
            <a:avLst>
              <a:gd name="adj1" fmla="val 62000"/>
              <a:gd name="adj2" fmla="val 4550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000"/>
              </a:lnSpc>
            </a:pPr>
            <a:endParaRPr lang="en-US" sz="2400" spc="-80" dirty="0" smtClean="0"/>
          </a:p>
        </p:txBody>
      </p:sp>
      <p:sp>
        <p:nvSpPr>
          <p:cNvPr id="5" name="Down Arrow 4"/>
          <p:cNvSpPr/>
          <p:nvPr/>
        </p:nvSpPr>
        <p:spPr>
          <a:xfrm rot="10800000">
            <a:off x="3244838" y="2829940"/>
            <a:ext cx="367259" cy="958716"/>
          </a:xfrm>
          <a:prstGeom prst="downArrow">
            <a:avLst>
              <a:gd name="adj1" fmla="val 65215"/>
              <a:gd name="adj2" fmla="val 48617"/>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36" name="TextBox 35"/>
          <p:cNvSpPr txBox="1"/>
          <p:nvPr/>
        </p:nvSpPr>
        <p:spPr>
          <a:xfrm>
            <a:off x="244544" y="3048000"/>
            <a:ext cx="5490081" cy="553998"/>
          </a:xfrm>
          <a:prstGeom prst="rect">
            <a:avLst/>
          </a:prstGeom>
          <a:solidFill>
            <a:schemeClr val="bg1">
              <a:alpha val="90000"/>
            </a:schemeClr>
          </a:solidFill>
        </p:spPr>
        <p:txBody>
          <a:bodyPr wrap="square" lIns="0" tIns="0" rIns="0" bIns="0" rtlCol="0" anchor="ctr" anchorCtr="0">
            <a:spAutoFit/>
          </a:bodyPr>
          <a:lstStyle/>
          <a:p>
            <a:pPr algn="ctr"/>
            <a:r>
              <a:rPr lang="en-US" sz="3600" i="1" dirty="0" smtClean="0">
                <a:solidFill>
                  <a:srgbClr val="C00000"/>
                </a:solidFill>
              </a:rPr>
              <a:t>Memory Channel Contention</a:t>
            </a:r>
            <a:endParaRPr lang="en-US" sz="3600" i="1" dirty="0">
              <a:solidFill>
                <a:srgbClr val="C00000"/>
              </a:solidFill>
            </a:endParaRPr>
          </a:p>
        </p:txBody>
      </p:sp>
      <p:sp>
        <p:nvSpPr>
          <p:cNvPr id="38" name="TextBox 37"/>
          <p:cNvSpPr txBox="1"/>
          <p:nvPr/>
        </p:nvSpPr>
        <p:spPr>
          <a:xfrm>
            <a:off x="457200" y="3808393"/>
            <a:ext cx="1750979" cy="954107"/>
          </a:xfrm>
          <a:prstGeom prst="rect">
            <a:avLst/>
          </a:prstGeom>
          <a:noFill/>
        </p:spPr>
        <p:txBody>
          <a:bodyPr wrap="square" rtlCol="0" anchor="ctr" anchorCtr="0">
            <a:spAutoFit/>
          </a:bodyPr>
          <a:lstStyle/>
          <a:p>
            <a:pPr algn="ctr"/>
            <a:r>
              <a:rPr lang="en-US" sz="2800" b="1" dirty="0" smtClean="0">
                <a:latin typeface="+mj-lt"/>
              </a:rPr>
              <a:t>DRAM </a:t>
            </a:r>
          </a:p>
          <a:p>
            <a:pPr algn="ctr"/>
            <a:r>
              <a:rPr lang="en-US" sz="2800" b="1" dirty="0" smtClean="0">
                <a:latin typeface="+mj-lt"/>
              </a:rPr>
              <a:t>Chip</a:t>
            </a:r>
            <a:endParaRPr lang="en-US" sz="2800" b="1" dirty="0">
              <a:latin typeface="+mj-lt"/>
            </a:endParaRPr>
          </a:p>
        </p:txBody>
      </p:sp>
      <p:sp>
        <p:nvSpPr>
          <p:cNvPr id="39" name="TextBox 38"/>
          <p:cNvSpPr txBox="1"/>
          <p:nvPr/>
        </p:nvSpPr>
        <p:spPr>
          <a:xfrm>
            <a:off x="457200" y="1941493"/>
            <a:ext cx="1750979" cy="954107"/>
          </a:xfrm>
          <a:prstGeom prst="rect">
            <a:avLst/>
          </a:prstGeom>
          <a:noFill/>
        </p:spPr>
        <p:txBody>
          <a:bodyPr wrap="square" rtlCol="0" anchor="ctr" anchorCtr="0">
            <a:spAutoFit/>
          </a:bodyPr>
          <a:lstStyle/>
          <a:p>
            <a:pPr algn="ctr"/>
            <a:r>
              <a:rPr lang="en-US" sz="2800" b="1" dirty="0" smtClean="0">
                <a:latin typeface="+mj-lt"/>
              </a:rPr>
              <a:t>Processor </a:t>
            </a:r>
          </a:p>
          <a:p>
            <a:pPr algn="ctr"/>
            <a:r>
              <a:rPr lang="en-US" sz="2800" b="1" dirty="0" smtClean="0">
                <a:latin typeface="+mj-lt"/>
              </a:rPr>
              <a:t>Chip</a:t>
            </a:r>
            <a:endParaRPr lang="en-US" sz="2800" b="1" dirty="0">
              <a:latin typeface="+mj-lt"/>
            </a:endParaRPr>
          </a:p>
        </p:txBody>
      </p:sp>
      <p:sp>
        <p:nvSpPr>
          <p:cNvPr id="37"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1" spc="-200" dirty="0" smtClean="0"/>
              <a:t>Problem 1</a:t>
            </a:r>
            <a:r>
              <a:rPr lang="en-US" sz="4800" spc="-200" dirty="0" smtClean="0"/>
              <a:t>: Memory Channel Contention</a:t>
            </a:r>
            <a:endParaRPr lang="en-US" sz="4800" spc="-200" dirty="0"/>
          </a:p>
        </p:txBody>
      </p:sp>
      <p:sp>
        <p:nvSpPr>
          <p:cNvPr id="40" name="Down Arrow 39"/>
          <p:cNvSpPr/>
          <p:nvPr/>
        </p:nvSpPr>
        <p:spPr>
          <a:xfrm rot="10800000">
            <a:off x="5787261" y="2842664"/>
            <a:ext cx="367259" cy="3172055"/>
          </a:xfrm>
          <a:prstGeom prst="downArrow">
            <a:avLst>
              <a:gd name="adj1" fmla="val 65215"/>
              <a:gd name="adj2" fmla="val 48617"/>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000"/>
              </a:lnSpc>
            </a:pPr>
            <a:endParaRPr lang="en-US" sz="2400" spc="-80" dirty="0" smtClean="0"/>
          </a:p>
        </p:txBody>
      </p:sp>
      <p:sp>
        <p:nvSpPr>
          <p:cNvPr id="41" name="Rounded Rectangle 40"/>
          <p:cNvSpPr/>
          <p:nvPr/>
        </p:nvSpPr>
        <p:spPr>
          <a:xfrm>
            <a:off x="4648200" y="2057400"/>
            <a:ext cx="912779" cy="304800"/>
          </a:xfrm>
          <a:prstGeom prst="roundRect">
            <a:avLst>
              <a:gd name="adj" fmla="val 3656"/>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DMA</a:t>
            </a:r>
          </a:p>
        </p:txBody>
      </p:sp>
      <p:sp>
        <p:nvSpPr>
          <p:cNvPr id="42" name="Rounded Rectangle 41"/>
          <p:cNvSpPr/>
          <p:nvPr/>
        </p:nvSpPr>
        <p:spPr>
          <a:xfrm>
            <a:off x="4648200" y="2513111"/>
            <a:ext cx="1828800" cy="304056"/>
          </a:xfrm>
          <a:prstGeom prst="roundRect">
            <a:avLst>
              <a:gd name="adj" fmla="val 3656"/>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0" numCol="1" spcCol="0" rtlCol="0" fromWordArt="0" anchor="ctr" anchorCtr="0" forceAA="0" compatLnSpc="1">
            <a:prstTxWarp prst="textNoShape">
              <a:avLst/>
            </a:prstTxWarp>
            <a:noAutofit/>
          </a:bodyPr>
          <a:lstStyle/>
          <a:p>
            <a:pPr algn="ctr">
              <a:lnSpc>
                <a:spcPts val="2800"/>
              </a:lnSpc>
            </a:pPr>
            <a:r>
              <a:rPr lang="en-US" sz="2800" dirty="0" smtClean="0">
                <a:latin typeface="+mj-lt"/>
              </a:rPr>
              <a:t>IO interface</a:t>
            </a:r>
          </a:p>
        </p:txBody>
      </p:sp>
    </p:spTree>
    <p:extLst>
      <p:ext uri="{BB962C8B-B14F-4D97-AF65-F5344CB8AC3E}">
        <p14:creationId xmlns:p14="http://schemas.microsoft.com/office/powerpoint/2010/main" val="343388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down)">
                                      <p:cBhvr>
                                        <p:cTn id="11" dur="500"/>
                                        <p:tgtEl>
                                          <p:spTgt spid="40"/>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down)">
                                      <p:cBhvr>
                                        <p:cTn id="15" dur="500"/>
                                        <p:tgtEl>
                                          <p:spTgt spid="4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right)">
                                      <p:cBhvr>
                                        <p:cTn id="20" dur="500"/>
                                        <p:tgtEl>
                                          <p:spTgt spid="3"/>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wipe(up)">
                                      <p:cBhvr>
                                        <p:cTn id="24" dur="500"/>
                                        <p:tgtEl>
                                          <p:spTgt spid="6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66"/>
                                        </p:tgtEl>
                                        <p:attrNameLst>
                                          <p:attrName>style.visibility</p:attrName>
                                        </p:attrNameLst>
                                      </p:cBhvr>
                                      <p:to>
                                        <p:strVal val="visible"/>
                                      </p:to>
                                    </p:set>
                                    <p:animEffect transition="in" filter="wipe(down)">
                                      <p:cBhvr>
                                        <p:cTn id="34" dur="500"/>
                                        <p:tgtEl>
                                          <p:spTgt spid="66"/>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additive="base">
                                        <p:cTn id="39" dur="500" fill="hold"/>
                                        <p:tgtEl>
                                          <p:spTgt spid="36"/>
                                        </p:tgtEl>
                                        <p:attrNameLst>
                                          <p:attrName>ppt_x</p:attrName>
                                        </p:attrNameLst>
                                      </p:cBhvr>
                                      <p:tavLst>
                                        <p:tav tm="0">
                                          <p:val>
                                            <p:strVal val="0-#ppt_w/2"/>
                                          </p:val>
                                        </p:tav>
                                        <p:tav tm="100000">
                                          <p:val>
                                            <p:strVal val="#ppt_x"/>
                                          </p:val>
                                        </p:tav>
                                      </p:tavLst>
                                    </p:anim>
                                    <p:anim calcmode="lin" valueType="num">
                                      <p:cBhvr additive="base">
                                        <p:cTn id="40"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3" grpId="0" animBg="1"/>
      <p:bldP spid="66" grpId="0" animBg="1"/>
      <p:bldP spid="5" grpId="0" animBg="1"/>
      <p:bldP spid="36" grpId="0" animBg="1"/>
      <p:bldP spid="40" grpId="0" animBg="1"/>
      <p:bldP spid="41" grpId="0" animBg="1"/>
      <p:bldP spid="4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 name="Chart 69"/>
          <p:cNvGraphicFramePr>
            <a:graphicFrameLocks/>
          </p:cNvGraphicFramePr>
          <p:nvPr>
            <p:extLst>
              <p:ext uri="{D42A27DB-BD31-4B8C-83A1-F6EECF244321}">
                <p14:modId xmlns:p14="http://schemas.microsoft.com/office/powerpoint/2010/main" val="4178836573"/>
              </p:ext>
            </p:extLst>
          </p:nvPr>
        </p:nvGraphicFramePr>
        <p:xfrm>
          <a:off x="1" y="533400"/>
          <a:ext cx="8839199" cy="5562600"/>
        </p:xfrm>
        <a:graphic>
          <a:graphicData uri="http://schemas.openxmlformats.org/drawingml/2006/chart">
            <c:chart xmlns:c="http://schemas.openxmlformats.org/drawingml/2006/chart" xmlns:r="http://schemas.openxmlformats.org/officeDocument/2006/relationships" r:id="rId3"/>
          </a:graphicData>
        </a:graphic>
      </p:graphicFrame>
      <p:cxnSp>
        <p:nvCxnSpPr>
          <p:cNvPr id="74" name="Straight Connector 73"/>
          <p:cNvCxnSpPr/>
          <p:nvPr/>
        </p:nvCxnSpPr>
        <p:spPr>
          <a:xfrm flipV="1">
            <a:off x="1752601" y="3937000"/>
            <a:ext cx="3053778" cy="25400"/>
          </a:xfrm>
          <a:prstGeom prst="line">
            <a:avLst/>
          </a:prstGeom>
          <a:ln w="254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4806379" y="1143000"/>
            <a:ext cx="3704312" cy="2362200"/>
            <a:chOff x="4958778" y="1143000"/>
            <a:chExt cx="3704312" cy="2362200"/>
          </a:xfrm>
        </p:grpSpPr>
        <p:sp>
          <p:nvSpPr>
            <p:cNvPr id="71" name="TextBox 1"/>
            <p:cNvSpPr txBox="1"/>
            <p:nvPr/>
          </p:nvSpPr>
          <p:spPr>
            <a:xfrm>
              <a:off x="4958778" y="1143000"/>
              <a:ext cx="3704312" cy="2362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3600" b="1" baseline="0" dirty="0" smtClean="0">
                  <a:solidFill>
                    <a:srgbClr val="C00000"/>
                  </a:solidFill>
                  <a:latin typeface="Calibri Light" panose="020F0302020204030204" pitchFamily="34" charset="0"/>
                </a:rPr>
                <a:t>33.5% </a:t>
              </a:r>
            </a:p>
            <a:p>
              <a:pPr algn="ctr"/>
              <a:r>
                <a:rPr lang="en-US" sz="3600" b="1" baseline="0" dirty="0" smtClean="0">
                  <a:solidFill>
                    <a:srgbClr val="C00000"/>
                  </a:solidFill>
                  <a:latin typeface="Calibri Light" panose="020F0302020204030204" pitchFamily="34" charset="0"/>
                </a:rPr>
                <a:t>on average</a:t>
              </a:r>
              <a:endParaRPr lang="en-US" sz="3600" b="1" dirty="0">
                <a:solidFill>
                  <a:srgbClr val="C00000"/>
                </a:solidFill>
                <a:latin typeface="Calibri Light" panose="020F0302020204030204" pitchFamily="34" charset="0"/>
              </a:endParaRPr>
            </a:p>
          </p:txBody>
        </p:sp>
        <p:cxnSp>
          <p:nvCxnSpPr>
            <p:cNvPr id="77" name="Straight Connector 76"/>
            <p:cNvCxnSpPr/>
            <p:nvPr/>
          </p:nvCxnSpPr>
          <p:spPr>
            <a:xfrm>
              <a:off x="5181599" y="3048000"/>
              <a:ext cx="3481491" cy="3048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grpSp>
      <p:sp>
        <p:nvSpPr>
          <p:cNvPr id="78" name="TextBox 8"/>
          <p:cNvSpPr txBox="1"/>
          <p:nvPr/>
        </p:nvSpPr>
        <p:spPr>
          <a:xfrm rot="16200000">
            <a:off x="-1129739" y="2348941"/>
            <a:ext cx="3733802" cy="7123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2400" b="0" dirty="0">
                <a:latin typeface="Calibri Light" panose="020F0302020204030204" pitchFamily="34" charset="0"/>
              </a:rPr>
              <a:t>Fraction of </a:t>
            </a:r>
            <a:r>
              <a:rPr lang="en-US" sz="2400" b="0" baseline="0" dirty="0">
                <a:latin typeface="Calibri Light" panose="020F0302020204030204" pitchFamily="34" charset="0"/>
              </a:rPr>
              <a:t>Execution Time</a:t>
            </a:r>
            <a:endParaRPr lang="en-US" sz="2400" b="0" dirty="0">
              <a:latin typeface="Calibri Light" panose="020F0302020204030204" pitchFamily="34" charset="0"/>
            </a:endParaRPr>
          </a:p>
        </p:txBody>
      </p:sp>
      <p:sp>
        <p:nvSpPr>
          <p:cNvPr id="92"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A large fraction of the execution time                          is spent on IO accesses</a:t>
            </a:r>
            <a:endParaRPr lang="en-US" dirty="0">
              <a:solidFill>
                <a:srgbClr val="FF0000"/>
              </a:solidFill>
            </a:endParaRPr>
          </a:p>
        </p:txBody>
      </p:sp>
      <p:cxnSp>
        <p:nvCxnSpPr>
          <p:cNvPr id="12" name="Straight Connector 11"/>
          <p:cNvCxnSpPr/>
          <p:nvPr/>
        </p:nvCxnSpPr>
        <p:spPr>
          <a:xfrm flipH="1" flipV="1">
            <a:off x="4884419" y="1577337"/>
            <a:ext cx="1" cy="2420410"/>
          </a:xfrm>
          <a:prstGeom prst="line">
            <a:avLst/>
          </a:prstGeom>
          <a:ln w="1905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52400" y="152401"/>
            <a:ext cx="94488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1" spc="-200" dirty="0" smtClean="0"/>
              <a:t>Problem 1</a:t>
            </a:r>
            <a:r>
              <a:rPr lang="en-US" sz="4800" spc="-200" dirty="0" smtClean="0"/>
              <a:t>: Memory Channel Contention</a:t>
            </a:r>
            <a:endParaRPr lang="en-US" sz="4800" spc="-200" dirty="0"/>
          </a:p>
        </p:txBody>
      </p:sp>
    </p:spTree>
    <p:extLst>
      <p:ext uri="{BB962C8B-B14F-4D97-AF65-F5344CB8AC3E}">
        <p14:creationId xmlns:p14="http://schemas.microsoft.com/office/powerpoint/2010/main" val="49763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ontent Placeholder 2"/>
          <p:cNvSpPr>
            <a:spLocks noGrp="1"/>
          </p:cNvSpPr>
          <p:nvPr/>
        </p:nvSpPr>
        <p:spPr>
          <a:xfrm>
            <a:off x="152400" y="5257800"/>
            <a:ext cx="8839200" cy="104157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Integrating IO interface on the processor chip     leads to </a:t>
            </a:r>
            <a:r>
              <a:rPr lang="en-US" b="1" i="1" dirty="0" smtClean="0">
                <a:solidFill>
                  <a:srgbClr val="C00000"/>
                </a:solidFill>
              </a:rPr>
              <a:t>high area cost</a:t>
            </a:r>
            <a:endParaRPr lang="en-US" b="1" i="1" dirty="0">
              <a:solidFill>
                <a:srgbClr val="C00000"/>
              </a:solidFill>
            </a:endParaRPr>
          </a:p>
        </p:txBody>
      </p:sp>
      <p:graphicFrame>
        <p:nvGraphicFramePr>
          <p:cNvPr id="13" name="Chart 12"/>
          <p:cNvGraphicFramePr>
            <a:graphicFrameLocks/>
          </p:cNvGraphicFramePr>
          <p:nvPr>
            <p:extLst>
              <p:ext uri="{D42A27DB-BD31-4B8C-83A1-F6EECF244321}">
                <p14:modId xmlns:p14="http://schemas.microsoft.com/office/powerpoint/2010/main" val="2879783722"/>
              </p:ext>
            </p:extLst>
          </p:nvPr>
        </p:nvGraphicFramePr>
        <p:xfrm>
          <a:off x="-457200" y="990600"/>
          <a:ext cx="4572000" cy="3251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a:graphicFrameLocks/>
          </p:cNvGraphicFramePr>
          <p:nvPr>
            <p:extLst>
              <p:ext uri="{D42A27DB-BD31-4B8C-83A1-F6EECF244321}">
                <p14:modId xmlns:p14="http://schemas.microsoft.com/office/powerpoint/2010/main" val="2186295954"/>
              </p:ext>
            </p:extLst>
          </p:nvPr>
        </p:nvGraphicFramePr>
        <p:xfrm>
          <a:off x="3886200" y="990600"/>
          <a:ext cx="4572000" cy="3251200"/>
        </p:xfrm>
        <a:graphic>
          <a:graphicData uri="http://schemas.openxmlformats.org/drawingml/2006/chart">
            <c:chart xmlns:c="http://schemas.openxmlformats.org/drawingml/2006/chart" xmlns:r="http://schemas.openxmlformats.org/officeDocument/2006/relationships" r:id="rId4"/>
          </a:graphicData>
        </a:graphic>
      </p:graphicFrame>
      <p:sp>
        <p:nvSpPr>
          <p:cNvPr id="16" name="Content Placeholder 2"/>
          <p:cNvSpPr>
            <a:spLocks noGrp="1"/>
          </p:cNvSpPr>
          <p:nvPr/>
        </p:nvSpPr>
        <p:spPr>
          <a:xfrm>
            <a:off x="0" y="4432215"/>
            <a:ext cx="3657600" cy="520785"/>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t>Processor Pin Count</a:t>
            </a:r>
            <a:endParaRPr lang="en-US" sz="2800" b="1" dirty="0">
              <a:solidFill>
                <a:srgbClr val="FF0000"/>
              </a:solidFill>
            </a:endParaRPr>
          </a:p>
        </p:txBody>
      </p:sp>
      <p:sp>
        <p:nvSpPr>
          <p:cNvPr id="17" name="Content Placeholder 2"/>
          <p:cNvSpPr>
            <a:spLocks noGrp="1"/>
          </p:cNvSpPr>
          <p:nvPr/>
        </p:nvSpPr>
        <p:spPr>
          <a:xfrm>
            <a:off x="4495800" y="4737015"/>
            <a:ext cx="3505200" cy="520785"/>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t>(w/o power pins)</a:t>
            </a:r>
            <a:endParaRPr lang="en-US" sz="2800" b="1" dirty="0">
              <a:solidFill>
                <a:srgbClr val="FF0000"/>
              </a:solidFill>
            </a:endParaRPr>
          </a:p>
        </p:txBody>
      </p:sp>
      <p:sp>
        <p:nvSpPr>
          <p:cNvPr id="18" name="Content Placeholder 2"/>
          <p:cNvSpPr>
            <a:spLocks noGrp="1"/>
          </p:cNvSpPr>
          <p:nvPr/>
        </p:nvSpPr>
        <p:spPr>
          <a:xfrm>
            <a:off x="304800" y="2412820"/>
            <a:ext cx="1524000" cy="520785"/>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smtClean="0">
                <a:solidFill>
                  <a:schemeClr val="bg1"/>
                </a:solidFill>
              </a:rPr>
              <a:t>power</a:t>
            </a:r>
            <a:endParaRPr lang="en-US" sz="2400" b="1" dirty="0">
              <a:solidFill>
                <a:schemeClr val="bg1"/>
              </a:solidFill>
            </a:endParaRPr>
          </a:p>
        </p:txBody>
      </p:sp>
      <p:sp>
        <p:nvSpPr>
          <p:cNvPr id="19" name="Content Placeholder 2"/>
          <p:cNvSpPr>
            <a:spLocks noGrp="1"/>
          </p:cNvSpPr>
          <p:nvPr/>
        </p:nvSpPr>
        <p:spPr>
          <a:xfrm>
            <a:off x="1842654" y="2589751"/>
            <a:ext cx="1524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smtClean="0">
                <a:solidFill>
                  <a:schemeClr val="bg1"/>
                </a:solidFill>
              </a:rPr>
              <a:t>memory</a:t>
            </a:r>
            <a:endParaRPr lang="en-US" sz="2400" b="1" dirty="0">
              <a:solidFill>
                <a:schemeClr val="bg1"/>
              </a:solidFill>
            </a:endParaRPr>
          </a:p>
        </p:txBody>
      </p:sp>
      <p:sp>
        <p:nvSpPr>
          <p:cNvPr id="20" name="Content Placeholder 2"/>
          <p:cNvSpPr>
            <a:spLocks noGrp="1"/>
          </p:cNvSpPr>
          <p:nvPr/>
        </p:nvSpPr>
        <p:spPr>
          <a:xfrm>
            <a:off x="1842654" y="2894550"/>
            <a:ext cx="1524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smtClean="0">
                <a:solidFill>
                  <a:schemeClr val="bg1"/>
                </a:solidFill>
              </a:rPr>
              <a:t>(2 </a:t>
            </a:r>
            <a:r>
              <a:rPr lang="en-US" sz="2400" b="1" dirty="0" err="1" smtClean="0">
                <a:solidFill>
                  <a:schemeClr val="bg1"/>
                </a:solidFill>
              </a:rPr>
              <a:t>ch</a:t>
            </a:r>
            <a:r>
              <a:rPr lang="en-US" sz="2400" b="1" dirty="0" smtClean="0">
                <a:solidFill>
                  <a:schemeClr val="bg1"/>
                </a:solidFill>
              </a:rPr>
              <a:t>)</a:t>
            </a:r>
            <a:endParaRPr lang="en-US" sz="2400" b="1" dirty="0">
              <a:solidFill>
                <a:schemeClr val="bg1"/>
              </a:solidFill>
            </a:endParaRPr>
          </a:p>
        </p:txBody>
      </p:sp>
      <p:sp>
        <p:nvSpPr>
          <p:cNvPr id="21" name="Content Placeholder 2"/>
          <p:cNvSpPr>
            <a:spLocks noGrp="1"/>
          </p:cNvSpPr>
          <p:nvPr/>
        </p:nvSpPr>
        <p:spPr>
          <a:xfrm>
            <a:off x="2819400" y="1219200"/>
            <a:ext cx="1905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solidFill>
                  <a:srgbClr val="C00000"/>
                </a:solidFill>
              </a:rPr>
              <a:t>IO interface</a:t>
            </a:r>
          </a:p>
        </p:txBody>
      </p:sp>
      <p:sp>
        <p:nvSpPr>
          <p:cNvPr id="22" name="Content Placeholder 2"/>
          <p:cNvSpPr>
            <a:spLocks noGrp="1"/>
          </p:cNvSpPr>
          <p:nvPr/>
        </p:nvSpPr>
        <p:spPr>
          <a:xfrm>
            <a:off x="2743200" y="1599150"/>
            <a:ext cx="1905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solidFill>
                  <a:srgbClr val="C00000"/>
                </a:solidFill>
              </a:rPr>
              <a:t>(10.6%)</a:t>
            </a:r>
          </a:p>
        </p:txBody>
      </p:sp>
      <p:sp>
        <p:nvSpPr>
          <p:cNvPr id="23" name="Content Placeholder 2"/>
          <p:cNvSpPr>
            <a:spLocks noGrp="1"/>
          </p:cNvSpPr>
          <p:nvPr/>
        </p:nvSpPr>
        <p:spPr>
          <a:xfrm rot="17190067">
            <a:off x="1607220" y="1426698"/>
            <a:ext cx="1019795"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smtClean="0">
                <a:solidFill>
                  <a:schemeClr val="bg1"/>
                </a:solidFill>
              </a:rPr>
              <a:t>others</a:t>
            </a:r>
            <a:endParaRPr lang="en-US" sz="2400" b="1" dirty="0">
              <a:solidFill>
                <a:schemeClr val="bg1"/>
              </a:solidFill>
            </a:endParaRPr>
          </a:p>
        </p:txBody>
      </p:sp>
      <p:sp>
        <p:nvSpPr>
          <p:cNvPr id="24" name="Content Placeholder 2"/>
          <p:cNvSpPr>
            <a:spLocks noGrp="1"/>
          </p:cNvSpPr>
          <p:nvPr/>
        </p:nvSpPr>
        <p:spPr>
          <a:xfrm>
            <a:off x="7350760" y="3175000"/>
            <a:ext cx="1905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solidFill>
                  <a:srgbClr val="C00000"/>
                </a:solidFill>
              </a:rPr>
              <a:t>IO interface</a:t>
            </a:r>
          </a:p>
        </p:txBody>
      </p:sp>
      <p:sp>
        <p:nvSpPr>
          <p:cNvPr id="25" name="Content Placeholder 2"/>
          <p:cNvSpPr>
            <a:spLocks noGrp="1"/>
          </p:cNvSpPr>
          <p:nvPr/>
        </p:nvSpPr>
        <p:spPr>
          <a:xfrm>
            <a:off x="7350760" y="3554950"/>
            <a:ext cx="1905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solidFill>
                  <a:srgbClr val="C00000"/>
                </a:solidFill>
              </a:rPr>
              <a:t>(28.4%)</a:t>
            </a:r>
          </a:p>
        </p:txBody>
      </p:sp>
      <p:sp>
        <p:nvSpPr>
          <p:cNvPr id="26" name="Content Placeholder 2"/>
          <p:cNvSpPr>
            <a:spLocks noGrp="1"/>
          </p:cNvSpPr>
          <p:nvPr/>
        </p:nvSpPr>
        <p:spPr>
          <a:xfrm>
            <a:off x="6248400" y="1651000"/>
            <a:ext cx="9906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smtClean="0">
                <a:solidFill>
                  <a:schemeClr val="bg1"/>
                </a:solidFill>
              </a:rPr>
              <a:t>others</a:t>
            </a:r>
            <a:endParaRPr lang="en-US" sz="2400" b="1" dirty="0">
              <a:solidFill>
                <a:schemeClr val="bg1"/>
              </a:solidFill>
            </a:endParaRPr>
          </a:p>
        </p:txBody>
      </p:sp>
      <p:sp>
        <p:nvSpPr>
          <p:cNvPr id="27" name="Content Placeholder 2"/>
          <p:cNvSpPr>
            <a:spLocks noGrp="1"/>
          </p:cNvSpPr>
          <p:nvPr/>
        </p:nvSpPr>
        <p:spPr>
          <a:xfrm>
            <a:off x="4662054" y="2374281"/>
            <a:ext cx="1524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smtClean="0">
                <a:solidFill>
                  <a:schemeClr val="bg1"/>
                </a:solidFill>
              </a:rPr>
              <a:t>memory</a:t>
            </a:r>
            <a:endParaRPr lang="en-US" sz="2400" b="1" dirty="0">
              <a:solidFill>
                <a:schemeClr val="bg1"/>
              </a:solidFill>
            </a:endParaRPr>
          </a:p>
        </p:txBody>
      </p:sp>
      <p:sp>
        <p:nvSpPr>
          <p:cNvPr id="28" name="Content Placeholder 2"/>
          <p:cNvSpPr>
            <a:spLocks noGrp="1"/>
          </p:cNvSpPr>
          <p:nvPr/>
        </p:nvSpPr>
        <p:spPr>
          <a:xfrm>
            <a:off x="4662054" y="2679080"/>
            <a:ext cx="1524000" cy="45825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smtClean="0">
                <a:solidFill>
                  <a:schemeClr val="bg1"/>
                </a:solidFill>
              </a:rPr>
              <a:t>(2 </a:t>
            </a:r>
            <a:r>
              <a:rPr lang="en-US" sz="2400" b="1" dirty="0" err="1" smtClean="0">
                <a:solidFill>
                  <a:schemeClr val="bg1"/>
                </a:solidFill>
              </a:rPr>
              <a:t>ch</a:t>
            </a:r>
            <a:r>
              <a:rPr lang="en-US" sz="2400" b="1" dirty="0" smtClean="0">
                <a:solidFill>
                  <a:schemeClr val="bg1"/>
                </a:solidFill>
              </a:rPr>
              <a:t>)</a:t>
            </a:r>
            <a:endParaRPr lang="en-US" sz="2400" b="1" dirty="0">
              <a:solidFill>
                <a:schemeClr val="bg1"/>
              </a:solidFill>
            </a:endParaRPr>
          </a:p>
        </p:txBody>
      </p:sp>
      <p:sp>
        <p:nvSpPr>
          <p:cNvPr id="29" name="Content Placeholder 2"/>
          <p:cNvSpPr>
            <a:spLocks noGrp="1"/>
          </p:cNvSpPr>
          <p:nvPr/>
        </p:nvSpPr>
        <p:spPr>
          <a:xfrm>
            <a:off x="0" y="4737015"/>
            <a:ext cx="3657600" cy="520785"/>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t>(w/ power pins)</a:t>
            </a:r>
            <a:endParaRPr lang="en-US" sz="2800" b="1" dirty="0">
              <a:solidFill>
                <a:srgbClr val="FF0000"/>
              </a:solidFill>
            </a:endParaRPr>
          </a:p>
        </p:txBody>
      </p:sp>
      <p:sp>
        <p:nvSpPr>
          <p:cNvPr id="30" name="Content Placeholder 2"/>
          <p:cNvSpPr>
            <a:spLocks noGrp="1"/>
          </p:cNvSpPr>
          <p:nvPr/>
        </p:nvSpPr>
        <p:spPr>
          <a:xfrm>
            <a:off x="4495800" y="4419600"/>
            <a:ext cx="3505200" cy="520785"/>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b="1" dirty="0" smtClean="0"/>
              <a:t>Processor Pin Count</a:t>
            </a:r>
            <a:endParaRPr lang="en-US" sz="2800" b="1" dirty="0">
              <a:solidFill>
                <a:srgbClr val="FF0000"/>
              </a:solidFill>
            </a:endParaRPr>
          </a:p>
        </p:txBody>
      </p:sp>
      <p:sp>
        <p:nvSpPr>
          <p:cNvPr id="31" name="Content Placeholder 2"/>
          <p:cNvSpPr>
            <a:spLocks noGrp="1"/>
          </p:cNvSpPr>
          <p:nvPr/>
        </p:nvSpPr>
        <p:spPr>
          <a:xfrm>
            <a:off x="1116214" y="4068608"/>
            <a:ext cx="2265680" cy="520785"/>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smtClean="0"/>
              <a:t>959 pins in total</a:t>
            </a:r>
            <a:endParaRPr lang="en-US" sz="2400" dirty="0">
              <a:solidFill>
                <a:srgbClr val="FF0000"/>
              </a:solidFill>
            </a:endParaRPr>
          </a:p>
        </p:txBody>
      </p:sp>
      <p:sp>
        <p:nvSpPr>
          <p:cNvPr id="32" name="Content Placeholder 2"/>
          <p:cNvSpPr>
            <a:spLocks noGrp="1"/>
          </p:cNvSpPr>
          <p:nvPr/>
        </p:nvSpPr>
        <p:spPr>
          <a:xfrm>
            <a:off x="5506720" y="4051215"/>
            <a:ext cx="2265680" cy="520785"/>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t>3</a:t>
            </a:r>
            <a:r>
              <a:rPr lang="en-US" sz="2400" dirty="0" smtClean="0"/>
              <a:t>59 pins in total</a:t>
            </a:r>
            <a:endParaRPr lang="en-US" sz="2400" dirty="0">
              <a:solidFill>
                <a:srgbClr val="FF0000"/>
              </a:solidFill>
            </a:endParaRPr>
          </a:p>
        </p:txBody>
      </p:sp>
      <p:sp>
        <p:nvSpPr>
          <p:cNvPr id="33"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1" spc="-100" dirty="0" smtClean="0"/>
              <a:t>Problem 2</a:t>
            </a:r>
            <a:r>
              <a:rPr lang="en-US" sz="4800" spc="-100" dirty="0" smtClean="0"/>
              <a:t>: High Cost </a:t>
            </a:r>
            <a:r>
              <a:rPr lang="en-US" sz="4800" spc="-100" dirty="0"/>
              <a:t>for IO </a:t>
            </a:r>
            <a:r>
              <a:rPr lang="en-US" sz="4800" spc="-100" dirty="0" smtClean="0"/>
              <a:t>Interfaces</a:t>
            </a:r>
            <a:endParaRPr lang="en-US" sz="4800" spc="-100" dirty="0"/>
          </a:p>
        </p:txBody>
      </p:sp>
    </p:spTree>
    <p:extLst>
      <p:ext uri="{BB962C8B-B14F-4D97-AF65-F5344CB8AC3E}">
        <p14:creationId xmlns:p14="http://schemas.microsoft.com/office/powerpoint/2010/main" val="4119300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500"/>
                                        <p:tgtEl>
                                          <p:spTgt spid="3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500"/>
                                        <p:tgtEl>
                                          <p:spTgt spid="2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Graphic spid="13" grpId="0">
        <p:bldAsOne/>
      </p:bldGraphic>
      <p:bldGraphic spid="15" grpId="0">
        <p:bldAsOne/>
      </p:bldGraphic>
      <p:bldP spid="16" grpId="0"/>
      <p:bldP spid="17" grpId="0"/>
      <p:bldP spid="21" grpId="0"/>
      <p:bldP spid="22" grpId="0"/>
      <p:bldP spid="24" grpId="0"/>
      <p:bldP spid="25" grpId="0"/>
      <p:bldP spid="29" grpId="0"/>
      <p:bldP spid="30" grpId="0"/>
      <p:bldP spid="32"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lIns="0" tIns="0" rIns="0" bIns="0" rtlCol="0" anchor="ctr"/>
      <a:lstStyle>
        <a:defPPr algn="ctr">
          <a:lnSpc>
            <a:spcPts val="2000"/>
          </a:lnSpc>
          <a:defRPr sz="2400" spc="-8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25032</TotalTime>
  <Words>4208</Words>
  <Application>Microsoft Macintosh PowerPoint</Application>
  <PresentationFormat>On-screen Show (4:3)</PresentationFormat>
  <Paragraphs>803</Paragraphs>
  <Slides>37</Slides>
  <Notes>37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Cambria Math</vt:lpstr>
      <vt:lpstr>맑은 고딕</vt:lpstr>
      <vt:lpstr>Arial</vt:lpstr>
      <vt:lpstr>Calibri</vt:lpstr>
      <vt:lpstr>Calibri Light</vt:lpstr>
      <vt:lpstr>Wingdings</vt:lpstr>
      <vt:lpstr>Office Theme</vt:lpstr>
      <vt:lpstr>Isolating CPU and IO Traffic by Leveraging a Dual-Data-Port DRAM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Isolating CPU and IO Traffic by Leveraging a Dual-Data-Port DRAM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yoongu</dc:creator>
  <cp:lastModifiedBy>Donghyuk Lee</cp:lastModifiedBy>
  <cp:revision>2054</cp:revision>
  <cp:lastPrinted>2015-10-02T09:54:58Z</cp:lastPrinted>
  <dcterms:created xsi:type="dcterms:W3CDTF">2014-06-05T00:32:34Z</dcterms:created>
  <dcterms:modified xsi:type="dcterms:W3CDTF">2015-10-29T07:46:51Z</dcterms:modified>
</cp:coreProperties>
</file>