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notesSlides/notesSlide20.xml" ContentType="application/vnd.openxmlformats-officedocument.presentationml.notesSlide+xml"/>
  <Override PartName="/ppt/charts/chart2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3.xml" ContentType="application/vnd.openxmlformats-officedocument.drawingml.chart+xml"/>
  <Override PartName="/ppt/notesSlides/notesSlide2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86" r:id="rId2"/>
    <p:sldId id="257" r:id="rId3"/>
    <p:sldId id="311" r:id="rId4"/>
    <p:sldId id="287" r:id="rId5"/>
    <p:sldId id="258" r:id="rId6"/>
    <p:sldId id="288" r:id="rId7"/>
    <p:sldId id="289" r:id="rId8"/>
    <p:sldId id="322" r:id="rId9"/>
    <p:sldId id="291" r:id="rId10"/>
    <p:sldId id="292" r:id="rId11"/>
    <p:sldId id="323" r:id="rId12"/>
    <p:sldId id="324" r:id="rId13"/>
    <p:sldId id="325" r:id="rId14"/>
    <p:sldId id="326" r:id="rId15"/>
    <p:sldId id="327" r:id="rId16"/>
    <p:sldId id="261" r:id="rId17"/>
    <p:sldId id="294" r:id="rId18"/>
    <p:sldId id="316" r:id="rId19"/>
    <p:sldId id="299" r:id="rId20"/>
    <p:sldId id="300" r:id="rId21"/>
    <p:sldId id="302" r:id="rId22"/>
    <p:sldId id="301" r:id="rId23"/>
    <p:sldId id="333" r:id="rId24"/>
    <p:sldId id="317" r:id="rId25"/>
    <p:sldId id="321" r:id="rId26"/>
    <p:sldId id="266" r:id="rId27"/>
    <p:sldId id="267" r:id="rId28"/>
    <p:sldId id="304" r:id="rId29"/>
    <p:sldId id="268" r:id="rId30"/>
    <p:sldId id="318" r:id="rId31"/>
    <p:sldId id="269" r:id="rId32"/>
    <p:sldId id="284" r:id="rId33"/>
    <p:sldId id="279" r:id="rId34"/>
    <p:sldId id="271" r:id="rId35"/>
    <p:sldId id="275" r:id="rId36"/>
    <p:sldId id="276" r:id="rId37"/>
    <p:sldId id="285" r:id="rId38"/>
    <p:sldId id="310" r:id="rId39"/>
    <p:sldId id="334" r:id="rId40"/>
    <p:sldId id="332" r:id="rId41"/>
    <p:sldId id="328" r:id="rId42"/>
    <p:sldId id="329" r:id="rId43"/>
    <p:sldId id="330" r:id="rId44"/>
    <p:sldId id="331" r:id="rId4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00"/>
    <a:srgbClr val="EAEAEA"/>
    <a:srgbClr val="F8F8F8"/>
    <a:srgbClr val="C4442A"/>
    <a:srgbClr val="C2C2C2"/>
    <a:srgbClr val="0960A7"/>
    <a:srgbClr val="990000"/>
    <a:srgbClr val="FFFFFF"/>
    <a:srgbClr val="2639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4" autoAdjust="0"/>
    <p:restoredTop sz="89831" autoAdjust="0"/>
  </p:normalViewPr>
  <p:slideViewPr>
    <p:cSldViewPr>
      <p:cViewPr varScale="1">
        <p:scale>
          <a:sx n="108" d="100"/>
          <a:sy n="108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isca-2014\sheets\metric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isca-2014\sheets\weighted-speedu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isca-2014\sheets\metric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isca-2014\sheets\weighted-speedu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9477255536806"/>
          <c:y val="0.0579710144927536"/>
          <c:w val="0.852703935933452"/>
          <c:h val="0.812600897713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Detail!$B$1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Detail!$B$2:$B$4</c:f>
              <c:numCache>
                <c:formatCode>General</c:formatCode>
                <c:ptCount val="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</c:numCache>
            </c:numRef>
          </c:val>
        </c:ser>
        <c:ser>
          <c:idx val="1"/>
          <c:order val="1"/>
          <c:tx>
            <c:strRef>
              <c:f>Detail!$C$1</c:f>
              <c:strCache>
                <c:ptCount val="1"/>
                <c:pt idx="0">
                  <c:v>DAWB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Detail!$C$2:$C$4</c:f>
              <c:numCache>
                <c:formatCode>General</c:formatCode>
                <c:ptCount val="3"/>
                <c:pt idx="0">
                  <c:v>1.14</c:v>
                </c:pt>
                <c:pt idx="1">
                  <c:v>2.51</c:v>
                </c:pt>
                <c:pt idx="2">
                  <c:v>1.95</c:v>
                </c:pt>
              </c:numCache>
            </c:numRef>
          </c:val>
        </c:ser>
        <c:ser>
          <c:idx val="2"/>
          <c:order val="2"/>
          <c:tx>
            <c:strRef>
              <c:f>Detail!$D$1</c:f>
              <c:strCache>
                <c:ptCount val="1"/>
                <c:pt idx="0">
                  <c:v>DBI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Detail!$D$2:$D$4</c:f>
            </c:numRef>
          </c:val>
        </c:ser>
        <c:ser>
          <c:idx val="3"/>
          <c:order val="3"/>
          <c:tx>
            <c:strRef>
              <c:f>Detail!$E$1</c:f>
              <c:strCache>
                <c:ptCount val="1"/>
                <c:pt idx="0">
                  <c:v>+AWB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Detail!$E$2:$E$4</c:f>
            </c:numRef>
          </c:val>
        </c:ser>
        <c:ser>
          <c:idx val="4"/>
          <c:order val="4"/>
          <c:tx>
            <c:strRef>
              <c:f>Detail!$F$1</c:f>
              <c:strCache>
                <c:ptCount val="1"/>
                <c:pt idx="0">
                  <c:v>+CLB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Detail!$F$2:$F$4</c:f>
            </c:numRef>
          </c:val>
        </c:ser>
        <c:ser>
          <c:idx val="5"/>
          <c:order val="5"/>
          <c:tx>
            <c:strRef>
              <c:f>Detail!$G$1</c:f>
              <c:strCache>
                <c:ptCount val="1"/>
                <c:pt idx="0">
                  <c:v>DBI+Both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Detail!$G$2:$G$4</c:f>
              <c:numCache>
                <c:formatCode>General</c:formatCode>
                <c:ptCount val="3"/>
                <c:pt idx="0">
                  <c:v>1.17</c:v>
                </c:pt>
                <c:pt idx="1">
                  <c:v>2.31</c:v>
                </c:pt>
                <c:pt idx="2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19219480"/>
        <c:axId val="-2017023496"/>
      </c:barChart>
      <c:catAx>
        <c:axId val="-2019219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800" b="1"/>
            </a:pPr>
            <a:endParaRPr lang="en-US"/>
          </a:p>
        </c:txPr>
        <c:crossAx val="-2017023496"/>
        <c:crosses val="autoZero"/>
        <c:auto val="1"/>
        <c:lblAlgn val="ctr"/>
        <c:lblOffset val="100"/>
        <c:noMultiLvlLbl val="0"/>
      </c:catAx>
      <c:valAx>
        <c:axId val="-20170234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3200"/>
                </a:pPr>
                <a:r>
                  <a:rPr lang="en-US" sz="3200"/>
                  <a:t>Normalized</a:t>
                </a:r>
                <a:r>
                  <a:rPr lang="en-US" sz="3200" baseline="0"/>
                  <a:t> to Baseline</a:t>
                </a:r>
                <a:endParaRPr lang="en-US" sz="3200"/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-2019219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9341954470915"/>
          <c:y val="0.0164390049069953"/>
          <c:w val="0.850822996667479"/>
          <c:h val="0.143450492601468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3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009095845778"/>
          <c:y val="0.15505655983143"/>
          <c:w val="0.861639288623405"/>
          <c:h val="0.719943440168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Sheet2!$B$2:$B$5</c:f>
              <c:numCache>
                <c:formatCode>0.00</c:formatCode>
                <c:ptCount val="4"/>
                <c:pt idx="0">
                  <c:v>1.0</c:v>
                </c:pt>
                <c:pt idx="1">
                  <c:v>1.46</c:v>
                </c:pt>
                <c:pt idx="2">
                  <c:v>1.8</c:v>
                </c:pt>
                <c:pt idx="3">
                  <c:v>2.62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DAWB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Sheet2!$C$2:$C$5</c:f>
              <c:numCache>
                <c:formatCode>0.00</c:formatCode>
                <c:ptCount val="4"/>
                <c:pt idx="0">
                  <c:v>1.13</c:v>
                </c:pt>
                <c:pt idx="1">
                  <c:v>1.73</c:v>
                </c:pt>
                <c:pt idx="2">
                  <c:v>2.29</c:v>
                </c:pt>
                <c:pt idx="3">
                  <c:v>3.17</c:v>
                </c:pt>
              </c:numCache>
            </c:numRef>
          </c:val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DBI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Sheet2!$D$2:$D$5</c:f>
            </c:numRef>
          </c:val>
        </c:ser>
        <c:ser>
          <c:idx val="3"/>
          <c:order val="3"/>
          <c:tx>
            <c:strRef>
              <c:f>Sheet2!$E$1</c:f>
              <c:strCache>
                <c:ptCount val="1"/>
                <c:pt idx="0">
                  <c:v>+AWB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Sheet2!$E$2:$E$5</c:f>
            </c:numRef>
          </c:val>
        </c:ser>
        <c:ser>
          <c:idx val="4"/>
          <c:order val="4"/>
          <c:tx>
            <c:strRef>
              <c:f>Sheet2!$F$1</c:f>
              <c:strCache>
                <c:ptCount val="1"/>
                <c:pt idx="0">
                  <c:v>+CLB</c:v>
                </c:pt>
              </c:strCache>
            </c:strRef>
          </c:tx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Sheet2!$F$2:$F$5</c:f>
            </c:numRef>
          </c:val>
        </c:ser>
        <c:ser>
          <c:idx val="5"/>
          <c:order val="5"/>
          <c:tx>
            <c:strRef>
              <c:f>Sheet2!$G$1</c:f>
              <c:strCache>
                <c:ptCount val="1"/>
                <c:pt idx="0">
                  <c:v>DBI+Both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Sheet2!$G$2:$G$5</c:f>
              <c:numCache>
                <c:formatCode>0.00</c:formatCode>
                <c:ptCount val="4"/>
                <c:pt idx="0">
                  <c:v>1.13</c:v>
                </c:pt>
                <c:pt idx="1">
                  <c:v>1.8</c:v>
                </c:pt>
                <c:pt idx="2">
                  <c:v>2.43</c:v>
                </c:pt>
                <c:pt idx="3">
                  <c:v>3.36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19333448"/>
        <c:axId val="-2088445320"/>
      </c:barChart>
      <c:catAx>
        <c:axId val="-2019333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800" b="1"/>
            </a:pPr>
            <a:endParaRPr lang="en-US"/>
          </a:p>
        </c:txPr>
        <c:crossAx val="-2088445320"/>
        <c:crosses val="autoZero"/>
        <c:auto val="1"/>
        <c:lblAlgn val="ctr"/>
        <c:lblOffset val="100"/>
        <c:noMultiLvlLbl val="0"/>
      </c:catAx>
      <c:valAx>
        <c:axId val="-2088445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dirty="0" smtClean="0"/>
                  <a:t>System</a:t>
                </a:r>
                <a:r>
                  <a:rPr lang="en-US" sz="2800" baseline="0" dirty="0" smtClean="0"/>
                  <a:t> Performance</a:t>
                </a:r>
                <a:endParaRPr lang="en-US" sz="2800" dirty="0"/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-2019333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7048941080641"/>
          <c:y val="0.029031459095782"/>
          <c:w val="0.861801633632003"/>
          <c:h val="0.112646544181977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3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9477255536806"/>
          <c:y val="0.0579710144927536"/>
          <c:w val="0.852703935933452"/>
          <c:h val="0.812600897713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Detail!$B$1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Detail!$B$2:$B$4</c:f>
              <c:numCache>
                <c:formatCode>General</c:formatCode>
                <c:ptCount val="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</c:numCache>
            </c:numRef>
          </c:val>
        </c:ser>
        <c:ser>
          <c:idx val="1"/>
          <c:order val="1"/>
          <c:tx>
            <c:strRef>
              <c:f>Detail!$C$1</c:f>
              <c:strCache>
                <c:ptCount val="1"/>
                <c:pt idx="0">
                  <c:v>DAWB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Detail!$C$2:$C$4</c:f>
              <c:numCache>
                <c:formatCode>General</c:formatCode>
                <c:ptCount val="3"/>
                <c:pt idx="0">
                  <c:v>1.14</c:v>
                </c:pt>
                <c:pt idx="1">
                  <c:v>2.51</c:v>
                </c:pt>
                <c:pt idx="2">
                  <c:v>1.95</c:v>
                </c:pt>
              </c:numCache>
            </c:numRef>
          </c:val>
        </c:ser>
        <c:ser>
          <c:idx val="2"/>
          <c:order val="2"/>
          <c:tx>
            <c:strRef>
              <c:f>Detail!$D$1</c:f>
              <c:strCache>
                <c:ptCount val="1"/>
                <c:pt idx="0">
                  <c:v>DBI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Detail!$D$2:$D$4</c:f>
              <c:numCache>
                <c:formatCode>General</c:formatCode>
                <c:ptCount val="3"/>
                <c:pt idx="0">
                  <c:v>1.16</c:v>
                </c:pt>
                <c:pt idx="1">
                  <c:v>2.11</c:v>
                </c:pt>
                <c:pt idx="2">
                  <c:v>1.0</c:v>
                </c:pt>
              </c:numCache>
            </c:numRef>
          </c:val>
        </c:ser>
        <c:ser>
          <c:idx val="3"/>
          <c:order val="3"/>
          <c:tx>
            <c:strRef>
              <c:f>Detail!$E$1</c:f>
              <c:strCache>
                <c:ptCount val="1"/>
                <c:pt idx="0">
                  <c:v>+AWB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Detail!$E$2:$E$4</c:f>
              <c:numCache>
                <c:formatCode>General</c:formatCode>
                <c:ptCount val="3"/>
                <c:pt idx="0">
                  <c:v>1.17</c:v>
                </c:pt>
                <c:pt idx="1">
                  <c:v>2.31</c:v>
                </c:pt>
                <c:pt idx="2">
                  <c:v>1.2</c:v>
                </c:pt>
              </c:numCache>
            </c:numRef>
          </c:val>
        </c:ser>
        <c:ser>
          <c:idx val="4"/>
          <c:order val="4"/>
          <c:tx>
            <c:strRef>
              <c:f>Detail!$F$1</c:f>
              <c:strCache>
                <c:ptCount val="1"/>
                <c:pt idx="0">
                  <c:v>+CLB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Detail!$F$2:$F$4</c:f>
              <c:numCache>
                <c:formatCode>General</c:formatCode>
                <c:ptCount val="3"/>
                <c:pt idx="0">
                  <c:v>1.16</c:v>
                </c:pt>
                <c:pt idx="1">
                  <c:v>2.14</c:v>
                </c:pt>
                <c:pt idx="2">
                  <c:v>0.62</c:v>
                </c:pt>
              </c:numCache>
            </c:numRef>
          </c:val>
        </c:ser>
        <c:ser>
          <c:idx val="5"/>
          <c:order val="5"/>
          <c:tx>
            <c:strRef>
              <c:f>Detail!$G$1</c:f>
              <c:strCache>
                <c:ptCount val="1"/>
                <c:pt idx="0">
                  <c:v>+Both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Detail!$A$2:$A$4</c:f>
              <c:strCache>
                <c:ptCount val="3"/>
                <c:pt idx="0">
                  <c:v>Memory Writes</c:v>
                </c:pt>
                <c:pt idx="1">
                  <c:v>Write Row Hits</c:v>
                </c:pt>
                <c:pt idx="2">
                  <c:v>Tag Lookups</c:v>
                </c:pt>
              </c:strCache>
            </c:strRef>
          </c:cat>
          <c:val>
            <c:numRef>
              <c:f>Detail!$G$2:$G$4</c:f>
              <c:numCache>
                <c:formatCode>General</c:formatCode>
                <c:ptCount val="3"/>
                <c:pt idx="0">
                  <c:v>1.17</c:v>
                </c:pt>
                <c:pt idx="1">
                  <c:v>2.31</c:v>
                </c:pt>
                <c:pt idx="2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22314760"/>
        <c:axId val="-2021959048"/>
      </c:barChart>
      <c:catAx>
        <c:axId val="-2022314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800" b="1"/>
            </a:pPr>
            <a:endParaRPr lang="en-US"/>
          </a:p>
        </c:txPr>
        <c:crossAx val="-2021959048"/>
        <c:crosses val="autoZero"/>
        <c:auto val="1"/>
        <c:lblAlgn val="ctr"/>
        <c:lblOffset val="100"/>
        <c:noMultiLvlLbl val="0"/>
      </c:catAx>
      <c:valAx>
        <c:axId val="-20219590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3200"/>
                </a:pPr>
                <a:r>
                  <a:rPr lang="en-US" sz="3200"/>
                  <a:t>Normalized</a:t>
                </a:r>
                <a:r>
                  <a:rPr lang="en-US" sz="3200" baseline="0"/>
                  <a:t> to Baseline</a:t>
                </a:r>
                <a:endParaRPr lang="en-US" sz="32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-2022314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9341954470915"/>
          <c:y val="0.0164390049069953"/>
          <c:w val="0.850822996667479"/>
          <c:h val="0.143450492601468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2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009095845778"/>
          <c:y val="0.103413367343167"/>
          <c:w val="0.861639288623405"/>
          <c:h val="0.7715866326568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Sheet2!$B$2:$B$5</c:f>
              <c:numCache>
                <c:formatCode>0.00</c:formatCode>
                <c:ptCount val="4"/>
                <c:pt idx="0">
                  <c:v>1.0</c:v>
                </c:pt>
                <c:pt idx="1">
                  <c:v>1.46</c:v>
                </c:pt>
                <c:pt idx="2">
                  <c:v>1.8</c:v>
                </c:pt>
                <c:pt idx="3">
                  <c:v>2.62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DAWB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Sheet2!$C$2:$C$5</c:f>
              <c:numCache>
                <c:formatCode>0.00</c:formatCode>
                <c:ptCount val="4"/>
                <c:pt idx="0">
                  <c:v>1.13</c:v>
                </c:pt>
                <c:pt idx="1">
                  <c:v>1.73</c:v>
                </c:pt>
                <c:pt idx="2">
                  <c:v>2.29</c:v>
                </c:pt>
                <c:pt idx="3">
                  <c:v>3.17</c:v>
                </c:pt>
              </c:numCache>
            </c:numRef>
          </c:val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DBI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Sheet2!$D$2:$D$5</c:f>
              <c:numCache>
                <c:formatCode>0.00</c:formatCode>
                <c:ptCount val="4"/>
                <c:pt idx="0">
                  <c:v>1.11</c:v>
                </c:pt>
                <c:pt idx="1">
                  <c:v>1.75</c:v>
                </c:pt>
                <c:pt idx="2">
                  <c:v>2.33</c:v>
                </c:pt>
                <c:pt idx="3">
                  <c:v>3.23</c:v>
                </c:pt>
              </c:numCache>
            </c:numRef>
          </c:val>
        </c:ser>
        <c:ser>
          <c:idx val="3"/>
          <c:order val="3"/>
          <c:tx>
            <c:strRef>
              <c:f>Sheet2!$E$1</c:f>
              <c:strCache>
                <c:ptCount val="1"/>
                <c:pt idx="0">
                  <c:v>+AWB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Sheet2!$E$2:$E$5</c:f>
              <c:numCache>
                <c:formatCode>0.00</c:formatCode>
                <c:ptCount val="4"/>
                <c:pt idx="0">
                  <c:v>1.13</c:v>
                </c:pt>
                <c:pt idx="1">
                  <c:v>1.77</c:v>
                </c:pt>
                <c:pt idx="2">
                  <c:v>2.36</c:v>
                </c:pt>
                <c:pt idx="3">
                  <c:v>3.27</c:v>
                </c:pt>
              </c:numCache>
            </c:numRef>
          </c:val>
        </c:ser>
        <c:ser>
          <c:idx val="4"/>
          <c:order val="4"/>
          <c:tx>
            <c:strRef>
              <c:f>Sheet2!$F$1</c:f>
              <c:strCache>
                <c:ptCount val="1"/>
                <c:pt idx="0">
                  <c:v>+CLB</c:v>
                </c:pt>
              </c:strCache>
            </c:strRef>
          </c:tx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Sheet2!$F$2:$F$5</c:f>
              <c:numCache>
                <c:formatCode>0.00</c:formatCode>
                <c:ptCount val="4"/>
                <c:pt idx="0">
                  <c:v>1.11</c:v>
                </c:pt>
                <c:pt idx="1">
                  <c:v>1.79</c:v>
                </c:pt>
                <c:pt idx="2">
                  <c:v>2.39</c:v>
                </c:pt>
                <c:pt idx="3">
                  <c:v>3.3</c:v>
                </c:pt>
              </c:numCache>
            </c:numRef>
          </c:val>
        </c:ser>
        <c:ser>
          <c:idx val="5"/>
          <c:order val="5"/>
          <c:tx>
            <c:strRef>
              <c:f>Sheet2!$G$1</c:f>
              <c:strCache>
                <c:ptCount val="1"/>
                <c:pt idx="0">
                  <c:v>+Both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1-Core</c:v>
                </c:pt>
                <c:pt idx="1">
                  <c:v>2-Core</c:v>
                </c:pt>
                <c:pt idx="2">
                  <c:v>4-Core</c:v>
                </c:pt>
                <c:pt idx="3">
                  <c:v>8-Core</c:v>
                </c:pt>
              </c:strCache>
            </c:strRef>
          </c:cat>
          <c:val>
            <c:numRef>
              <c:f>Sheet2!$G$2:$G$5</c:f>
              <c:numCache>
                <c:formatCode>0.00</c:formatCode>
                <c:ptCount val="4"/>
                <c:pt idx="0">
                  <c:v>1.13</c:v>
                </c:pt>
                <c:pt idx="1">
                  <c:v>1.8</c:v>
                </c:pt>
                <c:pt idx="2">
                  <c:v>2.43</c:v>
                </c:pt>
                <c:pt idx="3">
                  <c:v>3.36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28056392"/>
        <c:axId val="-2018563912"/>
      </c:barChart>
      <c:catAx>
        <c:axId val="-2028056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800" b="1"/>
            </a:pPr>
            <a:endParaRPr lang="en-US"/>
          </a:p>
        </c:txPr>
        <c:crossAx val="-2018563912"/>
        <c:crosses val="autoZero"/>
        <c:auto val="1"/>
        <c:lblAlgn val="ctr"/>
        <c:lblOffset val="100"/>
        <c:noMultiLvlLbl val="0"/>
      </c:catAx>
      <c:valAx>
        <c:axId val="-2018563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dirty="0" smtClean="0"/>
                  <a:t>System</a:t>
                </a:r>
                <a:r>
                  <a:rPr lang="en-US" sz="2800" baseline="0" dirty="0" smtClean="0"/>
                  <a:t> Performance</a:t>
                </a:r>
                <a:endParaRPr lang="en-US" sz="2800" dirty="0"/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-2028056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7048941080641"/>
          <c:y val="0.029031459095782"/>
          <c:w val="0.861801633632003"/>
          <c:h val="0.112646544181977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2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23A59-81AB-48C8-B5F4-A6993FCC1DC5}" type="datetimeFigureOut">
              <a:rPr lang="en-US" smtClean="0"/>
              <a:t>6/23/14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C37E5-799D-4568-B58D-400865E3D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09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CF07D-15B8-49EA-B14C-717DB73EB6B3}" type="datetimeFigureOut">
              <a:rPr lang="en-US" smtClean="0"/>
              <a:t>6/23/14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F5352-3050-4C84-9977-514D8A13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15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00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61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1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860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68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06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749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84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985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82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19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471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779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749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897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-&gt; Row Addr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322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Percent improvement over baseline</a:t>
            </a:r>
          </a:p>
          <a:p>
            <a:r>
              <a:rPr lang="en-US" dirty="0" smtClean="0"/>
              <a:t>Percent improvement over DAWB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77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39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01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06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06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06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78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90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 lIns="914400" rIns="914400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 lIns="914400" rIns="914400"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68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5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3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0" y="6553200"/>
            <a:ext cx="4572000" cy="304800"/>
          </a:xfrm>
        </p:spPr>
        <p:txBody>
          <a:bodyPr/>
          <a:lstStyle>
            <a:lvl1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650CCC6F-3220-49CD-89DB-71B165F2F9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0" y="6553200"/>
            <a:ext cx="4572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9663" y="6553200"/>
            <a:ext cx="1708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Dirty-Block</a:t>
            </a:r>
            <a:r>
              <a:rPr lang="en-US" sz="1600" b="1" baseline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Index</a:t>
            </a:r>
            <a:endParaRPr lang="en-US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73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7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7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0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1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2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36576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71600"/>
            <a:ext cx="8610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fld id="{650CCC6F-3220-49CD-89DB-71B165F2F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5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52600"/>
            <a:ext cx="9144000" cy="1470025"/>
          </a:xfrm>
        </p:spPr>
        <p:txBody>
          <a:bodyPr lIns="365760" rIns="365760">
            <a:noAutofit/>
          </a:bodyPr>
          <a:lstStyle/>
          <a:p>
            <a:r>
              <a:rPr lang="en-US" sz="5400" dirty="0" smtClean="0"/>
              <a:t>The Dirty-Block Index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5200"/>
            <a:ext cx="9144000" cy="1828800"/>
          </a:xfrm>
        </p:spPr>
        <p:txBody>
          <a:bodyPr lIns="0" rIns="0"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4000" b="0" dirty="0" smtClean="0">
                <a:solidFill>
                  <a:srgbClr val="990000"/>
                </a:solidFill>
              </a:rPr>
              <a:t>Vivek Seshadri</a:t>
            </a:r>
            <a:endParaRPr lang="en-US" sz="4000" b="0" dirty="0">
              <a:solidFill>
                <a:srgbClr val="99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500" b="0" dirty="0">
                <a:solidFill>
                  <a:srgbClr val="990000"/>
                </a:solidFill>
              </a:rPr>
              <a:t>Abhishek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Bhowmick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43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∙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Onur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Mutlu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3500" b="0" dirty="0" smtClean="0">
                <a:solidFill>
                  <a:srgbClr val="0960A7"/>
                </a:solidFill>
                <a:latin typeface="+mj-lt"/>
              </a:rPr>
              <a:t>Phillip B. Gibbons</a:t>
            </a:r>
            <a:r>
              <a:rPr lang="en-US" sz="35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3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35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500" b="0" dirty="0">
                <a:solidFill>
                  <a:srgbClr val="0960A7"/>
                </a:solidFill>
                <a:latin typeface="+mj-lt"/>
              </a:rPr>
              <a:t>Michael A. Kozuch</a:t>
            </a:r>
            <a:r>
              <a:rPr lang="en-US" sz="35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3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35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Todd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C.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Mowry</a:t>
            </a:r>
          </a:p>
        </p:txBody>
      </p:sp>
      <p:pic>
        <p:nvPicPr>
          <p:cNvPr id="4" name="Picture 3" descr="Intel-logo.jpg"/>
          <p:cNvPicPr>
            <a:picLocks noChangeAspect="1"/>
          </p:cNvPicPr>
          <p:nvPr/>
        </p:nvPicPr>
        <p:blipFill>
          <a:blip r:embed="rId2" cstate="print"/>
          <a:srcRect t="8000" b="16000"/>
          <a:stretch>
            <a:fillRect/>
          </a:stretch>
        </p:blipFill>
        <p:spPr>
          <a:xfrm>
            <a:off x="7227570" y="5684520"/>
            <a:ext cx="1230630" cy="868680"/>
          </a:xfrm>
          <a:prstGeom prst="rect">
            <a:avLst/>
          </a:prstGeom>
        </p:spPr>
      </p:pic>
      <p:pic>
        <p:nvPicPr>
          <p:cNvPr id="5" name="Picture 4" descr="cmu.jpg"/>
          <p:cNvPicPr>
            <a:picLocks noChangeAspect="1"/>
          </p:cNvPicPr>
          <p:nvPr/>
        </p:nvPicPr>
        <p:blipFill>
          <a:blip r:embed="rId3" cstate="print"/>
          <a:srcRect t="21333" b="21333"/>
          <a:stretch>
            <a:fillRect/>
          </a:stretch>
        </p:blipFill>
        <p:spPr>
          <a:xfrm>
            <a:off x="3205108" y="5802103"/>
            <a:ext cx="3576692" cy="740197"/>
          </a:xfrm>
          <a:prstGeom prst="rect">
            <a:avLst/>
          </a:prstGeom>
        </p:spPr>
      </p:pic>
      <p:pic>
        <p:nvPicPr>
          <p:cNvPr id="6" name="Picture 4" descr="safar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867400"/>
            <a:ext cx="1917700" cy="55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5225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628650">
              <a:buFont typeface="Wingdings" pitchFamily="2" charset="2"/>
              <a:buChar char="ü"/>
            </a:pPr>
            <a:r>
              <a:rPr lang="en-US" dirty="0" smtClean="0"/>
              <a:t>Introduction</a:t>
            </a:r>
          </a:p>
          <a:p>
            <a:pPr marL="628650" indent="-628650"/>
            <a:r>
              <a:rPr lang="en-US" dirty="0" smtClean="0"/>
              <a:t>Shortcomings of Block-Oriented Organization</a:t>
            </a:r>
          </a:p>
          <a:p>
            <a:pPr marL="628650" indent="-628650"/>
            <a:r>
              <a:rPr lang="en-US" dirty="0" smtClean="0"/>
              <a:t>The Dirty-Block Index (DBI)</a:t>
            </a:r>
          </a:p>
          <a:p>
            <a:pPr marL="628650" indent="-628650"/>
            <a:r>
              <a:rPr lang="en-US" dirty="0" smtClean="0"/>
              <a:t>Optimizations Enabled by DBI</a:t>
            </a:r>
          </a:p>
          <a:p>
            <a:pPr marL="628650" indent="-628650"/>
            <a:r>
              <a:rPr lang="en-US" dirty="0" smtClean="0"/>
              <a:t>Evaluation</a:t>
            </a:r>
          </a:p>
          <a:p>
            <a:pPr marL="628650" indent="-628650"/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524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365760" tIns="45720" rIns="91440" bIns="45720" rtlCol="0" anchor="ctr">
            <a:normAutofit/>
          </a:bodyPr>
          <a:lstStyle/>
          <a:p>
            <a:r>
              <a:rPr lang="en-US" dirty="0" smtClean="0"/>
              <a:t>DRAM-Aware </a:t>
            </a:r>
            <a:r>
              <a:rPr lang="en-US" dirty="0"/>
              <a:t>Writeback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1828800"/>
            <a:ext cx="2219201" cy="2748009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Last-Level Cache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19400" y="1981200"/>
            <a:ext cx="1752600" cy="2019300"/>
          </a:xfrm>
          <a:prstGeom prst="roundRect">
            <a:avLst>
              <a:gd name="adj" fmla="val 6278"/>
            </a:avLst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t" anchorCtr="0"/>
          <a:lstStyle/>
          <a:p>
            <a:pPr algn="ctr"/>
            <a:r>
              <a:rPr lang="en-US" sz="2800" dirty="0" smtClean="0">
                <a:latin typeface="+mj-lt"/>
              </a:rPr>
              <a:t>Memory Controller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239000" y="1635781"/>
            <a:ext cx="1295400" cy="3967438"/>
          </a:xfrm>
          <a:prstGeom prst="round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DRAM</a:t>
            </a:r>
          </a:p>
        </p:txBody>
      </p:sp>
      <p:sp>
        <p:nvSpPr>
          <p:cNvPr id="9" name="Left-Right Arrow 8"/>
          <p:cNvSpPr/>
          <p:nvPr/>
        </p:nvSpPr>
        <p:spPr>
          <a:xfrm>
            <a:off x="4572000" y="2286000"/>
            <a:ext cx="2667000" cy="1143000"/>
          </a:xfrm>
          <a:prstGeom prst="leftRightArrow">
            <a:avLst>
              <a:gd name="adj1" fmla="val 50000"/>
              <a:gd name="adj2" fmla="val 16753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Channel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04800" y="3253604"/>
            <a:ext cx="5405262" cy="1932461"/>
            <a:chOff x="228600" y="3025004"/>
            <a:chExt cx="5405262" cy="1932461"/>
          </a:xfrm>
        </p:grpSpPr>
        <p:sp>
          <p:nvSpPr>
            <p:cNvPr id="10" name="Rounded Rectangle 9"/>
            <p:cNvSpPr/>
            <p:nvPr/>
          </p:nvSpPr>
          <p:spPr>
            <a:xfrm>
              <a:off x="2819400" y="3025004"/>
              <a:ext cx="1600200" cy="691515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+mj-lt"/>
                </a:rPr>
                <a:t>Write Buffer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8600" y="4495800"/>
              <a:ext cx="54052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 Buffer writes and flush them in a burst</a:t>
              </a:r>
            </a:p>
          </p:txBody>
        </p:sp>
        <p:cxnSp>
          <p:nvCxnSpPr>
            <p:cNvPr id="13" name="Curved Connector 12"/>
            <p:cNvCxnSpPr>
              <a:stCxn id="11" idx="0"/>
              <a:endCxn id="10" idx="2"/>
            </p:cNvCxnSpPr>
            <p:nvPr/>
          </p:nvCxnSpPr>
          <p:spPr>
            <a:xfrm rot="5400000" flipH="1" flipV="1">
              <a:off x="2885725" y="3762026"/>
              <a:ext cx="779281" cy="688269"/>
            </a:xfrm>
            <a:prstGeom prst="curvedConnector3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04800" y="4598686"/>
            <a:ext cx="8295989" cy="1588159"/>
            <a:chOff x="228600" y="4751086"/>
            <a:chExt cx="8295989" cy="1588159"/>
          </a:xfrm>
        </p:grpSpPr>
        <p:sp>
          <p:nvSpPr>
            <p:cNvPr id="16" name="TextBox 15"/>
            <p:cNvSpPr txBox="1"/>
            <p:nvPr/>
          </p:nvSpPr>
          <p:spPr>
            <a:xfrm>
              <a:off x="228600" y="5877580"/>
              <a:ext cx="82959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Row buffer hits are faster and more efficient than row misses</a:t>
              </a:r>
            </a:p>
          </p:txBody>
        </p:sp>
        <p:cxnSp>
          <p:nvCxnSpPr>
            <p:cNvPr id="18" name="Curved Connector 17"/>
            <p:cNvCxnSpPr/>
            <p:nvPr/>
          </p:nvCxnSpPr>
          <p:spPr>
            <a:xfrm rot="5400000" flipH="1" flipV="1">
              <a:off x="5998798" y="4713579"/>
              <a:ext cx="712480" cy="1615523"/>
            </a:xfrm>
            <a:prstGeom prst="curvedConnector2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ed Rectangle 21"/>
            <p:cNvSpPr/>
            <p:nvPr/>
          </p:nvSpPr>
          <p:spPr>
            <a:xfrm>
              <a:off x="7162802" y="4751086"/>
              <a:ext cx="1295398" cy="801901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+mj-lt"/>
                </a:rPr>
                <a:t>Row Buffer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28600" y="1143000"/>
            <a:ext cx="89967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Virtual Write Queue [ISCA 2010], DRAM-Aware Writeback [TR-HPS-2010-2] </a:t>
            </a:r>
          </a:p>
        </p:txBody>
      </p:sp>
    </p:spTree>
    <p:extLst>
      <p:ext uri="{BB962C8B-B14F-4D97-AF65-F5344CB8AC3E}">
        <p14:creationId xmlns:p14="http://schemas.microsoft.com/office/powerpoint/2010/main" val="364027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365760" tIns="45720" rIns="91440" bIns="45720" rtlCol="0" anchor="ctr">
            <a:normAutofit/>
          </a:bodyPr>
          <a:lstStyle/>
          <a:p>
            <a:r>
              <a:rPr lang="en-US" dirty="0" smtClean="0"/>
              <a:t>DRAM-Aware </a:t>
            </a:r>
            <a:r>
              <a:rPr lang="en-US" dirty="0"/>
              <a:t>Writeback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1905000"/>
            <a:ext cx="2271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Dirty Block</a:t>
            </a: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>
          <a:xfrm>
            <a:off x="2493593" y="2228165"/>
            <a:ext cx="1697407" cy="1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90800" y="2531960"/>
            <a:ext cx="45651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Proactively write back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 other dirty blocks from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same DRAM row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1828800"/>
            <a:ext cx="2219201" cy="2748009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Last-Level Cache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172" y="4800600"/>
            <a:ext cx="8849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6600"/>
                </a:solidFill>
              </a:rPr>
              <a:t>Significantly increases the DRAM write row hit rate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0244" y="5569803"/>
            <a:ext cx="7803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</a:rPr>
              <a:t>Get all dirty blocks of DRAM row ‘R’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934200" y="1981200"/>
            <a:ext cx="1752600" cy="2019300"/>
          </a:xfrm>
          <a:prstGeom prst="roundRect">
            <a:avLst>
              <a:gd name="adj" fmla="val 6278"/>
            </a:avLst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t" anchorCtr="0"/>
          <a:lstStyle/>
          <a:p>
            <a:pPr algn="ctr"/>
            <a:r>
              <a:rPr lang="en-US" sz="2800" dirty="0" smtClean="0">
                <a:latin typeface="+mj-lt"/>
              </a:rPr>
              <a:t>Memory Controller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7010400" y="3352800"/>
            <a:ext cx="1600200" cy="5715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latin typeface="+mj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8274268" y="3352800"/>
            <a:ext cx="304800" cy="571500"/>
          </a:xfrm>
          <a:prstGeom prst="round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7055068" y="3352800"/>
            <a:ext cx="1219200" cy="571500"/>
            <a:chOff x="7055068" y="3352800"/>
            <a:chExt cx="1219200" cy="571500"/>
          </a:xfrm>
        </p:grpSpPr>
        <p:sp>
          <p:nvSpPr>
            <p:cNvPr id="26" name="Rounded Rectangle 25"/>
            <p:cNvSpPr/>
            <p:nvPr/>
          </p:nvSpPr>
          <p:spPr>
            <a:xfrm>
              <a:off x="7969468" y="3352800"/>
              <a:ext cx="304800" cy="5715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R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7664668" y="3352800"/>
              <a:ext cx="304800" cy="5715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R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7359868" y="3352800"/>
              <a:ext cx="304800" cy="5715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R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7055068" y="3352800"/>
              <a:ext cx="304800" cy="5715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R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28600" y="1143000"/>
            <a:ext cx="89967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Virtual Write Queue [ISCA 2010], DRAM-Aware Writeback [TR-HPS-2010-2] </a:t>
            </a:r>
          </a:p>
        </p:txBody>
      </p:sp>
    </p:spTree>
    <p:extLst>
      <p:ext uri="{BB962C8B-B14F-4D97-AF65-F5344CB8AC3E}">
        <p14:creationId xmlns:p14="http://schemas.microsoft.com/office/powerpoint/2010/main" val="353179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5" grpId="0"/>
      <p:bldP spid="23" grpId="0"/>
      <p:bldP spid="24" grpId="0" animBg="1"/>
      <p:bldP spid="25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365760" tIns="45720" rIns="91440" bIns="45720" rtlCol="0" anchor="ctr">
            <a:normAutofit fontScale="90000"/>
          </a:bodyPr>
          <a:lstStyle/>
          <a:p>
            <a:r>
              <a:rPr lang="en-US" dirty="0" smtClean="0"/>
              <a:t>Shortcoming of Block-Oriented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40244" y="5569803"/>
            <a:ext cx="7803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 sz="4000" dirty="0"/>
              <a:t>Get all dirty blocks of DRAM row ‘R’</a:t>
            </a:r>
          </a:p>
        </p:txBody>
      </p:sp>
    </p:spTree>
    <p:extLst>
      <p:ext uri="{BB962C8B-B14F-4D97-AF65-F5344CB8AC3E}">
        <p14:creationId xmlns:p14="http://schemas.microsoft.com/office/powerpoint/2010/main" val="141488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81129E-6 L -1.38889E-6 -0.6343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7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7767" y="1219582"/>
            <a:ext cx="7803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 sz="4000" dirty="0"/>
              <a:t>Get all dirty blocks of DRAM row ‘R’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57200" y="3429000"/>
            <a:ext cx="2057400" cy="2743200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Cache </a:t>
            </a:r>
          </a:p>
          <a:p>
            <a:pPr algn="ctr"/>
            <a:r>
              <a:rPr lang="en-US" sz="3600" dirty="0" smtClean="0">
                <a:latin typeface="+mj-lt"/>
              </a:rPr>
              <a:t>Tag Store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022861" y="1981200"/>
            <a:ext cx="5100179" cy="1026710"/>
            <a:chOff x="4022861" y="1933422"/>
            <a:chExt cx="5100179" cy="102671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410200" y="1933422"/>
              <a:ext cx="266700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022861" y="2006025"/>
              <a:ext cx="510017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Set of blocks co-located in DRAM</a:t>
              </a:r>
            </a:p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~8KB = 128 cache blocks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357693" y="3455126"/>
            <a:ext cx="392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 block 1 of Row R dirty?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57693" y="3937151"/>
            <a:ext cx="392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 block 2 of Row R dirty?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57693" y="4470551"/>
            <a:ext cx="392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 block 3 of Row R dirty?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57693" y="5689751"/>
            <a:ext cx="4292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 block 128 of Row R dirty?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5128848" y="503433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</p:txBody>
      </p:sp>
      <p:cxnSp>
        <p:nvCxnSpPr>
          <p:cNvPr id="19" name="Curved Connector 18"/>
          <p:cNvCxnSpPr>
            <a:stCxn id="13" idx="1"/>
          </p:cNvCxnSpPr>
          <p:nvPr/>
        </p:nvCxnSpPr>
        <p:spPr>
          <a:xfrm rot="10800000" flipV="1">
            <a:off x="2514603" y="3716735"/>
            <a:ext cx="1843091" cy="30779"/>
          </a:xfrm>
          <a:prstGeom prst="curvedConnector3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4" idx="1"/>
          </p:cNvCxnSpPr>
          <p:nvPr/>
        </p:nvCxnSpPr>
        <p:spPr>
          <a:xfrm rot="10800000" flipV="1">
            <a:off x="2514601" y="4198760"/>
            <a:ext cx="1843092" cy="30779"/>
          </a:xfrm>
          <a:prstGeom prst="curvedConnector3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5" idx="1"/>
          </p:cNvCxnSpPr>
          <p:nvPr/>
        </p:nvCxnSpPr>
        <p:spPr>
          <a:xfrm rot="10800000" flipV="1">
            <a:off x="2438403" y="4732160"/>
            <a:ext cx="1919291" cy="30779"/>
          </a:xfrm>
          <a:prstGeom prst="curvedConnector3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16" idx="1"/>
          </p:cNvCxnSpPr>
          <p:nvPr/>
        </p:nvCxnSpPr>
        <p:spPr>
          <a:xfrm rot="10800000" flipV="1">
            <a:off x="2514601" y="5951360"/>
            <a:ext cx="1843092" cy="30779"/>
          </a:xfrm>
          <a:prstGeom prst="curvedConnector3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365760" tIns="45720" rIns="91440" bIns="45720" rtlCol="0" anchor="ctr">
            <a:normAutofit fontScale="90000"/>
          </a:bodyPr>
          <a:lstStyle/>
          <a:p>
            <a:r>
              <a:rPr lang="en-US" dirty="0" smtClean="0"/>
              <a:t>Shortcoming of Block-Oriented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76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7767" y="1219582"/>
            <a:ext cx="7803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 sz="4000" dirty="0"/>
              <a:t>Get all dirty blocks of DRAM row ‘R’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57200" y="3429000"/>
            <a:ext cx="2057400" cy="2743200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Cache </a:t>
            </a:r>
          </a:p>
          <a:p>
            <a:pPr algn="ctr"/>
            <a:r>
              <a:rPr lang="en-US" sz="3600" dirty="0" smtClean="0">
                <a:latin typeface="+mj-lt"/>
              </a:rPr>
              <a:t>Tag Store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365760" tIns="45720" rIns="91440" bIns="45720" rtlCol="0" anchor="ctr">
            <a:normAutofit fontScale="90000"/>
          </a:bodyPr>
          <a:lstStyle/>
          <a:p>
            <a:r>
              <a:rPr lang="en-US" dirty="0" smtClean="0"/>
              <a:t>Shortcoming of Block-Oriented Organization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19400" y="2209800"/>
            <a:ext cx="624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Requires many expensive  </a:t>
            </a:r>
          </a:p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(possibly unnecessary) tag lookups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1" y="4878050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/>
                </a:solidFill>
              </a:rPr>
              <a:t>Significantly increases </a:t>
            </a:r>
          </a:p>
          <a:p>
            <a:pPr algn="ctr"/>
            <a:r>
              <a:rPr lang="en-US" sz="3600" b="1" dirty="0" smtClean="0">
                <a:solidFill>
                  <a:schemeClr val="accent2"/>
                </a:solidFill>
              </a:rPr>
              <a:t>tag store contention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71800" y="3878759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/>
                </a:solidFill>
              </a:rPr>
              <a:t>Inefficient</a:t>
            </a:r>
          </a:p>
        </p:txBody>
      </p:sp>
    </p:spTree>
    <p:extLst>
      <p:ext uri="{BB962C8B-B14F-4D97-AF65-F5344CB8AC3E}">
        <p14:creationId xmlns:p14="http://schemas.microsoft.com/office/powerpoint/2010/main" val="3281883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Cache Optimizations/Operations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211" y="1625025"/>
            <a:ext cx="4188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DRAM-aware Writeback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37803" y="1929825"/>
            <a:ext cx="18389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Bulk DMA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345" y="4444425"/>
            <a:ext cx="4243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Bypassing Cache Lookup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95752" y="5587425"/>
            <a:ext cx="5774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Load Balancing Memory Accesses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9174" y="2514600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Cache Flushing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36273" y="2844225"/>
            <a:ext cx="4177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DRAM Write Scheduling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24400" y="4495800"/>
            <a:ext cx="44251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Metadata for Dirty Blocks</a:t>
            </a:r>
          </a:p>
        </p:txBody>
      </p:sp>
    </p:spTree>
    <p:extLst>
      <p:ext uri="{BB962C8B-B14F-4D97-AF65-F5344CB8AC3E}">
        <p14:creationId xmlns:p14="http://schemas.microsoft.com/office/powerpoint/2010/main" val="307202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 for the Dirty Bit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52400" y="1625025"/>
            <a:ext cx="8856104" cy="4547175"/>
            <a:chOff x="228600" y="1625025"/>
            <a:chExt cx="8856104" cy="4547175"/>
          </a:xfrm>
        </p:grpSpPr>
        <p:sp>
          <p:nvSpPr>
            <p:cNvPr id="3" name="TextBox 2"/>
            <p:cNvSpPr txBox="1"/>
            <p:nvPr/>
          </p:nvSpPr>
          <p:spPr>
            <a:xfrm>
              <a:off x="2118349" y="1625025"/>
              <a:ext cx="35204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EAEAEA"/>
                  </a:solidFill>
                </a:rPr>
                <a:t>DRAM-aware Writeback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375978" y="1929825"/>
              <a:ext cx="15488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EAEAEA"/>
                  </a:solidFill>
                </a:rPr>
                <a:t>Bulk DMA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8600" y="4444425"/>
              <a:ext cx="376333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EAEAEA"/>
                  </a:solidFill>
                </a:rPr>
                <a:t>Bypassing Cache Lookup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46833" y="5587425"/>
              <a:ext cx="485876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EAEAEA"/>
                  </a:solidFill>
                </a:rPr>
                <a:t>Load Balancing Memory Accesses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" y="2514600"/>
              <a:ext cx="229947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EAEAEA"/>
                  </a:solidFill>
                </a:rPr>
                <a:t>Cache Flushing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57800" y="2844225"/>
              <a:ext cx="35204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EAEAEA"/>
                  </a:solidFill>
                </a:rPr>
                <a:t>DRAM Write Scheduling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87574" y="4495800"/>
              <a:ext cx="37971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EAEAEA"/>
                  </a:solidFill>
                </a:rPr>
                <a:t>Metadata for Dirty Blocks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06401" y="1371600"/>
            <a:ext cx="707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 sz="4000" dirty="0"/>
              <a:t>Get all dirty blocks that belong to a coarse-grained region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34790" y="5341203"/>
            <a:ext cx="38090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 sz="4000" dirty="0"/>
              <a:t>Is block ‘B’ dirty?</a:t>
            </a:r>
          </a:p>
        </p:txBody>
      </p:sp>
      <p:sp>
        <p:nvSpPr>
          <p:cNvPr id="7" name="Rounded Rectangle 6"/>
          <p:cNvSpPr/>
          <p:nvPr/>
        </p:nvSpPr>
        <p:spPr>
          <a:xfrm rot="21340188">
            <a:off x="528452" y="3172940"/>
            <a:ext cx="8046720" cy="193624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Block-based dirty bit organization is inefficient for both queries</a:t>
            </a:r>
          </a:p>
        </p:txBody>
      </p:sp>
    </p:spTree>
    <p:extLst>
      <p:ext uri="{BB962C8B-B14F-4D97-AF65-F5344CB8AC3E}">
        <p14:creationId xmlns:p14="http://schemas.microsoft.com/office/powerpoint/2010/main" val="1820324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628650">
              <a:buFont typeface="Wingdings" pitchFamily="2" charset="2"/>
              <a:buChar char="ü"/>
            </a:pPr>
            <a:r>
              <a:rPr lang="en-US" dirty="0" smtClean="0"/>
              <a:t>Introduction</a:t>
            </a:r>
          </a:p>
          <a:p>
            <a:pPr marL="628650" indent="-628650">
              <a:buFont typeface="Wingdings" pitchFamily="2" charset="2"/>
              <a:buChar char="ü"/>
            </a:pPr>
            <a:r>
              <a:rPr lang="en-US" dirty="0" smtClean="0"/>
              <a:t>Shortcomings of Block-Oriented Organization</a:t>
            </a:r>
          </a:p>
          <a:p>
            <a:pPr marL="628650" indent="-628650"/>
            <a:r>
              <a:rPr lang="en-US" dirty="0" smtClean="0"/>
              <a:t>The Dirty-Block Index (DBI)</a:t>
            </a:r>
          </a:p>
          <a:p>
            <a:pPr marL="628650" indent="-628650"/>
            <a:r>
              <a:rPr lang="en-US" dirty="0" smtClean="0"/>
              <a:t>Optimizations Enabled by DBI</a:t>
            </a:r>
          </a:p>
          <a:p>
            <a:pPr marL="628650" indent="-628650"/>
            <a:r>
              <a:rPr lang="en-US" dirty="0" smtClean="0"/>
              <a:t>Evaluation</a:t>
            </a:r>
          </a:p>
          <a:p>
            <a:pPr marL="628650" indent="-628650"/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23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Dirty-Block Index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4953000" y="1447800"/>
            <a:ext cx="457200" cy="609600"/>
          </a:xfrm>
          <a:prstGeom prst="round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V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057400" y="1447800"/>
            <a:ext cx="2819400" cy="609600"/>
          </a:xfrm>
          <a:prstGeom prst="round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Block Address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19800" y="1447800"/>
            <a:ext cx="2971800" cy="609600"/>
            <a:chOff x="6019800" y="1447800"/>
            <a:chExt cx="2971800" cy="609600"/>
          </a:xfrm>
        </p:grpSpPr>
        <p:sp>
          <p:nvSpPr>
            <p:cNvPr id="32" name="Rounded Rectangle 31"/>
            <p:cNvSpPr/>
            <p:nvPr/>
          </p:nvSpPr>
          <p:spPr>
            <a:xfrm>
              <a:off x="6019800" y="1447800"/>
              <a:ext cx="838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+mj-lt"/>
                </a:rPr>
                <a:t>Sh</a:t>
              </a:r>
              <a:endParaRPr lang="en-US" sz="3200" dirty="0" smtClean="0">
                <a:latin typeface="+mj-lt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934200" y="1447800"/>
              <a:ext cx="10668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Repl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8077200" y="1447800"/>
              <a:ext cx="9144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ECC</a:t>
              </a:r>
            </a:p>
          </p:txBody>
        </p:sp>
      </p:grpSp>
      <p:sp>
        <p:nvSpPr>
          <p:cNvPr id="43" name="Rounded Rectangle 42"/>
          <p:cNvSpPr/>
          <p:nvPr/>
        </p:nvSpPr>
        <p:spPr>
          <a:xfrm>
            <a:off x="533400" y="2819400"/>
            <a:ext cx="2514600" cy="3352800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Cache </a:t>
            </a:r>
          </a:p>
          <a:p>
            <a:pPr algn="ctr"/>
            <a:r>
              <a:rPr lang="en-US" sz="3600" dirty="0" smtClean="0">
                <a:latin typeface="+mj-lt"/>
              </a:rPr>
              <a:t>Tag Store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676400" y="2895600"/>
            <a:ext cx="1295400" cy="457200"/>
          </a:xfrm>
          <a:prstGeom prst="round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Tag Entry</a:t>
            </a:r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676400" y="2057400"/>
            <a:ext cx="457200" cy="91440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009900" y="2057400"/>
            <a:ext cx="5829300" cy="91440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486400" y="1447800"/>
            <a:ext cx="457200" cy="609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+mj-lt"/>
              </a:rPr>
              <a:t>D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572000" y="2819400"/>
            <a:ext cx="2362200" cy="1371600"/>
          </a:xfrm>
          <a:prstGeom prst="roundRect">
            <a:avLst>
              <a:gd name="adj" fmla="val 7292"/>
            </a:avLst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+mj-lt"/>
              </a:rPr>
              <a:t>DBI</a:t>
            </a:r>
          </a:p>
          <a:p>
            <a:pPr algn="ctr"/>
            <a:endParaRPr lang="en-US" sz="3600" b="1" dirty="0" smtClean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62749" y="4267200"/>
            <a:ext cx="57821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DRAM row-oriented organization </a:t>
            </a:r>
          </a:p>
          <a:p>
            <a:pPr algn="ctr"/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 dirty bits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009900" y="2057400"/>
            <a:ext cx="5295900" cy="91440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11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51064E-7 L -0.05834 8.51064E-7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7" grpId="0" animBg="1"/>
      <p:bldP spid="30" grpId="0"/>
      <p:bldP spid="3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" y="1143000"/>
            <a:ext cx="9067800" cy="5410200"/>
          </a:xfrm>
        </p:spPr>
        <p:txBody>
          <a:bodyPr>
            <a:normAutofit fontScale="92500"/>
          </a:bodyPr>
          <a:lstStyle/>
          <a:p>
            <a:pPr marL="234950" indent="-234950"/>
            <a:r>
              <a:rPr lang="en-US" sz="2800" b="0" dirty="0" smtClean="0"/>
              <a:t>Problem: Dirty bit </a:t>
            </a:r>
            <a:r>
              <a:rPr lang="en-US" sz="2800" b="0" dirty="0"/>
              <a:t>o</a:t>
            </a:r>
            <a:r>
              <a:rPr lang="en-US" sz="2800" b="0" dirty="0" smtClean="0"/>
              <a:t>rganization in caches does not match queries</a:t>
            </a:r>
          </a:p>
          <a:p>
            <a:pPr lvl="1"/>
            <a:r>
              <a:rPr lang="en-US" sz="2400" b="0" dirty="0" smtClean="0"/>
              <a:t>Inefficiency and performance loss</a:t>
            </a:r>
          </a:p>
          <a:p>
            <a:pPr marL="234950" indent="-234950"/>
            <a:r>
              <a:rPr lang="en-US" sz="2800" b="0" dirty="0" smtClean="0">
                <a:solidFill>
                  <a:schemeClr val="accent2"/>
                </a:solidFill>
              </a:rPr>
              <a:t>The Dirty-Block Index (DBI)</a:t>
            </a:r>
          </a:p>
          <a:p>
            <a:pPr lvl="1"/>
            <a:r>
              <a:rPr lang="en-US" sz="2400" b="0" dirty="0" smtClean="0"/>
              <a:t>Remove dirty bits from cache tag store</a:t>
            </a:r>
          </a:p>
          <a:p>
            <a:pPr lvl="1"/>
            <a:r>
              <a:rPr lang="en-US" sz="2400" b="0" dirty="0" smtClean="0">
                <a:solidFill>
                  <a:schemeClr val="tx2"/>
                </a:solidFill>
              </a:rPr>
              <a:t>DRAM row-oriented organization of dirty bits</a:t>
            </a:r>
          </a:p>
          <a:p>
            <a:pPr marL="234950" indent="-234950"/>
            <a:r>
              <a:rPr lang="en-US" sz="2800" b="0" dirty="0" smtClean="0"/>
              <a:t>Efficiently respond to queries</a:t>
            </a:r>
          </a:p>
          <a:p>
            <a:pPr lvl="1"/>
            <a:r>
              <a:rPr lang="en-US" sz="2400" b="0" dirty="0" smtClean="0"/>
              <a:t>Get all dirty blocks of a DRAM row; Is block B dirty?</a:t>
            </a:r>
          </a:p>
          <a:p>
            <a:pPr marL="234950" indent="-234950"/>
            <a:r>
              <a:rPr lang="en-US" sz="2800" b="0" dirty="0" smtClean="0"/>
              <a:t>Enables efficient implementation of many optimizations</a:t>
            </a:r>
          </a:p>
          <a:p>
            <a:pPr lvl="1"/>
            <a:r>
              <a:rPr lang="en-US" sz="2400" b="0" dirty="0" smtClean="0">
                <a:solidFill>
                  <a:schemeClr val="accent2"/>
                </a:solidFill>
              </a:rPr>
              <a:t>DRAM-aware </a:t>
            </a:r>
            <a:r>
              <a:rPr lang="en-US" sz="2400" b="0" dirty="0" err="1" smtClean="0">
                <a:solidFill>
                  <a:schemeClr val="accent2"/>
                </a:solidFill>
              </a:rPr>
              <a:t>writeback</a:t>
            </a:r>
            <a:r>
              <a:rPr lang="en-US" sz="2400" b="0" dirty="0" smtClean="0">
                <a:solidFill>
                  <a:schemeClr val="accent2"/>
                </a:solidFill>
              </a:rPr>
              <a:t>, bypassing cache lookup, reducing ECC cost</a:t>
            </a:r>
            <a:r>
              <a:rPr lang="en-US" sz="2400" b="0" dirty="0" smtClean="0"/>
              <a:t>, …</a:t>
            </a:r>
            <a:endParaRPr lang="en-US" sz="2400" b="0" dirty="0"/>
          </a:p>
          <a:p>
            <a:pPr marL="234950" indent="-234950"/>
            <a:r>
              <a:rPr lang="en-US" sz="2800" b="0" dirty="0" smtClean="0"/>
              <a:t>Improves performance while reducing overall cache area</a:t>
            </a:r>
          </a:p>
          <a:p>
            <a:pPr lvl="1"/>
            <a:r>
              <a:rPr lang="en-US" sz="2400" b="0" dirty="0" smtClean="0">
                <a:solidFill>
                  <a:schemeClr val="accent2"/>
                </a:solidFill>
              </a:rPr>
              <a:t>28% performance over baseline, 6% over state-of-the-art  (8-core)</a:t>
            </a:r>
            <a:endParaRPr lang="en-US" sz="2400" b="0" dirty="0" smtClean="0"/>
          </a:p>
          <a:p>
            <a:pPr lvl="1"/>
            <a:r>
              <a:rPr lang="en-US" sz="2400" b="0" dirty="0" smtClean="0">
                <a:solidFill>
                  <a:schemeClr val="accent2"/>
                </a:solidFill>
              </a:rPr>
              <a:t>8% cache area reduction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9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Dirty-Block Index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33400" y="1447800"/>
            <a:ext cx="7924800" cy="4724400"/>
            <a:chOff x="533400" y="1447800"/>
            <a:chExt cx="7924800" cy="4724400"/>
          </a:xfrm>
          <a:solidFill>
            <a:srgbClr val="000000">
              <a:alpha val="10196"/>
            </a:srgbClr>
          </a:solidFill>
        </p:grpSpPr>
        <p:sp>
          <p:nvSpPr>
            <p:cNvPr id="28" name="Rounded Rectangle 27"/>
            <p:cNvSpPr/>
            <p:nvPr/>
          </p:nvSpPr>
          <p:spPr>
            <a:xfrm>
              <a:off x="4953000" y="1447800"/>
              <a:ext cx="457200" cy="609600"/>
            </a:xfrm>
            <a:prstGeom prst="round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V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2057400" y="1447800"/>
              <a:ext cx="2819400" cy="609600"/>
            </a:xfrm>
            <a:prstGeom prst="round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Block Address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486400" y="1447800"/>
              <a:ext cx="838200" cy="609600"/>
            </a:xfrm>
            <a:prstGeom prst="round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+mj-lt"/>
                </a:rPr>
                <a:t>Sh</a:t>
              </a:r>
              <a:endParaRPr lang="en-US" sz="3200" dirty="0" smtClean="0">
                <a:latin typeface="+mj-lt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400800" y="1447800"/>
              <a:ext cx="1066800" cy="609600"/>
            </a:xfrm>
            <a:prstGeom prst="round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Repl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543800" y="1447800"/>
              <a:ext cx="914400" cy="609600"/>
            </a:xfrm>
            <a:prstGeom prst="round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ECC</a:t>
              </a: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33400" y="2819400"/>
              <a:ext cx="2514600" cy="3352800"/>
            </a:xfrm>
            <a:prstGeom prst="roundRect">
              <a:avLst>
                <a:gd name="adj" fmla="val 5797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latin typeface="+mj-lt"/>
                </a:rPr>
                <a:t>Cache </a:t>
              </a:r>
            </a:p>
            <a:p>
              <a:pPr algn="ctr"/>
              <a:r>
                <a:rPr lang="en-US" sz="3600" b="1" dirty="0" smtClean="0">
                  <a:latin typeface="+mj-lt"/>
                </a:rPr>
                <a:t>Tag Store</a:t>
              </a: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676400" y="2895600"/>
              <a:ext cx="1295400" cy="457200"/>
            </a:xfrm>
            <a:prstGeom prst="round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>
                      <a:lumMod val="75000"/>
                    </a:schemeClr>
                  </a:solidFill>
                  <a:latin typeface="+mj-lt"/>
                </a:rPr>
                <a:t>Tag Entry</a:t>
              </a:r>
              <a:endParaRPr lang="en-US" sz="2400" b="1" dirty="0" smtClean="0">
                <a:solidFill>
                  <a:schemeClr val="bg1">
                    <a:lumMod val="75000"/>
                  </a:schemeClr>
                </a:solidFill>
                <a:latin typeface="+mj-lt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1676400" y="2057400"/>
              <a:ext cx="457200" cy="914400"/>
            </a:xfrm>
            <a:prstGeom prst="line">
              <a:avLst/>
            </a:prstGeom>
            <a:grpFill/>
            <a:ln w="28575">
              <a:solidFill>
                <a:schemeClr val="bg1">
                  <a:lumMod val="85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3009900" y="2057400"/>
              <a:ext cx="5295900" cy="914400"/>
            </a:xfrm>
            <a:prstGeom prst="line">
              <a:avLst/>
            </a:prstGeom>
            <a:grpFill/>
            <a:ln w="28575">
              <a:solidFill>
                <a:schemeClr val="bg1">
                  <a:lumMod val="85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ounded Rectangle 26"/>
          <p:cNvSpPr/>
          <p:nvPr/>
        </p:nvSpPr>
        <p:spPr>
          <a:xfrm>
            <a:off x="4572000" y="2819400"/>
            <a:ext cx="2362200" cy="1371600"/>
          </a:xfrm>
          <a:prstGeom prst="roundRect">
            <a:avLst>
              <a:gd name="adj" fmla="val 7292"/>
            </a:avLst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+mj-lt"/>
              </a:rPr>
              <a:t>DBI</a:t>
            </a:r>
          </a:p>
          <a:p>
            <a:pPr algn="ctr"/>
            <a:endParaRPr lang="en-US" sz="3600" b="1" dirty="0" smtClean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467100" y="4114800"/>
            <a:ext cx="5295900" cy="533400"/>
            <a:chOff x="3467100" y="4114800"/>
            <a:chExt cx="5295900" cy="533400"/>
          </a:xfrm>
        </p:grpSpPr>
        <p:cxnSp>
          <p:nvCxnSpPr>
            <p:cNvPr id="35" name="Straight Connector 34"/>
            <p:cNvCxnSpPr/>
            <p:nvPr/>
          </p:nvCxnSpPr>
          <p:spPr>
            <a:xfrm flipH="1" flipV="1">
              <a:off x="6869876" y="4114800"/>
              <a:ext cx="1893124" cy="5334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467100" y="4114800"/>
              <a:ext cx="2190750" cy="5334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6324600" y="4648200"/>
            <a:ext cx="2863284" cy="1752600"/>
            <a:chOff x="6324600" y="4648200"/>
            <a:chExt cx="2863284" cy="1752600"/>
          </a:xfrm>
        </p:grpSpPr>
        <p:sp>
          <p:nvSpPr>
            <p:cNvPr id="24" name="Rounded Rectangle 23"/>
            <p:cNvSpPr/>
            <p:nvPr/>
          </p:nvSpPr>
          <p:spPr>
            <a:xfrm>
              <a:off x="6921500" y="4648200"/>
              <a:ext cx="457200" cy="609600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D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7404100" y="4648200"/>
              <a:ext cx="457200" cy="609600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D</a:t>
              </a: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886700" y="4648200"/>
              <a:ext cx="457200" cy="609600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D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8369300" y="4648200"/>
              <a:ext cx="457200" cy="609600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D</a:t>
              </a:r>
            </a:p>
          </p:txBody>
        </p:sp>
        <p:cxnSp>
          <p:nvCxnSpPr>
            <p:cNvPr id="36" name="Elbow Connector 35"/>
            <p:cNvCxnSpPr/>
            <p:nvPr/>
          </p:nvCxnSpPr>
          <p:spPr>
            <a:xfrm rot="16200000" flipH="1">
              <a:off x="7867650" y="4292600"/>
              <a:ext cx="12700" cy="1930400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324600" y="5446693"/>
              <a:ext cx="2863284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Dirty bit vector</a:t>
              </a:r>
            </a:p>
            <a:p>
              <a:pPr algn="ctr"/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(one bit per block)</a:t>
              </a:r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3316350" y="4648200"/>
            <a:ext cx="2984500" cy="609600"/>
          </a:xfrm>
          <a:prstGeom prst="round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DRAM row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a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ddress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505200" y="4648200"/>
            <a:ext cx="3340100" cy="1752600"/>
            <a:chOff x="3505200" y="4648200"/>
            <a:chExt cx="3340100" cy="1752600"/>
          </a:xfrm>
        </p:grpSpPr>
        <p:sp>
          <p:nvSpPr>
            <p:cNvPr id="22" name="Rounded Rectangle 21"/>
            <p:cNvSpPr/>
            <p:nvPr/>
          </p:nvSpPr>
          <p:spPr>
            <a:xfrm>
              <a:off x="6388100" y="46482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+mj-lt"/>
                </a:rPr>
                <a:t>V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505200" y="5877580"/>
              <a:ext cx="278108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DBI </a:t>
              </a: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</a:t>
              </a:r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ntry </a:t>
              </a: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</a:t>
              </a:r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alid </a:t>
              </a: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</a:t>
              </a:r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it</a:t>
              </a:r>
            </a:p>
          </p:txBody>
        </p:sp>
        <p:cxnSp>
          <p:nvCxnSpPr>
            <p:cNvPr id="42" name="Curved Connector 41"/>
            <p:cNvCxnSpPr>
              <a:stCxn id="40" idx="0"/>
              <a:endCxn id="22" idx="2"/>
            </p:cNvCxnSpPr>
            <p:nvPr/>
          </p:nvCxnSpPr>
          <p:spPr>
            <a:xfrm rot="5400000" flipH="1" flipV="1">
              <a:off x="5446330" y="4707211"/>
              <a:ext cx="619780" cy="1720959"/>
            </a:xfrm>
            <a:prstGeom prst="curvedConnector3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ounded Rectangle 47"/>
          <p:cNvSpPr/>
          <p:nvPr/>
        </p:nvSpPr>
        <p:spPr>
          <a:xfrm>
            <a:off x="5593525" y="3821875"/>
            <a:ext cx="1276350" cy="304800"/>
          </a:xfrm>
          <a:prstGeom prst="round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DBI Entry</a:t>
            </a:r>
          </a:p>
        </p:txBody>
      </p:sp>
    </p:spTree>
    <p:extLst>
      <p:ext uri="{BB962C8B-B14F-4D97-AF65-F5344CB8AC3E}">
        <p14:creationId xmlns:p14="http://schemas.microsoft.com/office/powerpoint/2010/main" val="357151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4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DBI Semantics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905000"/>
            <a:ext cx="7924800" cy="337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block in the cache is dirty </a:t>
            </a:r>
            <a:r>
              <a:rPr lang="en-US" sz="3600" i="1" dirty="0" smtClean="0">
                <a:solidFill>
                  <a:srgbClr val="C00000"/>
                </a:solidFill>
              </a:rPr>
              <a:t>if and only if</a:t>
            </a:r>
          </a:p>
          <a:p>
            <a:pPr marL="344488" indent="-344488">
              <a:lnSpc>
                <a:spcPct val="130000"/>
              </a:lnSpc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The DBI has a valid entry for the DRAM row </a:t>
            </a:r>
          </a:p>
          <a:p>
            <a:pPr marL="344488">
              <a:lnSpc>
                <a:spcPct val="130000"/>
              </a:lnSpc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 contains the block, and</a:t>
            </a:r>
          </a:p>
          <a:p>
            <a:pPr marL="344488" indent="-344488">
              <a:lnSpc>
                <a:spcPct val="130000"/>
              </a:lnSpc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The dirty bit for the block in the bit vector </a:t>
            </a:r>
          </a:p>
          <a:p>
            <a:pPr marL="344488">
              <a:lnSpc>
                <a:spcPct val="130000"/>
              </a:lnSpc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the corresponding DBI entry is set</a:t>
            </a:r>
          </a:p>
        </p:txBody>
      </p:sp>
    </p:spTree>
    <p:extLst>
      <p:ext uri="{BB962C8B-B14F-4D97-AF65-F5344CB8AC3E}">
        <p14:creationId xmlns:p14="http://schemas.microsoft.com/office/powerpoint/2010/main" val="115844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DBI Semantics by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1484250" y="2743200"/>
            <a:ext cx="2362200" cy="1371600"/>
          </a:xfrm>
          <a:prstGeom prst="roundRect">
            <a:avLst>
              <a:gd name="adj" fmla="val 7292"/>
            </a:avLst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+mj-lt"/>
              </a:rPr>
              <a:t>DBI</a:t>
            </a:r>
          </a:p>
          <a:p>
            <a:pPr algn="ctr"/>
            <a:endParaRPr lang="en-US" sz="3600" b="1" dirty="0" smtClean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79350" y="4038600"/>
            <a:ext cx="5295900" cy="533400"/>
            <a:chOff x="3467100" y="4114800"/>
            <a:chExt cx="5295900" cy="533400"/>
          </a:xfrm>
        </p:grpSpPr>
        <p:cxnSp>
          <p:nvCxnSpPr>
            <p:cNvPr id="35" name="Straight Connector 34"/>
            <p:cNvCxnSpPr/>
            <p:nvPr/>
          </p:nvCxnSpPr>
          <p:spPr>
            <a:xfrm flipH="1" flipV="1">
              <a:off x="6869876" y="4114800"/>
              <a:ext cx="1893124" cy="5334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467100" y="4114800"/>
              <a:ext cx="2190750" cy="5334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821050" y="4572000"/>
            <a:ext cx="1930400" cy="702330"/>
            <a:chOff x="6908800" y="4648200"/>
            <a:chExt cx="1930400" cy="702330"/>
          </a:xfrm>
        </p:grpSpPr>
        <p:sp>
          <p:nvSpPr>
            <p:cNvPr id="24" name="Rounded Rectangle 23"/>
            <p:cNvSpPr/>
            <p:nvPr/>
          </p:nvSpPr>
          <p:spPr>
            <a:xfrm>
              <a:off x="6921500" y="4648200"/>
              <a:ext cx="457200" cy="609600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+mj-lt"/>
                </a:rPr>
                <a:t>0</a:t>
              </a:r>
              <a:endParaRPr lang="en-US" sz="3200" b="1" dirty="0" smtClean="0">
                <a:latin typeface="+mj-lt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7404100" y="4648200"/>
              <a:ext cx="457200" cy="609600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+mj-lt"/>
                </a:rPr>
                <a:t>1</a:t>
              </a:r>
              <a:endParaRPr lang="en-US" sz="3200" b="1" dirty="0" smtClean="0">
                <a:latin typeface="+mj-lt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886700" y="4648200"/>
              <a:ext cx="457200" cy="609600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+mj-lt"/>
                </a:rPr>
                <a:t>0</a:t>
              </a:r>
              <a:endParaRPr lang="en-US" sz="3200" b="1" dirty="0" smtClean="0">
                <a:latin typeface="+mj-lt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8369300" y="4648200"/>
              <a:ext cx="457200" cy="609600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+mj-lt"/>
                </a:rPr>
                <a:t>0</a:t>
              </a:r>
              <a:endParaRPr lang="en-US" sz="3200" b="1" dirty="0" smtClean="0">
                <a:latin typeface="+mj-lt"/>
              </a:endParaRPr>
            </a:p>
          </p:txBody>
        </p:sp>
        <p:cxnSp>
          <p:nvCxnSpPr>
            <p:cNvPr id="36" name="Elbow Connector 35"/>
            <p:cNvCxnSpPr/>
            <p:nvPr/>
          </p:nvCxnSpPr>
          <p:spPr>
            <a:xfrm rot="16200000" flipH="1">
              <a:off x="7867650" y="4378980"/>
              <a:ext cx="12700" cy="1930400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228600" y="4572000"/>
            <a:ext cx="2984500" cy="609600"/>
          </a:xfrm>
          <a:prstGeom prst="round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100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295400" y="4572000"/>
            <a:ext cx="2462150" cy="1905000"/>
            <a:chOff x="4383150" y="4648200"/>
            <a:chExt cx="2462150" cy="1905000"/>
          </a:xfrm>
        </p:grpSpPr>
        <p:sp>
          <p:nvSpPr>
            <p:cNvPr id="22" name="Rounded Rectangle 21"/>
            <p:cNvSpPr/>
            <p:nvPr/>
          </p:nvSpPr>
          <p:spPr>
            <a:xfrm>
              <a:off x="6388100" y="46482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+mj-lt"/>
                </a:rPr>
                <a:t>1</a:t>
              </a:r>
              <a:endParaRPr lang="en-US" sz="3200" b="1" dirty="0" smtClean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83150" y="6091535"/>
              <a:ext cx="21200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DBI entry </a:t>
              </a:r>
              <a:r>
                <a:rPr 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</a:t>
              </a:r>
              <a:r>
                <a:rPr 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alid </a:t>
              </a:r>
              <a:r>
                <a:rPr 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</a:t>
              </a:r>
              <a:r>
                <a:rPr 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it</a:t>
              </a:r>
            </a:p>
          </p:txBody>
        </p:sp>
        <p:cxnSp>
          <p:nvCxnSpPr>
            <p:cNvPr id="42" name="Curved Connector 41"/>
            <p:cNvCxnSpPr>
              <a:stCxn id="40" idx="0"/>
              <a:endCxn id="22" idx="2"/>
            </p:cNvCxnSpPr>
            <p:nvPr/>
          </p:nvCxnSpPr>
          <p:spPr>
            <a:xfrm rot="5400000" flipH="1" flipV="1">
              <a:off x="5613059" y="5087894"/>
              <a:ext cx="833735" cy="1173548"/>
            </a:xfrm>
            <a:prstGeom prst="curvedConnector3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ounded Rectangle 47"/>
          <p:cNvSpPr/>
          <p:nvPr/>
        </p:nvSpPr>
        <p:spPr>
          <a:xfrm>
            <a:off x="2505775" y="3745675"/>
            <a:ext cx="1276350" cy="304800"/>
          </a:xfrm>
          <a:prstGeom prst="round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DBI Entry</a:t>
            </a:r>
          </a:p>
        </p:txBody>
      </p:sp>
      <p:sp>
        <p:nvSpPr>
          <p:cNvPr id="5" name="Oval 4"/>
          <p:cNvSpPr/>
          <p:nvPr/>
        </p:nvSpPr>
        <p:spPr>
          <a:xfrm>
            <a:off x="4191000" y="4495800"/>
            <a:ext cx="707900" cy="762000"/>
          </a:xfrm>
          <a:prstGeom prst="ellipse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24600" y="1447800"/>
            <a:ext cx="2040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Dirty Block</a:t>
            </a:r>
          </a:p>
        </p:txBody>
      </p:sp>
      <p:cxnSp>
        <p:nvCxnSpPr>
          <p:cNvPr id="8" name="Curved Connector 7"/>
          <p:cNvCxnSpPr>
            <a:stCxn id="25" idx="0"/>
            <a:endCxn id="6" idx="1"/>
          </p:cNvCxnSpPr>
          <p:nvPr/>
        </p:nvCxnSpPr>
        <p:spPr>
          <a:xfrm rot="5400000" flipH="1" flipV="1">
            <a:off x="4018869" y="2266269"/>
            <a:ext cx="2831812" cy="1779650"/>
          </a:xfrm>
          <a:prstGeom prst="curvedConnector2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5135750" y="4495800"/>
            <a:ext cx="707900" cy="762000"/>
          </a:xfrm>
          <a:prstGeom prst="ellipse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281551" y="2885182"/>
            <a:ext cx="3786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Even if it is present in the cache, it is not dirty.</a:t>
            </a:r>
          </a:p>
        </p:txBody>
      </p:sp>
      <p:cxnSp>
        <p:nvCxnSpPr>
          <p:cNvPr id="50" name="Curved Connector 49"/>
          <p:cNvCxnSpPr>
            <a:stCxn id="31" idx="3"/>
            <a:endCxn id="49" idx="2"/>
          </p:cNvCxnSpPr>
          <p:nvPr/>
        </p:nvCxnSpPr>
        <p:spPr>
          <a:xfrm flipV="1">
            <a:off x="5738750" y="3839289"/>
            <a:ext cx="1435926" cy="1037511"/>
          </a:xfrm>
          <a:prstGeom prst="curvedConnector2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8552" y="5181600"/>
            <a:ext cx="2144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DRAM row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ddress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43207" y="5493603"/>
            <a:ext cx="2120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Dirty bit vector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(one bit per block)</a:t>
            </a:r>
          </a:p>
        </p:txBody>
      </p:sp>
    </p:spTree>
    <p:extLst>
      <p:ext uri="{BB962C8B-B14F-4D97-AF65-F5344CB8AC3E}">
        <p14:creationId xmlns:p14="http://schemas.microsoft.com/office/powerpoint/2010/main" val="281858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47" grpId="0" animBg="1"/>
      <p:bldP spid="4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DBI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251" y="1676400"/>
            <a:ext cx="7803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 sz="4000" dirty="0"/>
              <a:t>Get all dirty blocks of DRAM row ‘R’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34790" y="4114800"/>
            <a:ext cx="38090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 sz="4000" dirty="0"/>
              <a:t>Is block ‘B’ dirty?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2702" y="2438400"/>
            <a:ext cx="6918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single lookup to Row R in the DBI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4304" y="4854714"/>
            <a:ext cx="598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DBI is faster than the tag store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9439" y="3124200"/>
            <a:ext cx="7912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Compared to 128 lookups with existing organization</a:t>
            </a:r>
          </a:p>
        </p:txBody>
      </p:sp>
    </p:spTree>
    <p:extLst>
      <p:ext uri="{BB962C8B-B14F-4D97-AF65-F5344CB8AC3E}">
        <p14:creationId xmlns:p14="http://schemas.microsoft.com/office/powerpoint/2010/main" val="3992388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628650">
              <a:buFont typeface="Wingdings" pitchFamily="2" charset="2"/>
              <a:buChar char="ü"/>
            </a:pPr>
            <a:r>
              <a:rPr lang="en-US" dirty="0" smtClean="0"/>
              <a:t>Introduction</a:t>
            </a:r>
          </a:p>
          <a:p>
            <a:pPr marL="628650" indent="-628650">
              <a:buFont typeface="Wingdings" pitchFamily="2" charset="2"/>
              <a:buChar char="ü"/>
            </a:pPr>
            <a:r>
              <a:rPr lang="en-US" dirty="0" smtClean="0"/>
              <a:t>Shortcomings of Block-Oriented Organization</a:t>
            </a:r>
          </a:p>
          <a:p>
            <a:pPr marL="628650" indent="-628650">
              <a:buFont typeface="Wingdings" pitchFamily="2" charset="2"/>
              <a:buChar char="ü"/>
            </a:pPr>
            <a:r>
              <a:rPr lang="en-US" dirty="0" smtClean="0"/>
              <a:t>The Dirty-Block Index (DBI)</a:t>
            </a:r>
          </a:p>
          <a:p>
            <a:pPr marL="628650" indent="-628650"/>
            <a:r>
              <a:rPr lang="en-US" dirty="0" smtClean="0"/>
              <a:t>Optimizations Enabled by DBI</a:t>
            </a:r>
          </a:p>
          <a:p>
            <a:pPr marL="628650" indent="-628650"/>
            <a:r>
              <a:rPr lang="en-US" dirty="0" smtClean="0"/>
              <a:t>Evaluation</a:t>
            </a:r>
          </a:p>
          <a:p>
            <a:pPr marL="628650" indent="-628650"/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28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 lIns="1005840"/>
          <a:lstStyle/>
          <a:p>
            <a:r>
              <a:rPr lang="en-US" dirty="0" smtClean="0"/>
              <a:t>DRAM-Aware Writeback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800" y="266700"/>
            <a:ext cx="533400" cy="533400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b="1" dirty="0" smtClean="0">
                <a:latin typeface="+mj-lt"/>
              </a:rPr>
              <a:t>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90800" y="1905000"/>
            <a:ext cx="3896941" cy="646331"/>
            <a:chOff x="2590800" y="1905000"/>
            <a:chExt cx="3896941" cy="646331"/>
          </a:xfrm>
        </p:grpSpPr>
        <p:sp>
          <p:nvSpPr>
            <p:cNvPr id="14" name="TextBox 13"/>
            <p:cNvSpPr txBox="1"/>
            <p:nvPr/>
          </p:nvSpPr>
          <p:spPr>
            <a:xfrm>
              <a:off x="4215965" y="1905000"/>
              <a:ext cx="227177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chemeClr val="accent2"/>
                  </a:solidFill>
                </a:rPr>
                <a:t>Dirty Block</a:t>
              </a:r>
            </a:p>
          </p:txBody>
        </p:sp>
        <p:cxnSp>
          <p:nvCxnSpPr>
            <p:cNvPr id="17" name="Straight Arrow Connector 16"/>
            <p:cNvCxnSpPr>
              <a:endCxn id="14" idx="1"/>
            </p:cNvCxnSpPr>
            <p:nvPr/>
          </p:nvCxnSpPr>
          <p:spPr>
            <a:xfrm>
              <a:off x="2590800" y="2228166"/>
              <a:ext cx="1625165" cy="0"/>
            </a:xfrm>
            <a:prstGeom prst="straightConnector1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3120188" y="2531960"/>
            <a:ext cx="41188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Proactively write back </a:t>
            </a:r>
          </a:p>
          <a:p>
            <a:pPr algn="ctr"/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 other dirty blocks from the same DRAM row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2971800" y="4368225"/>
            <a:ext cx="6036625" cy="609600"/>
            <a:chOff x="2971800" y="4495800"/>
            <a:chExt cx="6036625" cy="609600"/>
          </a:xfrm>
        </p:grpSpPr>
        <p:grpSp>
          <p:nvGrpSpPr>
            <p:cNvPr id="24" name="Group 23"/>
            <p:cNvGrpSpPr/>
            <p:nvPr/>
          </p:nvGrpSpPr>
          <p:grpSpPr>
            <a:xfrm>
              <a:off x="5181600" y="4495800"/>
              <a:ext cx="1905000" cy="609600"/>
              <a:chOff x="6921500" y="4648200"/>
              <a:chExt cx="1905000" cy="609600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6921500" y="4648200"/>
                <a:ext cx="457200" cy="609600"/>
              </a:xfrm>
              <a:prstGeom prst="roundRect">
                <a:avLst/>
              </a:prstGeom>
              <a:solidFill>
                <a:schemeClr val="accent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latin typeface="+mj-lt"/>
                  </a:rPr>
                  <a:t>1</a:t>
                </a:r>
                <a:endParaRPr lang="en-US" sz="3200" dirty="0" smtClean="0">
                  <a:latin typeface="+mj-lt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7404100" y="4648200"/>
                <a:ext cx="457200" cy="609600"/>
              </a:xfrm>
              <a:prstGeom prst="roundRect">
                <a:avLst/>
              </a:prstGeom>
              <a:solidFill>
                <a:schemeClr val="accent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latin typeface="+mj-lt"/>
                  </a:rPr>
                  <a:t>0</a:t>
                </a:r>
                <a:endParaRPr lang="en-US" sz="3200" dirty="0" smtClean="0">
                  <a:latin typeface="+mj-lt"/>
                </a:endParaRP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7886700" y="4648200"/>
                <a:ext cx="457200" cy="609600"/>
              </a:xfrm>
              <a:prstGeom prst="roundRect">
                <a:avLst/>
              </a:prstGeom>
              <a:solidFill>
                <a:schemeClr val="accent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latin typeface="+mj-lt"/>
                  </a:rPr>
                  <a:t>0</a:t>
                </a:r>
                <a:endParaRPr lang="en-US" sz="3200" dirty="0" smtClean="0">
                  <a:latin typeface="+mj-lt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8369300" y="4648200"/>
                <a:ext cx="457200" cy="609600"/>
              </a:xfrm>
              <a:prstGeom prst="roundRect">
                <a:avLst/>
              </a:prstGeom>
              <a:solidFill>
                <a:schemeClr val="accent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latin typeface="+mj-lt"/>
                  </a:rPr>
                  <a:t>0</a:t>
                </a:r>
                <a:endParaRPr lang="en-US" sz="3200" dirty="0" smtClean="0">
                  <a:latin typeface="+mj-lt"/>
                </a:endParaRPr>
              </a:p>
            </p:txBody>
          </p:sp>
        </p:grpSp>
        <p:sp>
          <p:nvSpPr>
            <p:cNvPr id="31" name="Rounded Rectangle 30"/>
            <p:cNvSpPr/>
            <p:nvPr/>
          </p:nvSpPr>
          <p:spPr>
            <a:xfrm>
              <a:off x="2971800" y="4495800"/>
              <a:ext cx="1600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+mj-lt"/>
                </a:rPr>
                <a:t>R</a:t>
              </a: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648200" y="4495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+mj-lt"/>
                </a:rPr>
                <a:t>1</a:t>
              </a:r>
              <a:endParaRPr lang="en-US" sz="3200" dirty="0" smtClean="0">
                <a:solidFill>
                  <a:schemeClr val="bg1"/>
                </a:solidFill>
                <a:latin typeface="+mj-lt"/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7103425" y="4495800"/>
              <a:ext cx="1905000" cy="609600"/>
              <a:chOff x="6921500" y="4648200"/>
              <a:chExt cx="1905000" cy="609600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6921500" y="4648200"/>
                <a:ext cx="457200" cy="609600"/>
              </a:xfrm>
              <a:prstGeom prst="roundRect">
                <a:avLst/>
              </a:prstGeom>
              <a:solidFill>
                <a:schemeClr val="accent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latin typeface="+mj-lt"/>
                  </a:rPr>
                  <a:t>1</a:t>
                </a:r>
                <a:endParaRPr lang="en-US" sz="3200" dirty="0" smtClean="0">
                  <a:latin typeface="+mj-lt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7404100" y="4648200"/>
                <a:ext cx="457200" cy="609600"/>
              </a:xfrm>
              <a:prstGeom prst="roundRect">
                <a:avLst/>
              </a:prstGeom>
              <a:solidFill>
                <a:schemeClr val="accent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atin typeface="+mj-lt"/>
                  </a:rPr>
                  <a:t>0</a:t>
                </a:r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7886700" y="4648200"/>
                <a:ext cx="457200" cy="609600"/>
              </a:xfrm>
              <a:prstGeom prst="roundRect">
                <a:avLst/>
              </a:prstGeom>
              <a:solidFill>
                <a:schemeClr val="accent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atin typeface="+mj-lt"/>
                  </a:rPr>
                  <a:t>1</a:t>
                </a: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8369300" y="4648200"/>
                <a:ext cx="457200" cy="609600"/>
              </a:xfrm>
              <a:prstGeom prst="roundRect">
                <a:avLst/>
              </a:prstGeom>
              <a:solidFill>
                <a:schemeClr val="accent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atin typeface="+mj-lt"/>
                  </a:rPr>
                  <a:t>0</a:t>
                </a:r>
              </a:p>
            </p:txBody>
          </p:sp>
        </p:grpSp>
      </p:grpSp>
      <p:sp>
        <p:nvSpPr>
          <p:cNvPr id="41" name="Oval 40"/>
          <p:cNvSpPr/>
          <p:nvPr/>
        </p:nvSpPr>
        <p:spPr>
          <a:xfrm>
            <a:off x="6988300" y="4292025"/>
            <a:ext cx="707900" cy="762000"/>
          </a:xfrm>
          <a:prstGeom prst="ellipse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6375399" y="1891619"/>
            <a:ext cx="1184841" cy="2398427"/>
          </a:xfrm>
          <a:custGeom>
            <a:avLst/>
            <a:gdLst>
              <a:gd name="connsiteX0" fmla="*/ 0 w 1325696"/>
              <a:gd name="connsiteY0" fmla="*/ 177741 h 2398427"/>
              <a:gd name="connsiteX1" fmla="*/ 1246910 w 1325696"/>
              <a:gd name="connsiteY1" fmla="*/ 225242 h 2398427"/>
              <a:gd name="connsiteX2" fmla="*/ 1092530 w 1325696"/>
              <a:gd name="connsiteY2" fmla="*/ 2398427 h 239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696" h="2398427">
                <a:moveTo>
                  <a:pt x="0" y="177741"/>
                </a:moveTo>
                <a:cubicBezTo>
                  <a:pt x="532411" y="16434"/>
                  <a:pt x="1064822" y="-144872"/>
                  <a:pt x="1246910" y="225242"/>
                </a:cubicBezTo>
                <a:cubicBezTo>
                  <a:pt x="1428998" y="595356"/>
                  <a:pt x="1260764" y="1496891"/>
                  <a:pt x="1092530" y="2398427"/>
                </a:cubicBezTo>
              </a:path>
            </a:pathLst>
          </a:custGeom>
          <a:noFill/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924800" y="4292025"/>
            <a:ext cx="707900" cy="762000"/>
          </a:xfrm>
          <a:prstGeom prst="ellipse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083300" y="4292025"/>
            <a:ext cx="707900" cy="762000"/>
          </a:xfrm>
          <a:prstGeom prst="ellipse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819400" y="5054025"/>
            <a:ext cx="6031524" cy="1209020"/>
            <a:chOff x="2819400" y="5029200"/>
            <a:chExt cx="6031524" cy="1209020"/>
          </a:xfrm>
        </p:grpSpPr>
        <p:sp>
          <p:nvSpPr>
            <p:cNvPr id="58" name="TextBox 57"/>
            <p:cNvSpPr txBox="1"/>
            <p:nvPr/>
          </p:nvSpPr>
          <p:spPr>
            <a:xfrm>
              <a:off x="2819400" y="5715000"/>
              <a:ext cx="60315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Look up the cache only for these blocks</a:t>
              </a:r>
            </a:p>
          </p:txBody>
        </p:sp>
        <p:cxnSp>
          <p:nvCxnSpPr>
            <p:cNvPr id="60" name="Curved Connector 59"/>
            <p:cNvCxnSpPr>
              <a:stCxn id="55" idx="4"/>
              <a:endCxn id="58" idx="0"/>
            </p:cNvCxnSpPr>
            <p:nvPr/>
          </p:nvCxnSpPr>
          <p:spPr>
            <a:xfrm rot="16200000" flipH="1">
              <a:off x="5293306" y="5173144"/>
              <a:ext cx="685800" cy="397912"/>
            </a:xfrm>
            <a:prstGeom prst="curvedConnector3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2" name="Curved Connector 61"/>
            <p:cNvCxnSpPr>
              <a:stCxn id="54" idx="4"/>
              <a:endCxn id="58" idx="0"/>
            </p:cNvCxnSpPr>
            <p:nvPr/>
          </p:nvCxnSpPr>
          <p:spPr>
            <a:xfrm rot="5400000">
              <a:off x="6714056" y="4150306"/>
              <a:ext cx="685800" cy="2443588"/>
            </a:xfrm>
            <a:prstGeom prst="curvedConnector3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6" name="Rounded Rectangle 5"/>
          <p:cNvSpPr/>
          <p:nvPr/>
        </p:nvSpPr>
        <p:spPr>
          <a:xfrm>
            <a:off x="371599" y="1828800"/>
            <a:ext cx="2219201" cy="2748009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Last-Level Cache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828799" y="4684496"/>
            <a:ext cx="1700331" cy="1030504"/>
            <a:chOff x="838200" y="4455896"/>
            <a:chExt cx="1700331" cy="1030504"/>
          </a:xfrm>
        </p:grpSpPr>
        <p:sp>
          <p:nvSpPr>
            <p:cNvPr id="23" name="Rounded Rectangle 22"/>
            <p:cNvSpPr/>
            <p:nvPr/>
          </p:nvSpPr>
          <p:spPr>
            <a:xfrm>
              <a:off x="838200" y="4455896"/>
              <a:ext cx="1700331" cy="1030504"/>
            </a:xfrm>
            <a:prstGeom prst="roundRect">
              <a:avLst>
                <a:gd name="adj" fmla="val 7292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DBI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640865" y="4491521"/>
              <a:ext cx="850166" cy="134252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latin typeface="+mj-lt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28600" y="1143000"/>
            <a:ext cx="89967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Virtual Write Queue [ISCA 2010], DRAM-Aware Writeback [TR-HPS-2010-2] </a:t>
            </a:r>
          </a:p>
        </p:txBody>
      </p:sp>
      <p:sp>
        <p:nvSpPr>
          <p:cNvPr id="7" name="Rounded Rectangle 6"/>
          <p:cNvSpPr/>
          <p:nvPr/>
        </p:nvSpPr>
        <p:spPr>
          <a:xfrm rot="236251">
            <a:off x="315095" y="3077694"/>
            <a:ext cx="8476728" cy="173871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DBI achieves the benefit of DRAM-aware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writeback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without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increasing contention for the tag store!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293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5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54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57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0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3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6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9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7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75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41" grpId="0" animBg="1"/>
      <p:bldP spid="41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6" grpId="0" animBg="1"/>
      <p:bldP spid="35" grpId="0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1005840"/>
          <a:lstStyle/>
          <a:p>
            <a:r>
              <a:rPr lang="en-US" dirty="0" smtClean="0"/>
              <a:t>Bypassing Cache Lookups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800" y="266700"/>
            <a:ext cx="533400" cy="533400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b="1" dirty="0">
                <a:latin typeface="+mj-lt"/>
              </a:rPr>
              <a:t>2</a:t>
            </a:r>
            <a:endParaRPr lang="en-US" sz="3200" b="1" dirty="0" smtClean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72200" y="2963209"/>
            <a:ext cx="1981200" cy="2367009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Cache</a:t>
            </a:r>
          </a:p>
          <a:p>
            <a:pPr algn="ctr"/>
            <a:r>
              <a:rPr lang="en-US" sz="3600" dirty="0" smtClean="0">
                <a:latin typeface="+mj-lt"/>
              </a:rPr>
              <a:t>Tag Store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447" y="1524000"/>
            <a:ext cx="8865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an access is likely to miss, we can bypass the tag lookup!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124200" y="2963209"/>
            <a:ext cx="1752600" cy="990600"/>
          </a:xfrm>
          <a:prstGeom prst="round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Miss Predictor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101308" y="3135343"/>
            <a:ext cx="2022892" cy="646331"/>
            <a:chOff x="1101308" y="2610534"/>
            <a:chExt cx="2022892" cy="646331"/>
          </a:xfrm>
        </p:grpSpPr>
        <p:sp>
          <p:nvSpPr>
            <p:cNvPr id="9" name="TextBox 8"/>
            <p:cNvSpPr txBox="1"/>
            <p:nvPr/>
          </p:nvSpPr>
          <p:spPr>
            <a:xfrm>
              <a:off x="1101308" y="2610534"/>
              <a:ext cx="12264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6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Read </a:t>
              </a:r>
            </a:p>
          </p:txBody>
        </p:sp>
        <p:cxnSp>
          <p:nvCxnSpPr>
            <p:cNvPr id="10" name="Straight Arrow Connector 9"/>
            <p:cNvCxnSpPr>
              <a:stCxn id="9" idx="3"/>
              <a:endCxn id="8" idx="1"/>
            </p:cNvCxnSpPr>
            <p:nvPr/>
          </p:nvCxnSpPr>
          <p:spPr>
            <a:xfrm>
              <a:off x="2327798" y="2933700"/>
              <a:ext cx="796402" cy="0"/>
            </a:xfrm>
            <a:prstGeom prst="straightConnector1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876800" y="2963209"/>
            <a:ext cx="1295400" cy="541991"/>
            <a:chOff x="4876800" y="2438400"/>
            <a:chExt cx="1295400" cy="541991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4876800" y="2980391"/>
              <a:ext cx="1295400" cy="0"/>
            </a:xfrm>
            <a:prstGeom prst="straightConnector1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190689" y="2438400"/>
              <a:ext cx="6062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No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000501" y="3953808"/>
            <a:ext cx="5126574" cy="2436812"/>
            <a:chOff x="4000501" y="3428999"/>
            <a:chExt cx="5126574" cy="2436812"/>
          </a:xfrm>
        </p:grpSpPr>
        <p:grpSp>
          <p:nvGrpSpPr>
            <p:cNvPr id="36" name="Group 35"/>
            <p:cNvGrpSpPr/>
            <p:nvPr/>
          </p:nvGrpSpPr>
          <p:grpSpPr>
            <a:xfrm>
              <a:off x="4000501" y="3428999"/>
              <a:ext cx="1866900" cy="2175201"/>
              <a:chOff x="4000501" y="3428999"/>
              <a:chExt cx="1866900" cy="2175201"/>
            </a:xfrm>
          </p:grpSpPr>
          <p:cxnSp>
            <p:nvCxnSpPr>
              <p:cNvPr id="16" name="Elbow Connector 15"/>
              <p:cNvCxnSpPr>
                <a:stCxn id="8" idx="2"/>
                <a:endCxn id="19" idx="1"/>
              </p:cNvCxnSpPr>
              <p:nvPr/>
            </p:nvCxnSpPr>
            <p:spPr>
              <a:xfrm rot="16200000" flipH="1">
                <a:off x="3846350" y="3583150"/>
                <a:ext cx="2175201" cy="1866900"/>
              </a:xfrm>
              <a:prstGeom prst="bentConnector2">
                <a:avLst/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headEnd type="none" w="med" len="med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4038600" y="3505200"/>
                <a:ext cx="65261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Yes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5867400" y="5342591"/>
              <a:ext cx="32596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Forward to next level</a:t>
              </a:r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6248400" y="4868209"/>
            <a:ext cx="1792829" cy="3810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+mj-lt"/>
              </a:rPr>
              <a:t>Dirty Block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276600" y="4763311"/>
            <a:ext cx="1600200" cy="943098"/>
          </a:xfrm>
          <a:prstGeom prst="roundRect">
            <a:avLst>
              <a:gd name="adj" fmla="val 7292"/>
            </a:avLst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DBI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4876800" y="5020609"/>
            <a:ext cx="1295400" cy="523220"/>
            <a:chOff x="4876800" y="4495800"/>
            <a:chExt cx="1295400" cy="523220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4876800" y="4533900"/>
              <a:ext cx="1295400" cy="0"/>
            </a:xfrm>
            <a:prstGeom prst="straightConnector1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876800" y="4495800"/>
              <a:ext cx="6526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Yes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429000" y="5792789"/>
            <a:ext cx="606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400" y="5020609"/>
            <a:ext cx="3176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No false negatives</a:t>
            </a:r>
          </a:p>
        </p:txBody>
      </p:sp>
      <p:cxnSp>
        <p:nvCxnSpPr>
          <p:cNvPr id="32" name="Curved Connector 31"/>
          <p:cNvCxnSpPr>
            <a:stCxn id="30" idx="0"/>
          </p:cNvCxnSpPr>
          <p:nvPr/>
        </p:nvCxnSpPr>
        <p:spPr>
          <a:xfrm rot="5400000" flipH="1" flipV="1">
            <a:off x="1777076" y="3749685"/>
            <a:ext cx="1234344" cy="1307505"/>
          </a:xfrm>
          <a:prstGeom prst="curvedConnector2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2400" y="5731234"/>
            <a:ext cx="2596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Write through</a:t>
            </a:r>
          </a:p>
        </p:txBody>
      </p:sp>
      <p:cxnSp>
        <p:nvCxnSpPr>
          <p:cNvPr id="34" name="Curved Connector 33"/>
          <p:cNvCxnSpPr>
            <a:stCxn id="29" idx="3"/>
            <a:endCxn id="6" idx="1"/>
          </p:cNvCxnSpPr>
          <p:nvPr/>
        </p:nvCxnSpPr>
        <p:spPr>
          <a:xfrm flipV="1">
            <a:off x="2748688" y="4146714"/>
            <a:ext cx="3423512" cy="1846130"/>
          </a:xfrm>
          <a:prstGeom prst="curvedConnector3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ross 41"/>
          <p:cNvSpPr/>
          <p:nvPr/>
        </p:nvSpPr>
        <p:spPr>
          <a:xfrm rot="2700000">
            <a:off x="575795" y="4842994"/>
            <a:ext cx="1676400" cy="1676403"/>
          </a:xfrm>
          <a:prstGeom prst="plus">
            <a:avLst>
              <a:gd name="adj" fmla="val 46959"/>
            </a:avLst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520" y="1062335"/>
            <a:ext cx="7554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Mostly-No Monitors [HPCA 2003],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SkipCache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[PACT 2012] </a:t>
            </a: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0700" y="2082225"/>
            <a:ext cx="9281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6600"/>
                </a:solidFill>
              </a:rPr>
              <a:t>Reduces access latency/energy; Reduces tag store contention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8056" y="4419600"/>
            <a:ext cx="24172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 desirable</a:t>
            </a:r>
          </a:p>
        </p:txBody>
      </p:sp>
      <p:sp>
        <p:nvSpPr>
          <p:cNvPr id="38" name="Rounded Rectangle 37"/>
          <p:cNvSpPr/>
          <p:nvPr/>
        </p:nvSpPr>
        <p:spPr>
          <a:xfrm rot="236251">
            <a:off x="315095" y="3382494"/>
            <a:ext cx="8476728" cy="173871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DBI seamlessly enables </a:t>
            </a:r>
          </a:p>
          <a:p>
            <a:pPr algn="ctr"/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simpler and more aggressive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miss predictors!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5789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8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90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93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96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8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99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2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4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5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7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8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11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14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17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20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27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3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3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8" grpId="0" animBg="1"/>
      <p:bldP spid="8" grpId="1" animBg="1"/>
      <p:bldP spid="21" grpId="0" animBg="1"/>
      <p:bldP spid="21" grpId="1" animBg="1"/>
      <p:bldP spid="22" grpId="0" animBg="1"/>
      <p:bldP spid="26" grpId="0"/>
      <p:bldP spid="26" grpId="1"/>
      <p:bldP spid="30" grpId="0"/>
      <p:bldP spid="30" grpId="1"/>
      <p:bldP spid="29" grpId="0"/>
      <p:bldP spid="29" grpId="1"/>
      <p:bldP spid="42" grpId="0" animBg="1"/>
      <p:bldP spid="42" grpId="1" animBg="1"/>
      <p:bldP spid="3" grpId="0"/>
      <p:bldP spid="33" grpId="0"/>
      <p:bldP spid="33" grpId="1"/>
      <p:bldP spid="15" grpId="0"/>
      <p:bldP spid="15" grpId="1"/>
      <p:bldP spid="3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1005840">
            <a:normAutofit/>
          </a:bodyPr>
          <a:lstStyle/>
          <a:p>
            <a:r>
              <a:rPr lang="en-US" dirty="0" smtClean="0"/>
              <a:t>Reducing ECC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800" y="266700"/>
            <a:ext cx="533400" cy="533400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b="1" dirty="0">
                <a:latin typeface="+mj-lt"/>
              </a:rPr>
              <a:t>3</a:t>
            </a:r>
            <a:endParaRPr lang="en-US" sz="3200" b="1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066800"/>
            <a:ext cx="836075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ECC-Cache [IAS 2009], Memory-mapped ECC [ISCA 2009], ECC-FIFO [SC 2009] </a:t>
            </a:r>
          </a:p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Dirty block – Requires error correction</a:t>
            </a:r>
          </a:p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Clean block – Requires only error detection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5800" y="2844225"/>
            <a:ext cx="2895600" cy="3048000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latin typeface="+mj-lt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38200" y="29204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+mj-lt"/>
              </a:rPr>
              <a:t>Dirty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09800" y="33014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09800" y="37586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38200" y="42158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09800" y="45968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38200" y="45968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38200" y="55874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78283" y="5876459"/>
            <a:ext cx="1013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Cache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838200" y="49016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687260" y="2844225"/>
            <a:ext cx="1418140" cy="3048000"/>
          </a:xfrm>
          <a:prstGeom prst="roundRect">
            <a:avLst>
              <a:gd name="adj" fmla="val 8293"/>
            </a:avLst>
          </a:prstGeom>
          <a:solidFill>
            <a:schemeClr val="accent6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ECC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3687260" y="2844225"/>
            <a:ext cx="732340" cy="3048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dirty="0" smtClean="0">
                <a:latin typeface="+mj-lt"/>
              </a:rPr>
              <a:t>EDC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505200" y="3677722"/>
            <a:ext cx="5562600" cy="1815882"/>
            <a:chOff x="3505200" y="3500497"/>
            <a:chExt cx="5562600" cy="1815882"/>
          </a:xfrm>
        </p:grpSpPr>
        <p:sp>
          <p:nvSpPr>
            <p:cNvPr id="17" name="TextBox 16"/>
            <p:cNvSpPr txBox="1"/>
            <p:nvPr/>
          </p:nvSpPr>
          <p:spPr>
            <a:xfrm>
              <a:off x="5449848" y="3500497"/>
              <a:ext cx="3617952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ECC for dirty blocks in some other structure.</a:t>
              </a:r>
            </a:p>
            <a:p>
              <a:r>
                <a:rPr lang="en-US" sz="2800" dirty="0" smtClean="0">
                  <a:solidFill>
                    <a:schemeClr val="accent2"/>
                  </a:solidFill>
                </a:rPr>
                <a:t>Complex mechanism to identify location of ECC.</a:t>
              </a:r>
            </a:p>
          </p:txBody>
        </p:sp>
        <p:cxnSp>
          <p:nvCxnSpPr>
            <p:cNvPr id="22" name="Curved Connector 21"/>
            <p:cNvCxnSpPr/>
            <p:nvPr/>
          </p:nvCxnSpPr>
          <p:spPr>
            <a:xfrm flipV="1">
              <a:off x="3505200" y="3500497"/>
              <a:ext cx="3686826" cy="195203"/>
            </a:xfrm>
            <a:prstGeom prst="curvedConnector4">
              <a:avLst>
                <a:gd name="adj1" fmla="val 40223"/>
                <a:gd name="adj2" fmla="val 472619"/>
              </a:avLst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242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/>
      <p:bldP spid="20" grpId="0" animBg="1"/>
      <p:bldP spid="12" grpId="0" animBg="1"/>
      <p:bldP spid="12" grpId="1" animBg="1"/>
      <p:bldP spid="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1005840">
            <a:normAutofit/>
          </a:bodyPr>
          <a:lstStyle/>
          <a:p>
            <a:r>
              <a:rPr lang="en-US" dirty="0" smtClean="0"/>
              <a:t>Reducing ECC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800" y="266700"/>
            <a:ext cx="533400" cy="533400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b="1" dirty="0">
                <a:latin typeface="+mj-lt"/>
              </a:rPr>
              <a:t>3</a:t>
            </a:r>
            <a:endParaRPr lang="en-US" sz="3200" b="1" dirty="0" smtClean="0"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85800" y="2844225"/>
            <a:ext cx="2895600" cy="3048000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latin typeface="+mj-lt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38200" y="29204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09800" y="33014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09800" y="37586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38200" y="42158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09800" y="45968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38200" y="45968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38200" y="55874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78283" y="5883166"/>
            <a:ext cx="1013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Cache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838200" y="4901625"/>
            <a:ext cx="1295400" cy="2286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687260" y="2844225"/>
            <a:ext cx="732340" cy="3048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dirty="0" smtClean="0">
                <a:latin typeface="+mj-lt"/>
              </a:rPr>
              <a:t>EDC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572000" y="4949127"/>
            <a:ext cx="1600200" cy="943098"/>
          </a:xfrm>
          <a:prstGeom prst="roundRect">
            <a:avLst>
              <a:gd name="adj" fmla="val 7292"/>
            </a:avLst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DBI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572000" y="3782376"/>
            <a:ext cx="1600200" cy="1095498"/>
          </a:xfrm>
          <a:prstGeom prst="roundRect">
            <a:avLst>
              <a:gd name="adj" fmla="val 5556"/>
            </a:avLst>
          </a:prstGeom>
          <a:solidFill>
            <a:schemeClr val="accent6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ECC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172200" y="2996625"/>
            <a:ext cx="2895600" cy="2424051"/>
            <a:chOff x="6172198" y="2819400"/>
            <a:chExt cx="3056466" cy="2424051"/>
          </a:xfrm>
        </p:grpSpPr>
        <p:sp>
          <p:nvSpPr>
            <p:cNvPr id="16" name="TextBox 15"/>
            <p:cNvSpPr txBox="1"/>
            <p:nvPr/>
          </p:nvSpPr>
          <p:spPr>
            <a:xfrm>
              <a:off x="6460783" y="2819400"/>
              <a:ext cx="276788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tracks far fewer blocks than</a:t>
              </a:r>
            </a:p>
            <a:p>
              <a:pPr algn="ctr"/>
              <a:r>
                <a:rPr 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the cache!</a:t>
              </a:r>
            </a:p>
          </p:txBody>
        </p:sp>
        <p:cxnSp>
          <p:nvCxnSpPr>
            <p:cNvPr id="19" name="Curved Connector 18"/>
            <p:cNvCxnSpPr>
              <a:stCxn id="28" idx="3"/>
              <a:endCxn id="16" idx="2"/>
            </p:cNvCxnSpPr>
            <p:nvPr/>
          </p:nvCxnSpPr>
          <p:spPr>
            <a:xfrm flipV="1">
              <a:off x="6172198" y="4204395"/>
              <a:ext cx="1672525" cy="1039056"/>
            </a:xfrm>
            <a:prstGeom prst="curvedConnector2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/>
          <p:nvPr/>
        </p:nvSpPr>
        <p:spPr>
          <a:xfrm rot="236251">
            <a:off x="315095" y="3153894"/>
            <a:ext cx="8476728" cy="173871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DBI enables a </a:t>
            </a:r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simpler mechanism to reduce ECC cost.</a:t>
            </a:r>
          </a:p>
          <a:p>
            <a:pPr algn="ctr"/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8% reduction in overall cache area!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1066800"/>
            <a:ext cx="836075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ECC-Cache [IAS 2009], Memory-mapped ECC [ISCA 2009], ECC-FIFO [SC 2009] </a:t>
            </a:r>
          </a:p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Dirty block – Requires error correction</a:t>
            </a:r>
          </a:p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Clean block – Requires only error detection</a:t>
            </a:r>
          </a:p>
        </p:txBody>
      </p:sp>
    </p:spTree>
    <p:extLst>
      <p:ext uri="{BB962C8B-B14F-4D97-AF65-F5344CB8AC3E}">
        <p14:creationId xmlns:p14="http://schemas.microsoft.com/office/powerpoint/2010/main" val="1191051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2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5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1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3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6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9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52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55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58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/>
      <p:bldP spid="20" grpId="0" animBg="1"/>
      <p:bldP spid="27" grpId="0" animBg="1"/>
      <p:bldP spid="28" grpId="0" animBg="1"/>
      <p:bldP spid="29" grpId="0" animBg="1"/>
      <p:bldP spid="29" grpId="1" animBg="1"/>
      <p:bldP spid="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DBI – Other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0" dirty="0" smtClean="0"/>
              <a:t>Load balancing memory accesses in hybrid memory</a:t>
            </a:r>
            <a:endParaRPr lang="en-US" sz="2800" b="0" dirty="0"/>
          </a:p>
          <a:p>
            <a:r>
              <a:rPr lang="en-US" sz="2800" b="0" dirty="0" smtClean="0"/>
              <a:t>Better DRAM write scheduling</a:t>
            </a:r>
          </a:p>
          <a:p>
            <a:r>
              <a:rPr lang="en-US" sz="2800" b="0" dirty="0" smtClean="0"/>
              <a:t>Fast cache flushing</a:t>
            </a:r>
          </a:p>
          <a:p>
            <a:r>
              <a:rPr lang="en-US" sz="2800" b="0" dirty="0" smtClean="0"/>
              <a:t>Bulk DMA coherence</a:t>
            </a:r>
          </a:p>
          <a:p>
            <a:pPr marL="0" indent="0">
              <a:buNone/>
            </a:pPr>
            <a:r>
              <a:rPr lang="en-US" sz="2800" b="0" dirty="0" smtClean="0"/>
              <a:t>…</a:t>
            </a:r>
          </a:p>
          <a:p>
            <a:pPr marL="0" indent="0">
              <a:buNone/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3450" y="5715000"/>
            <a:ext cx="3183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(Discussed in paper)</a:t>
            </a:r>
          </a:p>
        </p:txBody>
      </p:sp>
    </p:spTree>
    <p:extLst>
      <p:ext uri="{BB962C8B-B14F-4D97-AF65-F5344CB8AC3E}">
        <p14:creationId xmlns:p14="http://schemas.microsoft.com/office/powerpoint/2010/main" val="319967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Information: Organization and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3600"/>
            <a:ext cx="2861630" cy="29005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7118" y="1295400"/>
            <a:ext cx="2271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Organization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487571" y="4876800"/>
            <a:ext cx="5021631" cy="1484531"/>
            <a:chOff x="2487571" y="4876800"/>
            <a:chExt cx="5021631" cy="1484531"/>
          </a:xfrm>
        </p:grpSpPr>
        <p:sp>
          <p:nvSpPr>
            <p:cNvPr id="9" name="TextBox 8"/>
            <p:cNvSpPr txBox="1"/>
            <p:nvPr/>
          </p:nvSpPr>
          <p:spPr>
            <a:xfrm>
              <a:off x="2487571" y="5715000"/>
              <a:ext cx="50216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accent2"/>
                  </a:solidFill>
                </a:rPr>
                <a:t>Mismatch leads to inefficiency</a:t>
              </a:r>
            </a:p>
          </p:txBody>
        </p:sp>
        <p:cxnSp>
          <p:nvCxnSpPr>
            <p:cNvPr id="11" name="Curved Connector 10"/>
            <p:cNvCxnSpPr/>
            <p:nvPr/>
          </p:nvCxnSpPr>
          <p:spPr>
            <a:xfrm rot="5400000" flipH="1" flipV="1">
              <a:off x="5002915" y="3112385"/>
              <a:ext cx="37803" cy="3566634"/>
            </a:xfrm>
            <a:prstGeom prst="curvedConnector3">
              <a:avLst>
                <a:gd name="adj1" fmla="val -1798447"/>
              </a:avLst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410200" y="1295400"/>
            <a:ext cx="3048000" cy="3248799"/>
            <a:chOff x="5410200" y="1295400"/>
            <a:chExt cx="3048000" cy="3248799"/>
          </a:xfrm>
        </p:grpSpPr>
        <p:sp>
          <p:nvSpPr>
            <p:cNvPr id="7" name="TextBox 6"/>
            <p:cNvSpPr txBox="1"/>
            <p:nvPr/>
          </p:nvSpPr>
          <p:spPr>
            <a:xfrm>
              <a:off x="6293449" y="1295400"/>
              <a:ext cx="11433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Query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5001" y="3429000"/>
              <a:ext cx="2362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2"/>
                  </a:solidFill>
                  <a:latin typeface="Comic Sans MS" pitchFamily="66" charset="0"/>
                </a:rPr>
                <a:t>G</a:t>
              </a:r>
              <a:r>
                <a:rPr lang="en-US" sz="1600" dirty="0" smtClean="0">
                  <a:solidFill>
                    <a:schemeClr val="tx2"/>
                  </a:solidFill>
                  <a:latin typeface="Comic Sans MS" pitchFamily="66" charset="0"/>
                </a:rPr>
                <a:t>et all the files belonging to males with first name starting with “</a:t>
              </a:r>
              <a:r>
                <a:rPr lang="en-US" sz="1600" dirty="0">
                  <a:solidFill>
                    <a:schemeClr val="tx2"/>
                  </a:solidFill>
                  <a:latin typeface="Comic Sans MS" pitchFamily="66" charset="0"/>
                </a:rPr>
                <a:t>Q</a:t>
              </a:r>
              <a:r>
                <a:rPr lang="en-US" sz="1600" dirty="0" smtClean="0">
                  <a:solidFill>
                    <a:schemeClr val="tx2"/>
                  </a:solidFill>
                  <a:latin typeface="Comic Sans MS" pitchFamily="66" charset="0"/>
                </a:rPr>
                <a:t>”.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50561" y="2667000"/>
              <a:ext cx="240763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2"/>
                  </a:solidFill>
                  <a:latin typeface="Comic Sans MS" pitchFamily="66" charset="0"/>
                </a:rPr>
                <a:t>Get all files between 2013 and 2014.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867400" y="2811959"/>
              <a:ext cx="3738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?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54312" y="3343870"/>
              <a:ext cx="49244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?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08180" y="2819400"/>
              <a:ext cx="3738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?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10200" y="3572470"/>
              <a:ext cx="41549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?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23501" y="1828800"/>
              <a:ext cx="41549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5901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628650">
              <a:buFont typeface="Wingdings" pitchFamily="2" charset="2"/>
              <a:buChar char="ü"/>
            </a:pPr>
            <a:r>
              <a:rPr lang="en-US" dirty="0" smtClean="0"/>
              <a:t>Introduction</a:t>
            </a:r>
          </a:p>
          <a:p>
            <a:pPr marL="628650" indent="-628650">
              <a:buFont typeface="Wingdings" pitchFamily="2" charset="2"/>
              <a:buChar char="ü"/>
            </a:pPr>
            <a:r>
              <a:rPr lang="en-US" dirty="0" smtClean="0"/>
              <a:t>Shortcomings of Block-Oriented Organization</a:t>
            </a:r>
          </a:p>
          <a:p>
            <a:pPr marL="628650" indent="-628650">
              <a:buFont typeface="Wingdings" pitchFamily="2" charset="2"/>
              <a:buChar char="ü"/>
            </a:pPr>
            <a:r>
              <a:rPr lang="en-US" dirty="0" smtClean="0"/>
              <a:t>The Dirty-Block Index (DBI)</a:t>
            </a:r>
          </a:p>
          <a:p>
            <a:pPr marL="628650" indent="-628650">
              <a:buFont typeface="Wingdings" pitchFamily="2" charset="2"/>
              <a:buChar char="ü"/>
            </a:pPr>
            <a:r>
              <a:rPr lang="en-US" dirty="0" smtClean="0"/>
              <a:t>Optimizations Enabled by DBI</a:t>
            </a:r>
          </a:p>
          <a:p>
            <a:pPr marL="628650" indent="-628650"/>
            <a:r>
              <a:rPr lang="en-US" dirty="0" smtClean="0"/>
              <a:t>Evaluation</a:t>
            </a:r>
          </a:p>
          <a:p>
            <a:pPr marL="628650" indent="-628650"/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97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334000"/>
          </a:xfrm>
        </p:spPr>
        <p:txBody>
          <a:bodyPr>
            <a:noAutofit/>
          </a:bodyPr>
          <a:lstStyle/>
          <a:p>
            <a:r>
              <a:rPr lang="en-US" sz="2800" b="0" dirty="0" smtClean="0"/>
              <a:t>2.67 GHz, single issue, </a:t>
            </a:r>
            <a:r>
              <a:rPr lang="en-US" sz="2800" b="0" dirty="0" err="1" smtClean="0"/>
              <a:t>OoO</a:t>
            </a:r>
            <a:r>
              <a:rPr lang="en-US" sz="2800" b="0" dirty="0" smtClean="0"/>
              <a:t>, 128-entry instruction window</a:t>
            </a:r>
          </a:p>
          <a:p>
            <a:r>
              <a:rPr lang="en-US" sz="2800" b="0" dirty="0" smtClean="0"/>
              <a:t>Cache Hierarchy</a:t>
            </a:r>
          </a:p>
          <a:p>
            <a:pPr marL="457200" lvl="1" indent="-222250"/>
            <a:r>
              <a:rPr lang="en-US" sz="2400" b="0" dirty="0" smtClean="0"/>
              <a:t>32 KB private L1 cache, 256 KB private L2 cache</a:t>
            </a:r>
          </a:p>
          <a:p>
            <a:pPr marL="457200" lvl="1" indent="-222250"/>
            <a:r>
              <a:rPr lang="en-US" sz="2400" b="0" dirty="0" smtClean="0"/>
              <a:t>2MB/core Shared L3 cache</a:t>
            </a:r>
          </a:p>
          <a:p>
            <a:r>
              <a:rPr lang="en-US" sz="2800" b="0" dirty="0" smtClean="0"/>
              <a:t>DDR3-1066 DRAM</a:t>
            </a:r>
          </a:p>
          <a:p>
            <a:pPr marL="457200" lvl="1" indent="-222250"/>
            <a:r>
              <a:rPr lang="en-US" sz="2400" b="0" dirty="0" smtClean="0"/>
              <a:t>1 channel, 1 rank, 8 banks, 8KB row buffer, FR-FCFS, open row policy</a:t>
            </a:r>
          </a:p>
          <a:p>
            <a:r>
              <a:rPr lang="en-US" sz="2800" b="0" dirty="0" smtClean="0"/>
              <a:t>SPEC CPU2006, STREAM</a:t>
            </a:r>
          </a:p>
          <a:p>
            <a:r>
              <a:rPr lang="en-US" b="0" dirty="0" smtClean="0"/>
              <a:t>Multi-core</a:t>
            </a:r>
          </a:p>
          <a:p>
            <a:pPr marL="457200" lvl="1" indent="-222250"/>
            <a:r>
              <a:rPr lang="en-US" sz="2400" b="0" dirty="0" smtClean="0"/>
              <a:t>102 2-core, 259 4-core, and 120 8-core workloads</a:t>
            </a:r>
          </a:p>
          <a:p>
            <a:pPr marL="457200" lvl="1" indent="-222250"/>
            <a:r>
              <a:rPr lang="en-US" sz="2400" b="0" dirty="0" smtClean="0"/>
              <a:t>Multiple metrics for performance and fairness</a:t>
            </a: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04800" y="2057400"/>
            <a:ext cx="8305800" cy="9144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867400" y="3429000"/>
            <a:ext cx="3200400" cy="4572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4800" y="3962400"/>
            <a:ext cx="3810000" cy="4572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5029200"/>
            <a:ext cx="8305800" cy="8382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2250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9067800" cy="5257800"/>
          </a:xfrm>
        </p:spPr>
        <p:txBody>
          <a:bodyPr>
            <a:normAutofit/>
          </a:bodyPr>
          <a:lstStyle/>
          <a:p>
            <a:r>
              <a:rPr lang="en-US" sz="2800" b="0" dirty="0" smtClean="0"/>
              <a:t>Dynamic Insertion Policy (</a:t>
            </a:r>
            <a:r>
              <a:rPr lang="en-US" sz="2800" b="0" dirty="0" smtClean="0">
                <a:solidFill>
                  <a:schemeClr val="accent2"/>
                </a:solidFill>
              </a:rPr>
              <a:t>Baseline</a:t>
            </a:r>
            <a:r>
              <a:rPr lang="en-US" sz="2800" b="0" dirty="0" smtClean="0"/>
              <a:t>) </a:t>
            </a:r>
            <a:r>
              <a:rPr lang="en-US" sz="2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(ISCA 2007, PACT 2008)</a:t>
            </a:r>
            <a:endParaRPr lang="en-US" sz="28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800" b="0" dirty="0" smtClean="0"/>
              <a:t>DRAM-Aware Writeback (</a:t>
            </a:r>
            <a:r>
              <a:rPr lang="en-US" sz="2800" b="0" dirty="0" smtClean="0">
                <a:solidFill>
                  <a:schemeClr val="accent2"/>
                </a:solidFill>
              </a:rPr>
              <a:t>DAWB</a:t>
            </a:r>
            <a:r>
              <a:rPr lang="en-US" sz="2800" b="0" dirty="0" smtClean="0"/>
              <a:t>) </a:t>
            </a: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(TR-HPS-2010-2 UT Austin)</a:t>
            </a:r>
          </a:p>
          <a:p>
            <a:r>
              <a:rPr lang="en-US" sz="2800" b="0" dirty="0" smtClean="0"/>
              <a:t>Virtual Write Queue </a:t>
            </a: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(ISCA 2010)</a:t>
            </a:r>
          </a:p>
          <a:p>
            <a:r>
              <a:rPr lang="en-US" sz="2800" b="0" dirty="0" smtClean="0"/>
              <a:t>Skip Cache </a:t>
            </a: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(PACT 2012)</a:t>
            </a:r>
          </a:p>
          <a:p>
            <a:r>
              <a:rPr lang="en-US" sz="2800" b="0" dirty="0" smtClean="0"/>
              <a:t>Dirty-Block Index</a:t>
            </a:r>
          </a:p>
          <a:p>
            <a:pPr marL="457200" lvl="1" indent="0">
              <a:buNone/>
            </a:pPr>
            <a:r>
              <a:rPr lang="en-US" sz="2400" b="0" dirty="0" smtClean="0"/>
              <a:t>+ No Optimization</a:t>
            </a:r>
          </a:p>
          <a:p>
            <a:pPr marL="457200" lvl="1" indent="0">
              <a:buNone/>
            </a:pPr>
            <a:r>
              <a:rPr lang="en-US" sz="2400" b="0" dirty="0" smtClean="0"/>
              <a:t>+ Aggressive Writeback </a:t>
            </a:r>
          </a:p>
          <a:p>
            <a:pPr marL="457200" lvl="1" indent="0">
              <a:buNone/>
            </a:pPr>
            <a:r>
              <a:rPr lang="en-US" sz="2400" b="0" dirty="0" smtClean="0"/>
              <a:t>+ Cache Lookup Bypass</a:t>
            </a:r>
          </a:p>
          <a:p>
            <a:pPr marL="457200" lvl="1" indent="0">
              <a:buNone/>
            </a:pPr>
            <a:r>
              <a:rPr lang="en-US" sz="2400" b="0" dirty="0" smtClean="0"/>
              <a:t>+ Both Optimizations (</a:t>
            </a:r>
            <a:r>
              <a:rPr lang="en-US" sz="2400" b="0" dirty="0" err="1" smtClean="0">
                <a:solidFill>
                  <a:schemeClr val="accent2"/>
                </a:solidFill>
              </a:rPr>
              <a:t>DBI+Both</a:t>
            </a:r>
            <a:r>
              <a:rPr lang="en-US" sz="2400" b="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886200" y="2362200"/>
            <a:ext cx="4800600" cy="1575375"/>
            <a:chOff x="3886200" y="2362200"/>
            <a:chExt cx="4800600" cy="1575375"/>
          </a:xfrm>
        </p:grpSpPr>
        <p:sp>
          <p:nvSpPr>
            <p:cNvPr id="5" name="TextBox 4"/>
            <p:cNvSpPr txBox="1"/>
            <p:nvPr/>
          </p:nvSpPr>
          <p:spPr>
            <a:xfrm>
              <a:off x="5130634" y="3352800"/>
              <a:ext cx="355616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Difficult to combine</a:t>
              </a:r>
            </a:p>
          </p:txBody>
        </p:sp>
        <p:cxnSp>
          <p:nvCxnSpPr>
            <p:cNvPr id="7" name="Curved Connector 6"/>
            <p:cNvCxnSpPr/>
            <p:nvPr/>
          </p:nvCxnSpPr>
          <p:spPr>
            <a:xfrm rot="10800000">
              <a:off x="3886200" y="3200401"/>
              <a:ext cx="1261890" cy="444787"/>
            </a:xfrm>
            <a:prstGeom prst="curvedConnector3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urved Connector 8"/>
            <p:cNvCxnSpPr>
              <a:stCxn id="5" idx="0"/>
            </p:cNvCxnSpPr>
            <p:nvPr/>
          </p:nvCxnSpPr>
          <p:spPr>
            <a:xfrm rot="16200000" flipV="1">
              <a:off x="5945545" y="2389628"/>
              <a:ext cx="990600" cy="935744"/>
            </a:xfrm>
            <a:prstGeom prst="curvedConnector3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9494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Writes and Tag Lookups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4619702"/>
              </p:ext>
            </p:extLst>
          </p:nvPr>
        </p:nvGraphicFramePr>
        <p:xfrm>
          <a:off x="28698" y="1143000"/>
          <a:ext cx="9039101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ounded Rectangle 5"/>
          <p:cNvSpPr/>
          <p:nvPr/>
        </p:nvSpPr>
        <p:spPr>
          <a:xfrm rot="236251">
            <a:off x="315095" y="2803591"/>
            <a:ext cx="8476728" cy="173871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DBI achieves almost all the benefits of DAWB </a:t>
            </a:r>
          </a:p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with significantly lower tag store contention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7990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7" dur="indefinite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0" dur="indefinite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3" dur="indefinite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6" dur="indefinite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/>
        </p:bldSub>
      </p:bldGraphic>
      <p:bldGraphic spid="5" grpId="1" uiExpand="1">
        <p:bldSub>
          <a:bldChart bld="category"/>
        </p:bldSub>
      </p:bldGraphic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9220261"/>
              </p:ext>
            </p:extLst>
          </p:nvPr>
        </p:nvGraphicFramePr>
        <p:xfrm>
          <a:off x="152400" y="10668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75579" y="4114800"/>
            <a:ext cx="803425" cy="48328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13%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63476" y="4114800"/>
            <a:ext cx="760724" cy="48328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0%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70391" y="3479115"/>
            <a:ext cx="803426" cy="48328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23%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58289" y="3479115"/>
            <a:ext cx="760724" cy="48328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en-US" dirty="0"/>
              <a:t>4%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10200" y="2870145"/>
            <a:ext cx="803426" cy="48328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35%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98098" y="2870145"/>
            <a:ext cx="760724" cy="48328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en-US" dirty="0"/>
              <a:t>6%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80391" y="1955745"/>
            <a:ext cx="803426" cy="48328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28%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68289" y="1955745"/>
            <a:ext cx="760724" cy="48328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en-US" dirty="0"/>
              <a:t>6%</a:t>
            </a:r>
          </a:p>
        </p:txBody>
      </p:sp>
      <p:sp>
        <p:nvSpPr>
          <p:cNvPr id="27" name="Rounded Rectangle 26"/>
          <p:cNvSpPr/>
          <p:nvPr/>
        </p:nvSpPr>
        <p:spPr>
          <a:xfrm rot="236251">
            <a:off x="247995" y="3073087"/>
            <a:ext cx="8610928" cy="173871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R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educed tag store contention due to DBI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translates to significant performance improvement</a:t>
            </a:r>
          </a:p>
        </p:txBody>
      </p:sp>
    </p:spTree>
    <p:extLst>
      <p:ext uri="{BB962C8B-B14F-4D97-AF65-F5344CB8AC3E}">
        <p14:creationId xmlns:p14="http://schemas.microsoft.com/office/powerpoint/2010/main" val="161739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3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6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9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2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5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8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3" grpId="0" animBg="1"/>
      <p:bldP spid="16" grpId="0" animBg="1"/>
      <p:bldP spid="17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 in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0" dirty="0" smtClean="0"/>
              <a:t>Detailed cache area analysis (with and without ECC)</a:t>
            </a:r>
          </a:p>
          <a:p>
            <a:r>
              <a:rPr lang="en-US" sz="2800" b="0" dirty="0" smtClean="0"/>
              <a:t>DBI power consumption analysis</a:t>
            </a:r>
          </a:p>
          <a:p>
            <a:r>
              <a:rPr lang="en-US" sz="2800" b="0" dirty="0" smtClean="0"/>
              <a:t>Effect of individual optimizations</a:t>
            </a:r>
          </a:p>
          <a:p>
            <a:r>
              <a:rPr lang="en-US" sz="2800" b="0" dirty="0" smtClean="0"/>
              <a:t>Other multi-core performance/fairness metrics</a:t>
            </a:r>
          </a:p>
          <a:p>
            <a:r>
              <a:rPr lang="en-US" sz="2800" b="0" dirty="0" smtClean="0"/>
              <a:t>Sensitivity to DBI parameters</a:t>
            </a:r>
          </a:p>
          <a:p>
            <a:r>
              <a:rPr lang="en-US" sz="2800" b="0" dirty="0" smtClean="0"/>
              <a:t>Sensitivity to cache size/replacement policy</a:t>
            </a:r>
          </a:p>
          <a:p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509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105400"/>
          </a:xfrm>
        </p:spPr>
        <p:txBody>
          <a:bodyPr>
            <a:noAutofit/>
          </a:bodyPr>
          <a:lstStyle/>
          <a:p>
            <a:r>
              <a:rPr lang="en-US" sz="2800" b="0" dirty="0" smtClean="0"/>
              <a:t>The Dirty-Block Index</a:t>
            </a:r>
          </a:p>
          <a:p>
            <a:pPr lvl="1"/>
            <a:r>
              <a:rPr lang="en-US" sz="2400" b="0" dirty="0" smtClean="0">
                <a:solidFill>
                  <a:schemeClr val="accent2"/>
                </a:solidFill>
              </a:rPr>
              <a:t>Key Idea: DRAM-row oriented dirty-bit organization</a:t>
            </a:r>
          </a:p>
          <a:p>
            <a:r>
              <a:rPr lang="en-US" sz="2800" b="0" dirty="0" smtClean="0"/>
              <a:t>Enables efficient implementation of several optimizations</a:t>
            </a:r>
          </a:p>
          <a:p>
            <a:pPr lvl="1"/>
            <a:r>
              <a:rPr lang="en-US" sz="2400" b="0" dirty="0" smtClean="0">
                <a:solidFill>
                  <a:schemeClr val="tx2"/>
                </a:solidFill>
              </a:rPr>
              <a:t>DRAM-Aware </a:t>
            </a:r>
            <a:r>
              <a:rPr lang="en-US" sz="2400" b="0" dirty="0" err="1" smtClean="0">
                <a:solidFill>
                  <a:schemeClr val="tx2"/>
                </a:solidFill>
              </a:rPr>
              <a:t>writeback</a:t>
            </a:r>
            <a:r>
              <a:rPr lang="en-US" sz="2400" b="0" dirty="0" smtClean="0">
                <a:solidFill>
                  <a:schemeClr val="tx2"/>
                </a:solidFill>
              </a:rPr>
              <a:t>, cache lookup bypass, Reducing ECC cost</a:t>
            </a:r>
          </a:p>
          <a:p>
            <a:pPr lvl="1"/>
            <a:r>
              <a:rPr lang="en-US" sz="2400" b="0" dirty="0" smtClean="0"/>
              <a:t>28% performance over baseline, 6% over best previous work</a:t>
            </a:r>
          </a:p>
          <a:p>
            <a:pPr lvl="1"/>
            <a:r>
              <a:rPr lang="en-US" sz="2400" b="0" dirty="0" smtClean="0"/>
              <a:t>8% reduction in overall cache area</a:t>
            </a:r>
          </a:p>
          <a:p>
            <a:r>
              <a:rPr lang="en-US" sz="2800" b="0" dirty="0" smtClean="0"/>
              <a:t>Wider applicability</a:t>
            </a:r>
          </a:p>
          <a:p>
            <a:pPr lvl="1"/>
            <a:r>
              <a:rPr lang="en-US" sz="2400" b="0" dirty="0" smtClean="0"/>
              <a:t>Can be applied to other caches</a:t>
            </a:r>
          </a:p>
          <a:p>
            <a:pPr lvl="1"/>
            <a:r>
              <a:rPr lang="en-US" sz="2400" b="0" dirty="0" smtClean="0"/>
              <a:t>Can be applied to other metadata (e.g., coherence)</a:t>
            </a:r>
          </a:p>
          <a:p>
            <a:pPr lvl="2"/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96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52600"/>
            <a:ext cx="9144000" cy="1470025"/>
          </a:xfrm>
        </p:spPr>
        <p:txBody>
          <a:bodyPr lIns="365760" rIns="365760">
            <a:noAutofit/>
          </a:bodyPr>
          <a:lstStyle/>
          <a:p>
            <a:r>
              <a:rPr lang="en-US" sz="5400" dirty="0" smtClean="0"/>
              <a:t>The Dirty-Block Index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5200"/>
            <a:ext cx="9144000" cy="1828800"/>
          </a:xfrm>
        </p:spPr>
        <p:txBody>
          <a:bodyPr lIns="0" rIns="0"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4000" b="0" dirty="0" smtClean="0">
                <a:solidFill>
                  <a:srgbClr val="990000"/>
                </a:solidFill>
              </a:rPr>
              <a:t>Vivek Seshadri</a:t>
            </a:r>
            <a:endParaRPr lang="en-US" sz="4000" b="0" dirty="0">
              <a:solidFill>
                <a:srgbClr val="99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500" b="0" dirty="0">
                <a:solidFill>
                  <a:srgbClr val="990000"/>
                </a:solidFill>
              </a:rPr>
              <a:t>Abhishek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Bhowmick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43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∙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Onur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Mutlu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3500" b="0" dirty="0" smtClean="0">
                <a:solidFill>
                  <a:srgbClr val="0960A7"/>
                </a:solidFill>
                <a:latin typeface="+mj-lt"/>
              </a:rPr>
              <a:t>Phillip B. Gibbons</a:t>
            </a:r>
            <a:r>
              <a:rPr lang="en-US" sz="35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3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35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500" b="0" dirty="0">
                <a:solidFill>
                  <a:srgbClr val="0960A7"/>
                </a:solidFill>
                <a:latin typeface="+mj-lt"/>
              </a:rPr>
              <a:t>Michael A. Kozuch</a:t>
            </a:r>
            <a:r>
              <a:rPr lang="en-US" sz="35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3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35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Todd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C.</a:t>
            </a:r>
            <a:r>
              <a:rPr lang="en-US" sz="35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3500" b="0" dirty="0">
                <a:solidFill>
                  <a:srgbClr val="990000"/>
                </a:solidFill>
              </a:rPr>
              <a:t>Mowry</a:t>
            </a:r>
          </a:p>
        </p:txBody>
      </p:sp>
      <p:pic>
        <p:nvPicPr>
          <p:cNvPr id="4" name="Picture 3" descr="Intel-logo.jpg"/>
          <p:cNvPicPr>
            <a:picLocks noChangeAspect="1"/>
          </p:cNvPicPr>
          <p:nvPr/>
        </p:nvPicPr>
        <p:blipFill>
          <a:blip r:embed="rId2" cstate="print"/>
          <a:srcRect t="8000" b="16000"/>
          <a:stretch>
            <a:fillRect/>
          </a:stretch>
        </p:blipFill>
        <p:spPr>
          <a:xfrm>
            <a:off x="7227570" y="5684520"/>
            <a:ext cx="1230630" cy="868680"/>
          </a:xfrm>
          <a:prstGeom prst="rect">
            <a:avLst/>
          </a:prstGeom>
        </p:spPr>
      </p:pic>
      <p:pic>
        <p:nvPicPr>
          <p:cNvPr id="5" name="Picture 4" descr="cmu.jpg"/>
          <p:cNvPicPr>
            <a:picLocks noChangeAspect="1"/>
          </p:cNvPicPr>
          <p:nvPr/>
        </p:nvPicPr>
        <p:blipFill>
          <a:blip r:embed="rId3" cstate="print"/>
          <a:srcRect t="21333" b="21333"/>
          <a:stretch>
            <a:fillRect/>
          </a:stretch>
        </p:blipFill>
        <p:spPr>
          <a:xfrm>
            <a:off x="3207839" y="5821516"/>
            <a:ext cx="3617111" cy="748562"/>
          </a:xfrm>
          <a:prstGeom prst="rect">
            <a:avLst/>
          </a:prstGeom>
        </p:spPr>
      </p:pic>
      <p:pic>
        <p:nvPicPr>
          <p:cNvPr id="6" name="Picture 4" descr="safar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867400"/>
            <a:ext cx="1917700" cy="55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92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924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Coherence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752600" y="3429000"/>
            <a:ext cx="685800" cy="6858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M</a:t>
            </a:r>
          </a:p>
        </p:txBody>
      </p:sp>
      <p:sp>
        <p:nvSpPr>
          <p:cNvPr id="6" name="Oval 5"/>
          <p:cNvSpPr/>
          <p:nvPr/>
        </p:nvSpPr>
        <p:spPr>
          <a:xfrm>
            <a:off x="2819400" y="3429000"/>
            <a:ext cx="685800" cy="6858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O</a:t>
            </a:r>
          </a:p>
        </p:txBody>
      </p:sp>
      <p:sp>
        <p:nvSpPr>
          <p:cNvPr id="7" name="Oval 6"/>
          <p:cNvSpPr/>
          <p:nvPr/>
        </p:nvSpPr>
        <p:spPr>
          <a:xfrm>
            <a:off x="3810000" y="3429000"/>
            <a:ext cx="685800" cy="6858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E</a:t>
            </a:r>
          </a:p>
        </p:txBody>
      </p:sp>
      <p:sp>
        <p:nvSpPr>
          <p:cNvPr id="8" name="Oval 7"/>
          <p:cNvSpPr/>
          <p:nvPr/>
        </p:nvSpPr>
        <p:spPr>
          <a:xfrm>
            <a:off x="4800600" y="3429000"/>
            <a:ext cx="685800" cy="6858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5791200" y="3429000"/>
            <a:ext cx="685800" cy="6858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294" y="4901625"/>
            <a:ext cx="2824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Exclusive modified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36303" y="4901625"/>
            <a:ext cx="2540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Shared modified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950" y="1828800"/>
            <a:ext cx="3197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Exclusive unmodified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76968" y="1828800"/>
            <a:ext cx="293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Shared Unmodified</a:t>
            </a:r>
          </a:p>
        </p:txBody>
      </p:sp>
      <p:cxnSp>
        <p:nvCxnSpPr>
          <p:cNvPr id="15" name="Curved Connector 14"/>
          <p:cNvCxnSpPr>
            <a:stCxn id="12" idx="2"/>
            <a:endCxn id="7" idx="0"/>
          </p:cNvCxnSpPr>
          <p:nvPr/>
        </p:nvCxnSpPr>
        <p:spPr>
          <a:xfrm rot="16200000" flipH="1">
            <a:off x="2539115" y="1815214"/>
            <a:ext cx="1015425" cy="2212146"/>
          </a:xfrm>
          <a:prstGeom prst="curvedConnector3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3" idx="2"/>
            <a:endCxn id="8" idx="0"/>
          </p:cNvCxnSpPr>
          <p:nvPr/>
        </p:nvCxnSpPr>
        <p:spPr>
          <a:xfrm rot="5400000">
            <a:off x="4835880" y="2721195"/>
            <a:ext cx="1015425" cy="400184"/>
          </a:xfrm>
          <a:prstGeom prst="curvedConnector3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10" idx="0"/>
            <a:endCxn id="5" idx="4"/>
          </p:cNvCxnSpPr>
          <p:nvPr/>
        </p:nvCxnSpPr>
        <p:spPr>
          <a:xfrm rot="5400000" flipH="1" flipV="1">
            <a:off x="1548511" y="4354637"/>
            <a:ext cx="786825" cy="307153"/>
          </a:xfrm>
          <a:prstGeom prst="curvedConnector3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1" idx="0"/>
            <a:endCxn id="6" idx="4"/>
          </p:cNvCxnSpPr>
          <p:nvPr/>
        </p:nvCxnSpPr>
        <p:spPr>
          <a:xfrm rot="16200000" flipV="1">
            <a:off x="3791064" y="3486037"/>
            <a:ext cx="786825" cy="2044352"/>
          </a:xfrm>
          <a:prstGeom prst="curvedConnector3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291085" y="3453825"/>
            <a:ext cx="11671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Invalid</a:t>
            </a:r>
          </a:p>
        </p:txBody>
      </p:sp>
      <p:cxnSp>
        <p:nvCxnSpPr>
          <p:cNvPr id="24" name="Straight Arrow Connector 23"/>
          <p:cNvCxnSpPr>
            <a:stCxn id="9" idx="6"/>
            <a:endCxn id="22" idx="1"/>
          </p:cNvCxnSpPr>
          <p:nvPr/>
        </p:nvCxnSpPr>
        <p:spPr>
          <a:xfrm flipV="1">
            <a:off x="6477000" y="3746213"/>
            <a:ext cx="814085" cy="25687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39851" y="3464747"/>
            <a:ext cx="614306" cy="61430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D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647005" y="2413574"/>
            <a:ext cx="724596" cy="2488051"/>
            <a:chOff x="647005" y="2413574"/>
            <a:chExt cx="724596" cy="2488051"/>
          </a:xfrm>
        </p:grpSpPr>
        <p:cxnSp>
          <p:nvCxnSpPr>
            <p:cNvPr id="27" name="Curved Connector 26"/>
            <p:cNvCxnSpPr>
              <a:stCxn id="25" idx="0"/>
            </p:cNvCxnSpPr>
            <p:nvPr/>
          </p:nvCxnSpPr>
          <p:spPr>
            <a:xfrm rot="5400000" flipH="1" flipV="1">
              <a:off x="445616" y="2614963"/>
              <a:ext cx="1051173" cy="648396"/>
            </a:xfrm>
            <a:prstGeom prst="curvedConnector3">
              <a:avLst/>
            </a:prstGeom>
            <a:ln w="28575">
              <a:solidFill>
                <a:schemeClr val="accent2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25" idx="4"/>
            </p:cNvCxnSpPr>
            <p:nvPr/>
          </p:nvCxnSpPr>
          <p:spPr>
            <a:xfrm rot="16200000" flipH="1">
              <a:off x="598016" y="4128041"/>
              <a:ext cx="822573" cy="724596"/>
            </a:xfrm>
            <a:prstGeom prst="curvedConnector3">
              <a:avLst/>
            </a:prstGeom>
            <a:ln w="28575">
              <a:solidFill>
                <a:schemeClr val="accent2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838200" y="2413575"/>
            <a:ext cx="4183923" cy="2488049"/>
            <a:chOff x="838200" y="2413575"/>
            <a:chExt cx="4183923" cy="2488049"/>
          </a:xfrm>
        </p:grpSpPr>
        <p:cxnSp>
          <p:nvCxnSpPr>
            <p:cNvPr id="31" name="Curved Connector 30"/>
            <p:cNvCxnSpPr/>
            <p:nvPr/>
          </p:nvCxnSpPr>
          <p:spPr>
            <a:xfrm rot="5400000" flipH="1" flipV="1">
              <a:off x="2359594" y="892182"/>
              <a:ext cx="1141135" cy="4183922"/>
            </a:xfrm>
            <a:prstGeom prst="curvedConnector3">
              <a:avLst/>
            </a:prstGeom>
            <a:ln w="28575">
              <a:solidFill>
                <a:schemeClr val="accent2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/>
            <p:cNvCxnSpPr/>
            <p:nvPr/>
          </p:nvCxnSpPr>
          <p:spPr>
            <a:xfrm rot="16200000" flipH="1">
              <a:off x="2223310" y="2603979"/>
              <a:ext cx="912535" cy="3682755"/>
            </a:xfrm>
            <a:prstGeom prst="curvedConnector3">
              <a:avLst/>
            </a:prstGeom>
            <a:ln w="28575">
              <a:solidFill>
                <a:schemeClr val="accent2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3977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Mismatch between Organization and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443931" y="1244025"/>
            <a:ext cx="2984209" cy="5004375"/>
            <a:chOff x="639297" y="1167825"/>
            <a:chExt cx="2789703" cy="3970771"/>
          </a:xfrm>
        </p:grpSpPr>
        <p:grpSp>
          <p:nvGrpSpPr>
            <p:cNvPr id="5" name="Group 4"/>
            <p:cNvGrpSpPr/>
            <p:nvPr/>
          </p:nvGrpSpPr>
          <p:grpSpPr>
            <a:xfrm>
              <a:off x="639297" y="1752600"/>
              <a:ext cx="2789703" cy="3385996"/>
              <a:chOff x="1018580" y="1447800"/>
              <a:chExt cx="3850982" cy="5181600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76400" y="1447800"/>
                <a:ext cx="3193162" cy="5181600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1034604" y="1734560"/>
                <a:ext cx="378838" cy="523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dirty="0" smtClean="0"/>
                  <a:t>A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18580" y="2301897"/>
                <a:ext cx="387516" cy="523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dirty="0" smtClean="0"/>
                  <a:t>B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019549" y="2730577"/>
                <a:ext cx="352794" cy="523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dirty="0" smtClean="0"/>
                  <a:t>C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055703" y="5625146"/>
                <a:ext cx="351058" cy="576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dirty="0" smtClean="0"/>
                  <a:t>Z</a:t>
                </a:r>
              </a:p>
            </p:txBody>
          </p:sp>
          <p:sp>
            <p:nvSpPr>
              <p:cNvPr id="11" name="Left Brace 10"/>
              <p:cNvSpPr/>
              <p:nvPr/>
            </p:nvSpPr>
            <p:spPr>
              <a:xfrm>
                <a:off x="1447800" y="1725709"/>
                <a:ext cx="304800" cy="838200"/>
              </a:xfrm>
              <a:prstGeom prst="leftBrace">
                <a:avLst>
                  <a:gd name="adj1" fmla="val 8333"/>
                  <a:gd name="adj2" fmla="val 47236"/>
                </a:avLst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2" name="Left Brace 11"/>
              <p:cNvSpPr/>
              <p:nvPr/>
            </p:nvSpPr>
            <p:spPr>
              <a:xfrm>
                <a:off x="1524000" y="5867400"/>
                <a:ext cx="304800" cy="304800"/>
              </a:xfrm>
              <a:prstGeom prst="leftBrace">
                <a:avLst>
                  <a:gd name="adj1" fmla="val 8333"/>
                  <a:gd name="adj2" fmla="val 47236"/>
                </a:avLst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3" name="Left Brace 12"/>
              <p:cNvSpPr/>
              <p:nvPr/>
            </p:nvSpPr>
            <p:spPr>
              <a:xfrm>
                <a:off x="1447800" y="2942851"/>
                <a:ext cx="304800" cy="304800"/>
              </a:xfrm>
              <a:prstGeom prst="leftBrace">
                <a:avLst>
                  <a:gd name="adj1" fmla="val 8333"/>
                  <a:gd name="adj2" fmla="val 47236"/>
                </a:avLst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" name="Left Brace 13"/>
              <p:cNvSpPr/>
              <p:nvPr/>
            </p:nvSpPr>
            <p:spPr>
              <a:xfrm>
                <a:off x="1447800" y="2600980"/>
                <a:ext cx="304800" cy="304800"/>
              </a:xfrm>
              <a:prstGeom prst="leftBrace">
                <a:avLst>
                  <a:gd name="adj1" fmla="val 8333"/>
                  <a:gd name="adj2" fmla="val 47236"/>
                </a:avLst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 rot="5400000">
                <a:off x="1120232" y="3994548"/>
                <a:ext cx="768451" cy="7667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/>
                  <a:t>…</a:t>
                </a:r>
                <a:endParaRPr lang="en-US" sz="2000" b="1" dirty="0" smtClean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1039840" y="1167825"/>
              <a:ext cx="2072876" cy="46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Sorted by title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995966" y="1524000"/>
            <a:ext cx="338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Get all the books written by author 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5800" y="4419600"/>
            <a:ext cx="342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z="4000" dirty="0">
                <a:solidFill>
                  <a:schemeClr val="accent2"/>
                </a:solidFill>
              </a:rPr>
              <a:t>Bad o</a:t>
            </a:r>
            <a:r>
              <a:rPr lang="en-US" sz="4000" dirty="0" smtClean="0">
                <a:solidFill>
                  <a:schemeClr val="accent2"/>
                </a:solidFill>
              </a:rPr>
              <a:t>rganization </a:t>
            </a:r>
          </a:p>
          <a:p>
            <a:r>
              <a:rPr lang="en-US" sz="4000" dirty="0" smtClean="0">
                <a:solidFill>
                  <a:schemeClr val="accent2"/>
                </a:solidFill>
              </a:rPr>
              <a:t>for the query</a:t>
            </a:r>
          </a:p>
        </p:txBody>
      </p:sp>
      <p:cxnSp>
        <p:nvCxnSpPr>
          <p:cNvPr id="46" name="Curved Connector 45"/>
          <p:cNvCxnSpPr>
            <a:stCxn id="6" idx="3"/>
            <a:endCxn id="17" idx="2"/>
          </p:cNvCxnSpPr>
          <p:nvPr/>
        </p:nvCxnSpPr>
        <p:spPr>
          <a:xfrm flipV="1">
            <a:off x="3428140" y="3278326"/>
            <a:ext cx="3260843" cy="836384"/>
          </a:xfrm>
          <a:prstGeom prst="curvedConnector2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373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of a Cache with DBI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629642" y="1484531"/>
            <a:ext cx="2078182" cy="2745295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+mj-lt"/>
              </a:rPr>
              <a:t>Cache </a:t>
            </a:r>
          </a:p>
          <a:p>
            <a:pPr algn="ctr"/>
            <a:r>
              <a:rPr lang="en-US" sz="3600" b="1" dirty="0" smtClean="0">
                <a:latin typeface="+mj-lt"/>
              </a:rPr>
              <a:t>Tag Store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202476" y="3178541"/>
            <a:ext cx="1700331" cy="1030504"/>
          </a:xfrm>
          <a:prstGeom prst="roundRect">
            <a:avLst>
              <a:gd name="adj" fmla="val 7292"/>
            </a:avLst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+mj-lt"/>
              </a:rPr>
              <a:t>DBI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577" y="1708299"/>
            <a:ext cx="2607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Read Access</a:t>
            </a:r>
          </a:p>
        </p:txBody>
      </p:sp>
      <p:cxnSp>
        <p:nvCxnSpPr>
          <p:cNvPr id="18" name="Straight Arrow Connector 17"/>
          <p:cNvCxnSpPr>
            <a:stCxn id="5" idx="3"/>
          </p:cNvCxnSpPr>
          <p:nvPr/>
        </p:nvCxnSpPr>
        <p:spPr>
          <a:xfrm>
            <a:off x="2668342" y="2000687"/>
            <a:ext cx="961300" cy="30778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2074" y="4544406"/>
            <a:ext cx="2289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Writeback</a:t>
            </a:r>
          </a:p>
        </p:txBody>
      </p:sp>
      <p:cxnSp>
        <p:nvCxnSpPr>
          <p:cNvPr id="21" name="Elbow Connector 20"/>
          <p:cNvCxnSpPr>
            <a:stCxn id="19" idx="3"/>
            <a:endCxn id="6" idx="2"/>
          </p:cNvCxnSpPr>
          <p:nvPr/>
        </p:nvCxnSpPr>
        <p:spPr>
          <a:xfrm flipV="1">
            <a:off x="2432060" y="4229826"/>
            <a:ext cx="2236673" cy="606968"/>
          </a:xfrm>
          <a:prstGeom prst="bentConnector2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flipV="1">
            <a:off x="4702465" y="4209045"/>
            <a:ext cx="2155535" cy="658527"/>
          </a:xfrm>
          <a:prstGeom prst="bentConnector2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96100" y="1066800"/>
            <a:ext cx="2982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 Cache Eviction</a:t>
            </a:r>
          </a:p>
        </p:txBody>
      </p:sp>
      <p:cxnSp>
        <p:nvCxnSpPr>
          <p:cNvPr id="27" name="Straight Arrow Connector 26"/>
          <p:cNvCxnSpPr>
            <a:endCxn id="13" idx="0"/>
          </p:cNvCxnSpPr>
          <p:nvPr/>
        </p:nvCxnSpPr>
        <p:spPr>
          <a:xfrm>
            <a:off x="7052642" y="2540401"/>
            <a:ext cx="0" cy="638140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97454" y="4989731"/>
            <a:ext cx="2557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4. DBI Eviction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463573" y="4209045"/>
            <a:ext cx="0" cy="780686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82250" y="2209800"/>
            <a:ext cx="2334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Look up tag store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" y="5102424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Update tag store. Update DBI to indicate the block is dirty.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67400" y="1584481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Check DBI. Write back if block is dirty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07824" y="5483424"/>
            <a:ext cx="3443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Write back all blocks marked dirty by the entry</a:t>
            </a:r>
          </a:p>
        </p:txBody>
      </p:sp>
    </p:spTree>
    <p:extLst>
      <p:ext uri="{BB962C8B-B14F-4D97-AF65-F5344CB8AC3E}">
        <p14:creationId xmlns:p14="http://schemas.microsoft.com/office/powerpoint/2010/main" val="252951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6" grpId="0"/>
      <p:bldP spid="32" grpId="0"/>
      <p:bldP spid="3" grpId="0"/>
      <p:bldP spid="16" grpId="0"/>
      <p:bldP spid="20" grpId="0"/>
      <p:bldP spid="2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DBI Design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73986" y="5715000"/>
            <a:ext cx="9092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DBI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914400" y="3688377"/>
            <a:ext cx="3581400" cy="1874223"/>
            <a:chOff x="914400" y="3688377"/>
            <a:chExt cx="3581400" cy="1874223"/>
          </a:xfrm>
        </p:grpSpPr>
        <p:sp>
          <p:nvSpPr>
            <p:cNvPr id="6" name="Rounded Rectangle 5"/>
            <p:cNvSpPr/>
            <p:nvPr/>
          </p:nvSpPr>
          <p:spPr>
            <a:xfrm>
              <a:off x="914400" y="3688377"/>
              <a:ext cx="3581400" cy="1874223"/>
            </a:xfrm>
            <a:prstGeom prst="roundRect">
              <a:avLst>
                <a:gd name="adj" fmla="val 7115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latin typeface="+mj-lt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990600" y="3746713"/>
              <a:ext cx="1638300" cy="3810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latin typeface="+mj-lt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781300" y="3746713"/>
              <a:ext cx="1638300" cy="3810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latin typeface="+mj-lt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990600" y="4203913"/>
              <a:ext cx="1638300" cy="3810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latin typeface="+mj-lt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781300" y="4203913"/>
              <a:ext cx="1638300" cy="3810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latin typeface="+mj-lt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990600" y="4661113"/>
              <a:ext cx="1638300" cy="3810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latin typeface="+mj-lt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781300" y="4661113"/>
              <a:ext cx="1638300" cy="3810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latin typeface="+mj-lt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990600" y="5118313"/>
              <a:ext cx="1638300" cy="3810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latin typeface="+mj-lt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781300" y="5118313"/>
              <a:ext cx="1638300" cy="3810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838200" y="2362200"/>
            <a:ext cx="6036625" cy="1384514"/>
            <a:chOff x="838200" y="2362200"/>
            <a:chExt cx="6036625" cy="1384514"/>
          </a:xfrm>
        </p:grpSpPr>
        <p:grpSp>
          <p:nvGrpSpPr>
            <p:cNvPr id="8" name="Group 7"/>
            <p:cNvGrpSpPr/>
            <p:nvPr/>
          </p:nvGrpSpPr>
          <p:grpSpPr>
            <a:xfrm>
              <a:off x="838200" y="2362200"/>
              <a:ext cx="6036625" cy="609600"/>
              <a:chOff x="2971800" y="4495800"/>
              <a:chExt cx="6036625" cy="60960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181600" y="4495800"/>
                <a:ext cx="1905000" cy="609600"/>
                <a:chOff x="6921500" y="4648200"/>
                <a:chExt cx="1905000" cy="609600"/>
              </a:xfrm>
            </p:grpSpPr>
            <p:sp>
              <p:nvSpPr>
                <p:cNvPr id="17" name="Rounded Rectangle 16"/>
                <p:cNvSpPr/>
                <p:nvPr/>
              </p:nvSpPr>
              <p:spPr>
                <a:xfrm>
                  <a:off x="6921500" y="4648200"/>
                  <a:ext cx="457200" cy="609600"/>
                </a:xfrm>
                <a:prstGeom prst="roundRect">
                  <a:avLst/>
                </a:prstGeom>
                <a:solidFill>
                  <a:schemeClr val="accent2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dirty="0">
                      <a:latin typeface="+mj-lt"/>
                    </a:rPr>
                    <a:t>1</a:t>
                  </a:r>
                  <a:endParaRPr lang="en-US" sz="3200" dirty="0" smtClean="0">
                    <a:latin typeface="+mj-lt"/>
                  </a:endParaRPr>
                </a:p>
              </p:txBody>
            </p:sp>
            <p:sp>
              <p:nvSpPr>
                <p:cNvPr id="18" name="Rounded Rectangle 17"/>
                <p:cNvSpPr/>
                <p:nvPr/>
              </p:nvSpPr>
              <p:spPr>
                <a:xfrm>
                  <a:off x="7404100" y="4648200"/>
                  <a:ext cx="457200" cy="609600"/>
                </a:xfrm>
                <a:prstGeom prst="roundRect">
                  <a:avLst/>
                </a:prstGeom>
                <a:solidFill>
                  <a:schemeClr val="accent2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dirty="0">
                      <a:latin typeface="+mj-lt"/>
                    </a:rPr>
                    <a:t>0</a:t>
                  </a:r>
                  <a:endParaRPr lang="en-US" sz="3200" dirty="0" smtClean="0">
                    <a:latin typeface="+mj-lt"/>
                  </a:endParaRPr>
                </a:p>
              </p:txBody>
            </p:sp>
            <p:sp>
              <p:nvSpPr>
                <p:cNvPr id="19" name="Rounded Rectangle 18"/>
                <p:cNvSpPr/>
                <p:nvPr/>
              </p:nvSpPr>
              <p:spPr>
                <a:xfrm>
                  <a:off x="7886700" y="4648200"/>
                  <a:ext cx="457200" cy="609600"/>
                </a:xfrm>
                <a:prstGeom prst="roundRect">
                  <a:avLst/>
                </a:prstGeom>
                <a:solidFill>
                  <a:schemeClr val="accent2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dirty="0">
                      <a:latin typeface="+mj-lt"/>
                    </a:rPr>
                    <a:t>0</a:t>
                  </a:r>
                  <a:endParaRPr lang="en-US" sz="3200" dirty="0" smtClean="0">
                    <a:latin typeface="+mj-lt"/>
                  </a:endParaRPr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>
                <a:xfrm>
                  <a:off x="8369300" y="4648200"/>
                  <a:ext cx="457200" cy="609600"/>
                </a:xfrm>
                <a:prstGeom prst="roundRect">
                  <a:avLst/>
                </a:prstGeom>
                <a:solidFill>
                  <a:schemeClr val="accent2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dirty="0">
                      <a:latin typeface="+mj-lt"/>
                    </a:rPr>
                    <a:t>0</a:t>
                  </a:r>
                  <a:endParaRPr lang="en-US" sz="3200" dirty="0" smtClean="0">
                    <a:latin typeface="+mj-lt"/>
                  </a:endParaRPr>
                </a:p>
              </p:txBody>
            </p:sp>
          </p:grpSp>
          <p:sp>
            <p:nvSpPr>
              <p:cNvPr id="10" name="Rounded Rectangle 9"/>
              <p:cNvSpPr/>
              <p:nvPr/>
            </p:nvSpPr>
            <p:spPr>
              <a:xfrm>
                <a:off x="2971800" y="4495800"/>
                <a:ext cx="1600200" cy="609600"/>
              </a:xfrm>
              <a:prstGeom prst="roundRect">
                <a:avLst/>
              </a:prstGeom>
              <a:solidFill>
                <a:schemeClr val="accent6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bg1"/>
                    </a:solidFill>
                    <a:latin typeface="+mj-lt"/>
                  </a:rPr>
                  <a:t>R</a:t>
                </a: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4648200" y="4495800"/>
                <a:ext cx="457200" cy="609600"/>
              </a:xfrm>
              <a:prstGeom prst="roundRect">
                <a:avLst/>
              </a:prstGeom>
              <a:solidFill>
                <a:schemeClr val="accent6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bg1"/>
                    </a:solidFill>
                    <a:latin typeface="+mj-lt"/>
                  </a:rPr>
                  <a:t>1</a:t>
                </a:r>
                <a:endParaRPr lang="en-US" sz="3200" dirty="0" smtClean="0">
                  <a:solidFill>
                    <a:schemeClr val="bg1"/>
                  </a:solidFill>
                  <a:latin typeface="+mj-lt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7103425" y="4495800"/>
                <a:ext cx="1905000" cy="609600"/>
                <a:chOff x="6921500" y="4648200"/>
                <a:chExt cx="1905000" cy="609600"/>
              </a:xfrm>
            </p:grpSpPr>
            <p:sp>
              <p:nvSpPr>
                <p:cNvPr id="13" name="Rounded Rectangle 12"/>
                <p:cNvSpPr/>
                <p:nvPr/>
              </p:nvSpPr>
              <p:spPr>
                <a:xfrm>
                  <a:off x="6921500" y="4648200"/>
                  <a:ext cx="457200" cy="609600"/>
                </a:xfrm>
                <a:prstGeom prst="roundRect">
                  <a:avLst/>
                </a:prstGeom>
                <a:solidFill>
                  <a:schemeClr val="accent2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dirty="0">
                      <a:latin typeface="+mj-lt"/>
                    </a:rPr>
                    <a:t>1</a:t>
                  </a:r>
                  <a:endParaRPr lang="en-US" sz="3200" dirty="0" smtClean="0">
                    <a:latin typeface="+mj-lt"/>
                  </a:endParaRPr>
                </a:p>
              </p:txBody>
            </p:sp>
            <p:sp>
              <p:nvSpPr>
                <p:cNvPr id="14" name="Rounded Rectangle 13"/>
                <p:cNvSpPr/>
                <p:nvPr/>
              </p:nvSpPr>
              <p:spPr>
                <a:xfrm>
                  <a:off x="7404100" y="4648200"/>
                  <a:ext cx="457200" cy="609600"/>
                </a:xfrm>
                <a:prstGeom prst="roundRect">
                  <a:avLst/>
                </a:prstGeom>
                <a:solidFill>
                  <a:schemeClr val="accent2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dirty="0" smtClean="0">
                      <a:latin typeface="+mj-lt"/>
                    </a:rPr>
                    <a:t>0</a:t>
                  </a:r>
                </a:p>
              </p:txBody>
            </p:sp>
            <p:sp>
              <p:nvSpPr>
                <p:cNvPr id="15" name="Rounded Rectangle 14"/>
                <p:cNvSpPr/>
                <p:nvPr/>
              </p:nvSpPr>
              <p:spPr>
                <a:xfrm>
                  <a:off x="7886700" y="4648200"/>
                  <a:ext cx="457200" cy="609600"/>
                </a:xfrm>
                <a:prstGeom prst="roundRect">
                  <a:avLst/>
                </a:prstGeom>
                <a:solidFill>
                  <a:schemeClr val="accent2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dirty="0" smtClean="0">
                      <a:latin typeface="+mj-lt"/>
                    </a:rPr>
                    <a:t>1</a:t>
                  </a:r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8369300" y="4648200"/>
                  <a:ext cx="457200" cy="609600"/>
                </a:xfrm>
                <a:prstGeom prst="roundRect">
                  <a:avLst/>
                </a:prstGeom>
                <a:solidFill>
                  <a:schemeClr val="accent2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dirty="0" smtClean="0">
                      <a:latin typeface="+mj-lt"/>
                    </a:rPr>
                    <a:t>0</a:t>
                  </a:r>
                </a:p>
              </p:txBody>
            </p:sp>
          </p:grpSp>
        </p:grpSp>
        <p:cxnSp>
          <p:nvCxnSpPr>
            <p:cNvPr id="32" name="Straight Connector 31"/>
            <p:cNvCxnSpPr/>
            <p:nvPr/>
          </p:nvCxnSpPr>
          <p:spPr>
            <a:xfrm flipH="1" flipV="1">
              <a:off x="914400" y="2971800"/>
              <a:ext cx="76200" cy="774914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2628597" y="2971800"/>
              <a:ext cx="4246228" cy="774914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5061546" y="3733800"/>
            <a:ext cx="3777654" cy="2856369"/>
            <a:chOff x="5061546" y="3733800"/>
            <a:chExt cx="3777654" cy="2856369"/>
          </a:xfrm>
        </p:grpSpPr>
        <p:sp>
          <p:nvSpPr>
            <p:cNvPr id="42" name="TextBox 41"/>
            <p:cNvSpPr txBox="1"/>
            <p:nvPr/>
          </p:nvSpPr>
          <p:spPr>
            <a:xfrm>
              <a:off x="5774142" y="3733800"/>
              <a:ext cx="22972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DBI Size (</a:t>
              </a:r>
              <a:r>
                <a:rPr lang="el-GR" sz="36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α</a:t>
              </a:r>
              <a:r>
                <a:rPr lang="en-US" sz="36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061546" y="4343400"/>
              <a:ext cx="3777654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Total number of blocks tracked by the DBI</a:t>
              </a:r>
            </a:p>
            <a:p>
              <a:pPr algn="ctr"/>
              <a:r>
                <a:rPr lang="en-US" sz="2800" dirty="0" smtClean="0">
                  <a:solidFill>
                    <a:schemeClr val="tx2"/>
                  </a:solidFill>
                </a:rPr>
                <a:t>Represented as a fraction of number of blocks in cache</a:t>
              </a:r>
            </a:p>
          </p:txBody>
        </p:sp>
      </p:grpSp>
      <p:cxnSp>
        <p:nvCxnSpPr>
          <p:cNvPr id="38" name="Straight Connector 37"/>
          <p:cNvCxnSpPr/>
          <p:nvPr/>
        </p:nvCxnSpPr>
        <p:spPr>
          <a:xfrm>
            <a:off x="3048000" y="2209800"/>
            <a:ext cx="38268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965347" y="1132582"/>
            <a:ext cx="598118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DBI Granularity (g)</a:t>
            </a:r>
          </a:p>
          <a:p>
            <a:pPr algn="ctr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Number of blocks tracked by each entry</a:t>
            </a:r>
          </a:p>
        </p:txBody>
      </p:sp>
    </p:spTree>
    <p:extLst>
      <p:ext uri="{BB962C8B-B14F-4D97-AF65-F5344CB8AC3E}">
        <p14:creationId xmlns:p14="http://schemas.microsoft.com/office/powerpoint/2010/main" val="224721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DBI Design Parameters –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7200" y="2362200"/>
            <a:ext cx="2572834" cy="3354895"/>
          </a:xfrm>
          <a:prstGeom prst="roundRect">
            <a:avLst>
              <a:gd name="adj" fmla="val 5797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1MB Cache </a:t>
            </a:r>
          </a:p>
          <a:p>
            <a:pPr algn="ctr"/>
            <a:r>
              <a:rPr lang="en-US" sz="3600" dirty="0" smtClean="0">
                <a:latin typeface="+mj-lt"/>
              </a:rPr>
              <a:t>64B Blocks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06365" y="4075943"/>
            <a:ext cx="1905000" cy="1562857"/>
          </a:xfrm>
          <a:prstGeom prst="roundRect">
            <a:avLst>
              <a:gd name="adj" fmla="val 7292"/>
            </a:avLst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DBI</a:t>
            </a:r>
          </a:p>
          <a:p>
            <a:pPr algn="ctr"/>
            <a:r>
              <a:rPr lang="en-US" sz="3200" dirty="0" smtClean="0">
                <a:latin typeface="+mj-lt"/>
              </a:rPr>
              <a:t>α = ¼</a:t>
            </a:r>
          </a:p>
          <a:p>
            <a:pPr algn="ctr"/>
            <a:r>
              <a:rPr lang="en-US" sz="3200" dirty="0" smtClean="0">
                <a:latin typeface="+mj-lt"/>
              </a:rPr>
              <a:t>g = 64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743616" y="1295400"/>
            <a:ext cx="6372288" cy="1066801"/>
            <a:chOff x="1743616" y="1295400"/>
            <a:chExt cx="6372288" cy="1066801"/>
          </a:xfrm>
        </p:grpSpPr>
        <p:sp>
          <p:nvSpPr>
            <p:cNvPr id="7" name="TextBox 6"/>
            <p:cNvSpPr txBox="1"/>
            <p:nvPr/>
          </p:nvSpPr>
          <p:spPr>
            <a:xfrm>
              <a:off x="4056138" y="1295400"/>
              <a:ext cx="40597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Cache tracks 16384 blocks</a:t>
              </a:r>
            </a:p>
          </p:txBody>
        </p:sp>
        <p:cxnSp>
          <p:nvCxnSpPr>
            <p:cNvPr id="9" name="Curved Connector 8"/>
            <p:cNvCxnSpPr>
              <a:stCxn id="5" idx="0"/>
              <a:endCxn id="7" idx="1"/>
            </p:cNvCxnSpPr>
            <p:nvPr/>
          </p:nvCxnSpPr>
          <p:spPr>
            <a:xfrm rot="5400000" flipH="1" flipV="1">
              <a:off x="2497282" y="803345"/>
              <a:ext cx="805190" cy="2312521"/>
            </a:xfrm>
            <a:prstGeom prst="curvedConnector2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4158866" y="2362200"/>
            <a:ext cx="5120082" cy="1713743"/>
            <a:chOff x="4158866" y="2362200"/>
            <a:chExt cx="5120082" cy="1713743"/>
          </a:xfrm>
        </p:grpSpPr>
        <p:sp>
          <p:nvSpPr>
            <p:cNvPr id="10" name="TextBox 9"/>
            <p:cNvSpPr txBox="1"/>
            <p:nvPr/>
          </p:nvSpPr>
          <p:spPr>
            <a:xfrm>
              <a:off x="5092609" y="2362200"/>
              <a:ext cx="4186339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DBI tracks 4096 blocks</a:t>
              </a:r>
            </a:p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Each entry tracks 64 blocks</a:t>
              </a:r>
            </a:p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DBI has 64 entries</a:t>
              </a:r>
            </a:p>
          </p:txBody>
        </p:sp>
        <p:cxnSp>
          <p:nvCxnSpPr>
            <p:cNvPr id="12" name="Curved Connector 11"/>
            <p:cNvCxnSpPr>
              <a:stCxn id="6" idx="0"/>
              <a:endCxn id="10" idx="1"/>
            </p:cNvCxnSpPr>
            <p:nvPr/>
          </p:nvCxnSpPr>
          <p:spPr>
            <a:xfrm rot="5400000" flipH="1" flipV="1">
              <a:off x="4115115" y="3098449"/>
              <a:ext cx="1021245" cy="933744"/>
            </a:xfrm>
            <a:prstGeom prst="curvedConnector2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0593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Writes and Tag Lookups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18832"/>
              </p:ext>
            </p:extLst>
          </p:nvPr>
        </p:nvGraphicFramePr>
        <p:xfrm>
          <a:off x="28698" y="1143000"/>
          <a:ext cx="9039101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0808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2" dur="indefinite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5" dur="indefinite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8" dur="indefinite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  <p:bldGraphic spid="5" grpId="1">
        <p:bldSub>
          <a:bldChart bld="series"/>
        </p:bldSub>
      </p:bldGraphic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7796716"/>
              </p:ext>
            </p:extLst>
          </p:nvPr>
        </p:nvGraphicFramePr>
        <p:xfrm>
          <a:off x="152400" y="10668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1600200" y="2133600"/>
            <a:ext cx="7162800" cy="2362200"/>
            <a:chOff x="1600200" y="2133600"/>
            <a:chExt cx="7162800" cy="23622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600200" y="4495800"/>
              <a:ext cx="1524000" cy="0"/>
            </a:xfrm>
            <a:prstGeom prst="straightConnector1">
              <a:avLst/>
            </a:prstGeom>
            <a:ln w="3492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429000" y="3810000"/>
              <a:ext cx="1524000" cy="76200"/>
            </a:xfrm>
            <a:prstGeom prst="straightConnector1">
              <a:avLst/>
            </a:prstGeom>
            <a:ln w="3492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5334000" y="3124200"/>
              <a:ext cx="1524000" cy="228600"/>
            </a:xfrm>
            <a:prstGeom prst="straightConnector1">
              <a:avLst/>
            </a:prstGeom>
            <a:ln w="3492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7239000" y="2133600"/>
              <a:ext cx="1524000" cy="304800"/>
            </a:xfrm>
            <a:prstGeom prst="straightConnector1">
              <a:avLst/>
            </a:prstGeom>
            <a:ln w="3492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1676400" y="2450275"/>
            <a:ext cx="5715000" cy="2290011"/>
            <a:chOff x="1676400" y="2450275"/>
            <a:chExt cx="5715000" cy="2290011"/>
          </a:xfrm>
        </p:grpSpPr>
        <p:cxnSp>
          <p:nvCxnSpPr>
            <p:cNvPr id="18" name="Straight Arrow Connector 17"/>
            <p:cNvCxnSpPr/>
            <p:nvPr/>
          </p:nvCxnSpPr>
          <p:spPr>
            <a:xfrm flipV="1">
              <a:off x="3581400" y="3962400"/>
              <a:ext cx="0" cy="304800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676400" y="4583875"/>
              <a:ext cx="0" cy="156411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5486400" y="3393671"/>
              <a:ext cx="0" cy="515983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7391400" y="2450275"/>
              <a:ext cx="0" cy="609600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9462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7" dur="indefinite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0" dur="indefinite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3" dur="indefinite"/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Metadata: Information About a Cache Block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066800" y="2971800"/>
            <a:ext cx="2819400" cy="609600"/>
          </a:xfrm>
          <a:prstGeom prst="round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+mj-lt"/>
              </a:rPr>
              <a:t>Block Address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1315994" y="2971800"/>
            <a:ext cx="3103606" cy="1981200"/>
            <a:chOff x="1315994" y="2971800"/>
            <a:chExt cx="3103606" cy="1981200"/>
          </a:xfrm>
        </p:grpSpPr>
        <p:sp>
          <p:nvSpPr>
            <p:cNvPr id="7" name="Rounded Rectangle 6"/>
            <p:cNvSpPr/>
            <p:nvPr/>
          </p:nvSpPr>
          <p:spPr>
            <a:xfrm>
              <a:off x="3962400" y="2971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V</a:t>
              </a: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315994" y="3581400"/>
              <a:ext cx="2875007" cy="1371600"/>
              <a:chOff x="1315994" y="3581400"/>
              <a:chExt cx="2875007" cy="1371600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1315994" y="4368225"/>
                <a:ext cx="15951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3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Valid Bit</a:t>
                </a:r>
              </a:p>
            </p:txBody>
          </p:sp>
          <p:cxnSp>
            <p:nvCxnSpPr>
              <p:cNvPr id="19" name="Curved Connector 18"/>
              <p:cNvCxnSpPr>
                <a:stCxn id="7" idx="2"/>
                <a:endCxn id="13" idx="3"/>
              </p:cNvCxnSpPr>
              <p:nvPr/>
            </p:nvCxnSpPr>
            <p:spPr>
              <a:xfrm rot="5400000">
                <a:off x="3011450" y="3481062"/>
                <a:ext cx="1079213" cy="1279889"/>
              </a:xfrm>
              <a:prstGeom prst="curvedConnector2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5" name="Group 44"/>
          <p:cNvGrpSpPr/>
          <p:nvPr/>
        </p:nvGrpSpPr>
        <p:grpSpPr>
          <a:xfrm>
            <a:off x="2848068" y="2971800"/>
            <a:ext cx="2724207" cy="3287018"/>
            <a:chOff x="2848068" y="2971800"/>
            <a:chExt cx="2724207" cy="3287018"/>
          </a:xfrm>
        </p:grpSpPr>
        <p:sp>
          <p:nvSpPr>
            <p:cNvPr id="9" name="Rounded Rectangle 8"/>
            <p:cNvSpPr/>
            <p:nvPr/>
          </p:nvSpPr>
          <p:spPr>
            <a:xfrm>
              <a:off x="4495800" y="2971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atin typeface="+mj-lt"/>
                </a:rPr>
                <a:t>D</a:t>
              </a: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2848068" y="3581400"/>
              <a:ext cx="2724207" cy="2677418"/>
              <a:chOff x="2848068" y="3581400"/>
              <a:chExt cx="2724207" cy="2677418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2848068" y="5181600"/>
                <a:ext cx="2724207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Dirty Bit</a:t>
                </a:r>
                <a:endParaRPr 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ctr"/>
                <a:r>
                  <a:rPr lang="en-US" sz="3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(Writeback cache)</a:t>
                </a:r>
              </a:p>
            </p:txBody>
          </p:sp>
          <p:cxnSp>
            <p:nvCxnSpPr>
              <p:cNvPr id="22" name="Curved Connector 21"/>
              <p:cNvCxnSpPr>
                <a:stCxn id="9" idx="2"/>
                <a:endCxn id="14" idx="0"/>
              </p:cNvCxnSpPr>
              <p:nvPr/>
            </p:nvCxnSpPr>
            <p:spPr>
              <a:xfrm rot="5400000">
                <a:off x="3667186" y="4124386"/>
                <a:ext cx="1600200" cy="514228"/>
              </a:xfrm>
              <a:prstGeom prst="curvedConnector3">
                <a:avLst>
                  <a:gd name="adj1" fmla="val 50000"/>
                </a:avLst>
              </a:prstGeom>
              <a:ln w="28575">
                <a:solidFill>
                  <a:schemeClr val="accent2"/>
                </a:solidFill>
                <a:headEnd type="none" w="med" len="med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Group 45"/>
          <p:cNvGrpSpPr/>
          <p:nvPr/>
        </p:nvGrpSpPr>
        <p:grpSpPr>
          <a:xfrm>
            <a:off x="1600200" y="1371600"/>
            <a:ext cx="4267200" cy="2209800"/>
            <a:chOff x="1600200" y="1371600"/>
            <a:chExt cx="4267200" cy="2209800"/>
          </a:xfrm>
        </p:grpSpPr>
        <p:sp>
          <p:nvSpPr>
            <p:cNvPr id="10" name="Rounded Rectangle 9"/>
            <p:cNvSpPr/>
            <p:nvPr/>
          </p:nvSpPr>
          <p:spPr>
            <a:xfrm>
              <a:off x="5029200" y="2971800"/>
              <a:ext cx="838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+mj-lt"/>
                </a:rPr>
                <a:t>Sh</a:t>
              </a:r>
              <a:endParaRPr lang="en-US" sz="3200" dirty="0" smtClean="0">
                <a:latin typeface="+mj-lt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1600200" y="1371600"/>
              <a:ext cx="3848101" cy="1600200"/>
              <a:chOff x="1600200" y="1371600"/>
              <a:chExt cx="3848101" cy="1600200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1600200" y="1371600"/>
                <a:ext cx="27814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Sharing Status</a:t>
                </a:r>
                <a:endParaRPr 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ctr"/>
                <a:r>
                  <a:rPr lang="en-US" sz="3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(Multi-cores)</a:t>
                </a:r>
              </a:p>
            </p:txBody>
          </p:sp>
          <p:cxnSp>
            <p:nvCxnSpPr>
              <p:cNvPr id="27" name="Curved Connector 26"/>
              <p:cNvCxnSpPr>
                <a:stCxn id="10" idx="0"/>
                <a:endCxn id="15" idx="3"/>
              </p:cNvCxnSpPr>
              <p:nvPr/>
            </p:nvCxnSpPr>
            <p:spPr>
              <a:xfrm rot="16200000" flipV="1">
                <a:off x="4384155" y="1907655"/>
                <a:ext cx="1061591" cy="1066700"/>
              </a:xfrm>
              <a:prstGeom prst="curvedConnector2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oup 47"/>
          <p:cNvGrpSpPr/>
          <p:nvPr/>
        </p:nvGrpSpPr>
        <p:grpSpPr>
          <a:xfrm>
            <a:off x="6039717" y="2971800"/>
            <a:ext cx="2418483" cy="2372618"/>
            <a:chOff x="6039717" y="2971800"/>
            <a:chExt cx="2418483" cy="2372618"/>
          </a:xfrm>
        </p:grpSpPr>
        <p:grpSp>
          <p:nvGrpSpPr>
            <p:cNvPr id="39" name="Group 38"/>
            <p:cNvGrpSpPr/>
            <p:nvPr/>
          </p:nvGrpSpPr>
          <p:grpSpPr>
            <a:xfrm>
              <a:off x="6039717" y="3581401"/>
              <a:ext cx="2418483" cy="1763017"/>
              <a:chOff x="6039717" y="3581401"/>
              <a:chExt cx="2418483" cy="1763017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6039717" y="4267200"/>
                <a:ext cx="2418483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Error Correction</a:t>
                </a:r>
                <a:endParaRPr 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ctr"/>
                <a:r>
                  <a:rPr lang="en-US" sz="3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(Reliability)</a:t>
                </a:r>
              </a:p>
            </p:txBody>
          </p:sp>
          <p:cxnSp>
            <p:nvCxnSpPr>
              <p:cNvPr id="30" name="Curved Connector 29"/>
              <p:cNvCxnSpPr>
                <a:stCxn id="33" idx="2"/>
                <a:endCxn id="16" idx="0"/>
              </p:cNvCxnSpPr>
              <p:nvPr/>
            </p:nvCxnSpPr>
            <p:spPr>
              <a:xfrm rot="5400000">
                <a:off x="7053480" y="3776880"/>
                <a:ext cx="685800" cy="294841"/>
              </a:xfrm>
              <a:prstGeom prst="curvedConnector3">
                <a:avLst>
                  <a:gd name="adj1" fmla="val 50000"/>
                </a:avLst>
              </a:prstGeom>
              <a:ln w="28575">
                <a:solidFill>
                  <a:schemeClr val="accent2"/>
                </a:solidFill>
                <a:headEnd type="none" w="med" len="med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Rounded Rectangle 32"/>
            <p:cNvSpPr/>
            <p:nvPr/>
          </p:nvSpPr>
          <p:spPr>
            <a:xfrm>
              <a:off x="7086600" y="2971800"/>
              <a:ext cx="9144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ECC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430250" y="1371600"/>
            <a:ext cx="3393878" cy="2209800"/>
            <a:chOff x="5430250" y="1371600"/>
            <a:chExt cx="3393878" cy="2209800"/>
          </a:xfrm>
        </p:grpSpPr>
        <p:sp>
          <p:nvSpPr>
            <p:cNvPr id="11" name="Rounded Rectangle 10"/>
            <p:cNvSpPr/>
            <p:nvPr/>
          </p:nvSpPr>
          <p:spPr>
            <a:xfrm>
              <a:off x="5943600" y="2971800"/>
              <a:ext cx="10668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Repl</a:t>
              </a: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5430250" y="1371600"/>
              <a:ext cx="3393878" cy="1600201"/>
              <a:chOff x="5430250" y="1371600"/>
              <a:chExt cx="3393878" cy="1600201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430250" y="1371600"/>
                <a:ext cx="3393878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Replacement Policy</a:t>
                </a:r>
                <a:endParaRPr 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ctr"/>
                <a:r>
                  <a:rPr lang="en-US" sz="3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(Set-associative cache)</a:t>
                </a:r>
              </a:p>
            </p:txBody>
          </p:sp>
          <p:cxnSp>
            <p:nvCxnSpPr>
              <p:cNvPr id="36" name="Curved Connector 35"/>
              <p:cNvCxnSpPr>
                <a:stCxn id="11" idx="0"/>
                <a:endCxn id="35" idx="2"/>
              </p:cNvCxnSpPr>
              <p:nvPr/>
            </p:nvCxnSpPr>
            <p:spPr>
              <a:xfrm rot="5400000" flipH="1" flipV="1">
                <a:off x="6540603" y="2385215"/>
                <a:ext cx="522982" cy="650189"/>
              </a:xfrm>
              <a:prstGeom prst="curvedConnector3">
                <a:avLst>
                  <a:gd name="adj1" fmla="val 50000"/>
                </a:avLst>
              </a:prstGeom>
              <a:ln w="28575">
                <a:solidFill>
                  <a:schemeClr val="accent2"/>
                </a:solidFill>
                <a:headEnd type="none" w="med" len="med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926891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Block-Oriented Metadata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1315994" y="3581400"/>
            <a:ext cx="2875007" cy="1371600"/>
            <a:chOff x="1315994" y="3581400"/>
            <a:chExt cx="2875007" cy="1371600"/>
          </a:xfrm>
        </p:grpSpPr>
        <p:sp>
          <p:nvSpPr>
            <p:cNvPr id="13" name="TextBox 12"/>
            <p:cNvSpPr txBox="1"/>
            <p:nvPr/>
          </p:nvSpPr>
          <p:spPr>
            <a:xfrm>
              <a:off x="1315994" y="4368225"/>
              <a:ext cx="15951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Valid Bit</a:t>
              </a:r>
            </a:p>
          </p:txBody>
        </p:sp>
        <p:cxnSp>
          <p:nvCxnSpPr>
            <p:cNvPr id="19" name="Curved Connector 18"/>
            <p:cNvCxnSpPr>
              <a:stCxn id="7" idx="2"/>
              <a:endCxn id="13" idx="3"/>
            </p:cNvCxnSpPr>
            <p:nvPr/>
          </p:nvCxnSpPr>
          <p:spPr>
            <a:xfrm rot="5400000">
              <a:off x="3011450" y="3481062"/>
              <a:ext cx="1079213" cy="1279889"/>
            </a:xfrm>
            <a:prstGeom prst="curvedConnector2">
              <a:avLst/>
            </a:prstGeom>
            <a:ln w="28575">
              <a:solidFill>
                <a:schemeClr val="accent2"/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2848068" y="3581400"/>
            <a:ext cx="2724207" cy="2677418"/>
            <a:chOff x="2848068" y="3581400"/>
            <a:chExt cx="2724207" cy="2677418"/>
          </a:xfrm>
        </p:grpSpPr>
        <p:sp>
          <p:nvSpPr>
            <p:cNvPr id="14" name="TextBox 13"/>
            <p:cNvSpPr txBox="1"/>
            <p:nvPr/>
          </p:nvSpPr>
          <p:spPr>
            <a:xfrm>
              <a:off x="2848068" y="5181600"/>
              <a:ext cx="272420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Dirty Bit</a:t>
              </a:r>
              <a:endPara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(Writeback cache)</a:t>
              </a:r>
            </a:p>
          </p:txBody>
        </p:sp>
        <p:cxnSp>
          <p:nvCxnSpPr>
            <p:cNvPr id="22" name="Curved Connector 21"/>
            <p:cNvCxnSpPr>
              <a:stCxn id="9" idx="2"/>
              <a:endCxn id="14" idx="0"/>
            </p:cNvCxnSpPr>
            <p:nvPr/>
          </p:nvCxnSpPr>
          <p:spPr>
            <a:xfrm rot="5400000">
              <a:off x="3667186" y="4124386"/>
              <a:ext cx="1600200" cy="514228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accent2"/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676400" y="1371600"/>
            <a:ext cx="3771901" cy="1600200"/>
            <a:chOff x="1676400" y="1371600"/>
            <a:chExt cx="3771901" cy="1600200"/>
          </a:xfrm>
        </p:grpSpPr>
        <p:sp>
          <p:nvSpPr>
            <p:cNvPr id="15" name="TextBox 14"/>
            <p:cNvSpPr txBox="1"/>
            <p:nvPr/>
          </p:nvSpPr>
          <p:spPr>
            <a:xfrm>
              <a:off x="1676400" y="1371600"/>
              <a:ext cx="260019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Sharing Status</a:t>
              </a:r>
              <a:endPara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(Multi-cores)</a:t>
              </a:r>
            </a:p>
          </p:txBody>
        </p:sp>
        <p:cxnSp>
          <p:nvCxnSpPr>
            <p:cNvPr id="27" name="Curved Connector 26"/>
            <p:cNvCxnSpPr>
              <a:stCxn id="10" idx="0"/>
              <a:endCxn id="15" idx="3"/>
            </p:cNvCxnSpPr>
            <p:nvPr/>
          </p:nvCxnSpPr>
          <p:spPr>
            <a:xfrm rot="16200000" flipV="1">
              <a:off x="4331651" y="1855150"/>
              <a:ext cx="1061591" cy="1171709"/>
            </a:xfrm>
            <a:prstGeom prst="curvedConnector2">
              <a:avLst/>
            </a:prstGeom>
            <a:ln w="28575">
              <a:solidFill>
                <a:schemeClr val="accent2"/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6039717" y="3581401"/>
            <a:ext cx="2418483" cy="1763017"/>
            <a:chOff x="6039717" y="3581401"/>
            <a:chExt cx="2418483" cy="1763017"/>
          </a:xfrm>
        </p:grpSpPr>
        <p:sp>
          <p:nvSpPr>
            <p:cNvPr id="16" name="TextBox 15"/>
            <p:cNvSpPr txBox="1"/>
            <p:nvPr/>
          </p:nvSpPr>
          <p:spPr>
            <a:xfrm>
              <a:off x="6039717" y="4267200"/>
              <a:ext cx="2418483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Error Correction</a:t>
              </a:r>
              <a:endPara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(Reliability)</a:t>
              </a:r>
            </a:p>
          </p:txBody>
        </p:sp>
        <p:cxnSp>
          <p:nvCxnSpPr>
            <p:cNvPr id="30" name="Curved Connector 29"/>
            <p:cNvCxnSpPr>
              <a:stCxn id="33" idx="2"/>
              <a:endCxn id="16" idx="0"/>
            </p:cNvCxnSpPr>
            <p:nvPr/>
          </p:nvCxnSpPr>
          <p:spPr>
            <a:xfrm rot="5400000">
              <a:off x="7053480" y="3776880"/>
              <a:ext cx="685800" cy="294841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accent2"/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1066800" y="2971800"/>
            <a:ext cx="6934200" cy="609600"/>
            <a:chOff x="1066800" y="2971800"/>
            <a:chExt cx="6934200" cy="609600"/>
          </a:xfrm>
        </p:grpSpPr>
        <p:sp>
          <p:nvSpPr>
            <p:cNvPr id="7" name="Rounded Rectangle 6"/>
            <p:cNvSpPr/>
            <p:nvPr/>
          </p:nvSpPr>
          <p:spPr>
            <a:xfrm>
              <a:off x="3962400" y="2971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V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066800" y="2971800"/>
              <a:ext cx="28194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Block Address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95800" y="2971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D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029200" y="2971800"/>
              <a:ext cx="838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+mj-lt"/>
                </a:rPr>
                <a:t>Sh</a:t>
              </a:r>
              <a:endParaRPr lang="en-US" sz="3200" dirty="0" smtClean="0">
                <a:latin typeface="+mj-lt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943600" y="2971800"/>
              <a:ext cx="10668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Repl</a:t>
              </a: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7086600" y="2971800"/>
              <a:ext cx="9144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ECC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430251" y="1371600"/>
            <a:ext cx="3393878" cy="1600200"/>
            <a:chOff x="5430251" y="1371600"/>
            <a:chExt cx="3393878" cy="1600200"/>
          </a:xfrm>
        </p:grpSpPr>
        <p:sp>
          <p:nvSpPr>
            <p:cNvPr id="35" name="TextBox 34"/>
            <p:cNvSpPr txBox="1"/>
            <p:nvPr/>
          </p:nvSpPr>
          <p:spPr>
            <a:xfrm>
              <a:off x="5430251" y="1371600"/>
              <a:ext cx="3393878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Replacement Policy</a:t>
              </a:r>
              <a:endPara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(Set-associative cache)</a:t>
              </a:r>
            </a:p>
          </p:txBody>
        </p:sp>
        <p:cxnSp>
          <p:nvCxnSpPr>
            <p:cNvPr id="36" name="Curved Connector 35"/>
            <p:cNvCxnSpPr>
              <a:stCxn id="11" idx="0"/>
              <a:endCxn id="35" idx="2"/>
            </p:cNvCxnSpPr>
            <p:nvPr/>
          </p:nvCxnSpPr>
          <p:spPr>
            <a:xfrm rot="5400000" flipH="1" flipV="1">
              <a:off x="6540604" y="2385214"/>
              <a:ext cx="522982" cy="65019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accent2"/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106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"/>
    </mc:Choice>
    <mc:Fallback xmlns="">
      <p:transition spd="slow" advClick="0" advTm="1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19981E-6 L 0.10833 -0.22202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-11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Block-Oriented Metadata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057400" y="1447800"/>
            <a:ext cx="6934200" cy="609600"/>
            <a:chOff x="1066800" y="2971800"/>
            <a:chExt cx="6934200" cy="609600"/>
          </a:xfrm>
        </p:grpSpPr>
        <p:sp>
          <p:nvSpPr>
            <p:cNvPr id="28" name="Rounded Rectangle 27"/>
            <p:cNvSpPr/>
            <p:nvPr/>
          </p:nvSpPr>
          <p:spPr>
            <a:xfrm>
              <a:off x="3962400" y="2971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V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066800" y="2971800"/>
              <a:ext cx="28194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Block Address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495800" y="2971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D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029200" y="2971800"/>
              <a:ext cx="838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+mj-lt"/>
                </a:rPr>
                <a:t>Sh</a:t>
              </a:r>
              <a:endParaRPr lang="en-US" sz="3200" dirty="0" smtClean="0">
                <a:latin typeface="+mj-lt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943600" y="2971800"/>
              <a:ext cx="10668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Repl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086600" y="2971800"/>
              <a:ext cx="9144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ECC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57200" y="2057400"/>
            <a:ext cx="8305800" cy="4114800"/>
            <a:chOff x="457200" y="2057400"/>
            <a:chExt cx="8305800" cy="4114800"/>
          </a:xfrm>
        </p:grpSpPr>
        <p:sp>
          <p:nvSpPr>
            <p:cNvPr id="43" name="Rounded Rectangle 42"/>
            <p:cNvSpPr/>
            <p:nvPr/>
          </p:nvSpPr>
          <p:spPr>
            <a:xfrm>
              <a:off x="457200" y="2819400"/>
              <a:ext cx="2514600" cy="3352800"/>
            </a:xfrm>
            <a:prstGeom prst="roundRect">
              <a:avLst>
                <a:gd name="adj" fmla="val 5797"/>
              </a:avLst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latin typeface="+mj-lt"/>
                </a:rPr>
                <a:t>Cache </a:t>
              </a:r>
            </a:p>
            <a:p>
              <a:pPr algn="ctr"/>
              <a:r>
                <a:rPr lang="en-US" sz="3600" b="1" dirty="0" smtClean="0">
                  <a:latin typeface="+mj-lt"/>
                </a:rPr>
                <a:t>Tag Store</a:t>
              </a: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600200" y="2895600"/>
              <a:ext cx="1295400" cy="4572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Tag Entry</a:t>
              </a:r>
              <a:endPara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1600200" y="2057400"/>
              <a:ext cx="457200" cy="9144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2933700" y="2057400"/>
              <a:ext cx="5829300" cy="9144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ounded Rectangle 47"/>
          <p:cNvSpPr/>
          <p:nvPr/>
        </p:nvSpPr>
        <p:spPr>
          <a:xfrm>
            <a:off x="3581400" y="2895600"/>
            <a:ext cx="5130800" cy="622876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r>
              <a:rPr lang="en-US" sz="3600" b="1" dirty="0" smtClean="0">
                <a:solidFill>
                  <a:srgbClr val="006600"/>
                </a:solidFill>
                <a:latin typeface="+mj-lt"/>
                <a:sym typeface="Wingdings"/>
              </a:rPr>
              <a:t>  </a:t>
            </a:r>
            <a:r>
              <a:rPr lang="en-US" sz="3600" b="1" dirty="0" smtClean="0">
                <a:solidFill>
                  <a:srgbClr val="006600"/>
                </a:solidFill>
                <a:latin typeface="+mj-lt"/>
              </a:rPr>
              <a:t>Simple to Implement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581400" y="3491924"/>
            <a:ext cx="5130800" cy="622876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r>
              <a:rPr lang="en-US" sz="3600" b="1" dirty="0">
                <a:solidFill>
                  <a:srgbClr val="006600"/>
                </a:solidFill>
                <a:sym typeface="Wingdings"/>
              </a:rPr>
              <a:t> </a:t>
            </a:r>
            <a:r>
              <a:rPr lang="en-US" sz="3600" b="1" dirty="0" smtClean="0">
                <a:solidFill>
                  <a:srgbClr val="006600"/>
                </a:solidFill>
                <a:sym typeface="Wingdings"/>
              </a:rPr>
              <a:t> </a:t>
            </a:r>
            <a:r>
              <a:rPr lang="en-US" sz="3600" b="1" dirty="0" smtClean="0">
                <a:solidFill>
                  <a:srgbClr val="006600"/>
                </a:solidFill>
                <a:latin typeface="+mj-lt"/>
              </a:rPr>
              <a:t>Scalable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67100" y="4267200"/>
            <a:ext cx="53594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Any metadata query requires 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an expensive tag store lookup</a:t>
            </a:r>
          </a:p>
          <a:p>
            <a:pPr algn="ctr"/>
            <a:r>
              <a:rPr lang="en-US" sz="3200" b="1" dirty="0" smtClean="0"/>
              <a:t>Is this the best organization?</a:t>
            </a:r>
          </a:p>
        </p:txBody>
      </p:sp>
    </p:spTree>
    <p:extLst>
      <p:ext uri="{BB962C8B-B14F-4D97-AF65-F5344CB8AC3E}">
        <p14:creationId xmlns:p14="http://schemas.microsoft.com/office/powerpoint/2010/main" val="204057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Block-Oriented Metadata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057400" y="1447800"/>
            <a:ext cx="6934200" cy="609600"/>
            <a:chOff x="1066800" y="2971800"/>
            <a:chExt cx="6934200" cy="609600"/>
          </a:xfrm>
        </p:grpSpPr>
        <p:sp>
          <p:nvSpPr>
            <p:cNvPr id="28" name="Rounded Rectangle 27"/>
            <p:cNvSpPr/>
            <p:nvPr/>
          </p:nvSpPr>
          <p:spPr>
            <a:xfrm>
              <a:off x="3962400" y="2971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V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066800" y="2971800"/>
              <a:ext cx="28194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Block Address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495800" y="2971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D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029200" y="2971800"/>
              <a:ext cx="838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+mj-lt"/>
                </a:rPr>
                <a:t>Sh</a:t>
              </a:r>
              <a:endParaRPr lang="en-US" sz="3200" dirty="0" smtClean="0">
                <a:latin typeface="+mj-lt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943600" y="2971800"/>
              <a:ext cx="10668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Repl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086600" y="2971800"/>
              <a:ext cx="9144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ECC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57200" y="2057400"/>
            <a:ext cx="8305800" cy="4114800"/>
            <a:chOff x="457200" y="2057400"/>
            <a:chExt cx="8305800" cy="4114800"/>
          </a:xfrm>
        </p:grpSpPr>
        <p:sp>
          <p:nvSpPr>
            <p:cNvPr id="43" name="Rounded Rectangle 42"/>
            <p:cNvSpPr/>
            <p:nvPr/>
          </p:nvSpPr>
          <p:spPr>
            <a:xfrm>
              <a:off x="457200" y="2819400"/>
              <a:ext cx="2514600" cy="3352800"/>
            </a:xfrm>
            <a:prstGeom prst="roundRect">
              <a:avLst>
                <a:gd name="adj" fmla="val 5797"/>
              </a:avLst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latin typeface="+mj-lt"/>
                </a:rPr>
                <a:t>Cache </a:t>
              </a:r>
            </a:p>
            <a:p>
              <a:pPr algn="ctr"/>
              <a:r>
                <a:rPr lang="en-US" sz="3600" b="1" dirty="0" smtClean="0">
                  <a:latin typeface="+mj-lt"/>
                </a:rPr>
                <a:t>Tag Store</a:t>
              </a: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600200" y="2895600"/>
              <a:ext cx="1295400" cy="4572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Tag Entry</a:t>
              </a:r>
              <a:endPara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1600200" y="2057400"/>
              <a:ext cx="457200" cy="9144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2933700" y="2057400"/>
              <a:ext cx="5829300" cy="9144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ounded Rectangle 47"/>
          <p:cNvSpPr/>
          <p:nvPr/>
        </p:nvSpPr>
        <p:spPr>
          <a:xfrm>
            <a:off x="3581400" y="2895600"/>
            <a:ext cx="5130800" cy="622876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r>
              <a:rPr lang="en-US" sz="3600" b="1" dirty="0" smtClean="0">
                <a:solidFill>
                  <a:srgbClr val="006600"/>
                </a:solidFill>
                <a:latin typeface="+mj-lt"/>
                <a:sym typeface="Wingdings"/>
              </a:rPr>
              <a:t>  </a:t>
            </a:r>
            <a:r>
              <a:rPr lang="en-US" sz="3600" b="1" dirty="0" smtClean="0">
                <a:solidFill>
                  <a:srgbClr val="006600"/>
                </a:solidFill>
                <a:latin typeface="+mj-lt"/>
              </a:rPr>
              <a:t>Simple to Implement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581400" y="3491924"/>
            <a:ext cx="5130800" cy="622876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r>
              <a:rPr lang="en-US" sz="3600" b="1" dirty="0">
                <a:solidFill>
                  <a:srgbClr val="006600"/>
                </a:solidFill>
                <a:sym typeface="Wingdings"/>
              </a:rPr>
              <a:t> </a:t>
            </a:r>
            <a:r>
              <a:rPr lang="en-US" sz="3600" b="1" dirty="0" smtClean="0">
                <a:solidFill>
                  <a:srgbClr val="006600"/>
                </a:solidFill>
                <a:sym typeface="Wingdings"/>
              </a:rPr>
              <a:t> </a:t>
            </a:r>
            <a:r>
              <a:rPr lang="en-US" sz="3600" b="1" dirty="0" smtClean="0">
                <a:solidFill>
                  <a:srgbClr val="006600"/>
                </a:solidFill>
                <a:latin typeface="+mj-lt"/>
              </a:rPr>
              <a:t>Scalable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67100" y="4267200"/>
            <a:ext cx="53594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Any metadata query requires 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an expensive tag store lookup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Is this the best organization?</a:t>
            </a:r>
          </a:p>
        </p:txBody>
      </p:sp>
    </p:spTree>
    <p:extLst>
      <p:ext uri="{BB962C8B-B14F-4D97-AF65-F5344CB8AC3E}">
        <p14:creationId xmlns:p14="http://schemas.microsoft.com/office/powerpoint/2010/main" val="185998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of This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0" y="6553200"/>
            <a:ext cx="4572000" cy="304800"/>
          </a:xfrm>
        </p:spPr>
        <p:txBody>
          <a:bodyPr/>
          <a:lstStyle/>
          <a:p>
            <a:fld id="{650CCC6F-3220-49CD-89DB-71B165F2F9D5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057400" y="1447800"/>
            <a:ext cx="6934200" cy="609600"/>
            <a:chOff x="1066800" y="2971800"/>
            <a:chExt cx="6934200" cy="609600"/>
          </a:xfrm>
        </p:grpSpPr>
        <p:sp>
          <p:nvSpPr>
            <p:cNvPr id="28" name="Rounded Rectangle 27"/>
            <p:cNvSpPr/>
            <p:nvPr/>
          </p:nvSpPr>
          <p:spPr>
            <a:xfrm>
              <a:off x="3962400" y="2971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V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066800" y="2971800"/>
              <a:ext cx="28194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Block Address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495800" y="2971800"/>
              <a:ext cx="457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D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029200" y="2971800"/>
              <a:ext cx="8382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+mj-lt"/>
                </a:rPr>
                <a:t>Sh</a:t>
              </a:r>
              <a:endParaRPr lang="en-US" sz="3200" dirty="0" smtClean="0">
                <a:latin typeface="+mj-lt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943600" y="2971800"/>
              <a:ext cx="10668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Repl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086600" y="2971800"/>
              <a:ext cx="914400" cy="609600"/>
            </a:xfrm>
            <a:prstGeom prst="round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</a:rPr>
                <a:t>ECC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57200" y="2057400"/>
            <a:ext cx="8305800" cy="4114800"/>
            <a:chOff x="457200" y="2057400"/>
            <a:chExt cx="8305800" cy="4114800"/>
          </a:xfrm>
        </p:grpSpPr>
        <p:sp>
          <p:nvSpPr>
            <p:cNvPr id="43" name="Rounded Rectangle 42"/>
            <p:cNvSpPr/>
            <p:nvPr/>
          </p:nvSpPr>
          <p:spPr>
            <a:xfrm>
              <a:off x="457200" y="2819400"/>
              <a:ext cx="2514600" cy="3352800"/>
            </a:xfrm>
            <a:prstGeom prst="roundRect">
              <a:avLst>
                <a:gd name="adj" fmla="val 5797"/>
              </a:avLst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latin typeface="+mj-lt"/>
                </a:rPr>
                <a:t>Cache </a:t>
              </a:r>
            </a:p>
            <a:p>
              <a:pPr algn="ctr"/>
              <a:r>
                <a:rPr lang="en-US" sz="3600" b="1" dirty="0" smtClean="0">
                  <a:latin typeface="+mj-lt"/>
                </a:rPr>
                <a:t>Tag Store</a:t>
              </a: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600200" y="2895600"/>
              <a:ext cx="1295400" cy="4572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Tag Entry</a:t>
              </a:r>
              <a:endPara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1600200" y="2057400"/>
              <a:ext cx="457200" cy="9144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2933700" y="2057400"/>
              <a:ext cx="5829300" cy="9144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5377771" y="1447800"/>
            <a:ext cx="1825884" cy="2217241"/>
            <a:chOff x="5377771" y="1447800"/>
            <a:chExt cx="1825884" cy="2217241"/>
          </a:xfrm>
        </p:grpSpPr>
        <p:sp>
          <p:nvSpPr>
            <p:cNvPr id="19" name="Rounded Rectangle 18"/>
            <p:cNvSpPr/>
            <p:nvPr/>
          </p:nvSpPr>
          <p:spPr>
            <a:xfrm>
              <a:off x="5486400" y="1447800"/>
              <a:ext cx="457200" cy="609600"/>
            </a:xfrm>
            <a:prstGeom prst="round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atin typeface="+mj-lt"/>
                </a:rPr>
                <a:t>D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377771" y="2895600"/>
              <a:ext cx="182588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C00000"/>
                  </a:solidFill>
                </a:rPr>
                <a:t>Dirty</a:t>
              </a:r>
              <a:r>
                <a:rPr lang="en-US" sz="4400" b="1" dirty="0" smtClean="0">
                  <a:solidFill>
                    <a:schemeClr val="accent2"/>
                  </a:solidFill>
                </a:rPr>
                <a:t> Bit</a:t>
              </a:r>
            </a:p>
          </p:txBody>
        </p:sp>
        <p:cxnSp>
          <p:nvCxnSpPr>
            <p:cNvPr id="21" name="Curved Connector 20"/>
            <p:cNvCxnSpPr>
              <a:stCxn id="31" idx="2"/>
              <a:endCxn id="20" idx="0"/>
            </p:cNvCxnSpPr>
            <p:nvPr/>
          </p:nvCxnSpPr>
          <p:spPr>
            <a:xfrm rot="16200000" flipH="1">
              <a:off x="5583756" y="2188643"/>
              <a:ext cx="838200" cy="575713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rgbClr val="C00000"/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3505200" y="4722674"/>
            <a:ext cx="5537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Is putting the dirty bit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 in the tag entry 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the best approach?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74993" y="3570982"/>
            <a:ext cx="41791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Queried by many operations</a:t>
            </a:r>
          </a:p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optimizations</a:t>
            </a:r>
          </a:p>
        </p:txBody>
      </p:sp>
    </p:spTree>
    <p:extLst>
      <p:ext uri="{BB962C8B-B14F-4D97-AF65-F5344CB8AC3E}">
        <p14:creationId xmlns:p14="http://schemas.microsoft.com/office/powerpoint/2010/main" val="414424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" grpId="0"/>
    </p:bldLst>
  </p:timing>
</p:sld>
</file>

<file path=ppt/theme/theme1.xml><?xml version="1.0" encoding="utf-8"?>
<a:theme xmlns:a="http://schemas.openxmlformats.org/drawingml/2006/main" name="Sesha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8E595"/>
      </a:accent1>
      <a:accent2>
        <a:srgbClr val="C00000"/>
      </a:accent2>
      <a:accent3>
        <a:srgbClr val="40627C"/>
      </a:accent3>
      <a:accent4>
        <a:srgbClr val="26393D"/>
      </a:accent4>
      <a:accent5>
        <a:srgbClr val="FFFAE4"/>
      </a:accent5>
      <a:accent6>
        <a:srgbClr val="5A5A5A"/>
      </a:accent6>
      <a:hlink>
        <a:srgbClr val="0000FF"/>
      </a:hlink>
      <a:folHlink>
        <a:srgbClr val="800080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 w="12700">
          <a:noFill/>
        </a:ln>
      </a:spPr>
      <a:bodyPr rtlCol="0" anchor="ctr"/>
      <a:lstStyle>
        <a:defPPr algn="ctr">
          <a:defRPr sz="2800" b="1" dirty="0" smtClean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>
              <a:lumMod val="65000"/>
              <a:lumOff val="35000"/>
            </a:schemeClr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3200" b="1"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35228</TotalTime>
  <Words>1948</Words>
  <Application>Microsoft Macintosh PowerPoint</Application>
  <PresentationFormat>On-screen Show (4:3)</PresentationFormat>
  <Paragraphs>527</Paragraphs>
  <Slides>44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Sesha</vt:lpstr>
      <vt:lpstr>The Dirty-Block Index</vt:lpstr>
      <vt:lpstr>Summary</vt:lpstr>
      <vt:lpstr>Information: Organization and Query</vt:lpstr>
      <vt:lpstr>Mismatch between Organization and Query</vt:lpstr>
      <vt:lpstr>Metadata: Information About a Cache Block</vt:lpstr>
      <vt:lpstr>Block-Oriented Metadata Organization</vt:lpstr>
      <vt:lpstr>Block-Oriented Metadata Organization</vt:lpstr>
      <vt:lpstr>Block-Oriented Metadata Organization</vt:lpstr>
      <vt:lpstr>Focus of This Work</vt:lpstr>
      <vt:lpstr>Outline</vt:lpstr>
      <vt:lpstr>DRAM-Aware Writeback</vt:lpstr>
      <vt:lpstr>DRAM-Aware Writeback</vt:lpstr>
      <vt:lpstr>Shortcoming of Block-Oriented Organization</vt:lpstr>
      <vt:lpstr>Shortcoming of Block-Oriented Organization</vt:lpstr>
      <vt:lpstr>Shortcoming of Block-Oriented Organization</vt:lpstr>
      <vt:lpstr>Many Cache Optimizations/Operations</vt:lpstr>
      <vt:lpstr>Queries for the Dirty Bit Information</vt:lpstr>
      <vt:lpstr>Outline</vt:lpstr>
      <vt:lpstr>The Dirty-Block Index</vt:lpstr>
      <vt:lpstr>The Dirty-Block Index</vt:lpstr>
      <vt:lpstr>DBI Semantics</vt:lpstr>
      <vt:lpstr>DBI Semantics by Example</vt:lpstr>
      <vt:lpstr>Benefits of DBI</vt:lpstr>
      <vt:lpstr>Outline</vt:lpstr>
      <vt:lpstr>DRAM-Aware Writeback</vt:lpstr>
      <vt:lpstr>Bypassing Cache Lookups</vt:lpstr>
      <vt:lpstr>Reducing ECC Overhead</vt:lpstr>
      <vt:lpstr>Reducing ECC Overhead</vt:lpstr>
      <vt:lpstr>DBI – Other Optimizations</vt:lpstr>
      <vt:lpstr>Outline</vt:lpstr>
      <vt:lpstr>Evaluation Methodology</vt:lpstr>
      <vt:lpstr>Mechanisms</vt:lpstr>
      <vt:lpstr>Effect on Writes and Tag Lookups</vt:lpstr>
      <vt:lpstr>System Performance</vt:lpstr>
      <vt:lpstr>Other Results in Paper</vt:lpstr>
      <vt:lpstr>Conclusion</vt:lpstr>
      <vt:lpstr>The Dirty-Block Index</vt:lpstr>
      <vt:lpstr>Backup Slides</vt:lpstr>
      <vt:lpstr>Cache Coherence</vt:lpstr>
      <vt:lpstr>Operation of a Cache with DBI</vt:lpstr>
      <vt:lpstr>DBI Design Parameters</vt:lpstr>
      <vt:lpstr>DBI Design Parameters – Example</vt:lpstr>
      <vt:lpstr>Effect on Writes and Tag Lookups</vt:lpstr>
      <vt:lpstr>System Performance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Seshadri</dc:creator>
  <cp:lastModifiedBy>Onur Mutlu</cp:lastModifiedBy>
  <cp:revision>731</cp:revision>
  <cp:lastPrinted>2014-04-03T14:15:30Z</cp:lastPrinted>
  <dcterms:created xsi:type="dcterms:W3CDTF">2014-02-27T04:09:43Z</dcterms:created>
  <dcterms:modified xsi:type="dcterms:W3CDTF">2014-06-23T23:13:53Z</dcterms:modified>
</cp:coreProperties>
</file>